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10" r:id="rId2"/>
    <p:sldId id="256" r:id="rId3"/>
    <p:sldId id="285" r:id="rId4"/>
    <p:sldId id="300" r:id="rId5"/>
    <p:sldId id="302" r:id="rId6"/>
    <p:sldId id="286" r:id="rId7"/>
    <p:sldId id="258" r:id="rId8"/>
    <p:sldId id="259" r:id="rId9"/>
    <p:sldId id="334" r:id="rId10"/>
    <p:sldId id="331" r:id="rId11"/>
    <p:sldId id="332" r:id="rId12"/>
    <p:sldId id="303" r:id="rId13"/>
    <p:sldId id="261" r:id="rId14"/>
    <p:sldId id="263" r:id="rId15"/>
    <p:sldId id="267" r:id="rId16"/>
    <p:sldId id="328" r:id="rId17"/>
    <p:sldId id="322" r:id="rId18"/>
    <p:sldId id="260" r:id="rId19"/>
    <p:sldId id="309" r:id="rId20"/>
    <p:sldId id="270" r:id="rId21"/>
    <p:sldId id="269" r:id="rId22"/>
    <p:sldId id="325" r:id="rId23"/>
    <p:sldId id="287" r:id="rId24"/>
    <p:sldId id="316" r:id="rId25"/>
    <p:sldId id="315" r:id="rId26"/>
    <p:sldId id="324" r:id="rId27"/>
    <p:sldId id="279" r:id="rId28"/>
    <p:sldId id="329" r:id="rId29"/>
    <p:sldId id="271" r:id="rId30"/>
    <p:sldId id="305" r:id="rId31"/>
    <p:sldId id="293" r:id="rId32"/>
    <p:sldId id="273" r:id="rId33"/>
    <p:sldId id="272" r:id="rId34"/>
    <p:sldId id="311" r:id="rId35"/>
    <p:sldId id="317" r:id="rId36"/>
    <p:sldId id="330" r:id="rId37"/>
    <p:sldId id="312" r:id="rId38"/>
    <p:sldId id="313" r:id="rId39"/>
    <p:sldId id="335" r:id="rId40"/>
    <p:sldId id="314" r:id="rId41"/>
    <p:sldId id="336" r:id="rId42"/>
    <p:sldId id="318" r:id="rId43"/>
    <p:sldId id="262" r:id="rId44"/>
    <p:sldId id="257" r:id="rId45"/>
    <p:sldId id="304" r:id="rId46"/>
    <p:sldId id="290" r:id="rId47"/>
    <p:sldId id="333" r:id="rId48"/>
    <p:sldId id="319" r:id="rId49"/>
    <p:sldId id="291" r:id="rId50"/>
    <p:sldId id="323" r:id="rId51"/>
    <p:sldId id="281" r:id="rId52"/>
    <p:sldId id="340" r:id="rId53"/>
    <p:sldId id="337" r:id="rId54"/>
    <p:sldId id="338" r:id="rId55"/>
    <p:sldId id="339" r:id="rId56"/>
    <p:sldId id="341" r:id="rId57"/>
    <p:sldId id="343" r:id="rId58"/>
    <p:sldId id="342" r:id="rId59"/>
    <p:sldId id="344" r:id="rId60"/>
    <p:sldId id="283" r:id="rId61"/>
    <p:sldId id="284" r:id="rId62"/>
    <p:sldId id="320" r:id="rId63"/>
    <p:sldId id="292" r:id="rId64"/>
    <p:sldId id="278" r:id="rId65"/>
    <p:sldId id="321" r:id="rId66"/>
    <p:sldId id="306" r:id="rId67"/>
    <p:sldId id="294" r:id="rId68"/>
    <p:sldId id="277" r:id="rId69"/>
    <p:sldId id="274" r:id="rId70"/>
    <p:sldId id="275" r:id="rId71"/>
    <p:sldId id="276" r:id="rId72"/>
    <p:sldId id="280" r:id="rId73"/>
    <p:sldId id="307" r:id="rId74"/>
    <p:sldId id="295" r:id="rId75"/>
    <p:sldId id="296" r:id="rId76"/>
    <p:sldId id="299" r:id="rId77"/>
    <p:sldId id="308" r:id="rId78"/>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3" d="2"/>
        <a:sy n="3" d="2"/>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2F0F6-BAD0-4A23-A632-12AA94922964}" type="doc">
      <dgm:prSet loTypeId="urn:microsoft.com/office/officeart/2005/8/layout/chevron1" loCatId="process" qsTypeId="urn:microsoft.com/office/officeart/2005/8/quickstyle/simple1" qsCatId="simple" csTypeId="urn:microsoft.com/office/officeart/2005/8/colors/accent1_2" csCatId="accent1" phldr="1"/>
      <dgm:spPr/>
    </dgm:pt>
    <dgm:pt modelId="{31823146-CE89-445A-8F8C-0CBA3C3ACCA3}">
      <dgm:prSet phldrT="[Texte]"/>
      <dgm:spPr/>
      <dgm:t>
        <a:bodyPr/>
        <a:lstStyle/>
        <a:p>
          <a:r>
            <a:rPr lang="fr-FR" b="1" dirty="0">
              <a:solidFill>
                <a:schemeClr val="tx1"/>
              </a:solidFill>
            </a:rPr>
            <a:t>Réalise un diagnostic</a:t>
          </a:r>
        </a:p>
        <a:p>
          <a:r>
            <a:rPr lang="fr-FR" b="1" dirty="0">
              <a:solidFill>
                <a:schemeClr val="tx1"/>
              </a:solidFill>
            </a:rPr>
            <a:t>Construit des APP: exposé, exposé interactifs, DP, activité de découverte, étude de cas, </a:t>
          </a:r>
        </a:p>
        <a:p>
          <a:r>
            <a:rPr lang="fr-FR" b="1" dirty="0">
              <a:solidFill>
                <a:schemeClr val="tx1"/>
              </a:solidFill>
            </a:rPr>
            <a:t>Prépare – accompagne – accueil le SP</a:t>
          </a:r>
        </a:p>
        <a:p>
          <a:r>
            <a:rPr lang="fr-FR" b="1" dirty="0">
              <a:solidFill>
                <a:schemeClr val="tx1"/>
              </a:solidFill>
            </a:rPr>
            <a:t>Construit un outil de suivi des indicateurs de performances</a:t>
          </a:r>
        </a:p>
      </dgm:t>
    </dgm:pt>
    <dgm:pt modelId="{4FFA6192-E908-4ECE-B1AB-74E06108222D}" type="parTrans" cxnId="{E59A262F-A746-449D-915E-B0FF9B4BC924}">
      <dgm:prSet/>
      <dgm:spPr/>
      <dgm:t>
        <a:bodyPr/>
        <a:lstStyle/>
        <a:p>
          <a:endParaRPr lang="fr-FR"/>
        </a:p>
      </dgm:t>
    </dgm:pt>
    <dgm:pt modelId="{23879C99-9762-4BFB-8FAF-235F4EC8F8A4}" type="sibTrans" cxnId="{E59A262F-A746-449D-915E-B0FF9B4BC924}">
      <dgm:prSet/>
      <dgm:spPr/>
      <dgm:t>
        <a:bodyPr/>
        <a:lstStyle/>
        <a:p>
          <a:endParaRPr lang="fr-FR"/>
        </a:p>
      </dgm:t>
    </dgm:pt>
    <dgm:pt modelId="{A507E7C7-CB63-45B7-AE01-BD442D13B881}">
      <dgm:prSet phldrT="[Texte]"/>
      <dgm:spPr/>
      <dgm:t>
        <a:bodyPr/>
        <a:lstStyle/>
        <a:p>
          <a:r>
            <a:rPr lang="fr-FR" b="1" dirty="0">
              <a:solidFill>
                <a:schemeClr val="tx1"/>
              </a:solidFill>
            </a:rPr>
            <a:t>Réalise un diagnostic en début de formation</a:t>
          </a:r>
        </a:p>
        <a:p>
          <a:r>
            <a:rPr lang="fr-FR" b="1" dirty="0">
              <a:solidFill>
                <a:schemeClr val="tx1"/>
              </a:solidFill>
            </a:rPr>
            <a:t>Construit un parcours de formation personnalisé</a:t>
          </a:r>
        </a:p>
        <a:p>
          <a:r>
            <a:rPr lang="fr-FR" b="1" dirty="0">
              <a:solidFill>
                <a:schemeClr val="tx1"/>
              </a:solidFill>
            </a:rPr>
            <a:t>Propose son déroulé pédagogique</a:t>
          </a:r>
        </a:p>
        <a:p>
          <a:r>
            <a:rPr lang="fr-FR" b="1" dirty="0">
              <a:solidFill>
                <a:schemeClr val="tx1"/>
              </a:solidFill>
            </a:rPr>
            <a:t>Accompagne l’auto-évaluation</a:t>
          </a:r>
        </a:p>
      </dgm:t>
    </dgm:pt>
    <dgm:pt modelId="{5FC829E5-F4CE-4893-8CE6-DB28CFBD6C29}" type="parTrans" cxnId="{C59776D6-11C1-465C-BD32-52980DDDEE80}">
      <dgm:prSet/>
      <dgm:spPr/>
      <dgm:t>
        <a:bodyPr/>
        <a:lstStyle/>
        <a:p>
          <a:endParaRPr lang="fr-FR"/>
        </a:p>
      </dgm:t>
    </dgm:pt>
    <dgm:pt modelId="{3F05807A-C07A-4DC5-917C-CECEF98E6406}" type="sibTrans" cxnId="{C59776D6-11C1-465C-BD32-52980DDDEE80}">
      <dgm:prSet/>
      <dgm:spPr/>
      <dgm:t>
        <a:bodyPr/>
        <a:lstStyle/>
        <a:p>
          <a:endParaRPr lang="fr-FR"/>
        </a:p>
      </dgm:t>
    </dgm:pt>
    <dgm:pt modelId="{BD2353D1-1B06-478A-A97B-5A56E2E310E2}">
      <dgm:prSet phldrT="[Texte]" phldr="1"/>
      <dgm:spPr>
        <a:solidFill>
          <a:schemeClr val="bg1"/>
        </a:solidFill>
      </dgm:spPr>
      <dgm:t>
        <a:bodyPr/>
        <a:lstStyle/>
        <a:p>
          <a:endParaRPr lang="fr-FR" dirty="0"/>
        </a:p>
      </dgm:t>
    </dgm:pt>
    <dgm:pt modelId="{83F21A1A-79D3-4A74-A122-A9C8CAA71154}" type="sibTrans" cxnId="{5FE0E53C-025C-43D8-9D44-F26E69B5605D}">
      <dgm:prSet/>
      <dgm:spPr/>
      <dgm:t>
        <a:bodyPr/>
        <a:lstStyle/>
        <a:p>
          <a:endParaRPr lang="fr-FR"/>
        </a:p>
      </dgm:t>
    </dgm:pt>
    <dgm:pt modelId="{3E66A1A1-107B-4A87-911B-02593FFD70B9}" type="parTrans" cxnId="{5FE0E53C-025C-43D8-9D44-F26E69B5605D}">
      <dgm:prSet/>
      <dgm:spPr/>
      <dgm:t>
        <a:bodyPr/>
        <a:lstStyle/>
        <a:p>
          <a:endParaRPr lang="fr-FR"/>
        </a:p>
      </dgm:t>
    </dgm:pt>
    <dgm:pt modelId="{2CBD4D68-F6AE-451D-96C4-A09C7B378E5B}" type="pres">
      <dgm:prSet presAssocID="{B8F2F0F6-BAD0-4A23-A632-12AA94922964}" presName="Name0" presStyleCnt="0">
        <dgm:presLayoutVars>
          <dgm:dir/>
          <dgm:animLvl val="lvl"/>
          <dgm:resizeHandles val="exact"/>
        </dgm:presLayoutVars>
      </dgm:prSet>
      <dgm:spPr/>
    </dgm:pt>
    <dgm:pt modelId="{CF6EAEAE-7DC1-431B-AEED-06F0AF2B01E8}" type="pres">
      <dgm:prSet presAssocID="{31823146-CE89-445A-8F8C-0CBA3C3ACCA3}" presName="parTxOnly" presStyleLbl="node1" presStyleIdx="0" presStyleCnt="3" custScaleY="125234">
        <dgm:presLayoutVars>
          <dgm:chMax val="0"/>
          <dgm:chPref val="0"/>
          <dgm:bulletEnabled val="1"/>
        </dgm:presLayoutVars>
      </dgm:prSet>
      <dgm:spPr/>
      <dgm:t>
        <a:bodyPr/>
        <a:lstStyle/>
        <a:p>
          <a:endParaRPr lang="fr-FR"/>
        </a:p>
      </dgm:t>
    </dgm:pt>
    <dgm:pt modelId="{E5927671-C48E-499F-8F67-95B58EC08AC5}" type="pres">
      <dgm:prSet presAssocID="{23879C99-9762-4BFB-8FAF-235F4EC8F8A4}" presName="parTxOnlySpace" presStyleCnt="0"/>
      <dgm:spPr/>
    </dgm:pt>
    <dgm:pt modelId="{3E255F4D-BD20-4DAC-B57A-5177E66E1535}" type="pres">
      <dgm:prSet presAssocID="{BD2353D1-1B06-478A-A97B-5A56E2E310E2}" presName="parTxOnly" presStyleLbl="node1" presStyleIdx="1" presStyleCnt="3">
        <dgm:presLayoutVars>
          <dgm:chMax val="0"/>
          <dgm:chPref val="0"/>
          <dgm:bulletEnabled val="1"/>
        </dgm:presLayoutVars>
      </dgm:prSet>
      <dgm:spPr/>
      <dgm:t>
        <a:bodyPr/>
        <a:lstStyle/>
        <a:p>
          <a:endParaRPr lang="fr-FR"/>
        </a:p>
      </dgm:t>
    </dgm:pt>
    <dgm:pt modelId="{C129D39F-3688-471F-B2F6-DA570AC5D0A5}" type="pres">
      <dgm:prSet presAssocID="{83F21A1A-79D3-4A74-A122-A9C8CAA71154}" presName="parTxOnlySpace" presStyleCnt="0"/>
      <dgm:spPr/>
    </dgm:pt>
    <dgm:pt modelId="{CAC79A00-A2DE-4792-896B-46D5EF12B14D}" type="pres">
      <dgm:prSet presAssocID="{A507E7C7-CB63-45B7-AE01-BD442D13B881}" presName="parTxOnly" presStyleLbl="node1" presStyleIdx="2" presStyleCnt="3" custScaleY="125234">
        <dgm:presLayoutVars>
          <dgm:chMax val="0"/>
          <dgm:chPref val="0"/>
          <dgm:bulletEnabled val="1"/>
        </dgm:presLayoutVars>
      </dgm:prSet>
      <dgm:spPr/>
      <dgm:t>
        <a:bodyPr/>
        <a:lstStyle/>
        <a:p>
          <a:endParaRPr lang="fr-FR"/>
        </a:p>
      </dgm:t>
    </dgm:pt>
  </dgm:ptLst>
  <dgm:cxnLst>
    <dgm:cxn modelId="{C59776D6-11C1-465C-BD32-52980DDDEE80}" srcId="{B8F2F0F6-BAD0-4A23-A632-12AA94922964}" destId="{A507E7C7-CB63-45B7-AE01-BD442D13B881}" srcOrd="2" destOrd="0" parTransId="{5FC829E5-F4CE-4893-8CE6-DB28CFBD6C29}" sibTransId="{3F05807A-C07A-4DC5-917C-CECEF98E6406}"/>
    <dgm:cxn modelId="{A82A8386-A66B-491F-BC55-7913EB555AC7}" type="presOf" srcId="{B8F2F0F6-BAD0-4A23-A632-12AA94922964}" destId="{2CBD4D68-F6AE-451D-96C4-A09C7B378E5B}" srcOrd="0" destOrd="0" presId="urn:microsoft.com/office/officeart/2005/8/layout/chevron1"/>
    <dgm:cxn modelId="{EE992892-D809-4A41-830B-246E34AEC69F}" type="presOf" srcId="{BD2353D1-1B06-478A-A97B-5A56E2E310E2}" destId="{3E255F4D-BD20-4DAC-B57A-5177E66E1535}" srcOrd="0" destOrd="0" presId="urn:microsoft.com/office/officeart/2005/8/layout/chevron1"/>
    <dgm:cxn modelId="{5FE0E53C-025C-43D8-9D44-F26E69B5605D}" srcId="{B8F2F0F6-BAD0-4A23-A632-12AA94922964}" destId="{BD2353D1-1B06-478A-A97B-5A56E2E310E2}" srcOrd="1" destOrd="0" parTransId="{3E66A1A1-107B-4A87-911B-02593FFD70B9}" sibTransId="{83F21A1A-79D3-4A74-A122-A9C8CAA71154}"/>
    <dgm:cxn modelId="{E59A262F-A746-449D-915E-B0FF9B4BC924}" srcId="{B8F2F0F6-BAD0-4A23-A632-12AA94922964}" destId="{31823146-CE89-445A-8F8C-0CBA3C3ACCA3}" srcOrd="0" destOrd="0" parTransId="{4FFA6192-E908-4ECE-B1AB-74E06108222D}" sibTransId="{23879C99-9762-4BFB-8FAF-235F4EC8F8A4}"/>
    <dgm:cxn modelId="{A782DF39-9721-4E0D-8E7E-FBCC9A55DDDA}" type="presOf" srcId="{31823146-CE89-445A-8F8C-0CBA3C3ACCA3}" destId="{CF6EAEAE-7DC1-431B-AEED-06F0AF2B01E8}" srcOrd="0" destOrd="0" presId="urn:microsoft.com/office/officeart/2005/8/layout/chevron1"/>
    <dgm:cxn modelId="{491EF4C1-E0F0-4BB2-AC16-BB23FFE0341F}" type="presOf" srcId="{A507E7C7-CB63-45B7-AE01-BD442D13B881}" destId="{CAC79A00-A2DE-4792-896B-46D5EF12B14D}" srcOrd="0" destOrd="0" presId="urn:microsoft.com/office/officeart/2005/8/layout/chevron1"/>
    <dgm:cxn modelId="{3A5E6528-C326-47EB-BF3C-931DCC8103C3}" type="presParOf" srcId="{2CBD4D68-F6AE-451D-96C4-A09C7B378E5B}" destId="{CF6EAEAE-7DC1-431B-AEED-06F0AF2B01E8}" srcOrd="0" destOrd="0" presId="urn:microsoft.com/office/officeart/2005/8/layout/chevron1"/>
    <dgm:cxn modelId="{A3E693E5-4941-40BD-8B53-34ED82C3E156}" type="presParOf" srcId="{2CBD4D68-F6AE-451D-96C4-A09C7B378E5B}" destId="{E5927671-C48E-499F-8F67-95B58EC08AC5}" srcOrd="1" destOrd="0" presId="urn:microsoft.com/office/officeart/2005/8/layout/chevron1"/>
    <dgm:cxn modelId="{E0EDFFAE-ABD7-485F-906A-EE4698AF7C32}" type="presParOf" srcId="{2CBD4D68-F6AE-451D-96C4-A09C7B378E5B}" destId="{3E255F4D-BD20-4DAC-B57A-5177E66E1535}" srcOrd="2" destOrd="0" presId="urn:microsoft.com/office/officeart/2005/8/layout/chevron1"/>
    <dgm:cxn modelId="{54C1E8DB-BDB0-4119-A302-C205966BBAC6}" type="presParOf" srcId="{2CBD4D68-F6AE-451D-96C4-A09C7B378E5B}" destId="{C129D39F-3688-471F-B2F6-DA570AC5D0A5}" srcOrd="3" destOrd="0" presId="urn:microsoft.com/office/officeart/2005/8/layout/chevron1"/>
    <dgm:cxn modelId="{60931866-1CDB-4993-A0AF-40A791431E85}" type="presParOf" srcId="{2CBD4D68-F6AE-451D-96C4-A09C7B378E5B}" destId="{CAC79A00-A2DE-4792-896B-46D5EF12B14D}" srcOrd="4" destOrd="0" presId="urn:microsoft.com/office/officeart/2005/8/layout/chevron1"/>
  </dgm:cxnLst>
  <dgm:bg/>
  <dgm:whole>
    <a:ln w="412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C1510-D14B-412A-9157-A2320D136674}" type="doc">
      <dgm:prSet loTypeId="urn:microsoft.com/office/officeart/2005/8/layout/pyramid1" loCatId="pyramid" qsTypeId="urn:microsoft.com/office/officeart/2005/8/quickstyle/simple1" qsCatId="simple" csTypeId="urn:microsoft.com/office/officeart/2005/8/colors/accent1_2" csCatId="accent1" phldr="1"/>
      <dgm:spPr/>
    </dgm:pt>
    <dgm:pt modelId="{88A9DC68-A97B-41B8-B316-18CCA4CE539A}">
      <dgm:prSet phldrT="[Texte]" custT="1"/>
      <dgm:spPr/>
      <dgm:t>
        <a:bodyPr/>
        <a:lstStyle/>
        <a:p>
          <a:r>
            <a:rPr lang="fr-FR" sz="1800" b="1" dirty="0"/>
            <a:t>5%</a:t>
          </a:r>
        </a:p>
      </dgm:t>
    </dgm:pt>
    <dgm:pt modelId="{CD8635DF-77E8-4C6D-AD48-BDEF54AAF78F}" type="parTrans" cxnId="{BBB488EA-AC6A-42AF-A643-94C5BBBAAC2C}">
      <dgm:prSet/>
      <dgm:spPr/>
      <dgm:t>
        <a:bodyPr/>
        <a:lstStyle/>
        <a:p>
          <a:endParaRPr lang="fr-FR"/>
        </a:p>
      </dgm:t>
    </dgm:pt>
    <dgm:pt modelId="{742C782E-D25A-4822-AD50-9F618606B87C}" type="sibTrans" cxnId="{BBB488EA-AC6A-42AF-A643-94C5BBBAAC2C}">
      <dgm:prSet/>
      <dgm:spPr/>
      <dgm:t>
        <a:bodyPr/>
        <a:lstStyle/>
        <a:p>
          <a:endParaRPr lang="fr-FR"/>
        </a:p>
      </dgm:t>
    </dgm:pt>
    <dgm:pt modelId="{85A91940-12BE-4AF7-90D4-B067637EB482}">
      <dgm:prSet phldrT="[Texte]" custT="1"/>
      <dgm:spPr/>
      <dgm:t>
        <a:bodyPr/>
        <a:lstStyle/>
        <a:p>
          <a:r>
            <a:rPr lang="fr-FR" sz="2400" b="1" dirty="0"/>
            <a:t>10%</a:t>
          </a:r>
        </a:p>
      </dgm:t>
    </dgm:pt>
    <dgm:pt modelId="{AD0212DC-132E-42B3-95A8-BA49358443FB}" type="parTrans" cxnId="{AE8CE48A-929F-4F19-AAA5-6B2A7C3672E2}">
      <dgm:prSet/>
      <dgm:spPr/>
      <dgm:t>
        <a:bodyPr/>
        <a:lstStyle/>
        <a:p>
          <a:endParaRPr lang="fr-FR"/>
        </a:p>
      </dgm:t>
    </dgm:pt>
    <dgm:pt modelId="{12857218-FA54-4519-9DB3-8AFF6C1E72B1}" type="sibTrans" cxnId="{AE8CE48A-929F-4F19-AAA5-6B2A7C3672E2}">
      <dgm:prSet/>
      <dgm:spPr/>
      <dgm:t>
        <a:bodyPr/>
        <a:lstStyle/>
        <a:p>
          <a:endParaRPr lang="fr-FR"/>
        </a:p>
      </dgm:t>
    </dgm:pt>
    <dgm:pt modelId="{F2A33CB6-4C7E-4B3C-9E36-AAC9FA4BD9D8}">
      <dgm:prSet phldrT="[Texte]" custT="1"/>
      <dgm:spPr/>
      <dgm:t>
        <a:bodyPr/>
        <a:lstStyle/>
        <a:p>
          <a:r>
            <a:rPr lang="fr-FR" sz="2600" b="1" dirty="0"/>
            <a:t>20</a:t>
          </a:r>
          <a:r>
            <a:rPr lang="fr-FR" sz="3200" b="1" dirty="0"/>
            <a:t>%</a:t>
          </a:r>
        </a:p>
      </dgm:t>
    </dgm:pt>
    <dgm:pt modelId="{320C178F-B927-40FC-93F2-3416DE2AA85D}" type="parTrans" cxnId="{E8094944-F1C6-4928-8678-1FB95F5EA452}">
      <dgm:prSet/>
      <dgm:spPr/>
      <dgm:t>
        <a:bodyPr/>
        <a:lstStyle/>
        <a:p>
          <a:endParaRPr lang="fr-FR"/>
        </a:p>
      </dgm:t>
    </dgm:pt>
    <dgm:pt modelId="{0954D5D5-0B1F-41A4-AE3B-FE9FE47B8ACB}" type="sibTrans" cxnId="{E8094944-F1C6-4928-8678-1FB95F5EA452}">
      <dgm:prSet/>
      <dgm:spPr/>
      <dgm:t>
        <a:bodyPr/>
        <a:lstStyle/>
        <a:p>
          <a:endParaRPr lang="fr-FR"/>
        </a:p>
      </dgm:t>
    </dgm:pt>
    <dgm:pt modelId="{AFBC2568-8494-4B2A-AE2D-B6011E32E0CE}">
      <dgm:prSet phldrT="[Texte]" custT="1"/>
      <dgm:spPr/>
      <dgm:t>
        <a:bodyPr/>
        <a:lstStyle/>
        <a:p>
          <a:r>
            <a:rPr lang="fr-FR" sz="3000" b="1" dirty="0"/>
            <a:t>30%</a:t>
          </a:r>
        </a:p>
      </dgm:t>
    </dgm:pt>
    <dgm:pt modelId="{517B0B3E-E987-4924-AD02-2E996EB54511}" type="parTrans" cxnId="{9AA0AB76-C0BA-407D-AD1C-13ADE25FC807}">
      <dgm:prSet/>
      <dgm:spPr/>
      <dgm:t>
        <a:bodyPr/>
        <a:lstStyle/>
        <a:p>
          <a:endParaRPr lang="fr-FR"/>
        </a:p>
      </dgm:t>
    </dgm:pt>
    <dgm:pt modelId="{CA193D36-2761-4981-968B-07435C82E8FE}" type="sibTrans" cxnId="{9AA0AB76-C0BA-407D-AD1C-13ADE25FC807}">
      <dgm:prSet/>
      <dgm:spPr/>
      <dgm:t>
        <a:bodyPr/>
        <a:lstStyle/>
        <a:p>
          <a:endParaRPr lang="fr-FR"/>
        </a:p>
      </dgm:t>
    </dgm:pt>
    <dgm:pt modelId="{3A929567-A0CF-4A42-934A-E9D76A688897}">
      <dgm:prSet phldrT="[Texte]" custT="1"/>
      <dgm:spPr/>
      <dgm:t>
        <a:bodyPr/>
        <a:lstStyle/>
        <a:p>
          <a:r>
            <a:rPr lang="fr-FR" sz="4000" b="1" dirty="0"/>
            <a:t>50</a:t>
          </a:r>
          <a:r>
            <a:rPr lang="fr-FR" sz="4400" dirty="0"/>
            <a:t>%</a:t>
          </a:r>
        </a:p>
      </dgm:t>
    </dgm:pt>
    <dgm:pt modelId="{AAAAEAD1-CB75-4E7E-AD6C-4D32C596E862}" type="parTrans" cxnId="{075C77B0-A7ED-4E40-904B-17DD8E451950}">
      <dgm:prSet/>
      <dgm:spPr/>
      <dgm:t>
        <a:bodyPr/>
        <a:lstStyle/>
        <a:p>
          <a:endParaRPr lang="fr-FR"/>
        </a:p>
      </dgm:t>
    </dgm:pt>
    <dgm:pt modelId="{479862B8-88A5-4E33-BBF5-75F776F6A727}" type="sibTrans" cxnId="{075C77B0-A7ED-4E40-904B-17DD8E451950}">
      <dgm:prSet/>
      <dgm:spPr/>
      <dgm:t>
        <a:bodyPr/>
        <a:lstStyle/>
        <a:p>
          <a:endParaRPr lang="fr-FR"/>
        </a:p>
      </dgm:t>
    </dgm:pt>
    <dgm:pt modelId="{E8247BDF-132D-45B2-A583-5A48857ECA9C}">
      <dgm:prSet phldrT="[Texte]" custT="1"/>
      <dgm:spPr/>
      <dgm:t>
        <a:bodyPr/>
        <a:lstStyle/>
        <a:p>
          <a:r>
            <a:rPr lang="fr-FR" sz="4800" b="1" dirty="0"/>
            <a:t>75%</a:t>
          </a:r>
        </a:p>
      </dgm:t>
    </dgm:pt>
    <dgm:pt modelId="{0244DBC6-5CF2-40F0-A478-327B1D55177F}" type="parTrans" cxnId="{4D3D5D23-3755-48B5-BB22-36D0CFE57766}">
      <dgm:prSet/>
      <dgm:spPr/>
      <dgm:t>
        <a:bodyPr/>
        <a:lstStyle/>
        <a:p>
          <a:endParaRPr lang="fr-FR"/>
        </a:p>
      </dgm:t>
    </dgm:pt>
    <dgm:pt modelId="{9B892E7F-9E2E-466F-97A9-031A146ECE58}" type="sibTrans" cxnId="{4D3D5D23-3755-48B5-BB22-36D0CFE57766}">
      <dgm:prSet/>
      <dgm:spPr/>
      <dgm:t>
        <a:bodyPr/>
        <a:lstStyle/>
        <a:p>
          <a:endParaRPr lang="fr-FR"/>
        </a:p>
      </dgm:t>
    </dgm:pt>
    <dgm:pt modelId="{E9455FBD-92FD-436A-9F13-E86E7765CAA7}">
      <dgm:prSet phldrT="[Texte]" custT="1"/>
      <dgm:spPr/>
      <dgm:t>
        <a:bodyPr/>
        <a:lstStyle/>
        <a:p>
          <a:r>
            <a:rPr lang="fr-FR" sz="5400" b="1" dirty="0"/>
            <a:t>90%</a:t>
          </a:r>
        </a:p>
      </dgm:t>
    </dgm:pt>
    <dgm:pt modelId="{9ECA9BC0-1B2A-4E78-B353-CE615405C8CD}" type="parTrans" cxnId="{49677AE3-A15A-4D97-B359-D99BD309C99A}">
      <dgm:prSet/>
      <dgm:spPr/>
      <dgm:t>
        <a:bodyPr/>
        <a:lstStyle/>
        <a:p>
          <a:endParaRPr lang="fr-FR"/>
        </a:p>
      </dgm:t>
    </dgm:pt>
    <dgm:pt modelId="{C13BF2D1-1186-46A7-A247-D901517DAD94}" type="sibTrans" cxnId="{49677AE3-A15A-4D97-B359-D99BD309C99A}">
      <dgm:prSet/>
      <dgm:spPr/>
      <dgm:t>
        <a:bodyPr/>
        <a:lstStyle/>
        <a:p>
          <a:endParaRPr lang="fr-FR"/>
        </a:p>
      </dgm:t>
    </dgm:pt>
    <dgm:pt modelId="{174C2705-C67C-488F-99C8-EE28D403868E}" type="pres">
      <dgm:prSet presAssocID="{642C1510-D14B-412A-9157-A2320D136674}" presName="Name0" presStyleCnt="0">
        <dgm:presLayoutVars>
          <dgm:dir/>
          <dgm:animLvl val="lvl"/>
          <dgm:resizeHandles val="exact"/>
        </dgm:presLayoutVars>
      </dgm:prSet>
      <dgm:spPr/>
    </dgm:pt>
    <dgm:pt modelId="{9EB5048A-EFC1-47E2-9003-8686297D08C2}" type="pres">
      <dgm:prSet presAssocID="{88A9DC68-A97B-41B8-B316-18CCA4CE539A}" presName="Name8" presStyleCnt="0"/>
      <dgm:spPr/>
    </dgm:pt>
    <dgm:pt modelId="{4902AD1C-B58E-42EF-B8D2-76BC593516F9}" type="pres">
      <dgm:prSet presAssocID="{88A9DC68-A97B-41B8-B316-18CCA4CE539A}" presName="level" presStyleLbl="node1" presStyleIdx="0" presStyleCnt="7">
        <dgm:presLayoutVars>
          <dgm:chMax val="1"/>
          <dgm:bulletEnabled val="1"/>
        </dgm:presLayoutVars>
      </dgm:prSet>
      <dgm:spPr/>
      <dgm:t>
        <a:bodyPr/>
        <a:lstStyle/>
        <a:p>
          <a:endParaRPr lang="fr-FR"/>
        </a:p>
      </dgm:t>
    </dgm:pt>
    <dgm:pt modelId="{D939C9B7-3229-4CB9-9107-B978EEFD177F}" type="pres">
      <dgm:prSet presAssocID="{88A9DC68-A97B-41B8-B316-18CCA4CE539A}" presName="levelTx" presStyleLbl="revTx" presStyleIdx="0" presStyleCnt="0">
        <dgm:presLayoutVars>
          <dgm:chMax val="1"/>
          <dgm:bulletEnabled val="1"/>
        </dgm:presLayoutVars>
      </dgm:prSet>
      <dgm:spPr/>
      <dgm:t>
        <a:bodyPr/>
        <a:lstStyle/>
        <a:p>
          <a:endParaRPr lang="fr-FR"/>
        </a:p>
      </dgm:t>
    </dgm:pt>
    <dgm:pt modelId="{004F4077-6BE9-408B-8D9F-6603A74658FC}" type="pres">
      <dgm:prSet presAssocID="{85A91940-12BE-4AF7-90D4-B067637EB482}" presName="Name8" presStyleCnt="0"/>
      <dgm:spPr/>
    </dgm:pt>
    <dgm:pt modelId="{E79C4A33-AC10-41FF-80F5-DF0D8FBA86AE}" type="pres">
      <dgm:prSet presAssocID="{85A91940-12BE-4AF7-90D4-B067637EB482}" presName="level" presStyleLbl="node1" presStyleIdx="1" presStyleCnt="7">
        <dgm:presLayoutVars>
          <dgm:chMax val="1"/>
          <dgm:bulletEnabled val="1"/>
        </dgm:presLayoutVars>
      </dgm:prSet>
      <dgm:spPr/>
      <dgm:t>
        <a:bodyPr/>
        <a:lstStyle/>
        <a:p>
          <a:endParaRPr lang="fr-FR"/>
        </a:p>
      </dgm:t>
    </dgm:pt>
    <dgm:pt modelId="{0BC05FD5-4F1A-48F4-B274-3ACEE1BD6B6F}" type="pres">
      <dgm:prSet presAssocID="{85A91940-12BE-4AF7-90D4-B067637EB482}" presName="levelTx" presStyleLbl="revTx" presStyleIdx="0" presStyleCnt="0">
        <dgm:presLayoutVars>
          <dgm:chMax val="1"/>
          <dgm:bulletEnabled val="1"/>
        </dgm:presLayoutVars>
      </dgm:prSet>
      <dgm:spPr/>
      <dgm:t>
        <a:bodyPr/>
        <a:lstStyle/>
        <a:p>
          <a:endParaRPr lang="fr-FR"/>
        </a:p>
      </dgm:t>
    </dgm:pt>
    <dgm:pt modelId="{D04290F3-C3A7-4E94-9D6D-9442E8654FF3}" type="pres">
      <dgm:prSet presAssocID="{F2A33CB6-4C7E-4B3C-9E36-AAC9FA4BD9D8}" presName="Name8" presStyleCnt="0"/>
      <dgm:spPr/>
    </dgm:pt>
    <dgm:pt modelId="{A8FC0C36-FB60-4ED8-98C8-847A835C53D9}" type="pres">
      <dgm:prSet presAssocID="{F2A33CB6-4C7E-4B3C-9E36-AAC9FA4BD9D8}" presName="level" presStyleLbl="node1" presStyleIdx="2" presStyleCnt="7">
        <dgm:presLayoutVars>
          <dgm:chMax val="1"/>
          <dgm:bulletEnabled val="1"/>
        </dgm:presLayoutVars>
      </dgm:prSet>
      <dgm:spPr/>
      <dgm:t>
        <a:bodyPr/>
        <a:lstStyle/>
        <a:p>
          <a:endParaRPr lang="fr-FR"/>
        </a:p>
      </dgm:t>
    </dgm:pt>
    <dgm:pt modelId="{81D74033-C3FF-4F6B-AA70-BDBF086CC6E6}" type="pres">
      <dgm:prSet presAssocID="{F2A33CB6-4C7E-4B3C-9E36-AAC9FA4BD9D8}" presName="levelTx" presStyleLbl="revTx" presStyleIdx="0" presStyleCnt="0">
        <dgm:presLayoutVars>
          <dgm:chMax val="1"/>
          <dgm:bulletEnabled val="1"/>
        </dgm:presLayoutVars>
      </dgm:prSet>
      <dgm:spPr/>
      <dgm:t>
        <a:bodyPr/>
        <a:lstStyle/>
        <a:p>
          <a:endParaRPr lang="fr-FR"/>
        </a:p>
      </dgm:t>
    </dgm:pt>
    <dgm:pt modelId="{1F3635C1-635D-4757-9A52-4E93B75C91CA}" type="pres">
      <dgm:prSet presAssocID="{AFBC2568-8494-4B2A-AE2D-B6011E32E0CE}" presName="Name8" presStyleCnt="0"/>
      <dgm:spPr/>
    </dgm:pt>
    <dgm:pt modelId="{C75A5DD3-E970-4E05-B19B-C92C7FF06C11}" type="pres">
      <dgm:prSet presAssocID="{AFBC2568-8494-4B2A-AE2D-B6011E32E0CE}" presName="level" presStyleLbl="node1" presStyleIdx="3" presStyleCnt="7">
        <dgm:presLayoutVars>
          <dgm:chMax val="1"/>
          <dgm:bulletEnabled val="1"/>
        </dgm:presLayoutVars>
      </dgm:prSet>
      <dgm:spPr/>
      <dgm:t>
        <a:bodyPr/>
        <a:lstStyle/>
        <a:p>
          <a:endParaRPr lang="fr-FR"/>
        </a:p>
      </dgm:t>
    </dgm:pt>
    <dgm:pt modelId="{4303A312-B2CA-4169-A27E-15F1AB191B6A}" type="pres">
      <dgm:prSet presAssocID="{AFBC2568-8494-4B2A-AE2D-B6011E32E0CE}" presName="levelTx" presStyleLbl="revTx" presStyleIdx="0" presStyleCnt="0">
        <dgm:presLayoutVars>
          <dgm:chMax val="1"/>
          <dgm:bulletEnabled val="1"/>
        </dgm:presLayoutVars>
      </dgm:prSet>
      <dgm:spPr/>
      <dgm:t>
        <a:bodyPr/>
        <a:lstStyle/>
        <a:p>
          <a:endParaRPr lang="fr-FR"/>
        </a:p>
      </dgm:t>
    </dgm:pt>
    <dgm:pt modelId="{CF1B5B36-D8F9-4A8F-AB19-6332D9D2696A}" type="pres">
      <dgm:prSet presAssocID="{3A929567-A0CF-4A42-934A-E9D76A688897}" presName="Name8" presStyleCnt="0"/>
      <dgm:spPr/>
    </dgm:pt>
    <dgm:pt modelId="{7E9CAE95-2BB0-4FBC-ABDC-EBCCCE5B8585}" type="pres">
      <dgm:prSet presAssocID="{3A929567-A0CF-4A42-934A-E9D76A688897}" presName="level" presStyleLbl="node1" presStyleIdx="4" presStyleCnt="7">
        <dgm:presLayoutVars>
          <dgm:chMax val="1"/>
          <dgm:bulletEnabled val="1"/>
        </dgm:presLayoutVars>
      </dgm:prSet>
      <dgm:spPr/>
      <dgm:t>
        <a:bodyPr/>
        <a:lstStyle/>
        <a:p>
          <a:endParaRPr lang="fr-FR"/>
        </a:p>
      </dgm:t>
    </dgm:pt>
    <dgm:pt modelId="{7E928046-3D45-4248-A1FB-238716B5A4F0}" type="pres">
      <dgm:prSet presAssocID="{3A929567-A0CF-4A42-934A-E9D76A688897}" presName="levelTx" presStyleLbl="revTx" presStyleIdx="0" presStyleCnt="0">
        <dgm:presLayoutVars>
          <dgm:chMax val="1"/>
          <dgm:bulletEnabled val="1"/>
        </dgm:presLayoutVars>
      </dgm:prSet>
      <dgm:spPr/>
      <dgm:t>
        <a:bodyPr/>
        <a:lstStyle/>
        <a:p>
          <a:endParaRPr lang="fr-FR"/>
        </a:p>
      </dgm:t>
    </dgm:pt>
    <dgm:pt modelId="{0724D0C9-919C-44FF-94F3-A24E8211EB76}" type="pres">
      <dgm:prSet presAssocID="{E8247BDF-132D-45B2-A583-5A48857ECA9C}" presName="Name8" presStyleCnt="0"/>
      <dgm:spPr/>
    </dgm:pt>
    <dgm:pt modelId="{9ACBA1AD-7C0F-47CB-A17E-D8753CA62CB8}" type="pres">
      <dgm:prSet presAssocID="{E8247BDF-132D-45B2-A583-5A48857ECA9C}" presName="level" presStyleLbl="node1" presStyleIdx="5" presStyleCnt="7">
        <dgm:presLayoutVars>
          <dgm:chMax val="1"/>
          <dgm:bulletEnabled val="1"/>
        </dgm:presLayoutVars>
      </dgm:prSet>
      <dgm:spPr/>
      <dgm:t>
        <a:bodyPr/>
        <a:lstStyle/>
        <a:p>
          <a:endParaRPr lang="fr-FR"/>
        </a:p>
      </dgm:t>
    </dgm:pt>
    <dgm:pt modelId="{15E9A26D-0FE5-4467-BD9D-5DC79375DD4B}" type="pres">
      <dgm:prSet presAssocID="{E8247BDF-132D-45B2-A583-5A48857ECA9C}" presName="levelTx" presStyleLbl="revTx" presStyleIdx="0" presStyleCnt="0">
        <dgm:presLayoutVars>
          <dgm:chMax val="1"/>
          <dgm:bulletEnabled val="1"/>
        </dgm:presLayoutVars>
      </dgm:prSet>
      <dgm:spPr/>
      <dgm:t>
        <a:bodyPr/>
        <a:lstStyle/>
        <a:p>
          <a:endParaRPr lang="fr-FR"/>
        </a:p>
      </dgm:t>
    </dgm:pt>
    <dgm:pt modelId="{BC0260D7-4CBD-440B-9A56-7D7DD6FB289C}" type="pres">
      <dgm:prSet presAssocID="{E9455FBD-92FD-436A-9F13-E86E7765CAA7}" presName="Name8" presStyleCnt="0"/>
      <dgm:spPr/>
    </dgm:pt>
    <dgm:pt modelId="{BEBA4F8C-7CAA-4243-97FC-9B2497CE9CC6}" type="pres">
      <dgm:prSet presAssocID="{E9455FBD-92FD-436A-9F13-E86E7765CAA7}" presName="level" presStyleLbl="node1" presStyleIdx="6" presStyleCnt="7">
        <dgm:presLayoutVars>
          <dgm:chMax val="1"/>
          <dgm:bulletEnabled val="1"/>
        </dgm:presLayoutVars>
      </dgm:prSet>
      <dgm:spPr/>
      <dgm:t>
        <a:bodyPr/>
        <a:lstStyle/>
        <a:p>
          <a:endParaRPr lang="fr-FR"/>
        </a:p>
      </dgm:t>
    </dgm:pt>
    <dgm:pt modelId="{6663225E-C93A-47C0-A15B-D9F249EAD632}" type="pres">
      <dgm:prSet presAssocID="{E9455FBD-92FD-436A-9F13-E86E7765CAA7}" presName="levelTx" presStyleLbl="revTx" presStyleIdx="0" presStyleCnt="0">
        <dgm:presLayoutVars>
          <dgm:chMax val="1"/>
          <dgm:bulletEnabled val="1"/>
        </dgm:presLayoutVars>
      </dgm:prSet>
      <dgm:spPr/>
      <dgm:t>
        <a:bodyPr/>
        <a:lstStyle/>
        <a:p>
          <a:endParaRPr lang="fr-FR"/>
        </a:p>
      </dgm:t>
    </dgm:pt>
  </dgm:ptLst>
  <dgm:cxnLst>
    <dgm:cxn modelId="{9AA0AB76-C0BA-407D-AD1C-13ADE25FC807}" srcId="{642C1510-D14B-412A-9157-A2320D136674}" destId="{AFBC2568-8494-4B2A-AE2D-B6011E32E0CE}" srcOrd="3" destOrd="0" parTransId="{517B0B3E-E987-4924-AD02-2E996EB54511}" sibTransId="{CA193D36-2761-4981-968B-07435C82E8FE}"/>
    <dgm:cxn modelId="{BBB488EA-AC6A-42AF-A643-94C5BBBAAC2C}" srcId="{642C1510-D14B-412A-9157-A2320D136674}" destId="{88A9DC68-A97B-41B8-B316-18CCA4CE539A}" srcOrd="0" destOrd="0" parTransId="{CD8635DF-77E8-4C6D-AD48-BDEF54AAF78F}" sibTransId="{742C782E-D25A-4822-AD50-9F618606B87C}"/>
    <dgm:cxn modelId="{03FCC2B6-9D1F-4A95-9BF3-D5B623233EA4}" type="presOf" srcId="{88A9DC68-A97B-41B8-B316-18CCA4CE539A}" destId="{D939C9B7-3229-4CB9-9107-B978EEFD177F}" srcOrd="1" destOrd="0" presId="urn:microsoft.com/office/officeart/2005/8/layout/pyramid1"/>
    <dgm:cxn modelId="{33FA7C5D-4089-4DDD-A5DC-40315DB24129}" type="presOf" srcId="{85A91940-12BE-4AF7-90D4-B067637EB482}" destId="{0BC05FD5-4F1A-48F4-B274-3ACEE1BD6B6F}" srcOrd="1" destOrd="0" presId="urn:microsoft.com/office/officeart/2005/8/layout/pyramid1"/>
    <dgm:cxn modelId="{AE8CE48A-929F-4F19-AAA5-6B2A7C3672E2}" srcId="{642C1510-D14B-412A-9157-A2320D136674}" destId="{85A91940-12BE-4AF7-90D4-B067637EB482}" srcOrd="1" destOrd="0" parTransId="{AD0212DC-132E-42B3-95A8-BA49358443FB}" sibTransId="{12857218-FA54-4519-9DB3-8AFF6C1E72B1}"/>
    <dgm:cxn modelId="{EB0F4650-AF77-4F10-B5C7-C0086761D91C}" type="presOf" srcId="{E9455FBD-92FD-436A-9F13-E86E7765CAA7}" destId="{BEBA4F8C-7CAA-4243-97FC-9B2497CE9CC6}" srcOrd="0" destOrd="0" presId="urn:microsoft.com/office/officeart/2005/8/layout/pyramid1"/>
    <dgm:cxn modelId="{DD84749A-6A75-4FEB-B95D-1982C1FDEDD6}" type="presOf" srcId="{E9455FBD-92FD-436A-9F13-E86E7765CAA7}" destId="{6663225E-C93A-47C0-A15B-D9F249EAD632}" srcOrd="1" destOrd="0" presId="urn:microsoft.com/office/officeart/2005/8/layout/pyramid1"/>
    <dgm:cxn modelId="{1CB6A3B8-5E61-411A-8D11-46AAE7FAEBBF}" type="presOf" srcId="{88A9DC68-A97B-41B8-B316-18CCA4CE539A}" destId="{4902AD1C-B58E-42EF-B8D2-76BC593516F9}" srcOrd="0" destOrd="0" presId="urn:microsoft.com/office/officeart/2005/8/layout/pyramid1"/>
    <dgm:cxn modelId="{F7034005-701C-467E-838F-922BD3ED2161}" type="presOf" srcId="{AFBC2568-8494-4B2A-AE2D-B6011E32E0CE}" destId="{4303A312-B2CA-4169-A27E-15F1AB191B6A}" srcOrd="1" destOrd="0" presId="urn:microsoft.com/office/officeart/2005/8/layout/pyramid1"/>
    <dgm:cxn modelId="{E7CD6CC0-D2BB-4A52-A195-426932907689}" type="presOf" srcId="{85A91940-12BE-4AF7-90D4-B067637EB482}" destId="{E79C4A33-AC10-41FF-80F5-DF0D8FBA86AE}" srcOrd="0" destOrd="0" presId="urn:microsoft.com/office/officeart/2005/8/layout/pyramid1"/>
    <dgm:cxn modelId="{5AFB7F7B-7F7A-41C2-8393-AB84801DA67E}" type="presOf" srcId="{3A929567-A0CF-4A42-934A-E9D76A688897}" destId="{7E9CAE95-2BB0-4FBC-ABDC-EBCCCE5B8585}" srcOrd="0" destOrd="0" presId="urn:microsoft.com/office/officeart/2005/8/layout/pyramid1"/>
    <dgm:cxn modelId="{E750B08E-B3C6-4F83-9148-CE904233BE6E}" type="presOf" srcId="{E8247BDF-132D-45B2-A583-5A48857ECA9C}" destId="{9ACBA1AD-7C0F-47CB-A17E-D8753CA62CB8}" srcOrd="0" destOrd="0" presId="urn:microsoft.com/office/officeart/2005/8/layout/pyramid1"/>
    <dgm:cxn modelId="{144C6F3D-6928-4E8B-B508-C47FF4D9FB0E}" type="presOf" srcId="{642C1510-D14B-412A-9157-A2320D136674}" destId="{174C2705-C67C-488F-99C8-EE28D403868E}" srcOrd="0" destOrd="0" presId="urn:microsoft.com/office/officeart/2005/8/layout/pyramid1"/>
    <dgm:cxn modelId="{49677AE3-A15A-4D97-B359-D99BD309C99A}" srcId="{642C1510-D14B-412A-9157-A2320D136674}" destId="{E9455FBD-92FD-436A-9F13-E86E7765CAA7}" srcOrd="6" destOrd="0" parTransId="{9ECA9BC0-1B2A-4E78-B353-CE615405C8CD}" sibTransId="{C13BF2D1-1186-46A7-A247-D901517DAD94}"/>
    <dgm:cxn modelId="{895F1712-FD2B-4FDA-B790-BD7FB1A97DC0}" type="presOf" srcId="{3A929567-A0CF-4A42-934A-E9D76A688897}" destId="{7E928046-3D45-4248-A1FB-238716B5A4F0}" srcOrd="1" destOrd="0" presId="urn:microsoft.com/office/officeart/2005/8/layout/pyramid1"/>
    <dgm:cxn modelId="{F1AF6A37-6338-44B6-A17E-0DA55CF9CFA2}" type="presOf" srcId="{AFBC2568-8494-4B2A-AE2D-B6011E32E0CE}" destId="{C75A5DD3-E970-4E05-B19B-C92C7FF06C11}" srcOrd="0" destOrd="0" presId="urn:microsoft.com/office/officeart/2005/8/layout/pyramid1"/>
    <dgm:cxn modelId="{075C77B0-A7ED-4E40-904B-17DD8E451950}" srcId="{642C1510-D14B-412A-9157-A2320D136674}" destId="{3A929567-A0CF-4A42-934A-E9D76A688897}" srcOrd="4" destOrd="0" parTransId="{AAAAEAD1-CB75-4E7E-AD6C-4D32C596E862}" sibTransId="{479862B8-88A5-4E33-BBF5-75F776F6A727}"/>
    <dgm:cxn modelId="{4D3D5D23-3755-48B5-BB22-36D0CFE57766}" srcId="{642C1510-D14B-412A-9157-A2320D136674}" destId="{E8247BDF-132D-45B2-A583-5A48857ECA9C}" srcOrd="5" destOrd="0" parTransId="{0244DBC6-5CF2-40F0-A478-327B1D55177F}" sibTransId="{9B892E7F-9E2E-466F-97A9-031A146ECE58}"/>
    <dgm:cxn modelId="{EB1791DE-85F8-41D7-8CF1-8D3721177C26}" type="presOf" srcId="{F2A33CB6-4C7E-4B3C-9E36-AAC9FA4BD9D8}" destId="{A8FC0C36-FB60-4ED8-98C8-847A835C53D9}" srcOrd="0" destOrd="0" presId="urn:microsoft.com/office/officeart/2005/8/layout/pyramid1"/>
    <dgm:cxn modelId="{E8094944-F1C6-4928-8678-1FB95F5EA452}" srcId="{642C1510-D14B-412A-9157-A2320D136674}" destId="{F2A33CB6-4C7E-4B3C-9E36-AAC9FA4BD9D8}" srcOrd="2" destOrd="0" parTransId="{320C178F-B927-40FC-93F2-3416DE2AA85D}" sibTransId="{0954D5D5-0B1F-41A4-AE3B-FE9FE47B8ACB}"/>
    <dgm:cxn modelId="{811AF377-484E-4AE2-9E0F-DDFB1C72CEA3}" type="presOf" srcId="{F2A33CB6-4C7E-4B3C-9E36-AAC9FA4BD9D8}" destId="{81D74033-C3FF-4F6B-AA70-BDBF086CC6E6}" srcOrd="1" destOrd="0" presId="urn:microsoft.com/office/officeart/2005/8/layout/pyramid1"/>
    <dgm:cxn modelId="{9D9EA7E0-2440-49FC-A465-8425FD3529A7}" type="presOf" srcId="{E8247BDF-132D-45B2-A583-5A48857ECA9C}" destId="{15E9A26D-0FE5-4467-BD9D-5DC79375DD4B}" srcOrd="1" destOrd="0" presId="urn:microsoft.com/office/officeart/2005/8/layout/pyramid1"/>
    <dgm:cxn modelId="{4BF891E5-7384-4C74-BE7A-6D5793BBA580}" type="presParOf" srcId="{174C2705-C67C-488F-99C8-EE28D403868E}" destId="{9EB5048A-EFC1-47E2-9003-8686297D08C2}" srcOrd="0" destOrd="0" presId="urn:microsoft.com/office/officeart/2005/8/layout/pyramid1"/>
    <dgm:cxn modelId="{51C9B8B0-E035-4561-896B-4CEA37CD3A59}" type="presParOf" srcId="{9EB5048A-EFC1-47E2-9003-8686297D08C2}" destId="{4902AD1C-B58E-42EF-B8D2-76BC593516F9}" srcOrd="0" destOrd="0" presId="urn:microsoft.com/office/officeart/2005/8/layout/pyramid1"/>
    <dgm:cxn modelId="{3BC6AB62-FCD3-46B5-B26C-5CF2F86AAB52}" type="presParOf" srcId="{9EB5048A-EFC1-47E2-9003-8686297D08C2}" destId="{D939C9B7-3229-4CB9-9107-B978EEFD177F}" srcOrd="1" destOrd="0" presId="urn:microsoft.com/office/officeart/2005/8/layout/pyramid1"/>
    <dgm:cxn modelId="{81A80FB1-9BA8-401B-93FD-455F5DABEAF5}" type="presParOf" srcId="{174C2705-C67C-488F-99C8-EE28D403868E}" destId="{004F4077-6BE9-408B-8D9F-6603A74658FC}" srcOrd="1" destOrd="0" presId="urn:microsoft.com/office/officeart/2005/8/layout/pyramid1"/>
    <dgm:cxn modelId="{69803B98-3431-4737-BCAE-6E84443570B5}" type="presParOf" srcId="{004F4077-6BE9-408B-8D9F-6603A74658FC}" destId="{E79C4A33-AC10-41FF-80F5-DF0D8FBA86AE}" srcOrd="0" destOrd="0" presId="urn:microsoft.com/office/officeart/2005/8/layout/pyramid1"/>
    <dgm:cxn modelId="{CEFE9C92-2474-461B-B53B-F3C6C696D7F4}" type="presParOf" srcId="{004F4077-6BE9-408B-8D9F-6603A74658FC}" destId="{0BC05FD5-4F1A-48F4-B274-3ACEE1BD6B6F}" srcOrd="1" destOrd="0" presId="urn:microsoft.com/office/officeart/2005/8/layout/pyramid1"/>
    <dgm:cxn modelId="{95D41560-4AE9-4070-8241-1ED34D98D0BD}" type="presParOf" srcId="{174C2705-C67C-488F-99C8-EE28D403868E}" destId="{D04290F3-C3A7-4E94-9D6D-9442E8654FF3}" srcOrd="2" destOrd="0" presId="urn:microsoft.com/office/officeart/2005/8/layout/pyramid1"/>
    <dgm:cxn modelId="{6D975BD9-2EF4-4752-93E4-2C046FA6987B}" type="presParOf" srcId="{D04290F3-C3A7-4E94-9D6D-9442E8654FF3}" destId="{A8FC0C36-FB60-4ED8-98C8-847A835C53D9}" srcOrd="0" destOrd="0" presId="urn:microsoft.com/office/officeart/2005/8/layout/pyramid1"/>
    <dgm:cxn modelId="{251E442C-3ECF-48E7-9E10-6A7600F57FA2}" type="presParOf" srcId="{D04290F3-C3A7-4E94-9D6D-9442E8654FF3}" destId="{81D74033-C3FF-4F6B-AA70-BDBF086CC6E6}" srcOrd="1" destOrd="0" presId="urn:microsoft.com/office/officeart/2005/8/layout/pyramid1"/>
    <dgm:cxn modelId="{0A191833-8679-481B-9C96-C27BA586C4E4}" type="presParOf" srcId="{174C2705-C67C-488F-99C8-EE28D403868E}" destId="{1F3635C1-635D-4757-9A52-4E93B75C91CA}" srcOrd="3" destOrd="0" presId="urn:microsoft.com/office/officeart/2005/8/layout/pyramid1"/>
    <dgm:cxn modelId="{D82BA172-0B50-4AAF-BAC3-D8DC08C9E96F}" type="presParOf" srcId="{1F3635C1-635D-4757-9A52-4E93B75C91CA}" destId="{C75A5DD3-E970-4E05-B19B-C92C7FF06C11}" srcOrd="0" destOrd="0" presId="urn:microsoft.com/office/officeart/2005/8/layout/pyramid1"/>
    <dgm:cxn modelId="{67ABA9E5-A953-49C6-89C2-7FAF4270CB49}" type="presParOf" srcId="{1F3635C1-635D-4757-9A52-4E93B75C91CA}" destId="{4303A312-B2CA-4169-A27E-15F1AB191B6A}" srcOrd="1" destOrd="0" presId="urn:microsoft.com/office/officeart/2005/8/layout/pyramid1"/>
    <dgm:cxn modelId="{C31FAC34-A63C-4102-806C-DD4BB35720EB}" type="presParOf" srcId="{174C2705-C67C-488F-99C8-EE28D403868E}" destId="{CF1B5B36-D8F9-4A8F-AB19-6332D9D2696A}" srcOrd="4" destOrd="0" presId="urn:microsoft.com/office/officeart/2005/8/layout/pyramid1"/>
    <dgm:cxn modelId="{E0316C25-51E1-4F3B-B2FA-B067840AAAE2}" type="presParOf" srcId="{CF1B5B36-D8F9-4A8F-AB19-6332D9D2696A}" destId="{7E9CAE95-2BB0-4FBC-ABDC-EBCCCE5B8585}" srcOrd="0" destOrd="0" presId="urn:microsoft.com/office/officeart/2005/8/layout/pyramid1"/>
    <dgm:cxn modelId="{7B704187-59B2-4E45-9171-FF59E2E7C32F}" type="presParOf" srcId="{CF1B5B36-D8F9-4A8F-AB19-6332D9D2696A}" destId="{7E928046-3D45-4248-A1FB-238716B5A4F0}" srcOrd="1" destOrd="0" presId="urn:microsoft.com/office/officeart/2005/8/layout/pyramid1"/>
    <dgm:cxn modelId="{40739BDA-AF06-48B0-89DA-D0CB22A3FF9E}" type="presParOf" srcId="{174C2705-C67C-488F-99C8-EE28D403868E}" destId="{0724D0C9-919C-44FF-94F3-A24E8211EB76}" srcOrd="5" destOrd="0" presId="urn:microsoft.com/office/officeart/2005/8/layout/pyramid1"/>
    <dgm:cxn modelId="{BEE31832-F664-4776-BA9A-72640A4895BC}" type="presParOf" srcId="{0724D0C9-919C-44FF-94F3-A24E8211EB76}" destId="{9ACBA1AD-7C0F-47CB-A17E-D8753CA62CB8}" srcOrd="0" destOrd="0" presId="urn:microsoft.com/office/officeart/2005/8/layout/pyramid1"/>
    <dgm:cxn modelId="{20DC6F77-97CD-4FDD-BF91-62B12EB72F61}" type="presParOf" srcId="{0724D0C9-919C-44FF-94F3-A24E8211EB76}" destId="{15E9A26D-0FE5-4467-BD9D-5DC79375DD4B}" srcOrd="1" destOrd="0" presId="urn:microsoft.com/office/officeart/2005/8/layout/pyramid1"/>
    <dgm:cxn modelId="{CA2829B1-0FF5-4C5D-AA1C-134248450F76}" type="presParOf" srcId="{174C2705-C67C-488F-99C8-EE28D403868E}" destId="{BC0260D7-4CBD-440B-9A56-7D7DD6FB289C}" srcOrd="6" destOrd="0" presId="urn:microsoft.com/office/officeart/2005/8/layout/pyramid1"/>
    <dgm:cxn modelId="{36625C39-E614-4975-99F2-C6B22B741D22}" type="presParOf" srcId="{BC0260D7-4CBD-440B-9A56-7D7DD6FB289C}" destId="{BEBA4F8C-7CAA-4243-97FC-9B2497CE9CC6}" srcOrd="0" destOrd="0" presId="urn:microsoft.com/office/officeart/2005/8/layout/pyramid1"/>
    <dgm:cxn modelId="{9EB1F8C5-2C10-4467-9CFA-CA5D96F4DFD1}" type="presParOf" srcId="{BC0260D7-4CBD-440B-9A56-7D7DD6FB289C}" destId="{6663225E-C93A-47C0-A15B-D9F249EAD63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AEAE-7DC1-431B-AEED-06F0AF2B01E8}">
      <dsp:nvSpPr>
        <dsp:cNvPr id="0" name=""/>
        <dsp:cNvSpPr/>
      </dsp:nvSpPr>
      <dsp:spPr>
        <a:xfrm>
          <a:off x="2647" y="1224133"/>
          <a:ext cx="3225428" cy="16157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Réalise un diagnostic</a:t>
          </a:r>
        </a:p>
        <a:p>
          <a:pPr lvl="0" algn="ctr" defTabSz="444500">
            <a:lnSpc>
              <a:spcPct val="90000"/>
            </a:lnSpc>
            <a:spcBef>
              <a:spcPct val="0"/>
            </a:spcBef>
            <a:spcAft>
              <a:spcPct val="35000"/>
            </a:spcAft>
          </a:pPr>
          <a:r>
            <a:rPr lang="fr-FR" sz="1000" b="1" kern="1200" dirty="0">
              <a:solidFill>
                <a:schemeClr val="tx1"/>
              </a:solidFill>
            </a:rPr>
            <a:t>Construit des APP: exposé, exposé interactifs, DP, activité de découverte, étude de cas, </a:t>
          </a:r>
        </a:p>
        <a:p>
          <a:pPr lvl="0" algn="ctr" defTabSz="444500">
            <a:lnSpc>
              <a:spcPct val="90000"/>
            </a:lnSpc>
            <a:spcBef>
              <a:spcPct val="0"/>
            </a:spcBef>
            <a:spcAft>
              <a:spcPct val="35000"/>
            </a:spcAft>
          </a:pPr>
          <a:r>
            <a:rPr lang="fr-FR" sz="1000" b="1" kern="1200" dirty="0">
              <a:solidFill>
                <a:schemeClr val="tx1"/>
              </a:solidFill>
            </a:rPr>
            <a:t>Prépare – accompagne – accueil le SP</a:t>
          </a:r>
        </a:p>
        <a:p>
          <a:pPr lvl="0" algn="ctr" defTabSz="444500">
            <a:lnSpc>
              <a:spcPct val="90000"/>
            </a:lnSpc>
            <a:spcBef>
              <a:spcPct val="0"/>
            </a:spcBef>
            <a:spcAft>
              <a:spcPct val="35000"/>
            </a:spcAft>
          </a:pPr>
          <a:r>
            <a:rPr lang="fr-FR" sz="1000" b="1" kern="1200" dirty="0">
              <a:solidFill>
                <a:schemeClr val="tx1"/>
              </a:solidFill>
            </a:rPr>
            <a:t>Construit un outil de suivi des indicateurs de performances</a:t>
          </a:r>
        </a:p>
      </dsp:txBody>
      <dsp:txXfrm>
        <a:off x="810514" y="1224133"/>
        <a:ext cx="1609695" cy="1615733"/>
      </dsp:txXfrm>
    </dsp:sp>
    <dsp:sp modelId="{3E255F4D-BD20-4DAC-B57A-5177E66E1535}">
      <dsp:nvSpPr>
        <dsp:cNvPr id="0" name=""/>
        <dsp:cNvSpPr/>
      </dsp:nvSpPr>
      <dsp:spPr>
        <a:xfrm>
          <a:off x="2905533" y="1386914"/>
          <a:ext cx="3225428" cy="1290171"/>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endParaRPr lang="fr-FR" sz="1000" kern="1200" dirty="0"/>
        </a:p>
      </dsp:txBody>
      <dsp:txXfrm>
        <a:off x="3550619" y="1386914"/>
        <a:ext cx="1935257" cy="1290171"/>
      </dsp:txXfrm>
    </dsp:sp>
    <dsp:sp modelId="{CAC79A00-A2DE-4792-896B-46D5EF12B14D}">
      <dsp:nvSpPr>
        <dsp:cNvPr id="0" name=""/>
        <dsp:cNvSpPr/>
      </dsp:nvSpPr>
      <dsp:spPr>
        <a:xfrm>
          <a:off x="5808419" y="1224133"/>
          <a:ext cx="3225428" cy="16157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Réalise un diagnostic en début de formation</a:t>
          </a:r>
        </a:p>
        <a:p>
          <a:pPr lvl="0" algn="ctr" defTabSz="444500">
            <a:lnSpc>
              <a:spcPct val="90000"/>
            </a:lnSpc>
            <a:spcBef>
              <a:spcPct val="0"/>
            </a:spcBef>
            <a:spcAft>
              <a:spcPct val="35000"/>
            </a:spcAft>
          </a:pPr>
          <a:r>
            <a:rPr lang="fr-FR" sz="1000" b="1" kern="1200" dirty="0">
              <a:solidFill>
                <a:schemeClr val="tx1"/>
              </a:solidFill>
            </a:rPr>
            <a:t>Construit un parcours de formation personnalisé</a:t>
          </a:r>
        </a:p>
        <a:p>
          <a:pPr lvl="0" algn="ctr" defTabSz="444500">
            <a:lnSpc>
              <a:spcPct val="90000"/>
            </a:lnSpc>
            <a:spcBef>
              <a:spcPct val="0"/>
            </a:spcBef>
            <a:spcAft>
              <a:spcPct val="35000"/>
            </a:spcAft>
          </a:pPr>
          <a:r>
            <a:rPr lang="fr-FR" sz="1000" b="1" kern="1200" dirty="0">
              <a:solidFill>
                <a:schemeClr val="tx1"/>
              </a:solidFill>
            </a:rPr>
            <a:t>Propose son déroulé pédagogique</a:t>
          </a:r>
        </a:p>
        <a:p>
          <a:pPr lvl="0" algn="ctr" defTabSz="444500">
            <a:lnSpc>
              <a:spcPct val="90000"/>
            </a:lnSpc>
            <a:spcBef>
              <a:spcPct val="0"/>
            </a:spcBef>
            <a:spcAft>
              <a:spcPct val="35000"/>
            </a:spcAft>
          </a:pPr>
          <a:r>
            <a:rPr lang="fr-FR" sz="1000" b="1" kern="1200" dirty="0">
              <a:solidFill>
                <a:schemeClr val="tx1"/>
              </a:solidFill>
            </a:rPr>
            <a:t>Accompagne l’auto-évaluation</a:t>
          </a:r>
        </a:p>
      </dsp:txBody>
      <dsp:txXfrm>
        <a:off x="6616286" y="1224133"/>
        <a:ext cx="1609695" cy="1615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2AD1C-B58E-42EF-B8D2-76BC593516F9}">
      <dsp:nvSpPr>
        <dsp:cNvPr id="0" name=""/>
        <dsp:cNvSpPr/>
      </dsp:nvSpPr>
      <dsp:spPr>
        <a:xfrm>
          <a:off x="2941895" y="0"/>
          <a:ext cx="980632"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a:t>5%</a:t>
          </a:r>
        </a:p>
      </dsp:txBody>
      <dsp:txXfrm>
        <a:off x="2941895" y="0"/>
        <a:ext cx="980632" cy="732620"/>
      </dsp:txXfrm>
    </dsp:sp>
    <dsp:sp modelId="{E79C4A33-AC10-41FF-80F5-DF0D8FBA86AE}">
      <dsp:nvSpPr>
        <dsp:cNvPr id="0" name=""/>
        <dsp:cNvSpPr/>
      </dsp:nvSpPr>
      <dsp:spPr>
        <a:xfrm>
          <a:off x="2451579" y="732620"/>
          <a:ext cx="1961264"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a:t>10%</a:t>
          </a:r>
        </a:p>
      </dsp:txBody>
      <dsp:txXfrm>
        <a:off x="2794801" y="732620"/>
        <a:ext cx="1274821" cy="732620"/>
      </dsp:txXfrm>
    </dsp:sp>
    <dsp:sp modelId="{A8FC0C36-FB60-4ED8-98C8-847A835C53D9}">
      <dsp:nvSpPr>
        <dsp:cNvPr id="0" name=""/>
        <dsp:cNvSpPr/>
      </dsp:nvSpPr>
      <dsp:spPr>
        <a:xfrm>
          <a:off x="1961263" y="1465241"/>
          <a:ext cx="2941896"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b="1" kern="1200" dirty="0"/>
            <a:t>20</a:t>
          </a:r>
          <a:r>
            <a:rPr lang="fr-FR" sz="3200" b="1" kern="1200" dirty="0"/>
            <a:t>%</a:t>
          </a:r>
        </a:p>
      </dsp:txBody>
      <dsp:txXfrm>
        <a:off x="2476095" y="1465241"/>
        <a:ext cx="1912232" cy="732620"/>
      </dsp:txXfrm>
    </dsp:sp>
    <dsp:sp modelId="{C75A5DD3-E970-4E05-B19B-C92C7FF06C11}">
      <dsp:nvSpPr>
        <dsp:cNvPr id="0" name=""/>
        <dsp:cNvSpPr/>
      </dsp:nvSpPr>
      <dsp:spPr>
        <a:xfrm>
          <a:off x="1470947" y="2197861"/>
          <a:ext cx="3922528"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r-FR" sz="3000" b="1" kern="1200" dirty="0"/>
            <a:t>30%</a:t>
          </a:r>
        </a:p>
      </dsp:txBody>
      <dsp:txXfrm>
        <a:off x="2157390" y="2197861"/>
        <a:ext cx="2549643" cy="732620"/>
      </dsp:txXfrm>
    </dsp:sp>
    <dsp:sp modelId="{7E9CAE95-2BB0-4FBC-ABDC-EBCCCE5B8585}">
      <dsp:nvSpPr>
        <dsp:cNvPr id="0" name=""/>
        <dsp:cNvSpPr/>
      </dsp:nvSpPr>
      <dsp:spPr>
        <a:xfrm>
          <a:off x="980631" y="2930482"/>
          <a:ext cx="4903160"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r-FR" sz="4000" b="1" kern="1200" dirty="0"/>
            <a:t>50</a:t>
          </a:r>
          <a:r>
            <a:rPr lang="fr-FR" sz="4400" kern="1200" dirty="0"/>
            <a:t>%</a:t>
          </a:r>
        </a:p>
      </dsp:txBody>
      <dsp:txXfrm>
        <a:off x="1838684" y="2930482"/>
        <a:ext cx="3187054" cy="732620"/>
      </dsp:txXfrm>
    </dsp:sp>
    <dsp:sp modelId="{9ACBA1AD-7C0F-47CB-A17E-D8753CA62CB8}">
      <dsp:nvSpPr>
        <dsp:cNvPr id="0" name=""/>
        <dsp:cNvSpPr/>
      </dsp:nvSpPr>
      <dsp:spPr>
        <a:xfrm>
          <a:off x="490315" y="3663102"/>
          <a:ext cx="5883792"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b="1" kern="1200" dirty="0"/>
            <a:t>75%</a:t>
          </a:r>
        </a:p>
      </dsp:txBody>
      <dsp:txXfrm>
        <a:off x="1519979" y="3663102"/>
        <a:ext cx="3824464" cy="732620"/>
      </dsp:txXfrm>
    </dsp:sp>
    <dsp:sp modelId="{BEBA4F8C-7CAA-4243-97FC-9B2497CE9CC6}">
      <dsp:nvSpPr>
        <dsp:cNvPr id="0" name=""/>
        <dsp:cNvSpPr/>
      </dsp:nvSpPr>
      <dsp:spPr>
        <a:xfrm>
          <a:off x="0" y="4395723"/>
          <a:ext cx="6864424" cy="732620"/>
        </a:xfrm>
        <a:prstGeom prst="trapezoid">
          <a:avLst>
            <a:gd name="adj" fmla="val 669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fr-FR" sz="5400" b="1" kern="1200" dirty="0"/>
            <a:t>90%</a:t>
          </a:r>
        </a:p>
      </dsp:txBody>
      <dsp:txXfrm>
        <a:off x="1201274" y="4395723"/>
        <a:ext cx="4461875" cy="7326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6347" cy="496491"/>
          </a:xfrm>
          <a:prstGeom prst="rect">
            <a:avLst/>
          </a:prstGeom>
        </p:spPr>
        <p:txBody>
          <a:bodyPr vert="horz" lIns="91418" tIns="45709" rIns="91418" bIns="45709" rtlCol="0"/>
          <a:lstStyle>
            <a:lvl1pPr algn="l">
              <a:defRPr sz="1200"/>
            </a:lvl1pPr>
          </a:lstStyle>
          <a:p>
            <a:endParaRPr lang="fr-FR"/>
          </a:p>
        </p:txBody>
      </p:sp>
      <p:sp>
        <p:nvSpPr>
          <p:cNvPr id="3" name="Espace réservé de la date 2"/>
          <p:cNvSpPr>
            <a:spLocks noGrp="1"/>
          </p:cNvSpPr>
          <p:nvPr>
            <p:ph type="dt" sz="quarter" idx="1"/>
          </p:nvPr>
        </p:nvSpPr>
        <p:spPr>
          <a:xfrm>
            <a:off x="3851344" y="2"/>
            <a:ext cx="2946347" cy="496491"/>
          </a:xfrm>
          <a:prstGeom prst="rect">
            <a:avLst/>
          </a:prstGeom>
        </p:spPr>
        <p:txBody>
          <a:bodyPr vert="horz" lIns="91418" tIns="45709" rIns="91418" bIns="45709" rtlCol="0"/>
          <a:lstStyle>
            <a:lvl1pPr algn="r">
              <a:defRPr sz="1200"/>
            </a:lvl1pPr>
          </a:lstStyle>
          <a:p>
            <a:fld id="{3C64BEAD-018E-4DF3-9E9E-D6D155076E24}" type="datetimeFigureOut">
              <a:rPr lang="fr-FR" smtClean="0"/>
              <a:t>19/06/2022</a:t>
            </a:fld>
            <a:endParaRPr lang="fr-FR"/>
          </a:p>
        </p:txBody>
      </p:sp>
      <p:sp>
        <p:nvSpPr>
          <p:cNvPr id="4" name="Espace réservé du pied de page 3"/>
          <p:cNvSpPr>
            <a:spLocks noGrp="1"/>
          </p:cNvSpPr>
          <p:nvPr>
            <p:ph type="ftr" sz="quarter" idx="2"/>
          </p:nvPr>
        </p:nvSpPr>
        <p:spPr>
          <a:xfrm>
            <a:off x="2" y="9431601"/>
            <a:ext cx="2946347" cy="496491"/>
          </a:xfrm>
          <a:prstGeom prst="rect">
            <a:avLst/>
          </a:prstGeom>
        </p:spPr>
        <p:txBody>
          <a:bodyPr vert="horz" lIns="91418" tIns="45709" rIns="91418" bIns="4570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4" y="9431601"/>
            <a:ext cx="2946347" cy="496491"/>
          </a:xfrm>
          <a:prstGeom prst="rect">
            <a:avLst/>
          </a:prstGeom>
        </p:spPr>
        <p:txBody>
          <a:bodyPr vert="horz" lIns="91418" tIns="45709" rIns="91418" bIns="45709" rtlCol="0" anchor="b"/>
          <a:lstStyle>
            <a:lvl1pPr algn="r">
              <a:defRPr sz="1200"/>
            </a:lvl1pPr>
          </a:lstStyle>
          <a:p>
            <a:fld id="{17F9219E-421F-46C0-87EA-F58BDF3751C8}" type="slidenum">
              <a:rPr lang="fr-FR" smtClean="0"/>
              <a:t>‹N°›</a:t>
            </a:fld>
            <a:endParaRPr lang="fr-FR"/>
          </a:p>
        </p:txBody>
      </p:sp>
    </p:spTree>
    <p:extLst>
      <p:ext uri="{BB962C8B-B14F-4D97-AF65-F5344CB8AC3E}">
        <p14:creationId xmlns:p14="http://schemas.microsoft.com/office/powerpoint/2010/main" val="2595986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6347" cy="496491"/>
          </a:xfrm>
          <a:prstGeom prst="rect">
            <a:avLst/>
          </a:prstGeom>
        </p:spPr>
        <p:txBody>
          <a:bodyPr vert="horz" lIns="91418" tIns="45709" rIns="91418" bIns="45709" rtlCol="0"/>
          <a:lstStyle>
            <a:lvl1pPr algn="l">
              <a:defRPr sz="1200"/>
            </a:lvl1pPr>
          </a:lstStyle>
          <a:p>
            <a:endParaRPr lang="fr-FR"/>
          </a:p>
        </p:txBody>
      </p:sp>
      <p:sp>
        <p:nvSpPr>
          <p:cNvPr id="3" name="Espace réservé de la date 2"/>
          <p:cNvSpPr>
            <a:spLocks noGrp="1"/>
          </p:cNvSpPr>
          <p:nvPr>
            <p:ph type="dt" idx="1"/>
          </p:nvPr>
        </p:nvSpPr>
        <p:spPr>
          <a:xfrm>
            <a:off x="3851344" y="2"/>
            <a:ext cx="2946347" cy="496491"/>
          </a:xfrm>
          <a:prstGeom prst="rect">
            <a:avLst/>
          </a:prstGeom>
        </p:spPr>
        <p:txBody>
          <a:bodyPr vert="horz" lIns="91418" tIns="45709" rIns="91418" bIns="45709" rtlCol="0"/>
          <a:lstStyle>
            <a:lvl1pPr algn="r">
              <a:defRPr sz="1200"/>
            </a:lvl1pPr>
          </a:lstStyle>
          <a:p>
            <a:fld id="{E3C729F7-1B9B-4BE0-807D-399D1EE886DC}" type="datetimeFigureOut">
              <a:rPr lang="fr-FR" smtClean="0"/>
              <a:t>19/06/2022</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18" tIns="45709" rIns="91418" bIns="45709"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18" tIns="45709" rIns="91418" bIns="4570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31601"/>
            <a:ext cx="2946347" cy="496491"/>
          </a:xfrm>
          <a:prstGeom prst="rect">
            <a:avLst/>
          </a:prstGeom>
        </p:spPr>
        <p:txBody>
          <a:bodyPr vert="horz" lIns="91418" tIns="45709" rIns="91418" bIns="4570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4" y="9431601"/>
            <a:ext cx="2946347" cy="496491"/>
          </a:xfrm>
          <a:prstGeom prst="rect">
            <a:avLst/>
          </a:prstGeom>
        </p:spPr>
        <p:txBody>
          <a:bodyPr vert="horz" lIns="91418" tIns="45709" rIns="91418" bIns="45709" rtlCol="0" anchor="b"/>
          <a:lstStyle>
            <a:lvl1pPr algn="r">
              <a:defRPr sz="1200"/>
            </a:lvl1pPr>
          </a:lstStyle>
          <a:p>
            <a:fld id="{873F63AD-AACA-4159-9913-242FE04DF58D}" type="slidenum">
              <a:rPr lang="fr-FR" smtClean="0"/>
              <a:t>‹N°›</a:t>
            </a:fld>
            <a:endParaRPr lang="fr-FR"/>
          </a:p>
        </p:txBody>
      </p:sp>
    </p:spTree>
    <p:extLst>
      <p:ext uri="{BB962C8B-B14F-4D97-AF65-F5344CB8AC3E}">
        <p14:creationId xmlns:p14="http://schemas.microsoft.com/office/powerpoint/2010/main" val="1197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3F63AD-AACA-4159-9913-242FE04DF58D}" type="slidenum">
              <a:rPr lang="fr-FR" smtClean="0"/>
              <a:t>2</a:t>
            </a:fld>
            <a:endParaRPr lang="fr-FR"/>
          </a:p>
        </p:txBody>
      </p:sp>
    </p:spTree>
    <p:extLst>
      <p:ext uri="{BB962C8B-B14F-4D97-AF65-F5344CB8AC3E}">
        <p14:creationId xmlns:p14="http://schemas.microsoft.com/office/powerpoint/2010/main" val="275257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81DBA0-672E-4E3D-9535-2578BA8FF7AB}" type="slidenum">
              <a:rPr lang="fr-FR" smtClean="0"/>
              <a:t>15</a:t>
            </a:fld>
            <a:endParaRPr lang="fr-FR"/>
          </a:p>
        </p:txBody>
      </p:sp>
    </p:spTree>
    <p:extLst>
      <p:ext uri="{BB962C8B-B14F-4D97-AF65-F5344CB8AC3E}">
        <p14:creationId xmlns:p14="http://schemas.microsoft.com/office/powerpoint/2010/main" val="345366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5123" name="Rectangle 2"/>
          <p:cNvSpPr txBox="1">
            <a:spLocks noGrp="1" noChangeArrowheads="1"/>
          </p:cNvSpPr>
          <p:nvPr>
            <p:ph type="body" idx="1"/>
          </p:nvPr>
        </p:nvSpPr>
        <p:spPr>
          <a:xfrm>
            <a:off x="679927" y="4716661"/>
            <a:ext cx="5439410"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fr-FR" altLang="fr-FR">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5123" name="Rectangle 2"/>
          <p:cNvSpPr txBox="1">
            <a:spLocks noGrp="1" noChangeArrowheads="1"/>
          </p:cNvSpPr>
          <p:nvPr>
            <p:ph type="body" idx="1"/>
          </p:nvPr>
        </p:nvSpPr>
        <p:spPr>
          <a:xfrm>
            <a:off x="679927" y="4716661"/>
            <a:ext cx="5439410"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fr-FR" altLang="fr-FR">
              <a:latin typeface="Times New Roman" charset="0"/>
            </a:endParaRPr>
          </a:p>
        </p:txBody>
      </p:sp>
    </p:spTree>
    <p:extLst>
      <p:ext uri="{BB962C8B-B14F-4D97-AF65-F5344CB8AC3E}">
        <p14:creationId xmlns:p14="http://schemas.microsoft.com/office/powerpoint/2010/main" val="412497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79927" y="4716661"/>
            <a:ext cx="5439410" cy="4468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4099" name="Rectangle 2"/>
          <p:cNvSpPr txBox="1">
            <a:spLocks noGrp="1" noChangeArrowheads="1"/>
          </p:cNvSpPr>
          <p:nvPr>
            <p:ph type="body" idx="1"/>
          </p:nvPr>
        </p:nvSpPr>
        <p:spPr>
          <a:xfrm>
            <a:off x="679927" y="4716661"/>
            <a:ext cx="5439410"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fr-FR" altLang="fr-FR">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81DBA0-672E-4E3D-9535-2578BA8FF7AB}" type="slidenum">
              <a:rPr lang="fr-FR" smtClean="0"/>
              <a:t>65</a:t>
            </a:fld>
            <a:endParaRPr lang="fr-FR"/>
          </a:p>
        </p:txBody>
      </p:sp>
    </p:spTree>
    <p:extLst>
      <p:ext uri="{BB962C8B-B14F-4D97-AF65-F5344CB8AC3E}">
        <p14:creationId xmlns:p14="http://schemas.microsoft.com/office/powerpoint/2010/main" val="378324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0813" cy="1141413"/>
          </a:xfrm>
        </p:spPr>
        <p:txBody>
          <a:bodyPr/>
          <a:lstStyle/>
          <a:p>
            <a:r>
              <a:rPr lang="fr-FR"/>
              <a:t>Cliquez pour modifier le style du titre</a:t>
            </a:r>
          </a:p>
        </p:txBody>
      </p:sp>
      <p:sp>
        <p:nvSpPr>
          <p:cNvPr id="3" name="Espace réservé du contenu 2"/>
          <p:cNvSpPr>
            <a:spLocks noGrp="1"/>
          </p:cNvSpPr>
          <p:nvPr>
            <p:ph sz="quarter" idx="1"/>
          </p:nvPr>
        </p:nvSpPr>
        <p:spPr>
          <a:xfrm>
            <a:off x="685800" y="1981200"/>
            <a:ext cx="3808413" cy="1979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5800" y="4113213"/>
            <a:ext cx="3808413"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4646613" y="1981200"/>
            <a:ext cx="3810000" cy="41132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p:cNvSpPr>
            <a:spLocks noGrp="1" noChangeArrowheads="1"/>
          </p:cNvSpPr>
          <p:nvPr>
            <p:ph type="sldNum" idx="10"/>
          </p:nvPr>
        </p:nvSpPr>
        <p:spPr>
          <a:ln/>
        </p:spPr>
        <p:txBody>
          <a:bodyPr/>
          <a:lstStyle>
            <a:lvl1pPr>
              <a:defRPr/>
            </a:lvl1pPr>
          </a:lstStyle>
          <a:p>
            <a:pPr>
              <a:defRPr/>
            </a:pPr>
            <a:fld id="{1CA5A29F-F815-419E-A320-8925479857F1}" type="slidenum">
              <a:rPr lang="fr-FR"/>
              <a:pPr>
                <a:defRPr/>
              </a:pPr>
              <a:t>‹N°›</a:t>
            </a:fld>
            <a:endParaRPr lang="fr-FR"/>
          </a:p>
        </p:txBody>
      </p:sp>
    </p:spTree>
    <p:extLst>
      <p:ext uri="{BB962C8B-B14F-4D97-AF65-F5344CB8AC3E}">
        <p14:creationId xmlns:p14="http://schemas.microsoft.com/office/powerpoint/2010/main" val="39317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19/06/2022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19/06/2022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19/06/2022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19/06/2022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19/06/2022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19/06/2022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19/06/2022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473075"/>
            <a:ext cx="481965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8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5544616"/>
          </a:xfrm>
          <a:solidFill>
            <a:srgbClr val="00B0F0"/>
          </a:solidFill>
        </p:spPr>
        <p:txBody>
          <a:bodyPr>
            <a:noAutofit/>
          </a:bodyPr>
          <a:lstStyle/>
          <a:p>
            <a:r>
              <a:rPr lang="fr-FR" sz="9600" b="1" dirty="0">
                <a:solidFill>
                  <a:srgbClr val="FF0000"/>
                </a:solidFill>
              </a:rPr>
              <a:t>Diagnostic</a:t>
            </a:r>
          </a:p>
        </p:txBody>
      </p:sp>
    </p:spTree>
    <p:extLst>
      <p:ext uri="{BB962C8B-B14F-4D97-AF65-F5344CB8AC3E}">
        <p14:creationId xmlns:p14="http://schemas.microsoft.com/office/powerpoint/2010/main" val="110917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7585" y="332656"/>
            <a:ext cx="8229600" cy="1143000"/>
          </a:xfrm>
          <a:solidFill>
            <a:srgbClr val="FFFF00"/>
          </a:solidFill>
        </p:spPr>
        <p:txBody>
          <a:bodyPr/>
          <a:lstStyle/>
          <a:p>
            <a:r>
              <a:rPr lang="fr-FR" b="1" dirty="0" err="1">
                <a:solidFill>
                  <a:srgbClr val="FF0000"/>
                </a:solidFill>
              </a:rPr>
              <a:t>Wooclap</a:t>
            </a:r>
            <a:endParaRPr lang="fr-FR" b="1" dirty="0">
              <a:solidFill>
                <a:srgbClr val="FF0000"/>
              </a:solidFill>
            </a:endParaRPr>
          </a:p>
        </p:txBody>
      </p:sp>
      <p:sp>
        <p:nvSpPr>
          <p:cNvPr id="3" name="Espace réservé du contenu 2"/>
          <p:cNvSpPr>
            <a:spLocks noGrp="1"/>
          </p:cNvSpPr>
          <p:nvPr>
            <p:ph idx="1"/>
          </p:nvPr>
        </p:nvSpPr>
        <p:spPr/>
        <p:txBody>
          <a:bodyPr>
            <a:normAutofit/>
          </a:bodyPr>
          <a:lstStyle/>
          <a:p>
            <a:pPr marL="0" lvl="0" indent="0">
              <a:buNone/>
            </a:pPr>
            <a:endParaRPr lang="fr-FR" dirty="0"/>
          </a:p>
          <a:p>
            <a:pPr lvl="1"/>
            <a:r>
              <a:rPr lang="fr-FR" sz="2000" dirty="0">
                <a:solidFill>
                  <a:srgbClr val="0000FF"/>
                </a:solidFill>
              </a:rPr>
              <a:t>Diagnostic des savoirs essentiels </a:t>
            </a:r>
          </a:p>
          <a:p>
            <a:pPr marL="0" indent="0">
              <a:buNone/>
            </a:pPr>
            <a:endParaRPr lang="fr-FR" dirty="0"/>
          </a:p>
        </p:txBody>
      </p:sp>
    </p:spTree>
    <p:extLst>
      <p:ext uri="{BB962C8B-B14F-4D97-AF65-F5344CB8AC3E}">
        <p14:creationId xmlns:p14="http://schemas.microsoft.com/office/powerpoint/2010/main" val="210113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L’approche par compétences</a:t>
            </a:r>
          </a:p>
        </p:txBody>
      </p:sp>
    </p:spTree>
    <p:extLst>
      <p:ext uri="{BB962C8B-B14F-4D97-AF65-F5344CB8AC3E}">
        <p14:creationId xmlns:p14="http://schemas.microsoft.com/office/powerpoint/2010/main" val="275671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FF0000"/>
                </a:solidFill>
              </a:rPr>
              <a:t>Mini world café : définition de l’APC</a:t>
            </a:r>
          </a:p>
        </p:txBody>
      </p:sp>
      <p:sp>
        <p:nvSpPr>
          <p:cNvPr id="3" name="Espace réservé du contenu 2"/>
          <p:cNvSpPr>
            <a:spLocks noGrp="1"/>
          </p:cNvSpPr>
          <p:nvPr>
            <p:ph idx="1"/>
          </p:nvPr>
        </p:nvSpPr>
        <p:spPr>
          <a:xfrm>
            <a:off x="457200" y="1417638"/>
            <a:ext cx="8229600" cy="5040560"/>
          </a:xfrm>
        </p:spPr>
        <p:txBody>
          <a:bodyPr>
            <a:normAutofit fontScale="32500" lnSpcReduction="20000"/>
          </a:bodyPr>
          <a:lstStyle/>
          <a:p>
            <a:pPr lvl="1"/>
            <a:r>
              <a:rPr lang="fr-FR" sz="5600" b="1" dirty="0"/>
              <a:t>Activité de découverte par les COFOR</a:t>
            </a:r>
          </a:p>
          <a:p>
            <a:pPr lvl="2"/>
            <a:r>
              <a:rPr lang="fr-FR" sz="5600" dirty="0"/>
              <a:t>Mise en situation bouteille de gaz dans la voiture tous les stagiaires passent et on pose la question : qui est compétent ? Ouvrir alors le débat </a:t>
            </a:r>
          </a:p>
          <a:p>
            <a:pPr marL="0" indent="0">
              <a:buNone/>
            </a:pPr>
            <a:endParaRPr lang="fr-FR" sz="5600" dirty="0"/>
          </a:p>
          <a:p>
            <a:pPr lvl="1"/>
            <a:r>
              <a:rPr lang="fr-FR" sz="5600" b="1" dirty="0"/>
              <a:t>Mini world café en 3 groupes </a:t>
            </a:r>
          </a:p>
          <a:p>
            <a:pPr lvl="2"/>
            <a:r>
              <a:rPr lang="fr-FR" sz="5600" dirty="0"/>
              <a:t>Question posée ;: quelle est votre définition de la compétence ?</a:t>
            </a:r>
          </a:p>
          <a:p>
            <a:pPr lvl="2"/>
            <a:r>
              <a:rPr lang="fr-FR" sz="5600" dirty="0"/>
              <a:t>La réponse doit être écrite sur feuille de </a:t>
            </a:r>
            <a:r>
              <a:rPr lang="fr-FR" sz="5600" dirty="0" err="1"/>
              <a:t>paper</a:t>
            </a:r>
            <a:r>
              <a:rPr lang="fr-FR" sz="5600" dirty="0"/>
              <a:t> </a:t>
            </a:r>
            <a:r>
              <a:rPr lang="fr-FR" sz="5600" dirty="0" err="1"/>
              <a:t>board</a:t>
            </a:r>
            <a:endParaRPr lang="fr-FR" sz="5600" dirty="0"/>
          </a:p>
          <a:p>
            <a:pPr marL="914400" lvl="2" indent="0">
              <a:buNone/>
            </a:pPr>
            <a:endParaRPr lang="fr-FR" sz="5600" dirty="0"/>
          </a:p>
          <a:p>
            <a:pPr lvl="3"/>
            <a:r>
              <a:rPr lang="fr-FR" sz="5600" dirty="0"/>
              <a:t>1</a:t>
            </a:r>
            <a:r>
              <a:rPr lang="fr-FR" sz="5600" baseline="30000" dirty="0"/>
              <a:t>er</a:t>
            </a:r>
            <a:r>
              <a:rPr lang="fr-FR" sz="5600" dirty="0"/>
              <a:t> tour en 3 groupes sans documents</a:t>
            </a:r>
          </a:p>
          <a:p>
            <a:pPr lvl="3"/>
            <a:r>
              <a:rPr lang="fr-FR" sz="5600" dirty="0"/>
              <a:t>2</a:t>
            </a:r>
            <a:r>
              <a:rPr lang="fr-FR" sz="5600" baseline="30000" dirty="0"/>
              <a:t>ème</a:t>
            </a:r>
            <a:r>
              <a:rPr lang="fr-FR" sz="5600" dirty="0"/>
              <a:t> tour en 3 groupes avec documents et internet</a:t>
            </a:r>
          </a:p>
          <a:p>
            <a:pPr lvl="3"/>
            <a:r>
              <a:rPr lang="fr-FR" sz="5600" dirty="0"/>
              <a:t>3</a:t>
            </a:r>
            <a:r>
              <a:rPr lang="fr-FR" sz="5600" baseline="30000" dirty="0"/>
              <a:t>ème</a:t>
            </a:r>
            <a:r>
              <a:rPr lang="fr-FR" sz="5600" dirty="0"/>
              <a:t> tour en un seul groupe pour faire la synthèse </a:t>
            </a:r>
          </a:p>
          <a:p>
            <a:pPr marL="0" indent="0">
              <a:buNone/>
            </a:pPr>
            <a:r>
              <a:rPr lang="fr-FR" sz="5600" dirty="0"/>
              <a:t> </a:t>
            </a:r>
          </a:p>
          <a:p>
            <a:pPr lvl="1"/>
            <a:r>
              <a:rPr lang="fr-FR" sz="5600" dirty="0"/>
              <a:t>Synthèse par les COFOR</a:t>
            </a:r>
          </a:p>
          <a:p>
            <a:pPr lvl="2"/>
            <a:r>
              <a:rPr lang="fr-FR" sz="5600" dirty="0"/>
              <a:t>De l’APC au développement des compétences</a:t>
            </a:r>
          </a:p>
          <a:p>
            <a:pPr lvl="2"/>
            <a:r>
              <a:rPr lang="fr-FR" sz="5600" dirty="0"/>
              <a:t>Capacité compétence</a:t>
            </a:r>
          </a:p>
          <a:p>
            <a:pPr lvl="2"/>
            <a:r>
              <a:rPr lang="fr-FR" sz="5600" dirty="0"/>
              <a:t>Niveaux de compétences</a:t>
            </a:r>
          </a:p>
          <a:p>
            <a:pPr lvl="2"/>
            <a:r>
              <a:rPr lang="fr-FR" sz="5600" dirty="0">
                <a:solidFill>
                  <a:srgbClr val="FF0000"/>
                </a:solidFill>
              </a:rPr>
              <a:t>Vidéo savoirs essentiels en APC</a:t>
            </a:r>
          </a:p>
          <a:p>
            <a:pPr lvl="2"/>
            <a:r>
              <a:rPr lang="fr-FR" sz="5600" dirty="0">
                <a:solidFill>
                  <a:srgbClr val="FF0000"/>
                </a:solidFill>
              </a:rPr>
              <a:t>Vidéo présentation de l’APC</a:t>
            </a:r>
          </a:p>
          <a:p>
            <a:pPr marL="914400" lvl="2" indent="0">
              <a:buNone/>
            </a:pPr>
            <a:endParaRPr lang="fr-FR" sz="5600" dirty="0"/>
          </a:p>
          <a:p>
            <a:pPr lvl="2"/>
            <a:endParaRPr lang="fr-FR" sz="5600" dirty="0"/>
          </a:p>
        </p:txBody>
      </p:sp>
    </p:spTree>
    <p:extLst>
      <p:ext uri="{BB962C8B-B14F-4D97-AF65-F5344CB8AC3E}">
        <p14:creationId xmlns:p14="http://schemas.microsoft.com/office/powerpoint/2010/main" val="65149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6513" y="6350"/>
            <a:ext cx="4968876" cy="4699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eaLnBrk="1" hangingPunct="1">
              <a:defRPr/>
            </a:pPr>
            <a:r>
              <a:rPr lang="fr-FR" sz="2000" dirty="0">
                <a:latin typeface="Calibri" pitchFamily="34" charset="0"/>
              </a:rPr>
              <a:t>De l’APC au développement des compétences</a:t>
            </a:r>
          </a:p>
        </p:txBody>
      </p:sp>
      <p:sp>
        <p:nvSpPr>
          <p:cNvPr id="5" name="Titre 1"/>
          <p:cNvSpPr txBox="1">
            <a:spLocks/>
          </p:cNvSpPr>
          <p:nvPr/>
        </p:nvSpPr>
        <p:spPr>
          <a:xfrm>
            <a:off x="7092950" y="6462713"/>
            <a:ext cx="2016125" cy="42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fr-FR" sz="1800" dirty="0">
                <a:latin typeface="Calibri" pitchFamily="34" charset="0"/>
                <a:cs typeface="Consolas" pitchFamily="49" charset="0"/>
              </a:rPr>
              <a:t>FOR ACC - PICFOR</a:t>
            </a:r>
          </a:p>
        </p:txBody>
      </p:sp>
      <p:sp>
        <p:nvSpPr>
          <p:cNvPr id="15" name="Rectangle à coins arrondis 14"/>
          <p:cNvSpPr/>
          <p:nvPr/>
        </p:nvSpPr>
        <p:spPr>
          <a:xfrm>
            <a:off x="323850" y="765175"/>
            <a:ext cx="2592388" cy="53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Pédagogie par objectif</a:t>
            </a:r>
          </a:p>
        </p:txBody>
      </p:sp>
      <p:sp>
        <p:nvSpPr>
          <p:cNvPr id="16" name="Flèche droite 15"/>
          <p:cNvSpPr/>
          <p:nvPr/>
        </p:nvSpPr>
        <p:spPr>
          <a:xfrm>
            <a:off x="2933700" y="1338263"/>
            <a:ext cx="1943100" cy="179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à coins arrondis 16"/>
          <p:cNvSpPr/>
          <p:nvPr/>
        </p:nvSpPr>
        <p:spPr>
          <a:xfrm>
            <a:off x="4859338" y="692150"/>
            <a:ext cx="40322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Pédagogie par objectif + développement des compétences</a:t>
            </a:r>
          </a:p>
        </p:txBody>
      </p:sp>
      <p:sp>
        <p:nvSpPr>
          <p:cNvPr id="19" name="Rectangle à coins arrondis 18"/>
          <p:cNvSpPr/>
          <p:nvPr/>
        </p:nvSpPr>
        <p:spPr>
          <a:xfrm>
            <a:off x="107950" y="1628775"/>
            <a:ext cx="28257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Permet de développer des capacités à faire</a:t>
            </a:r>
          </a:p>
        </p:txBody>
      </p:sp>
      <p:sp>
        <p:nvSpPr>
          <p:cNvPr id="20" name="Rectangle à coins arrondis 19"/>
          <p:cNvSpPr/>
          <p:nvPr/>
        </p:nvSpPr>
        <p:spPr>
          <a:xfrm>
            <a:off x="4859338" y="1628775"/>
            <a:ext cx="417671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Permet de développer des capacités à faire et des compétences à comprendre pour quelle(s) raison(s) faire (donner du sens à l’action)</a:t>
            </a:r>
          </a:p>
        </p:txBody>
      </p:sp>
      <p:sp>
        <p:nvSpPr>
          <p:cNvPr id="2057" name="ZoneTexte 2"/>
          <p:cNvSpPr txBox="1">
            <a:spLocks noChangeArrowheads="1"/>
          </p:cNvSpPr>
          <p:nvPr/>
        </p:nvSpPr>
        <p:spPr bwMode="auto">
          <a:xfrm>
            <a:off x="5364163" y="670083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600"/>
              <a:t>copyright LE HENAFF(c) 2018, tout droits réservés</a:t>
            </a:r>
          </a:p>
        </p:txBody>
      </p:sp>
      <p:sp>
        <p:nvSpPr>
          <p:cNvPr id="6" name="Flèche vers le bas 5"/>
          <p:cNvSpPr/>
          <p:nvPr/>
        </p:nvSpPr>
        <p:spPr>
          <a:xfrm>
            <a:off x="1547813" y="1304925"/>
            <a:ext cx="9842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lèche vers le bas 20"/>
          <p:cNvSpPr/>
          <p:nvPr/>
        </p:nvSpPr>
        <p:spPr>
          <a:xfrm>
            <a:off x="6908800" y="1344613"/>
            <a:ext cx="111125" cy="284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à coins arrondis 6"/>
          <p:cNvSpPr/>
          <p:nvPr/>
        </p:nvSpPr>
        <p:spPr>
          <a:xfrm>
            <a:off x="4859338" y="2565400"/>
            <a:ext cx="4176712" cy="6810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200" dirty="0"/>
              <a:t>Le formateur doit choisir  le parcours pédagogique le plus adapté au groupe d’apprenants</a:t>
            </a:r>
          </a:p>
        </p:txBody>
      </p:sp>
      <p:sp>
        <p:nvSpPr>
          <p:cNvPr id="22" name="Flèche vers le bas 21"/>
          <p:cNvSpPr/>
          <p:nvPr/>
        </p:nvSpPr>
        <p:spPr>
          <a:xfrm>
            <a:off x="6948488" y="2276475"/>
            <a:ext cx="109537" cy="284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droite 46"/>
          <p:cNvSpPr/>
          <p:nvPr/>
        </p:nvSpPr>
        <p:spPr>
          <a:xfrm rot="10800000">
            <a:off x="3671888" y="2852738"/>
            <a:ext cx="1187450" cy="1635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48" name="Rectangle à coins arrondis 47"/>
          <p:cNvSpPr/>
          <p:nvPr/>
        </p:nvSpPr>
        <p:spPr>
          <a:xfrm>
            <a:off x="179388" y="2492375"/>
            <a:ext cx="3492500" cy="8651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200" dirty="0"/>
              <a:t>Le formateur construit grâce à sa boîte à outils un déroulé pédagogique approprié au groupe pour atteindre le niveau d’exigence minimum attendu</a:t>
            </a:r>
          </a:p>
        </p:txBody>
      </p:sp>
      <p:sp>
        <p:nvSpPr>
          <p:cNvPr id="57" name="Rectangle à coins arrondis 56"/>
          <p:cNvSpPr/>
          <p:nvPr/>
        </p:nvSpPr>
        <p:spPr>
          <a:xfrm>
            <a:off x="3257550" y="1125538"/>
            <a:ext cx="1295400" cy="6207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dirty="0"/>
              <a:t>Augmentation des possibilités pédagogiques</a:t>
            </a:r>
          </a:p>
        </p:txBody>
      </p:sp>
      <p:sp>
        <p:nvSpPr>
          <p:cNvPr id="5137" name="ZoneTexte 96"/>
          <p:cNvSpPr txBox="1">
            <a:spLocks noChangeArrowheads="1"/>
          </p:cNvSpPr>
          <p:nvPr/>
        </p:nvSpPr>
        <p:spPr bwMode="auto">
          <a:xfrm>
            <a:off x="3433763" y="4891088"/>
            <a:ext cx="444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00B0F0"/>
                </a:solidFill>
              </a:rPr>
              <a:t>APP</a:t>
            </a:r>
          </a:p>
          <a:p>
            <a:pPr eaLnBrk="1" hangingPunct="1">
              <a:spcBef>
                <a:spcPct val="0"/>
              </a:spcBef>
              <a:buFontTx/>
              <a:buNone/>
            </a:pPr>
            <a:r>
              <a:rPr lang="fr-FR" altLang="fr-FR" sz="800" b="1">
                <a:solidFill>
                  <a:srgbClr val="00B0F0"/>
                </a:solidFill>
              </a:rPr>
              <a:t>APP</a:t>
            </a:r>
          </a:p>
        </p:txBody>
      </p:sp>
      <p:sp>
        <p:nvSpPr>
          <p:cNvPr id="5138" name="ZoneTexte 97"/>
          <p:cNvSpPr txBox="1">
            <a:spLocks noChangeArrowheads="1"/>
          </p:cNvSpPr>
          <p:nvPr/>
        </p:nvSpPr>
        <p:spPr bwMode="auto">
          <a:xfrm>
            <a:off x="2859088" y="5164138"/>
            <a:ext cx="4445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00B0F0"/>
                </a:solidFill>
              </a:rPr>
              <a:t>APP</a:t>
            </a:r>
          </a:p>
        </p:txBody>
      </p:sp>
      <p:sp>
        <p:nvSpPr>
          <p:cNvPr id="5139" name="ZoneTexte 98"/>
          <p:cNvSpPr txBox="1">
            <a:spLocks noChangeArrowheads="1"/>
          </p:cNvSpPr>
          <p:nvPr/>
        </p:nvSpPr>
        <p:spPr bwMode="auto">
          <a:xfrm>
            <a:off x="2414588" y="5291138"/>
            <a:ext cx="444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7030A0"/>
                </a:solidFill>
              </a:rPr>
              <a:t>MSP</a:t>
            </a:r>
          </a:p>
        </p:txBody>
      </p:sp>
      <p:cxnSp>
        <p:nvCxnSpPr>
          <p:cNvPr id="100" name="Connecteur droit avec flèche 99"/>
          <p:cNvCxnSpPr>
            <a:endCxn id="59" idx="1"/>
          </p:cNvCxnSpPr>
          <p:nvPr/>
        </p:nvCxnSpPr>
        <p:spPr>
          <a:xfrm>
            <a:off x="811213" y="5702300"/>
            <a:ext cx="4067175" cy="57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V="1">
            <a:off x="1803400" y="3582988"/>
            <a:ext cx="34925" cy="25003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rot="10410493" flipH="1">
            <a:off x="-1912938" y="2492375"/>
            <a:ext cx="6319838" cy="2986088"/>
          </a:xfrm>
          <a:prstGeom prst="arc">
            <a:avLst>
              <a:gd name="adj1" fmla="val 15824938"/>
              <a:gd name="adj2" fmla="val 2117418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050"/>
          </a:p>
        </p:txBody>
      </p:sp>
      <p:sp>
        <p:nvSpPr>
          <p:cNvPr id="5144" name="ZoneTexte 103"/>
          <p:cNvSpPr txBox="1">
            <a:spLocks noChangeArrowheads="1"/>
          </p:cNvSpPr>
          <p:nvPr/>
        </p:nvSpPr>
        <p:spPr bwMode="auto">
          <a:xfrm>
            <a:off x="107950" y="5219700"/>
            <a:ext cx="1306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a:t>Compétence et capacité initiale à l’embauche</a:t>
            </a:r>
          </a:p>
        </p:txBody>
      </p:sp>
      <p:sp>
        <p:nvSpPr>
          <p:cNvPr id="5145" name="ZoneTexte 104"/>
          <p:cNvSpPr txBox="1">
            <a:spLocks noChangeArrowheads="1"/>
          </p:cNvSpPr>
          <p:nvPr/>
        </p:nvSpPr>
        <p:spPr bwMode="auto">
          <a:xfrm>
            <a:off x="768350" y="4676775"/>
            <a:ext cx="13065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a:t>Diagnostic en début de formation</a:t>
            </a:r>
          </a:p>
        </p:txBody>
      </p:sp>
      <p:cxnSp>
        <p:nvCxnSpPr>
          <p:cNvPr id="106" name="Connecteur droit avec flèche 105"/>
          <p:cNvCxnSpPr/>
          <p:nvPr/>
        </p:nvCxnSpPr>
        <p:spPr>
          <a:xfrm>
            <a:off x="1247775" y="5362575"/>
            <a:ext cx="538163"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1420813" y="4953000"/>
            <a:ext cx="931862" cy="322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1595438" y="4430713"/>
            <a:ext cx="253523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4130675" y="4387850"/>
            <a:ext cx="0" cy="173355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flipH="1" flipV="1">
            <a:off x="2414588" y="5321300"/>
            <a:ext cx="17462" cy="84613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151" name="ZoneTexte 110"/>
          <p:cNvSpPr txBox="1">
            <a:spLocks noChangeArrowheads="1"/>
          </p:cNvSpPr>
          <p:nvPr/>
        </p:nvSpPr>
        <p:spPr bwMode="auto">
          <a:xfrm>
            <a:off x="793750" y="4065588"/>
            <a:ext cx="1452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a:t>Niveau attendu en fin de formation</a:t>
            </a:r>
          </a:p>
        </p:txBody>
      </p:sp>
      <p:sp>
        <p:nvSpPr>
          <p:cNvPr id="112" name="Accolade fermante 111"/>
          <p:cNvSpPr/>
          <p:nvPr/>
        </p:nvSpPr>
        <p:spPr>
          <a:xfrm rot="5400000">
            <a:off x="1990725" y="6022975"/>
            <a:ext cx="254000" cy="6286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050"/>
          </a:p>
        </p:txBody>
      </p:sp>
      <p:sp>
        <p:nvSpPr>
          <p:cNvPr id="114" name="Accolade fermante 113"/>
          <p:cNvSpPr/>
          <p:nvPr/>
        </p:nvSpPr>
        <p:spPr>
          <a:xfrm rot="16200000">
            <a:off x="3114675" y="5278438"/>
            <a:ext cx="254000" cy="1778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050"/>
          </a:p>
        </p:txBody>
      </p:sp>
      <p:sp>
        <p:nvSpPr>
          <p:cNvPr id="5155" name="ZoneTexte 114"/>
          <p:cNvSpPr txBox="1">
            <a:spLocks noChangeArrowheads="1"/>
          </p:cNvSpPr>
          <p:nvPr/>
        </p:nvSpPr>
        <p:spPr bwMode="auto">
          <a:xfrm>
            <a:off x="2466975" y="5743575"/>
            <a:ext cx="16637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800"/>
              <a:t>Centre de formation</a:t>
            </a:r>
          </a:p>
        </p:txBody>
      </p:sp>
      <p:sp>
        <p:nvSpPr>
          <p:cNvPr id="5156" name="ZoneTexte 115"/>
          <p:cNvSpPr txBox="1">
            <a:spLocks noChangeArrowheads="1"/>
          </p:cNvSpPr>
          <p:nvPr/>
        </p:nvSpPr>
        <p:spPr bwMode="auto">
          <a:xfrm>
            <a:off x="1733550" y="5759450"/>
            <a:ext cx="6286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800"/>
              <a:t>CIS</a:t>
            </a:r>
          </a:p>
        </p:txBody>
      </p:sp>
      <p:cxnSp>
        <p:nvCxnSpPr>
          <p:cNvPr id="117" name="Connecteur droit 116"/>
          <p:cNvCxnSpPr/>
          <p:nvPr/>
        </p:nvCxnSpPr>
        <p:spPr>
          <a:xfrm>
            <a:off x="2414588" y="5326063"/>
            <a:ext cx="469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H="1">
            <a:off x="2884488" y="5151438"/>
            <a:ext cx="0" cy="1730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3433763" y="4894263"/>
            <a:ext cx="0" cy="2825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2884488" y="5170488"/>
            <a:ext cx="549275" cy="635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3911600" y="4441825"/>
            <a:ext cx="0" cy="4603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3902075" y="4430713"/>
            <a:ext cx="2286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163" name="ZoneTexte 122"/>
          <p:cNvSpPr txBox="1">
            <a:spLocks noChangeArrowheads="1"/>
          </p:cNvSpPr>
          <p:nvPr/>
        </p:nvSpPr>
        <p:spPr bwMode="auto">
          <a:xfrm>
            <a:off x="3800475" y="4217988"/>
            <a:ext cx="444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7030A0"/>
                </a:solidFill>
              </a:rPr>
              <a:t>MSP</a:t>
            </a:r>
          </a:p>
        </p:txBody>
      </p:sp>
      <p:sp>
        <p:nvSpPr>
          <p:cNvPr id="5164" name="ZoneTexte 123"/>
          <p:cNvSpPr txBox="1">
            <a:spLocks noChangeArrowheads="1"/>
          </p:cNvSpPr>
          <p:nvPr/>
        </p:nvSpPr>
        <p:spPr bwMode="auto">
          <a:xfrm>
            <a:off x="2936875" y="4995863"/>
            <a:ext cx="4445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7030A0"/>
                </a:solidFill>
              </a:rPr>
              <a:t>MSP</a:t>
            </a:r>
          </a:p>
        </p:txBody>
      </p:sp>
      <p:sp>
        <p:nvSpPr>
          <p:cNvPr id="5165" name="ZoneTexte 124"/>
          <p:cNvSpPr txBox="1">
            <a:spLocks noChangeArrowheads="1"/>
          </p:cNvSpPr>
          <p:nvPr/>
        </p:nvSpPr>
        <p:spPr bwMode="auto">
          <a:xfrm>
            <a:off x="3538538" y="4527550"/>
            <a:ext cx="444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00B0F0"/>
                </a:solidFill>
              </a:rPr>
              <a:t>APP</a:t>
            </a:r>
          </a:p>
        </p:txBody>
      </p:sp>
      <p:sp>
        <p:nvSpPr>
          <p:cNvPr id="5166" name="ZoneTexte 125"/>
          <p:cNvSpPr txBox="1">
            <a:spLocks noChangeArrowheads="1"/>
          </p:cNvSpPr>
          <p:nvPr/>
        </p:nvSpPr>
        <p:spPr bwMode="auto">
          <a:xfrm>
            <a:off x="5002213" y="3781425"/>
            <a:ext cx="320198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00B0F0"/>
                </a:solidFill>
              </a:rPr>
              <a:t>APP : Atelier de pédagogie personnalisé: cours théorique, carrefour des techniques,……..</a:t>
            </a:r>
          </a:p>
        </p:txBody>
      </p:sp>
      <p:sp>
        <p:nvSpPr>
          <p:cNvPr id="5167" name="ZoneTexte 126"/>
          <p:cNvSpPr txBox="1">
            <a:spLocks noChangeArrowheads="1"/>
          </p:cNvSpPr>
          <p:nvPr/>
        </p:nvSpPr>
        <p:spPr bwMode="auto">
          <a:xfrm>
            <a:off x="5000625" y="3582988"/>
            <a:ext cx="320198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7030A0"/>
                </a:solidFill>
              </a:rPr>
              <a:t>MSP: Mise en situation professionnel : cas concret, manœuvre, ……</a:t>
            </a:r>
          </a:p>
        </p:txBody>
      </p:sp>
      <p:sp>
        <p:nvSpPr>
          <p:cNvPr id="128" name="ZoneTexte 127"/>
          <p:cNvSpPr txBox="1"/>
          <p:nvPr/>
        </p:nvSpPr>
        <p:spPr>
          <a:xfrm>
            <a:off x="1327150" y="6445250"/>
            <a:ext cx="1295400" cy="338138"/>
          </a:xfrm>
          <a:prstGeom prst="rect">
            <a:avLst/>
          </a:prstGeom>
          <a:noFill/>
        </p:spPr>
        <p:txBody>
          <a:bodyPr>
            <a:spAutoFit/>
          </a:bodyPr>
          <a:lstStyle/>
          <a:p>
            <a:pPr algn="ctr">
              <a:defRPr/>
            </a:pPr>
            <a:r>
              <a:rPr lang="fr-FR" sz="800" dirty="0">
                <a:solidFill>
                  <a:schemeClr val="accent6">
                    <a:lumMod val="75000"/>
                  </a:schemeClr>
                </a:solidFill>
              </a:rPr>
              <a:t>Avant  préparation aux stages</a:t>
            </a:r>
          </a:p>
        </p:txBody>
      </p:sp>
      <p:sp>
        <p:nvSpPr>
          <p:cNvPr id="129" name="ZoneTexte 128"/>
          <p:cNvSpPr txBox="1"/>
          <p:nvPr/>
        </p:nvSpPr>
        <p:spPr>
          <a:xfrm>
            <a:off x="2517775" y="6167438"/>
            <a:ext cx="1439863" cy="127000"/>
          </a:xfrm>
          <a:prstGeom prst="rect">
            <a:avLst/>
          </a:prstGeom>
          <a:noFill/>
        </p:spPr>
        <p:txBody>
          <a:bodyPr>
            <a:spAutoFit/>
          </a:bodyPr>
          <a:lstStyle/>
          <a:p>
            <a:pPr algn="ctr">
              <a:defRPr/>
            </a:pPr>
            <a:r>
              <a:rPr lang="fr-FR" sz="800" dirty="0">
                <a:solidFill>
                  <a:schemeClr val="accent6">
                    <a:lumMod val="75000"/>
                  </a:schemeClr>
                </a:solidFill>
              </a:rPr>
              <a:t>Pendant le stage</a:t>
            </a:r>
          </a:p>
        </p:txBody>
      </p:sp>
      <p:sp>
        <p:nvSpPr>
          <p:cNvPr id="130" name="ZoneTexte 129"/>
          <p:cNvSpPr txBox="1"/>
          <p:nvPr/>
        </p:nvSpPr>
        <p:spPr>
          <a:xfrm>
            <a:off x="3902075" y="6445250"/>
            <a:ext cx="1295400" cy="338138"/>
          </a:xfrm>
          <a:prstGeom prst="rect">
            <a:avLst/>
          </a:prstGeom>
          <a:noFill/>
        </p:spPr>
        <p:txBody>
          <a:bodyPr>
            <a:spAutoFit/>
          </a:bodyPr>
          <a:lstStyle/>
          <a:p>
            <a:pPr algn="ctr">
              <a:defRPr/>
            </a:pPr>
            <a:r>
              <a:rPr lang="fr-FR" sz="800" dirty="0">
                <a:solidFill>
                  <a:schemeClr val="accent6">
                    <a:lumMod val="75000"/>
                  </a:schemeClr>
                </a:solidFill>
              </a:rPr>
              <a:t>Accompagnement après le stage</a:t>
            </a:r>
          </a:p>
        </p:txBody>
      </p:sp>
      <p:sp>
        <p:nvSpPr>
          <p:cNvPr id="5171" name="ZoneTexte 130"/>
          <p:cNvSpPr txBox="1">
            <a:spLocks noChangeArrowheads="1"/>
          </p:cNvSpPr>
          <p:nvPr/>
        </p:nvSpPr>
        <p:spPr bwMode="auto">
          <a:xfrm>
            <a:off x="4140200" y="5759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800"/>
              <a:t>CIS</a:t>
            </a:r>
          </a:p>
          <a:p>
            <a:pPr algn="ctr" eaLnBrk="1" hangingPunct="1">
              <a:spcBef>
                <a:spcPct val="0"/>
              </a:spcBef>
              <a:buFontTx/>
              <a:buNone/>
            </a:pPr>
            <a:r>
              <a:rPr lang="fr-FR" altLang="fr-FR" sz="800"/>
              <a:t>+</a:t>
            </a:r>
          </a:p>
          <a:p>
            <a:pPr algn="ctr" eaLnBrk="1" hangingPunct="1">
              <a:spcBef>
                <a:spcPct val="0"/>
              </a:spcBef>
              <a:buFontTx/>
              <a:buNone/>
            </a:pPr>
            <a:r>
              <a:rPr lang="fr-FR" altLang="fr-FR" sz="800"/>
              <a:t>Interventions</a:t>
            </a:r>
          </a:p>
        </p:txBody>
      </p:sp>
      <p:sp>
        <p:nvSpPr>
          <p:cNvPr id="5172" name="ZoneTexte 131"/>
          <p:cNvSpPr txBox="1">
            <a:spLocks noChangeArrowheads="1"/>
          </p:cNvSpPr>
          <p:nvPr/>
        </p:nvSpPr>
        <p:spPr bwMode="auto">
          <a:xfrm>
            <a:off x="3146425" y="4699000"/>
            <a:ext cx="8921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800" b="1">
                <a:solidFill>
                  <a:srgbClr val="7030A0"/>
                </a:solidFill>
              </a:rPr>
              <a:t>MSP - MSP</a:t>
            </a:r>
          </a:p>
        </p:txBody>
      </p:sp>
      <p:cxnSp>
        <p:nvCxnSpPr>
          <p:cNvPr id="133" name="Connecteur droit 132"/>
          <p:cNvCxnSpPr/>
          <p:nvPr/>
        </p:nvCxnSpPr>
        <p:spPr>
          <a:xfrm>
            <a:off x="3433763" y="4894263"/>
            <a:ext cx="468312" cy="317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8" name="Accolade fermante 57"/>
          <p:cNvSpPr/>
          <p:nvPr/>
        </p:nvSpPr>
        <p:spPr>
          <a:xfrm>
            <a:off x="4645025" y="3430588"/>
            <a:ext cx="279400" cy="7429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01" name="AutoShape 16" descr="RÃ©sultat de recherche d'images pour &quot;panneau attention&quot;"/>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fr-FR" altLang="fr-FR" sz="2400"/>
          </a:p>
        </p:txBody>
      </p:sp>
      <p:pic>
        <p:nvPicPr>
          <p:cNvPr id="517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4724400"/>
            <a:ext cx="720725" cy="63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 name="Rectangle à coins arrondis 134"/>
          <p:cNvSpPr/>
          <p:nvPr/>
        </p:nvSpPr>
        <p:spPr>
          <a:xfrm>
            <a:off x="6084888" y="4217988"/>
            <a:ext cx="2984500" cy="20129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000" dirty="0"/>
              <a:t>Le groupe +1 à 2 apprenants représente celui d’un équipage  avec son matériel par formateur.</a:t>
            </a:r>
          </a:p>
          <a:p>
            <a:pPr>
              <a:defRPr/>
            </a:pPr>
            <a:endParaRPr lang="fr-FR" sz="1000" dirty="0"/>
          </a:p>
          <a:p>
            <a:pPr>
              <a:defRPr/>
            </a:pPr>
            <a:r>
              <a:rPr lang="fr-FR" sz="1000" dirty="0"/>
              <a:t>Les phases de débriefing n’ont d’intérêt que pour le groupe ayant réalisé l’action.</a:t>
            </a:r>
          </a:p>
          <a:p>
            <a:pPr>
              <a:defRPr/>
            </a:pPr>
            <a:endParaRPr lang="fr-FR" sz="1000" dirty="0"/>
          </a:p>
          <a:p>
            <a:pPr>
              <a:defRPr/>
            </a:pPr>
            <a:r>
              <a:rPr lang="fr-FR" sz="1000" dirty="0"/>
              <a:t>L’utilisation de cours théoriques ou de démonstration sont mises en place si la situation d’apprentissage sert aux apprenants.</a:t>
            </a:r>
          </a:p>
          <a:p>
            <a:pPr>
              <a:defRPr/>
            </a:pPr>
            <a:endParaRPr lang="fr-FR" sz="1000" dirty="0"/>
          </a:p>
          <a:p>
            <a:pPr>
              <a:defRPr/>
            </a:pPr>
            <a:r>
              <a:rPr lang="fr-FR" sz="1000" dirty="0"/>
              <a:t>L’apprenant en action apprend toujours mieux que dans un modèle passif de cours théorique.</a:t>
            </a:r>
          </a:p>
        </p:txBody>
      </p:sp>
      <p:sp>
        <p:nvSpPr>
          <p:cNvPr id="59" name="ZoneTexte 58"/>
          <p:cNvSpPr txBox="1"/>
          <p:nvPr/>
        </p:nvSpPr>
        <p:spPr>
          <a:xfrm>
            <a:off x="4878388" y="5529263"/>
            <a:ext cx="846137" cy="461962"/>
          </a:xfrm>
          <a:prstGeom prst="rect">
            <a:avLst/>
          </a:prstGeom>
          <a:noFill/>
        </p:spPr>
        <p:txBody>
          <a:bodyPr>
            <a:spAutoFit/>
          </a:bodyPr>
          <a:lstStyle/>
          <a:p>
            <a:pPr algn="ctr">
              <a:defRPr/>
            </a:pPr>
            <a:r>
              <a:rPr lang="fr-FR" sz="800" dirty="0">
                <a:solidFill>
                  <a:schemeClr val="accent6">
                    <a:lumMod val="75000"/>
                  </a:schemeClr>
                </a:solidFill>
              </a:rPr>
              <a:t>Formation tout au long de la carrière</a:t>
            </a:r>
          </a:p>
        </p:txBody>
      </p:sp>
      <p:grpSp>
        <p:nvGrpSpPr>
          <p:cNvPr id="11" name="Groupe 10"/>
          <p:cNvGrpSpPr>
            <a:grpSpLocks/>
          </p:cNvGrpSpPr>
          <p:nvPr/>
        </p:nvGrpSpPr>
        <p:grpSpPr bwMode="auto">
          <a:xfrm>
            <a:off x="4016375" y="6165850"/>
            <a:ext cx="1203325" cy="298450"/>
            <a:chOff x="4016375" y="6165304"/>
            <a:chExt cx="1203772" cy="298996"/>
          </a:xfrm>
        </p:grpSpPr>
        <p:sp>
          <p:nvSpPr>
            <p:cNvPr id="113" name="Accolade fermante 112"/>
            <p:cNvSpPr/>
            <p:nvPr/>
          </p:nvSpPr>
          <p:spPr>
            <a:xfrm rot="5400000">
              <a:off x="4421948" y="5804263"/>
              <a:ext cx="254465" cy="106560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050"/>
            </a:p>
          </p:txBody>
        </p:sp>
        <p:sp>
          <p:nvSpPr>
            <p:cNvPr id="10" name="Rectangle 9"/>
            <p:cNvSpPr/>
            <p:nvPr/>
          </p:nvSpPr>
          <p:spPr>
            <a:xfrm>
              <a:off x="4859651" y="6165304"/>
              <a:ext cx="360496" cy="23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a:t>
              </a:r>
            </a:p>
          </p:txBody>
        </p:sp>
      </p:grpSp>
      <p:sp>
        <p:nvSpPr>
          <p:cNvPr id="65" name="ZoneTexte 64"/>
          <p:cNvSpPr txBox="1"/>
          <p:nvPr/>
        </p:nvSpPr>
        <p:spPr>
          <a:xfrm>
            <a:off x="1852613" y="3440113"/>
            <a:ext cx="844550" cy="461962"/>
          </a:xfrm>
          <a:prstGeom prst="rect">
            <a:avLst/>
          </a:prstGeom>
          <a:noFill/>
        </p:spPr>
        <p:txBody>
          <a:bodyPr>
            <a:spAutoFit/>
          </a:bodyPr>
          <a:lstStyle/>
          <a:p>
            <a:pPr algn="ctr">
              <a:defRPr/>
            </a:pPr>
            <a:r>
              <a:rPr lang="fr-FR" sz="800" dirty="0">
                <a:solidFill>
                  <a:schemeClr val="accent6">
                    <a:lumMod val="75000"/>
                  </a:schemeClr>
                </a:solidFill>
              </a:rPr>
              <a:t>Développement des compétences</a:t>
            </a:r>
          </a:p>
        </p:txBody>
      </p:sp>
      <p:sp>
        <p:nvSpPr>
          <p:cNvPr id="66" name="ZoneTexte 65"/>
          <p:cNvSpPr txBox="1"/>
          <p:nvPr/>
        </p:nvSpPr>
        <p:spPr>
          <a:xfrm>
            <a:off x="3878263" y="3621088"/>
            <a:ext cx="846137" cy="338137"/>
          </a:xfrm>
          <a:prstGeom prst="rect">
            <a:avLst/>
          </a:prstGeom>
          <a:noFill/>
        </p:spPr>
        <p:txBody>
          <a:bodyPr>
            <a:spAutoFit/>
          </a:bodyPr>
          <a:lstStyle/>
          <a:p>
            <a:pPr algn="ctr">
              <a:defRPr/>
            </a:pPr>
            <a:r>
              <a:rPr lang="fr-FR" sz="800" dirty="0">
                <a:solidFill>
                  <a:schemeClr val="accent6">
                    <a:lumMod val="75000"/>
                  </a:schemeClr>
                </a:solidFill>
              </a:rPr>
              <a:t>Montée en compétences</a:t>
            </a:r>
          </a:p>
        </p:txBody>
      </p:sp>
    </p:spTree>
    <p:extLst>
      <p:ext uri="{BB962C8B-B14F-4D97-AF65-F5344CB8AC3E}">
        <p14:creationId xmlns:p14="http://schemas.microsoft.com/office/powerpoint/2010/main" val="2114385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7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15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2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6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7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3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16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13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139"/>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16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6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176"/>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6" grpId="0" animBg="1"/>
      <p:bldP spid="21" grpId="0" animBg="1"/>
      <p:bldP spid="7" grpId="0" animBg="1"/>
      <p:bldP spid="22" grpId="0" animBg="1"/>
      <p:bldP spid="47" grpId="0" animBg="1"/>
      <p:bldP spid="48" grpId="0" animBg="1"/>
      <p:bldP spid="57" grpId="0" animBg="1"/>
      <p:bldP spid="5137" grpId="0"/>
      <p:bldP spid="5138" grpId="0"/>
      <p:bldP spid="5139" grpId="0"/>
      <p:bldP spid="5144" grpId="0"/>
      <p:bldP spid="5145" grpId="0"/>
      <p:bldP spid="5151" grpId="0"/>
      <p:bldP spid="112" grpId="0" animBg="1"/>
      <p:bldP spid="114" grpId="0" animBg="1"/>
      <p:bldP spid="5155" grpId="0"/>
      <p:bldP spid="5156" grpId="0"/>
      <p:bldP spid="5163" grpId="0"/>
      <p:bldP spid="5164" grpId="0"/>
      <p:bldP spid="5165" grpId="0"/>
      <p:bldP spid="5166" grpId="0"/>
      <p:bldP spid="5167" grpId="0"/>
      <p:bldP spid="128" grpId="0"/>
      <p:bldP spid="129" grpId="0"/>
      <p:bldP spid="130" grpId="0"/>
      <p:bldP spid="5171" grpId="0"/>
      <p:bldP spid="5172" grpId="0"/>
      <p:bldP spid="58" grpId="0" animBg="1"/>
      <p:bldP spid="135" grpId="0" animBg="1"/>
      <p:bldP spid="59" grpId="0"/>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2339588"/>
            <a:ext cx="144016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Capacités</a:t>
            </a:r>
          </a:p>
        </p:txBody>
      </p:sp>
      <p:sp>
        <p:nvSpPr>
          <p:cNvPr id="9" name="ZoneTexte 8"/>
          <p:cNvSpPr txBox="1"/>
          <p:nvPr/>
        </p:nvSpPr>
        <p:spPr>
          <a:xfrm>
            <a:off x="3995936" y="2339588"/>
            <a:ext cx="165618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Compétences</a:t>
            </a:r>
          </a:p>
        </p:txBody>
      </p:sp>
      <p:sp>
        <p:nvSpPr>
          <p:cNvPr id="11" name="ZoneTexte 10"/>
          <p:cNvSpPr txBox="1"/>
          <p:nvPr/>
        </p:nvSpPr>
        <p:spPr>
          <a:xfrm>
            <a:off x="2195736" y="6300028"/>
            <a:ext cx="4290863"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Quel environnement d’apprentissage ?</a:t>
            </a:r>
          </a:p>
        </p:txBody>
      </p:sp>
      <p:sp>
        <p:nvSpPr>
          <p:cNvPr id="12" name="ZoneTexte 11"/>
          <p:cNvSpPr txBox="1"/>
          <p:nvPr/>
        </p:nvSpPr>
        <p:spPr>
          <a:xfrm>
            <a:off x="164704" y="2776860"/>
            <a:ext cx="2535088" cy="2308324"/>
          </a:xfrm>
          <a:prstGeom prst="rect">
            <a:avLst/>
          </a:prstGeom>
          <a:noFill/>
        </p:spPr>
        <p:txBody>
          <a:bodyPr wrap="square" rtlCol="0">
            <a:spAutoFit/>
          </a:bodyPr>
          <a:lstStyle/>
          <a:p>
            <a:r>
              <a:rPr lang="fr-FR" dirty="0"/>
              <a:t>Savoirs : connaissances</a:t>
            </a:r>
          </a:p>
          <a:p>
            <a:r>
              <a:rPr lang="fr-FR" dirty="0"/>
              <a:t>Savoirs  Faire : habiletés</a:t>
            </a:r>
          </a:p>
          <a:p>
            <a:r>
              <a:rPr lang="fr-FR" dirty="0"/>
              <a:t>Savoirs être: attitude</a:t>
            </a:r>
          </a:p>
          <a:p>
            <a:pPr algn="ctr"/>
            <a:r>
              <a:rPr lang="fr-FR" b="1" dirty="0"/>
              <a:t>+</a:t>
            </a:r>
          </a:p>
          <a:p>
            <a:r>
              <a:rPr lang="fr-FR" dirty="0"/>
              <a:t>Vécus</a:t>
            </a:r>
          </a:p>
          <a:p>
            <a:r>
              <a:rPr lang="fr-FR" dirty="0"/>
              <a:t>Expérience</a:t>
            </a:r>
          </a:p>
          <a:p>
            <a:r>
              <a:rPr lang="fr-FR" dirty="0"/>
              <a:t>Culture</a:t>
            </a:r>
          </a:p>
          <a:p>
            <a:r>
              <a:rPr lang="fr-FR" dirty="0"/>
              <a:t>….</a:t>
            </a:r>
          </a:p>
        </p:txBody>
      </p:sp>
      <p:sp>
        <p:nvSpPr>
          <p:cNvPr id="15" name="Flèche vers le bas 14"/>
          <p:cNvSpPr/>
          <p:nvPr/>
        </p:nvSpPr>
        <p:spPr>
          <a:xfrm>
            <a:off x="1259632" y="5053826"/>
            <a:ext cx="108012" cy="31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p:cNvSpPr/>
          <p:nvPr/>
        </p:nvSpPr>
        <p:spPr>
          <a:xfrm rot="5400000">
            <a:off x="1079612" y="3825044"/>
            <a:ext cx="432047" cy="2376264"/>
          </a:xfrm>
          <a:prstGeom prst="rightBrace">
            <a:avLst>
              <a:gd name="adj1" fmla="val 8333"/>
              <a:gd name="adj2" fmla="val 493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539552" y="5302949"/>
            <a:ext cx="1656184" cy="646331"/>
          </a:xfrm>
          <a:prstGeom prst="rect">
            <a:avLst/>
          </a:prstGeom>
          <a:noFill/>
        </p:spPr>
        <p:txBody>
          <a:bodyPr wrap="square" rtlCol="0">
            <a:spAutoFit/>
          </a:bodyPr>
          <a:lstStyle/>
          <a:p>
            <a:pPr algn="ctr"/>
            <a:r>
              <a:rPr lang="fr-FR" dirty="0"/>
              <a:t>Performance(s) attendue(s)</a:t>
            </a:r>
          </a:p>
        </p:txBody>
      </p:sp>
      <p:sp>
        <p:nvSpPr>
          <p:cNvPr id="22" name="ZoneTexte 21"/>
          <p:cNvSpPr txBox="1"/>
          <p:nvPr/>
        </p:nvSpPr>
        <p:spPr>
          <a:xfrm>
            <a:off x="3434681" y="2852936"/>
            <a:ext cx="2778694"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fr-FR" dirty="0"/>
              <a:t>    Observer</a:t>
            </a:r>
          </a:p>
          <a:p>
            <a:pPr>
              <a:spcAft>
                <a:spcPts val="600"/>
              </a:spcAft>
            </a:pPr>
            <a:r>
              <a:rPr lang="fr-FR" dirty="0"/>
              <a:t>    </a:t>
            </a:r>
            <a:r>
              <a:rPr lang="fr-FR" dirty="0">
                <a:solidFill>
                  <a:srgbClr val="00B050"/>
                </a:solidFill>
              </a:rPr>
              <a:t>Prendre de l’information</a:t>
            </a:r>
          </a:p>
          <a:p>
            <a:pPr>
              <a:spcAft>
                <a:spcPts val="600"/>
              </a:spcAft>
            </a:pPr>
            <a:r>
              <a:rPr lang="fr-FR" dirty="0"/>
              <a:t>    Analyser</a:t>
            </a:r>
          </a:p>
          <a:p>
            <a:pPr>
              <a:spcAft>
                <a:spcPts val="600"/>
              </a:spcAft>
            </a:pPr>
            <a:r>
              <a:rPr lang="fr-FR" dirty="0"/>
              <a:t>    </a:t>
            </a:r>
            <a:r>
              <a:rPr lang="fr-FR" dirty="0">
                <a:solidFill>
                  <a:srgbClr val="00B050"/>
                </a:solidFill>
              </a:rPr>
              <a:t>Elaborer une stratégie</a:t>
            </a:r>
          </a:p>
          <a:p>
            <a:pPr>
              <a:spcAft>
                <a:spcPts val="600"/>
              </a:spcAft>
            </a:pPr>
            <a:r>
              <a:rPr lang="fr-FR" dirty="0"/>
              <a:t>    Décider</a:t>
            </a:r>
          </a:p>
          <a:p>
            <a:pPr>
              <a:spcAft>
                <a:spcPts val="600"/>
              </a:spcAft>
            </a:pPr>
            <a:r>
              <a:rPr lang="fr-FR" dirty="0"/>
              <a:t>     </a:t>
            </a:r>
            <a:r>
              <a:rPr lang="fr-FR" dirty="0">
                <a:solidFill>
                  <a:srgbClr val="00B050"/>
                </a:solidFill>
              </a:rPr>
              <a:t>Faire un choix</a:t>
            </a:r>
          </a:p>
          <a:p>
            <a:r>
              <a:rPr lang="fr-FR" dirty="0"/>
              <a:t>      Ch1 – Ch2 – </a:t>
            </a:r>
            <a:r>
              <a:rPr lang="fr-FR" dirty="0" err="1"/>
              <a:t>Ch</a:t>
            </a:r>
            <a:r>
              <a:rPr lang="fr-FR" dirty="0"/>
              <a:t>…</a:t>
            </a:r>
          </a:p>
          <a:p>
            <a:r>
              <a:rPr lang="fr-FR" dirty="0"/>
              <a:t>      Action</a:t>
            </a:r>
          </a:p>
          <a:p>
            <a:r>
              <a:rPr lang="fr-FR" dirty="0"/>
              <a:t>      </a:t>
            </a:r>
            <a:r>
              <a:rPr lang="fr-FR" dirty="0">
                <a:solidFill>
                  <a:srgbClr val="00B050"/>
                </a:solidFill>
              </a:rPr>
              <a:t>Performance(s)</a:t>
            </a:r>
          </a:p>
        </p:txBody>
      </p:sp>
      <p:cxnSp>
        <p:nvCxnSpPr>
          <p:cNvPr id="26" name="Connecteur droit avec flèche 25"/>
          <p:cNvCxnSpPr/>
          <p:nvPr/>
        </p:nvCxnSpPr>
        <p:spPr>
          <a:xfrm>
            <a:off x="2051720" y="5733256"/>
            <a:ext cx="1613793" cy="0"/>
          </a:xfrm>
          <a:prstGeom prst="straightConnector1">
            <a:avLst/>
          </a:prstGeom>
          <a:ln w="28575">
            <a:solidFill>
              <a:schemeClr val="tx1"/>
            </a:solidFill>
            <a:headEnd type="arrow" w="med" len="lg"/>
            <a:tailEnd type="arrow" w="med" len="lg"/>
          </a:ln>
        </p:spPr>
        <p:style>
          <a:lnRef idx="1">
            <a:schemeClr val="accent5"/>
          </a:lnRef>
          <a:fillRef idx="0">
            <a:schemeClr val="accent5"/>
          </a:fillRef>
          <a:effectRef idx="0">
            <a:schemeClr val="accent5"/>
          </a:effectRef>
          <a:fontRef idx="minor">
            <a:schemeClr val="tx1"/>
          </a:fontRef>
        </p:style>
      </p:cxnSp>
      <p:sp>
        <p:nvSpPr>
          <p:cNvPr id="27" name="Accolade fermante 26"/>
          <p:cNvSpPr/>
          <p:nvPr/>
        </p:nvSpPr>
        <p:spPr>
          <a:xfrm rot="5400000">
            <a:off x="4513768" y="1858600"/>
            <a:ext cx="332487" cy="8424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6948264" y="2636912"/>
            <a:ext cx="2160240" cy="2031325"/>
          </a:xfrm>
          <a:prstGeom prst="rect">
            <a:avLst/>
          </a:prstGeom>
          <a:noFill/>
        </p:spPr>
        <p:txBody>
          <a:bodyPr wrap="square" rtlCol="0">
            <a:spAutoFit/>
          </a:bodyPr>
          <a:lstStyle/>
          <a:p>
            <a:r>
              <a:rPr lang="fr-FR" dirty="0"/>
              <a:t>    &gt; Environnement</a:t>
            </a:r>
          </a:p>
          <a:p>
            <a:r>
              <a:rPr lang="fr-FR" dirty="0"/>
              <a:t>    &gt; Matériels</a:t>
            </a:r>
          </a:p>
          <a:p>
            <a:r>
              <a:rPr lang="fr-FR" dirty="0"/>
              <a:t>    &gt; Humains</a:t>
            </a:r>
          </a:p>
          <a:p>
            <a:r>
              <a:rPr lang="fr-FR" dirty="0"/>
              <a:t>    &gt; Météo </a:t>
            </a:r>
          </a:p>
          <a:p>
            <a:r>
              <a:rPr lang="fr-FR" dirty="0"/>
              <a:t>    &gt; Jour / Nuit</a:t>
            </a:r>
          </a:p>
          <a:p>
            <a:r>
              <a:rPr lang="fr-FR" dirty="0"/>
              <a:t>    &gt; contexte(s)</a:t>
            </a:r>
          </a:p>
          <a:p>
            <a:r>
              <a:rPr lang="fr-FR" dirty="0"/>
              <a:t>    &gt; ……</a:t>
            </a:r>
          </a:p>
        </p:txBody>
      </p:sp>
      <p:sp>
        <p:nvSpPr>
          <p:cNvPr id="32" name="Accolade fermante 31"/>
          <p:cNvSpPr/>
          <p:nvPr/>
        </p:nvSpPr>
        <p:spPr>
          <a:xfrm rot="5400000" flipH="1">
            <a:off x="4083623" y="-3036041"/>
            <a:ext cx="616715" cy="85689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137120" y="1430136"/>
            <a:ext cx="2562672" cy="46085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4" name="Ellipse 33"/>
          <p:cNvSpPr/>
          <p:nvPr/>
        </p:nvSpPr>
        <p:spPr>
          <a:xfrm>
            <a:off x="6804248" y="1484784"/>
            <a:ext cx="2232248" cy="4536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5" name="ZoneTexte 34"/>
          <p:cNvSpPr txBox="1"/>
          <p:nvPr/>
        </p:nvSpPr>
        <p:spPr>
          <a:xfrm>
            <a:off x="611560" y="1702549"/>
            <a:ext cx="1584176" cy="646331"/>
          </a:xfrm>
          <a:prstGeom prst="rect">
            <a:avLst/>
          </a:prstGeom>
          <a:noFill/>
        </p:spPr>
        <p:txBody>
          <a:bodyPr wrap="square" rtlCol="0">
            <a:spAutoFit/>
          </a:bodyPr>
          <a:lstStyle/>
          <a:p>
            <a:pPr algn="ctr"/>
            <a:r>
              <a:rPr lang="fr-FR" b="1" dirty="0"/>
              <a:t>Ressources Internes</a:t>
            </a:r>
          </a:p>
        </p:txBody>
      </p:sp>
      <p:sp>
        <p:nvSpPr>
          <p:cNvPr id="36" name="ZoneTexte 35"/>
          <p:cNvSpPr txBox="1"/>
          <p:nvPr/>
        </p:nvSpPr>
        <p:spPr>
          <a:xfrm>
            <a:off x="7164288" y="1630541"/>
            <a:ext cx="1584176" cy="646331"/>
          </a:xfrm>
          <a:prstGeom prst="rect">
            <a:avLst/>
          </a:prstGeom>
          <a:noFill/>
        </p:spPr>
        <p:txBody>
          <a:bodyPr wrap="square" rtlCol="0">
            <a:spAutoFit/>
          </a:bodyPr>
          <a:lstStyle/>
          <a:p>
            <a:pPr algn="ctr"/>
            <a:r>
              <a:rPr lang="fr-FR" b="1" dirty="0"/>
              <a:t>Ressources Externes</a:t>
            </a:r>
          </a:p>
        </p:txBody>
      </p:sp>
      <p:sp>
        <p:nvSpPr>
          <p:cNvPr id="37" name="ZoneTexte 36"/>
          <p:cNvSpPr txBox="1"/>
          <p:nvPr/>
        </p:nvSpPr>
        <p:spPr>
          <a:xfrm>
            <a:off x="2858616" y="1396482"/>
            <a:ext cx="4089647" cy="400110"/>
          </a:xfrm>
          <a:prstGeom prst="rect">
            <a:avLst/>
          </a:prstGeom>
          <a:noFill/>
        </p:spPr>
        <p:txBody>
          <a:bodyPr wrap="square" rtlCol="0">
            <a:spAutoFit/>
          </a:bodyPr>
          <a:lstStyle/>
          <a:p>
            <a:r>
              <a:rPr lang="fr-FR" sz="2000" b="1" dirty="0"/>
              <a:t>Processus cognitif qui mobilise …..</a:t>
            </a:r>
          </a:p>
        </p:txBody>
      </p:sp>
      <p:sp>
        <p:nvSpPr>
          <p:cNvPr id="38" name="ZoneTexte 37"/>
          <p:cNvSpPr txBox="1"/>
          <p:nvPr/>
        </p:nvSpPr>
        <p:spPr>
          <a:xfrm>
            <a:off x="1" y="611396"/>
            <a:ext cx="9108504" cy="369332"/>
          </a:xfrm>
          <a:prstGeom prst="rect">
            <a:avLst/>
          </a:prstGeom>
          <a:noFill/>
        </p:spPr>
        <p:txBody>
          <a:bodyPr wrap="square" rtlCol="0">
            <a:spAutoFit/>
          </a:bodyPr>
          <a:lstStyle/>
          <a:p>
            <a:pPr algn="ctr"/>
            <a:r>
              <a:rPr lang="fr-FR" b="1" dirty="0"/>
              <a:t>M’adapter à une situation pour réaliser l’action et être efficace, sécuritaire et rapide. </a:t>
            </a:r>
          </a:p>
        </p:txBody>
      </p:sp>
      <p:cxnSp>
        <p:nvCxnSpPr>
          <p:cNvPr id="5" name="Connecteur droit avec flèche 4"/>
          <p:cNvCxnSpPr/>
          <p:nvPr/>
        </p:nvCxnSpPr>
        <p:spPr>
          <a:xfrm>
            <a:off x="2195736" y="2066365"/>
            <a:ext cx="1743000" cy="4985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5694511" y="2132856"/>
            <a:ext cx="1584176" cy="4541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213376" y="5733256"/>
            <a:ext cx="2732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6645424" y="2960077"/>
            <a:ext cx="3702" cy="17299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084168" y="2852936"/>
            <a:ext cx="0" cy="2452340"/>
          </a:xfrm>
          <a:prstGeom prst="line">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H="1">
            <a:off x="6213376" y="2975655"/>
            <a:ext cx="435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6486599" y="4690011"/>
            <a:ext cx="461665" cy="118726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b="1" dirty="0">
                <a:solidFill>
                  <a:srgbClr val="FF0000"/>
                </a:solidFill>
              </a:rPr>
              <a:t>Contrôle</a:t>
            </a:r>
          </a:p>
        </p:txBody>
      </p:sp>
      <p:sp>
        <p:nvSpPr>
          <p:cNvPr id="79" name="Arc 78"/>
          <p:cNvSpPr/>
          <p:nvPr/>
        </p:nvSpPr>
        <p:spPr>
          <a:xfrm rot="15634752" flipH="1">
            <a:off x="1976333" y="2094726"/>
            <a:ext cx="2203021" cy="2517653"/>
          </a:xfrm>
          <a:prstGeom prst="arc">
            <a:avLst>
              <a:gd name="adj1" fmla="val 16200000"/>
              <a:gd name="adj2" fmla="val 192495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Arc 79"/>
          <p:cNvSpPr/>
          <p:nvPr/>
        </p:nvSpPr>
        <p:spPr>
          <a:xfrm rot="14303656" flipH="1">
            <a:off x="1593550" y="2352000"/>
            <a:ext cx="2248882" cy="2800866"/>
          </a:xfrm>
          <a:prstGeom prst="arc">
            <a:avLst>
              <a:gd name="adj1" fmla="val 16200000"/>
              <a:gd name="adj2" fmla="val 2108689"/>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12"/>
          <p:cNvCxnSpPr/>
          <p:nvPr/>
        </p:nvCxnSpPr>
        <p:spPr>
          <a:xfrm>
            <a:off x="3434680" y="5305276"/>
            <a:ext cx="277869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16843611" flipH="1" flipV="1">
            <a:off x="4835033" y="2278159"/>
            <a:ext cx="2417559" cy="2244845"/>
          </a:xfrm>
          <a:prstGeom prst="arc">
            <a:avLst>
              <a:gd name="adj1" fmla="val 16606657"/>
              <a:gd name="adj2" fmla="val 192495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Titre 1"/>
          <p:cNvSpPr txBox="1">
            <a:spLocks/>
          </p:cNvSpPr>
          <p:nvPr/>
        </p:nvSpPr>
        <p:spPr>
          <a:xfrm>
            <a:off x="-36512" y="-27384"/>
            <a:ext cx="347119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3200" dirty="0"/>
              <a:t>Capacité / compétence</a:t>
            </a:r>
          </a:p>
        </p:txBody>
      </p:sp>
      <p:sp>
        <p:nvSpPr>
          <p:cNvPr id="42" name="Titre 1"/>
          <p:cNvSpPr txBox="1">
            <a:spLocks/>
          </p:cNvSpPr>
          <p:nvPr/>
        </p:nvSpPr>
        <p:spPr>
          <a:xfrm>
            <a:off x="7164288" y="6462464"/>
            <a:ext cx="201622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1800" dirty="0"/>
              <a:t>FOR ACC – FOR CO</a:t>
            </a:r>
          </a:p>
        </p:txBody>
      </p:sp>
      <p:sp>
        <p:nvSpPr>
          <p:cNvPr id="24" name="ZoneTexte 23"/>
          <p:cNvSpPr txBox="1"/>
          <p:nvPr/>
        </p:nvSpPr>
        <p:spPr>
          <a:xfrm>
            <a:off x="5910535" y="3573016"/>
            <a:ext cx="461665" cy="1369892"/>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dirty="0">
                <a:solidFill>
                  <a:srgbClr val="FF0000"/>
                </a:solidFill>
              </a:rPr>
              <a:t>Non visible</a:t>
            </a:r>
          </a:p>
        </p:txBody>
      </p:sp>
      <p:sp>
        <p:nvSpPr>
          <p:cNvPr id="23" name="ZoneTexte 22"/>
          <p:cNvSpPr txBox="1"/>
          <p:nvPr/>
        </p:nvSpPr>
        <p:spPr>
          <a:xfrm>
            <a:off x="3203848" y="2852937"/>
            <a:ext cx="461665" cy="2430704"/>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dirty="0">
                <a:solidFill>
                  <a:srgbClr val="FF0000"/>
                </a:solidFill>
              </a:rPr>
              <a:t>STRESS / EMOTIONS</a:t>
            </a:r>
          </a:p>
        </p:txBody>
      </p:sp>
      <p:sp>
        <p:nvSpPr>
          <p:cNvPr id="44" name="ZoneTexte 2"/>
          <p:cNvSpPr txBox="1">
            <a:spLocks noChangeArrowheads="1"/>
          </p:cNvSpPr>
          <p:nvPr/>
        </p:nvSpPr>
        <p:spPr bwMode="auto">
          <a:xfrm>
            <a:off x="5364163" y="670083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21623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1">
                                            <p:txEl>
                                              <p:pRg st="0" end="0"/>
                                            </p:txEl>
                                          </p:spTgt>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1">
                                            <p:txEl>
                                              <p:pRg st="1" end="1"/>
                                            </p:txEl>
                                          </p:spTgt>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1">
                                            <p:txEl>
                                              <p:pRg st="2" end="2"/>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1">
                                            <p:txEl>
                                              <p:pRg st="3" end="3"/>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1">
                                            <p:txEl>
                                              <p:pRg st="4" end="4"/>
                                            </p:txEl>
                                          </p:spTgt>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1">
                                            <p:txEl>
                                              <p:pRg st="5" end="5"/>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P spid="16" grpId="0" animBg="1"/>
      <p:bldP spid="19" grpId="0"/>
      <p:bldP spid="22" grpId="0" animBg="1"/>
      <p:bldP spid="27" grpId="0" animBg="1"/>
      <p:bldP spid="32" grpId="0" animBg="1"/>
      <p:bldP spid="33" grpId="0" animBg="1"/>
      <p:bldP spid="34" grpId="0" animBg="1"/>
      <p:bldP spid="35" grpId="0"/>
      <p:bldP spid="36" grpId="0"/>
      <p:bldP spid="37" grpId="0"/>
      <p:bldP spid="38" grpId="0"/>
      <p:bldP spid="41" grpId="0" animBg="1"/>
      <p:bldP spid="79" grpId="0" animBg="1"/>
      <p:bldP spid="80" grpId="0" animBg="1"/>
      <p:bldP spid="43" grpId="0" animBg="1"/>
      <p:bldP spid="24"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Ce qui favorise la montée en compétence</a:t>
            </a:r>
          </a:p>
        </p:txBody>
      </p:sp>
    </p:spTree>
    <p:extLst>
      <p:ext uri="{BB962C8B-B14F-4D97-AF65-F5344CB8AC3E}">
        <p14:creationId xmlns:p14="http://schemas.microsoft.com/office/powerpoint/2010/main" val="28998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FF0000"/>
                </a:solidFill>
              </a:rPr>
              <a:t>Remue méninge</a:t>
            </a:r>
          </a:p>
        </p:txBody>
      </p:sp>
      <p:sp>
        <p:nvSpPr>
          <p:cNvPr id="3" name="Espace réservé du contenu 2"/>
          <p:cNvSpPr>
            <a:spLocks noGrp="1"/>
          </p:cNvSpPr>
          <p:nvPr>
            <p:ph idx="1"/>
          </p:nvPr>
        </p:nvSpPr>
        <p:spPr>
          <a:xfrm>
            <a:off x="457200" y="1268760"/>
            <a:ext cx="8229600" cy="4857403"/>
          </a:xfrm>
        </p:spPr>
        <p:txBody>
          <a:bodyPr>
            <a:normAutofit/>
          </a:bodyPr>
          <a:lstStyle/>
          <a:p>
            <a:pPr marL="0" lvl="0" indent="0">
              <a:buNone/>
            </a:pPr>
            <a:r>
              <a:rPr lang="fr-FR" b="1" dirty="0"/>
              <a:t/>
            </a:r>
            <a:br>
              <a:rPr lang="fr-FR" b="1" dirty="0"/>
            </a:br>
            <a:endParaRPr lang="fr-FR" dirty="0"/>
          </a:p>
          <a:p>
            <a:pPr lvl="1"/>
            <a:r>
              <a:rPr lang="fr-FR" sz="1600" dirty="0"/>
              <a:t>Activité de découverte par les COFOR : métaplan à </a:t>
            </a:r>
            <a:r>
              <a:rPr lang="fr-FR" sz="1600" dirty="0" err="1"/>
              <a:t>postit</a:t>
            </a:r>
            <a:endParaRPr lang="fr-FR" sz="1600" dirty="0"/>
          </a:p>
          <a:p>
            <a:pPr lvl="2"/>
            <a:r>
              <a:rPr lang="fr-FR" sz="1600" dirty="0"/>
              <a:t>Qu’est ce qui favorise la montée en compétence ?</a:t>
            </a:r>
          </a:p>
          <a:p>
            <a:pPr lvl="2"/>
            <a:endParaRPr lang="fr-FR" sz="1600" dirty="0"/>
          </a:p>
          <a:p>
            <a:pPr lvl="2"/>
            <a:endParaRPr lang="fr-FR" sz="1600" dirty="0">
              <a:solidFill>
                <a:srgbClr val="FF0000"/>
              </a:solidFill>
            </a:endParaRPr>
          </a:p>
          <a:p>
            <a:pPr lvl="1"/>
            <a:r>
              <a:rPr lang="fr-FR" sz="1600" dirty="0">
                <a:solidFill>
                  <a:srgbClr val="FF0000"/>
                </a:solidFill>
              </a:rPr>
              <a:t>Synthèse par les COFOR</a:t>
            </a:r>
          </a:p>
          <a:p>
            <a:pPr lvl="2"/>
            <a:r>
              <a:rPr lang="fr-FR" sz="1200" dirty="0">
                <a:solidFill>
                  <a:srgbClr val="FF0000"/>
                </a:solidFill>
              </a:rPr>
              <a:t>Vidéo sur le conformisme</a:t>
            </a:r>
          </a:p>
          <a:p>
            <a:pPr lvl="2"/>
            <a:r>
              <a:rPr lang="fr-FR" sz="1200" dirty="0">
                <a:solidFill>
                  <a:srgbClr val="FF0000"/>
                </a:solidFill>
              </a:rPr>
              <a:t>Vidéo  Milgram</a:t>
            </a:r>
          </a:p>
          <a:p>
            <a:pPr lvl="2"/>
            <a:r>
              <a:rPr lang="fr-FR" sz="1200" dirty="0">
                <a:solidFill>
                  <a:srgbClr val="FF0000"/>
                </a:solidFill>
              </a:rPr>
              <a:t>Les environnements de formation</a:t>
            </a:r>
          </a:p>
          <a:p>
            <a:pPr lvl="2"/>
            <a:r>
              <a:rPr lang="fr-FR" sz="1200" dirty="0">
                <a:solidFill>
                  <a:srgbClr val="FF0000"/>
                </a:solidFill>
              </a:rPr>
              <a:t>Niveaux de savoirs</a:t>
            </a:r>
          </a:p>
          <a:p>
            <a:pPr lvl="2"/>
            <a:r>
              <a:rPr lang="fr-FR" sz="1200" dirty="0">
                <a:solidFill>
                  <a:srgbClr val="FF0000"/>
                </a:solidFill>
              </a:rPr>
              <a:t>Niveau de compétences</a:t>
            </a:r>
          </a:p>
          <a:p>
            <a:pPr lvl="2"/>
            <a:r>
              <a:rPr lang="fr-FR" sz="1200" dirty="0">
                <a:solidFill>
                  <a:srgbClr val="FF0000"/>
                </a:solidFill>
              </a:rPr>
              <a:t>La communication</a:t>
            </a:r>
          </a:p>
          <a:p>
            <a:pPr lvl="2"/>
            <a:r>
              <a:rPr lang="fr-FR" sz="1200" dirty="0">
                <a:solidFill>
                  <a:srgbClr val="FF0000"/>
                </a:solidFill>
              </a:rPr>
              <a:t>La posture du formateur</a:t>
            </a:r>
          </a:p>
          <a:p>
            <a:pPr marL="914400" lvl="2" indent="0">
              <a:buNone/>
            </a:pPr>
            <a:endParaRPr lang="fr-FR" sz="1200" dirty="0">
              <a:solidFill>
                <a:srgbClr val="FF0000"/>
              </a:solidFill>
            </a:endParaRPr>
          </a:p>
          <a:p>
            <a:pPr lvl="2"/>
            <a:endParaRPr lang="fr-FR" sz="1200" dirty="0">
              <a:solidFill>
                <a:srgbClr val="FF0000"/>
              </a:solidFill>
            </a:endParaRPr>
          </a:p>
          <a:p>
            <a:pPr lvl="2"/>
            <a:endParaRPr lang="fr-FR" sz="1200" dirty="0">
              <a:solidFill>
                <a:srgbClr val="FF0000"/>
              </a:solidFill>
            </a:endParaRPr>
          </a:p>
          <a:p>
            <a:pPr lvl="2"/>
            <a:endParaRPr lang="fr-FR" sz="1000" dirty="0"/>
          </a:p>
          <a:p>
            <a:pPr marL="914400" lvl="2" indent="0">
              <a:buNone/>
            </a:pPr>
            <a:endParaRPr lang="fr-FR" sz="1000" dirty="0"/>
          </a:p>
        </p:txBody>
      </p:sp>
    </p:spTree>
    <p:extLst>
      <p:ext uri="{BB962C8B-B14F-4D97-AF65-F5344CB8AC3E}">
        <p14:creationId xmlns:p14="http://schemas.microsoft.com/office/powerpoint/2010/main" val="400429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755650" y="3573463"/>
            <a:ext cx="129540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a:t>Situation diagnostic</a:t>
            </a:r>
          </a:p>
        </p:txBody>
      </p:sp>
      <p:cxnSp>
        <p:nvCxnSpPr>
          <p:cNvPr id="6" name="Forme 5"/>
          <p:cNvCxnSpPr>
            <a:stCxn id="4" idx="3"/>
          </p:cNvCxnSpPr>
          <p:nvPr/>
        </p:nvCxnSpPr>
        <p:spPr>
          <a:xfrm flipV="1">
            <a:off x="2051050" y="3141663"/>
            <a:ext cx="217488" cy="56197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403350" y="2636838"/>
            <a:ext cx="1728788" cy="430212"/>
          </a:xfrm>
          <a:prstGeom prst="rect">
            <a:avLst/>
          </a:prstGeom>
          <a:noFill/>
          <a:ln>
            <a:solidFill>
              <a:schemeClr val="accent1">
                <a:lumMod val="75000"/>
              </a:schemeClr>
            </a:solidFill>
          </a:ln>
        </p:spPr>
        <p:txBody>
          <a:bodyPr>
            <a:spAutoFit/>
          </a:bodyPr>
          <a:lstStyle/>
          <a:p>
            <a:pPr>
              <a:defRPr/>
            </a:pPr>
            <a:r>
              <a:rPr lang="fr-FR" sz="1100" dirty="0"/>
              <a:t>Atelier Pédagogique Personnalisé (APP)</a:t>
            </a:r>
          </a:p>
        </p:txBody>
      </p:sp>
      <p:cxnSp>
        <p:nvCxnSpPr>
          <p:cNvPr id="9" name="Connecteur en angle 8"/>
          <p:cNvCxnSpPr>
            <a:stCxn id="7" idx="3"/>
          </p:cNvCxnSpPr>
          <p:nvPr/>
        </p:nvCxnSpPr>
        <p:spPr>
          <a:xfrm flipV="1">
            <a:off x="3132138" y="2276475"/>
            <a:ext cx="647700" cy="576263"/>
          </a:xfrm>
          <a:prstGeom prst="bentConnector3">
            <a:avLst>
              <a:gd name="adj1" fmla="val 50000"/>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Forme 10"/>
          <p:cNvCxnSpPr>
            <a:stCxn id="4" idx="3"/>
          </p:cNvCxnSpPr>
          <p:nvPr/>
        </p:nvCxnSpPr>
        <p:spPr>
          <a:xfrm>
            <a:off x="2051050" y="3703638"/>
            <a:ext cx="217488" cy="490537"/>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a:spLocks noChangeArrowheads="1"/>
          </p:cNvSpPr>
          <p:nvPr/>
        </p:nvSpPr>
        <p:spPr bwMode="auto">
          <a:xfrm>
            <a:off x="1403350" y="4221163"/>
            <a:ext cx="1728788" cy="43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a:t>Mise en Situation Professionnelle (MSP)</a:t>
            </a:r>
          </a:p>
        </p:txBody>
      </p:sp>
      <p:sp>
        <p:nvSpPr>
          <p:cNvPr id="16" name="ZoneTexte 15"/>
          <p:cNvSpPr txBox="1"/>
          <p:nvPr/>
        </p:nvSpPr>
        <p:spPr>
          <a:xfrm>
            <a:off x="3779838" y="1268413"/>
            <a:ext cx="2016125" cy="1954212"/>
          </a:xfrm>
          <a:prstGeom prst="rect">
            <a:avLst/>
          </a:prstGeom>
          <a:noFill/>
          <a:ln>
            <a:solidFill>
              <a:schemeClr val="accent1">
                <a:lumMod val="75000"/>
              </a:schemeClr>
            </a:solidFill>
          </a:ln>
        </p:spPr>
        <p:txBody>
          <a:bodyPr>
            <a:spAutoFit/>
          </a:bodyPr>
          <a:lstStyle/>
          <a:p>
            <a:pPr>
              <a:defRPr/>
            </a:pPr>
            <a:r>
              <a:rPr lang="fr-FR" sz="1100" i="1" dirty="0"/>
              <a:t>Carrefour des techniques</a:t>
            </a:r>
          </a:p>
          <a:p>
            <a:pPr>
              <a:defRPr/>
            </a:pPr>
            <a:r>
              <a:rPr lang="fr-FR" sz="1100" i="1" dirty="0"/>
              <a:t>Exposé directif</a:t>
            </a:r>
          </a:p>
          <a:p>
            <a:pPr>
              <a:defRPr/>
            </a:pPr>
            <a:r>
              <a:rPr lang="fr-FR" sz="1100" i="1" dirty="0"/>
              <a:t>Exposé interactif</a:t>
            </a:r>
          </a:p>
          <a:p>
            <a:pPr>
              <a:defRPr/>
            </a:pPr>
            <a:r>
              <a:rPr lang="fr-FR" sz="1100" i="1" dirty="0"/>
              <a:t>Etude de cas</a:t>
            </a:r>
          </a:p>
          <a:p>
            <a:pPr>
              <a:defRPr/>
            </a:pPr>
            <a:r>
              <a:rPr lang="fr-FR" sz="1100" i="1" dirty="0"/>
              <a:t>Manœuvre</a:t>
            </a:r>
          </a:p>
          <a:p>
            <a:pPr>
              <a:defRPr/>
            </a:pPr>
            <a:r>
              <a:rPr lang="fr-FR" sz="1100" i="1" dirty="0"/>
              <a:t>Carrefour des techniques</a:t>
            </a:r>
          </a:p>
          <a:p>
            <a:pPr>
              <a:defRPr/>
            </a:pPr>
            <a:r>
              <a:rPr lang="fr-FR" sz="1100" i="1" dirty="0"/>
              <a:t>FOAD</a:t>
            </a:r>
          </a:p>
          <a:p>
            <a:pPr>
              <a:defRPr/>
            </a:pPr>
            <a:r>
              <a:rPr lang="fr-FR" sz="1100" i="1" dirty="0"/>
              <a:t>Démonstration pratique</a:t>
            </a:r>
          </a:p>
          <a:p>
            <a:pPr>
              <a:defRPr/>
            </a:pPr>
            <a:r>
              <a:rPr lang="fr-FR" sz="1100" i="1" dirty="0"/>
              <a:t>Démonstration pratique dirigée</a:t>
            </a:r>
          </a:p>
          <a:p>
            <a:pPr>
              <a:defRPr/>
            </a:pPr>
            <a:r>
              <a:rPr lang="fr-FR" sz="1100" i="1" dirty="0"/>
              <a:t>Reformulation</a:t>
            </a:r>
          </a:p>
          <a:p>
            <a:pPr>
              <a:defRPr/>
            </a:pPr>
            <a:r>
              <a:rPr lang="fr-FR" sz="1100" dirty="0"/>
              <a:t>……</a:t>
            </a:r>
          </a:p>
        </p:txBody>
      </p:sp>
      <p:sp>
        <p:nvSpPr>
          <p:cNvPr id="17" name="Ellipse 16"/>
          <p:cNvSpPr/>
          <p:nvPr/>
        </p:nvSpPr>
        <p:spPr>
          <a:xfrm>
            <a:off x="755650" y="908050"/>
            <a:ext cx="5616575" cy="2665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ZoneTexte 17"/>
          <p:cNvSpPr txBox="1"/>
          <p:nvPr/>
        </p:nvSpPr>
        <p:spPr>
          <a:xfrm>
            <a:off x="1763713" y="1341438"/>
            <a:ext cx="1439862" cy="830262"/>
          </a:xfrm>
          <a:prstGeom prst="rect">
            <a:avLst/>
          </a:prstGeom>
          <a:noFill/>
        </p:spPr>
        <p:txBody>
          <a:bodyPr>
            <a:spAutoFit/>
          </a:bodyPr>
          <a:lstStyle/>
          <a:p>
            <a:pPr algn="ctr">
              <a:defRPr/>
            </a:pPr>
            <a:r>
              <a:rPr lang="fr-FR" sz="1600" dirty="0">
                <a:solidFill>
                  <a:schemeClr val="accent1">
                    <a:lumMod val="50000"/>
                  </a:schemeClr>
                </a:solidFill>
              </a:rPr>
              <a:t>Pédagogie par objectif (PPO)</a:t>
            </a:r>
          </a:p>
          <a:p>
            <a:pPr algn="ctr">
              <a:defRPr/>
            </a:pPr>
            <a:r>
              <a:rPr lang="fr-FR" sz="1600" dirty="0">
                <a:solidFill>
                  <a:schemeClr val="accent1">
                    <a:lumMod val="50000"/>
                  </a:schemeClr>
                </a:solidFill>
              </a:rPr>
              <a:t>30%</a:t>
            </a:r>
          </a:p>
        </p:txBody>
      </p:sp>
      <p:sp>
        <p:nvSpPr>
          <p:cNvPr id="22" name="ZoneTexte 21"/>
          <p:cNvSpPr txBox="1">
            <a:spLocks noChangeArrowheads="1"/>
          </p:cNvSpPr>
          <p:nvPr/>
        </p:nvSpPr>
        <p:spPr bwMode="auto">
          <a:xfrm>
            <a:off x="3779838" y="4164013"/>
            <a:ext cx="2016125" cy="1954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i="1"/>
              <a:t>Mise en situation professionnelle</a:t>
            </a:r>
          </a:p>
          <a:p>
            <a:pPr eaLnBrk="1" hangingPunct="1"/>
            <a:r>
              <a:rPr lang="fr-FR" altLang="fr-FR" sz="1100" i="1"/>
              <a:t>Débriefing</a:t>
            </a:r>
          </a:p>
          <a:p>
            <a:pPr eaLnBrk="1" hangingPunct="1"/>
            <a:r>
              <a:rPr lang="fr-FR" altLang="fr-FR" sz="1100" i="1"/>
              <a:t>Auto-évaluation</a:t>
            </a:r>
          </a:p>
          <a:p>
            <a:pPr eaLnBrk="1" hangingPunct="1"/>
            <a:r>
              <a:rPr lang="fr-FR" altLang="fr-FR" sz="1100" i="1"/>
              <a:t>L’écoute active</a:t>
            </a:r>
          </a:p>
          <a:p>
            <a:pPr eaLnBrk="1" hangingPunct="1"/>
            <a:r>
              <a:rPr lang="fr-FR" altLang="fr-FR" sz="1100" i="1"/>
              <a:t>La zone proximale de développement</a:t>
            </a:r>
          </a:p>
          <a:p>
            <a:pPr eaLnBrk="1" hangingPunct="1"/>
            <a:r>
              <a:rPr lang="fr-FR" altLang="fr-FR" sz="1100" i="1"/>
              <a:t>La boucle de gestion des environnements dynamiques</a:t>
            </a:r>
          </a:p>
          <a:p>
            <a:pPr eaLnBrk="1" hangingPunct="1"/>
            <a:r>
              <a:rPr lang="fr-FR" altLang="fr-FR" sz="1100" i="1"/>
              <a:t>L’empathie</a:t>
            </a:r>
          </a:p>
          <a:p>
            <a:pPr eaLnBrk="1" hangingPunct="1"/>
            <a:r>
              <a:rPr lang="fr-FR" altLang="fr-FR" sz="1100" i="1"/>
              <a:t>…..</a:t>
            </a:r>
          </a:p>
        </p:txBody>
      </p:sp>
      <p:sp>
        <p:nvSpPr>
          <p:cNvPr id="24" name="Ellipse 23"/>
          <p:cNvSpPr/>
          <p:nvPr/>
        </p:nvSpPr>
        <p:spPr>
          <a:xfrm>
            <a:off x="250825" y="549275"/>
            <a:ext cx="6624638" cy="568801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6" name="Connecteur droit avec flèche 25"/>
          <p:cNvCxnSpPr>
            <a:endCxn id="16" idx="3"/>
          </p:cNvCxnSpPr>
          <p:nvPr/>
        </p:nvCxnSpPr>
        <p:spPr>
          <a:xfrm flipH="1" flipV="1">
            <a:off x="5795963" y="2246313"/>
            <a:ext cx="1368425" cy="125412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22" idx="3"/>
          </p:cNvCxnSpPr>
          <p:nvPr/>
        </p:nvCxnSpPr>
        <p:spPr>
          <a:xfrm flipH="1">
            <a:off x="5795963" y="3789363"/>
            <a:ext cx="1368425" cy="13525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a:spLocks noChangeArrowheads="1"/>
          </p:cNvSpPr>
          <p:nvPr/>
        </p:nvSpPr>
        <p:spPr bwMode="auto">
          <a:xfrm>
            <a:off x="1619250" y="4868863"/>
            <a:ext cx="1728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600" b="1">
                <a:solidFill>
                  <a:srgbClr val="00B0F0"/>
                </a:solidFill>
              </a:rPr>
              <a:t>Approche par compétences</a:t>
            </a:r>
          </a:p>
          <a:p>
            <a:pPr algn="ctr" eaLnBrk="1" hangingPunct="1"/>
            <a:r>
              <a:rPr lang="fr-FR" altLang="fr-FR" sz="1600" b="1">
                <a:solidFill>
                  <a:srgbClr val="00B0F0"/>
                </a:solidFill>
              </a:rPr>
              <a:t>70 %</a:t>
            </a:r>
          </a:p>
        </p:txBody>
      </p:sp>
      <p:sp>
        <p:nvSpPr>
          <p:cNvPr id="33" name="ZoneTexte 32"/>
          <p:cNvSpPr txBox="1">
            <a:spLocks noChangeArrowheads="1"/>
          </p:cNvSpPr>
          <p:nvPr/>
        </p:nvSpPr>
        <p:spPr bwMode="auto">
          <a:xfrm>
            <a:off x="7164388" y="3051175"/>
            <a:ext cx="1871662"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400">
                <a:solidFill>
                  <a:srgbClr val="FF0000"/>
                </a:solidFill>
              </a:rPr>
              <a:t> La compétence des formateurs</a:t>
            </a:r>
          </a:p>
          <a:p>
            <a:pPr algn="ctr" eaLnBrk="1" hangingPunct="1"/>
            <a:r>
              <a:rPr lang="fr-FR" altLang="fr-FR" sz="1400">
                <a:solidFill>
                  <a:srgbClr val="FF0000"/>
                </a:solidFill>
              </a:rPr>
              <a:t>Co-construire un parcours pédagogique</a:t>
            </a:r>
          </a:p>
        </p:txBody>
      </p:sp>
      <p:sp>
        <p:nvSpPr>
          <p:cNvPr id="45" name="ZoneTexte 44"/>
          <p:cNvSpPr txBox="1">
            <a:spLocks noChangeArrowheads="1"/>
          </p:cNvSpPr>
          <p:nvPr/>
        </p:nvSpPr>
        <p:spPr bwMode="auto">
          <a:xfrm>
            <a:off x="5364163" y="3357563"/>
            <a:ext cx="1368425" cy="6461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200" b="1"/>
              <a:t>Communication</a:t>
            </a:r>
          </a:p>
          <a:p>
            <a:pPr algn="ctr" eaLnBrk="1" hangingPunct="1"/>
            <a:r>
              <a:rPr lang="fr-FR" altLang="fr-FR" sz="1200" b="1"/>
              <a:t>Posture</a:t>
            </a:r>
          </a:p>
          <a:p>
            <a:pPr algn="ctr" eaLnBrk="1" hangingPunct="1"/>
            <a:r>
              <a:rPr lang="fr-FR" altLang="fr-FR" sz="1200" b="1"/>
              <a:t>Droit à l’erreur</a:t>
            </a:r>
          </a:p>
        </p:txBody>
      </p:sp>
      <p:cxnSp>
        <p:nvCxnSpPr>
          <p:cNvPr id="47" name="Connecteur droit avec flèche 46"/>
          <p:cNvCxnSpPr>
            <a:stCxn id="4" idx="3"/>
          </p:cNvCxnSpPr>
          <p:nvPr/>
        </p:nvCxnSpPr>
        <p:spPr>
          <a:xfrm>
            <a:off x="2051050" y="3703638"/>
            <a:ext cx="3168650" cy="1270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2060575" y="3711575"/>
            <a:ext cx="2655888" cy="4763"/>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2051050" y="3716338"/>
            <a:ext cx="2233613"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2051050" y="3716338"/>
            <a:ext cx="1728788"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2051050" y="3716338"/>
            <a:ext cx="1225550"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2051050" y="3716338"/>
            <a:ext cx="720725"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0800000" flipH="1">
            <a:off x="2411413" y="3141663"/>
            <a:ext cx="576262"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9" name="Arc 68"/>
          <p:cNvSpPr/>
          <p:nvPr/>
        </p:nvSpPr>
        <p:spPr>
          <a:xfrm rot="10800000" flipH="1">
            <a:off x="2916238" y="3141663"/>
            <a:ext cx="576262"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0" name="Arc 69"/>
          <p:cNvSpPr/>
          <p:nvPr/>
        </p:nvSpPr>
        <p:spPr>
          <a:xfrm rot="10800000" flipH="1">
            <a:off x="3419475"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1" name="Arc 70"/>
          <p:cNvSpPr/>
          <p:nvPr/>
        </p:nvSpPr>
        <p:spPr>
          <a:xfrm rot="10800000" flipH="1">
            <a:off x="3924300"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2" name="Arc 71"/>
          <p:cNvSpPr/>
          <p:nvPr/>
        </p:nvSpPr>
        <p:spPr>
          <a:xfrm rot="10800000" flipH="1">
            <a:off x="4356100"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3" name="Arc 72"/>
          <p:cNvSpPr/>
          <p:nvPr/>
        </p:nvSpPr>
        <p:spPr>
          <a:xfrm rot="10800000" flipH="1" flipV="1">
            <a:off x="2484438" y="3716338"/>
            <a:ext cx="503237"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4" name="Arc 73"/>
          <p:cNvSpPr/>
          <p:nvPr/>
        </p:nvSpPr>
        <p:spPr>
          <a:xfrm rot="10800000" flipH="1" flipV="1">
            <a:off x="2987675"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5" name="Arc 74"/>
          <p:cNvSpPr/>
          <p:nvPr/>
        </p:nvSpPr>
        <p:spPr>
          <a:xfrm rot="10800000" flipH="1" flipV="1">
            <a:off x="3563938" y="3716338"/>
            <a:ext cx="503237"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6" name="Arc 75"/>
          <p:cNvSpPr/>
          <p:nvPr/>
        </p:nvSpPr>
        <p:spPr>
          <a:xfrm rot="10800000" flipH="1" flipV="1">
            <a:off x="3995738"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7" name="Arc 76"/>
          <p:cNvSpPr/>
          <p:nvPr/>
        </p:nvSpPr>
        <p:spPr>
          <a:xfrm rot="10800000" flipH="1" flipV="1">
            <a:off x="4427538"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8" name="ZoneTexte 77"/>
          <p:cNvSpPr txBox="1">
            <a:spLocks noChangeArrowheads="1"/>
          </p:cNvSpPr>
          <p:nvPr/>
        </p:nvSpPr>
        <p:spPr bwMode="auto">
          <a:xfrm>
            <a:off x="3203575" y="0"/>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a:t>Le développement des compétences</a:t>
            </a:r>
          </a:p>
        </p:txBody>
      </p:sp>
      <p:sp>
        <p:nvSpPr>
          <p:cNvPr id="3107" name="ZoneTexte 2"/>
          <p:cNvSpPr txBox="1">
            <a:spLocks noChangeArrowheads="1"/>
          </p:cNvSpPr>
          <p:nvPr/>
        </p:nvSpPr>
        <p:spPr bwMode="auto">
          <a:xfrm>
            <a:off x="5651500" y="6673850"/>
            <a:ext cx="2087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600"/>
              <a:t>copyright LE HENAFF(c) 2019, tout droits réservés</a:t>
            </a:r>
          </a:p>
        </p:txBody>
      </p:sp>
      <p:cxnSp>
        <p:nvCxnSpPr>
          <p:cNvPr id="80" name="Connecteur en angle 79"/>
          <p:cNvCxnSpPr/>
          <p:nvPr/>
        </p:nvCxnSpPr>
        <p:spPr>
          <a:xfrm>
            <a:off x="3132138" y="4437063"/>
            <a:ext cx="647700" cy="576262"/>
          </a:xfrm>
          <a:prstGeom prst="bentConnector3">
            <a:avLst>
              <a:gd name="adj1" fmla="val 50000"/>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itre 1"/>
          <p:cNvSpPr>
            <a:spLocks noGrp="1"/>
          </p:cNvSpPr>
          <p:nvPr>
            <p:ph type="title"/>
          </p:nvPr>
        </p:nvSpPr>
        <p:spPr>
          <a:xfrm>
            <a:off x="-36513" y="-26988"/>
            <a:ext cx="3024188" cy="32543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defRPr/>
            </a:pPr>
            <a:r>
              <a:rPr lang="fr-FR" sz="1600" dirty="0">
                <a:latin typeface="Calibri" pitchFamily="34" charset="0"/>
              </a:rPr>
              <a:t>Les environnements de formation</a:t>
            </a:r>
          </a:p>
        </p:txBody>
      </p:sp>
      <p:sp>
        <p:nvSpPr>
          <p:cNvPr id="3110" name="Text Box 4"/>
          <p:cNvSpPr txBox="1">
            <a:spLocks noChangeArrowheads="1"/>
          </p:cNvSpPr>
          <p:nvPr/>
        </p:nvSpPr>
        <p:spPr bwMode="auto">
          <a:xfrm>
            <a:off x="7596188" y="6597650"/>
            <a:ext cx="1584325" cy="287338"/>
          </a:xfrm>
          <a:prstGeom prst="rect">
            <a:avLst/>
          </a:prstGeom>
          <a:solidFill>
            <a:srgbClr val="4F81BD"/>
          </a:solidFill>
          <a:ln w="25560" cap="sq">
            <a:solidFill>
              <a:srgbClr val="385D8A"/>
            </a:solidFill>
            <a:miter lim="800000"/>
            <a:headEnd/>
            <a:tailEnd/>
          </a:ln>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9pPr>
          </a:lstStyle>
          <a:p>
            <a:pPr eaLnBrk="1" hangingPunct="1"/>
            <a:r>
              <a:rPr lang="fr-FR" altLang="fr-FR" sz="1200">
                <a:solidFill>
                  <a:srgbClr val="FFFFFF"/>
                </a:solidFill>
              </a:rPr>
              <a:t>FOR ACC – FOR CO</a:t>
            </a:r>
          </a:p>
        </p:txBody>
      </p:sp>
    </p:spTree>
    <p:extLst>
      <p:ext uri="{BB962C8B-B14F-4D97-AF65-F5344CB8AC3E}">
        <p14:creationId xmlns:p14="http://schemas.microsoft.com/office/powerpoint/2010/main" val="4633172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par>
                                <p:cTn id="16" presetID="16" presetClass="entr" presetSubtype="2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Horizontal)">
                                      <p:cBhvr>
                                        <p:cTn id="31" dur="500"/>
                                        <p:tgtEl>
                                          <p:spTgt spid="9"/>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Horizontal)">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heckerboard(across)">
                                      <p:cBhvr>
                                        <p:cTn id="39" dur="500"/>
                                        <p:tgtEl>
                                          <p:spTgt spid="1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checkerboard(across)">
                                      <p:cBhvr>
                                        <p:cTn id="47" dur="500"/>
                                        <p:tgtEl>
                                          <p:spTgt spid="8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heckerboard(across)">
                                      <p:cBhvr>
                                        <p:cTn id="63" dur="500"/>
                                        <p:tgtEl>
                                          <p:spTgt spid="3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checkerboard(across)">
                                      <p:cBhvr>
                                        <p:cTn id="99" dur="500"/>
                                        <p:tgtEl>
                                          <p:spTgt spid="4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heckerboard(across)">
                                      <p:cBhvr>
                                        <p:cTn id="108" dur="500"/>
                                        <p:tgtEl>
                                          <p:spTgt spid="2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checkerboard(across)">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6" grpId="0" animBg="1"/>
      <p:bldP spid="17" grpId="0" animBg="1"/>
      <p:bldP spid="18" grpId="0"/>
      <p:bldP spid="22" grpId="0" animBg="1"/>
      <p:bldP spid="24" grpId="0" animBg="1"/>
      <p:bldP spid="32" grpId="0"/>
      <p:bldP spid="33" grpId="0" animBg="1"/>
      <p:bldP spid="45" grpId="0" animBg="1"/>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niveaux de savoir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619" y="2206038"/>
            <a:ext cx="6704762" cy="3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03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476672"/>
            <a:ext cx="8352928" cy="5904656"/>
          </a:xfrm>
        </p:spPr>
        <p:txBody>
          <a:bodyPr>
            <a:noAutofit/>
          </a:bodyPr>
          <a:lstStyle/>
          <a:p>
            <a:r>
              <a:rPr lang="fr-FR" sz="8000" b="1" dirty="0">
                <a:solidFill>
                  <a:srgbClr val="FF0000"/>
                </a:solidFill>
              </a:rPr>
              <a:t>Notions d’APC</a:t>
            </a:r>
            <a:br>
              <a:rPr lang="fr-FR" sz="8000" b="1" dirty="0">
                <a:solidFill>
                  <a:srgbClr val="FF0000"/>
                </a:solidFill>
              </a:rPr>
            </a:br>
            <a:r>
              <a:rPr lang="fr-FR" sz="6000" b="1" dirty="0">
                <a:solidFill>
                  <a:srgbClr val="92D050"/>
                </a:solidFill>
              </a:rPr>
              <a:t>formations développement des compétences </a:t>
            </a:r>
            <a:br>
              <a:rPr lang="fr-FR" sz="6000" b="1" dirty="0">
                <a:solidFill>
                  <a:srgbClr val="92D050"/>
                </a:solidFill>
              </a:rPr>
            </a:br>
            <a:r>
              <a:rPr lang="fr-FR" sz="6600" b="1" dirty="0">
                <a:solidFill>
                  <a:srgbClr val="FF0000"/>
                </a:solidFill>
              </a:rPr>
              <a:t>ACPRO FORAC COFOR</a:t>
            </a:r>
          </a:p>
        </p:txBody>
      </p:sp>
    </p:spTree>
    <p:extLst>
      <p:ext uri="{BB962C8B-B14F-4D97-AF65-F5344CB8AC3E}">
        <p14:creationId xmlns:p14="http://schemas.microsoft.com/office/powerpoint/2010/main" val="291716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858"/>
            <a:ext cx="7776864" cy="6307706"/>
          </a:xfrm>
        </p:spPr>
      </p:pic>
    </p:spTree>
    <p:extLst>
      <p:ext uri="{BB962C8B-B14F-4D97-AF65-F5344CB8AC3E}">
        <p14:creationId xmlns:p14="http://schemas.microsoft.com/office/powerpoint/2010/main" val="248048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45" y="260648"/>
            <a:ext cx="8367925" cy="6120680"/>
          </a:xfrm>
        </p:spPr>
      </p:pic>
    </p:spTree>
    <p:extLst>
      <p:ext uri="{BB962C8B-B14F-4D97-AF65-F5344CB8AC3E}">
        <p14:creationId xmlns:p14="http://schemas.microsoft.com/office/powerpoint/2010/main" val="266709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E:\FORMATION FORMATEURS\PAE1\OUTIL PEDAGOGIQUES MONITORAT\Dossier de l'instructeur Icône graphique\16__LES_PHASES_D_APPRENTI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4565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4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 </a:t>
            </a:r>
            <a:r>
              <a:rPr lang="fr-FR" dirty="0" err="1"/>
              <a:t>Dunning</a:t>
            </a:r>
            <a:r>
              <a:rPr lang="fr-FR" dirty="0"/>
              <a:t>-Kruger</a:t>
            </a:r>
          </a:p>
        </p:txBody>
      </p:sp>
      <p:sp>
        <p:nvSpPr>
          <p:cNvPr id="3" name="Espace réservé du contenu 2"/>
          <p:cNvSpPr>
            <a:spLocks noGrp="1"/>
          </p:cNvSpPr>
          <p:nvPr>
            <p:ph idx="1"/>
          </p:nvPr>
        </p:nvSpPr>
        <p:spPr/>
        <p:txBody>
          <a:bodyPr>
            <a:normAutofit fontScale="70000" lnSpcReduction="20000"/>
          </a:bodyPr>
          <a:lstStyle/>
          <a:p>
            <a:pPr marL="0" lvl="0" indent="0" algn="just">
              <a:buNone/>
            </a:pPr>
            <a:r>
              <a:rPr lang="fr-FR" dirty="0"/>
              <a:t>Comment les incompétents ne savent pas qu’ils ne sont pas incompétents :</a:t>
            </a:r>
          </a:p>
          <a:p>
            <a:pPr marL="0" lvl="0" indent="0" algn="just">
              <a:buNone/>
            </a:pPr>
            <a:r>
              <a:rPr lang="fr-FR" dirty="0"/>
              <a:t/>
            </a:r>
            <a:br>
              <a:rPr lang="fr-FR" dirty="0"/>
            </a:br>
            <a:endParaRPr lang="fr-FR" dirty="0"/>
          </a:p>
          <a:p>
            <a:pPr algn="just"/>
            <a:endParaRPr lang="fr-FR" dirty="0"/>
          </a:p>
          <a:p>
            <a:pPr algn="just"/>
            <a:r>
              <a:rPr lang="fr-FR" dirty="0"/>
              <a:t>L’effet </a:t>
            </a:r>
            <a:r>
              <a:rPr lang="fr-FR" dirty="0" err="1"/>
              <a:t>Dunning</a:t>
            </a:r>
            <a:r>
              <a:rPr lang="fr-FR" dirty="0"/>
              <a:t>-Kruger est la constatation que les personnes les moins performantes sont celles qui sont les moins conscientes de leur propre incompétence. Le philosophe Bertrand Russell écrivait : « L’une des choses douloureuses de notre époque est que ceux qui sont pétris de certitudes sont stupides, et ceux qui ont de l’imagination et de la compréhension sont remplis de doute et d’indécision.” La recherche en psychologie montre qu’il avait raison, plusieurs études ont confirmé le fait.</a:t>
            </a:r>
          </a:p>
          <a:p>
            <a:endParaRPr lang="fr-FR" dirty="0"/>
          </a:p>
        </p:txBody>
      </p:sp>
    </p:spTree>
    <p:extLst>
      <p:ext uri="{BB962C8B-B14F-4D97-AF65-F5344CB8AC3E}">
        <p14:creationId xmlns:p14="http://schemas.microsoft.com/office/powerpoint/2010/main" val="216562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découpage temporel</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4857" y="2296514"/>
            <a:ext cx="7114286" cy="329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09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vie du groupe</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364" y="1600200"/>
            <a:ext cx="64132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35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F7279F5-9CF5-42DB-BB02-CA49F8C7CB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025" y="692696"/>
            <a:ext cx="8255950" cy="4953570"/>
          </a:xfrm>
        </p:spPr>
      </p:pic>
    </p:spTree>
    <p:extLst>
      <p:ext uri="{BB962C8B-B14F-4D97-AF65-F5344CB8AC3E}">
        <p14:creationId xmlns:p14="http://schemas.microsoft.com/office/powerpoint/2010/main" val="278146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16632"/>
            <a:ext cx="6192687" cy="6595212"/>
          </a:xfrm>
        </p:spPr>
      </p:pic>
    </p:spTree>
    <p:extLst>
      <p:ext uri="{BB962C8B-B14F-4D97-AF65-F5344CB8AC3E}">
        <p14:creationId xmlns:p14="http://schemas.microsoft.com/office/powerpoint/2010/main" val="277178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FF0000"/>
                </a:solidFill>
              </a:rPr>
              <a:t>La NASA</a:t>
            </a:r>
          </a:p>
        </p:txBody>
      </p:sp>
      <p:sp>
        <p:nvSpPr>
          <p:cNvPr id="3" name="Espace réservé du contenu 2"/>
          <p:cNvSpPr>
            <a:spLocks noGrp="1"/>
          </p:cNvSpPr>
          <p:nvPr>
            <p:ph idx="1"/>
          </p:nvPr>
        </p:nvSpPr>
        <p:spPr>
          <a:xfrm>
            <a:off x="457200" y="1268760"/>
            <a:ext cx="8229600" cy="4857403"/>
          </a:xfrm>
        </p:spPr>
        <p:txBody>
          <a:bodyPr>
            <a:normAutofit/>
          </a:bodyPr>
          <a:lstStyle/>
          <a:p>
            <a:pPr marL="0" lvl="0" indent="0">
              <a:buNone/>
            </a:pPr>
            <a:r>
              <a:rPr lang="fr-FR" b="1" dirty="0"/>
              <a:t/>
            </a:r>
            <a:br>
              <a:rPr lang="fr-FR" b="1" dirty="0"/>
            </a:br>
            <a:endParaRPr lang="fr-FR" dirty="0"/>
          </a:p>
          <a:p>
            <a:pPr lvl="1"/>
            <a:r>
              <a:rPr lang="fr-FR" sz="1600" dirty="0"/>
              <a:t>Exercice de dynamique de groupe</a:t>
            </a:r>
          </a:p>
          <a:p>
            <a:pPr lvl="2"/>
            <a:r>
              <a:rPr lang="fr-FR" sz="1600" dirty="0"/>
              <a:t>La NASA</a:t>
            </a:r>
          </a:p>
          <a:p>
            <a:pPr lvl="2"/>
            <a:endParaRPr lang="fr-FR" sz="1600" dirty="0"/>
          </a:p>
          <a:p>
            <a:pPr lvl="2"/>
            <a:endParaRPr lang="fr-FR" sz="1600" dirty="0">
              <a:solidFill>
                <a:srgbClr val="FF0000"/>
              </a:solidFill>
            </a:endParaRPr>
          </a:p>
          <a:p>
            <a:pPr lvl="1"/>
            <a:r>
              <a:rPr lang="fr-FR" sz="1600" dirty="0">
                <a:solidFill>
                  <a:srgbClr val="FF0000"/>
                </a:solidFill>
              </a:rPr>
              <a:t>Synthèse par les COFOR</a:t>
            </a:r>
          </a:p>
          <a:p>
            <a:pPr lvl="2"/>
            <a:r>
              <a:rPr lang="fr-FR" sz="1600" dirty="0">
                <a:solidFill>
                  <a:srgbClr val="FF0000"/>
                </a:solidFill>
              </a:rPr>
              <a:t>L’intelligence collective</a:t>
            </a:r>
          </a:p>
          <a:p>
            <a:pPr marL="914400" lvl="2" indent="0">
              <a:buNone/>
            </a:pPr>
            <a:endParaRPr lang="fr-FR" sz="1600" dirty="0">
              <a:solidFill>
                <a:srgbClr val="FF0000"/>
              </a:solidFill>
            </a:endParaRPr>
          </a:p>
          <a:p>
            <a:pPr marL="914400" lvl="2" indent="0">
              <a:buNone/>
            </a:pPr>
            <a:endParaRPr lang="fr-FR" sz="1600" dirty="0">
              <a:solidFill>
                <a:srgbClr val="FF0000"/>
              </a:solidFill>
            </a:endParaRPr>
          </a:p>
          <a:p>
            <a:pPr lvl="2"/>
            <a:endParaRPr lang="fr-FR" sz="1200" dirty="0">
              <a:solidFill>
                <a:srgbClr val="FF0000"/>
              </a:solidFill>
            </a:endParaRPr>
          </a:p>
          <a:p>
            <a:pPr lvl="2"/>
            <a:endParaRPr lang="fr-FR" sz="1200" dirty="0">
              <a:solidFill>
                <a:srgbClr val="FF0000"/>
              </a:solidFill>
            </a:endParaRPr>
          </a:p>
          <a:p>
            <a:pPr lvl="2"/>
            <a:endParaRPr lang="fr-FR" sz="1000" dirty="0"/>
          </a:p>
          <a:p>
            <a:pPr marL="914400" lvl="2" indent="0">
              <a:buNone/>
            </a:pPr>
            <a:endParaRPr lang="fr-FR" sz="1000" dirty="0"/>
          </a:p>
        </p:txBody>
      </p:sp>
    </p:spTree>
    <p:extLst>
      <p:ext uri="{BB962C8B-B14F-4D97-AF65-F5344CB8AC3E}">
        <p14:creationId xmlns:p14="http://schemas.microsoft.com/office/powerpoint/2010/main" val="260089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6456860" cy="5853084"/>
          </a:xfrm>
        </p:spPr>
      </p:pic>
    </p:spTree>
    <p:extLst>
      <p:ext uri="{BB962C8B-B14F-4D97-AF65-F5344CB8AC3E}">
        <p14:creationId xmlns:p14="http://schemas.microsoft.com/office/powerpoint/2010/main" val="80571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Présentations</a:t>
            </a:r>
          </a:p>
        </p:txBody>
      </p:sp>
    </p:spTree>
    <p:extLst>
      <p:ext uri="{BB962C8B-B14F-4D97-AF65-F5344CB8AC3E}">
        <p14:creationId xmlns:p14="http://schemas.microsoft.com/office/powerpoint/2010/main" val="178877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La communication</a:t>
            </a:r>
          </a:p>
        </p:txBody>
      </p:sp>
    </p:spTree>
    <p:extLst>
      <p:ext uri="{BB962C8B-B14F-4D97-AF65-F5344CB8AC3E}">
        <p14:creationId xmlns:p14="http://schemas.microsoft.com/office/powerpoint/2010/main" val="3663161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b="1" dirty="0">
                <a:solidFill>
                  <a:srgbClr val="FF0000"/>
                </a:solidFill>
              </a:rPr>
              <a:t>Communication</a:t>
            </a:r>
          </a:p>
        </p:txBody>
      </p:sp>
      <p:sp>
        <p:nvSpPr>
          <p:cNvPr id="3" name="Espace réservé du contenu 2"/>
          <p:cNvSpPr>
            <a:spLocks noGrp="1"/>
          </p:cNvSpPr>
          <p:nvPr>
            <p:ph idx="1"/>
          </p:nvPr>
        </p:nvSpPr>
        <p:spPr/>
        <p:txBody>
          <a:bodyPr/>
          <a:lstStyle/>
          <a:p>
            <a:pPr lvl="1"/>
            <a:r>
              <a:rPr lang="fr-FR" dirty="0"/>
              <a:t>Exercice de découverte</a:t>
            </a:r>
          </a:p>
          <a:p>
            <a:pPr lvl="3"/>
            <a:r>
              <a:rPr lang="fr-FR" dirty="0"/>
              <a:t>la veuve </a:t>
            </a:r>
            <a:r>
              <a:rPr lang="fr-FR" dirty="0" err="1"/>
              <a:t>Mouillet</a:t>
            </a:r>
            <a:r>
              <a:rPr lang="fr-FR" dirty="0"/>
              <a:t/>
            </a:r>
            <a:br>
              <a:rPr lang="fr-FR" dirty="0"/>
            </a:br>
            <a:endParaRPr lang="fr-FR" dirty="0"/>
          </a:p>
          <a:p>
            <a:pPr lvl="1"/>
            <a:r>
              <a:rPr lang="fr-FR" dirty="0"/>
              <a:t>Kurt </a:t>
            </a:r>
            <a:r>
              <a:rPr lang="fr-FR" dirty="0" err="1"/>
              <a:t>lewin</a:t>
            </a:r>
            <a:endParaRPr lang="fr-FR" dirty="0"/>
          </a:p>
          <a:p>
            <a:pPr lvl="3"/>
            <a:r>
              <a:rPr lang="fr-FR" dirty="0"/>
              <a:t>Lorsque nous communiquons, il y a parfois un fossé entre : </a:t>
            </a:r>
            <a:br>
              <a:rPr lang="fr-FR" dirty="0"/>
            </a:br>
            <a:r>
              <a:rPr lang="fr-FR" dirty="0"/>
              <a:t>Ce que l'on veut dire 🧠</a:t>
            </a:r>
            <a:br>
              <a:rPr lang="fr-FR" dirty="0"/>
            </a:br>
            <a:r>
              <a:rPr lang="fr-FR" dirty="0"/>
              <a:t>Comment on le dit 🗣</a:t>
            </a:r>
            <a:br>
              <a:rPr lang="fr-FR" dirty="0"/>
            </a:br>
            <a:r>
              <a:rPr lang="fr-FR" dirty="0"/>
              <a:t>Comment le message est perçu 👂</a:t>
            </a:r>
            <a:br>
              <a:rPr lang="fr-FR" dirty="0"/>
            </a:br>
            <a:r>
              <a:rPr lang="fr-FR" dirty="0"/>
              <a:t>Ce qui est compris 🤔</a:t>
            </a:r>
            <a:br>
              <a:rPr lang="fr-FR" dirty="0"/>
            </a:br>
            <a:r>
              <a:rPr lang="fr-FR" dirty="0"/>
              <a:t>Ce qui va être retenu 💾🧠</a:t>
            </a:r>
            <a:br>
              <a:rPr lang="fr-FR" dirty="0"/>
            </a:br>
            <a:r>
              <a:rPr lang="fr-FR" dirty="0"/>
              <a:t>Ce que la personne va pouvoir restituer et appliquer</a:t>
            </a:r>
          </a:p>
          <a:p>
            <a:endParaRPr lang="fr-FR" dirty="0"/>
          </a:p>
        </p:txBody>
      </p:sp>
    </p:spTree>
    <p:extLst>
      <p:ext uri="{BB962C8B-B14F-4D97-AF65-F5344CB8AC3E}">
        <p14:creationId xmlns:p14="http://schemas.microsoft.com/office/powerpoint/2010/main" val="97039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251520" y="1397000"/>
          <a:ext cx="686442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à coins arrondis 9"/>
          <p:cNvSpPr/>
          <p:nvPr/>
        </p:nvSpPr>
        <p:spPr>
          <a:xfrm>
            <a:off x="179512" y="116632"/>
            <a:ext cx="8928992"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Pourcentage  moyen de ce que je  retiens du contenu d’une formation </a:t>
            </a:r>
            <a:r>
              <a:rPr lang="fr-FR" b="1" u="sng" dirty="0"/>
              <a:t>après 24 heures</a:t>
            </a:r>
            <a:r>
              <a:rPr lang="fr-FR" dirty="0"/>
              <a:t>, selon la méthode d’enseignement, d’après Kurt LEWIN (1960).</a:t>
            </a:r>
          </a:p>
        </p:txBody>
      </p:sp>
      <p:cxnSp>
        <p:nvCxnSpPr>
          <p:cNvPr id="14" name="Connecteur droit 13"/>
          <p:cNvCxnSpPr/>
          <p:nvPr/>
        </p:nvCxnSpPr>
        <p:spPr>
          <a:xfrm>
            <a:off x="3203848" y="2852936"/>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203848" y="2132856"/>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203848" y="3595112"/>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203848" y="4365104"/>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8" y="5085184"/>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203848" y="5805264"/>
            <a:ext cx="561662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5436096" y="1634316"/>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Cours magistral</a:t>
            </a:r>
          </a:p>
        </p:txBody>
      </p:sp>
      <p:sp>
        <p:nvSpPr>
          <p:cNvPr id="21" name="Rectangle à coins arrondis 20"/>
          <p:cNvSpPr/>
          <p:nvPr/>
        </p:nvSpPr>
        <p:spPr>
          <a:xfrm>
            <a:off x="5436096" y="2282388"/>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Lecture</a:t>
            </a:r>
          </a:p>
        </p:txBody>
      </p:sp>
      <p:sp>
        <p:nvSpPr>
          <p:cNvPr id="22" name="Rectangle à coins arrondis 21"/>
          <p:cNvSpPr/>
          <p:nvPr/>
        </p:nvSpPr>
        <p:spPr>
          <a:xfrm>
            <a:off x="5436096" y="3002468"/>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Audiovisuel</a:t>
            </a:r>
          </a:p>
        </p:txBody>
      </p:sp>
      <p:sp>
        <p:nvSpPr>
          <p:cNvPr id="23" name="Rectangle à coins arrondis 22"/>
          <p:cNvSpPr/>
          <p:nvPr/>
        </p:nvSpPr>
        <p:spPr>
          <a:xfrm>
            <a:off x="5436096" y="3717032"/>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Démonstration</a:t>
            </a:r>
          </a:p>
        </p:txBody>
      </p:sp>
      <p:sp>
        <p:nvSpPr>
          <p:cNvPr id="24" name="Rectangle à coins arrondis 23"/>
          <p:cNvSpPr/>
          <p:nvPr/>
        </p:nvSpPr>
        <p:spPr>
          <a:xfrm>
            <a:off x="5436096" y="4514636"/>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Groupe de discussion</a:t>
            </a:r>
          </a:p>
        </p:txBody>
      </p:sp>
      <p:sp>
        <p:nvSpPr>
          <p:cNvPr id="25" name="Rectangle à coins arrondis 24"/>
          <p:cNvSpPr/>
          <p:nvPr/>
        </p:nvSpPr>
        <p:spPr>
          <a:xfrm>
            <a:off x="5436096" y="5229200"/>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Apprentissage par la pratique</a:t>
            </a:r>
          </a:p>
        </p:txBody>
      </p:sp>
      <p:sp>
        <p:nvSpPr>
          <p:cNvPr id="26" name="Rectangle à coins arrondis 25"/>
          <p:cNvSpPr/>
          <p:nvPr/>
        </p:nvSpPr>
        <p:spPr>
          <a:xfrm>
            <a:off x="5436096" y="5954796"/>
            <a:ext cx="3384376" cy="354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Accompagner les autres</a:t>
            </a:r>
          </a:p>
        </p:txBody>
      </p:sp>
      <p:sp>
        <p:nvSpPr>
          <p:cNvPr id="27" name="Rectangle à coins arrondis 26"/>
          <p:cNvSpPr/>
          <p:nvPr/>
        </p:nvSpPr>
        <p:spPr>
          <a:xfrm>
            <a:off x="144488" y="1018111"/>
            <a:ext cx="2592288" cy="322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Niveau d’implication</a:t>
            </a:r>
          </a:p>
        </p:txBody>
      </p:sp>
      <p:sp>
        <p:nvSpPr>
          <p:cNvPr id="28" name="Rectangle à coins arrondis 27"/>
          <p:cNvSpPr/>
          <p:nvPr/>
        </p:nvSpPr>
        <p:spPr>
          <a:xfrm>
            <a:off x="755576" y="1556792"/>
            <a:ext cx="1512168" cy="1334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Réception verbale</a:t>
            </a:r>
          </a:p>
        </p:txBody>
      </p:sp>
      <p:sp>
        <p:nvSpPr>
          <p:cNvPr id="29" name="Rectangle à coins arrondis 28"/>
          <p:cNvSpPr/>
          <p:nvPr/>
        </p:nvSpPr>
        <p:spPr>
          <a:xfrm>
            <a:off x="755576" y="2958190"/>
            <a:ext cx="1512168" cy="1334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Réception visuel</a:t>
            </a:r>
          </a:p>
        </p:txBody>
      </p:sp>
      <p:sp>
        <p:nvSpPr>
          <p:cNvPr id="30" name="Rectangle à coins arrondis 29"/>
          <p:cNvSpPr/>
          <p:nvPr/>
        </p:nvSpPr>
        <p:spPr>
          <a:xfrm>
            <a:off x="755576" y="4365104"/>
            <a:ext cx="158417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Participation et action</a:t>
            </a:r>
          </a:p>
        </p:txBody>
      </p:sp>
      <p:cxnSp>
        <p:nvCxnSpPr>
          <p:cNvPr id="32" name="Connecteur droit 31"/>
          <p:cNvCxnSpPr/>
          <p:nvPr/>
        </p:nvCxnSpPr>
        <p:spPr>
          <a:xfrm flipH="1">
            <a:off x="331912" y="4365104"/>
            <a:ext cx="337599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395536" y="2924944"/>
            <a:ext cx="337599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à coins arrondis 34"/>
          <p:cNvSpPr/>
          <p:nvPr/>
        </p:nvSpPr>
        <p:spPr>
          <a:xfrm>
            <a:off x="179512" y="1634316"/>
            <a:ext cx="360040" cy="26587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PASSIF </a:t>
            </a:r>
          </a:p>
        </p:txBody>
      </p:sp>
      <p:sp>
        <p:nvSpPr>
          <p:cNvPr id="36" name="Rectangle à coins arrondis 35"/>
          <p:cNvSpPr/>
          <p:nvPr/>
        </p:nvSpPr>
        <p:spPr>
          <a:xfrm>
            <a:off x="179512" y="4437112"/>
            <a:ext cx="360040" cy="198584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ACTIF</a:t>
            </a:r>
          </a:p>
        </p:txBody>
      </p:sp>
      <p:sp>
        <p:nvSpPr>
          <p:cNvPr id="31" name="ZoneTexte 2"/>
          <p:cNvSpPr txBox="1">
            <a:spLocks noChangeArrowheads="1"/>
          </p:cNvSpPr>
          <p:nvPr/>
        </p:nvSpPr>
        <p:spPr bwMode="auto">
          <a:xfrm>
            <a:off x="7488832" y="6700718"/>
            <a:ext cx="28438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36829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30" y="548680"/>
            <a:ext cx="7891288" cy="5400600"/>
          </a:xfrm>
        </p:spPr>
      </p:pic>
    </p:spTree>
    <p:extLst>
      <p:ext uri="{BB962C8B-B14F-4D97-AF65-F5344CB8AC3E}">
        <p14:creationId xmlns:p14="http://schemas.microsoft.com/office/powerpoint/2010/main" val="2504386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Schéma de la communication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207" y="1628800"/>
            <a:ext cx="7807007"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83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Les participants</a:t>
            </a:r>
          </a:p>
        </p:txBody>
      </p:sp>
    </p:spTree>
    <p:extLst>
      <p:ext uri="{BB962C8B-B14F-4D97-AF65-F5344CB8AC3E}">
        <p14:creationId xmlns:p14="http://schemas.microsoft.com/office/powerpoint/2010/main" val="3313504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29600" cy="1143000"/>
          </a:xfrm>
          <a:solidFill>
            <a:srgbClr val="FFFF00"/>
          </a:solidFill>
        </p:spPr>
        <p:txBody>
          <a:bodyPr>
            <a:normAutofit/>
          </a:bodyPr>
          <a:lstStyle/>
          <a:p>
            <a:r>
              <a:rPr lang="fr-FR" b="1" dirty="0">
                <a:solidFill>
                  <a:srgbClr val="FF0000"/>
                </a:solidFill>
              </a:rPr>
              <a:t>Le conseil municipal</a:t>
            </a:r>
          </a:p>
        </p:txBody>
      </p:sp>
      <p:sp>
        <p:nvSpPr>
          <p:cNvPr id="3" name="Espace réservé du contenu 2"/>
          <p:cNvSpPr>
            <a:spLocks noGrp="1"/>
          </p:cNvSpPr>
          <p:nvPr>
            <p:ph idx="1"/>
          </p:nvPr>
        </p:nvSpPr>
        <p:spPr>
          <a:xfrm>
            <a:off x="457200" y="1268760"/>
            <a:ext cx="8229600" cy="4857403"/>
          </a:xfrm>
        </p:spPr>
        <p:txBody>
          <a:bodyPr>
            <a:normAutofit/>
          </a:bodyPr>
          <a:lstStyle/>
          <a:p>
            <a:pPr marL="0" lvl="0" indent="0">
              <a:buNone/>
            </a:pPr>
            <a:r>
              <a:rPr lang="fr-FR" b="1" dirty="0"/>
              <a:t/>
            </a:r>
            <a:br>
              <a:rPr lang="fr-FR" b="1" dirty="0"/>
            </a:br>
            <a:endParaRPr lang="fr-FR" dirty="0"/>
          </a:p>
          <a:p>
            <a:pPr lvl="1"/>
            <a:r>
              <a:rPr lang="fr-FR" sz="1600" dirty="0"/>
              <a:t>Exercice de dynamique de groupe</a:t>
            </a:r>
          </a:p>
          <a:p>
            <a:pPr lvl="2"/>
            <a:r>
              <a:rPr lang="fr-FR" sz="1600" dirty="0"/>
              <a:t>Le conseil municipal</a:t>
            </a:r>
          </a:p>
          <a:p>
            <a:pPr lvl="2"/>
            <a:endParaRPr lang="fr-FR" sz="1600" dirty="0"/>
          </a:p>
          <a:p>
            <a:pPr lvl="2"/>
            <a:endParaRPr lang="fr-FR" sz="1600" dirty="0">
              <a:solidFill>
                <a:srgbClr val="FF0000"/>
              </a:solidFill>
            </a:endParaRPr>
          </a:p>
          <a:p>
            <a:pPr lvl="1"/>
            <a:r>
              <a:rPr lang="fr-FR" sz="1600" dirty="0">
                <a:solidFill>
                  <a:srgbClr val="FF0000"/>
                </a:solidFill>
              </a:rPr>
              <a:t>Synthèse par les COFOR</a:t>
            </a:r>
          </a:p>
          <a:p>
            <a:pPr lvl="2"/>
            <a:r>
              <a:rPr lang="fr-FR" sz="1600" dirty="0">
                <a:solidFill>
                  <a:srgbClr val="FF0000"/>
                </a:solidFill>
              </a:rPr>
              <a:t>Les participants</a:t>
            </a:r>
          </a:p>
          <a:p>
            <a:pPr marL="914400" lvl="2" indent="0">
              <a:buNone/>
            </a:pPr>
            <a:endParaRPr lang="fr-FR" sz="1600" dirty="0">
              <a:solidFill>
                <a:srgbClr val="FF0000"/>
              </a:solidFill>
            </a:endParaRPr>
          </a:p>
          <a:p>
            <a:pPr lvl="2"/>
            <a:endParaRPr lang="fr-FR" sz="1200" dirty="0">
              <a:solidFill>
                <a:srgbClr val="FF0000"/>
              </a:solidFill>
            </a:endParaRPr>
          </a:p>
          <a:p>
            <a:pPr lvl="2"/>
            <a:endParaRPr lang="fr-FR" sz="1200" dirty="0">
              <a:solidFill>
                <a:srgbClr val="FF0000"/>
              </a:solidFill>
            </a:endParaRPr>
          </a:p>
          <a:p>
            <a:pPr lvl="2"/>
            <a:endParaRPr lang="fr-FR" sz="1000" dirty="0"/>
          </a:p>
          <a:p>
            <a:pPr marL="914400" lvl="2" indent="0">
              <a:buNone/>
            </a:pPr>
            <a:endParaRPr lang="fr-FR" sz="1000" dirty="0"/>
          </a:p>
        </p:txBody>
      </p:sp>
    </p:spTree>
    <p:extLst>
      <p:ext uri="{BB962C8B-B14F-4D97-AF65-F5344CB8AC3E}">
        <p14:creationId xmlns:p14="http://schemas.microsoft.com/office/powerpoint/2010/main" val="388563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participants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7238" y="2029848"/>
            <a:ext cx="6609524" cy="36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7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32500" lnSpcReduction="20000"/>
          </a:bodyPr>
          <a:lstStyle/>
          <a:p>
            <a:endParaRPr lang="fr-FR" dirty="0"/>
          </a:p>
          <a:p>
            <a:endParaRPr lang="fr-FR" dirty="0"/>
          </a:p>
          <a:p>
            <a:endParaRPr lang="fr-FR" dirty="0"/>
          </a:p>
          <a:p>
            <a:pPr algn="just"/>
            <a:r>
              <a:rPr lang="fr-FR" sz="6200" dirty="0">
                <a:latin typeface="Arial" panose="020B0604020202020204" pitchFamily="34" charset="0"/>
                <a:cs typeface="Arial" panose="020B0604020202020204" pitchFamily="34" charset="0"/>
              </a:rPr>
              <a:t>L’opposant : il rejette tout ce que dit le formateur. Il ne veut rien apprendre des autres.</a:t>
            </a:r>
          </a:p>
          <a:p>
            <a:pPr algn="just"/>
            <a:r>
              <a:rPr lang="fr-FR" sz="6200" dirty="0">
                <a:latin typeface="Arial" panose="020B0604020202020204" pitchFamily="34" charset="0"/>
                <a:cs typeface="Arial" panose="020B0604020202020204" pitchFamily="34" charset="0"/>
              </a:rPr>
              <a:t>Le formateur doit rester calme, ne jamais entrer en conflit et le faire isoler par le groupe.</a:t>
            </a:r>
          </a:p>
          <a:p>
            <a:pPr algn="just"/>
            <a:endParaRPr lang="fr-FR" sz="6200" dirty="0">
              <a:latin typeface="Arial" panose="020B0604020202020204" pitchFamily="34" charset="0"/>
              <a:cs typeface="Arial" panose="020B0604020202020204" pitchFamily="34" charset="0"/>
            </a:endParaRPr>
          </a:p>
          <a:p>
            <a:pPr algn="just"/>
            <a:r>
              <a:rPr lang="fr-FR" sz="6200" dirty="0">
                <a:latin typeface="Arial" panose="020B0604020202020204" pitchFamily="34" charset="0"/>
                <a:cs typeface="Arial" panose="020B0604020202020204" pitchFamily="34" charset="0"/>
              </a:rPr>
              <a:t>Le sage coopérant : il s’intéresse à la formation et appuie les intervention du formateur.</a:t>
            </a:r>
          </a:p>
          <a:p>
            <a:pPr algn="just"/>
            <a:r>
              <a:rPr lang="fr-FR" sz="6200" dirty="0">
                <a:latin typeface="Arial" panose="020B0604020202020204" pitchFamily="34" charset="0"/>
                <a:cs typeface="Arial" panose="020B0604020202020204" pitchFamily="34" charset="0"/>
              </a:rPr>
              <a:t>Le formateur doit s’appuyer sur lui. C’est une locomotive pour le groupe.</a:t>
            </a:r>
          </a:p>
          <a:p>
            <a:pPr algn="just"/>
            <a:endParaRPr lang="fr-FR" sz="6200" dirty="0">
              <a:latin typeface="Arial" panose="020B0604020202020204" pitchFamily="34" charset="0"/>
              <a:cs typeface="Arial" panose="020B0604020202020204" pitchFamily="34" charset="0"/>
            </a:endParaRPr>
          </a:p>
          <a:p>
            <a:pPr algn="just"/>
            <a:r>
              <a:rPr lang="fr-FR" sz="6200" dirty="0">
                <a:latin typeface="Arial" panose="020B0604020202020204" pitchFamily="34" charset="0"/>
                <a:cs typeface="Arial" panose="020B0604020202020204" pitchFamily="34" charset="0"/>
              </a:rPr>
              <a:t>Le beau parleur : il parle beaucoup et empêche les autres de s’exprimer. Il veut imposer ses idées.</a:t>
            </a:r>
          </a:p>
          <a:p>
            <a:pPr algn="just"/>
            <a:r>
              <a:rPr lang="fr-FR" sz="6200" dirty="0">
                <a:latin typeface="Arial" panose="020B0604020202020204" pitchFamily="34" charset="0"/>
                <a:cs typeface="Arial" panose="020B0604020202020204" pitchFamily="34" charset="0"/>
              </a:rPr>
              <a:t>Le formateur doit faire alliance avec le groupe afin d’éviter de le laisser imposer ses idées.</a:t>
            </a:r>
          </a:p>
          <a:p>
            <a:pPr algn="just"/>
            <a:endParaRPr lang="fr-FR" sz="5500" dirty="0"/>
          </a:p>
          <a:p>
            <a:pPr algn="just"/>
            <a:endParaRPr lang="fr-FR" dirty="0"/>
          </a:p>
        </p:txBody>
      </p:sp>
    </p:spTree>
    <p:extLst>
      <p:ext uri="{BB962C8B-B14F-4D97-AF65-F5344CB8AC3E}">
        <p14:creationId xmlns:p14="http://schemas.microsoft.com/office/powerpoint/2010/main" val="3058666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32500" lnSpcReduction="20000"/>
          </a:bodyPr>
          <a:lstStyle/>
          <a:p>
            <a:pPr marL="0" indent="0">
              <a:buNone/>
            </a:pPr>
            <a:endParaRPr lang="fr-FR" sz="5500" dirty="0"/>
          </a:p>
          <a:p>
            <a:pPr algn="just"/>
            <a:r>
              <a:rPr lang="fr-FR" sz="6200" dirty="0">
                <a:latin typeface="Arial" panose="020B0604020202020204" pitchFamily="34" charset="0"/>
                <a:cs typeface="Arial" panose="020B0604020202020204" pitchFamily="34" charset="0"/>
              </a:rPr>
              <a:t>Le beau parleur : il parle beaucoup et empêche les autres de s’exprimer. Il veut imposer ses idées.</a:t>
            </a:r>
          </a:p>
          <a:p>
            <a:pPr algn="just"/>
            <a:r>
              <a:rPr lang="fr-FR" sz="6200" dirty="0">
                <a:latin typeface="Arial" panose="020B0604020202020204" pitchFamily="34" charset="0"/>
                <a:cs typeface="Arial" panose="020B0604020202020204" pitchFamily="34" charset="0"/>
              </a:rPr>
              <a:t>Le formateur doit faire alliance avec le groupe afin d’éviter de le laisser imposer ses idées.</a:t>
            </a:r>
          </a:p>
          <a:p>
            <a:pPr algn="just"/>
            <a:endParaRPr lang="fr-FR" sz="6200" dirty="0">
              <a:latin typeface="Arial" panose="020B0604020202020204" pitchFamily="34" charset="0"/>
              <a:cs typeface="Arial" panose="020B0604020202020204" pitchFamily="34" charset="0"/>
            </a:endParaRPr>
          </a:p>
          <a:p>
            <a:pPr algn="just"/>
            <a:r>
              <a:rPr lang="fr-FR" sz="6200" dirty="0">
                <a:latin typeface="Arial" panose="020B0604020202020204" pitchFamily="34" charset="0"/>
                <a:cs typeface="Arial" panose="020B0604020202020204" pitchFamily="34" charset="0"/>
              </a:rPr>
              <a:t>Le timide : il a des idées mais a des difficultés à les formuler.</a:t>
            </a:r>
          </a:p>
          <a:p>
            <a:pPr algn="just"/>
            <a:r>
              <a:rPr lang="fr-FR" sz="6200" dirty="0">
                <a:latin typeface="Arial" panose="020B0604020202020204" pitchFamily="34" charset="0"/>
                <a:cs typeface="Arial" panose="020B0604020202020204" pitchFamily="34" charset="0"/>
              </a:rPr>
              <a:t>Le formateur doit lui donner une place centrale pour ne pas l’oublier. Il doit lui poser des questions simples et directes en faisant appel à son expérience pour le valoriser et le mettre en confiance.</a:t>
            </a:r>
          </a:p>
          <a:p>
            <a:pPr algn="just"/>
            <a:endParaRPr lang="fr-FR" sz="6200" dirty="0">
              <a:latin typeface="Arial" panose="020B0604020202020204" pitchFamily="34" charset="0"/>
              <a:cs typeface="Arial" panose="020B0604020202020204" pitchFamily="34" charset="0"/>
            </a:endParaRPr>
          </a:p>
          <a:p>
            <a:pPr algn="just"/>
            <a:r>
              <a:rPr lang="fr-FR" sz="6200" dirty="0">
                <a:latin typeface="Arial" panose="020B0604020202020204" pitchFamily="34" charset="0"/>
                <a:cs typeface="Arial" panose="020B0604020202020204" pitchFamily="34" charset="0"/>
              </a:rPr>
              <a:t>Le désintéressé : il ne s’intéresse pas à la formation, il baille, dessine ou discute avec son voisin.</a:t>
            </a:r>
          </a:p>
          <a:p>
            <a:pPr algn="just"/>
            <a:r>
              <a:rPr lang="fr-FR" sz="6200" dirty="0">
                <a:latin typeface="Arial" panose="020B0604020202020204" pitchFamily="34" charset="0"/>
                <a:cs typeface="Arial" panose="020B0604020202020204" pitchFamily="34" charset="0"/>
              </a:rPr>
              <a:t>Le formateur doit chercher à savoir s’il trouve un intérêt à la formation. Il doit être stimulé par des questions. Le formateur doit faire en sorte qu’il s’implique dans la formation.</a:t>
            </a:r>
          </a:p>
          <a:p>
            <a:pPr algn="just"/>
            <a:endParaRPr lang="fr-FR" sz="6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51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FF0000"/>
                </a:solidFill>
              </a:rPr>
              <a:t>Présentation</a:t>
            </a:r>
            <a:r>
              <a:rPr lang="fr-FR" b="1" dirty="0"/>
              <a:t> </a:t>
            </a:r>
            <a:r>
              <a:rPr lang="fr-FR" b="1" dirty="0">
                <a:solidFill>
                  <a:srgbClr val="FF0000"/>
                </a:solidFill>
              </a:rPr>
              <a:t>croisée</a:t>
            </a:r>
            <a:r>
              <a:rPr lang="fr-FR" b="1" dirty="0"/>
              <a:t> </a:t>
            </a:r>
            <a:r>
              <a:rPr lang="fr-FR" b="1" dirty="0">
                <a:solidFill>
                  <a:srgbClr val="FF0000"/>
                </a:solidFill>
              </a:rPr>
              <a:t>des stagiaires</a:t>
            </a:r>
          </a:p>
        </p:txBody>
      </p:sp>
      <p:sp>
        <p:nvSpPr>
          <p:cNvPr id="3" name="Espace réservé du contenu 2"/>
          <p:cNvSpPr>
            <a:spLocks noGrp="1"/>
          </p:cNvSpPr>
          <p:nvPr>
            <p:ph idx="1"/>
          </p:nvPr>
        </p:nvSpPr>
        <p:spPr/>
        <p:txBody>
          <a:bodyPr>
            <a:normAutofit/>
          </a:bodyPr>
          <a:lstStyle/>
          <a:p>
            <a:pPr lvl="1"/>
            <a:r>
              <a:rPr lang="fr-FR" sz="2000" dirty="0" smtClean="0">
                <a:solidFill>
                  <a:srgbClr val="0000FF"/>
                </a:solidFill>
              </a:rPr>
              <a:t>Nom </a:t>
            </a:r>
            <a:r>
              <a:rPr lang="fr-FR" sz="2000" dirty="0">
                <a:solidFill>
                  <a:srgbClr val="0000FF"/>
                </a:solidFill>
              </a:rPr>
              <a:t>prénom  grade</a:t>
            </a:r>
          </a:p>
          <a:p>
            <a:pPr lvl="1"/>
            <a:r>
              <a:rPr lang="fr-FR" sz="2000" dirty="0">
                <a:solidFill>
                  <a:srgbClr val="0000FF"/>
                </a:solidFill>
              </a:rPr>
              <a:t>Centre, Ancienneté</a:t>
            </a:r>
          </a:p>
          <a:p>
            <a:pPr lvl="1"/>
            <a:r>
              <a:rPr lang="fr-FR" sz="2000" dirty="0">
                <a:solidFill>
                  <a:srgbClr val="0000FF"/>
                </a:solidFill>
              </a:rPr>
              <a:t>Profession</a:t>
            </a:r>
          </a:p>
          <a:p>
            <a:pPr lvl="1"/>
            <a:r>
              <a:rPr lang="fr-FR" sz="2000" dirty="0">
                <a:solidFill>
                  <a:srgbClr val="0000FF"/>
                </a:solidFill>
              </a:rPr>
              <a:t>Domaine de formation enseigné</a:t>
            </a:r>
          </a:p>
          <a:p>
            <a:pPr lvl="1"/>
            <a:r>
              <a:rPr lang="fr-FR" sz="2000" dirty="0">
                <a:solidFill>
                  <a:srgbClr val="0000FF"/>
                </a:solidFill>
              </a:rPr>
              <a:t>Titulaire des anciens  FOR 1 / FOR 2</a:t>
            </a:r>
          </a:p>
          <a:p>
            <a:pPr lvl="1"/>
            <a:r>
              <a:rPr lang="fr-FR" sz="2000" dirty="0">
                <a:solidFill>
                  <a:srgbClr val="0000FF"/>
                </a:solidFill>
              </a:rPr>
              <a:t>Attentes du stage ?</a:t>
            </a:r>
          </a:p>
          <a:p>
            <a:pPr lvl="1"/>
            <a:r>
              <a:rPr lang="fr-FR" sz="2000" dirty="0">
                <a:solidFill>
                  <a:srgbClr val="0000FF"/>
                </a:solidFill>
              </a:rPr>
              <a:t>Problèmes de formation rencontrés dans votre centre</a:t>
            </a:r>
          </a:p>
          <a:p>
            <a:pPr lvl="1"/>
            <a:r>
              <a:rPr lang="fr-FR" sz="2000" dirty="0">
                <a:solidFill>
                  <a:srgbClr val="0000FF"/>
                </a:solidFill>
              </a:rPr>
              <a:t>Qui est son tuteur dans son centre ? Ou équipe pédagogique ?</a:t>
            </a:r>
          </a:p>
          <a:p>
            <a:pPr lvl="1"/>
            <a:r>
              <a:rPr lang="fr-FR" sz="2000" dirty="0">
                <a:solidFill>
                  <a:srgbClr val="0000FF"/>
                </a:solidFill>
              </a:rPr>
              <a:t>A quoi pensait il-elle en venant ce matin </a:t>
            </a:r>
            <a:r>
              <a:rPr lang="fr-FR" sz="2000" dirty="0" smtClean="0">
                <a:solidFill>
                  <a:srgbClr val="0000FF"/>
                </a:solidFill>
              </a:rPr>
              <a:t>?</a:t>
            </a:r>
          </a:p>
          <a:p>
            <a:pPr lvl="1"/>
            <a:r>
              <a:rPr lang="fr-FR" sz="2000" dirty="0" smtClean="0">
                <a:solidFill>
                  <a:srgbClr val="0000FF"/>
                </a:solidFill>
              </a:rPr>
              <a:t>Si vous étiez un animal un végétal un minéral ?</a:t>
            </a:r>
            <a:endParaRPr lang="fr-FR" sz="2000" dirty="0">
              <a:solidFill>
                <a:srgbClr val="0000FF"/>
              </a:solidFill>
            </a:endParaRPr>
          </a:p>
          <a:p>
            <a:pPr lvl="1"/>
            <a:r>
              <a:rPr lang="fr-FR" sz="2000" dirty="0" err="1">
                <a:solidFill>
                  <a:srgbClr val="0000FF"/>
                </a:solidFill>
              </a:rPr>
              <a:t>Photolangage</a:t>
            </a:r>
            <a:r>
              <a:rPr lang="fr-FR" sz="2000" dirty="0">
                <a:solidFill>
                  <a:srgbClr val="0000FF"/>
                </a:solidFill>
              </a:rPr>
              <a:t>: choisir 2 images </a:t>
            </a:r>
            <a:r>
              <a:rPr lang="fr-FR" sz="2000" dirty="0" smtClean="0">
                <a:solidFill>
                  <a:srgbClr val="0000FF"/>
                </a:solidFill>
              </a:rPr>
              <a:t>qui vous représentent le mieux </a:t>
            </a:r>
            <a:endParaRPr lang="fr-FR" sz="2000" dirty="0">
              <a:solidFill>
                <a:srgbClr val="0000FF"/>
              </a:solidFill>
            </a:endParaRPr>
          </a:p>
          <a:p>
            <a:endParaRPr lang="fr-FR" dirty="0"/>
          </a:p>
        </p:txBody>
      </p:sp>
    </p:spTree>
    <p:extLst>
      <p:ext uri="{BB962C8B-B14F-4D97-AF65-F5344CB8AC3E}">
        <p14:creationId xmlns:p14="http://schemas.microsoft.com/office/powerpoint/2010/main" val="407695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r>
              <a:rPr lang="fr-FR" sz="2000" dirty="0">
                <a:latin typeface="Arial" panose="020B0604020202020204" pitchFamily="34" charset="0"/>
                <a:cs typeface="Arial" panose="020B0604020202020204" pitchFamily="34" charset="0"/>
              </a:rPr>
              <a:t>Le bavard : il parle de tout, sauf du sujet.</a:t>
            </a:r>
          </a:p>
          <a:p>
            <a:r>
              <a:rPr lang="fr-FR" sz="2000" dirty="0">
                <a:latin typeface="Arial" panose="020B0604020202020204" pitchFamily="34" charset="0"/>
                <a:cs typeface="Arial" panose="020B0604020202020204" pitchFamily="34" charset="0"/>
              </a:rPr>
              <a:t>Le formateur doit l’interrompre avec tact. Il faut limiter son temps de parole.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critique négatif : Il critique systématiquement les propositions sans jamais amener rien de constructif.</a:t>
            </a:r>
          </a:p>
          <a:p>
            <a:r>
              <a:rPr lang="fr-FR" sz="2000" dirty="0">
                <a:latin typeface="Arial" panose="020B0604020202020204" pitchFamily="34" charset="0"/>
                <a:cs typeface="Arial" panose="020B0604020202020204" pitchFamily="34" charset="0"/>
              </a:rPr>
              <a:t>Le formateur doit lui demander de faire des suggestions positives. Si ce n’est pas le cas, il faut ignorer ses réflexions pour ne pas retarder la marche du groupe.</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972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marL="0" indent="0">
              <a:buNone/>
            </a:pPr>
            <a:endParaRPr lang="fr-FR" sz="1400" dirty="0"/>
          </a:p>
          <a:p>
            <a:r>
              <a:rPr lang="fr-FR" sz="2000" dirty="0">
                <a:latin typeface="Arial" panose="020B0604020202020204" pitchFamily="34" charset="0"/>
                <a:cs typeface="Arial" panose="020B0604020202020204" pitchFamily="34" charset="0"/>
              </a:rPr>
              <a:t>Le clown : il cherche a amuser tout le monde.</a:t>
            </a:r>
          </a:p>
          <a:p>
            <a:r>
              <a:rPr lang="fr-FR" sz="2000" dirty="0">
                <a:latin typeface="Arial" panose="020B0604020202020204" pitchFamily="34" charset="0"/>
                <a:cs typeface="Arial" panose="020B0604020202020204" pitchFamily="34" charset="0"/>
              </a:rPr>
              <a:t>Le formateur doit utiliser ses traits d’humour pour détendre l’atmosphère mais sans en abuser. Il ne faut pas le contrer systématiquement car il risque de devenir agressif.</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grand seigneur : il traite le groupe de façon hautaine et ne cherche pas à s’intégrer.</a:t>
            </a:r>
          </a:p>
          <a:p>
            <a:r>
              <a:rPr lang="fr-FR" sz="2000" dirty="0">
                <a:latin typeface="Arial" panose="020B0604020202020204" pitchFamily="34" charset="0"/>
                <a:cs typeface="Arial" panose="020B0604020202020204" pitchFamily="34" charset="0"/>
              </a:rPr>
              <a:t>Le formateur doit éviter de le critiquer et l’impliquer en lui faisant exprimer son expérience.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rusé : il cherche à vous mettre en difficulté et à piéger les autres.</a:t>
            </a:r>
          </a:p>
          <a:p>
            <a:r>
              <a:rPr lang="fr-FR" sz="2000" dirty="0">
                <a:latin typeface="Arial" panose="020B0604020202020204" pitchFamily="34" charset="0"/>
                <a:cs typeface="Arial" panose="020B0604020202020204" pitchFamily="34" charset="0"/>
              </a:rPr>
              <a:t>Le formateur doit utiliser des questions en miroir ou en </a:t>
            </a:r>
            <a:r>
              <a:rPr lang="fr-FR" sz="2000" dirty="0" smtClean="0">
                <a:latin typeface="Arial" panose="020B0604020202020204" pitchFamily="34" charset="0"/>
                <a:cs typeface="Arial" panose="020B0604020202020204" pitchFamily="34" charset="0"/>
              </a:rPr>
              <a:t>relais. Il </a:t>
            </a:r>
            <a:r>
              <a:rPr lang="fr-FR" sz="2000" dirty="0">
                <a:latin typeface="Arial" panose="020B0604020202020204" pitchFamily="34" charset="0"/>
                <a:cs typeface="Arial" panose="020B0604020202020204" pitchFamily="34" charset="0"/>
              </a:rPr>
              <a:t>faut retourner ses objections à l’ensemble du groupe.</a:t>
            </a:r>
          </a:p>
          <a:p>
            <a:endParaRPr lang="fr-FR" sz="1400" dirty="0"/>
          </a:p>
        </p:txBody>
      </p:sp>
    </p:spTree>
    <p:extLst>
      <p:ext uri="{BB962C8B-B14F-4D97-AF65-F5344CB8AC3E}">
        <p14:creationId xmlns:p14="http://schemas.microsoft.com/office/powerpoint/2010/main" val="708432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7200" b="1" dirty="0">
                <a:solidFill>
                  <a:srgbClr val="FF0000"/>
                </a:solidFill>
              </a:rPr>
              <a:t>Le parcours de professionnalisation</a:t>
            </a:r>
          </a:p>
        </p:txBody>
      </p:sp>
    </p:spTree>
    <p:extLst>
      <p:ext uri="{BB962C8B-B14F-4D97-AF65-F5344CB8AC3E}">
        <p14:creationId xmlns:p14="http://schemas.microsoft.com/office/powerpoint/2010/main" val="4143373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ZoneTexte 70"/>
          <p:cNvSpPr txBox="1"/>
          <p:nvPr/>
        </p:nvSpPr>
        <p:spPr>
          <a:xfrm>
            <a:off x="4608004" y="3564305"/>
            <a:ext cx="612068" cy="584775"/>
          </a:xfrm>
          <a:prstGeom prst="rect">
            <a:avLst/>
          </a:prstGeom>
          <a:noFill/>
        </p:spPr>
        <p:txBody>
          <a:bodyPr wrap="square" rtlCol="0">
            <a:spAutoFit/>
          </a:bodyPr>
          <a:lstStyle/>
          <a:p>
            <a:r>
              <a:rPr lang="fr-FR" sz="1600" b="1" dirty="0">
                <a:solidFill>
                  <a:srgbClr val="00B0F0"/>
                </a:solidFill>
              </a:rPr>
              <a:t>APP</a:t>
            </a:r>
          </a:p>
          <a:p>
            <a:r>
              <a:rPr lang="fr-FR" sz="1600" b="1" dirty="0">
                <a:solidFill>
                  <a:srgbClr val="00B0F0"/>
                </a:solidFill>
              </a:rPr>
              <a:t>APP</a:t>
            </a:r>
          </a:p>
        </p:txBody>
      </p:sp>
      <p:sp>
        <p:nvSpPr>
          <p:cNvPr id="69" name="ZoneTexte 68"/>
          <p:cNvSpPr txBox="1"/>
          <p:nvPr/>
        </p:nvSpPr>
        <p:spPr>
          <a:xfrm>
            <a:off x="3815917" y="4026550"/>
            <a:ext cx="612068" cy="338554"/>
          </a:xfrm>
          <a:prstGeom prst="rect">
            <a:avLst/>
          </a:prstGeom>
          <a:noFill/>
        </p:spPr>
        <p:txBody>
          <a:bodyPr wrap="square" rtlCol="0">
            <a:spAutoFit/>
          </a:bodyPr>
          <a:lstStyle/>
          <a:p>
            <a:r>
              <a:rPr lang="fr-FR" sz="1600" b="1" dirty="0">
                <a:solidFill>
                  <a:srgbClr val="00B0F0"/>
                </a:solidFill>
              </a:rPr>
              <a:t>APP</a:t>
            </a:r>
          </a:p>
        </p:txBody>
      </p:sp>
      <p:sp>
        <p:nvSpPr>
          <p:cNvPr id="65" name="ZoneTexte 64"/>
          <p:cNvSpPr txBox="1"/>
          <p:nvPr/>
        </p:nvSpPr>
        <p:spPr>
          <a:xfrm>
            <a:off x="3203849" y="4242574"/>
            <a:ext cx="612068" cy="338554"/>
          </a:xfrm>
          <a:prstGeom prst="rect">
            <a:avLst/>
          </a:prstGeom>
          <a:noFill/>
        </p:spPr>
        <p:txBody>
          <a:bodyPr wrap="square" rtlCol="0">
            <a:spAutoFit/>
          </a:bodyPr>
          <a:lstStyle/>
          <a:p>
            <a:r>
              <a:rPr lang="fr-FR" sz="1600" b="1" dirty="0">
                <a:solidFill>
                  <a:srgbClr val="7030A0"/>
                </a:solidFill>
              </a:rPr>
              <a:t>MSP</a:t>
            </a:r>
          </a:p>
        </p:txBody>
      </p:sp>
      <p:sp>
        <p:nvSpPr>
          <p:cNvPr id="2" name="Titre 1"/>
          <p:cNvSpPr>
            <a:spLocks noGrp="1"/>
          </p:cNvSpPr>
          <p:nvPr>
            <p:ph type="title"/>
          </p:nvPr>
        </p:nvSpPr>
        <p:spPr>
          <a:xfrm>
            <a:off x="-36512" y="-27384"/>
            <a:ext cx="3480353" cy="99898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fr-FR" sz="2800" dirty="0"/>
              <a:t>Qu’est ce qu’un parcours de formation ?</a:t>
            </a:r>
          </a:p>
        </p:txBody>
      </p:sp>
      <p:cxnSp>
        <p:nvCxnSpPr>
          <p:cNvPr id="5" name="Connecteur droit avec flèche 4"/>
          <p:cNvCxnSpPr/>
          <p:nvPr/>
        </p:nvCxnSpPr>
        <p:spPr>
          <a:xfrm>
            <a:off x="899593" y="4941168"/>
            <a:ext cx="59046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362633" y="1340768"/>
            <a:ext cx="49128" cy="42484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0410493" flipH="1">
            <a:off x="-2753455" y="-512277"/>
            <a:ext cx="8701763" cy="5075403"/>
          </a:xfrm>
          <a:prstGeom prst="arc">
            <a:avLst>
              <a:gd name="adj1" fmla="val 15824938"/>
              <a:gd name="adj2" fmla="val 2117418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143250" y="1823720"/>
            <a:ext cx="1970069" cy="646331"/>
          </a:xfrm>
          <a:prstGeom prst="rect">
            <a:avLst/>
          </a:prstGeom>
          <a:noFill/>
        </p:spPr>
        <p:txBody>
          <a:bodyPr wrap="square" rtlCol="0">
            <a:spAutoFit/>
          </a:bodyPr>
          <a:lstStyle/>
          <a:p>
            <a:r>
              <a:rPr lang="fr-FR" dirty="0"/>
              <a:t>Développement  des compétences</a:t>
            </a:r>
          </a:p>
        </p:txBody>
      </p:sp>
      <p:sp>
        <p:nvSpPr>
          <p:cNvPr id="11" name="ZoneTexte 10"/>
          <p:cNvSpPr txBox="1"/>
          <p:nvPr/>
        </p:nvSpPr>
        <p:spPr>
          <a:xfrm>
            <a:off x="17495" y="3942062"/>
            <a:ext cx="1800200" cy="584775"/>
          </a:xfrm>
          <a:prstGeom prst="rect">
            <a:avLst/>
          </a:prstGeom>
          <a:noFill/>
        </p:spPr>
        <p:txBody>
          <a:bodyPr wrap="square" rtlCol="0">
            <a:spAutoFit/>
          </a:bodyPr>
          <a:lstStyle/>
          <a:p>
            <a:r>
              <a:rPr lang="fr-FR" sz="1600" dirty="0"/>
              <a:t>Compétence et capacité initiale</a:t>
            </a:r>
          </a:p>
        </p:txBody>
      </p:sp>
      <p:sp>
        <p:nvSpPr>
          <p:cNvPr id="12" name="ZoneTexte 11"/>
          <p:cNvSpPr txBox="1"/>
          <p:nvPr/>
        </p:nvSpPr>
        <p:spPr>
          <a:xfrm>
            <a:off x="467544" y="3140968"/>
            <a:ext cx="1800200" cy="584775"/>
          </a:xfrm>
          <a:prstGeom prst="rect">
            <a:avLst/>
          </a:prstGeom>
          <a:noFill/>
        </p:spPr>
        <p:txBody>
          <a:bodyPr wrap="square" rtlCol="0">
            <a:spAutoFit/>
          </a:bodyPr>
          <a:lstStyle/>
          <a:p>
            <a:r>
              <a:rPr lang="fr-FR" sz="1600" dirty="0"/>
              <a:t>Diagnostic en début de formation</a:t>
            </a:r>
          </a:p>
        </p:txBody>
      </p:sp>
      <p:cxnSp>
        <p:nvCxnSpPr>
          <p:cNvPr id="15" name="Connecteur droit avec flèche 14"/>
          <p:cNvCxnSpPr/>
          <p:nvPr/>
        </p:nvCxnSpPr>
        <p:spPr>
          <a:xfrm>
            <a:off x="1597426" y="4365104"/>
            <a:ext cx="742327" cy="46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835697" y="3669700"/>
            <a:ext cx="1283217" cy="547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077574" y="2780928"/>
            <a:ext cx="3489612"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5567186" y="2708920"/>
            <a:ext cx="2" cy="294540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flipV="1">
            <a:off x="3203849" y="4293712"/>
            <a:ext cx="25058" cy="143954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917595" y="2021939"/>
            <a:ext cx="1566174" cy="830997"/>
          </a:xfrm>
          <a:prstGeom prst="rect">
            <a:avLst/>
          </a:prstGeom>
          <a:noFill/>
        </p:spPr>
        <p:txBody>
          <a:bodyPr wrap="square" rtlCol="0">
            <a:spAutoFit/>
          </a:bodyPr>
          <a:lstStyle/>
          <a:p>
            <a:r>
              <a:rPr lang="fr-FR" sz="1600" dirty="0"/>
              <a:t>Niveau attendu en fi n de formation</a:t>
            </a:r>
          </a:p>
        </p:txBody>
      </p:sp>
      <p:sp>
        <p:nvSpPr>
          <p:cNvPr id="30" name="Accolade fermante 29"/>
          <p:cNvSpPr/>
          <p:nvPr/>
        </p:nvSpPr>
        <p:spPr>
          <a:xfrm rot="5400000">
            <a:off x="2579746" y="5588151"/>
            <a:ext cx="432048" cy="8662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ccolade fermante 30"/>
          <p:cNvSpPr/>
          <p:nvPr/>
        </p:nvSpPr>
        <p:spPr>
          <a:xfrm rot="5400000">
            <a:off x="5927226" y="5288281"/>
            <a:ext cx="432048" cy="14660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ccolade fermante 31"/>
          <p:cNvSpPr/>
          <p:nvPr/>
        </p:nvSpPr>
        <p:spPr>
          <a:xfrm rot="16200000">
            <a:off x="4127026" y="4509118"/>
            <a:ext cx="432050" cy="24482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ZoneTexte 40"/>
          <p:cNvSpPr txBox="1"/>
          <p:nvPr/>
        </p:nvSpPr>
        <p:spPr>
          <a:xfrm>
            <a:off x="3275857" y="5013176"/>
            <a:ext cx="2291331" cy="338554"/>
          </a:xfrm>
          <a:prstGeom prst="rect">
            <a:avLst/>
          </a:prstGeom>
          <a:noFill/>
        </p:spPr>
        <p:txBody>
          <a:bodyPr wrap="square" rtlCol="0">
            <a:spAutoFit/>
          </a:bodyPr>
          <a:lstStyle/>
          <a:p>
            <a:pPr algn="ctr"/>
            <a:r>
              <a:rPr lang="fr-FR" sz="1600" dirty="0"/>
              <a:t>Centre de formation</a:t>
            </a:r>
          </a:p>
        </p:txBody>
      </p:sp>
      <p:sp>
        <p:nvSpPr>
          <p:cNvPr id="42" name="ZoneTexte 41"/>
          <p:cNvSpPr txBox="1"/>
          <p:nvPr/>
        </p:nvSpPr>
        <p:spPr>
          <a:xfrm>
            <a:off x="2267743" y="5038769"/>
            <a:ext cx="864097" cy="338554"/>
          </a:xfrm>
          <a:prstGeom prst="rect">
            <a:avLst/>
          </a:prstGeom>
          <a:noFill/>
        </p:spPr>
        <p:txBody>
          <a:bodyPr wrap="square" rtlCol="0">
            <a:spAutoFit/>
          </a:bodyPr>
          <a:lstStyle/>
          <a:p>
            <a:pPr algn="ctr"/>
            <a:r>
              <a:rPr lang="fr-FR" sz="1600" dirty="0"/>
              <a:t>CIS</a:t>
            </a:r>
          </a:p>
        </p:txBody>
      </p:sp>
      <p:cxnSp>
        <p:nvCxnSpPr>
          <p:cNvPr id="44" name="Connecteur droit 43"/>
          <p:cNvCxnSpPr/>
          <p:nvPr/>
        </p:nvCxnSpPr>
        <p:spPr>
          <a:xfrm>
            <a:off x="3203849" y="4301987"/>
            <a:ext cx="64807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3851921" y="4005064"/>
            <a:ext cx="1" cy="2962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4608005" y="3568660"/>
            <a:ext cx="0" cy="4794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851921" y="4037138"/>
            <a:ext cx="756084" cy="1093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5265481" y="2799801"/>
            <a:ext cx="0" cy="7833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5251583" y="2780928"/>
            <a:ext cx="31560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5112061" y="2420888"/>
            <a:ext cx="612068" cy="338554"/>
          </a:xfrm>
          <a:prstGeom prst="rect">
            <a:avLst/>
          </a:prstGeom>
          <a:noFill/>
        </p:spPr>
        <p:txBody>
          <a:bodyPr wrap="square" rtlCol="0">
            <a:spAutoFit/>
          </a:bodyPr>
          <a:lstStyle/>
          <a:p>
            <a:r>
              <a:rPr lang="fr-FR" sz="1600" b="1" dirty="0">
                <a:solidFill>
                  <a:srgbClr val="7030A0"/>
                </a:solidFill>
              </a:rPr>
              <a:t>MSP</a:t>
            </a:r>
          </a:p>
        </p:txBody>
      </p:sp>
      <p:sp>
        <p:nvSpPr>
          <p:cNvPr id="67" name="ZoneTexte 66"/>
          <p:cNvSpPr txBox="1"/>
          <p:nvPr/>
        </p:nvSpPr>
        <p:spPr>
          <a:xfrm>
            <a:off x="3923929" y="3740384"/>
            <a:ext cx="612068" cy="338554"/>
          </a:xfrm>
          <a:prstGeom prst="rect">
            <a:avLst/>
          </a:prstGeom>
          <a:noFill/>
        </p:spPr>
        <p:txBody>
          <a:bodyPr wrap="square" rtlCol="0">
            <a:spAutoFit/>
          </a:bodyPr>
          <a:lstStyle/>
          <a:p>
            <a:r>
              <a:rPr lang="fr-FR" sz="1600" b="1" dirty="0">
                <a:solidFill>
                  <a:srgbClr val="7030A0"/>
                </a:solidFill>
              </a:rPr>
              <a:t>MSP</a:t>
            </a:r>
          </a:p>
        </p:txBody>
      </p:sp>
      <p:sp>
        <p:nvSpPr>
          <p:cNvPr id="70" name="ZoneTexte 69"/>
          <p:cNvSpPr txBox="1"/>
          <p:nvPr/>
        </p:nvSpPr>
        <p:spPr>
          <a:xfrm>
            <a:off x="4752020" y="2946430"/>
            <a:ext cx="612068" cy="338554"/>
          </a:xfrm>
          <a:prstGeom prst="rect">
            <a:avLst/>
          </a:prstGeom>
          <a:noFill/>
        </p:spPr>
        <p:txBody>
          <a:bodyPr wrap="square" rtlCol="0">
            <a:spAutoFit/>
          </a:bodyPr>
          <a:lstStyle/>
          <a:p>
            <a:r>
              <a:rPr lang="fr-FR" sz="1600" b="1" dirty="0">
                <a:solidFill>
                  <a:srgbClr val="00B0F0"/>
                </a:solidFill>
              </a:rPr>
              <a:t>APP</a:t>
            </a:r>
          </a:p>
        </p:txBody>
      </p:sp>
      <p:sp>
        <p:nvSpPr>
          <p:cNvPr id="72" name="ZoneTexte 71"/>
          <p:cNvSpPr txBox="1"/>
          <p:nvPr/>
        </p:nvSpPr>
        <p:spPr>
          <a:xfrm>
            <a:off x="4139952" y="116632"/>
            <a:ext cx="4407631" cy="584775"/>
          </a:xfrm>
          <a:prstGeom prst="rect">
            <a:avLst/>
          </a:prstGeom>
          <a:noFill/>
        </p:spPr>
        <p:txBody>
          <a:bodyPr wrap="square" rtlCol="0">
            <a:spAutoFit/>
          </a:bodyPr>
          <a:lstStyle/>
          <a:p>
            <a:r>
              <a:rPr lang="fr-FR" sz="1600" b="1" dirty="0">
                <a:solidFill>
                  <a:srgbClr val="00B0F0"/>
                </a:solidFill>
              </a:rPr>
              <a:t>APP : Atelier de pédagogie personnalisé: cours théorique, carrefour des techniques,……..</a:t>
            </a:r>
          </a:p>
        </p:txBody>
      </p:sp>
      <p:sp>
        <p:nvSpPr>
          <p:cNvPr id="73" name="ZoneTexte 72"/>
          <p:cNvSpPr txBox="1"/>
          <p:nvPr/>
        </p:nvSpPr>
        <p:spPr>
          <a:xfrm>
            <a:off x="4139952" y="755993"/>
            <a:ext cx="4407631" cy="584775"/>
          </a:xfrm>
          <a:prstGeom prst="rect">
            <a:avLst/>
          </a:prstGeom>
          <a:noFill/>
        </p:spPr>
        <p:txBody>
          <a:bodyPr wrap="square" rtlCol="0">
            <a:spAutoFit/>
          </a:bodyPr>
          <a:lstStyle/>
          <a:p>
            <a:r>
              <a:rPr lang="fr-FR" sz="1600" b="1" dirty="0">
                <a:solidFill>
                  <a:srgbClr val="7030A0"/>
                </a:solidFill>
              </a:rPr>
              <a:t>MSP: Mise en situation professionnel : cas concret, manœuvre, ……</a:t>
            </a:r>
          </a:p>
        </p:txBody>
      </p:sp>
      <p:sp>
        <p:nvSpPr>
          <p:cNvPr id="74" name="ZoneTexte 73"/>
          <p:cNvSpPr txBox="1"/>
          <p:nvPr/>
        </p:nvSpPr>
        <p:spPr>
          <a:xfrm>
            <a:off x="1708547" y="6205954"/>
            <a:ext cx="1783334" cy="584775"/>
          </a:xfrm>
          <a:prstGeom prst="rect">
            <a:avLst/>
          </a:prstGeom>
          <a:noFill/>
        </p:spPr>
        <p:txBody>
          <a:bodyPr wrap="square" rtlCol="0">
            <a:spAutoFit/>
          </a:bodyPr>
          <a:lstStyle/>
          <a:p>
            <a:pPr algn="ctr"/>
            <a:r>
              <a:rPr lang="fr-FR" sz="1600" dirty="0">
                <a:solidFill>
                  <a:schemeClr val="accent6">
                    <a:lumMod val="75000"/>
                  </a:schemeClr>
                </a:solidFill>
              </a:rPr>
              <a:t>Avant la formation: préparation</a:t>
            </a:r>
          </a:p>
        </p:txBody>
      </p:sp>
      <p:sp>
        <p:nvSpPr>
          <p:cNvPr id="75" name="ZoneTexte 74"/>
          <p:cNvSpPr txBox="1"/>
          <p:nvPr/>
        </p:nvSpPr>
        <p:spPr>
          <a:xfrm>
            <a:off x="3347865" y="5733256"/>
            <a:ext cx="1981653" cy="338554"/>
          </a:xfrm>
          <a:prstGeom prst="rect">
            <a:avLst/>
          </a:prstGeom>
          <a:noFill/>
        </p:spPr>
        <p:txBody>
          <a:bodyPr wrap="square" rtlCol="0">
            <a:spAutoFit/>
          </a:bodyPr>
          <a:lstStyle/>
          <a:p>
            <a:pPr algn="ctr"/>
            <a:r>
              <a:rPr lang="fr-FR" sz="1600" dirty="0">
                <a:solidFill>
                  <a:schemeClr val="accent6">
                    <a:lumMod val="75000"/>
                  </a:schemeClr>
                </a:solidFill>
              </a:rPr>
              <a:t>Pendant le stage</a:t>
            </a:r>
          </a:p>
        </p:txBody>
      </p:sp>
      <p:sp>
        <p:nvSpPr>
          <p:cNvPr id="76" name="ZoneTexte 75"/>
          <p:cNvSpPr txBox="1"/>
          <p:nvPr/>
        </p:nvSpPr>
        <p:spPr>
          <a:xfrm>
            <a:off x="5251583" y="6205953"/>
            <a:ext cx="1783334" cy="584775"/>
          </a:xfrm>
          <a:prstGeom prst="rect">
            <a:avLst/>
          </a:prstGeom>
          <a:noFill/>
        </p:spPr>
        <p:txBody>
          <a:bodyPr wrap="square" rtlCol="0">
            <a:spAutoFit/>
          </a:bodyPr>
          <a:lstStyle/>
          <a:p>
            <a:pPr algn="ctr"/>
            <a:r>
              <a:rPr lang="fr-FR" sz="1600" dirty="0">
                <a:solidFill>
                  <a:schemeClr val="accent6">
                    <a:lumMod val="75000"/>
                  </a:schemeClr>
                </a:solidFill>
              </a:rPr>
              <a:t>Après la formation:  accompagnement</a:t>
            </a:r>
          </a:p>
        </p:txBody>
      </p:sp>
      <p:sp>
        <p:nvSpPr>
          <p:cNvPr id="79" name="ZoneTexte 78"/>
          <p:cNvSpPr txBox="1"/>
          <p:nvPr/>
        </p:nvSpPr>
        <p:spPr>
          <a:xfrm>
            <a:off x="5796136" y="5038769"/>
            <a:ext cx="760949" cy="338554"/>
          </a:xfrm>
          <a:prstGeom prst="rect">
            <a:avLst/>
          </a:prstGeom>
          <a:noFill/>
        </p:spPr>
        <p:txBody>
          <a:bodyPr wrap="square" rtlCol="0">
            <a:spAutoFit/>
          </a:bodyPr>
          <a:lstStyle/>
          <a:p>
            <a:pPr algn="ctr"/>
            <a:r>
              <a:rPr lang="fr-FR" sz="1600" dirty="0"/>
              <a:t>CIS</a:t>
            </a:r>
          </a:p>
        </p:txBody>
      </p:sp>
      <p:sp>
        <p:nvSpPr>
          <p:cNvPr id="43" name="Titre 1"/>
          <p:cNvSpPr txBox="1">
            <a:spLocks/>
          </p:cNvSpPr>
          <p:nvPr/>
        </p:nvSpPr>
        <p:spPr>
          <a:xfrm>
            <a:off x="7164289" y="6462464"/>
            <a:ext cx="201622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1800" dirty="0"/>
              <a:t>FOR ACC – FOR CO</a:t>
            </a:r>
          </a:p>
        </p:txBody>
      </p:sp>
      <p:sp>
        <p:nvSpPr>
          <p:cNvPr id="68" name="ZoneTexte 67"/>
          <p:cNvSpPr txBox="1"/>
          <p:nvPr/>
        </p:nvSpPr>
        <p:spPr>
          <a:xfrm>
            <a:off x="4211960" y="3236774"/>
            <a:ext cx="1229212" cy="338554"/>
          </a:xfrm>
          <a:prstGeom prst="rect">
            <a:avLst/>
          </a:prstGeom>
          <a:noFill/>
        </p:spPr>
        <p:txBody>
          <a:bodyPr wrap="square" rtlCol="0">
            <a:spAutoFit/>
          </a:bodyPr>
          <a:lstStyle/>
          <a:p>
            <a:r>
              <a:rPr lang="fr-FR" sz="1600" b="1" dirty="0">
                <a:solidFill>
                  <a:srgbClr val="7030A0"/>
                </a:solidFill>
              </a:rPr>
              <a:t>MSP - MSP</a:t>
            </a:r>
          </a:p>
        </p:txBody>
      </p:sp>
      <p:cxnSp>
        <p:nvCxnSpPr>
          <p:cNvPr id="53" name="Connecteur droit 52"/>
          <p:cNvCxnSpPr/>
          <p:nvPr/>
        </p:nvCxnSpPr>
        <p:spPr>
          <a:xfrm>
            <a:off x="4608005" y="3568660"/>
            <a:ext cx="643578" cy="66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8" name="ZoneTexte 2"/>
          <p:cNvSpPr txBox="1">
            <a:spLocks noChangeArrowheads="1"/>
          </p:cNvSpPr>
          <p:nvPr/>
        </p:nvSpPr>
        <p:spPr bwMode="auto">
          <a:xfrm>
            <a:off x="43696" y="6701234"/>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29633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0"/>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6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66"/>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6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7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9" grpId="0"/>
      <p:bldP spid="65" grpId="0"/>
      <p:bldP spid="9" grpId="0" animBg="1"/>
      <p:bldP spid="10" grpId="0"/>
      <p:bldP spid="11" grpId="0"/>
      <p:bldP spid="12" grpId="0"/>
      <p:bldP spid="28" grpId="0"/>
      <p:bldP spid="30" grpId="0" animBg="1"/>
      <p:bldP spid="31" grpId="0" animBg="1"/>
      <p:bldP spid="32" grpId="0" animBg="1"/>
      <p:bldP spid="41" grpId="0"/>
      <p:bldP spid="42" grpId="0"/>
      <p:bldP spid="66" grpId="0"/>
      <p:bldP spid="67" grpId="0"/>
      <p:bldP spid="70" grpId="0"/>
      <p:bldP spid="72" grpId="0"/>
      <p:bldP spid="73" grpId="0"/>
      <p:bldP spid="74" grpId="0"/>
      <p:bldP spid="75" grpId="0"/>
      <p:bldP spid="76" grpId="0"/>
      <p:bldP spid="79" grpId="0"/>
      <p:bldP spid="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p:cNvCxnSpPr/>
          <p:nvPr/>
        </p:nvCxnSpPr>
        <p:spPr>
          <a:xfrm flipV="1">
            <a:off x="-36512" y="5291916"/>
            <a:ext cx="9080340"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V="1">
            <a:off x="323528" y="677595"/>
            <a:ext cx="72008" cy="50824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39552" y="677595"/>
            <a:ext cx="5112568" cy="2031325"/>
          </a:xfrm>
          <a:prstGeom prst="rect">
            <a:avLst/>
          </a:prstGeom>
          <a:noFill/>
        </p:spPr>
        <p:txBody>
          <a:bodyPr wrap="square" rtlCol="0">
            <a:spAutoFit/>
          </a:bodyPr>
          <a:lstStyle/>
          <a:p>
            <a:r>
              <a:rPr lang="fr-FR" dirty="0"/>
              <a:t>Compétences : mobilisations de ressources</a:t>
            </a:r>
          </a:p>
          <a:p>
            <a:pPr marL="285750" indent="-285750">
              <a:buFont typeface="Wingdings" pitchFamily="2" charset="2"/>
              <a:buChar char="q"/>
            </a:pPr>
            <a:r>
              <a:rPr lang="fr-FR" dirty="0"/>
              <a:t>Connaissances</a:t>
            </a:r>
          </a:p>
          <a:p>
            <a:pPr marL="285750" indent="-285750">
              <a:buFont typeface="Wingdings" pitchFamily="2" charset="2"/>
              <a:buChar char="q"/>
            </a:pPr>
            <a:r>
              <a:rPr lang="fr-FR" dirty="0"/>
              <a:t>Habiletés</a:t>
            </a:r>
          </a:p>
          <a:p>
            <a:pPr marL="285750" indent="-285750">
              <a:buFont typeface="Wingdings" pitchFamily="2" charset="2"/>
              <a:buChar char="q"/>
            </a:pPr>
            <a:r>
              <a:rPr lang="fr-FR" dirty="0"/>
              <a:t>Attitudes</a:t>
            </a:r>
          </a:p>
          <a:p>
            <a:pPr marL="285750" indent="-285750">
              <a:buFont typeface="Wingdings" pitchFamily="2" charset="2"/>
              <a:buChar char="q"/>
            </a:pPr>
            <a:r>
              <a:rPr lang="fr-FR" dirty="0"/>
              <a:t>Emotions</a:t>
            </a:r>
          </a:p>
          <a:p>
            <a:pPr marL="285750" indent="-285750">
              <a:buFont typeface="Wingdings" pitchFamily="2" charset="2"/>
              <a:buChar char="q"/>
            </a:pPr>
            <a:r>
              <a:rPr lang="fr-FR" dirty="0"/>
              <a:t>Outils</a:t>
            </a:r>
          </a:p>
          <a:p>
            <a:pPr marL="285750" indent="-285750">
              <a:buFont typeface="Wingdings" pitchFamily="2" charset="2"/>
              <a:buChar char="q"/>
            </a:pPr>
            <a:r>
              <a:rPr lang="fr-FR" dirty="0"/>
              <a:t>environnements</a:t>
            </a:r>
          </a:p>
        </p:txBody>
      </p:sp>
      <p:cxnSp>
        <p:nvCxnSpPr>
          <p:cNvPr id="15" name="Connecteur en arc 14"/>
          <p:cNvCxnSpPr/>
          <p:nvPr/>
        </p:nvCxnSpPr>
        <p:spPr>
          <a:xfrm flipV="1">
            <a:off x="899592" y="4005064"/>
            <a:ext cx="1224136" cy="936104"/>
          </a:xfrm>
          <a:prstGeom prst="curvedConnector3">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en arc 16"/>
          <p:cNvCxnSpPr/>
          <p:nvPr/>
        </p:nvCxnSpPr>
        <p:spPr>
          <a:xfrm flipV="1">
            <a:off x="2123728" y="2636912"/>
            <a:ext cx="2664296" cy="1368152"/>
          </a:xfrm>
          <a:prstGeom prst="curvedConnector3">
            <a:avLst>
              <a:gd name="adj1" fmla="val 83749"/>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en arc 18"/>
          <p:cNvCxnSpPr/>
          <p:nvPr/>
        </p:nvCxnSpPr>
        <p:spPr>
          <a:xfrm flipV="1">
            <a:off x="5364088" y="1034734"/>
            <a:ext cx="3679740" cy="1458162"/>
          </a:xfrm>
          <a:prstGeom prst="curvedConnector3">
            <a:avLst>
              <a:gd name="adj1" fmla="val 54556"/>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4788024" y="2456892"/>
            <a:ext cx="648072" cy="1800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611560" y="4941168"/>
            <a:ext cx="28803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1357929" y="4581128"/>
            <a:ext cx="18973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755576" y="4797152"/>
            <a:ext cx="18973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flipV="1">
            <a:off x="2555776" y="3844280"/>
            <a:ext cx="212498"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6660232" y="2006842"/>
            <a:ext cx="432048" cy="342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8244408" y="872716"/>
            <a:ext cx="432048" cy="468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573953" y="4077072"/>
            <a:ext cx="18973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283968" y="2924944"/>
            <a:ext cx="288032"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flipV="1">
            <a:off x="1115616" y="2780928"/>
            <a:ext cx="0" cy="283514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2195736" y="2780928"/>
            <a:ext cx="0" cy="288032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8100392" y="1052736"/>
            <a:ext cx="0" cy="460851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4175956" y="1844824"/>
            <a:ext cx="0" cy="378678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5148064" y="1628800"/>
            <a:ext cx="13299" cy="399644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347864" y="5301208"/>
            <a:ext cx="720080" cy="369332"/>
          </a:xfrm>
          <a:prstGeom prst="rect">
            <a:avLst/>
          </a:prstGeom>
          <a:noFill/>
        </p:spPr>
        <p:txBody>
          <a:bodyPr wrap="square" rtlCol="0">
            <a:spAutoFit/>
          </a:bodyPr>
          <a:lstStyle/>
          <a:p>
            <a:r>
              <a:rPr lang="fr-FR" dirty="0"/>
              <a:t>Avant</a:t>
            </a:r>
          </a:p>
        </p:txBody>
      </p:sp>
      <p:sp>
        <p:nvSpPr>
          <p:cNvPr id="49" name="ZoneTexte 48"/>
          <p:cNvSpPr txBox="1"/>
          <p:nvPr/>
        </p:nvSpPr>
        <p:spPr>
          <a:xfrm>
            <a:off x="323528" y="5291916"/>
            <a:ext cx="720080" cy="369332"/>
          </a:xfrm>
          <a:prstGeom prst="rect">
            <a:avLst/>
          </a:prstGeom>
          <a:noFill/>
        </p:spPr>
        <p:txBody>
          <a:bodyPr wrap="square" rtlCol="0">
            <a:spAutoFit/>
          </a:bodyPr>
          <a:lstStyle/>
          <a:p>
            <a:r>
              <a:rPr lang="fr-FR" dirty="0"/>
              <a:t>Avant</a:t>
            </a:r>
          </a:p>
        </p:txBody>
      </p:sp>
      <p:sp>
        <p:nvSpPr>
          <p:cNvPr id="50" name="ZoneTexte 49"/>
          <p:cNvSpPr txBox="1"/>
          <p:nvPr/>
        </p:nvSpPr>
        <p:spPr>
          <a:xfrm>
            <a:off x="6300192" y="5301208"/>
            <a:ext cx="720080" cy="369332"/>
          </a:xfrm>
          <a:prstGeom prst="rect">
            <a:avLst/>
          </a:prstGeom>
          <a:noFill/>
        </p:spPr>
        <p:txBody>
          <a:bodyPr wrap="square" rtlCol="0">
            <a:spAutoFit/>
          </a:bodyPr>
          <a:lstStyle/>
          <a:p>
            <a:r>
              <a:rPr lang="fr-FR" dirty="0"/>
              <a:t>Avant</a:t>
            </a:r>
          </a:p>
        </p:txBody>
      </p:sp>
      <p:sp>
        <p:nvSpPr>
          <p:cNvPr id="51" name="ZoneTexte 50"/>
          <p:cNvSpPr txBox="1"/>
          <p:nvPr/>
        </p:nvSpPr>
        <p:spPr>
          <a:xfrm>
            <a:off x="1115616" y="5291916"/>
            <a:ext cx="1080120" cy="369332"/>
          </a:xfrm>
          <a:prstGeom prst="rect">
            <a:avLst/>
          </a:prstGeom>
          <a:noFill/>
        </p:spPr>
        <p:txBody>
          <a:bodyPr wrap="square" rtlCol="0">
            <a:spAutoFit/>
          </a:bodyPr>
          <a:lstStyle/>
          <a:p>
            <a:r>
              <a:rPr lang="fr-FR" dirty="0"/>
              <a:t>Pendant</a:t>
            </a:r>
          </a:p>
        </p:txBody>
      </p:sp>
      <p:sp>
        <p:nvSpPr>
          <p:cNvPr id="52" name="ZoneTexte 51"/>
          <p:cNvSpPr txBox="1"/>
          <p:nvPr/>
        </p:nvSpPr>
        <p:spPr>
          <a:xfrm>
            <a:off x="4211960" y="5301208"/>
            <a:ext cx="1080120" cy="369332"/>
          </a:xfrm>
          <a:prstGeom prst="rect">
            <a:avLst/>
          </a:prstGeom>
          <a:noFill/>
        </p:spPr>
        <p:txBody>
          <a:bodyPr wrap="square" rtlCol="0">
            <a:spAutoFit/>
          </a:bodyPr>
          <a:lstStyle/>
          <a:p>
            <a:r>
              <a:rPr lang="fr-FR" dirty="0"/>
              <a:t>Pendant</a:t>
            </a:r>
          </a:p>
        </p:txBody>
      </p:sp>
      <p:sp>
        <p:nvSpPr>
          <p:cNvPr id="53" name="ZoneTexte 52"/>
          <p:cNvSpPr txBox="1"/>
          <p:nvPr/>
        </p:nvSpPr>
        <p:spPr>
          <a:xfrm>
            <a:off x="8171017" y="5301208"/>
            <a:ext cx="872811" cy="369332"/>
          </a:xfrm>
          <a:prstGeom prst="rect">
            <a:avLst/>
          </a:prstGeom>
          <a:noFill/>
        </p:spPr>
        <p:txBody>
          <a:bodyPr wrap="square" rtlCol="0">
            <a:spAutoFit/>
          </a:bodyPr>
          <a:lstStyle/>
          <a:p>
            <a:r>
              <a:rPr lang="fr-FR" dirty="0"/>
              <a:t>Après</a:t>
            </a:r>
          </a:p>
        </p:txBody>
      </p:sp>
      <p:sp>
        <p:nvSpPr>
          <p:cNvPr id="54" name="ZoneTexte 53"/>
          <p:cNvSpPr txBox="1"/>
          <p:nvPr/>
        </p:nvSpPr>
        <p:spPr>
          <a:xfrm>
            <a:off x="5220072" y="5291916"/>
            <a:ext cx="872811" cy="369332"/>
          </a:xfrm>
          <a:prstGeom prst="rect">
            <a:avLst/>
          </a:prstGeom>
          <a:noFill/>
        </p:spPr>
        <p:txBody>
          <a:bodyPr wrap="square" rtlCol="0">
            <a:spAutoFit/>
          </a:bodyPr>
          <a:lstStyle/>
          <a:p>
            <a:r>
              <a:rPr lang="fr-FR" dirty="0"/>
              <a:t>Après</a:t>
            </a:r>
          </a:p>
        </p:txBody>
      </p:sp>
      <p:sp>
        <p:nvSpPr>
          <p:cNvPr id="55" name="ZoneTexte 54"/>
          <p:cNvSpPr txBox="1"/>
          <p:nvPr/>
        </p:nvSpPr>
        <p:spPr>
          <a:xfrm>
            <a:off x="7092280" y="5301208"/>
            <a:ext cx="1078737" cy="369332"/>
          </a:xfrm>
          <a:prstGeom prst="rect">
            <a:avLst/>
          </a:prstGeom>
          <a:noFill/>
        </p:spPr>
        <p:txBody>
          <a:bodyPr wrap="square" rtlCol="0">
            <a:spAutoFit/>
          </a:bodyPr>
          <a:lstStyle/>
          <a:p>
            <a:r>
              <a:rPr lang="fr-FR" dirty="0"/>
              <a:t>Pendant</a:t>
            </a:r>
          </a:p>
        </p:txBody>
      </p:sp>
      <p:sp>
        <p:nvSpPr>
          <p:cNvPr id="56" name="ZoneTexte 55"/>
          <p:cNvSpPr txBox="1"/>
          <p:nvPr/>
        </p:nvSpPr>
        <p:spPr>
          <a:xfrm>
            <a:off x="2331037" y="5291916"/>
            <a:ext cx="872811" cy="369332"/>
          </a:xfrm>
          <a:prstGeom prst="rect">
            <a:avLst/>
          </a:prstGeom>
          <a:noFill/>
        </p:spPr>
        <p:txBody>
          <a:bodyPr wrap="square" rtlCol="0">
            <a:spAutoFit/>
          </a:bodyPr>
          <a:lstStyle/>
          <a:p>
            <a:r>
              <a:rPr lang="fr-FR" dirty="0"/>
              <a:t>Après</a:t>
            </a:r>
          </a:p>
        </p:txBody>
      </p:sp>
      <p:cxnSp>
        <p:nvCxnSpPr>
          <p:cNvPr id="57" name="Connecteur droit 56"/>
          <p:cNvCxnSpPr/>
          <p:nvPr/>
        </p:nvCxnSpPr>
        <p:spPr>
          <a:xfrm flipV="1">
            <a:off x="7092280" y="1032560"/>
            <a:ext cx="0" cy="46286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940152" y="1412776"/>
            <a:ext cx="72008" cy="4257764"/>
          </a:xfrm>
          <a:prstGeom prst="rect">
            <a:avLst/>
          </a:prstGeom>
          <a:pattFill prst="wdUpDiag">
            <a:fgClr>
              <a:schemeClr val="accent1"/>
            </a:fgClr>
            <a:bgClr>
              <a:schemeClr val="bg1"/>
            </a:bgClr>
          </a:pattFill>
          <a:ln>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flipV="1">
            <a:off x="3639422" y="3628256"/>
            <a:ext cx="212498"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5292080" y="2312876"/>
            <a:ext cx="288032"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7363936" y="1348114"/>
            <a:ext cx="432048" cy="342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23528" y="5085184"/>
            <a:ext cx="2952328" cy="5760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6" name="Rectangle à coins arrondis 75"/>
          <p:cNvSpPr/>
          <p:nvPr/>
        </p:nvSpPr>
        <p:spPr>
          <a:xfrm>
            <a:off x="3275856" y="5085184"/>
            <a:ext cx="2736304" cy="5760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7" name="Rectangle à coins arrondis 76"/>
          <p:cNvSpPr/>
          <p:nvPr/>
        </p:nvSpPr>
        <p:spPr>
          <a:xfrm>
            <a:off x="6012160" y="5085184"/>
            <a:ext cx="2808312" cy="58535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9" name="Rectangle à coins arrondis 78"/>
          <p:cNvSpPr/>
          <p:nvPr/>
        </p:nvSpPr>
        <p:spPr>
          <a:xfrm>
            <a:off x="1357929" y="3086962"/>
            <a:ext cx="1410345" cy="5412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FI Equipier</a:t>
            </a:r>
          </a:p>
        </p:txBody>
      </p:sp>
      <p:sp>
        <p:nvSpPr>
          <p:cNvPr id="80" name="Rectangle à coins arrondis 79"/>
          <p:cNvSpPr/>
          <p:nvPr/>
        </p:nvSpPr>
        <p:spPr>
          <a:xfrm>
            <a:off x="3881735" y="1962609"/>
            <a:ext cx="1410345" cy="5412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Chef d’agrès</a:t>
            </a:r>
          </a:p>
        </p:txBody>
      </p:sp>
      <p:sp>
        <p:nvSpPr>
          <p:cNvPr id="81" name="Rectangle à coins arrondis 80"/>
          <p:cNvSpPr/>
          <p:nvPr/>
        </p:nvSpPr>
        <p:spPr>
          <a:xfrm>
            <a:off x="6498785" y="493440"/>
            <a:ext cx="1410345" cy="5412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Lieutenant</a:t>
            </a:r>
          </a:p>
        </p:txBody>
      </p:sp>
      <p:sp>
        <p:nvSpPr>
          <p:cNvPr id="82" name="ZoneTexte 81"/>
          <p:cNvSpPr txBox="1"/>
          <p:nvPr/>
        </p:nvSpPr>
        <p:spPr>
          <a:xfrm>
            <a:off x="8296636" y="4612486"/>
            <a:ext cx="872811" cy="369332"/>
          </a:xfrm>
          <a:prstGeom prst="rect">
            <a:avLst/>
          </a:prstGeom>
          <a:noFill/>
        </p:spPr>
        <p:txBody>
          <a:bodyPr wrap="square" rtlCol="0">
            <a:spAutoFit/>
          </a:bodyPr>
          <a:lstStyle/>
          <a:p>
            <a:r>
              <a:rPr lang="fr-FR" dirty="0"/>
              <a:t>temps</a:t>
            </a:r>
          </a:p>
        </p:txBody>
      </p:sp>
      <p:sp>
        <p:nvSpPr>
          <p:cNvPr id="83" name="Rectangle à coins arrondis 82"/>
          <p:cNvSpPr/>
          <p:nvPr/>
        </p:nvSpPr>
        <p:spPr>
          <a:xfrm>
            <a:off x="395536" y="5801206"/>
            <a:ext cx="8424936" cy="50811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Livret de suivi et d’accompagnement individuel</a:t>
            </a:r>
          </a:p>
        </p:txBody>
      </p:sp>
      <p:cxnSp>
        <p:nvCxnSpPr>
          <p:cNvPr id="85" name="Connecteur droit avec flèche 84"/>
          <p:cNvCxnSpPr>
            <a:endCxn id="83" idx="1"/>
          </p:cNvCxnSpPr>
          <p:nvPr/>
        </p:nvCxnSpPr>
        <p:spPr>
          <a:xfrm flipH="1">
            <a:off x="395536" y="6055263"/>
            <a:ext cx="1935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a:endCxn id="83" idx="3"/>
          </p:cNvCxnSpPr>
          <p:nvPr/>
        </p:nvCxnSpPr>
        <p:spPr>
          <a:xfrm>
            <a:off x="6924642" y="6055263"/>
            <a:ext cx="189583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203848" y="1412776"/>
            <a:ext cx="72008" cy="4257764"/>
          </a:xfrm>
          <a:prstGeom prst="rect">
            <a:avLst/>
          </a:prstGeom>
          <a:pattFill prst="wdUpDiag">
            <a:fgClr>
              <a:schemeClr val="accent1"/>
            </a:fgClr>
            <a:bgClr>
              <a:schemeClr val="bg1"/>
            </a:bgClr>
          </a:pattFill>
          <a:ln>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itre 1"/>
          <p:cNvSpPr>
            <a:spLocks noGrp="1"/>
          </p:cNvSpPr>
          <p:nvPr>
            <p:ph type="title"/>
          </p:nvPr>
        </p:nvSpPr>
        <p:spPr>
          <a:xfrm>
            <a:off x="-36512" y="-27384"/>
            <a:ext cx="6336704" cy="52082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fr-FR" sz="2800" dirty="0"/>
              <a:t>Parcours tout au long de la vie professionnelle</a:t>
            </a:r>
          </a:p>
        </p:txBody>
      </p:sp>
      <p:sp>
        <p:nvSpPr>
          <p:cNvPr id="61" name="Titre 1"/>
          <p:cNvSpPr txBox="1">
            <a:spLocks/>
          </p:cNvSpPr>
          <p:nvPr/>
        </p:nvSpPr>
        <p:spPr>
          <a:xfrm>
            <a:off x="7164289" y="6462464"/>
            <a:ext cx="201622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1800" dirty="0"/>
              <a:t>FOR ACC – FOR CO</a:t>
            </a:r>
          </a:p>
        </p:txBody>
      </p:sp>
      <p:sp>
        <p:nvSpPr>
          <p:cNvPr id="62" name="ZoneTexte 2"/>
          <p:cNvSpPr txBox="1">
            <a:spLocks noChangeArrowheads="1"/>
          </p:cNvSpPr>
          <p:nvPr/>
        </p:nvSpPr>
        <p:spPr bwMode="auto">
          <a:xfrm>
            <a:off x="5081291" y="669918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11647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P spid="29" grpId="0" animBg="1"/>
      <p:bldP spid="30" grpId="0" animBg="1"/>
      <p:bldP spid="32" grpId="0" animBg="1"/>
      <p:bldP spid="33" grpId="0" animBg="1"/>
      <p:bldP spid="34" grpId="0" animBg="1"/>
      <p:bldP spid="35" grpId="0" animBg="1"/>
      <p:bldP spid="48" grpId="0"/>
      <p:bldP spid="49" grpId="0"/>
      <p:bldP spid="50" grpId="0"/>
      <p:bldP spid="51" grpId="0"/>
      <p:bldP spid="52" grpId="0"/>
      <p:bldP spid="53" grpId="0"/>
      <p:bldP spid="54" grpId="0"/>
      <p:bldP spid="55" grpId="0"/>
      <p:bldP spid="56" grpId="0"/>
      <p:bldP spid="58" grpId="0" animBg="1"/>
      <p:bldP spid="65" grpId="0" animBg="1"/>
      <p:bldP spid="67" grpId="0" animBg="1"/>
      <p:bldP spid="74" grpId="0" animBg="1"/>
      <p:bldP spid="75" grpId="0" animBg="1"/>
      <p:bldP spid="76" grpId="0" animBg="1"/>
      <p:bldP spid="77" grpId="0" animBg="1"/>
      <p:bldP spid="79" grpId="0" animBg="1"/>
      <p:bldP spid="80" grpId="0" animBg="1"/>
      <p:bldP spid="81" grpId="0" animBg="1"/>
      <p:bldP spid="82" grpId="0"/>
      <p:bldP spid="83" grpId="0" animBg="1"/>
      <p:bldP spid="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Les techniques pédagogiques</a:t>
            </a:r>
          </a:p>
        </p:txBody>
      </p:sp>
    </p:spTree>
    <p:extLst>
      <p:ext uri="{BB962C8B-B14F-4D97-AF65-F5344CB8AC3E}">
        <p14:creationId xmlns:p14="http://schemas.microsoft.com/office/powerpoint/2010/main" val="3457926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b="1" dirty="0">
                <a:solidFill>
                  <a:srgbClr val="FF0000"/>
                </a:solidFill>
              </a:rPr>
              <a:t>Les techniques pédagogiques</a:t>
            </a:r>
          </a:p>
        </p:txBody>
      </p:sp>
      <p:sp>
        <p:nvSpPr>
          <p:cNvPr id="4" name="Rectangle 3"/>
          <p:cNvSpPr/>
          <p:nvPr/>
        </p:nvSpPr>
        <p:spPr>
          <a:xfrm>
            <a:off x="1115616" y="1340768"/>
            <a:ext cx="6624736" cy="3970318"/>
          </a:xfrm>
          <a:prstGeom prst="rect">
            <a:avLst/>
          </a:prstGeom>
        </p:spPr>
        <p:txBody>
          <a:bodyPr wrap="square">
            <a:spAutoFit/>
          </a:bodyPr>
          <a:lstStyle/>
          <a:p>
            <a:pPr lvl="0"/>
            <a:endParaRPr lang="fr-FR" dirty="0"/>
          </a:p>
          <a:p>
            <a:pPr lvl="1"/>
            <a:r>
              <a:rPr lang="fr-FR" dirty="0"/>
              <a:t>MSP	</a:t>
            </a:r>
          </a:p>
          <a:p>
            <a:pPr lvl="3"/>
            <a:r>
              <a:rPr lang="fr-FR" dirty="0"/>
              <a:t>La situation problème</a:t>
            </a:r>
          </a:p>
          <a:p>
            <a:pPr lvl="3"/>
            <a:endParaRPr lang="fr-FR" dirty="0"/>
          </a:p>
          <a:p>
            <a:pPr lvl="3"/>
            <a:endParaRPr lang="fr-FR" dirty="0"/>
          </a:p>
          <a:p>
            <a:pPr lvl="3"/>
            <a:endParaRPr lang="fr-FR" dirty="0"/>
          </a:p>
          <a:p>
            <a:pPr lvl="1"/>
            <a:r>
              <a:rPr lang="fr-FR" dirty="0"/>
              <a:t>APP</a:t>
            </a:r>
          </a:p>
          <a:p>
            <a:pPr lvl="3"/>
            <a:r>
              <a:rPr lang="fr-FR" dirty="0"/>
              <a:t>L’exposé</a:t>
            </a:r>
          </a:p>
          <a:p>
            <a:pPr lvl="3"/>
            <a:r>
              <a:rPr lang="fr-FR" dirty="0"/>
              <a:t>Les questions </a:t>
            </a:r>
          </a:p>
          <a:p>
            <a:pPr lvl="3"/>
            <a:r>
              <a:rPr lang="fr-FR" dirty="0"/>
              <a:t>L’étude cas</a:t>
            </a:r>
          </a:p>
          <a:p>
            <a:pPr lvl="3"/>
            <a:r>
              <a:rPr lang="fr-FR" dirty="0"/>
              <a:t>Carrefour des techniques</a:t>
            </a:r>
          </a:p>
          <a:p>
            <a:pPr lvl="3"/>
            <a:r>
              <a:rPr lang="fr-FR" dirty="0"/>
              <a:t>Atelier apprentissage</a:t>
            </a:r>
            <a:br>
              <a:rPr lang="fr-FR" dirty="0"/>
            </a:br>
            <a:endParaRPr lang="fr-FR" dirty="0"/>
          </a:p>
          <a:p>
            <a:r>
              <a:rPr lang="fr-FR" dirty="0"/>
              <a:t> </a:t>
            </a:r>
          </a:p>
        </p:txBody>
      </p:sp>
    </p:spTree>
    <p:extLst>
      <p:ext uri="{BB962C8B-B14F-4D97-AF65-F5344CB8AC3E}">
        <p14:creationId xmlns:p14="http://schemas.microsoft.com/office/powerpoint/2010/main" val="3006541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755650" y="3573463"/>
            <a:ext cx="129540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a:t>Situation diagnostic</a:t>
            </a:r>
          </a:p>
        </p:txBody>
      </p:sp>
      <p:cxnSp>
        <p:nvCxnSpPr>
          <p:cNvPr id="6" name="Forme 5"/>
          <p:cNvCxnSpPr>
            <a:stCxn id="4" idx="3"/>
          </p:cNvCxnSpPr>
          <p:nvPr/>
        </p:nvCxnSpPr>
        <p:spPr>
          <a:xfrm flipV="1">
            <a:off x="2051050" y="3141663"/>
            <a:ext cx="217488" cy="56197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403350" y="2636838"/>
            <a:ext cx="1728788" cy="430212"/>
          </a:xfrm>
          <a:prstGeom prst="rect">
            <a:avLst/>
          </a:prstGeom>
          <a:noFill/>
          <a:ln>
            <a:solidFill>
              <a:schemeClr val="accent1">
                <a:lumMod val="75000"/>
              </a:schemeClr>
            </a:solidFill>
          </a:ln>
        </p:spPr>
        <p:txBody>
          <a:bodyPr>
            <a:spAutoFit/>
          </a:bodyPr>
          <a:lstStyle/>
          <a:p>
            <a:pPr>
              <a:defRPr/>
            </a:pPr>
            <a:r>
              <a:rPr lang="fr-FR" sz="1100" dirty="0"/>
              <a:t>Atelier Pédagogique Personnalisé (APP)</a:t>
            </a:r>
          </a:p>
        </p:txBody>
      </p:sp>
      <p:cxnSp>
        <p:nvCxnSpPr>
          <p:cNvPr id="9" name="Connecteur en angle 8"/>
          <p:cNvCxnSpPr>
            <a:stCxn id="7" idx="3"/>
          </p:cNvCxnSpPr>
          <p:nvPr/>
        </p:nvCxnSpPr>
        <p:spPr>
          <a:xfrm flipV="1">
            <a:off x="3132138" y="2276475"/>
            <a:ext cx="647700" cy="576263"/>
          </a:xfrm>
          <a:prstGeom prst="bentConnector3">
            <a:avLst>
              <a:gd name="adj1" fmla="val 50000"/>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Forme 10"/>
          <p:cNvCxnSpPr>
            <a:stCxn id="4" idx="3"/>
          </p:cNvCxnSpPr>
          <p:nvPr/>
        </p:nvCxnSpPr>
        <p:spPr>
          <a:xfrm>
            <a:off x="2051050" y="3703638"/>
            <a:ext cx="217488" cy="490537"/>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a:spLocks noChangeArrowheads="1"/>
          </p:cNvSpPr>
          <p:nvPr/>
        </p:nvSpPr>
        <p:spPr bwMode="auto">
          <a:xfrm>
            <a:off x="1403350" y="4221163"/>
            <a:ext cx="1728788" cy="43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a:t>Mise en Situation Professionnelle (MSP)</a:t>
            </a:r>
          </a:p>
        </p:txBody>
      </p:sp>
      <p:sp>
        <p:nvSpPr>
          <p:cNvPr id="16" name="ZoneTexte 15"/>
          <p:cNvSpPr txBox="1"/>
          <p:nvPr/>
        </p:nvSpPr>
        <p:spPr>
          <a:xfrm>
            <a:off x="3779838" y="1268413"/>
            <a:ext cx="2016125" cy="1954212"/>
          </a:xfrm>
          <a:prstGeom prst="rect">
            <a:avLst/>
          </a:prstGeom>
          <a:noFill/>
          <a:ln>
            <a:solidFill>
              <a:schemeClr val="accent1">
                <a:lumMod val="75000"/>
              </a:schemeClr>
            </a:solidFill>
          </a:ln>
        </p:spPr>
        <p:txBody>
          <a:bodyPr>
            <a:spAutoFit/>
          </a:bodyPr>
          <a:lstStyle/>
          <a:p>
            <a:pPr>
              <a:defRPr/>
            </a:pPr>
            <a:r>
              <a:rPr lang="fr-FR" sz="1100" i="1" dirty="0"/>
              <a:t>Carrefour des techniques</a:t>
            </a:r>
          </a:p>
          <a:p>
            <a:pPr>
              <a:defRPr/>
            </a:pPr>
            <a:r>
              <a:rPr lang="fr-FR" sz="1100" i="1" dirty="0"/>
              <a:t>Exposé directif</a:t>
            </a:r>
          </a:p>
          <a:p>
            <a:pPr>
              <a:defRPr/>
            </a:pPr>
            <a:r>
              <a:rPr lang="fr-FR" sz="1100" i="1" dirty="0"/>
              <a:t>Exposé interactif</a:t>
            </a:r>
          </a:p>
          <a:p>
            <a:pPr>
              <a:defRPr/>
            </a:pPr>
            <a:r>
              <a:rPr lang="fr-FR" sz="1100" i="1" dirty="0"/>
              <a:t>Etude de cas</a:t>
            </a:r>
          </a:p>
          <a:p>
            <a:pPr>
              <a:defRPr/>
            </a:pPr>
            <a:r>
              <a:rPr lang="fr-FR" sz="1100" i="1" dirty="0"/>
              <a:t>Manœuvre</a:t>
            </a:r>
          </a:p>
          <a:p>
            <a:pPr>
              <a:defRPr/>
            </a:pPr>
            <a:r>
              <a:rPr lang="fr-FR" sz="1100" i="1" dirty="0"/>
              <a:t>Carrefour des techniques</a:t>
            </a:r>
          </a:p>
          <a:p>
            <a:pPr>
              <a:defRPr/>
            </a:pPr>
            <a:r>
              <a:rPr lang="fr-FR" sz="1100" i="1" dirty="0"/>
              <a:t>FOAD</a:t>
            </a:r>
          </a:p>
          <a:p>
            <a:pPr>
              <a:defRPr/>
            </a:pPr>
            <a:r>
              <a:rPr lang="fr-FR" sz="1100" i="1" dirty="0"/>
              <a:t>Démonstration pratique</a:t>
            </a:r>
          </a:p>
          <a:p>
            <a:pPr>
              <a:defRPr/>
            </a:pPr>
            <a:r>
              <a:rPr lang="fr-FR" sz="1100" i="1" dirty="0"/>
              <a:t>Démonstration pratique dirigée</a:t>
            </a:r>
          </a:p>
          <a:p>
            <a:pPr>
              <a:defRPr/>
            </a:pPr>
            <a:r>
              <a:rPr lang="fr-FR" sz="1100" i="1" dirty="0"/>
              <a:t>Reformulation</a:t>
            </a:r>
          </a:p>
          <a:p>
            <a:pPr>
              <a:defRPr/>
            </a:pPr>
            <a:r>
              <a:rPr lang="fr-FR" sz="1100" dirty="0"/>
              <a:t>……</a:t>
            </a:r>
          </a:p>
        </p:txBody>
      </p:sp>
      <p:sp>
        <p:nvSpPr>
          <p:cNvPr id="17" name="Ellipse 16"/>
          <p:cNvSpPr/>
          <p:nvPr/>
        </p:nvSpPr>
        <p:spPr>
          <a:xfrm>
            <a:off x="755650" y="908050"/>
            <a:ext cx="5616575" cy="2665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ZoneTexte 17"/>
          <p:cNvSpPr txBox="1"/>
          <p:nvPr/>
        </p:nvSpPr>
        <p:spPr>
          <a:xfrm>
            <a:off x="1763713" y="1341438"/>
            <a:ext cx="1439862" cy="830262"/>
          </a:xfrm>
          <a:prstGeom prst="rect">
            <a:avLst/>
          </a:prstGeom>
          <a:noFill/>
        </p:spPr>
        <p:txBody>
          <a:bodyPr>
            <a:spAutoFit/>
          </a:bodyPr>
          <a:lstStyle/>
          <a:p>
            <a:pPr algn="ctr">
              <a:defRPr/>
            </a:pPr>
            <a:r>
              <a:rPr lang="fr-FR" sz="1600" dirty="0">
                <a:solidFill>
                  <a:schemeClr val="accent1">
                    <a:lumMod val="50000"/>
                  </a:schemeClr>
                </a:solidFill>
              </a:rPr>
              <a:t>Pédagogie par objectif (PPO)</a:t>
            </a:r>
          </a:p>
          <a:p>
            <a:pPr algn="ctr">
              <a:defRPr/>
            </a:pPr>
            <a:r>
              <a:rPr lang="fr-FR" sz="1600" dirty="0">
                <a:solidFill>
                  <a:schemeClr val="accent1">
                    <a:lumMod val="50000"/>
                  </a:schemeClr>
                </a:solidFill>
              </a:rPr>
              <a:t>30%</a:t>
            </a:r>
          </a:p>
        </p:txBody>
      </p:sp>
      <p:sp>
        <p:nvSpPr>
          <p:cNvPr id="22" name="ZoneTexte 21"/>
          <p:cNvSpPr txBox="1">
            <a:spLocks noChangeArrowheads="1"/>
          </p:cNvSpPr>
          <p:nvPr/>
        </p:nvSpPr>
        <p:spPr bwMode="auto">
          <a:xfrm>
            <a:off x="3779838" y="4164013"/>
            <a:ext cx="2016125" cy="1954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100" i="1"/>
              <a:t>Mise en situation professionnelle</a:t>
            </a:r>
          </a:p>
          <a:p>
            <a:pPr eaLnBrk="1" hangingPunct="1"/>
            <a:r>
              <a:rPr lang="fr-FR" altLang="fr-FR" sz="1100" i="1"/>
              <a:t>Débriefing</a:t>
            </a:r>
          </a:p>
          <a:p>
            <a:pPr eaLnBrk="1" hangingPunct="1"/>
            <a:r>
              <a:rPr lang="fr-FR" altLang="fr-FR" sz="1100" i="1"/>
              <a:t>Auto-évaluation</a:t>
            </a:r>
          </a:p>
          <a:p>
            <a:pPr eaLnBrk="1" hangingPunct="1"/>
            <a:r>
              <a:rPr lang="fr-FR" altLang="fr-FR" sz="1100" i="1"/>
              <a:t>L’écoute active</a:t>
            </a:r>
          </a:p>
          <a:p>
            <a:pPr eaLnBrk="1" hangingPunct="1"/>
            <a:r>
              <a:rPr lang="fr-FR" altLang="fr-FR" sz="1100" i="1"/>
              <a:t>La zone proximale de développement</a:t>
            </a:r>
          </a:p>
          <a:p>
            <a:pPr eaLnBrk="1" hangingPunct="1"/>
            <a:r>
              <a:rPr lang="fr-FR" altLang="fr-FR" sz="1100" i="1"/>
              <a:t>La boucle de gestion des environnements dynamiques</a:t>
            </a:r>
          </a:p>
          <a:p>
            <a:pPr eaLnBrk="1" hangingPunct="1"/>
            <a:r>
              <a:rPr lang="fr-FR" altLang="fr-FR" sz="1100" i="1"/>
              <a:t>L’empathie</a:t>
            </a:r>
          </a:p>
          <a:p>
            <a:pPr eaLnBrk="1" hangingPunct="1"/>
            <a:r>
              <a:rPr lang="fr-FR" altLang="fr-FR" sz="1100" i="1"/>
              <a:t>…..</a:t>
            </a:r>
          </a:p>
        </p:txBody>
      </p:sp>
      <p:sp>
        <p:nvSpPr>
          <p:cNvPr id="24" name="Ellipse 23"/>
          <p:cNvSpPr/>
          <p:nvPr/>
        </p:nvSpPr>
        <p:spPr>
          <a:xfrm>
            <a:off x="250825" y="549275"/>
            <a:ext cx="6624638" cy="568801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6" name="Connecteur droit avec flèche 25"/>
          <p:cNvCxnSpPr>
            <a:endCxn id="16" idx="3"/>
          </p:cNvCxnSpPr>
          <p:nvPr/>
        </p:nvCxnSpPr>
        <p:spPr>
          <a:xfrm flipH="1" flipV="1">
            <a:off x="5795963" y="2246313"/>
            <a:ext cx="1368425" cy="125412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22" idx="3"/>
          </p:cNvCxnSpPr>
          <p:nvPr/>
        </p:nvCxnSpPr>
        <p:spPr>
          <a:xfrm flipH="1">
            <a:off x="5795963" y="3789363"/>
            <a:ext cx="1368425" cy="13525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a:spLocks noChangeArrowheads="1"/>
          </p:cNvSpPr>
          <p:nvPr/>
        </p:nvSpPr>
        <p:spPr bwMode="auto">
          <a:xfrm>
            <a:off x="1619250" y="4868863"/>
            <a:ext cx="1728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600" b="1">
                <a:solidFill>
                  <a:srgbClr val="00B0F0"/>
                </a:solidFill>
              </a:rPr>
              <a:t>Approche par compétences</a:t>
            </a:r>
          </a:p>
          <a:p>
            <a:pPr algn="ctr" eaLnBrk="1" hangingPunct="1"/>
            <a:r>
              <a:rPr lang="fr-FR" altLang="fr-FR" sz="1600" b="1">
                <a:solidFill>
                  <a:srgbClr val="00B0F0"/>
                </a:solidFill>
              </a:rPr>
              <a:t>70 %</a:t>
            </a:r>
          </a:p>
        </p:txBody>
      </p:sp>
      <p:sp>
        <p:nvSpPr>
          <p:cNvPr id="33" name="ZoneTexte 32"/>
          <p:cNvSpPr txBox="1">
            <a:spLocks noChangeArrowheads="1"/>
          </p:cNvSpPr>
          <p:nvPr/>
        </p:nvSpPr>
        <p:spPr bwMode="auto">
          <a:xfrm>
            <a:off x="7164388" y="3051175"/>
            <a:ext cx="1871662"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400">
                <a:solidFill>
                  <a:srgbClr val="FF0000"/>
                </a:solidFill>
              </a:rPr>
              <a:t> La compétence des formateurs</a:t>
            </a:r>
          </a:p>
          <a:p>
            <a:pPr algn="ctr" eaLnBrk="1" hangingPunct="1"/>
            <a:r>
              <a:rPr lang="fr-FR" altLang="fr-FR" sz="1400">
                <a:solidFill>
                  <a:srgbClr val="FF0000"/>
                </a:solidFill>
              </a:rPr>
              <a:t>Co-construire un parcours pédagogique</a:t>
            </a:r>
          </a:p>
        </p:txBody>
      </p:sp>
      <p:sp>
        <p:nvSpPr>
          <p:cNvPr id="45" name="ZoneTexte 44"/>
          <p:cNvSpPr txBox="1">
            <a:spLocks noChangeArrowheads="1"/>
          </p:cNvSpPr>
          <p:nvPr/>
        </p:nvSpPr>
        <p:spPr bwMode="auto">
          <a:xfrm>
            <a:off x="5364163" y="3357563"/>
            <a:ext cx="1368425" cy="6461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200" b="1"/>
              <a:t>Communication</a:t>
            </a:r>
          </a:p>
          <a:p>
            <a:pPr algn="ctr" eaLnBrk="1" hangingPunct="1"/>
            <a:r>
              <a:rPr lang="fr-FR" altLang="fr-FR" sz="1200" b="1"/>
              <a:t>Posture</a:t>
            </a:r>
          </a:p>
          <a:p>
            <a:pPr algn="ctr" eaLnBrk="1" hangingPunct="1"/>
            <a:r>
              <a:rPr lang="fr-FR" altLang="fr-FR" sz="1200" b="1"/>
              <a:t>Droit à l’erreur</a:t>
            </a:r>
          </a:p>
        </p:txBody>
      </p:sp>
      <p:cxnSp>
        <p:nvCxnSpPr>
          <p:cNvPr id="47" name="Connecteur droit avec flèche 46"/>
          <p:cNvCxnSpPr>
            <a:stCxn id="4" idx="3"/>
          </p:cNvCxnSpPr>
          <p:nvPr/>
        </p:nvCxnSpPr>
        <p:spPr>
          <a:xfrm>
            <a:off x="2051050" y="3703638"/>
            <a:ext cx="3168650" cy="1270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2060575" y="3711575"/>
            <a:ext cx="2655888" cy="4763"/>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2051050" y="3716338"/>
            <a:ext cx="2233613"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2051050" y="3716338"/>
            <a:ext cx="1728788"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2051050" y="3716338"/>
            <a:ext cx="1225550"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2051050" y="3716338"/>
            <a:ext cx="720725" cy="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0800000" flipH="1">
            <a:off x="2411413" y="3141663"/>
            <a:ext cx="576262"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9" name="Arc 68"/>
          <p:cNvSpPr/>
          <p:nvPr/>
        </p:nvSpPr>
        <p:spPr>
          <a:xfrm rot="10800000" flipH="1">
            <a:off x="2916238" y="3141663"/>
            <a:ext cx="576262"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0" name="Arc 69"/>
          <p:cNvSpPr/>
          <p:nvPr/>
        </p:nvSpPr>
        <p:spPr>
          <a:xfrm rot="10800000" flipH="1">
            <a:off x="3419475"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1" name="Arc 70"/>
          <p:cNvSpPr/>
          <p:nvPr/>
        </p:nvSpPr>
        <p:spPr>
          <a:xfrm rot="10800000" flipH="1">
            <a:off x="3924300"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2" name="Arc 71"/>
          <p:cNvSpPr/>
          <p:nvPr/>
        </p:nvSpPr>
        <p:spPr>
          <a:xfrm rot="10800000" flipH="1">
            <a:off x="4356100" y="3141663"/>
            <a:ext cx="576263" cy="574675"/>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3" name="Arc 72"/>
          <p:cNvSpPr/>
          <p:nvPr/>
        </p:nvSpPr>
        <p:spPr>
          <a:xfrm rot="10800000" flipH="1" flipV="1">
            <a:off x="2484438" y="3716338"/>
            <a:ext cx="503237"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4" name="Arc 73"/>
          <p:cNvSpPr/>
          <p:nvPr/>
        </p:nvSpPr>
        <p:spPr>
          <a:xfrm rot="10800000" flipH="1" flipV="1">
            <a:off x="2987675"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5" name="Arc 74"/>
          <p:cNvSpPr/>
          <p:nvPr/>
        </p:nvSpPr>
        <p:spPr>
          <a:xfrm rot="10800000" flipH="1" flipV="1">
            <a:off x="3563938" y="3716338"/>
            <a:ext cx="503237"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6" name="Arc 75"/>
          <p:cNvSpPr/>
          <p:nvPr/>
        </p:nvSpPr>
        <p:spPr>
          <a:xfrm rot="10800000" flipH="1" flipV="1">
            <a:off x="3995738"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7" name="Arc 76"/>
          <p:cNvSpPr/>
          <p:nvPr/>
        </p:nvSpPr>
        <p:spPr>
          <a:xfrm rot="10800000" flipH="1" flipV="1">
            <a:off x="4427538" y="3716338"/>
            <a:ext cx="504825" cy="576262"/>
          </a:xfrm>
          <a:prstGeom prst="arc">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8" name="ZoneTexte 77"/>
          <p:cNvSpPr txBox="1">
            <a:spLocks noChangeArrowheads="1"/>
          </p:cNvSpPr>
          <p:nvPr/>
        </p:nvSpPr>
        <p:spPr bwMode="auto">
          <a:xfrm>
            <a:off x="3203575" y="0"/>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a:t>Le développement des compétences</a:t>
            </a:r>
          </a:p>
        </p:txBody>
      </p:sp>
      <p:sp>
        <p:nvSpPr>
          <p:cNvPr id="3107" name="ZoneTexte 2"/>
          <p:cNvSpPr txBox="1">
            <a:spLocks noChangeArrowheads="1"/>
          </p:cNvSpPr>
          <p:nvPr/>
        </p:nvSpPr>
        <p:spPr bwMode="auto">
          <a:xfrm>
            <a:off x="5651500" y="6673850"/>
            <a:ext cx="2087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600"/>
              <a:t>copyright LE HENAFF(c) 2019, tout droits réservés</a:t>
            </a:r>
          </a:p>
        </p:txBody>
      </p:sp>
      <p:cxnSp>
        <p:nvCxnSpPr>
          <p:cNvPr id="80" name="Connecteur en angle 79"/>
          <p:cNvCxnSpPr/>
          <p:nvPr/>
        </p:nvCxnSpPr>
        <p:spPr>
          <a:xfrm>
            <a:off x="3132138" y="4437063"/>
            <a:ext cx="647700" cy="576262"/>
          </a:xfrm>
          <a:prstGeom prst="bentConnector3">
            <a:avLst>
              <a:gd name="adj1" fmla="val 50000"/>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itre 1"/>
          <p:cNvSpPr>
            <a:spLocks noGrp="1"/>
          </p:cNvSpPr>
          <p:nvPr>
            <p:ph type="title"/>
          </p:nvPr>
        </p:nvSpPr>
        <p:spPr>
          <a:xfrm>
            <a:off x="-36513" y="-26988"/>
            <a:ext cx="3024188" cy="32543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defRPr/>
            </a:pPr>
            <a:r>
              <a:rPr lang="fr-FR" sz="1600" dirty="0">
                <a:latin typeface="Calibri" pitchFamily="34" charset="0"/>
              </a:rPr>
              <a:t>Les environnements de formation</a:t>
            </a:r>
          </a:p>
        </p:txBody>
      </p:sp>
      <p:sp>
        <p:nvSpPr>
          <p:cNvPr id="3110" name="Text Box 4"/>
          <p:cNvSpPr txBox="1">
            <a:spLocks noChangeArrowheads="1"/>
          </p:cNvSpPr>
          <p:nvPr/>
        </p:nvSpPr>
        <p:spPr bwMode="auto">
          <a:xfrm>
            <a:off x="7596188" y="6597650"/>
            <a:ext cx="1584325" cy="287338"/>
          </a:xfrm>
          <a:prstGeom prst="rect">
            <a:avLst/>
          </a:prstGeom>
          <a:solidFill>
            <a:srgbClr val="4F81BD"/>
          </a:solidFill>
          <a:ln w="25560" cap="sq">
            <a:solidFill>
              <a:srgbClr val="385D8A"/>
            </a:solidFill>
            <a:miter lim="800000"/>
            <a:headEnd/>
            <a:tailEnd/>
          </a:ln>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6" charset="0"/>
              </a:defRPr>
            </a:lvl9pPr>
          </a:lstStyle>
          <a:p>
            <a:pPr eaLnBrk="1" hangingPunct="1"/>
            <a:r>
              <a:rPr lang="fr-FR" altLang="fr-FR" sz="1200">
                <a:solidFill>
                  <a:srgbClr val="FFFFFF"/>
                </a:solidFill>
              </a:rPr>
              <a:t>FOR ACC – FOR CO</a:t>
            </a:r>
          </a:p>
        </p:txBody>
      </p:sp>
    </p:spTree>
    <p:extLst>
      <p:ext uri="{BB962C8B-B14F-4D97-AF65-F5344CB8AC3E}">
        <p14:creationId xmlns:p14="http://schemas.microsoft.com/office/powerpoint/2010/main" val="37886214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par>
                                <p:cTn id="16" presetID="16" presetClass="entr" presetSubtype="2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Horizontal)">
                                      <p:cBhvr>
                                        <p:cTn id="31" dur="500"/>
                                        <p:tgtEl>
                                          <p:spTgt spid="9"/>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Horizontal)">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heckerboard(across)">
                                      <p:cBhvr>
                                        <p:cTn id="39" dur="500"/>
                                        <p:tgtEl>
                                          <p:spTgt spid="1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checkerboard(across)">
                                      <p:cBhvr>
                                        <p:cTn id="47" dur="500"/>
                                        <p:tgtEl>
                                          <p:spTgt spid="8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heckerboard(across)">
                                      <p:cBhvr>
                                        <p:cTn id="63" dur="500"/>
                                        <p:tgtEl>
                                          <p:spTgt spid="3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checkerboard(across)">
                                      <p:cBhvr>
                                        <p:cTn id="99" dur="500"/>
                                        <p:tgtEl>
                                          <p:spTgt spid="4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heckerboard(across)">
                                      <p:cBhvr>
                                        <p:cTn id="108" dur="500"/>
                                        <p:tgtEl>
                                          <p:spTgt spid="2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checkerboard(across)">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6" grpId="0" animBg="1"/>
      <p:bldP spid="17" grpId="0" animBg="1"/>
      <p:bldP spid="18" grpId="0"/>
      <p:bldP spid="22" grpId="0" animBg="1"/>
      <p:bldP spid="24" grpId="0" animBg="1"/>
      <p:bldP spid="32" grpId="0"/>
      <p:bldP spid="33" grpId="0" animBg="1"/>
      <p:bldP spid="45" grpId="0" animBg="1"/>
      <p:bldP spid="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Le debriefing</a:t>
            </a:r>
          </a:p>
        </p:txBody>
      </p:sp>
    </p:spTree>
    <p:extLst>
      <p:ext uri="{BB962C8B-B14F-4D97-AF65-F5344CB8AC3E}">
        <p14:creationId xmlns:p14="http://schemas.microsoft.com/office/powerpoint/2010/main" val="2559129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340768"/>
            <a:ext cx="6624736" cy="3970318"/>
          </a:xfrm>
          <a:prstGeom prst="rect">
            <a:avLst/>
          </a:prstGeom>
        </p:spPr>
        <p:txBody>
          <a:bodyPr wrap="square">
            <a:spAutoFit/>
          </a:bodyPr>
          <a:lstStyle/>
          <a:p>
            <a:pPr lvl="0"/>
            <a:endParaRPr lang="fr-FR" dirty="0"/>
          </a:p>
          <a:p>
            <a:pPr lvl="1"/>
            <a:r>
              <a:rPr lang="fr-FR" dirty="0"/>
              <a:t/>
            </a:r>
            <a:br>
              <a:rPr lang="fr-FR" dirty="0"/>
            </a:br>
            <a:r>
              <a:rPr lang="fr-FR" dirty="0"/>
              <a:t>activité de découverte</a:t>
            </a:r>
          </a:p>
          <a:p>
            <a:pPr lvl="1"/>
            <a:r>
              <a:rPr lang="fr-FR" dirty="0"/>
              <a:t>	</a:t>
            </a:r>
            <a:r>
              <a:rPr lang="fr-FR" dirty="0">
                <a:solidFill>
                  <a:srgbClr val="FF0000"/>
                </a:solidFill>
              </a:rPr>
              <a:t>vidéo le sylviculteur</a:t>
            </a:r>
          </a:p>
          <a:p>
            <a:pPr lvl="1"/>
            <a:endParaRPr lang="fr-FR" dirty="0"/>
          </a:p>
          <a:p>
            <a:pPr lvl="1"/>
            <a:r>
              <a:rPr lang="fr-FR" dirty="0"/>
              <a:t>Synthèse par les COFOR</a:t>
            </a:r>
          </a:p>
          <a:p>
            <a:pPr lvl="1"/>
            <a:endParaRPr lang="fr-FR" dirty="0"/>
          </a:p>
          <a:p>
            <a:pPr lvl="1"/>
            <a:r>
              <a:rPr lang="fr-FR" dirty="0"/>
              <a:t>	Le débriefing </a:t>
            </a:r>
          </a:p>
          <a:p>
            <a:pPr lvl="1"/>
            <a:r>
              <a:rPr lang="fr-FR" dirty="0"/>
              <a:t>	L’écoute active</a:t>
            </a:r>
          </a:p>
          <a:p>
            <a:pPr lvl="1"/>
            <a:r>
              <a:rPr lang="fr-FR" dirty="0"/>
              <a:t>	L’empathie</a:t>
            </a:r>
          </a:p>
          <a:p>
            <a:pPr lvl="1"/>
            <a:r>
              <a:rPr lang="fr-FR" dirty="0">
                <a:solidFill>
                  <a:srgbClr val="FF0000"/>
                </a:solidFill>
              </a:rPr>
              <a:t>	Vidéo le ressenti des stagiaires</a:t>
            </a:r>
          </a:p>
          <a:p>
            <a:pPr lvl="1"/>
            <a:r>
              <a:rPr lang="fr-FR" dirty="0">
                <a:solidFill>
                  <a:srgbClr val="FF0000"/>
                </a:solidFill>
              </a:rPr>
              <a:t>	Vidéo le ressenti du formateur</a:t>
            </a:r>
          </a:p>
          <a:p>
            <a:pPr lvl="1"/>
            <a:endParaRPr lang="fr-FR" dirty="0"/>
          </a:p>
          <a:p>
            <a:r>
              <a:rPr lang="fr-FR" dirty="0"/>
              <a:t> </a:t>
            </a:r>
          </a:p>
        </p:txBody>
      </p:sp>
      <p:sp>
        <p:nvSpPr>
          <p:cNvPr id="3" name="Titre 2">
            <a:extLst>
              <a:ext uri="{FF2B5EF4-FFF2-40B4-BE49-F238E27FC236}">
                <a16:creationId xmlns:a16="http://schemas.microsoft.com/office/drawing/2014/main" id="{628962DC-3F39-4759-871F-BFBB6BF7B2FD}"/>
              </a:ext>
            </a:extLst>
          </p:cNvPr>
          <p:cNvSpPr>
            <a:spLocks noGrp="1"/>
          </p:cNvSpPr>
          <p:nvPr>
            <p:ph type="title"/>
          </p:nvPr>
        </p:nvSpPr>
        <p:spPr>
          <a:solidFill>
            <a:srgbClr val="FFFF00"/>
          </a:solidFill>
        </p:spPr>
        <p:txBody>
          <a:bodyPr/>
          <a:lstStyle/>
          <a:p>
            <a:r>
              <a:rPr lang="fr-FR" b="1" dirty="0">
                <a:solidFill>
                  <a:srgbClr val="FF0000"/>
                </a:solidFill>
              </a:rPr>
              <a:t>Le débriefing</a:t>
            </a:r>
          </a:p>
        </p:txBody>
      </p:sp>
    </p:spTree>
    <p:extLst>
      <p:ext uri="{BB962C8B-B14F-4D97-AF65-F5344CB8AC3E}">
        <p14:creationId xmlns:p14="http://schemas.microsoft.com/office/powerpoint/2010/main" val="88383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Les filières</a:t>
            </a:r>
          </a:p>
        </p:txBody>
      </p:sp>
    </p:spTree>
    <p:extLst>
      <p:ext uri="{BB962C8B-B14F-4D97-AF65-F5344CB8AC3E}">
        <p14:creationId xmlns:p14="http://schemas.microsoft.com/office/powerpoint/2010/main" val="79714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EFFF8D7-656F-43BC-933A-BDD837318000}"/>
              </a:ext>
            </a:extLst>
          </p:cNvPr>
          <p:cNvPicPr>
            <a:picLocks noGrp="1" noChangeAspect="1"/>
          </p:cNvPicPr>
          <p:nvPr>
            <p:ph idx="1"/>
          </p:nvPr>
        </p:nvPicPr>
        <p:blipFill>
          <a:blip r:embed="rId2"/>
          <a:stretch>
            <a:fillRect/>
          </a:stretch>
        </p:blipFill>
        <p:spPr>
          <a:xfrm>
            <a:off x="251520" y="404664"/>
            <a:ext cx="8482077" cy="5724564"/>
          </a:xfrm>
        </p:spPr>
      </p:pic>
    </p:spTree>
    <p:extLst>
      <p:ext uri="{BB962C8B-B14F-4D97-AF65-F5344CB8AC3E}">
        <p14:creationId xmlns:p14="http://schemas.microsoft.com/office/powerpoint/2010/main" val="415968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0" y="0"/>
            <a:ext cx="3057525" cy="431800"/>
          </a:xfrm>
          <a:solidFill>
            <a:srgbClr val="00CC99"/>
          </a:solidFill>
          <a:ln w="25560">
            <a:solidFill>
              <a:srgbClr val="00956F"/>
            </a:solidFill>
            <a:miter lim="800000"/>
            <a:headEnd/>
            <a:tailEnd/>
          </a:ln>
        </p:spPr>
        <p:txBody>
          <a:bodyPr lIns="91440" tIns="45720" rIns="91440" bIns="4572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a:solidFill>
                  <a:srgbClr val="FFFFFF"/>
                </a:solidFill>
                <a:latin typeface="Calibri" pitchFamily="34" charset="0"/>
              </a:rPr>
              <a:t>L'ECOUTE ACTIVE</a:t>
            </a:r>
          </a:p>
        </p:txBody>
      </p:sp>
      <p:sp>
        <p:nvSpPr>
          <p:cNvPr id="2051" name="Text Box 2"/>
          <p:cNvSpPr txBox="1">
            <a:spLocks noChangeArrowheads="1"/>
          </p:cNvSpPr>
          <p:nvPr/>
        </p:nvSpPr>
        <p:spPr bwMode="auto">
          <a:xfrm>
            <a:off x="7164388" y="6462713"/>
            <a:ext cx="2016125" cy="422275"/>
          </a:xfrm>
          <a:prstGeom prst="rect">
            <a:avLst/>
          </a:prstGeom>
          <a:solidFill>
            <a:srgbClr val="00CC99"/>
          </a:solidFill>
          <a:ln w="25560" cap="sq">
            <a:solidFill>
              <a:srgbClr val="00956F"/>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eaLnBrk="1" hangingPunct="1">
              <a:buClrTx/>
              <a:buFontTx/>
              <a:buNone/>
            </a:pPr>
            <a:r>
              <a:rPr lang="fr-FR" altLang="fr-FR" sz="1800">
                <a:solidFill>
                  <a:srgbClr val="FFFFFF"/>
                </a:solidFill>
                <a:latin typeface="Calibri" pitchFamily="34" charset="0"/>
              </a:rPr>
              <a:t>FOR ACC – FOR CO</a:t>
            </a:r>
          </a:p>
        </p:txBody>
      </p:sp>
      <p:sp>
        <p:nvSpPr>
          <p:cNvPr id="2052" name="Text Box 3"/>
          <p:cNvSpPr txBox="1">
            <a:spLocks noChangeArrowheads="1"/>
          </p:cNvSpPr>
          <p:nvPr/>
        </p:nvSpPr>
        <p:spPr bwMode="auto">
          <a:xfrm>
            <a:off x="5437188" y="6700838"/>
            <a:ext cx="20875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eaLnBrk="1" hangingPunct="1">
              <a:buClrTx/>
              <a:buFontTx/>
              <a:buNone/>
            </a:pPr>
            <a:r>
              <a:rPr lang="fr-FR" altLang="fr-FR" sz="600">
                <a:solidFill>
                  <a:srgbClr val="000000"/>
                </a:solidFill>
              </a:rPr>
              <a:t>copyright LE HENAFF(c) 2019, tout droits réservés</a:t>
            </a:r>
          </a:p>
        </p:txBody>
      </p:sp>
      <p:sp>
        <p:nvSpPr>
          <p:cNvPr id="3076" name="Rectangle 4"/>
          <p:cNvSpPr>
            <a:spLocks noGrp="1" noChangeArrowheads="1"/>
          </p:cNvSpPr>
          <p:nvPr>
            <p:ph type="body" idx="1"/>
          </p:nvPr>
        </p:nvSpPr>
        <p:spPr>
          <a:xfrm>
            <a:off x="0" y="116632"/>
            <a:ext cx="9036050" cy="5256584"/>
          </a:xfrm>
        </p:spPr>
        <p:txBody>
          <a:bodyPr>
            <a:noAutofit/>
          </a:bodyPr>
          <a:lstStyle/>
          <a:p>
            <a:pPr marL="457200" indent="-227013"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latin typeface="Arial" panose="020B0604020202020204" pitchFamily="34" charset="0"/>
              <a:cs typeface="Arial" panose="020B0604020202020204" pitchFamily="34" charset="0"/>
            </a:endParaRPr>
          </a:p>
          <a:p>
            <a:pPr marL="457200" indent="-227013"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smtClean="0">
              <a:latin typeface="Arial" panose="020B0604020202020204" pitchFamily="34" charset="0"/>
              <a:cs typeface="Arial" panose="020B0604020202020204" pitchFamily="34" charset="0"/>
            </a:endParaRPr>
          </a:p>
          <a:p>
            <a:pPr marL="457200" indent="-227013"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latin typeface="Arial" panose="020B0604020202020204" pitchFamily="34" charset="0"/>
              <a:cs typeface="Arial" panose="020B0604020202020204" pitchFamily="34" charset="0"/>
            </a:endParaRPr>
          </a:p>
          <a:p>
            <a:pPr marL="0" indent="0" algn="just">
              <a:spcBef>
                <a:spcPct val="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latin typeface="Arial" panose="020B0604020202020204" pitchFamily="34" charset="0"/>
                <a:cs typeface="Arial" panose="020B0604020202020204" pitchFamily="34" charset="0"/>
              </a:rPr>
              <a:t>L'écoute active est une technique de communication qui consiste à utiliser </a:t>
            </a:r>
            <a:r>
              <a:rPr lang="fr-FR" sz="2000" b="1" u="sng" dirty="0">
                <a:latin typeface="Arial" panose="020B0604020202020204" pitchFamily="34" charset="0"/>
                <a:cs typeface="Arial" panose="020B0604020202020204" pitchFamily="34" charset="0"/>
              </a:rPr>
              <a:t>le questionnement et la reformulation</a:t>
            </a:r>
            <a:r>
              <a:rPr lang="fr-FR" sz="2000" dirty="0">
                <a:latin typeface="Arial" panose="020B0604020202020204" pitchFamily="34" charset="0"/>
                <a:cs typeface="Arial" panose="020B0604020202020204" pitchFamily="34" charset="0"/>
              </a:rPr>
              <a:t> afin de s'assurer que l'on a compris au mieux le message de son interlocuteur et de lui démontrer</a:t>
            </a:r>
            <a:r>
              <a:rPr lang="fr-FR" sz="2000" dirty="0" smtClean="0">
                <a:latin typeface="Arial" panose="020B0604020202020204" pitchFamily="34" charset="0"/>
                <a:cs typeface="Arial" panose="020B0604020202020204" pitchFamily="34" charset="0"/>
              </a:rPr>
              <a:t>.</a:t>
            </a:r>
          </a:p>
          <a:p>
            <a:pPr marL="0" indent="0" algn="just">
              <a:spcBef>
                <a:spcPct val="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smtClean="0">
              <a:latin typeface="Arial" panose="020B0604020202020204" pitchFamily="34" charset="0"/>
              <a:cs typeface="Arial" panose="020B0604020202020204" pitchFamily="34" charset="0"/>
            </a:endParaRPr>
          </a:p>
          <a:p>
            <a:pPr marL="0" indent="0" algn="just">
              <a:spcBef>
                <a:spcPct val="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latin typeface="Arial" panose="020B0604020202020204" pitchFamily="34" charset="0"/>
              <a:cs typeface="Arial" panose="020B0604020202020204" pitchFamily="34" charset="0"/>
            </a:endParaRPr>
          </a:p>
          <a:p>
            <a:pPr marL="0" indent="0" algn="just">
              <a:spcBef>
                <a:spcPct val="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latin typeface="Arial" panose="020B0604020202020204" pitchFamily="34" charset="0"/>
              <a:cs typeface="Arial" panose="020B0604020202020204" pitchFamily="34" charset="0"/>
            </a:endParaRPr>
          </a:p>
          <a:p>
            <a:pPr marL="0" indent="0"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latin typeface="Arial" panose="020B0604020202020204" pitchFamily="34" charset="0"/>
                <a:cs typeface="Arial" panose="020B0604020202020204" pitchFamily="34" charset="0"/>
              </a:rPr>
              <a:t>Cette approche se caractérise par la manifestation </a:t>
            </a:r>
            <a:r>
              <a:rPr lang="fr-FR" sz="2000" b="1" u="sng" dirty="0">
                <a:latin typeface="Arial" panose="020B0604020202020204" pitchFamily="34" charset="0"/>
                <a:cs typeface="Arial" panose="020B0604020202020204" pitchFamily="34" charset="0"/>
              </a:rPr>
              <a:t>d'un respect</a:t>
            </a:r>
            <a:r>
              <a:rPr lang="fr-FR" sz="2000" dirty="0">
                <a:latin typeface="Arial" panose="020B0604020202020204" pitchFamily="34" charset="0"/>
                <a:cs typeface="Arial" panose="020B0604020202020204" pitchFamily="34" charset="0"/>
              </a:rPr>
              <a:t> et</a:t>
            </a:r>
            <a:r>
              <a:rPr lang="fr-FR" sz="2000" b="1" u="sng" dirty="0">
                <a:latin typeface="Arial" panose="020B0604020202020204" pitchFamily="34" charset="0"/>
                <a:cs typeface="Arial" panose="020B0604020202020204" pitchFamily="34" charset="0"/>
              </a:rPr>
              <a:t> une confiance chaleureuse</a:t>
            </a:r>
            <a:r>
              <a:rPr lang="fr-FR" sz="2000" dirty="0">
                <a:latin typeface="Arial" panose="020B0604020202020204" pitchFamily="34" charset="0"/>
                <a:cs typeface="Arial" panose="020B0604020202020204" pitchFamily="34" charset="0"/>
              </a:rPr>
              <a:t> envers son interlocuteur, pour qu'il brise ses défenses et </a:t>
            </a:r>
            <a:r>
              <a:rPr lang="fr-FR" sz="2000" b="1" u="sng" dirty="0">
                <a:latin typeface="Arial" panose="020B0604020202020204" pitchFamily="34" charset="0"/>
                <a:cs typeface="Arial" panose="020B0604020202020204" pitchFamily="34" charset="0"/>
              </a:rPr>
              <a:t>s'exprime librement.</a:t>
            </a:r>
          </a:p>
        </p:txBody>
      </p:sp>
    </p:spTree>
    <p:extLst>
      <p:ext uri="{BB962C8B-B14F-4D97-AF65-F5344CB8AC3E}">
        <p14:creationId xmlns:p14="http://schemas.microsoft.com/office/powerpoint/2010/main" val="361411779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0" y="0"/>
            <a:ext cx="3057525" cy="431800"/>
          </a:xfrm>
          <a:solidFill>
            <a:srgbClr val="00CC99"/>
          </a:solidFill>
          <a:ln w="25560">
            <a:solidFill>
              <a:srgbClr val="00956F"/>
            </a:solidFill>
            <a:miter lim="800000"/>
            <a:headEnd/>
            <a:tailEnd/>
          </a:ln>
        </p:spPr>
        <p:txBody>
          <a:bodyPr lIns="91440" tIns="45720" rIns="91440" bIns="4572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a:solidFill>
                  <a:srgbClr val="FFFFFF"/>
                </a:solidFill>
                <a:latin typeface="Calibri" pitchFamily="34" charset="0"/>
              </a:rPr>
              <a:t>L'ECOUTE ACTIVE</a:t>
            </a:r>
          </a:p>
        </p:txBody>
      </p:sp>
      <p:sp>
        <p:nvSpPr>
          <p:cNvPr id="2051" name="Text Box 2"/>
          <p:cNvSpPr txBox="1">
            <a:spLocks noChangeArrowheads="1"/>
          </p:cNvSpPr>
          <p:nvPr/>
        </p:nvSpPr>
        <p:spPr bwMode="auto">
          <a:xfrm>
            <a:off x="7164388" y="6462713"/>
            <a:ext cx="2016125" cy="422275"/>
          </a:xfrm>
          <a:prstGeom prst="rect">
            <a:avLst/>
          </a:prstGeom>
          <a:solidFill>
            <a:srgbClr val="00CC99"/>
          </a:solidFill>
          <a:ln w="25560" cap="sq">
            <a:solidFill>
              <a:srgbClr val="00956F"/>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eaLnBrk="1" hangingPunct="1">
              <a:buClrTx/>
              <a:buFontTx/>
              <a:buNone/>
            </a:pPr>
            <a:r>
              <a:rPr lang="fr-FR" altLang="fr-FR" sz="1800">
                <a:solidFill>
                  <a:srgbClr val="FFFFFF"/>
                </a:solidFill>
                <a:latin typeface="Calibri" pitchFamily="34" charset="0"/>
              </a:rPr>
              <a:t>FOR ACC – FOR CO</a:t>
            </a:r>
          </a:p>
        </p:txBody>
      </p:sp>
      <p:sp>
        <p:nvSpPr>
          <p:cNvPr id="2052" name="Text Box 3"/>
          <p:cNvSpPr txBox="1">
            <a:spLocks noChangeArrowheads="1"/>
          </p:cNvSpPr>
          <p:nvPr/>
        </p:nvSpPr>
        <p:spPr bwMode="auto">
          <a:xfrm>
            <a:off x="5437188" y="6700838"/>
            <a:ext cx="20875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eaLnBrk="1" hangingPunct="1">
              <a:buClrTx/>
              <a:buFontTx/>
              <a:buNone/>
            </a:pPr>
            <a:r>
              <a:rPr lang="fr-FR" altLang="fr-FR" sz="600">
                <a:solidFill>
                  <a:srgbClr val="000000"/>
                </a:solidFill>
              </a:rPr>
              <a:t>copyright LE HENAFF(c) 2019, tout droits réservés</a:t>
            </a:r>
          </a:p>
        </p:txBody>
      </p:sp>
      <p:sp>
        <p:nvSpPr>
          <p:cNvPr id="3077" name="Text Box 5"/>
          <p:cNvSpPr txBox="1">
            <a:spLocks noChangeArrowheads="1"/>
          </p:cNvSpPr>
          <p:nvPr/>
        </p:nvSpPr>
        <p:spPr bwMode="auto">
          <a:xfrm>
            <a:off x="122314" y="660352"/>
            <a:ext cx="8999537" cy="3456384"/>
          </a:xfrm>
          <a:prstGeom prst="rect">
            <a:avLst/>
          </a:prstGeom>
          <a:noFill/>
          <a:ln w="9525" cap="flat">
            <a:noFill/>
            <a:round/>
            <a:headEnd/>
            <a:tailEnd/>
          </a:ln>
          <a:effectLst/>
        </p:spPr>
        <p:txBody>
          <a:bodyPr lIns="90000" tIns="46800" rIns="90000" bIns="46800"/>
          <a:lstStyle/>
          <a:p>
            <a:pPr marL="457200" indent="-227013"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1400" dirty="0">
              <a:solidFill>
                <a:srgbClr val="000000"/>
              </a:solidFill>
              <a:latin typeface="Times New Roman" pitchFamily="16" charset="0"/>
              <a:cs typeface="Times New Roman" pitchFamily="16" charset="0"/>
            </a:endParaRPr>
          </a:p>
          <a:p>
            <a:pPr marL="457200" indent="-227013" algn="just">
              <a:spcBef>
                <a:spcPts val="138"/>
              </a:spcBef>
              <a:spcAft>
                <a:spcPts val="500"/>
              </a:spcAf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1400" dirty="0">
              <a:solidFill>
                <a:srgbClr val="000000"/>
              </a:solidFill>
              <a:latin typeface="Times New Roman" pitchFamily="16" charset="0"/>
              <a:cs typeface="Times New Roman" pitchFamily="16" charset="0"/>
            </a:endParaRP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solidFill>
                  <a:srgbClr val="000000"/>
                </a:solidFill>
                <a:latin typeface="Arial" panose="020B0604020202020204" pitchFamily="34" charset="0"/>
                <a:cs typeface="Arial" panose="020B0604020202020204" pitchFamily="34" charset="0"/>
              </a:rPr>
              <a:t>Pour exprimer une idée nous devons choisir des mots qui y correspondent. Malheureusement il y a un tri effectué entre </a:t>
            </a:r>
            <a:r>
              <a:rPr lang="fr-FR" sz="2000" b="1" u="sng" dirty="0">
                <a:solidFill>
                  <a:srgbClr val="000000"/>
                </a:solidFill>
                <a:latin typeface="Arial" panose="020B0604020202020204" pitchFamily="34" charset="0"/>
                <a:cs typeface="Arial" panose="020B0604020202020204" pitchFamily="34" charset="0"/>
              </a:rPr>
              <a:t>nos idées</a:t>
            </a:r>
            <a:r>
              <a:rPr lang="fr-FR" sz="2000" dirty="0">
                <a:solidFill>
                  <a:srgbClr val="000000"/>
                </a:solidFill>
                <a:latin typeface="Arial" panose="020B0604020202020204" pitchFamily="34" charset="0"/>
                <a:cs typeface="Arial" panose="020B0604020202020204" pitchFamily="34" charset="0"/>
              </a:rPr>
              <a:t> et </a:t>
            </a:r>
            <a:r>
              <a:rPr lang="fr-FR" sz="2000" b="1" u="sng" dirty="0">
                <a:solidFill>
                  <a:srgbClr val="000000"/>
                </a:solidFill>
                <a:latin typeface="Arial" panose="020B0604020202020204" pitchFamily="34" charset="0"/>
                <a:cs typeface="Arial" panose="020B0604020202020204" pitchFamily="34" charset="0"/>
              </a:rPr>
              <a:t>nos mots,</a:t>
            </a:r>
            <a:r>
              <a:rPr lang="fr-FR" sz="2000" dirty="0">
                <a:solidFill>
                  <a:srgbClr val="000000"/>
                </a:solidFill>
                <a:latin typeface="Arial" panose="020B0604020202020204" pitchFamily="34" charset="0"/>
                <a:cs typeface="Arial" panose="020B0604020202020204" pitchFamily="34" charset="0"/>
              </a:rPr>
              <a:t> il y a donc </a:t>
            </a:r>
            <a:r>
              <a:rPr lang="fr-FR" sz="2000" b="1" u="sng" dirty="0">
                <a:solidFill>
                  <a:srgbClr val="000000"/>
                </a:solidFill>
                <a:latin typeface="Arial" panose="020B0604020202020204" pitchFamily="34" charset="0"/>
                <a:cs typeface="Arial" panose="020B0604020202020204" pitchFamily="34" charset="0"/>
              </a:rPr>
              <a:t>déformation</a:t>
            </a:r>
            <a:r>
              <a:rPr lang="fr-FR" sz="2000" dirty="0">
                <a:solidFill>
                  <a:srgbClr val="000000"/>
                </a:solidFill>
                <a:latin typeface="Arial" panose="020B0604020202020204" pitchFamily="34" charset="0"/>
                <a:cs typeface="Arial" panose="020B0604020202020204" pitchFamily="34" charset="0"/>
              </a:rPr>
              <a:t> entre l'idée de départ exprimée par l'émetteur</a:t>
            </a:r>
            <a:r>
              <a:rPr lang="fr-FR" sz="2000" dirty="0" smtClean="0">
                <a:solidFill>
                  <a:srgbClr val="000000"/>
                </a:solidFill>
                <a:latin typeface="Arial" panose="020B0604020202020204" pitchFamily="34" charset="0"/>
                <a:cs typeface="Arial" panose="020B0604020202020204" pitchFamily="34" charset="0"/>
              </a:rPr>
              <a:t>.</a:t>
            </a: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solidFill>
                <a:srgbClr val="000000"/>
              </a:solidFill>
              <a:latin typeface="Arial" panose="020B0604020202020204" pitchFamily="34" charset="0"/>
              <a:cs typeface="Arial" panose="020B0604020202020204" pitchFamily="34" charset="0"/>
            </a:endParaRP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solidFill>
                <a:srgbClr val="000000"/>
              </a:solidFill>
              <a:latin typeface="Arial" panose="020B0604020202020204" pitchFamily="34" charset="0"/>
              <a:cs typeface="Arial" panose="020B0604020202020204" pitchFamily="34" charset="0"/>
            </a:endParaRP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solidFill>
                  <a:srgbClr val="000000"/>
                </a:solidFill>
                <a:latin typeface="Arial" panose="020B0604020202020204" pitchFamily="34" charset="0"/>
                <a:cs typeface="Arial" panose="020B0604020202020204" pitchFamily="34" charset="0"/>
              </a:rPr>
              <a:t>Lors de la réception de l'idée, il y a encore </a:t>
            </a:r>
            <a:r>
              <a:rPr lang="fr-FR" sz="2000" b="1" u="sng" dirty="0">
                <a:solidFill>
                  <a:srgbClr val="000000"/>
                </a:solidFill>
                <a:latin typeface="Arial" panose="020B0604020202020204" pitchFamily="34" charset="0"/>
                <a:cs typeface="Arial" panose="020B0604020202020204" pitchFamily="34" charset="0"/>
              </a:rPr>
              <a:t>déformation</a:t>
            </a:r>
            <a:r>
              <a:rPr lang="fr-FR" sz="2000" dirty="0">
                <a:solidFill>
                  <a:srgbClr val="000000"/>
                </a:solidFill>
                <a:latin typeface="Arial" panose="020B0604020202020204" pitchFamily="34" charset="0"/>
                <a:cs typeface="Arial" panose="020B0604020202020204" pitchFamily="34" charset="0"/>
              </a:rPr>
              <a:t> car le message émis n'est pas toujours compris dans sa globalité par le récepteur</a:t>
            </a:r>
            <a:r>
              <a:rPr lang="fr-FR" sz="2000" dirty="0" smtClean="0">
                <a:solidFill>
                  <a:srgbClr val="000000"/>
                </a:solidFill>
                <a:latin typeface="Arial" panose="020B0604020202020204" pitchFamily="34" charset="0"/>
                <a:cs typeface="Arial" panose="020B0604020202020204" pitchFamily="34" charset="0"/>
              </a:rPr>
              <a:t>.</a:t>
            </a: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solidFill>
                <a:srgbClr val="000000"/>
              </a:solidFill>
              <a:latin typeface="Arial" panose="020B0604020202020204" pitchFamily="34" charset="0"/>
              <a:cs typeface="Arial" panose="020B0604020202020204" pitchFamily="34" charset="0"/>
            </a:endParaRP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fr-FR" sz="2000" dirty="0">
              <a:solidFill>
                <a:srgbClr val="000000"/>
              </a:solidFill>
              <a:latin typeface="Arial" panose="020B0604020202020204" pitchFamily="34" charset="0"/>
              <a:cs typeface="Arial" panose="020B0604020202020204" pitchFamily="34" charset="0"/>
            </a:endParaRPr>
          </a:p>
          <a:p>
            <a:pPr algn="just">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solidFill>
                  <a:srgbClr val="000000"/>
                </a:solidFill>
                <a:latin typeface="Arial" panose="020B0604020202020204" pitchFamily="34" charset="0"/>
                <a:cs typeface="Arial" panose="020B0604020202020204" pitchFamily="34" charset="0"/>
              </a:rPr>
              <a:t>Lors de l'interprétation du message reçu par le récepteur, il y a encore une </a:t>
            </a:r>
            <a:r>
              <a:rPr lang="fr-FR" sz="2000" b="1" u="sng" dirty="0">
                <a:solidFill>
                  <a:srgbClr val="000000"/>
                </a:solidFill>
                <a:latin typeface="Arial" panose="020B0604020202020204" pitchFamily="34" charset="0"/>
                <a:cs typeface="Arial" panose="020B0604020202020204" pitchFamily="34" charset="0"/>
              </a:rPr>
              <a:t>déformation</a:t>
            </a:r>
            <a:r>
              <a:rPr lang="fr-FR" sz="2000" dirty="0">
                <a:solidFill>
                  <a:srgbClr val="000000"/>
                </a:solidFill>
                <a:latin typeface="Arial" panose="020B0604020202020204" pitchFamily="34" charset="0"/>
                <a:cs typeface="Arial" panose="020B0604020202020204" pitchFamily="34" charset="0"/>
              </a:rPr>
              <a:t> dans l'interprétation du message.</a:t>
            </a:r>
          </a:p>
        </p:txBody>
      </p:sp>
    </p:spTree>
    <p:extLst>
      <p:ext uri="{BB962C8B-B14F-4D97-AF65-F5344CB8AC3E}">
        <p14:creationId xmlns:p14="http://schemas.microsoft.com/office/powerpoint/2010/main" val="830508973"/>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amond(in)">
                                      <p:cBhvr>
                                        <p:cTn id="7"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Grp="1" noChangeArrowheads="1"/>
          </p:cNvSpPr>
          <p:nvPr>
            <p:ph sz="quarter" idx="1"/>
          </p:nvPr>
        </p:nvSpPr>
        <p:spPr bwMode="auto">
          <a:xfrm>
            <a:off x="539552" y="908720"/>
            <a:ext cx="7770813"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lgn="ctr" eaLnBrk="1" hangingPunct="1">
              <a:spcBef>
                <a:spcPts val="800"/>
              </a:spcBef>
            </a:pPr>
            <a:r>
              <a:rPr lang="fr-FR" altLang="fr-FR" sz="2000" b="1" u="sng" dirty="0">
                <a:solidFill>
                  <a:srgbClr val="000000"/>
                </a:solidFill>
                <a:latin typeface="Arial" panose="020B0604020202020204" pitchFamily="34" charset="0"/>
                <a:cs typeface="Arial" panose="020B0604020202020204" pitchFamily="34" charset="0"/>
              </a:rPr>
              <a:t>Les grands principes de l'E.A</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Exclure ses propres idées préconçues et toute tentative d’interprétation.</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Le questionner (questions ouvertes).</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Adopter une attitude physique de disponibilité.</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Laisser autrui s’exprimer sans l’interrompre.</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L’inciter à préciser le cours de sa pensée, lorsqu’elle est imprécise ou trop générale.</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Lui donner de nombreux signes visuels et verbaux d’intérêt.</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Témoigner de l’empathie et rester neutre et bienveillant.</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Reformuler ses propos avec ses propres termes, puis avec les nôtres.</a:t>
            </a:r>
          </a:p>
          <a:p>
            <a:pPr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Pratiquer des silences.</a:t>
            </a: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Tree>
    <p:extLst>
      <p:ext uri="{BB962C8B-B14F-4D97-AF65-F5344CB8AC3E}">
        <p14:creationId xmlns:p14="http://schemas.microsoft.com/office/powerpoint/2010/main" val="1035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Grp="1" noChangeArrowheads="1"/>
          </p:cNvSpPr>
          <p:nvPr>
            <p:ph type="title"/>
          </p:nvPr>
        </p:nvSpPr>
        <p:spPr bwMode="auto">
          <a:xfrm>
            <a:off x="685800" y="609600"/>
            <a:ext cx="7770813" cy="483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lgn="l" eaLnBrk="1" hangingPunct="1">
              <a:spcBef>
                <a:spcPts val="800"/>
              </a:spcBef>
            </a:pPr>
            <a:r>
              <a:rPr lang="fr-FR" altLang="fr-FR" sz="2000" b="1" u="sng" dirty="0">
                <a:solidFill>
                  <a:srgbClr val="000000"/>
                </a:solidFill>
                <a:latin typeface="Arial" panose="020B0604020202020204" pitchFamily="34" charset="0"/>
                <a:cs typeface="Arial" panose="020B0604020202020204" pitchFamily="34" charset="0"/>
              </a:rPr>
              <a:t>Les questions à </a:t>
            </a:r>
            <a:r>
              <a:rPr lang="fr-FR" altLang="fr-FR" sz="2000" b="1" u="sng" dirty="0" smtClean="0">
                <a:solidFill>
                  <a:srgbClr val="000000"/>
                </a:solidFill>
                <a:latin typeface="Arial" panose="020B0604020202020204" pitchFamily="34" charset="0"/>
                <a:cs typeface="Arial" panose="020B0604020202020204" pitchFamily="34" charset="0"/>
              </a:rPr>
              <a:t>éviter</a:t>
            </a:r>
            <a:br>
              <a:rPr lang="fr-FR" altLang="fr-FR" sz="2000" b="1" u="sng" dirty="0" smtClean="0">
                <a:solidFill>
                  <a:srgbClr val="000000"/>
                </a:solidFill>
                <a:latin typeface="Arial" panose="020B0604020202020204" pitchFamily="34" charset="0"/>
                <a:cs typeface="Arial" panose="020B0604020202020204" pitchFamily="34" charset="0"/>
              </a:rPr>
            </a:br>
            <a:r>
              <a:rPr lang="fr-FR" altLang="fr-FR" sz="2000" b="1" u="sng" dirty="0" smtClean="0">
                <a:solidFill>
                  <a:srgbClr val="000000"/>
                </a:solidFill>
                <a:latin typeface="Arial" panose="020B0604020202020204" pitchFamily="34" charset="0"/>
                <a:cs typeface="Arial" panose="020B0604020202020204" pitchFamily="34" charset="0"/>
              </a:rPr>
              <a:t/>
            </a:r>
            <a:br>
              <a:rPr lang="fr-FR" altLang="fr-FR" sz="2000" b="1" u="sng" dirty="0" smtClean="0">
                <a:solidFill>
                  <a:srgbClr val="000000"/>
                </a:solidFill>
                <a:latin typeface="Arial" panose="020B0604020202020204" pitchFamily="34" charset="0"/>
                <a:cs typeface="Arial" panose="020B0604020202020204" pitchFamily="34" charset="0"/>
              </a:rPr>
            </a:br>
            <a:r>
              <a:rPr lang="fr-FR" altLang="fr-FR" sz="2000" b="1" u="sng" dirty="0">
                <a:solidFill>
                  <a:srgbClr val="000000"/>
                </a:solidFill>
                <a:latin typeface="Arial" panose="020B0604020202020204" pitchFamily="34" charset="0"/>
                <a:cs typeface="Arial" panose="020B0604020202020204" pitchFamily="34" charset="0"/>
              </a:rPr>
              <a:t/>
            </a:r>
            <a:br>
              <a:rPr lang="fr-FR" altLang="fr-FR" sz="2000" b="1" u="sng" dirty="0">
                <a:solidFill>
                  <a:srgbClr val="000000"/>
                </a:solidFill>
                <a:latin typeface="Arial" panose="020B0604020202020204" pitchFamily="34" charset="0"/>
                <a:cs typeface="Arial" panose="020B0604020202020204" pitchFamily="34" charset="0"/>
              </a:rPr>
            </a:br>
            <a:r>
              <a:rPr lang="fr-FR" altLang="fr-FR" sz="2000" b="1" u="sng" dirty="0">
                <a:solidFill>
                  <a:srgbClr val="000000"/>
                </a:solidFill>
                <a:latin typeface="Arial" panose="020B0604020202020204" pitchFamily="34" charset="0"/>
                <a:cs typeface="Arial" panose="020B0604020202020204" pitchFamily="34" charset="0"/>
              </a:rPr>
              <a:t/>
            </a:r>
            <a:br>
              <a:rPr lang="fr-FR" altLang="fr-FR" sz="2000" b="1" u="sng" dirty="0">
                <a:solidFill>
                  <a:srgbClr val="000000"/>
                </a:solidFill>
                <a:latin typeface="Arial" panose="020B0604020202020204" pitchFamily="34" charset="0"/>
                <a:cs typeface="Arial" panose="020B0604020202020204" pitchFamily="34" charset="0"/>
              </a:rPr>
            </a:br>
            <a:r>
              <a:rPr lang="fr-FR" altLang="fr-FR" sz="2000" dirty="0" smtClean="0">
                <a:solidFill>
                  <a:srgbClr val="000000"/>
                </a:solidFill>
                <a:latin typeface="Arial" panose="020B0604020202020204" pitchFamily="34" charset="0"/>
                <a:cs typeface="Arial" panose="020B0604020202020204" pitchFamily="34" charset="0"/>
              </a:rPr>
              <a:t>Questions </a:t>
            </a:r>
            <a:r>
              <a:rPr lang="fr-FR" altLang="fr-FR" sz="2000" dirty="0">
                <a:solidFill>
                  <a:srgbClr val="000000"/>
                </a:solidFill>
                <a:latin typeface="Arial" panose="020B0604020202020204" pitchFamily="34" charset="0"/>
                <a:cs typeface="Arial" panose="020B0604020202020204" pitchFamily="34" charset="0"/>
              </a:rPr>
              <a:t>négatives </a:t>
            </a:r>
            <a:r>
              <a:rPr lang="fr-FR" altLang="fr-FR" sz="2000" dirty="0" smtClean="0">
                <a:solidFill>
                  <a:srgbClr val="000000"/>
                </a:solidFill>
                <a:latin typeface="Arial" panose="020B0604020202020204" pitchFamily="34" charset="0"/>
                <a:cs typeface="Arial" panose="020B0604020202020204" pitchFamily="34" charset="0"/>
              </a:rPr>
              <a:t>involontaires</a:t>
            </a:r>
            <a:br>
              <a:rPr lang="fr-FR" altLang="fr-FR" sz="2000" dirty="0" smtClean="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a:p>
            <a:pPr algn="l"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Toutes les questions </a:t>
            </a:r>
            <a:r>
              <a:rPr lang="fr-FR" altLang="fr-FR" sz="2000" dirty="0" smtClean="0">
                <a:solidFill>
                  <a:srgbClr val="000000"/>
                </a:solidFill>
                <a:latin typeface="Arial" panose="020B0604020202020204" pitchFamily="34" charset="0"/>
                <a:cs typeface="Arial" panose="020B0604020202020204" pitchFamily="34" charset="0"/>
              </a:rPr>
              <a:t>inductives</a:t>
            </a:r>
            <a:br>
              <a:rPr lang="fr-FR" altLang="fr-FR" sz="2000" dirty="0" smtClean="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a:p>
            <a:pPr algn="l"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De poser deux questions en </a:t>
            </a:r>
            <a:r>
              <a:rPr lang="fr-FR" altLang="fr-FR" sz="2000" dirty="0" smtClean="0">
                <a:solidFill>
                  <a:srgbClr val="000000"/>
                </a:solidFill>
                <a:latin typeface="Arial" panose="020B0604020202020204" pitchFamily="34" charset="0"/>
                <a:cs typeface="Arial" panose="020B0604020202020204" pitchFamily="34" charset="0"/>
              </a:rPr>
              <a:t>une</a:t>
            </a:r>
            <a:br>
              <a:rPr lang="fr-FR" altLang="fr-FR" sz="2000" dirty="0" smtClean="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a:p>
            <a:pPr algn="l"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Le questionnaire rigide tout préparé : “collez au discours” par vos questions, restez connecté à l’autre, faites venir vos questions à propos au risque sinon de créer des résistances à vos questions.</a:t>
            </a: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Tree>
    <p:extLst>
      <p:ext uri="{BB962C8B-B14F-4D97-AF65-F5344CB8AC3E}">
        <p14:creationId xmlns:p14="http://schemas.microsoft.com/office/powerpoint/2010/main" val="20442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nvPr>
        </p:nvSpPr>
        <p:spPr bwMode="auto">
          <a:xfrm>
            <a:off x="539552" y="908720"/>
            <a:ext cx="7770813" cy="5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lgn="ctr" eaLnBrk="1" hangingPunct="1">
              <a:spcBef>
                <a:spcPts val="800"/>
              </a:spcBef>
            </a:pPr>
            <a:r>
              <a:rPr lang="fr-FR" altLang="fr-FR" sz="2000" b="1" u="sng" dirty="0">
                <a:solidFill>
                  <a:srgbClr val="000000"/>
                </a:solidFill>
                <a:latin typeface="Arial" panose="020B0604020202020204" pitchFamily="34" charset="0"/>
                <a:cs typeface="Arial" panose="020B0604020202020204" pitchFamily="34" charset="0"/>
              </a:rPr>
              <a:t>Les questions </a:t>
            </a:r>
            <a:r>
              <a:rPr lang="fr-FR" altLang="fr-FR" sz="2000" b="1" u="sng" dirty="0" smtClean="0">
                <a:solidFill>
                  <a:srgbClr val="000000"/>
                </a:solidFill>
                <a:latin typeface="Arial" panose="020B0604020202020204" pitchFamily="34" charset="0"/>
                <a:cs typeface="Arial" panose="020B0604020202020204" pitchFamily="34" charset="0"/>
              </a:rPr>
              <a:t>appropriées</a:t>
            </a:r>
            <a:br>
              <a:rPr lang="fr-FR" altLang="fr-FR" sz="2000" b="1" u="sng" dirty="0" smtClean="0">
                <a:solidFill>
                  <a:srgbClr val="000000"/>
                </a:solidFill>
                <a:latin typeface="Arial" panose="020B0604020202020204" pitchFamily="34" charset="0"/>
                <a:cs typeface="Arial" panose="020B0604020202020204" pitchFamily="34" charset="0"/>
              </a:rPr>
            </a:br>
            <a:r>
              <a:rPr lang="fr-FR" altLang="fr-FR" sz="2000" b="1" u="sng" dirty="0">
                <a:solidFill>
                  <a:srgbClr val="000000"/>
                </a:solidFill>
                <a:latin typeface="Arial" panose="020B0604020202020204" pitchFamily="34" charset="0"/>
                <a:cs typeface="Arial" panose="020B0604020202020204" pitchFamily="34" charset="0"/>
              </a:rPr>
              <a:t/>
            </a:r>
            <a:br>
              <a:rPr lang="fr-FR" altLang="fr-FR" sz="2000" b="1" u="sng" dirty="0">
                <a:solidFill>
                  <a:srgbClr val="000000"/>
                </a:solidFill>
                <a:latin typeface="Arial" panose="020B0604020202020204" pitchFamily="34" charset="0"/>
                <a:cs typeface="Arial" panose="020B0604020202020204" pitchFamily="34" charset="0"/>
              </a:rPr>
            </a:br>
            <a:endParaRPr lang="fr-FR" altLang="fr-FR" sz="2000" b="1" u="sng" dirty="0">
              <a:solidFill>
                <a:srgbClr val="000000"/>
              </a:solidFill>
              <a:latin typeface="Arial" panose="020B0604020202020204" pitchFamily="34" charset="0"/>
              <a:cs typeface="Arial" panose="020B0604020202020204" pitchFamily="34" charset="0"/>
            </a:endParaRPr>
          </a:p>
          <a:p>
            <a:pPr algn="l"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Questions ouvertes pour que votre interlocuteur puisse s’exprimer plus </a:t>
            </a:r>
            <a:r>
              <a:rPr lang="fr-FR" altLang="fr-FR" sz="2000" dirty="0" smtClean="0">
                <a:solidFill>
                  <a:srgbClr val="000000"/>
                </a:solidFill>
                <a:latin typeface="Arial" panose="020B0604020202020204" pitchFamily="34" charset="0"/>
                <a:cs typeface="Arial" panose="020B0604020202020204" pitchFamily="34" charset="0"/>
              </a:rPr>
              <a:t>librement.</a:t>
            </a:r>
            <a:br>
              <a:rPr lang="fr-FR" altLang="fr-FR" sz="2000" dirty="0" smtClean="0">
                <a:solidFill>
                  <a:srgbClr val="000000"/>
                </a:solidFill>
                <a:latin typeface="Arial" panose="020B0604020202020204" pitchFamily="34" charset="0"/>
                <a:cs typeface="Arial" panose="020B0604020202020204" pitchFamily="34" charset="0"/>
              </a:rPr>
            </a:br>
            <a:r>
              <a:rPr lang="fr-FR" altLang="fr-FR" sz="2000" dirty="0">
                <a:solidFill>
                  <a:srgbClr val="000000"/>
                </a:solidFill>
                <a:latin typeface="Arial" panose="020B0604020202020204" pitchFamily="34" charset="0"/>
                <a:cs typeface="Arial" panose="020B0604020202020204" pitchFamily="34" charset="0"/>
              </a:rPr>
              <a:t/>
            </a:r>
            <a:br>
              <a:rPr lang="fr-FR" altLang="fr-FR" sz="2000" dirty="0">
                <a:solidFill>
                  <a:srgbClr val="000000"/>
                </a:solidFill>
                <a:latin typeface="Arial" panose="020B0604020202020204" pitchFamily="34" charset="0"/>
                <a:cs typeface="Arial" panose="020B0604020202020204" pitchFamily="34" charset="0"/>
              </a:rPr>
            </a:br>
            <a:r>
              <a:rPr lang="fr-FR" altLang="fr-FR" sz="2000" dirty="0" smtClean="0">
                <a:solidFill>
                  <a:srgbClr val="000000"/>
                </a:solidFill>
                <a:latin typeface="Arial" panose="020B0604020202020204" pitchFamily="34" charset="0"/>
                <a:cs typeface="Arial" panose="020B0604020202020204" pitchFamily="34" charset="0"/>
              </a:rPr>
              <a:t>Questions </a:t>
            </a:r>
            <a:r>
              <a:rPr lang="fr-FR" altLang="fr-FR" sz="2000" dirty="0">
                <a:solidFill>
                  <a:srgbClr val="000000"/>
                </a:solidFill>
                <a:latin typeface="Arial" panose="020B0604020202020204" pitchFamily="34" charset="0"/>
                <a:cs typeface="Arial" panose="020B0604020202020204" pitchFamily="34" charset="0"/>
              </a:rPr>
              <a:t>fermées ou alternatives pour dramatiser son discours, par moments ou pour rechercher des informations précises</a:t>
            </a:r>
            <a:r>
              <a:rPr lang="fr-FR" altLang="fr-FR" sz="2000" dirty="0" smtClean="0">
                <a:solidFill>
                  <a:srgbClr val="000000"/>
                </a:solidFill>
                <a:latin typeface="Arial" panose="020B0604020202020204" pitchFamily="34" charset="0"/>
                <a:cs typeface="Arial" panose="020B0604020202020204" pitchFamily="34" charset="0"/>
              </a:rPr>
              <a:t>.</a:t>
            </a:r>
            <a:br>
              <a:rPr lang="fr-FR" altLang="fr-FR" sz="2000" dirty="0" smtClean="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a:p>
            <a:pPr algn="l" eaLnBrk="1" hangingPunct="1">
              <a:spcBef>
                <a:spcPts val="800"/>
              </a:spcBef>
            </a:pPr>
            <a:r>
              <a:rPr lang="fr-FR" altLang="fr-FR" sz="2000" dirty="0">
                <a:solidFill>
                  <a:srgbClr val="000000"/>
                </a:solidFill>
                <a:latin typeface="Arial" panose="020B0604020202020204" pitchFamily="34" charset="0"/>
                <a:cs typeface="Arial" panose="020B0604020202020204" pitchFamily="34" charset="0"/>
              </a:rPr>
              <a:t>Questions de relance, pour faire approfondir ce qui vient d’être dit, à ne pas confondre avec les questions d’enchaînement, qui permettent de poursuivre la narration des faits.</a:t>
            </a: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Tree>
    <p:extLst>
      <p:ext uri="{BB962C8B-B14F-4D97-AF65-F5344CB8AC3E}">
        <p14:creationId xmlns:p14="http://schemas.microsoft.com/office/powerpoint/2010/main" val="27477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nvPr>
        </p:nvSpPr>
        <p:spPr bwMode="auto">
          <a:xfrm>
            <a:off x="685800" y="620712"/>
            <a:ext cx="7770813" cy="5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spcBef>
                <a:spcPts val="800"/>
              </a:spcBef>
              <a:defRPr/>
            </a:pPr>
            <a:r>
              <a:rPr lang="fr-FR" sz="2000" b="1" u="sng" dirty="0">
                <a:cs typeface="Times New Roman" pitchFamily="16" charset="0"/>
              </a:rPr>
              <a:t>Attitudes fondamentales </a:t>
            </a:r>
            <a:r>
              <a:rPr lang="fr-FR" sz="2000" b="1" u="sng" dirty="0" err="1">
                <a:cs typeface="Times New Roman" pitchFamily="16" charset="0"/>
              </a:rPr>
              <a:t>Rogériennes</a:t>
            </a:r>
            <a:r>
              <a:rPr lang="fr-FR" sz="2000" b="1" u="sng" dirty="0">
                <a:cs typeface="Times New Roman" pitchFamily="16" charset="0"/>
              </a:rPr>
              <a:t/>
            </a:r>
            <a:br>
              <a:rPr lang="fr-FR" sz="2000" b="1" u="sng" dirty="0">
                <a:cs typeface="Times New Roman" pitchFamily="16" charset="0"/>
              </a:rPr>
            </a:br>
            <a:r>
              <a:rPr lang="fr-FR" sz="2000" dirty="0">
                <a:cs typeface="Times New Roman" pitchFamily="16" charset="0"/>
              </a:rPr>
              <a:t>L'essentiel de son approche est d'être centré sur "l'autre" sans toutefois mettre de la pression ou influencer l'attitude de l'autre.  </a:t>
            </a:r>
            <a:br>
              <a:rPr lang="fr-FR" sz="2000" dirty="0">
                <a:cs typeface="Times New Roman" pitchFamily="16" charset="0"/>
              </a:rPr>
            </a:br>
            <a:r>
              <a:rPr lang="fr-FR" sz="2000" dirty="0"/>
              <a:t>Le FOR ACC ne doit pas conseiller ni interpréter, mais créer les conditions pour que l’ apprenant règle lui même son problème.</a:t>
            </a:r>
            <a:br>
              <a:rPr lang="fr-FR" sz="2000" dirty="0"/>
            </a:br>
            <a:r>
              <a:rPr lang="fr-FR" sz="2000" dirty="0"/>
              <a:t>La non-directivité</a:t>
            </a:r>
            <a:br>
              <a:rPr lang="fr-FR" sz="2000" dirty="0"/>
            </a:br>
            <a:r>
              <a:rPr lang="fr-FR" sz="2000" dirty="0"/>
              <a:t>L'empathie</a:t>
            </a:r>
            <a:br>
              <a:rPr lang="fr-FR" sz="2000" dirty="0"/>
            </a:br>
            <a:r>
              <a:rPr lang="fr-FR" sz="2000" dirty="0"/>
              <a:t>La bienveillance </a:t>
            </a:r>
            <a:br>
              <a:rPr lang="fr-FR" sz="2000" dirty="0"/>
            </a:br>
            <a:r>
              <a:rPr lang="fr-FR" sz="2000" dirty="0"/>
              <a:t>Cette attitude d'acceptation inconditionnelle donne une chance d'exposer pleinement son propos.</a:t>
            </a:r>
            <a:br>
              <a:rPr lang="fr-FR" sz="2000" dirty="0"/>
            </a:br>
            <a:endParaRPr lang="fr-FR" altLang="fr-FR" sz="2000" dirty="0">
              <a:solidFill>
                <a:srgbClr val="000000"/>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
        <p:nvSpPr>
          <p:cNvPr id="2" name="Rectangle 1"/>
          <p:cNvSpPr/>
          <p:nvPr/>
        </p:nvSpPr>
        <p:spPr>
          <a:xfrm>
            <a:off x="323527" y="692696"/>
            <a:ext cx="8133085" cy="5427127"/>
          </a:xfrm>
          <a:prstGeom prst="rect">
            <a:avLst/>
          </a:prstGeom>
        </p:spPr>
        <p:txBody>
          <a:bodyPr wrap="square">
            <a:spAutoFit/>
          </a:bodyPr>
          <a:lstStyle/>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b="1" u="sng" dirty="0">
                <a:latin typeface="Arial" panose="020B0604020202020204" pitchFamily="34" charset="0"/>
                <a:cs typeface="Arial" panose="020B0604020202020204" pitchFamily="34" charset="0"/>
              </a:rPr>
              <a:t>Attitudes fondamentales </a:t>
            </a:r>
            <a:r>
              <a:rPr lang="fr-FR" sz="2000" b="1" u="sng" dirty="0" err="1" smtClean="0">
                <a:latin typeface="Arial" panose="020B0604020202020204" pitchFamily="34" charset="0"/>
                <a:cs typeface="Arial" panose="020B0604020202020204" pitchFamily="34" charset="0"/>
              </a:rPr>
              <a:t>Rogériennes</a:t>
            </a:r>
            <a:endParaRPr lang="fr-FR" sz="2000" b="1" u="sng" dirty="0" smtClean="0">
              <a:latin typeface="Arial" panose="020B0604020202020204" pitchFamily="34" charset="0"/>
              <a:cs typeface="Arial" panose="020B0604020202020204" pitchFamily="34" charset="0"/>
            </a:endParaRP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000" b="1" u="sng" dirty="0">
              <a:latin typeface="Arial" panose="020B0604020202020204" pitchFamily="34" charset="0"/>
              <a:cs typeface="Arial" panose="020B0604020202020204" pitchFamily="34" charset="0"/>
            </a:endParaRP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a:latin typeface="Arial" panose="020B0604020202020204" pitchFamily="34" charset="0"/>
                <a:cs typeface="Arial" panose="020B0604020202020204" pitchFamily="34" charset="0"/>
              </a:rPr>
              <a:t>L'essentiel de son approche est d'être centré sur "l'autre" sans toutefois mettre de la pression ou influencer l'attitude de l'autre.  </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000" dirty="0" smtClean="0">
              <a:latin typeface="Arial" panose="020B0604020202020204" pitchFamily="34" charset="0"/>
              <a:cs typeface="Arial" panose="020B0604020202020204" pitchFamily="34" charset="0"/>
            </a:endParaRP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FOR ACC ne doit pas conseiller ni interpréter, mais créer les conditions pour que l’ apprenant règle lui même son problème.</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000" dirty="0" smtClean="0">
              <a:latin typeface="Arial" panose="020B0604020202020204" pitchFamily="34" charset="0"/>
              <a:cs typeface="Arial" panose="020B0604020202020204" pitchFamily="34" charset="0"/>
            </a:endParaRP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smtClean="0">
                <a:latin typeface="Arial" panose="020B0604020202020204" pitchFamily="34" charset="0"/>
                <a:cs typeface="Arial" panose="020B0604020202020204" pitchFamily="34" charset="0"/>
              </a:rPr>
              <a:t>La </a:t>
            </a:r>
            <a:r>
              <a:rPr lang="fr-FR" sz="2000" dirty="0">
                <a:latin typeface="Arial" panose="020B0604020202020204" pitchFamily="34" charset="0"/>
                <a:cs typeface="Arial" panose="020B0604020202020204" pitchFamily="34" charset="0"/>
              </a:rPr>
              <a:t>non-directivité</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a:latin typeface="Arial" panose="020B0604020202020204" pitchFamily="34" charset="0"/>
                <a:cs typeface="Arial" panose="020B0604020202020204" pitchFamily="34" charset="0"/>
              </a:rPr>
              <a:t>L'empathie</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a:latin typeface="Arial" panose="020B0604020202020204" pitchFamily="34" charset="0"/>
                <a:cs typeface="Arial" panose="020B0604020202020204" pitchFamily="34" charset="0"/>
              </a:rPr>
              <a:t>La bienveillance </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000" dirty="0" smtClean="0">
              <a:latin typeface="Arial" panose="020B0604020202020204" pitchFamily="34" charset="0"/>
              <a:cs typeface="Arial" panose="020B0604020202020204" pitchFamily="34" charset="0"/>
            </a:endParaRP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000" dirty="0" smtClean="0">
                <a:latin typeface="Arial" panose="020B0604020202020204" pitchFamily="34" charset="0"/>
                <a:cs typeface="Arial" panose="020B0604020202020204" pitchFamily="34" charset="0"/>
              </a:rPr>
              <a:t>Cette </a:t>
            </a:r>
            <a:r>
              <a:rPr lang="fr-FR" sz="2000" dirty="0">
                <a:latin typeface="Arial" panose="020B0604020202020204" pitchFamily="34" charset="0"/>
                <a:cs typeface="Arial" panose="020B0604020202020204" pitchFamily="34" charset="0"/>
              </a:rPr>
              <a:t>attitude d'acceptation inconditionnelle donne une chance d'exposer pleinement son propos.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nvPr>
        </p:nvSpPr>
        <p:spPr bwMode="auto">
          <a:xfrm>
            <a:off x="685800" y="620712"/>
            <a:ext cx="7770813" cy="5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marL="457200" indent="-227013" algn="l">
              <a:spcBef>
                <a:spcPts val="138"/>
              </a:spcBef>
              <a:spcAft>
                <a:spcPts val="500"/>
              </a:spcAft>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solidFill>
                  <a:srgbClr val="000000"/>
                </a:solidFill>
                <a:latin typeface="Arial" panose="020B0604020202020204" pitchFamily="34" charset="0"/>
                <a:cs typeface="Arial" panose="020B0604020202020204" pitchFamily="34" charset="0"/>
              </a:rPr>
              <a:t>L'accueil : savoir accepter l'autre comme il est</a:t>
            </a:r>
            <a:r>
              <a:rPr lang="fr-FR" sz="2000" dirty="0" smtClean="0">
                <a:solidFill>
                  <a:srgbClr val="000000"/>
                </a:solidFill>
                <a:latin typeface="Arial" panose="020B0604020202020204" pitchFamily="34" charset="0"/>
                <a:cs typeface="Arial" panose="020B0604020202020204" pitchFamily="34" charset="0"/>
              </a:rPr>
              <a:t>.</a:t>
            </a:r>
            <a:br>
              <a:rPr lang="fr-FR" sz="2000" dirty="0" smtClean="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Bien écouter, c’est d’abord être en EMPATHIE.</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Être centré sur ce que l'autre vit et non sur ce qu'il dit.</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Montrer à l'autre qu'on le respecte.</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Être un véritable </a:t>
            </a:r>
            <a:r>
              <a:rPr lang="fr-FR" sz="2000" dirty="0" smtClean="0">
                <a:solidFill>
                  <a:srgbClr val="000000"/>
                </a:solidFill>
                <a:latin typeface="Arial" panose="020B0604020202020204" pitchFamily="34" charset="0"/>
                <a:cs typeface="Arial" panose="020B0604020202020204" pitchFamily="34" charset="0"/>
              </a:rPr>
              <a:t>miroir</a:t>
            </a:r>
            <a:br>
              <a:rPr lang="fr-FR" sz="2000" dirty="0" smtClean="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a:r>
            <a:br>
              <a:rPr lang="fr-FR" sz="2000" dirty="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Manifester </a:t>
            </a:r>
            <a:r>
              <a:rPr lang="fr-FR" sz="2000" dirty="0">
                <a:solidFill>
                  <a:srgbClr val="000000"/>
                </a:solidFill>
                <a:latin typeface="Arial" panose="020B0604020202020204" pitchFamily="34" charset="0"/>
                <a:cs typeface="Arial" panose="020B0604020202020204" pitchFamily="34" charset="0"/>
              </a:rPr>
              <a:t>une ATTITUDE COMPRÉHENSIVE.</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OBSERVER ce qui est exprimé involontairement.</a:t>
            </a:r>
            <a:br>
              <a:rPr lang="fr-FR" sz="2000" dirty="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Tree>
    <p:extLst>
      <p:ext uri="{BB962C8B-B14F-4D97-AF65-F5344CB8AC3E}">
        <p14:creationId xmlns:p14="http://schemas.microsoft.com/office/powerpoint/2010/main" val="68654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nvPr>
        </p:nvSpPr>
        <p:spPr bwMode="auto">
          <a:xfrm>
            <a:off x="685800" y="620712"/>
            <a:ext cx="7770813" cy="5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lgn="ctr" eaLnBrk="1" hangingPunct="1">
              <a:spcBef>
                <a:spcPts val="800"/>
              </a:spcBef>
            </a:pPr>
            <a:endParaRPr lang="fr-FR" altLang="fr-FR" sz="2000" dirty="0">
              <a:solidFill>
                <a:srgbClr val="000000"/>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77" y="1268760"/>
            <a:ext cx="806489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490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nvPr>
        </p:nvSpPr>
        <p:spPr bwMode="auto">
          <a:xfrm>
            <a:off x="685800" y="620712"/>
            <a:ext cx="7770813" cy="5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Times New Roman" charset="0"/>
                <a:ea typeface="Microsoft YaHei" charset="-122"/>
              </a:defRPr>
            </a:lvl9pPr>
          </a:lstStyle>
          <a:p>
            <a:pPr algn="l">
              <a:spcBef>
                <a:spcPts val="800"/>
              </a:spcBef>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fr-FR" sz="2000" dirty="0">
                <a:solidFill>
                  <a:srgbClr val="000000"/>
                </a:solidFill>
                <a:latin typeface="Arial" panose="020B0604020202020204" pitchFamily="34" charset="0"/>
                <a:cs typeface="Arial" panose="020B0604020202020204" pitchFamily="34" charset="0"/>
              </a:rPr>
              <a:t>Elle permet à celui qui écoute d'intérioriser ce qui a été dit, car il le redit avec ses propres mots, d'une manière personnalisée</a:t>
            </a:r>
            <a:r>
              <a:rPr lang="fr-FR" sz="2000" dirty="0" smtClean="0">
                <a:solidFill>
                  <a:srgbClr val="000000"/>
                </a:solidFill>
                <a:latin typeface="Arial" panose="020B0604020202020204" pitchFamily="34" charset="0"/>
                <a:cs typeface="Arial" panose="020B0604020202020204" pitchFamily="34" charset="0"/>
              </a:rPr>
              <a:t>.</a:t>
            </a:r>
            <a:br>
              <a:rPr lang="fr-FR" sz="2000" dirty="0" smtClean="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a:r>
            <a:br>
              <a:rPr lang="fr-FR" sz="2000"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Elle permet à chacun de mieux comprendre et mémoriser, car elle offre une répétition.  </a:t>
            </a:r>
            <a:br>
              <a:rPr lang="fr-FR" sz="2000" dirty="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
            </a:r>
            <a:br>
              <a:rPr lang="fr-FR" sz="2000" dirty="0" smtClean="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Elle </a:t>
            </a:r>
            <a:r>
              <a:rPr lang="fr-FR" sz="2000" dirty="0">
                <a:solidFill>
                  <a:srgbClr val="000000"/>
                </a:solidFill>
                <a:latin typeface="Arial" panose="020B0604020202020204" pitchFamily="34" charset="0"/>
                <a:cs typeface="Arial" panose="020B0604020202020204" pitchFamily="34" charset="0"/>
              </a:rPr>
              <a:t>permet au débat d'avancer car elle constitue une synthèse partielle.  </a:t>
            </a:r>
            <a:br>
              <a:rPr lang="fr-FR" sz="2000" dirty="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
            </a:r>
            <a:br>
              <a:rPr lang="fr-FR" sz="2000" dirty="0" smtClean="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Elle </a:t>
            </a:r>
            <a:r>
              <a:rPr lang="fr-FR" sz="2000" dirty="0">
                <a:solidFill>
                  <a:srgbClr val="000000"/>
                </a:solidFill>
                <a:latin typeface="Arial" panose="020B0604020202020204" pitchFamily="34" charset="0"/>
                <a:cs typeface="Arial" panose="020B0604020202020204" pitchFamily="34" charset="0"/>
              </a:rPr>
              <a:t>donne à l'autre un droit de réponse pour rectifier ou nuancer.  </a:t>
            </a:r>
            <a:br>
              <a:rPr lang="fr-FR" sz="2000" dirty="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
            </a:r>
            <a:br>
              <a:rPr lang="fr-FR" sz="2000" dirty="0" smtClean="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Elle </a:t>
            </a:r>
            <a:r>
              <a:rPr lang="fr-FR" sz="2000" dirty="0">
                <a:solidFill>
                  <a:srgbClr val="000000"/>
                </a:solidFill>
                <a:latin typeface="Arial" panose="020B0604020202020204" pitchFamily="34" charset="0"/>
                <a:cs typeface="Arial" panose="020B0604020202020204" pitchFamily="34" charset="0"/>
              </a:rPr>
              <a:t>amène l'autre à prendre du recul par rapport à ce qu'il dit.</a:t>
            </a:r>
            <a:br>
              <a:rPr lang="fr-FR" sz="2000" dirty="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
            </a:r>
            <a:br>
              <a:rPr lang="fr-FR" sz="2000" dirty="0" smtClean="0">
                <a:solidFill>
                  <a:srgbClr val="000000"/>
                </a:solidFill>
                <a:latin typeface="Arial" panose="020B0604020202020204" pitchFamily="34" charset="0"/>
                <a:cs typeface="Arial" panose="020B0604020202020204" pitchFamily="34" charset="0"/>
              </a:rPr>
            </a:br>
            <a:r>
              <a:rPr lang="fr-FR" sz="2000" dirty="0" smtClean="0">
                <a:solidFill>
                  <a:srgbClr val="000000"/>
                </a:solidFill>
                <a:latin typeface="Arial" panose="020B0604020202020204" pitchFamily="34" charset="0"/>
                <a:cs typeface="Arial" panose="020B0604020202020204" pitchFamily="34" charset="0"/>
              </a:rPr>
              <a:t>Elle </a:t>
            </a:r>
            <a:r>
              <a:rPr lang="fr-FR" sz="2000" dirty="0">
                <a:solidFill>
                  <a:srgbClr val="000000"/>
                </a:solidFill>
                <a:latin typeface="Arial" panose="020B0604020202020204" pitchFamily="34" charset="0"/>
                <a:cs typeface="Arial" panose="020B0604020202020204" pitchFamily="34" charset="0"/>
              </a:rPr>
              <a:t>permet de valoriser l'essentiel dans le propos de l'interlocuteur.</a:t>
            </a:r>
            <a:br>
              <a:rPr lang="fr-FR" sz="2000" dirty="0">
                <a:solidFill>
                  <a:srgbClr val="000000"/>
                </a:solidFill>
                <a:latin typeface="Arial" panose="020B0604020202020204" pitchFamily="34" charset="0"/>
                <a:cs typeface="Arial" panose="020B0604020202020204" pitchFamily="34" charset="0"/>
              </a:rPr>
            </a:br>
            <a:endParaRPr lang="fr-FR" altLang="fr-FR" sz="2000" dirty="0">
              <a:solidFill>
                <a:srgbClr val="000000"/>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0" y="0"/>
            <a:ext cx="3057525" cy="431800"/>
          </a:xfrm>
          <a:prstGeom prst="rect">
            <a:avLst/>
          </a:prstGeom>
          <a:solidFill>
            <a:srgbClr val="00CC99"/>
          </a:solidFill>
          <a:ln w="25560">
            <a:solidFill>
              <a:srgbClr val="00956F"/>
            </a:solidFill>
            <a:miter lim="800000"/>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icrosoft YaHei" charset="-122"/>
              </a:defRPr>
            </a:lvl9pPr>
          </a:lstStyle>
          <a:p>
            <a:pPr algn="ctr" eaLnBrk="1" hangingPunct="1">
              <a:buClrTx/>
              <a:buFontTx/>
              <a:buNone/>
            </a:pPr>
            <a:r>
              <a:rPr lang="fr-FR" altLang="fr-FR" sz="2000">
                <a:solidFill>
                  <a:srgbClr val="FFFFFF"/>
                </a:solidFill>
                <a:latin typeface="Calibri" pitchFamily="34" charset="0"/>
              </a:rPr>
              <a:t>L'ECOUTE ACTIVE</a:t>
            </a:r>
          </a:p>
        </p:txBody>
      </p:sp>
    </p:spTree>
    <p:extLst>
      <p:ext uri="{BB962C8B-B14F-4D97-AF65-F5344CB8AC3E}">
        <p14:creationId xmlns:p14="http://schemas.microsoft.com/office/powerpoint/2010/main" val="17751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56792"/>
            <a:ext cx="8229600" cy="4569371"/>
          </a:xfrm>
        </p:spPr>
        <p:txBody>
          <a:bodyPr>
            <a:normAutofit fontScale="62500" lnSpcReduction="20000"/>
          </a:bodyPr>
          <a:lstStyle/>
          <a:p>
            <a:pPr lvl="0"/>
            <a:r>
              <a:rPr lang="fr-FR" dirty="0"/>
              <a:t>Travail préparatoire en 3 groupes préparation 45mn à partir des documents détenus par les stagiaires ( papier, internet, ….)</a:t>
            </a:r>
            <a:br>
              <a:rPr lang="fr-FR" dirty="0"/>
            </a:br>
            <a:endParaRPr lang="fr-FR" dirty="0"/>
          </a:p>
          <a:p>
            <a:pPr lvl="2"/>
            <a:r>
              <a:rPr lang="fr-FR" sz="2700" b="1" dirty="0"/>
              <a:t>Exposé POWERPOINT </a:t>
            </a:r>
            <a:r>
              <a:rPr lang="fr-FR" sz="2700" dirty="0"/>
              <a:t>de 10 mn à votre comité de centre de la filière FOR arrêté du 10/2017  </a:t>
            </a:r>
          </a:p>
          <a:p>
            <a:pPr marL="914400" lvl="2" indent="0">
              <a:buNone/>
            </a:pPr>
            <a:endParaRPr lang="fr-FR" sz="2700" dirty="0"/>
          </a:p>
          <a:p>
            <a:pPr lvl="2"/>
            <a:r>
              <a:rPr lang="fr-FR" sz="2700" b="1" dirty="0"/>
              <a:t>Exposé PAPER BOARD </a:t>
            </a:r>
            <a:r>
              <a:rPr lang="fr-FR" sz="2700" dirty="0"/>
              <a:t>de 10 mn à la manœuvre mensuelle de leur cursus de formation et de montée en grade</a:t>
            </a:r>
          </a:p>
          <a:p>
            <a:pPr marL="914400" lvl="2" indent="0">
              <a:buNone/>
            </a:pPr>
            <a:endParaRPr lang="fr-FR" sz="2700" dirty="0"/>
          </a:p>
          <a:p>
            <a:pPr lvl="2"/>
            <a:r>
              <a:rPr lang="fr-FR" sz="2700" b="1" dirty="0"/>
              <a:t>DEMONSTRATION COMMENTEE </a:t>
            </a:r>
            <a:r>
              <a:rPr lang="fr-FR" sz="2700" dirty="0"/>
              <a:t>de 10 mn la plateforme ENASIS du SDIS 63</a:t>
            </a:r>
          </a:p>
          <a:p>
            <a:pPr lvl="3"/>
            <a:endParaRPr lang="fr-FR" dirty="0"/>
          </a:p>
          <a:p>
            <a:r>
              <a:rPr lang="fr-FR" dirty="0"/>
              <a:t>Synthèse par les COFOR</a:t>
            </a:r>
          </a:p>
          <a:p>
            <a:pPr lvl="2"/>
            <a:r>
              <a:rPr lang="fr-FR" sz="2600" dirty="0"/>
              <a:t>Le 4 octobre 2017 </a:t>
            </a:r>
          </a:p>
          <a:p>
            <a:pPr lvl="2"/>
            <a:r>
              <a:rPr lang="fr-FR" sz="2600" dirty="0"/>
              <a:t>Les environnements de formation</a:t>
            </a:r>
          </a:p>
          <a:p>
            <a:pPr lvl="3"/>
            <a:endParaRPr lang="fr-FR" dirty="0">
              <a:solidFill>
                <a:srgbClr val="0000FF"/>
              </a:solidFill>
            </a:endParaRPr>
          </a:p>
          <a:p>
            <a:pPr marL="0" indent="0">
              <a:buNone/>
            </a:pPr>
            <a:r>
              <a:rPr lang="fr-FR" dirty="0">
                <a:solidFill>
                  <a:srgbClr val="0000FF"/>
                </a:solidFill>
              </a:rPr>
              <a:t> </a:t>
            </a:r>
          </a:p>
          <a:p>
            <a:endParaRPr lang="fr-FR" dirty="0"/>
          </a:p>
        </p:txBody>
      </p:sp>
      <p:sp>
        <p:nvSpPr>
          <p:cNvPr id="4" name="Titre 1"/>
          <p:cNvSpPr>
            <a:spLocks noGrp="1"/>
          </p:cNvSpPr>
          <p:nvPr>
            <p:ph type="title"/>
          </p:nvPr>
        </p:nvSpPr>
        <p:spPr>
          <a:xfrm>
            <a:off x="457200" y="274638"/>
            <a:ext cx="8229600" cy="1143000"/>
          </a:xfrm>
          <a:solidFill>
            <a:srgbClr val="FFFF00"/>
          </a:solidFill>
        </p:spPr>
        <p:txBody>
          <a:bodyPr>
            <a:normAutofit/>
          </a:bodyPr>
          <a:lstStyle/>
          <a:p>
            <a:r>
              <a:rPr lang="fr-FR" b="1" dirty="0">
                <a:solidFill>
                  <a:srgbClr val="FF0000"/>
                </a:solidFill>
              </a:rPr>
              <a:t>Jeu de rôle sur la filière FOR</a:t>
            </a:r>
          </a:p>
        </p:txBody>
      </p:sp>
    </p:spTree>
    <p:extLst>
      <p:ext uri="{BB962C8B-B14F-4D97-AF65-F5344CB8AC3E}">
        <p14:creationId xmlns:p14="http://schemas.microsoft.com/office/powerpoint/2010/main" val="910607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769938"/>
            <a:ext cx="64008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0" y="0"/>
            <a:ext cx="2736850" cy="398463"/>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9pPr>
          </a:lstStyle>
          <a:p>
            <a:pPr algn="ctr">
              <a:lnSpc>
                <a:spcPct val="80000"/>
              </a:lnSpc>
              <a:buClrTx/>
              <a:buFontTx/>
              <a:buNone/>
            </a:pPr>
            <a:r>
              <a:rPr lang="fr-FR" altLang="fr-FR" sz="1200">
                <a:solidFill>
                  <a:srgbClr val="FFFFFF"/>
                </a:solidFill>
              </a:rPr>
              <a:t>L'Empathie et écoute active</a:t>
            </a:r>
          </a:p>
        </p:txBody>
      </p:sp>
      <p:sp>
        <p:nvSpPr>
          <p:cNvPr id="3075" name="Text Box 3"/>
          <p:cNvSpPr txBox="1">
            <a:spLocks noChangeArrowheads="1"/>
          </p:cNvSpPr>
          <p:nvPr/>
        </p:nvSpPr>
        <p:spPr bwMode="auto">
          <a:xfrm>
            <a:off x="7597775" y="6597650"/>
            <a:ext cx="1584325" cy="287338"/>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9pPr>
          </a:lstStyle>
          <a:p>
            <a:pPr>
              <a:buClrTx/>
              <a:buFontTx/>
              <a:buNone/>
            </a:pPr>
            <a:r>
              <a:rPr lang="fr-FR" altLang="fr-FR" sz="1400">
                <a:solidFill>
                  <a:srgbClr val="FFFFFF"/>
                </a:solidFill>
              </a:rPr>
              <a:t>FOR ACC – FOR CO</a:t>
            </a:r>
          </a:p>
        </p:txBody>
      </p:sp>
      <p:sp>
        <p:nvSpPr>
          <p:cNvPr id="3076" name="Text Box 4"/>
          <p:cNvSpPr txBox="1">
            <a:spLocks noChangeArrowheads="1"/>
          </p:cNvSpPr>
          <p:nvPr/>
        </p:nvSpPr>
        <p:spPr bwMode="auto">
          <a:xfrm>
            <a:off x="5867400" y="6700838"/>
            <a:ext cx="2087563" cy="18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cs typeface="Arial" charset="0"/>
              </a:defRPr>
            </a:lvl9pPr>
          </a:lstStyle>
          <a:p>
            <a:pPr>
              <a:buClrTx/>
              <a:buFontTx/>
              <a:buNone/>
            </a:pPr>
            <a:r>
              <a:rPr lang="fr-FR" altLang="fr-FR" sz="600"/>
              <a:t>copyright LE HENAFF(c) 2018, tout droits réservés</a:t>
            </a:r>
          </a:p>
        </p:txBody>
      </p:sp>
      <p:graphicFrame>
        <p:nvGraphicFramePr>
          <p:cNvPr id="3077" name="Object 5"/>
          <p:cNvGraphicFramePr>
            <a:graphicFrameLocks noChangeAspect="1"/>
          </p:cNvGraphicFramePr>
          <p:nvPr/>
        </p:nvGraphicFramePr>
        <p:xfrm>
          <a:off x="2874963" y="-465138"/>
          <a:ext cx="6129337" cy="904876"/>
        </p:xfrm>
        <a:graphic>
          <a:graphicData uri="http://schemas.openxmlformats.org/presentationml/2006/ole">
            <mc:AlternateContent xmlns:mc="http://schemas.openxmlformats.org/markup-compatibility/2006">
              <mc:Choice xmlns:v="urn:schemas-microsoft-com:vml" Requires="v">
                <p:oleObj spid="_x0000_s1029" r:id="rId5" imgW="6129000" imgH="905040" progId="">
                  <p:embed/>
                </p:oleObj>
              </mc:Choice>
              <mc:Fallback>
                <p:oleObj r:id="rId5" imgW="6129000" imgH="905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465138"/>
                        <a:ext cx="6129337" cy="90487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65095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2484438"/>
            <a:ext cx="5237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1" name="Text Box 2"/>
          <p:cNvSpPr txBox="1">
            <a:spLocks noChangeArrowheads="1"/>
          </p:cNvSpPr>
          <p:nvPr/>
        </p:nvSpPr>
        <p:spPr bwMode="auto">
          <a:xfrm>
            <a:off x="5975350" y="898525"/>
            <a:ext cx="2736850" cy="398463"/>
          </a:xfrm>
          <a:prstGeom prst="rect">
            <a:avLst/>
          </a:prstGeom>
          <a:solidFill>
            <a:srgbClr val="4F81BD"/>
          </a:solidFill>
          <a:ln w="25560" cap="sq">
            <a:solidFill>
              <a:srgbClr val="385D8A"/>
            </a:solidFill>
            <a:miter lim="800000"/>
            <a:headEnd/>
            <a:tailEnd/>
          </a:ln>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9pPr>
          </a:lstStyle>
          <a:p>
            <a:pPr algn="ctr" eaLnBrk="1" hangingPunct="1">
              <a:lnSpc>
                <a:spcPct val="80000"/>
              </a:lnSpc>
              <a:buClrTx/>
              <a:buFontTx/>
              <a:buNone/>
            </a:pPr>
            <a:r>
              <a:rPr lang="fr-FR" altLang="fr-FR" sz="1200">
                <a:solidFill>
                  <a:srgbClr val="FFFFFF"/>
                </a:solidFill>
              </a:rPr>
              <a:t>L'Empathie</a:t>
            </a:r>
          </a:p>
        </p:txBody>
      </p:sp>
      <p:sp>
        <p:nvSpPr>
          <p:cNvPr id="2052" name="Text Box 3"/>
          <p:cNvSpPr txBox="1">
            <a:spLocks noChangeArrowheads="1"/>
          </p:cNvSpPr>
          <p:nvPr/>
        </p:nvSpPr>
        <p:spPr bwMode="auto">
          <a:xfrm>
            <a:off x="5867400" y="6700838"/>
            <a:ext cx="2087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9pPr>
          </a:lstStyle>
          <a:p>
            <a:pPr eaLnBrk="1" hangingPunct="1">
              <a:buClrTx/>
              <a:buFontTx/>
              <a:buNone/>
            </a:pPr>
            <a:r>
              <a:rPr lang="fr-FR" altLang="fr-FR" sz="600">
                <a:solidFill>
                  <a:srgbClr val="000000"/>
                </a:solidFill>
              </a:rPr>
              <a:t>copyright LE HENAFF(c) 2018, tout droits réservés</a:t>
            </a:r>
          </a:p>
        </p:txBody>
      </p:sp>
      <p:sp>
        <p:nvSpPr>
          <p:cNvPr id="2053" name="Text Box 4"/>
          <p:cNvSpPr txBox="1">
            <a:spLocks noChangeArrowheads="1"/>
          </p:cNvSpPr>
          <p:nvPr/>
        </p:nvSpPr>
        <p:spPr bwMode="auto">
          <a:xfrm>
            <a:off x="7596188" y="6597650"/>
            <a:ext cx="1584325" cy="287338"/>
          </a:xfrm>
          <a:prstGeom prst="rect">
            <a:avLst/>
          </a:prstGeom>
          <a:solidFill>
            <a:srgbClr val="4F81BD"/>
          </a:solidFill>
          <a:ln w="25560" cap="sq">
            <a:solidFill>
              <a:srgbClr val="385D8A"/>
            </a:solidFill>
            <a:miter lim="800000"/>
            <a:headEnd/>
            <a:tailEnd/>
          </a:ln>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2" charset="0"/>
                <a:ea typeface="Microsoft YaHei" charset="-122"/>
              </a:defRPr>
            </a:lvl9pPr>
          </a:lstStyle>
          <a:p>
            <a:pPr eaLnBrk="1" hangingPunct="1">
              <a:buClrTx/>
              <a:buFontTx/>
              <a:buNone/>
            </a:pPr>
            <a:r>
              <a:rPr lang="fr-FR" altLang="fr-FR" sz="1400">
                <a:solidFill>
                  <a:srgbClr val="FFFFFF"/>
                </a:solidFill>
              </a:rPr>
              <a:t>FOR ACC – FOR CO</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101850"/>
            <a:ext cx="265271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716463"/>
            <a:ext cx="50942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31763"/>
            <a:ext cx="53276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728109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heckerboard(across)">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checkerboard(across)">
                                      <p:cBhvr>
                                        <p:cTn id="12" dur="500"/>
                                        <p:tgtEl>
                                          <p:spTgt spid="30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heckerboard(across)">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barn(inHorizontal)">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L’évaluation</a:t>
            </a:r>
          </a:p>
        </p:txBody>
      </p:sp>
    </p:spTree>
    <p:extLst>
      <p:ext uri="{BB962C8B-B14F-4D97-AF65-F5344CB8AC3E}">
        <p14:creationId xmlns:p14="http://schemas.microsoft.com/office/powerpoint/2010/main" val="482347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FF0000"/>
                </a:solidFill>
              </a:rPr>
              <a:t>L’évaluation</a:t>
            </a:r>
          </a:p>
        </p:txBody>
      </p:sp>
      <p:sp>
        <p:nvSpPr>
          <p:cNvPr id="4" name="Rectangle 3"/>
          <p:cNvSpPr/>
          <p:nvPr/>
        </p:nvSpPr>
        <p:spPr>
          <a:xfrm>
            <a:off x="609600" y="1844824"/>
            <a:ext cx="7922840" cy="3970318"/>
          </a:xfrm>
          <a:prstGeom prst="rect">
            <a:avLst/>
          </a:prstGeom>
        </p:spPr>
        <p:txBody>
          <a:bodyPr wrap="square">
            <a:spAutoFit/>
          </a:bodyPr>
          <a:lstStyle/>
          <a:p>
            <a:pPr lvl="0"/>
            <a:r>
              <a:rPr lang="fr-FR" dirty="0"/>
              <a:t>	</a:t>
            </a:r>
          </a:p>
          <a:p>
            <a:r>
              <a:rPr lang="fr-FR" dirty="0"/>
              <a:t> </a:t>
            </a:r>
          </a:p>
          <a:p>
            <a:pPr lvl="1"/>
            <a:r>
              <a:rPr lang="fr-FR" dirty="0"/>
              <a:t>Activité de découverte</a:t>
            </a:r>
          </a:p>
          <a:p>
            <a:pPr lvl="1"/>
            <a:r>
              <a:rPr lang="fr-FR" dirty="0"/>
              <a:t>	</a:t>
            </a:r>
            <a:r>
              <a:rPr lang="fr-FR" dirty="0">
                <a:solidFill>
                  <a:srgbClr val="FF0000"/>
                </a:solidFill>
              </a:rPr>
              <a:t>vidéo le feu de bus</a:t>
            </a:r>
          </a:p>
          <a:p>
            <a:pPr lvl="1"/>
            <a:endParaRPr lang="fr-FR" dirty="0"/>
          </a:p>
          <a:p>
            <a:pPr lvl="1"/>
            <a:r>
              <a:rPr lang="fr-FR" sz="1800" dirty="0"/>
              <a:t>Sur </a:t>
            </a:r>
            <a:r>
              <a:rPr lang="fr-FR" dirty="0" err="1"/>
              <a:t>W</a:t>
            </a:r>
            <a:r>
              <a:rPr lang="fr-FR" sz="1800" dirty="0" err="1"/>
              <a:t>ooclap</a:t>
            </a:r>
            <a:r>
              <a:rPr lang="fr-FR" sz="1800" dirty="0"/>
              <a:t> </a:t>
            </a:r>
          </a:p>
          <a:p>
            <a:pPr lvl="1"/>
            <a:r>
              <a:rPr lang="fr-FR" dirty="0"/>
              <a:t>	</a:t>
            </a:r>
            <a:r>
              <a:rPr lang="fr-FR" sz="1800" dirty="0"/>
              <a:t>exercice sur les représentations </a:t>
            </a:r>
          </a:p>
          <a:p>
            <a:pPr lvl="1"/>
            <a:endParaRPr lang="fr-FR" dirty="0"/>
          </a:p>
          <a:p>
            <a:pPr lvl="1"/>
            <a:r>
              <a:rPr lang="fr-FR" dirty="0"/>
              <a:t>Synthèse par les COFOR</a:t>
            </a:r>
          </a:p>
          <a:p>
            <a:pPr lvl="1"/>
            <a:r>
              <a:rPr lang="fr-FR" dirty="0"/>
              <a:t>	L’autoévaluation accompagnée</a:t>
            </a:r>
          </a:p>
          <a:p>
            <a:pPr lvl="3"/>
            <a:r>
              <a:rPr lang="fr-FR" dirty="0"/>
              <a:t>Comment as-tu vécu la MSP ? </a:t>
            </a:r>
          </a:p>
          <a:p>
            <a:pPr lvl="2"/>
            <a:r>
              <a:rPr lang="fr-FR" dirty="0"/>
              <a:t>         OAD = savoir agir, observer analyser, décider, contrôle des actions</a:t>
            </a:r>
          </a:p>
          <a:p>
            <a:pPr lvl="1"/>
            <a:r>
              <a:rPr lang="fr-FR" dirty="0"/>
              <a:t> 	</a:t>
            </a:r>
            <a:r>
              <a:rPr lang="fr-FR" sz="1800" dirty="0">
                <a:solidFill>
                  <a:srgbClr val="FF0000"/>
                </a:solidFill>
              </a:rPr>
              <a:t>Vidéo effet tunnel</a:t>
            </a:r>
          </a:p>
          <a:p>
            <a:pPr lvl="1"/>
            <a:r>
              <a:rPr lang="fr-FR" dirty="0">
                <a:solidFill>
                  <a:srgbClr val="FF0000"/>
                </a:solidFill>
              </a:rPr>
              <a:t>	</a:t>
            </a:r>
            <a:endParaRPr lang="fr-FR" dirty="0"/>
          </a:p>
        </p:txBody>
      </p:sp>
    </p:spTree>
    <p:extLst>
      <p:ext uri="{BB962C8B-B14F-4D97-AF65-F5344CB8AC3E}">
        <p14:creationId xmlns:p14="http://schemas.microsoft.com/office/powerpoint/2010/main" val="883832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60648"/>
            <a:ext cx="4824536" cy="6403827"/>
          </a:xfrm>
        </p:spPr>
      </p:pic>
    </p:spTree>
    <p:extLst>
      <p:ext uri="{BB962C8B-B14F-4D97-AF65-F5344CB8AC3E}">
        <p14:creationId xmlns:p14="http://schemas.microsoft.com/office/powerpoint/2010/main" val="3155184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2339588"/>
            <a:ext cx="144016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Capacités</a:t>
            </a:r>
          </a:p>
        </p:txBody>
      </p:sp>
      <p:sp>
        <p:nvSpPr>
          <p:cNvPr id="9" name="ZoneTexte 8"/>
          <p:cNvSpPr txBox="1"/>
          <p:nvPr/>
        </p:nvSpPr>
        <p:spPr>
          <a:xfrm>
            <a:off x="3995936" y="2339588"/>
            <a:ext cx="165618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Compétences</a:t>
            </a:r>
          </a:p>
        </p:txBody>
      </p:sp>
      <p:sp>
        <p:nvSpPr>
          <p:cNvPr id="11" name="ZoneTexte 10"/>
          <p:cNvSpPr txBox="1"/>
          <p:nvPr/>
        </p:nvSpPr>
        <p:spPr>
          <a:xfrm>
            <a:off x="2195736" y="6300028"/>
            <a:ext cx="4290863"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dirty="0"/>
              <a:t>Quel environnement d’apprentissage ?</a:t>
            </a:r>
          </a:p>
        </p:txBody>
      </p:sp>
      <p:sp>
        <p:nvSpPr>
          <p:cNvPr id="12" name="ZoneTexte 11"/>
          <p:cNvSpPr txBox="1"/>
          <p:nvPr/>
        </p:nvSpPr>
        <p:spPr>
          <a:xfrm>
            <a:off x="164704" y="2776860"/>
            <a:ext cx="2535088" cy="2308324"/>
          </a:xfrm>
          <a:prstGeom prst="rect">
            <a:avLst/>
          </a:prstGeom>
          <a:noFill/>
        </p:spPr>
        <p:txBody>
          <a:bodyPr wrap="square" rtlCol="0">
            <a:spAutoFit/>
          </a:bodyPr>
          <a:lstStyle/>
          <a:p>
            <a:r>
              <a:rPr lang="fr-FR" dirty="0"/>
              <a:t>Savoirs : connaissances</a:t>
            </a:r>
          </a:p>
          <a:p>
            <a:r>
              <a:rPr lang="fr-FR" dirty="0"/>
              <a:t>Savoirs  Faire : habiletés</a:t>
            </a:r>
          </a:p>
          <a:p>
            <a:r>
              <a:rPr lang="fr-FR" dirty="0"/>
              <a:t>Savoirs être: attitude</a:t>
            </a:r>
          </a:p>
          <a:p>
            <a:pPr algn="ctr"/>
            <a:r>
              <a:rPr lang="fr-FR" b="1" dirty="0"/>
              <a:t>+</a:t>
            </a:r>
          </a:p>
          <a:p>
            <a:r>
              <a:rPr lang="fr-FR" dirty="0"/>
              <a:t>Vécus</a:t>
            </a:r>
          </a:p>
          <a:p>
            <a:r>
              <a:rPr lang="fr-FR" dirty="0"/>
              <a:t>Expérience</a:t>
            </a:r>
          </a:p>
          <a:p>
            <a:r>
              <a:rPr lang="fr-FR" dirty="0"/>
              <a:t>Culture</a:t>
            </a:r>
          </a:p>
          <a:p>
            <a:r>
              <a:rPr lang="fr-FR" dirty="0"/>
              <a:t>….</a:t>
            </a:r>
          </a:p>
        </p:txBody>
      </p:sp>
      <p:sp>
        <p:nvSpPr>
          <p:cNvPr id="15" name="Flèche vers le bas 14"/>
          <p:cNvSpPr/>
          <p:nvPr/>
        </p:nvSpPr>
        <p:spPr>
          <a:xfrm>
            <a:off x="1259632" y="5053826"/>
            <a:ext cx="108012" cy="31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p:cNvSpPr/>
          <p:nvPr/>
        </p:nvSpPr>
        <p:spPr>
          <a:xfrm rot="5400000">
            <a:off x="1079612" y="3825044"/>
            <a:ext cx="432047" cy="2376264"/>
          </a:xfrm>
          <a:prstGeom prst="rightBrace">
            <a:avLst>
              <a:gd name="adj1" fmla="val 8333"/>
              <a:gd name="adj2" fmla="val 493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539552" y="5302949"/>
            <a:ext cx="1656184" cy="646331"/>
          </a:xfrm>
          <a:prstGeom prst="rect">
            <a:avLst/>
          </a:prstGeom>
          <a:noFill/>
        </p:spPr>
        <p:txBody>
          <a:bodyPr wrap="square" rtlCol="0">
            <a:spAutoFit/>
          </a:bodyPr>
          <a:lstStyle/>
          <a:p>
            <a:pPr algn="ctr"/>
            <a:r>
              <a:rPr lang="fr-FR" dirty="0"/>
              <a:t>Performance(s) attendue(s)</a:t>
            </a:r>
          </a:p>
        </p:txBody>
      </p:sp>
      <p:sp>
        <p:nvSpPr>
          <p:cNvPr id="22" name="ZoneTexte 21"/>
          <p:cNvSpPr txBox="1"/>
          <p:nvPr/>
        </p:nvSpPr>
        <p:spPr>
          <a:xfrm>
            <a:off x="3434681" y="2852936"/>
            <a:ext cx="2778694"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fr-FR" dirty="0"/>
              <a:t>    Observer</a:t>
            </a:r>
          </a:p>
          <a:p>
            <a:pPr>
              <a:spcAft>
                <a:spcPts val="600"/>
              </a:spcAft>
            </a:pPr>
            <a:r>
              <a:rPr lang="fr-FR" dirty="0"/>
              <a:t>    </a:t>
            </a:r>
            <a:r>
              <a:rPr lang="fr-FR" dirty="0">
                <a:solidFill>
                  <a:srgbClr val="00B050"/>
                </a:solidFill>
              </a:rPr>
              <a:t>Prendre de l’information</a:t>
            </a:r>
          </a:p>
          <a:p>
            <a:pPr>
              <a:spcAft>
                <a:spcPts val="600"/>
              </a:spcAft>
            </a:pPr>
            <a:r>
              <a:rPr lang="fr-FR" dirty="0"/>
              <a:t>    Analyser</a:t>
            </a:r>
          </a:p>
          <a:p>
            <a:pPr>
              <a:spcAft>
                <a:spcPts val="600"/>
              </a:spcAft>
            </a:pPr>
            <a:r>
              <a:rPr lang="fr-FR" dirty="0"/>
              <a:t>    </a:t>
            </a:r>
            <a:r>
              <a:rPr lang="fr-FR" dirty="0">
                <a:solidFill>
                  <a:srgbClr val="00B050"/>
                </a:solidFill>
              </a:rPr>
              <a:t>Elaborer une stratégie</a:t>
            </a:r>
          </a:p>
          <a:p>
            <a:pPr>
              <a:spcAft>
                <a:spcPts val="600"/>
              </a:spcAft>
            </a:pPr>
            <a:r>
              <a:rPr lang="fr-FR" dirty="0"/>
              <a:t>    Décider</a:t>
            </a:r>
          </a:p>
          <a:p>
            <a:pPr>
              <a:spcAft>
                <a:spcPts val="600"/>
              </a:spcAft>
            </a:pPr>
            <a:r>
              <a:rPr lang="fr-FR" dirty="0"/>
              <a:t>     </a:t>
            </a:r>
            <a:r>
              <a:rPr lang="fr-FR" dirty="0">
                <a:solidFill>
                  <a:srgbClr val="00B050"/>
                </a:solidFill>
              </a:rPr>
              <a:t>Faire un choix</a:t>
            </a:r>
          </a:p>
          <a:p>
            <a:r>
              <a:rPr lang="fr-FR" dirty="0"/>
              <a:t>      Ch1 – Ch2 – </a:t>
            </a:r>
            <a:r>
              <a:rPr lang="fr-FR" dirty="0" err="1"/>
              <a:t>Ch</a:t>
            </a:r>
            <a:r>
              <a:rPr lang="fr-FR" dirty="0"/>
              <a:t>…</a:t>
            </a:r>
          </a:p>
          <a:p>
            <a:r>
              <a:rPr lang="fr-FR" dirty="0"/>
              <a:t>      Action</a:t>
            </a:r>
          </a:p>
          <a:p>
            <a:r>
              <a:rPr lang="fr-FR" dirty="0"/>
              <a:t>      </a:t>
            </a:r>
            <a:r>
              <a:rPr lang="fr-FR" dirty="0">
                <a:solidFill>
                  <a:srgbClr val="00B050"/>
                </a:solidFill>
              </a:rPr>
              <a:t>Performance(s)</a:t>
            </a:r>
          </a:p>
        </p:txBody>
      </p:sp>
      <p:cxnSp>
        <p:nvCxnSpPr>
          <p:cNvPr id="26" name="Connecteur droit avec flèche 25"/>
          <p:cNvCxnSpPr/>
          <p:nvPr/>
        </p:nvCxnSpPr>
        <p:spPr>
          <a:xfrm>
            <a:off x="2051720" y="5733256"/>
            <a:ext cx="1613793" cy="0"/>
          </a:xfrm>
          <a:prstGeom prst="straightConnector1">
            <a:avLst/>
          </a:prstGeom>
          <a:ln w="28575">
            <a:solidFill>
              <a:schemeClr val="tx1"/>
            </a:solidFill>
            <a:headEnd type="arrow" w="med" len="lg"/>
            <a:tailEnd type="arrow" w="med" len="lg"/>
          </a:ln>
        </p:spPr>
        <p:style>
          <a:lnRef idx="1">
            <a:schemeClr val="accent5"/>
          </a:lnRef>
          <a:fillRef idx="0">
            <a:schemeClr val="accent5"/>
          </a:fillRef>
          <a:effectRef idx="0">
            <a:schemeClr val="accent5"/>
          </a:effectRef>
          <a:fontRef idx="minor">
            <a:schemeClr val="tx1"/>
          </a:fontRef>
        </p:style>
      </p:cxnSp>
      <p:sp>
        <p:nvSpPr>
          <p:cNvPr id="27" name="Accolade fermante 26"/>
          <p:cNvSpPr/>
          <p:nvPr/>
        </p:nvSpPr>
        <p:spPr>
          <a:xfrm rot="5400000">
            <a:off x="4513768" y="1858600"/>
            <a:ext cx="332487" cy="8424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6948264" y="2636912"/>
            <a:ext cx="2160240" cy="2031325"/>
          </a:xfrm>
          <a:prstGeom prst="rect">
            <a:avLst/>
          </a:prstGeom>
          <a:noFill/>
        </p:spPr>
        <p:txBody>
          <a:bodyPr wrap="square" rtlCol="0">
            <a:spAutoFit/>
          </a:bodyPr>
          <a:lstStyle/>
          <a:p>
            <a:r>
              <a:rPr lang="fr-FR" dirty="0"/>
              <a:t>    &gt; Environnement</a:t>
            </a:r>
          </a:p>
          <a:p>
            <a:r>
              <a:rPr lang="fr-FR" dirty="0"/>
              <a:t>    &gt; Matériels</a:t>
            </a:r>
          </a:p>
          <a:p>
            <a:r>
              <a:rPr lang="fr-FR" dirty="0"/>
              <a:t>    &gt; Humains</a:t>
            </a:r>
          </a:p>
          <a:p>
            <a:r>
              <a:rPr lang="fr-FR" dirty="0"/>
              <a:t>    &gt; Météo </a:t>
            </a:r>
          </a:p>
          <a:p>
            <a:r>
              <a:rPr lang="fr-FR" dirty="0"/>
              <a:t>    &gt; Jour / Nuit</a:t>
            </a:r>
          </a:p>
          <a:p>
            <a:r>
              <a:rPr lang="fr-FR" dirty="0"/>
              <a:t>    &gt; contexte(s)</a:t>
            </a:r>
          </a:p>
          <a:p>
            <a:r>
              <a:rPr lang="fr-FR" dirty="0"/>
              <a:t>    &gt; ……</a:t>
            </a:r>
          </a:p>
        </p:txBody>
      </p:sp>
      <p:sp>
        <p:nvSpPr>
          <p:cNvPr id="32" name="Accolade fermante 31"/>
          <p:cNvSpPr/>
          <p:nvPr/>
        </p:nvSpPr>
        <p:spPr>
          <a:xfrm rot="5400000" flipH="1">
            <a:off x="4083623" y="-3036041"/>
            <a:ext cx="616715" cy="85689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137120" y="1430136"/>
            <a:ext cx="2562672" cy="46085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4" name="Ellipse 33"/>
          <p:cNvSpPr/>
          <p:nvPr/>
        </p:nvSpPr>
        <p:spPr>
          <a:xfrm>
            <a:off x="6804248" y="1484784"/>
            <a:ext cx="2232248" cy="4536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5" name="ZoneTexte 34"/>
          <p:cNvSpPr txBox="1"/>
          <p:nvPr/>
        </p:nvSpPr>
        <p:spPr>
          <a:xfrm>
            <a:off x="611560" y="1702549"/>
            <a:ext cx="1584176" cy="646331"/>
          </a:xfrm>
          <a:prstGeom prst="rect">
            <a:avLst/>
          </a:prstGeom>
          <a:noFill/>
        </p:spPr>
        <p:txBody>
          <a:bodyPr wrap="square" rtlCol="0">
            <a:spAutoFit/>
          </a:bodyPr>
          <a:lstStyle/>
          <a:p>
            <a:pPr algn="ctr"/>
            <a:r>
              <a:rPr lang="fr-FR" b="1" dirty="0"/>
              <a:t>Ressources Internes</a:t>
            </a:r>
          </a:p>
        </p:txBody>
      </p:sp>
      <p:sp>
        <p:nvSpPr>
          <p:cNvPr id="36" name="ZoneTexte 35"/>
          <p:cNvSpPr txBox="1"/>
          <p:nvPr/>
        </p:nvSpPr>
        <p:spPr>
          <a:xfrm>
            <a:off x="7164288" y="1630541"/>
            <a:ext cx="1584176" cy="646331"/>
          </a:xfrm>
          <a:prstGeom prst="rect">
            <a:avLst/>
          </a:prstGeom>
          <a:noFill/>
        </p:spPr>
        <p:txBody>
          <a:bodyPr wrap="square" rtlCol="0">
            <a:spAutoFit/>
          </a:bodyPr>
          <a:lstStyle/>
          <a:p>
            <a:pPr algn="ctr"/>
            <a:r>
              <a:rPr lang="fr-FR" b="1" dirty="0"/>
              <a:t>Ressources Externes</a:t>
            </a:r>
          </a:p>
        </p:txBody>
      </p:sp>
      <p:sp>
        <p:nvSpPr>
          <p:cNvPr id="37" name="ZoneTexte 36"/>
          <p:cNvSpPr txBox="1"/>
          <p:nvPr/>
        </p:nvSpPr>
        <p:spPr>
          <a:xfrm>
            <a:off x="2858616" y="1396482"/>
            <a:ext cx="4089647" cy="400110"/>
          </a:xfrm>
          <a:prstGeom prst="rect">
            <a:avLst/>
          </a:prstGeom>
          <a:noFill/>
        </p:spPr>
        <p:txBody>
          <a:bodyPr wrap="square" rtlCol="0">
            <a:spAutoFit/>
          </a:bodyPr>
          <a:lstStyle/>
          <a:p>
            <a:r>
              <a:rPr lang="fr-FR" sz="2000" b="1" dirty="0"/>
              <a:t>Processus cognitif qui mobilise …..</a:t>
            </a:r>
          </a:p>
        </p:txBody>
      </p:sp>
      <p:sp>
        <p:nvSpPr>
          <p:cNvPr id="38" name="ZoneTexte 37"/>
          <p:cNvSpPr txBox="1"/>
          <p:nvPr/>
        </p:nvSpPr>
        <p:spPr>
          <a:xfrm>
            <a:off x="1" y="611396"/>
            <a:ext cx="9108504" cy="369332"/>
          </a:xfrm>
          <a:prstGeom prst="rect">
            <a:avLst/>
          </a:prstGeom>
          <a:noFill/>
        </p:spPr>
        <p:txBody>
          <a:bodyPr wrap="square" rtlCol="0">
            <a:spAutoFit/>
          </a:bodyPr>
          <a:lstStyle/>
          <a:p>
            <a:pPr algn="ctr"/>
            <a:r>
              <a:rPr lang="fr-FR" b="1" dirty="0"/>
              <a:t>M’adapter à une situation pour réaliser l’action et être efficace, sécuritaire et rapide. </a:t>
            </a:r>
          </a:p>
        </p:txBody>
      </p:sp>
      <p:cxnSp>
        <p:nvCxnSpPr>
          <p:cNvPr id="5" name="Connecteur droit avec flèche 4"/>
          <p:cNvCxnSpPr/>
          <p:nvPr/>
        </p:nvCxnSpPr>
        <p:spPr>
          <a:xfrm>
            <a:off x="2195736" y="2066365"/>
            <a:ext cx="1743000" cy="4985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5694511" y="2132856"/>
            <a:ext cx="1584176" cy="4541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213376" y="5733256"/>
            <a:ext cx="2732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6645424" y="2960077"/>
            <a:ext cx="3702" cy="17299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084168" y="2852936"/>
            <a:ext cx="0" cy="2452340"/>
          </a:xfrm>
          <a:prstGeom prst="line">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H="1">
            <a:off x="6213376" y="2975655"/>
            <a:ext cx="435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6486599" y="4690011"/>
            <a:ext cx="461665" cy="118726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b="1" dirty="0">
                <a:solidFill>
                  <a:srgbClr val="FF0000"/>
                </a:solidFill>
              </a:rPr>
              <a:t>Contrôle</a:t>
            </a:r>
          </a:p>
        </p:txBody>
      </p:sp>
      <p:sp>
        <p:nvSpPr>
          <p:cNvPr id="79" name="Arc 78"/>
          <p:cNvSpPr/>
          <p:nvPr/>
        </p:nvSpPr>
        <p:spPr>
          <a:xfrm rot="15634752" flipH="1">
            <a:off x="1976333" y="2094726"/>
            <a:ext cx="2203021" cy="2517653"/>
          </a:xfrm>
          <a:prstGeom prst="arc">
            <a:avLst>
              <a:gd name="adj1" fmla="val 16200000"/>
              <a:gd name="adj2" fmla="val 192495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Arc 79"/>
          <p:cNvSpPr/>
          <p:nvPr/>
        </p:nvSpPr>
        <p:spPr>
          <a:xfrm rot="14303656" flipH="1">
            <a:off x="1593550" y="2352000"/>
            <a:ext cx="2248882" cy="2800866"/>
          </a:xfrm>
          <a:prstGeom prst="arc">
            <a:avLst>
              <a:gd name="adj1" fmla="val 16200000"/>
              <a:gd name="adj2" fmla="val 2108689"/>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12"/>
          <p:cNvCxnSpPr/>
          <p:nvPr/>
        </p:nvCxnSpPr>
        <p:spPr>
          <a:xfrm>
            <a:off x="3434680" y="5305276"/>
            <a:ext cx="277869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16843611" flipH="1" flipV="1">
            <a:off x="4835033" y="2278159"/>
            <a:ext cx="2417559" cy="2244845"/>
          </a:xfrm>
          <a:prstGeom prst="arc">
            <a:avLst>
              <a:gd name="adj1" fmla="val 16606657"/>
              <a:gd name="adj2" fmla="val 192495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Titre 1"/>
          <p:cNvSpPr txBox="1">
            <a:spLocks/>
          </p:cNvSpPr>
          <p:nvPr/>
        </p:nvSpPr>
        <p:spPr>
          <a:xfrm>
            <a:off x="-36512" y="-27384"/>
            <a:ext cx="347119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3200" dirty="0"/>
              <a:t>Capacité / compétence</a:t>
            </a:r>
          </a:p>
        </p:txBody>
      </p:sp>
      <p:sp>
        <p:nvSpPr>
          <p:cNvPr id="42" name="Titre 1"/>
          <p:cNvSpPr txBox="1">
            <a:spLocks/>
          </p:cNvSpPr>
          <p:nvPr/>
        </p:nvSpPr>
        <p:spPr>
          <a:xfrm>
            <a:off x="7164288" y="6462464"/>
            <a:ext cx="201622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1800" dirty="0"/>
              <a:t>FOR ACC – FOR CO</a:t>
            </a:r>
          </a:p>
        </p:txBody>
      </p:sp>
      <p:sp>
        <p:nvSpPr>
          <p:cNvPr id="24" name="ZoneTexte 23"/>
          <p:cNvSpPr txBox="1"/>
          <p:nvPr/>
        </p:nvSpPr>
        <p:spPr>
          <a:xfrm>
            <a:off x="5910535" y="3573016"/>
            <a:ext cx="461665" cy="1369892"/>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dirty="0">
                <a:solidFill>
                  <a:srgbClr val="FF0000"/>
                </a:solidFill>
              </a:rPr>
              <a:t>Non visible</a:t>
            </a:r>
          </a:p>
        </p:txBody>
      </p:sp>
      <p:sp>
        <p:nvSpPr>
          <p:cNvPr id="23" name="ZoneTexte 22"/>
          <p:cNvSpPr txBox="1"/>
          <p:nvPr/>
        </p:nvSpPr>
        <p:spPr>
          <a:xfrm>
            <a:off x="3203848" y="2852937"/>
            <a:ext cx="461665" cy="2430704"/>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dirty="0">
                <a:solidFill>
                  <a:srgbClr val="FF0000"/>
                </a:solidFill>
              </a:rPr>
              <a:t>STRESS / EMOTIONS</a:t>
            </a:r>
          </a:p>
        </p:txBody>
      </p:sp>
      <p:sp>
        <p:nvSpPr>
          <p:cNvPr id="44" name="ZoneTexte 2"/>
          <p:cNvSpPr txBox="1">
            <a:spLocks noChangeArrowheads="1"/>
          </p:cNvSpPr>
          <p:nvPr/>
        </p:nvSpPr>
        <p:spPr bwMode="auto">
          <a:xfrm>
            <a:off x="5364163" y="670083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20796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1">
                                            <p:txEl>
                                              <p:pRg st="0" end="0"/>
                                            </p:txEl>
                                          </p:spTgt>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1">
                                            <p:txEl>
                                              <p:pRg st="1" end="1"/>
                                            </p:txEl>
                                          </p:spTgt>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1">
                                            <p:txEl>
                                              <p:pRg st="2" end="2"/>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1">
                                            <p:txEl>
                                              <p:pRg st="3" end="3"/>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1">
                                            <p:txEl>
                                              <p:pRg st="4" end="4"/>
                                            </p:txEl>
                                          </p:spTgt>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1">
                                            <p:txEl>
                                              <p:pRg st="5" end="5"/>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P spid="16" grpId="0" animBg="1"/>
      <p:bldP spid="19" grpId="0"/>
      <p:bldP spid="22" grpId="0" animBg="1"/>
      <p:bldP spid="27" grpId="0" animBg="1"/>
      <p:bldP spid="32" grpId="0" animBg="1"/>
      <p:bldP spid="33" grpId="0" animBg="1"/>
      <p:bldP spid="34" grpId="0" animBg="1"/>
      <p:bldP spid="35" grpId="0"/>
      <p:bldP spid="36" grpId="0"/>
      <p:bldP spid="37" grpId="0"/>
      <p:bldP spid="38" grpId="0"/>
      <p:bldP spid="41" grpId="0" animBg="1"/>
      <p:bldP spid="79" grpId="0" animBg="1"/>
      <p:bldP spid="80" grpId="0" animBg="1"/>
      <p:bldP spid="43" grpId="0" animBg="1"/>
      <p:bldP spid="24"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La zone de confort</a:t>
            </a:r>
          </a:p>
        </p:txBody>
      </p:sp>
    </p:spTree>
    <p:extLst>
      <p:ext uri="{BB962C8B-B14F-4D97-AF65-F5344CB8AC3E}">
        <p14:creationId xmlns:p14="http://schemas.microsoft.com/office/powerpoint/2010/main" val="2363761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b="1" dirty="0">
                <a:solidFill>
                  <a:srgbClr val="FF0000"/>
                </a:solidFill>
              </a:rPr>
              <a:t>Sortir de la zone de confort</a:t>
            </a:r>
          </a:p>
        </p:txBody>
      </p:sp>
      <p:sp>
        <p:nvSpPr>
          <p:cNvPr id="3" name="Espace réservé du contenu 2"/>
          <p:cNvSpPr>
            <a:spLocks noGrp="1"/>
          </p:cNvSpPr>
          <p:nvPr>
            <p:ph idx="1"/>
          </p:nvPr>
        </p:nvSpPr>
        <p:spPr/>
        <p:txBody>
          <a:bodyPr>
            <a:normAutofit/>
          </a:bodyPr>
          <a:lstStyle/>
          <a:p>
            <a:pPr marL="0" lvl="0" indent="0">
              <a:buNone/>
            </a:pPr>
            <a:endParaRPr lang="fr-FR" dirty="0"/>
          </a:p>
          <a:p>
            <a:pPr lvl="2"/>
            <a:r>
              <a:rPr lang="fr-FR" dirty="0"/>
              <a:t>La zone proximale de développement</a:t>
            </a:r>
          </a:p>
          <a:p>
            <a:pPr lvl="2"/>
            <a:r>
              <a:rPr lang="fr-FR" dirty="0"/>
              <a:t>La zone de confort</a:t>
            </a:r>
          </a:p>
          <a:p>
            <a:pPr lvl="2"/>
            <a:r>
              <a:rPr lang="fr-FR" dirty="0"/>
              <a:t>Courbe du changement</a:t>
            </a:r>
          </a:p>
          <a:p>
            <a:pPr lvl="2"/>
            <a:r>
              <a:rPr lang="fr-FR" dirty="0"/>
              <a:t>Courbe du deuil</a:t>
            </a:r>
          </a:p>
          <a:p>
            <a:pPr lvl="2"/>
            <a:r>
              <a:rPr lang="fr-FR" dirty="0"/>
              <a:t>Courbe du changement</a:t>
            </a:r>
          </a:p>
          <a:p>
            <a:pPr lvl="2"/>
            <a:r>
              <a:rPr lang="fr-FR" dirty="0"/>
              <a:t>Pyramide de </a:t>
            </a:r>
            <a:r>
              <a:rPr lang="fr-FR" dirty="0" err="1"/>
              <a:t>maslow</a:t>
            </a:r>
            <a:endParaRPr lang="fr-FR" dirty="0"/>
          </a:p>
          <a:p>
            <a:pPr marL="0" indent="0">
              <a:buNone/>
            </a:pPr>
            <a:r>
              <a:rPr lang="fr-FR" dirty="0"/>
              <a:t> </a:t>
            </a:r>
          </a:p>
          <a:p>
            <a:endParaRPr lang="fr-FR" dirty="0"/>
          </a:p>
        </p:txBody>
      </p:sp>
    </p:spTree>
    <p:extLst>
      <p:ext uri="{BB962C8B-B14F-4D97-AF65-F5344CB8AC3E}">
        <p14:creationId xmlns:p14="http://schemas.microsoft.com/office/powerpoint/2010/main" val="2948751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404664"/>
            <a:ext cx="4317670" cy="5865515"/>
          </a:xfrm>
        </p:spPr>
      </p:pic>
    </p:spTree>
    <p:extLst>
      <p:ext uri="{BB962C8B-B14F-4D97-AF65-F5344CB8AC3E}">
        <p14:creationId xmlns:p14="http://schemas.microsoft.com/office/powerpoint/2010/main" val="2735961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c 23"/>
          <p:cNvSpPr/>
          <p:nvPr/>
        </p:nvSpPr>
        <p:spPr>
          <a:xfrm rot="17827104">
            <a:off x="1635919" y="2896394"/>
            <a:ext cx="1643063" cy="1203325"/>
          </a:xfrm>
          <a:prstGeom prst="arc">
            <a:avLst>
              <a:gd name="adj1" fmla="val 10764676"/>
              <a:gd name="adj2" fmla="val 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 name="Titre 1"/>
          <p:cNvSpPr>
            <a:spLocks noGrp="1"/>
          </p:cNvSpPr>
          <p:nvPr>
            <p:ph type="title"/>
          </p:nvPr>
        </p:nvSpPr>
        <p:spPr>
          <a:xfrm>
            <a:off x="-36513" y="6350"/>
            <a:ext cx="5903913" cy="5207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eaLnBrk="1" hangingPunct="1">
              <a:defRPr/>
            </a:pPr>
            <a:r>
              <a:rPr lang="fr-FR" sz="2800" dirty="0">
                <a:latin typeface="Calibri" pitchFamily="34" charset="0"/>
              </a:rPr>
              <a:t>La Zone Proximale de Développement</a:t>
            </a:r>
          </a:p>
        </p:txBody>
      </p:sp>
      <p:sp>
        <p:nvSpPr>
          <p:cNvPr id="5" name="Titre 1"/>
          <p:cNvSpPr txBox="1">
            <a:spLocks/>
          </p:cNvSpPr>
          <p:nvPr/>
        </p:nvSpPr>
        <p:spPr>
          <a:xfrm>
            <a:off x="7164388" y="6462713"/>
            <a:ext cx="2016125" cy="42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fr-FR" sz="1800" dirty="0">
                <a:latin typeface="Calibri" pitchFamily="34" charset="0"/>
                <a:cs typeface="Consolas" pitchFamily="49" charset="0"/>
              </a:rPr>
              <a:t>FOR ACC – FOR CO</a:t>
            </a:r>
          </a:p>
        </p:txBody>
      </p:sp>
      <p:sp>
        <p:nvSpPr>
          <p:cNvPr id="6" name="Oval 4"/>
          <p:cNvSpPr>
            <a:spLocks noChangeArrowheads="1"/>
          </p:cNvSpPr>
          <p:nvPr/>
        </p:nvSpPr>
        <p:spPr bwMode="auto">
          <a:xfrm>
            <a:off x="611188" y="4652963"/>
            <a:ext cx="2520950"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fr-FR" altLang="fr-FR" sz="2400"/>
          </a:p>
          <a:p>
            <a:pPr algn="ctr" eaLnBrk="1" hangingPunct="1">
              <a:spcBef>
                <a:spcPct val="0"/>
              </a:spcBef>
              <a:buFontTx/>
              <a:buNone/>
            </a:pPr>
            <a:r>
              <a:rPr lang="fr-FR" altLang="fr-FR" sz="2400"/>
              <a:t> je sais faire</a:t>
            </a:r>
          </a:p>
        </p:txBody>
      </p:sp>
      <p:sp>
        <p:nvSpPr>
          <p:cNvPr id="2" name="Ellipse 1"/>
          <p:cNvSpPr/>
          <p:nvPr/>
        </p:nvSpPr>
        <p:spPr>
          <a:xfrm>
            <a:off x="900113" y="4652963"/>
            <a:ext cx="2016125" cy="647700"/>
          </a:xfrm>
          <a:prstGeom prst="ellipse">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2000" dirty="0"/>
              <a:t>Situation x</a:t>
            </a:r>
          </a:p>
        </p:txBody>
      </p:sp>
      <p:sp>
        <p:nvSpPr>
          <p:cNvPr id="7" name="Oval 4"/>
          <p:cNvSpPr>
            <a:spLocks noChangeArrowheads="1"/>
          </p:cNvSpPr>
          <p:nvPr/>
        </p:nvSpPr>
        <p:spPr bwMode="auto">
          <a:xfrm>
            <a:off x="4427538" y="981075"/>
            <a:ext cx="2520950"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fr-FR" altLang="fr-FR" sz="2400"/>
          </a:p>
          <a:p>
            <a:pPr algn="ctr" eaLnBrk="1" hangingPunct="1">
              <a:spcBef>
                <a:spcPct val="0"/>
              </a:spcBef>
              <a:buFontTx/>
              <a:buNone/>
            </a:pPr>
            <a:r>
              <a:rPr lang="fr-FR" altLang="fr-FR" sz="2400"/>
              <a:t>Je ne sais pas faire</a:t>
            </a:r>
          </a:p>
        </p:txBody>
      </p:sp>
      <p:sp>
        <p:nvSpPr>
          <p:cNvPr id="8" name="Ellipse 7"/>
          <p:cNvSpPr/>
          <p:nvPr/>
        </p:nvSpPr>
        <p:spPr>
          <a:xfrm>
            <a:off x="4716463" y="1052513"/>
            <a:ext cx="2016125" cy="647700"/>
          </a:xfrm>
          <a:prstGeom prst="ellipse">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2000" dirty="0"/>
              <a:t>Situation Z</a:t>
            </a:r>
          </a:p>
        </p:txBody>
      </p:sp>
      <p:sp>
        <p:nvSpPr>
          <p:cNvPr id="9" name="Oval 4"/>
          <p:cNvSpPr>
            <a:spLocks noChangeArrowheads="1"/>
          </p:cNvSpPr>
          <p:nvPr/>
        </p:nvSpPr>
        <p:spPr bwMode="auto">
          <a:xfrm>
            <a:off x="4427538" y="4652963"/>
            <a:ext cx="2520950"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fr-FR" altLang="fr-FR" sz="2400"/>
          </a:p>
          <a:p>
            <a:pPr algn="ctr" eaLnBrk="1" hangingPunct="1">
              <a:spcBef>
                <a:spcPct val="0"/>
              </a:spcBef>
              <a:buFontTx/>
              <a:buNone/>
            </a:pPr>
            <a:r>
              <a:rPr lang="fr-FR" altLang="fr-FR" sz="2400"/>
              <a:t> je sais faire</a:t>
            </a:r>
          </a:p>
        </p:txBody>
      </p:sp>
      <p:sp>
        <p:nvSpPr>
          <p:cNvPr id="10" name="Ellipse 9"/>
          <p:cNvSpPr/>
          <p:nvPr/>
        </p:nvSpPr>
        <p:spPr>
          <a:xfrm>
            <a:off x="4716463" y="4724400"/>
            <a:ext cx="2016125" cy="649288"/>
          </a:xfrm>
          <a:prstGeom prst="ellipse">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2000" dirty="0"/>
              <a:t>Situation Y</a:t>
            </a:r>
          </a:p>
        </p:txBody>
      </p:sp>
      <p:cxnSp>
        <p:nvCxnSpPr>
          <p:cNvPr id="11" name="Connecteur droit avec flèche 10"/>
          <p:cNvCxnSpPr>
            <a:stCxn id="6" idx="6"/>
            <a:endCxn id="9" idx="2"/>
          </p:cNvCxnSpPr>
          <p:nvPr/>
        </p:nvCxnSpPr>
        <p:spPr>
          <a:xfrm>
            <a:off x="3132138" y="5445125"/>
            <a:ext cx="1295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Oval 4"/>
          <p:cNvSpPr>
            <a:spLocks noChangeArrowheads="1"/>
          </p:cNvSpPr>
          <p:nvPr/>
        </p:nvSpPr>
        <p:spPr bwMode="auto">
          <a:xfrm>
            <a:off x="1331913" y="3284538"/>
            <a:ext cx="2519362"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fr-FR" altLang="fr-FR" sz="2400"/>
          </a:p>
        </p:txBody>
      </p:sp>
      <p:sp>
        <p:nvSpPr>
          <p:cNvPr id="14" name="Ellipse 13"/>
          <p:cNvSpPr/>
          <p:nvPr/>
        </p:nvSpPr>
        <p:spPr>
          <a:xfrm>
            <a:off x="1547813" y="4076700"/>
            <a:ext cx="2160587" cy="792163"/>
          </a:xfrm>
          <a:prstGeom prst="ellipse">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2000" dirty="0"/>
              <a:t>Situation x </a:t>
            </a:r>
          </a:p>
          <a:p>
            <a:pPr algn="ctr">
              <a:defRPr/>
            </a:pPr>
            <a:r>
              <a:rPr lang="fr-FR" sz="2000" dirty="0"/>
              <a:t>+  a</a:t>
            </a:r>
          </a:p>
        </p:txBody>
      </p:sp>
      <p:sp>
        <p:nvSpPr>
          <p:cNvPr id="15" name="ZoneTexte 14"/>
          <p:cNvSpPr txBox="1">
            <a:spLocks noChangeArrowheads="1"/>
          </p:cNvSpPr>
          <p:nvPr/>
        </p:nvSpPr>
        <p:spPr bwMode="auto">
          <a:xfrm>
            <a:off x="1476375" y="3573463"/>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2400"/>
              <a:t>J’apprend a faire</a:t>
            </a:r>
          </a:p>
        </p:txBody>
      </p:sp>
      <p:sp>
        <p:nvSpPr>
          <p:cNvPr id="16" name="Arc 15"/>
          <p:cNvSpPr/>
          <p:nvPr/>
        </p:nvSpPr>
        <p:spPr>
          <a:xfrm rot="17827104">
            <a:off x="128588" y="4022725"/>
            <a:ext cx="1641475" cy="1203325"/>
          </a:xfrm>
          <a:prstGeom prst="arc">
            <a:avLst>
              <a:gd name="adj1" fmla="val 10764676"/>
              <a:gd name="adj2" fmla="val 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ZoneTexte 16"/>
          <p:cNvSpPr txBox="1">
            <a:spLocks noChangeArrowheads="1"/>
          </p:cNvSpPr>
          <p:nvPr/>
        </p:nvSpPr>
        <p:spPr bwMode="auto">
          <a:xfrm>
            <a:off x="-36513" y="2420938"/>
            <a:ext cx="194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400"/>
              <a:t>Montée en compétence et apprentissage</a:t>
            </a:r>
          </a:p>
        </p:txBody>
      </p:sp>
      <p:sp>
        <p:nvSpPr>
          <p:cNvPr id="18" name="ZoneTexte 17"/>
          <p:cNvSpPr txBox="1">
            <a:spLocks noChangeArrowheads="1"/>
          </p:cNvSpPr>
          <p:nvPr/>
        </p:nvSpPr>
        <p:spPr bwMode="auto">
          <a:xfrm>
            <a:off x="7019925" y="4973638"/>
            <a:ext cx="19446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400"/>
              <a:t>Pas de montée en compétence</a:t>
            </a:r>
          </a:p>
        </p:txBody>
      </p:sp>
      <p:sp>
        <p:nvSpPr>
          <p:cNvPr id="19" name="ZoneTexte 18"/>
          <p:cNvSpPr txBox="1">
            <a:spLocks noChangeArrowheads="1"/>
          </p:cNvSpPr>
          <p:nvPr/>
        </p:nvSpPr>
        <p:spPr bwMode="auto">
          <a:xfrm>
            <a:off x="7019925" y="1076325"/>
            <a:ext cx="194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400">
                <a:solidFill>
                  <a:srgbClr val="FF0000"/>
                </a:solidFill>
              </a:rPr>
              <a:t>Pas de montée en compétence</a:t>
            </a:r>
          </a:p>
        </p:txBody>
      </p:sp>
      <p:sp>
        <p:nvSpPr>
          <p:cNvPr id="20" name="ZoneTexte 19"/>
          <p:cNvSpPr txBox="1">
            <a:spLocks noChangeArrowheads="1"/>
          </p:cNvSpPr>
          <p:nvPr/>
        </p:nvSpPr>
        <p:spPr bwMode="auto">
          <a:xfrm>
            <a:off x="2555875" y="6064250"/>
            <a:ext cx="244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2400"/>
              <a:t>Je n’apprend faire</a:t>
            </a:r>
          </a:p>
        </p:txBody>
      </p:sp>
      <p:sp>
        <p:nvSpPr>
          <p:cNvPr id="21" name="Arc 20"/>
          <p:cNvSpPr/>
          <p:nvPr/>
        </p:nvSpPr>
        <p:spPr>
          <a:xfrm rot="2977039">
            <a:off x="1851026" y="1616075"/>
            <a:ext cx="3281362" cy="4014787"/>
          </a:xfrm>
          <a:prstGeom prst="arc">
            <a:avLst>
              <a:gd name="adj1" fmla="val 16584679"/>
              <a:gd name="adj2" fmla="val 2962087"/>
            </a:avLst>
          </a:prstGeom>
          <a:ln w="38100">
            <a:solidFill>
              <a:srgbClr val="FF33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ZoneTexte 21"/>
          <p:cNvSpPr txBox="1">
            <a:spLocks noChangeArrowheads="1"/>
          </p:cNvSpPr>
          <p:nvPr/>
        </p:nvSpPr>
        <p:spPr bwMode="auto">
          <a:xfrm>
            <a:off x="5435600" y="2997200"/>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400">
                <a:solidFill>
                  <a:srgbClr val="FF0000"/>
                </a:solidFill>
              </a:rPr>
              <a:t>Attention génère une situation d’échec (écart trop important)</a:t>
            </a:r>
          </a:p>
        </p:txBody>
      </p:sp>
      <p:sp>
        <p:nvSpPr>
          <p:cNvPr id="23" name="ZoneTexte 22"/>
          <p:cNvSpPr txBox="1">
            <a:spLocks noChangeArrowheads="1"/>
          </p:cNvSpPr>
          <p:nvPr/>
        </p:nvSpPr>
        <p:spPr bwMode="auto">
          <a:xfrm>
            <a:off x="184150" y="836613"/>
            <a:ext cx="4387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400" dirty="0">
                <a:solidFill>
                  <a:srgbClr val="FF0000"/>
                </a:solidFill>
              </a:rPr>
              <a:t>Amène a un désengagement dans  la formation et un sentiment de colère</a:t>
            </a:r>
          </a:p>
        </p:txBody>
      </p:sp>
      <p:sp>
        <p:nvSpPr>
          <p:cNvPr id="25" name="Oval 4"/>
          <p:cNvSpPr>
            <a:spLocks noChangeArrowheads="1"/>
          </p:cNvSpPr>
          <p:nvPr/>
        </p:nvSpPr>
        <p:spPr bwMode="auto">
          <a:xfrm>
            <a:off x="2771775" y="2205038"/>
            <a:ext cx="2232025" cy="1465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fr-FR" altLang="fr-FR" sz="2000"/>
              <a:t>MSP progressive </a:t>
            </a:r>
          </a:p>
          <a:p>
            <a:pPr algn="ctr" eaLnBrk="1" hangingPunct="1">
              <a:spcBef>
                <a:spcPct val="0"/>
              </a:spcBef>
              <a:buFontTx/>
              <a:buNone/>
            </a:pPr>
            <a:r>
              <a:rPr lang="fr-FR" altLang="fr-FR" sz="2000"/>
              <a:t>jusqu’au </a:t>
            </a:r>
          </a:p>
          <a:p>
            <a:pPr algn="ctr" eaLnBrk="1" hangingPunct="1">
              <a:spcBef>
                <a:spcPct val="0"/>
              </a:spcBef>
              <a:buFontTx/>
              <a:buNone/>
            </a:pPr>
            <a:r>
              <a:rPr lang="fr-FR" altLang="fr-FR" sz="2000"/>
              <a:t>niveau attendu</a:t>
            </a:r>
          </a:p>
        </p:txBody>
      </p:sp>
      <p:sp>
        <p:nvSpPr>
          <p:cNvPr id="2072" name="ZoneTexte 2"/>
          <p:cNvSpPr txBox="1">
            <a:spLocks noChangeArrowheads="1"/>
          </p:cNvSpPr>
          <p:nvPr/>
        </p:nvSpPr>
        <p:spPr bwMode="auto">
          <a:xfrm>
            <a:off x="5364163" y="670083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fr-FR" altLang="fr-FR" sz="600"/>
              <a:t>copyright LE HENAFF(c) 2018, tout droits réservés</a:t>
            </a:r>
          </a:p>
        </p:txBody>
      </p:sp>
    </p:spTree>
    <p:extLst>
      <p:ext uri="{BB962C8B-B14F-4D97-AF65-F5344CB8AC3E}">
        <p14:creationId xmlns:p14="http://schemas.microsoft.com/office/powerpoint/2010/main" val="183027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P spid="10" grpId="0" animBg="1"/>
      <p:bldP spid="13" grpId="0" animBg="1"/>
      <p:bldP spid="14" grpId="0" animBg="1"/>
      <p:bldP spid="15" grpId="0"/>
      <p:bldP spid="17" grpId="0"/>
      <p:bldP spid="18" grpId="0"/>
      <p:bldP spid="19" grpId="0"/>
      <p:bldP spid="20" grpId="0"/>
      <p:bldP spid="22" grpId="0"/>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courbée vers le haut 16"/>
          <p:cNvSpPr/>
          <p:nvPr/>
        </p:nvSpPr>
        <p:spPr>
          <a:xfrm>
            <a:off x="3851920" y="1340768"/>
            <a:ext cx="4320480" cy="657363"/>
          </a:xfrm>
          <a:prstGeom prst="curvedUpArrow">
            <a:avLst>
              <a:gd name="adj1" fmla="val 25000"/>
              <a:gd name="adj2" fmla="val 521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4" name="ZoneTexte 3"/>
          <p:cNvSpPr txBox="1"/>
          <p:nvPr/>
        </p:nvSpPr>
        <p:spPr>
          <a:xfrm>
            <a:off x="2555776" y="764704"/>
            <a:ext cx="3096344" cy="369332"/>
          </a:xfrm>
          <a:prstGeom prst="rect">
            <a:avLst/>
          </a:prstGeom>
          <a:noFill/>
        </p:spPr>
        <p:txBody>
          <a:bodyPr wrap="square" rtlCol="0">
            <a:spAutoFit/>
          </a:bodyPr>
          <a:lstStyle/>
          <a:p>
            <a:endParaRPr lang="fr-FR" dirty="0"/>
          </a:p>
        </p:txBody>
      </p:sp>
      <p:sp>
        <p:nvSpPr>
          <p:cNvPr id="5" name="Titre 1"/>
          <p:cNvSpPr txBox="1">
            <a:spLocks/>
          </p:cNvSpPr>
          <p:nvPr/>
        </p:nvSpPr>
        <p:spPr>
          <a:xfrm>
            <a:off x="-36512" y="-27384"/>
            <a:ext cx="59046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2800" dirty="0"/>
              <a:t>Le 04 Octobre 2017 – Nouvelle filière formateur</a:t>
            </a:r>
          </a:p>
        </p:txBody>
      </p:sp>
      <p:sp>
        <p:nvSpPr>
          <p:cNvPr id="6" name="Titre 1"/>
          <p:cNvSpPr txBox="1">
            <a:spLocks/>
          </p:cNvSpPr>
          <p:nvPr/>
        </p:nvSpPr>
        <p:spPr>
          <a:xfrm>
            <a:off x="7164289" y="6462464"/>
            <a:ext cx="2016223"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fr-FR" sz="1800" dirty="0"/>
              <a:t>FOR ACC – FOR CO</a:t>
            </a:r>
          </a:p>
        </p:txBody>
      </p:sp>
      <p:sp>
        <p:nvSpPr>
          <p:cNvPr id="8" name="ZoneTexte 7"/>
          <p:cNvSpPr txBox="1"/>
          <p:nvPr/>
        </p:nvSpPr>
        <p:spPr>
          <a:xfrm>
            <a:off x="467544" y="971436"/>
            <a:ext cx="1296144" cy="369332"/>
          </a:xfrm>
          <a:prstGeom prst="rect">
            <a:avLst/>
          </a:prstGeom>
          <a:noFill/>
        </p:spPr>
        <p:txBody>
          <a:bodyPr wrap="square" rtlCol="0">
            <a:spAutoFit/>
          </a:bodyPr>
          <a:lstStyle/>
          <a:p>
            <a:pPr algn="ctr"/>
            <a:r>
              <a:rPr lang="fr-FR" dirty="0"/>
              <a:t>Avant</a:t>
            </a:r>
          </a:p>
        </p:txBody>
      </p:sp>
      <p:sp>
        <p:nvSpPr>
          <p:cNvPr id="9" name="ZoneTexte 8"/>
          <p:cNvSpPr txBox="1"/>
          <p:nvPr/>
        </p:nvSpPr>
        <p:spPr>
          <a:xfrm>
            <a:off x="179512" y="2261771"/>
            <a:ext cx="2160240" cy="1846659"/>
          </a:xfrm>
          <a:prstGeom prst="rect">
            <a:avLst/>
          </a:prstGeom>
          <a:noFill/>
        </p:spPr>
        <p:txBody>
          <a:bodyPr wrap="square" rtlCol="0">
            <a:spAutoFit/>
          </a:bodyPr>
          <a:lstStyle/>
          <a:p>
            <a:r>
              <a:rPr lang="fr-FR" dirty="0"/>
              <a:t>FOR 1: formateur</a:t>
            </a:r>
          </a:p>
          <a:p>
            <a:endParaRPr lang="fr-FR" sz="1000" dirty="0"/>
          </a:p>
          <a:p>
            <a:r>
              <a:rPr lang="fr-FR" dirty="0"/>
              <a:t>FOR 2: responsable pédagogique</a:t>
            </a:r>
          </a:p>
          <a:p>
            <a:endParaRPr lang="fr-FR" sz="1000" dirty="0"/>
          </a:p>
          <a:p>
            <a:r>
              <a:rPr lang="fr-FR" dirty="0"/>
              <a:t>FOR 3: organisateur de formation </a:t>
            </a:r>
          </a:p>
        </p:txBody>
      </p:sp>
      <p:sp>
        <p:nvSpPr>
          <p:cNvPr id="10" name="ZoneTexte 9"/>
          <p:cNvSpPr txBox="1"/>
          <p:nvPr/>
        </p:nvSpPr>
        <p:spPr>
          <a:xfrm>
            <a:off x="2267744" y="687199"/>
            <a:ext cx="3672408" cy="923330"/>
          </a:xfrm>
          <a:prstGeom prst="rect">
            <a:avLst/>
          </a:prstGeom>
          <a:solidFill>
            <a:schemeClr val="bg1"/>
          </a:solidFill>
          <a:ln>
            <a:noFill/>
          </a:ln>
        </p:spPr>
        <p:txBody>
          <a:bodyPr wrap="square" rtlCol="0">
            <a:spAutoFit/>
          </a:bodyPr>
          <a:lstStyle/>
          <a:p>
            <a:pPr algn="ctr"/>
            <a:r>
              <a:rPr lang="fr-FR" dirty="0"/>
              <a:t>Arrêté du 04 Octobre 2017</a:t>
            </a:r>
          </a:p>
          <a:p>
            <a:pPr algn="ctr"/>
            <a:r>
              <a:rPr lang="fr-FR" dirty="0"/>
              <a:t>Formateur aux développement des compétences</a:t>
            </a:r>
          </a:p>
        </p:txBody>
      </p:sp>
      <p:sp>
        <p:nvSpPr>
          <p:cNvPr id="11" name="ZoneTexte 10"/>
          <p:cNvSpPr txBox="1"/>
          <p:nvPr/>
        </p:nvSpPr>
        <p:spPr>
          <a:xfrm>
            <a:off x="2915816" y="2128788"/>
            <a:ext cx="3024336" cy="2123658"/>
          </a:xfrm>
          <a:prstGeom prst="rect">
            <a:avLst/>
          </a:prstGeom>
          <a:noFill/>
        </p:spPr>
        <p:txBody>
          <a:bodyPr wrap="square" rtlCol="0">
            <a:spAutoFit/>
          </a:bodyPr>
          <a:lstStyle/>
          <a:p>
            <a:r>
              <a:rPr lang="fr-FR" dirty="0"/>
              <a:t>Accompagnateur de proximité (ACC PRO – 3 jours)</a:t>
            </a:r>
          </a:p>
          <a:p>
            <a:endParaRPr lang="fr-FR" sz="1000" dirty="0"/>
          </a:p>
          <a:p>
            <a:r>
              <a:rPr lang="fr-FR" dirty="0"/>
              <a:t>Formateur accompagnateur (FOR ACC – de 5 à 10 jours)</a:t>
            </a:r>
          </a:p>
          <a:p>
            <a:endParaRPr lang="fr-FR" sz="1000" dirty="0"/>
          </a:p>
          <a:p>
            <a:r>
              <a:rPr lang="fr-FR" dirty="0"/>
              <a:t>Concepteurs de formation </a:t>
            </a:r>
          </a:p>
          <a:p>
            <a:r>
              <a:rPr lang="fr-FR" dirty="0"/>
              <a:t>(Concepteurs – 5 jours)</a:t>
            </a:r>
          </a:p>
        </p:txBody>
      </p:sp>
      <p:sp>
        <p:nvSpPr>
          <p:cNvPr id="13" name="ZoneTexte 12"/>
          <p:cNvSpPr txBox="1"/>
          <p:nvPr/>
        </p:nvSpPr>
        <p:spPr>
          <a:xfrm>
            <a:off x="7092280" y="971436"/>
            <a:ext cx="1728192" cy="369332"/>
          </a:xfrm>
          <a:prstGeom prst="rect">
            <a:avLst/>
          </a:prstGeom>
          <a:noFill/>
        </p:spPr>
        <p:txBody>
          <a:bodyPr wrap="square" rtlCol="0">
            <a:spAutoFit/>
          </a:bodyPr>
          <a:lstStyle/>
          <a:p>
            <a:pPr algn="ctr"/>
            <a:r>
              <a:rPr lang="fr-FR" dirty="0"/>
              <a:t>01 Janvier 2020</a:t>
            </a:r>
          </a:p>
        </p:txBody>
      </p:sp>
      <p:sp>
        <p:nvSpPr>
          <p:cNvPr id="15" name="ZoneTexte 14"/>
          <p:cNvSpPr txBox="1"/>
          <p:nvPr/>
        </p:nvSpPr>
        <p:spPr>
          <a:xfrm>
            <a:off x="1259632" y="4211796"/>
            <a:ext cx="2736304"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t>Pas d’équivalence directe</a:t>
            </a:r>
          </a:p>
        </p:txBody>
      </p:sp>
      <p:sp>
        <p:nvSpPr>
          <p:cNvPr id="16" name="ZoneTexte 15"/>
          <p:cNvSpPr txBox="1"/>
          <p:nvPr/>
        </p:nvSpPr>
        <p:spPr>
          <a:xfrm>
            <a:off x="6588224" y="2039937"/>
            <a:ext cx="216024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Fin de mise en place du déploiement de la nouvelle filière.</a:t>
            </a:r>
          </a:p>
          <a:p>
            <a:endParaRPr lang="fr-FR" sz="900" dirty="0"/>
          </a:p>
          <a:p>
            <a:r>
              <a:rPr lang="fr-FR" dirty="0"/>
              <a:t>1- Les anciennes appellations n’ont plus de valeur.</a:t>
            </a:r>
          </a:p>
          <a:p>
            <a:endParaRPr lang="fr-FR" sz="900" dirty="0"/>
          </a:p>
          <a:p>
            <a:r>
              <a:rPr lang="fr-FR" dirty="0"/>
              <a:t>2- les articles 13 et 14 ne peuvent plus s’appliquer</a:t>
            </a:r>
          </a:p>
        </p:txBody>
      </p:sp>
      <p:sp>
        <p:nvSpPr>
          <p:cNvPr id="18" name="ZoneTexte 17"/>
          <p:cNvSpPr txBox="1"/>
          <p:nvPr/>
        </p:nvSpPr>
        <p:spPr>
          <a:xfrm>
            <a:off x="4499992" y="1414517"/>
            <a:ext cx="3067352" cy="646331"/>
          </a:xfrm>
          <a:prstGeom prst="rect">
            <a:avLst/>
          </a:prstGeom>
          <a:noFill/>
        </p:spPr>
        <p:txBody>
          <a:bodyPr wrap="square" rtlCol="0">
            <a:spAutoFit/>
          </a:bodyPr>
          <a:lstStyle/>
          <a:p>
            <a:pPr algn="ctr"/>
            <a:r>
              <a:rPr lang="fr-FR" b="1" dirty="0">
                <a:solidFill>
                  <a:srgbClr val="FF0000"/>
                </a:solidFill>
              </a:rPr>
              <a:t>Ce n’est pas une période transitoire</a:t>
            </a:r>
          </a:p>
        </p:txBody>
      </p:sp>
      <p:sp>
        <p:nvSpPr>
          <p:cNvPr id="19" name="ZoneTexte 18"/>
          <p:cNvSpPr txBox="1"/>
          <p:nvPr/>
        </p:nvSpPr>
        <p:spPr>
          <a:xfrm>
            <a:off x="35496" y="4930566"/>
            <a:ext cx="7488832" cy="2746906"/>
          </a:xfrm>
          <a:prstGeom prst="rect">
            <a:avLst/>
          </a:prstGeom>
          <a:noFill/>
        </p:spPr>
        <p:txBody>
          <a:bodyPr wrap="square" rtlCol="0">
            <a:spAutoFit/>
          </a:bodyPr>
          <a:lstStyle/>
          <a:p>
            <a:r>
              <a:rPr lang="fr-FR" dirty="0"/>
              <a:t>Transition possible entre les  anciennes et les nouvelles formations:</a:t>
            </a:r>
          </a:p>
          <a:p>
            <a:r>
              <a:rPr lang="fr-FR" dirty="0"/>
              <a:t>Article 13: avoir suivi une formation au minimum de 3 jours en APC (CNFPT, ENSOSP, ECASC) et FOR1, FOR2, FOR3, PICF, </a:t>
            </a:r>
            <a:r>
              <a:rPr lang="fr-FR" dirty="0" err="1"/>
              <a:t>FdF</a:t>
            </a:r>
            <a:r>
              <a:rPr lang="fr-FR" dirty="0"/>
              <a:t>, COD3, </a:t>
            </a:r>
            <a:r>
              <a:rPr lang="fr-FR" dirty="0" err="1"/>
              <a:t>anim</a:t>
            </a:r>
            <a:r>
              <a:rPr lang="fr-FR" dirty="0"/>
              <a:t> JSP.</a:t>
            </a:r>
          </a:p>
          <a:p>
            <a:endParaRPr lang="fr-FR" sz="900" dirty="0"/>
          </a:p>
          <a:p>
            <a:r>
              <a:rPr lang="fr-FR" dirty="0"/>
              <a:t>Article 14: diagnostic de compétence en commission pour obtenir soit le FOR ACC soit le concepteur, les deux seront associées à un stage passerelle de 3 jours</a:t>
            </a:r>
          </a:p>
          <a:p>
            <a:endParaRPr lang="fr-FR" dirty="0"/>
          </a:p>
          <a:p>
            <a:endParaRPr lang="fr-FR" dirty="0"/>
          </a:p>
          <a:p>
            <a:endParaRPr lang="fr-FR" dirty="0"/>
          </a:p>
        </p:txBody>
      </p:sp>
      <p:sp>
        <p:nvSpPr>
          <p:cNvPr id="20" name="ZoneTexte 2"/>
          <p:cNvSpPr txBox="1">
            <a:spLocks noChangeArrowheads="1"/>
          </p:cNvSpPr>
          <p:nvPr/>
        </p:nvSpPr>
        <p:spPr bwMode="auto">
          <a:xfrm>
            <a:off x="5364163" y="6700838"/>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fr-FR" altLang="fr-FR" sz="600" dirty="0"/>
              <a:t>copyright LE HENAFF(c) 2018, tout droits réservés</a:t>
            </a:r>
          </a:p>
        </p:txBody>
      </p:sp>
    </p:spTree>
    <p:extLst>
      <p:ext uri="{BB962C8B-B14F-4D97-AF65-F5344CB8AC3E}">
        <p14:creationId xmlns:p14="http://schemas.microsoft.com/office/powerpoint/2010/main" val="852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9" grpId="0"/>
      <p:bldP spid="10" grpId="0" animBg="1"/>
      <p:bldP spid="11" grpId="0"/>
      <p:bldP spid="13" grpId="0"/>
      <p:bldP spid="15" grpId="0" animBg="1"/>
      <p:bldP spid="16" grpId="0" animBg="1"/>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4664"/>
            <a:ext cx="7609044" cy="5640839"/>
          </a:xfrm>
        </p:spPr>
      </p:pic>
    </p:spTree>
    <p:extLst>
      <p:ext uri="{BB962C8B-B14F-4D97-AF65-F5344CB8AC3E}">
        <p14:creationId xmlns:p14="http://schemas.microsoft.com/office/powerpoint/2010/main" val="942349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Courbe du changement</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1494743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548680"/>
            <a:ext cx="6537751" cy="5505475"/>
          </a:xfrm>
        </p:spPr>
      </p:pic>
    </p:spTree>
    <p:extLst>
      <p:ext uri="{BB962C8B-B14F-4D97-AF65-F5344CB8AC3E}">
        <p14:creationId xmlns:p14="http://schemas.microsoft.com/office/powerpoint/2010/main" val="3948238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La motivation</a:t>
            </a:r>
          </a:p>
        </p:txBody>
      </p:sp>
    </p:spTree>
    <p:extLst>
      <p:ext uri="{BB962C8B-B14F-4D97-AF65-F5344CB8AC3E}">
        <p14:creationId xmlns:p14="http://schemas.microsoft.com/office/powerpoint/2010/main" val="2435551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b="1" dirty="0">
                <a:solidFill>
                  <a:srgbClr val="FF0000"/>
                </a:solidFill>
              </a:rPr>
              <a:t>Motivation - démotivation</a:t>
            </a:r>
          </a:p>
        </p:txBody>
      </p:sp>
      <p:sp>
        <p:nvSpPr>
          <p:cNvPr id="3" name="Espace réservé du contenu 2"/>
          <p:cNvSpPr>
            <a:spLocks noGrp="1"/>
          </p:cNvSpPr>
          <p:nvPr>
            <p:ph idx="1"/>
          </p:nvPr>
        </p:nvSpPr>
        <p:spPr/>
        <p:txBody>
          <a:bodyPr>
            <a:normAutofit fontScale="92500" lnSpcReduction="10000"/>
          </a:bodyPr>
          <a:lstStyle/>
          <a:p>
            <a:pPr marL="457200" lvl="1" indent="0">
              <a:buNone/>
            </a:pPr>
            <a:endParaRPr lang="fr-FR" dirty="0"/>
          </a:p>
          <a:p>
            <a:pPr lvl="2"/>
            <a:r>
              <a:rPr lang="fr-FR" dirty="0"/>
              <a:t>3 fois, Steven Spielberg a été recalé à ses études de cinéma.</a:t>
            </a:r>
            <a:endParaRPr lang="fr-FR" sz="2800" dirty="0"/>
          </a:p>
          <a:p>
            <a:pPr lvl="2"/>
            <a:r>
              <a:rPr lang="fr-FR" dirty="0"/>
              <a:t>5 maisons d’édition ont refusé de publier Harry Potter.</a:t>
            </a:r>
            <a:endParaRPr lang="fr-FR" sz="2800" dirty="0"/>
          </a:p>
          <a:p>
            <a:pPr lvl="2"/>
            <a:r>
              <a:rPr lang="fr-FR" dirty="0"/>
              <a:t>26 ont refusé à Tim Ferris sa "semaine de 4 heures".</a:t>
            </a:r>
            <a:endParaRPr lang="fr-FR" sz="2800" dirty="0"/>
          </a:p>
          <a:p>
            <a:pPr lvl="2"/>
            <a:r>
              <a:rPr lang="fr-FR" dirty="0"/>
              <a:t>301 banques ont ri au nez de Walt Disney et de son idée de parc à thème</a:t>
            </a:r>
            <a:endParaRPr lang="fr-FR" sz="2800" dirty="0"/>
          </a:p>
          <a:p>
            <a:pPr lvl="2"/>
            <a:r>
              <a:rPr lang="fr-FR" dirty="0"/>
              <a:t>1000 façons ont permis à Edison de "ne pas" faire une ampoule avant de trouver comment en faire une.</a:t>
            </a:r>
            <a:endParaRPr lang="fr-FR" sz="2800" dirty="0"/>
          </a:p>
          <a:p>
            <a:pPr lvl="2"/>
            <a:r>
              <a:rPr lang="fr-FR" dirty="0"/>
              <a:t>2000 tentatives sont nécessaires à un bébé pour réussir ses premiers pas.</a:t>
            </a:r>
            <a:endParaRPr lang="fr-FR" sz="2800" dirty="0"/>
          </a:p>
          <a:p>
            <a:pPr lvl="2"/>
            <a:r>
              <a:rPr lang="fr-FR" dirty="0"/>
              <a:t>5126 prototypes ont permis à James Dyson pour créer l’aspirateur sans sac. </a:t>
            </a:r>
            <a:endParaRPr lang="fr-FR" sz="3600" dirty="0"/>
          </a:p>
        </p:txBody>
      </p:sp>
    </p:spTree>
    <p:extLst>
      <p:ext uri="{BB962C8B-B14F-4D97-AF65-F5344CB8AC3E}">
        <p14:creationId xmlns:p14="http://schemas.microsoft.com/office/powerpoint/2010/main" val="1897009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fr-FR" dirty="0"/>
              <a:t>Et vous voudriez abandonner? Déjà....</a:t>
            </a:r>
          </a:p>
          <a:p>
            <a:pPr marL="0" indent="0">
              <a:buNone/>
            </a:pPr>
            <a:endParaRPr lang="fr-FR" sz="3600" dirty="0"/>
          </a:p>
          <a:p>
            <a:r>
              <a:rPr lang="fr-FR" dirty="0"/>
              <a:t>Mettez le focus sur les possibilités plutôt que sur les difficultés.</a:t>
            </a:r>
            <a:br>
              <a:rPr lang="fr-FR" dirty="0"/>
            </a:br>
            <a:endParaRPr lang="fr-FR" sz="3600" dirty="0"/>
          </a:p>
          <a:p>
            <a:r>
              <a:rPr lang="fr-FR" dirty="0"/>
              <a:t>Si parfois, vous sentez vos genoux plier, sachez que c'est humain de vivre des moments de découragement. Peut-être est-ce le moment de faire une pause, de prendre du recul ou de vous reposer? Faites-le plein d'énergie, mais ne renoncez pas à vos projets, à vos objectifs ou à vos rêves.</a:t>
            </a:r>
            <a:endParaRPr lang="fr-FR" sz="3600" dirty="0"/>
          </a:p>
          <a:p>
            <a:pPr marL="0" indent="0">
              <a:buNone/>
            </a:pPr>
            <a:endParaRPr lang="fr-FR" sz="3600" dirty="0"/>
          </a:p>
          <a:p>
            <a:r>
              <a:rPr lang="fr-FR" dirty="0"/>
              <a:t>N’ayez pas peur de l’échec. Un échec est un essai, il ne signifie pas que vous n’êtes pas à la hauteur. Il vous indique seulement une autre façon de vous y prendre. </a:t>
            </a:r>
          </a:p>
          <a:p>
            <a:endParaRPr lang="fr-FR" dirty="0"/>
          </a:p>
        </p:txBody>
      </p:sp>
    </p:spTree>
    <p:extLst>
      <p:ext uri="{BB962C8B-B14F-4D97-AF65-F5344CB8AC3E}">
        <p14:creationId xmlns:p14="http://schemas.microsoft.com/office/powerpoint/2010/main" val="3534183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7908858" cy="5328592"/>
          </a:xfrm>
        </p:spPr>
      </p:pic>
    </p:spTree>
    <p:extLst>
      <p:ext uri="{BB962C8B-B14F-4D97-AF65-F5344CB8AC3E}">
        <p14:creationId xmlns:p14="http://schemas.microsoft.com/office/powerpoint/2010/main" val="1562146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544616"/>
          </a:xfrm>
          <a:solidFill>
            <a:srgbClr val="00B0F0"/>
          </a:solidFill>
        </p:spPr>
        <p:txBody>
          <a:bodyPr>
            <a:noAutofit/>
          </a:bodyPr>
          <a:lstStyle/>
          <a:p>
            <a:r>
              <a:rPr lang="fr-FR" sz="9600" b="1" dirty="0">
                <a:solidFill>
                  <a:srgbClr val="FF0000"/>
                </a:solidFill>
              </a:rPr>
              <a:t>La période B  du FORAC</a:t>
            </a:r>
          </a:p>
        </p:txBody>
      </p:sp>
    </p:spTree>
    <p:extLst>
      <p:ext uri="{BB962C8B-B14F-4D97-AF65-F5344CB8AC3E}">
        <p14:creationId xmlns:p14="http://schemas.microsoft.com/office/powerpoint/2010/main" val="243555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e 17"/>
          <p:cNvGraphicFramePr/>
          <p:nvPr/>
        </p:nvGraphicFramePr>
        <p:xfrm>
          <a:off x="107504" y="3541464"/>
          <a:ext cx="90364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p:cNvSpPr>
            <a:spLocks noGrp="1"/>
          </p:cNvSpPr>
          <p:nvPr>
            <p:ph type="title"/>
          </p:nvPr>
        </p:nvSpPr>
        <p:spPr>
          <a:xfrm>
            <a:off x="-36513" y="6350"/>
            <a:ext cx="4176713" cy="32702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defRPr/>
            </a:pPr>
            <a:r>
              <a:rPr lang="fr-FR" sz="2000" dirty="0">
                <a:latin typeface="Calibri" pitchFamily="34" charset="0"/>
              </a:rPr>
              <a:t>Les environnements de formation</a:t>
            </a:r>
          </a:p>
        </p:txBody>
      </p:sp>
      <p:sp>
        <p:nvSpPr>
          <p:cNvPr id="2052" name="ZoneTexte 2"/>
          <p:cNvSpPr txBox="1">
            <a:spLocks noChangeArrowheads="1"/>
          </p:cNvSpPr>
          <p:nvPr/>
        </p:nvSpPr>
        <p:spPr bwMode="auto">
          <a:xfrm>
            <a:off x="7056438" y="6673850"/>
            <a:ext cx="208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600"/>
              <a:t>copyright LE HENAFF(c) 2019, tout droits réservés</a:t>
            </a:r>
          </a:p>
        </p:txBody>
      </p:sp>
      <p:sp>
        <p:nvSpPr>
          <p:cNvPr id="6" name="Accolade fermante 5"/>
          <p:cNvSpPr/>
          <p:nvPr/>
        </p:nvSpPr>
        <p:spPr>
          <a:xfrm rot="16200000">
            <a:off x="4319588" y="-3448050"/>
            <a:ext cx="504825" cy="87852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54" name="ZoneTexte 6"/>
          <p:cNvSpPr txBox="1">
            <a:spLocks noChangeArrowheads="1"/>
          </p:cNvSpPr>
          <p:nvPr/>
        </p:nvSpPr>
        <p:spPr bwMode="auto">
          <a:xfrm>
            <a:off x="2268538" y="404813"/>
            <a:ext cx="439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800"/>
              <a:t>Le développement des compétences (APC)</a:t>
            </a:r>
          </a:p>
        </p:txBody>
      </p:sp>
      <p:sp>
        <p:nvSpPr>
          <p:cNvPr id="2055" name="ZoneTexte 7"/>
          <p:cNvSpPr txBox="1">
            <a:spLocks noChangeArrowheads="1"/>
          </p:cNvSpPr>
          <p:nvPr/>
        </p:nvSpPr>
        <p:spPr bwMode="auto">
          <a:xfrm>
            <a:off x="684213" y="1412875"/>
            <a:ext cx="2087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200"/>
              <a:t>Accompagnateur de proximité</a:t>
            </a:r>
          </a:p>
        </p:txBody>
      </p:sp>
      <p:sp>
        <p:nvSpPr>
          <p:cNvPr id="2056" name="ZoneTexte 8"/>
          <p:cNvSpPr txBox="1">
            <a:spLocks noChangeArrowheads="1"/>
          </p:cNvSpPr>
          <p:nvPr/>
        </p:nvSpPr>
        <p:spPr bwMode="auto">
          <a:xfrm>
            <a:off x="6659563" y="1412875"/>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r>
              <a:rPr lang="fr-FR" altLang="fr-FR" sz="1200"/>
              <a:t>Formateur accompagnateur</a:t>
            </a:r>
          </a:p>
        </p:txBody>
      </p:sp>
      <p:sp>
        <p:nvSpPr>
          <p:cNvPr id="2057" name="ZoneTexte 9"/>
          <p:cNvSpPr txBox="1">
            <a:spLocks noChangeArrowheads="1"/>
          </p:cNvSpPr>
          <p:nvPr/>
        </p:nvSpPr>
        <p:spPr bwMode="auto">
          <a:xfrm>
            <a:off x="3779838" y="981075"/>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eaLnBrk="1" hangingPunct="1"/>
            <a:r>
              <a:rPr lang="fr-FR" altLang="fr-FR" sz="1200"/>
              <a:t>Concepteur</a:t>
            </a:r>
          </a:p>
        </p:txBody>
      </p:sp>
      <p:sp>
        <p:nvSpPr>
          <p:cNvPr id="14" name="Rectangle à coins arrondis 13"/>
          <p:cNvSpPr/>
          <p:nvPr/>
        </p:nvSpPr>
        <p:spPr>
          <a:xfrm>
            <a:off x="107950" y="1700213"/>
            <a:ext cx="2951163"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50" dirty="0">
              <a:solidFill>
                <a:schemeClr val="tx1"/>
              </a:solidFill>
            </a:endParaRPr>
          </a:p>
          <a:p>
            <a:pPr algn="ctr">
              <a:defRPr/>
            </a:pPr>
            <a:endParaRPr lang="fr-FR" sz="1050" dirty="0">
              <a:solidFill>
                <a:schemeClr val="tx1"/>
              </a:solidFill>
            </a:endParaRPr>
          </a:p>
          <a:p>
            <a:pPr algn="ctr">
              <a:defRPr/>
            </a:pPr>
            <a:endParaRPr lang="fr-FR" sz="1050" dirty="0">
              <a:solidFill>
                <a:schemeClr val="tx1"/>
              </a:solidFill>
            </a:endParaRPr>
          </a:p>
          <a:p>
            <a:pPr algn="ctr">
              <a:defRPr/>
            </a:pPr>
            <a:endParaRPr lang="fr-FR" sz="1050" dirty="0">
              <a:solidFill>
                <a:schemeClr val="tx1"/>
              </a:solidFill>
            </a:endParaRPr>
          </a:p>
          <a:p>
            <a:pPr algn="ctr">
              <a:defRPr/>
            </a:pPr>
            <a:endParaRPr lang="fr-FR" sz="1050" dirty="0">
              <a:solidFill>
                <a:schemeClr val="tx1"/>
              </a:solidFill>
            </a:endParaRPr>
          </a:p>
          <a:p>
            <a:pPr algn="ctr">
              <a:defRPr/>
            </a:pPr>
            <a:endParaRPr lang="fr-FR" sz="1050" dirty="0">
              <a:solidFill>
                <a:schemeClr val="tx1"/>
              </a:solidFill>
            </a:endParaRPr>
          </a:p>
          <a:p>
            <a:pPr algn="ctr">
              <a:defRPr/>
            </a:pPr>
            <a:endParaRPr lang="fr-FR" sz="1050" dirty="0">
              <a:solidFill>
                <a:schemeClr val="tx1"/>
              </a:solidFill>
            </a:endParaRPr>
          </a:p>
          <a:p>
            <a:pPr algn="ctr">
              <a:defRPr/>
            </a:pPr>
            <a:r>
              <a:rPr lang="fr-FR" sz="1050" u="sng" dirty="0">
                <a:solidFill>
                  <a:schemeClr val="tx1"/>
                </a:solidFill>
              </a:rPr>
              <a:t>En Structure</a:t>
            </a:r>
          </a:p>
          <a:p>
            <a:pPr>
              <a:buFont typeface="Wingdings" pitchFamily="2" charset="2"/>
              <a:buChar char="q"/>
              <a:defRPr/>
            </a:pPr>
            <a:r>
              <a:rPr lang="fr-FR" sz="1050" dirty="0">
                <a:solidFill>
                  <a:schemeClr val="tx1"/>
                </a:solidFill>
              </a:rPr>
              <a:t>  Accueil et intègre les nouveaux à la structure</a:t>
            </a:r>
          </a:p>
          <a:p>
            <a:pPr>
              <a:buFont typeface="Wingdings" pitchFamily="2" charset="2"/>
              <a:buChar char="q"/>
              <a:defRPr/>
            </a:pPr>
            <a:r>
              <a:rPr lang="fr-FR" sz="1050" dirty="0">
                <a:solidFill>
                  <a:schemeClr val="tx1"/>
                </a:solidFill>
              </a:rPr>
              <a:t>  Prépare la personne à sa futur formation</a:t>
            </a:r>
          </a:p>
          <a:p>
            <a:pPr>
              <a:buFont typeface="Wingdings" pitchFamily="2" charset="2"/>
              <a:buChar char="q"/>
              <a:defRPr/>
            </a:pPr>
            <a:r>
              <a:rPr lang="fr-FR" sz="1050" dirty="0">
                <a:solidFill>
                  <a:schemeClr val="tx1"/>
                </a:solidFill>
              </a:rPr>
              <a:t>  Accompagne la personne dans le maintien de ses acquis</a:t>
            </a:r>
          </a:p>
          <a:p>
            <a:pPr>
              <a:buFont typeface="Wingdings" pitchFamily="2" charset="2"/>
              <a:buChar char="q"/>
              <a:defRPr/>
            </a:pPr>
            <a:r>
              <a:rPr lang="fr-FR" sz="1050" dirty="0">
                <a:solidFill>
                  <a:schemeClr val="tx1"/>
                </a:solidFill>
              </a:rPr>
              <a:t>  Accompagne le retour de formation</a:t>
            </a:r>
          </a:p>
          <a:p>
            <a:pPr>
              <a:buFont typeface="Wingdings" pitchFamily="2" charset="2"/>
              <a:buChar char="q"/>
              <a:defRPr/>
            </a:pPr>
            <a:r>
              <a:rPr lang="fr-FR" sz="1050" dirty="0">
                <a:solidFill>
                  <a:schemeClr val="tx1"/>
                </a:solidFill>
              </a:rPr>
              <a:t>  Utilise des indicateurs de performances sur des manœuvres, sur des ateliers techniques</a:t>
            </a:r>
          </a:p>
          <a:p>
            <a:pPr>
              <a:buFont typeface="Wingdings" pitchFamily="2" charset="2"/>
              <a:buChar char="q"/>
              <a:defRPr/>
            </a:pPr>
            <a:r>
              <a:rPr lang="fr-FR" sz="1050" dirty="0">
                <a:solidFill>
                  <a:schemeClr val="tx1"/>
                </a:solidFill>
              </a:rPr>
              <a:t>   Met en pratique la personne sur des situations en rapport avec son activité réelle</a:t>
            </a:r>
          </a:p>
          <a:p>
            <a:pPr>
              <a:buFont typeface="Wingdings" pitchFamily="2" charset="2"/>
              <a:buChar char="q"/>
              <a:defRPr/>
            </a:pPr>
            <a:r>
              <a:rPr lang="fr-FR" sz="1050" dirty="0">
                <a:solidFill>
                  <a:schemeClr val="tx1"/>
                </a:solidFill>
              </a:rPr>
              <a:t>   Réalise des feed-back liés aux capacités nécessaires à la réalisation de l’action</a:t>
            </a:r>
          </a:p>
          <a:p>
            <a:pPr>
              <a:buFont typeface="Wingdings" pitchFamily="2" charset="2"/>
              <a:buChar char="q"/>
              <a:defRPr/>
            </a:pPr>
            <a:r>
              <a:rPr lang="fr-FR" sz="1050" dirty="0">
                <a:solidFill>
                  <a:schemeClr val="tx1"/>
                </a:solidFill>
              </a:rPr>
              <a:t>  Fait travailler la personne sur ses capacités</a:t>
            </a:r>
            <a:endParaRPr lang="fr-FR" sz="1200" dirty="0">
              <a:solidFill>
                <a:schemeClr val="tx1"/>
              </a:solidFill>
            </a:endParaRPr>
          </a:p>
          <a:p>
            <a:pPr algn="ctr">
              <a:defRPr/>
            </a:pPr>
            <a:endParaRPr lang="fr-FR" sz="1200" dirty="0">
              <a:solidFill>
                <a:schemeClr val="tx1"/>
              </a:solidFill>
            </a:endParaRPr>
          </a:p>
          <a:p>
            <a:pPr algn="ctr">
              <a:defRPr/>
            </a:pPr>
            <a:endParaRPr lang="fr-FR" sz="1200" dirty="0">
              <a:solidFill>
                <a:schemeClr val="tx1"/>
              </a:solidFill>
            </a:endParaRPr>
          </a:p>
          <a:p>
            <a:pPr algn="ctr">
              <a:defRPr/>
            </a:pPr>
            <a:endParaRPr lang="fr-FR" sz="1200" dirty="0">
              <a:solidFill>
                <a:schemeClr val="tx1"/>
              </a:solidFill>
            </a:endParaRPr>
          </a:p>
          <a:p>
            <a:pPr algn="ctr">
              <a:defRPr/>
            </a:pPr>
            <a:endParaRPr lang="fr-FR" sz="1200" dirty="0">
              <a:solidFill>
                <a:schemeClr val="tx1"/>
              </a:solidFill>
            </a:endParaRPr>
          </a:p>
          <a:p>
            <a:pPr algn="ctr">
              <a:defRPr/>
            </a:pPr>
            <a:endParaRPr lang="fr-FR" sz="1200" dirty="0">
              <a:solidFill>
                <a:schemeClr val="tx1"/>
              </a:solidFill>
            </a:endParaRPr>
          </a:p>
          <a:p>
            <a:pPr algn="ctr">
              <a:defRPr/>
            </a:pPr>
            <a:endParaRPr lang="fr-FR" sz="1200" dirty="0">
              <a:solidFill>
                <a:schemeClr val="tx1"/>
              </a:solidFill>
            </a:endParaRPr>
          </a:p>
        </p:txBody>
      </p:sp>
      <p:sp>
        <p:nvSpPr>
          <p:cNvPr id="15" name="Rectangle à coins arrondis 14"/>
          <p:cNvSpPr/>
          <p:nvPr/>
        </p:nvSpPr>
        <p:spPr>
          <a:xfrm>
            <a:off x="6156325" y="1700213"/>
            <a:ext cx="2808288" cy="273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endParaRPr lang="fr-FR" sz="1100" dirty="0">
              <a:solidFill>
                <a:schemeClr val="tx1"/>
              </a:solidFill>
            </a:endParaRPr>
          </a:p>
          <a:p>
            <a:pPr algn="ctr">
              <a:defRPr/>
            </a:pPr>
            <a:r>
              <a:rPr lang="fr-FR" sz="1050" u="sng" dirty="0">
                <a:solidFill>
                  <a:schemeClr val="tx1"/>
                </a:solidFill>
              </a:rPr>
              <a:t>En Structure et/ou au GFOR</a:t>
            </a:r>
          </a:p>
          <a:p>
            <a:pPr>
              <a:buFont typeface="Wingdings" pitchFamily="2" charset="2"/>
              <a:buChar char="q"/>
              <a:defRPr/>
            </a:pPr>
            <a:r>
              <a:rPr lang="fr-FR" sz="1050" dirty="0">
                <a:solidFill>
                  <a:schemeClr val="tx1"/>
                </a:solidFill>
              </a:rPr>
              <a:t>  Supervise les </a:t>
            </a:r>
            <a:r>
              <a:rPr lang="fr-FR" sz="1050" dirty="0" err="1">
                <a:solidFill>
                  <a:schemeClr val="tx1"/>
                </a:solidFill>
              </a:rPr>
              <a:t>Acc</a:t>
            </a:r>
            <a:r>
              <a:rPr lang="fr-FR" sz="1050" dirty="0">
                <a:solidFill>
                  <a:schemeClr val="tx1"/>
                </a:solidFill>
              </a:rPr>
              <a:t>-Pro </a:t>
            </a:r>
          </a:p>
          <a:p>
            <a:pPr>
              <a:buFont typeface="Wingdings" pitchFamily="2" charset="2"/>
              <a:buChar char="q"/>
              <a:defRPr/>
            </a:pPr>
            <a:r>
              <a:rPr lang="fr-FR" sz="1050" dirty="0">
                <a:solidFill>
                  <a:schemeClr val="tx1"/>
                </a:solidFill>
              </a:rPr>
              <a:t>  S’assure de la réalisation des plans d’accompagnement</a:t>
            </a:r>
          </a:p>
          <a:p>
            <a:pPr>
              <a:buFont typeface="Wingdings" pitchFamily="2" charset="2"/>
              <a:buChar char="q"/>
              <a:defRPr/>
            </a:pPr>
            <a:r>
              <a:rPr lang="fr-FR" sz="1050" dirty="0">
                <a:solidFill>
                  <a:schemeClr val="tx1"/>
                </a:solidFill>
              </a:rPr>
              <a:t>  Coordonne l’activité pédagogique</a:t>
            </a:r>
          </a:p>
          <a:p>
            <a:pPr>
              <a:buFont typeface="Wingdings" pitchFamily="2" charset="2"/>
              <a:buChar char="q"/>
              <a:defRPr/>
            </a:pPr>
            <a:r>
              <a:rPr lang="fr-FR" sz="1050" dirty="0">
                <a:solidFill>
                  <a:schemeClr val="tx1"/>
                </a:solidFill>
              </a:rPr>
              <a:t> Anime des MSP</a:t>
            </a:r>
          </a:p>
          <a:p>
            <a:pPr algn="ctr">
              <a:defRPr/>
            </a:pPr>
            <a:endParaRPr lang="fr-FR" sz="1050" dirty="0">
              <a:solidFill>
                <a:schemeClr val="tx1"/>
              </a:solidFill>
            </a:endParaRPr>
          </a:p>
          <a:p>
            <a:pPr algn="ctr">
              <a:defRPr/>
            </a:pPr>
            <a:r>
              <a:rPr lang="fr-FR" sz="1050" u="sng" dirty="0">
                <a:solidFill>
                  <a:schemeClr val="tx1"/>
                </a:solidFill>
              </a:rPr>
              <a:t>Au GFOR et en structure</a:t>
            </a:r>
          </a:p>
          <a:p>
            <a:pPr>
              <a:buFont typeface="Wingdings" pitchFamily="2" charset="2"/>
              <a:buChar char="q"/>
              <a:defRPr/>
            </a:pPr>
            <a:r>
              <a:rPr lang="fr-FR" sz="1050" dirty="0">
                <a:solidFill>
                  <a:schemeClr val="tx1"/>
                </a:solidFill>
              </a:rPr>
              <a:t> Accompagne la personne dans son autodiagnostic de ses compétences</a:t>
            </a:r>
          </a:p>
          <a:p>
            <a:pPr>
              <a:buFont typeface="Wingdings" pitchFamily="2" charset="2"/>
              <a:buChar char="q"/>
              <a:defRPr/>
            </a:pPr>
            <a:r>
              <a:rPr lang="fr-FR" sz="1050" dirty="0">
                <a:solidFill>
                  <a:schemeClr val="tx1"/>
                </a:solidFill>
              </a:rPr>
              <a:t>  Co-construit avec la personne son parcours</a:t>
            </a:r>
          </a:p>
          <a:p>
            <a:pPr>
              <a:buFont typeface="Wingdings" pitchFamily="2" charset="2"/>
              <a:buChar char="q"/>
              <a:defRPr/>
            </a:pPr>
            <a:r>
              <a:rPr lang="fr-FR" sz="1050" dirty="0">
                <a:solidFill>
                  <a:schemeClr val="tx1"/>
                </a:solidFill>
              </a:rPr>
              <a:t>  construit des MSP</a:t>
            </a:r>
          </a:p>
          <a:p>
            <a:pPr>
              <a:buFont typeface="Wingdings" pitchFamily="2" charset="2"/>
              <a:buChar char="q"/>
              <a:defRPr/>
            </a:pPr>
            <a:r>
              <a:rPr lang="fr-FR" sz="1050" dirty="0">
                <a:solidFill>
                  <a:schemeClr val="tx1"/>
                </a:solidFill>
              </a:rPr>
              <a:t>  Anime si besoin un Atelier</a:t>
            </a:r>
          </a:p>
          <a:p>
            <a:pPr>
              <a:buFont typeface="Wingdings" pitchFamily="2" charset="2"/>
              <a:buChar char="q"/>
              <a:defRPr/>
            </a:pPr>
            <a:r>
              <a:rPr lang="fr-FR" sz="1050" dirty="0">
                <a:solidFill>
                  <a:schemeClr val="tx1"/>
                </a:solidFill>
              </a:rPr>
              <a:t>  Co-construit si besoin un plan d’accompagnement</a:t>
            </a:r>
          </a:p>
          <a:p>
            <a:pPr>
              <a:buFont typeface="Wingdings" pitchFamily="2" charset="2"/>
              <a:buChar char="q"/>
              <a:defRPr/>
            </a:pPr>
            <a:endParaRPr lang="fr-FR" sz="11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p:txBody>
      </p:sp>
      <p:sp>
        <p:nvSpPr>
          <p:cNvPr id="17" name="ZoneTexte 16"/>
          <p:cNvSpPr txBox="1"/>
          <p:nvPr/>
        </p:nvSpPr>
        <p:spPr>
          <a:xfrm>
            <a:off x="3348038" y="1341438"/>
            <a:ext cx="2519362" cy="17843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fr-FR" sz="1100" u="sng" dirty="0"/>
              <a:t> Au GFOR</a:t>
            </a:r>
          </a:p>
          <a:p>
            <a:pPr>
              <a:buFont typeface="Wingdings" pitchFamily="2" charset="2"/>
              <a:buChar char="q"/>
              <a:defRPr/>
            </a:pPr>
            <a:r>
              <a:rPr lang="fr-FR" sz="1100" dirty="0"/>
              <a:t>   Rédige les RIF</a:t>
            </a:r>
          </a:p>
          <a:p>
            <a:pPr>
              <a:buFont typeface="Wingdings" pitchFamily="2" charset="2"/>
              <a:buChar char="q"/>
              <a:defRPr/>
            </a:pPr>
            <a:r>
              <a:rPr lang="fr-FR" sz="1100" dirty="0"/>
              <a:t>   Forme les ACC les FOR ACC</a:t>
            </a:r>
          </a:p>
          <a:p>
            <a:pPr>
              <a:buFont typeface="Wingdings" pitchFamily="2" charset="2"/>
              <a:buChar char="q"/>
              <a:defRPr/>
            </a:pPr>
            <a:r>
              <a:rPr lang="fr-FR" sz="1100" dirty="0"/>
              <a:t>   Supervise l’activité des  FOR ACC</a:t>
            </a:r>
          </a:p>
          <a:p>
            <a:pPr>
              <a:buFont typeface="Wingdings" pitchFamily="2" charset="2"/>
              <a:buChar char="q"/>
              <a:defRPr/>
            </a:pPr>
            <a:r>
              <a:rPr lang="fr-FR" sz="1100" dirty="0"/>
              <a:t>   Conçoit des environnements pédagogiques</a:t>
            </a:r>
          </a:p>
          <a:p>
            <a:pPr>
              <a:buFont typeface="Wingdings" pitchFamily="2" charset="2"/>
              <a:buChar char="q"/>
              <a:defRPr/>
            </a:pPr>
            <a:r>
              <a:rPr lang="fr-FR" sz="1100" dirty="0"/>
              <a:t>   Maintient la cohérence pédagogique </a:t>
            </a:r>
          </a:p>
          <a:p>
            <a:pPr>
              <a:buFont typeface="Wingdings" pitchFamily="2" charset="2"/>
              <a:buChar char="q"/>
              <a:defRPr/>
            </a:pPr>
            <a:r>
              <a:rPr lang="fr-FR" sz="1100" dirty="0"/>
              <a:t>   Réalise l’ingénierie de formation</a:t>
            </a:r>
          </a:p>
          <a:p>
            <a:pPr>
              <a:buFont typeface="Wingdings" pitchFamily="2" charset="2"/>
              <a:buChar char="q"/>
              <a:defRPr/>
            </a:pPr>
            <a:r>
              <a:rPr lang="fr-FR" sz="1100" dirty="0"/>
              <a:t>   Réalise l’ingénierie pédagogique</a:t>
            </a:r>
          </a:p>
          <a:p>
            <a:pPr>
              <a:defRPr/>
            </a:pPr>
            <a:endParaRPr lang="fr-FR" sz="1100" dirty="0"/>
          </a:p>
        </p:txBody>
      </p:sp>
      <p:sp>
        <p:nvSpPr>
          <p:cNvPr id="21" name="Demi-cadre 20"/>
          <p:cNvSpPr/>
          <p:nvPr/>
        </p:nvSpPr>
        <p:spPr>
          <a:xfrm rot="16200000">
            <a:off x="4895057" y="2601118"/>
            <a:ext cx="1009650" cy="1655763"/>
          </a:xfrm>
          <a:prstGeom prst="halfFrame">
            <a:avLst>
              <a:gd name="adj1" fmla="val 7501"/>
              <a:gd name="adj2" fmla="val 764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2" name="Demi-cadre 21"/>
          <p:cNvSpPr/>
          <p:nvPr/>
        </p:nvSpPr>
        <p:spPr>
          <a:xfrm rot="16200000" flipV="1">
            <a:off x="3239294" y="2601119"/>
            <a:ext cx="1009650" cy="1655762"/>
          </a:xfrm>
          <a:prstGeom prst="halfFrame">
            <a:avLst>
              <a:gd name="adj1" fmla="val 7501"/>
              <a:gd name="adj2" fmla="val 764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cxnSp>
        <p:nvCxnSpPr>
          <p:cNvPr id="73" name="Connecteur droit avec flèche 72"/>
          <p:cNvCxnSpPr/>
          <p:nvPr/>
        </p:nvCxnSpPr>
        <p:spPr>
          <a:xfrm>
            <a:off x="3348038" y="5589588"/>
            <a:ext cx="3311525" cy="0"/>
          </a:xfrm>
          <a:prstGeom prst="straightConnector1">
            <a:avLst/>
          </a:prstGeom>
          <a:ln w="25400" cap="rnd">
            <a:solidFill>
              <a:srgbClr val="FF000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92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Compétences FORAC</a:t>
            </a:r>
            <a:endParaRPr lang="fr-FR" dirty="0"/>
          </a:p>
        </p:txBody>
      </p:sp>
    </p:spTree>
    <p:extLst>
      <p:ext uri="{BB962C8B-B14F-4D97-AF65-F5344CB8AC3E}">
        <p14:creationId xmlns:p14="http://schemas.microsoft.com/office/powerpoint/2010/main" val="34364115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3685</Words>
  <Application>Microsoft Office PowerPoint</Application>
  <PresentationFormat>Affichage à l'écran (4:3)</PresentationFormat>
  <Paragraphs>673</Paragraphs>
  <Slides>77</Slides>
  <Notes>7</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0</vt:i4>
      </vt:variant>
      <vt:variant>
        <vt:lpstr>Titres des diapositives</vt:lpstr>
      </vt:variant>
      <vt:variant>
        <vt:i4>77</vt:i4>
      </vt:variant>
    </vt:vector>
  </HeadingPairs>
  <TitlesOfParts>
    <vt:vector size="84" baseType="lpstr">
      <vt:lpstr>Microsoft YaHei</vt:lpstr>
      <vt:lpstr>Arial</vt:lpstr>
      <vt:lpstr>Calibri</vt:lpstr>
      <vt:lpstr>Consolas</vt:lpstr>
      <vt:lpstr>Times New Roman</vt:lpstr>
      <vt:lpstr>Wingdings</vt:lpstr>
      <vt:lpstr>Thème Office</vt:lpstr>
      <vt:lpstr>Présentation PowerPoint</vt:lpstr>
      <vt:lpstr>Notions d’APC formations développement des compétences  ACPRO FORAC COFOR</vt:lpstr>
      <vt:lpstr>Présentations</vt:lpstr>
      <vt:lpstr>Présentation croisée des stagiaires</vt:lpstr>
      <vt:lpstr>Les filières</vt:lpstr>
      <vt:lpstr>Jeu de rôle sur la filière FOR</vt:lpstr>
      <vt:lpstr>Présentation PowerPoint</vt:lpstr>
      <vt:lpstr>Les environnements de formation</vt:lpstr>
      <vt:lpstr>Présentation PowerPoint</vt:lpstr>
      <vt:lpstr>Diagnostic</vt:lpstr>
      <vt:lpstr>Wooclap</vt:lpstr>
      <vt:lpstr>L’approche par compétences</vt:lpstr>
      <vt:lpstr>Mini world café : définition de l’APC</vt:lpstr>
      <vt:lpstr>De l’APC au développement des compétences</vt:lpstr>
      <vt:lpstr>Présentation PowerPoint</vt:lpstr>
      <vt:lpstr>Ce qui favorise la montée en compétence</vt:lpstr>
      <vt:lpstr>Remue méninge</vt:lpstr>
      <vt:lpstr>Les environnements de formation</vt:lpstr>
      <vt:lpstr>Les niveaux de savoir</vt:lpstr>
      <vt:lpstr>Présentation PowerPoint</vt:lpstr>
      <vt:lpstr>Présentation PowerPoint</vt:lpstr>
      <vt:lpstr>Présentation PowerPoint</vt:lpstr>
      <vt:lpstr>Effet Dunning-Kruger</vt:lpstr>
      <vt:lpstr>Le découpage temporel</vt:lpstr>
      <vt:lpstr>La vie du groupe</vt:lpstr>
      <vt:lpstr>Présentation PowerPoint</vt:lpstr>
      <vt:lpstr>Présentation PowerPoint</vt:lpstr>
      <vt:lpstr>La NASA</vt:lpstr>
      <vt:lpstr>Présentation PowerPoint</vt:lpstr>
      <vt:lpstr>La communication</vt:lpstr>
      <vt:lpstr>Communication</vt:lpstr>
      <vt:lpstr>Présentation PowerPoint</vt:lpstr>
      <vt:lpstr>Présentation PowerPoint</vt:lpstr>
      <vt:lpstr>Schéma de la communication</vt:lpstr>
      <vt:lpstr>Les participants</vt:lpstr>
      <vt:lpstr>Le conseil municipal</vt:lpstr>
      <vt:lpstr>Les participants</vt:lpstr>
      <vt:lpstr>Présentation PowerPoint</vt:lpstr>
      <vt:lpstr>Présentation PowerPoint</vt:lpstr>
      <vt:lpstr>Présentation PowerPoint</vt:lpstr>
      <vt:lpstr>Présentation PowerPoint</vt:lpstr>
      <vt:lpstr>Le parcours de professionnalisation</vt:lpstr>
      <vt:lpstr>Qu’est ce qu’un parcours de formation ?</vt:lpstr>
      <vt:lpstr>Parcours tout au long de la vie professionnelle</vt:lpstr>
      <vt:lpstr>Les techniques pédagogiques</vt:lpstr>
      <vt:lpstr>Les techniques pédagogiques</vt:lpstr>
      <vt:lpstr>Les environnements de formation</vt:lpstr>
      <vt:lpstr>Le debriefing</vt:lpstr>
      <vt:lpstr>Le débriefing</vt:lpstr>
      <vt:lpstr>Présentation PowerPoint</vt:lpstr>
      <vt:lpstr>L'ECOUTE ACTIVE</vt:lpstr>
      <vt:lpstr>L'ECOUTE ACTIVE</vt:lpstr>
      <vt:lpstr>Présentation PowerPoint</vt:lpstr>
      <vt:lpstr>Les questions à éviter    Questions négatives involontaires  Toutes les questions inductives  De poser deux questions en une  Le questionnaire rigide tout préparé : “collez au discours” par vos questions, restez connecté à l’autre, faites venir vos questions à propos au risque sinon de créer des résistances à vos questions.</vt:lpstr>
      <vt:lpstr>Les questions appropriées   Questions ouvertes pour que votre interlocuteur puisse s’exprimer plus librement.  Questions fermées ou alternatives pour dramatiser son discours, par moments ou pour rechercher des informations précises.  Questions de relance, pour faire approfondir ce qui vient d’être dit, à ne pas confondre avec les questions d’enchaînement, qui permettent de poursuivre la narration des faits.</vt:lpstr>
      <vt:lpstr>Attitudes fondamentales Rogériennes L'essentiel de son approche est d'être centré sur "l'autre" sans toutefois mettre de la pression ou influencer l'attitude de l'autre.   Le FOR ACC ne doit pas conseiller ni interpréter, mais créer les conditions pour que l’ apprenant règle lui même son problème. La non-directivité L'empathie La bienveillance  Cette attitude d'acceptation inconditionnelle donne une chance d'exposer pleinement son propos. </vt:lpstr>
      <vt:lpstr>L'accueil : savoir accepter l'autre comme il est.        Bien écouter, c’est d’abord être en EMPATHIE.       Être centré sur ce que l'autre vit et non sur ce qu'il dit.       Montrer à l'autre qu'on le respecte.       Être un véritable miroir  Manifester une ATTITUDE COMPRÉHENSIVE.       OBSERVER ce qui est exprimé involontairement. </vt:lpstr>
      <vt:lpstr>Présentation PowerPoint</vt:lpstr>
      <vt:lpstr>Elle permet à celui qui écoute d'intérioriser ce qui a été dit, car il le redit avec ses propres mots, d'une manière personnalisée.  Elle permet à chacun de mieux comprendre et mémoriser, car elle offre une répétition.    Elle permet au débat d'avancer car elle constitue une synthèse partielle.    Elle donne à l'autre un droit de réponse pour rectifier ou nuancer.    Elle amène l'autre à prendre du recul par rapport à ce qu'il dit.  Elle permet de valoriser l'essentiel dans le propos de l'interlocuteur. </vt:lpstr>
      <vt:lpstr>Présentation PowerPoint</vt:lpstr>
      <vt:lpstr>Présentation PowerPoint</vt:lpstr>
      <vt:lpstr>L’évaluation</vt:lpstr>
      <vt:lpstr>L’évaluation</vt:lpstr>
      <vt:lpstr>                                       </vt:lpstr>
      <vt:lpstr>Présentation PowerPoint</vt:lpstr>
      <vt:lpstr>La zone de confort</vt:lpstr>
      <vt:lpstr>Sortir de la zone de confort</vt:lpstr>
      <vt:lpstr>Présentation PowerPoint</vt:lpstr>
      <vt:lpstr>La Zone Proximale de Développement</vt:lpstr>
      <vt:lpstr>Présentation PowerPoint</vt:lpstr>
      <vt:lpstr>Courbe du changement</vt:lpstr>
      <vt:lpstr>Présentation PowerPoint</vt:lpstr>
      <vt:lpstr>La motivation</vt:lpstr>
      <vt:lpstr>Motivation - démotivation</vt:lpstr>
      <vt:lpstr>Présentation PowerPoint</vt:lpstr>
      <vt:lpstr>Présentation PowerPoint</vt:lpstr>
      <vt:lpstr>La période B  du FORAC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Notions d’APC formations développement des compétences  ACPRO FORAC COFOR</dc:title>
  <dc:creator>CSP CLERMONT COMMUN 2</dc:creator>
  <cp:lastModifiedBy>CSP CLERMONT COMMUN 2</cp:lastModifiedBy>
  <cp:revision>52</cp:revision>
  <cp:lastPrinted>2022-06-19T08:16:07Z</cp:lastPrinted>
  <dcterms:created xsi:type="dcterms:W3CDTF">2021-05-19T16:06:52Z</dcterms:created>
  <dcterms:modified xsi:type="dcterms:W3CDTF">2022-06-19T08:48:11Z</dcterms:modified>
</cp:coreProperties>
</file>