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6" d="100"/>
          <a:sy n="66" d="100"/>
        </p:scale>
        <p:origin x="-2346" y="-9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7A719C4-3447-4F6F-9BC6-E28D1C21BFE3}" type="datetimeFigureOut">
              <a:rPr lang="fr-FR" smtClean="0"/>
              <a:t>18/12/2018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381DBA0-672E-4E3D-9535-2578BA8FF7A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27295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381DBA0-672E-4E3D-9535-2578BA8FF7AB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536677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A0D207-B2A3-457D-8D45-C1CD6868C51C}" type="datetimeFigureOut">
              <a:rPr lang="fr-FR" smtClean="0"/>
              <a:t>18/12/2018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90432-6888-403B-BC1B-C3818D8D749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658378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A0D207-B2A3-457D-8D45-C1CD6868C51C}" type="datetimeFigureOut">
              <a:rPr lang="fr-FR" smtClean="0"/>
              <a:t>18/12/2018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90432-6888-403B-BC1B-C3818D8D749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580327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A0D207-B2A3-457D-8D45-C1CD6868C51C}" type="datetimeFigureOut">
              <a:rPr lang="fr-FR" smtClean="0"/>
              <a:t>18/12/2018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90432-6888-403B-BC1B-C3818D8D749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965524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A0D207-B2A3-457D-8D45-C1CD6868C51C}" type="datetimeFigureOut">
              <a:rPr lang="fr-FR" smtClean="0"/>
              <a:t>18/12/2018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90432-6888-403B-BC1B-C3818D8D749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098099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A0D207-B2A3-457D-8D45-C1CD6868C51C}" type="datetimeFigureOut">
              <a:rPr lang="fr-FR" smtClean="0"/>
              <a:t>18/12/2018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90432-6888-403B-BC1B-C3818D8D749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380747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A0D207-B2A3-457D-8D45-C1CD6868C51C}" type="datetimeFigureOut">
              <a:rPr lang="fr-FR" smtClean="0"/>
              <a:t>18/12/2018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90432-6888-403B-BC1B-C3818D8D749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373559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A0D207-B2A3-457D-8D45-C1CD6868C51C}" type="datetimeFigureOut">
              <a:rPr lang="fr-FR" smtClean="0"/>
              <a:t>18/12/2018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90432-6888-403B-BC1B-C3818D8D749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573503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A0D207-B2A3-457D-8D45-C1CD6868C51C}" type="datetimeFigureOut">
              <a:rPr lang="fr-FR" smtClean="0"/>
              <a:t>18/12/2018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90432-6888-403B-BC1B-C3818D8D749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813495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A0D207-B2A3-457D-8D45-C1CD6868C51C}" type="datetimeFigureOut">
              <a:rPr lang="fr-FR" smtClean="0"/>
              <a:t>18/12/2018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90432-6888-403B-BC1B-C3818D8D749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454651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A0D207-B2A3-457D-8D45-C1CD6868C51C}" type="datetimeFigureOut">
              <a:rPr lang="fr-FR" smtClean="0"/>
              <a:t>18/12/2018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90432-6888-403B-BC1B-C3818D8D749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978398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A0D207-B2A3-457D-8D45-C1CD6868C51C}" type="datetimeFigureOut">
              <a:rPr lang="fr-FR" smtClean="0"/>
              <a:t>18/12/2018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90432-6888-403B-BC1B-C3818D8D749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454844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A0D207-B2A3-457D-8D45-C1CD6868C51C}" type="datetimeFigureOut">
              <a:rPr lang="fr-FR" smtClean="0"/>
              <a:t>18/12/2018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C90432-6888-403B-BC1B-C3818D8D749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538408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ZoneTexte 7"/>
          <p:cNvSpPr txBox="1"/>
          <p:nvPr/>
        </p:nvSpPr>
        <p:spPr>
          <a:xfrm>
            <a:off x="683568" y="2339588"/>
            <a:ext cx="1440160" cy="369332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dirty="0" smtClean="0"/>
              <a:t>Capacités</a:t>
            </a:r>
            <a:endParaRPr lang="fr-FR" dirty="0"/>
          </a:p>
        </p:txBody>
      </p:sp>
      <p:sp>
        <p:nvSpPr>
          <p:cNvPr id="9" name="ZoneTexte 8"/>
          <p:cNvSpPr txBox="1"/>
          <p:nvPr/>
        </p:nvSpPr>
        <p:spPr>
          <a:xfrm>
            <a:off x="3995936" y="2339588"/>
            <a:ext cx="1656184" cy="369332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dirty="0" smtClean="0"/>
              <a:t>Compétences</a:t>
            </a:r>
            <a:endParaRPr lang="fr-FR" dirty="0"/>
          </a:p>
        </p:txBody>
      </p:sp>
      <p:sp>
        <p:nvSpPr>
          <p:cNvPr id="11" name="ZoneTexte 10"/>
          <p:cNvSpPr txBox="1"/>
          <p:nvPr/>
        </p:nvSpPr>
        <p:spPr>
          <a:xfrm>
            <a:off x="2195736" y="6300028"/>
            <a:ext cx="4290863" cy="369332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dirty="0" smtClean="0"/>
              <a:t>Quel environnement d’apprentissage ?</a:t>
            </a:r>
            <a:endParaRPr lang="fr-FR" dirty="0"/>
          </a:p>
        </p:txBody>
      </p:sp>
      <p:sp>
        <p:nvSpPr>
          <p:cNvPr id="12" name="ZoneTexte 11"/>
          <p:cNvSpPr txBox="1"/>
          <p:nvPr/>
        </p:nvSpPr>
        <p:spPr>
          <a:xfrm>
            <a:off x="164704" y="2776860"/>
            <a:ext cx="253508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Savoirs : connaissances</a:t>
            </a:r>
          </a:p>
          <a:p>
            <a:r>
              <a:rPr lang="fr-FR" dirty="0" smtClean="0"/>
              <a:t>Savoirs  Faire : habiletés</a:t>
            </a:r>
          </a:p>
          <a:p>
            <a:r>
              <a:rPr lang="fr-FR" dirty="0" smtClean="0"/>
              <a:t>Savoirs être: attitude</a:t>
            </a:r>
          </a:p>
          <a:p>
            <a:pPr algn="ctr"/>
            <a:r>
              <a:rPr lang="fr-FR" b="1" dirty="0"/>
              <a:t>+</a:t>
            </a:r>
            <a:endParaRPr lang="fr-FR" b="1" dirty="0" smtClean="0"/>
          </a:p>
          <a:p>
            <a:r>
              <a:rPr lang="fr-FR" dirty="0" smtClean="0"/>
              <a:t>Vécus</a:t>
            </a:r>
          </a:p>
          <a:p>
            <a:r>
              <a:rPr lang="fr-FR" dirty="0" smtClean="0"/>
              <a:t>Expérience</a:t>
            </a:r>
          </a:p>
          <a:p>
            <a:r>
              <a:rPr lang="fr-FR" dirty="0" smtClean="0"/>
              <a:t>Culture</a:t>
            </a:r>
          </a:p>
          <a:p>
            <a:r>
              <a:rPr lang="fr-FR" dirty="0" smtClean="0"/>
              <a:t>….</a:t>
            </a:r>
            <a:endParaRPr lang="fr-FR" dirty="0"/>
          </a:p>
        </p:txBody>
      </p:sp>
      <p:sp>
        <p:nvSpPr>
          <p:cNvPr id="15" name="Flèche vers le bas 14"/>
          <p:cNvSpPr/>
          <p:nvPr/>
        </p:nvSpPr>
        <p:spPr>
          <a:xfrm>
            <a:off x="1259632" y="5053826"/>
            <a:ext cx="108012" cy="31939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Accolade fermante 15"/>
          <p:cNvSpPr/>
          <p:nvPr/>
        </p:nvSpPr>
        <p:spPr>
          <a:xfrm rot="5400000">
            <a:off x="1079612" y="3825044"/>
            <a:ext cx="432047" cy="2376264"/>
          </a:xfrm>
          <a:prstGeom prst="rightBrace">
            <a:avLst>
              <a:gd name="adj1" fmla="val 8333"/>
              <a:gd name="adj2" fmla="val 49359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9" name="ZoneTexte 18"/>
          <p:cNvSpPr txBox="1"/>
          <p:nvPr/>
        </p:nvSpPr>
        <p:spPr>
          <a:xfrm>
            <a:off x="539552" y="5302949"/>
            <a:ext cx="16561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/>
              <a:t>Performance(s) attendue(s)</a:t>
            </a:r>
            <a:endParaRPr lang="fr-FR" dirty="0"/>
          </a:p>
        </p:txBody>
      </p:sp>
      <p:sp>
        <p:nvSpPr>
          <p:cNvPr id="22" name="ZoneTexte 21"/>
          <p:cNvSpPr txBox="1"/>
          <p:nvPr/>
        </p:nvSpPr>
        <p:spPr>
          <a:xfrm>
            <a:off x="3434681" y="2852936"/>
            <a:ext cx="2778694" cy="304698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fr-FR" dirty="0" smtClean="0"/>
              <a:t>    Observer</a:t>
            </a:r>
          </a:p>
          <a:p>
            <a:pPr>
              <a:spcAft>
                <a:spcPts val="600"/>
              </a:spcAft>
            </a:pPr>
            <a:r>
              <a:rPr lang="fr-FR" dirty="0" smtClean="0"/>
              <a:t>    </a:t>
            </a:r>
            <a:r>
              <a:rPr lang="fr-FR" dirty="0">
                <a:solidFill>
                  <a:srgbClr val="00B050"/>
                </a:solidFill>
              </a:rPr>
              <a:t>P</a:t>
            </a:r>
            <a:r>
              <a:rPr lang="fr-FR" dirty="0" smtClean="0">
                <a:solidFill>
                  <a:srgbClr val="00B050"/>
                </a:solidFill>
              </a:rPr>
              <a:t>rendre de l’information</a:t>
            </a:r>
          </a:p>
          <a:p>
            <a:pPr>
              <a:spcAft>
                <a:spcPts val="600"/>
              </a:spcAft>
            </a:pPr>
            <a:r>
              <a:rPr lang="fr-FR" dirty="0"/>
              <a:t> </a:t>
            </a:r>
            <a:r>
              <a:rPr lang="fr-FR" dirty="0" smtClean="0"/>
              <a:t>   Analyser</a:t>
            </a:r>
          </a:p>
          <a:p>
            <a:pPr>
              <a:spcAft>
                <a:spcPts val="600"/>
              </a:spcAft>
            </a:pPr>
            <a:r>
              <a:rPr lang="fr-FR" dirty="0"/>
              <a:t> </a:t>
            </a:r>
            <a:r>
              <a:rPr lang="fr-FR" dirty="0" smtClean="0"/>
              <a:t>   </a:t>
            </a:r>
            <a:r>
              <a:rPr lang="fr-FR" dirty="0" smtClean="0">
                <a:solidFill>
                  <a:srgbClr val="00B050"/>
                </a:solidFill>
              </a:rPr>
              <a:t>Elaborer une stratégie</a:t>
            </a:r>
          </a:p>
          <a:p>
            <a:pPr>
              <a:spcAft>
                <a:spcPts val="600"/>
              </a:spcAft>
            </a:pPr>
            <a:r>
              <a:rPr lang="fr-FR" dirty="0" smtClean="0"/>
              <a:t>    Décider</a:t>
            </a:r>
          </a:p>
          <a:p>
            <a:pPr>
              <a:spcAft>
                <a:spcPts val="600"/>
              </a:spcAft>
            </a:pPr>
            <a:r>
              <a:rPr lang="fr-FR" dirty="0"/>
              <a:t> </a:t>
            </a:r>
            <a:r>
              <a:rPr lang="fr-FR" dirty="0" smtClean="0"/>
              <a:t>    </a:t>
            </a:r>
            <a:r>
              <a:rPr lang="fr-FR" dirty="0" smtClean="0">
                <a:solidFill>
                  <a:srgbClr val="00B050"/>
                </a:solidFill>
              </a:rPr>
              <a:t>Faire un choix</a:t>
            </a:r>
          </a:p>
          <a:p>
            <a:r>
              <a:rPr lang="fr-FR" dirty="0" smtClean="0"/>
              <a:t>      Ch1 – Ch2 – </a:t>
            </a:r>
            <a:r>
              <a:rPr lang="fr-FR" dirty="0" err="1" smtClean="0"/>
              <a:t>Ch</a:t>
            </a:r>
            <a:r>
              <a:rPr lang="fr-FR" dirty="0" smtClean="0"/>
              <a:t>…</a:t>
            </a:r>
          </a:p>
          <a:p>
            <a:r>
              <a:rPr lang="fr-FR" dirty="0"/>
              <a:t> </a:t>
            </a:r>
            <a:r>
              <a:rPr lang="fr-FR" dirty="0" smtClean="0"/>
              <a:t>     Action</a:t>
            </a:r>
            <a:endParaRPr lang="fr-FR" dirty="0"/>
          </a:p>
          <a:p>
            <a:r>
              <a:rPr lang="fr-FR" dirty="0" smtClean="0"/>
              <a:t>      </a:t>
            </a:r>
            <a:r>
              <a:rPr lang="fr-FR" dirty="0" smtClean="0">
                <a:solidFill>
                  <a:srgbClr val="00B050"/>
                </a:solidFill>
              </a:rPr>
              <a:t>Performance(s)</a:t>
            </a:r>
          </a:p>
        </p:txBody>
      </p:sp>
      <p:cxnSp>
        <p:nvCxnSpPr>
          <p:cNvPr id="26" name="Connecteur droit avec flèche 25"/>
          <p:cNvCxnSpPr/>
          <p:nvPr/>
        </p:nvCxnSpPr>
        <p:spPr>
          <a:xfrm>
            <a:off x="2051720" y="5733256"/>
            <a:ext cx="1613793" cy="0"/>
          </a:xfrm>
          <a:prstGeom prst="straightConnector1">
            <a:avLst/>
          </a:prstGeom>
          <a:ln w="28575">
            <a:solidFill>
              <a:schemeClr val="tx1"/>
            </a:solidFill>
            <a:headEnd type="arrow" w="med" len="lg"/>
            <a:tailEnd type="arrow" w="med" len="lg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sp>
        <p:nvSpPr>
          <p:cNvPr id="27" name="Accolade fermante 26"/>
          <p:cNvSpPr/>
          <p:nvPr/>
        </p:nvSpPr>
        <p:spPr>
          <a:xfrm rot="5400000">
            <a:off x="4513768" y="1858600"/>
            <a:ext cx="332487" cy="8424936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1" name="ZoneTexte 30"/>
          <p:cNvSpPr txBox="1"/>
          <p:nvPr/>
        </p:nvSpPr>
        <p:spPr>
          <a:xfrm>
            <a:off x="6948264" y="2636912"/>
            <a:ext cx="216024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    &gt; Environnement</a:t>
            </a:r>
          </a:p>
          <a:p>
            <a:r>
              <a:rPr lang="fr-FR" dirty="0"/>
              <a:t> </a:t>
            </a:r>
            <a:r>
              <a:rPr lang="fr-FR" dirty="0" smtClean="0"/>
              <a:t>   &gt; Matériels</a:t>
            </a:r>
          </a:p>
          <a:p>
            <a:r>
              <a:rPr lang="fr-FR" dirty="0"/>
              <a:t> </a:t>
            </a:r>
            <a:r>
              <a:rPr lang="fr-FR" dirty="0" smtClean="0"/>
              <a:t>   &gt; Humains</a:t>
            </a:r>
          </a:p>
          <a:p>
            <a:r>
              <a:rPr lang="fr-FR" dirty="0" smtClean="0"/>
              <a:t>    &gt; Météo </a:t>
            </a:r>
          </a:p>
          <a:p>
            <a:r>
              <a:rPr lang="fr-FR" dirty="0"/>
              <a:t> </a:t>
            </a:r>
            <a:r>
              <a:rPr lang="fr-FR" dirty="0" smtClean="0"/>
              <a:t>   &gt; Jour / Nuit</a:t>
            </a:r>
          </a:p>
          <a:p>
            <a:r>
              <a:rPr lang="fr-FR" dirty="0" smtClean="0"/>
              <a:t>    &gt; contexte(s)</a:t>
            </a:r>
          </a:p>
          <a:p>
            <a:r>
              <a:rPr lang="fr-FR" dirty="0"/>
              <a:t> </a:t>
            </a:r>
            <a:r>
              <a:rPr lang="fr-FR" dirty="0" smtClean="0"/>
              <a:t>   &gt; ……</a:t>
            </a:r>
            <a:endParaRPr lang="fr-FR" dirty="0"/>
          </a:p>
        </p:txBody>
      </p:sp>
      <p:sp>
        <p:nvSpPr>
          <p:cNvPr id="32" name="Accolade fermante 31"/>
          <p:cNvSpPr/>
          <p:nvPr/>
        </p:nvSpPr>
        <p:spPr>
          <a:xfrm rot="5400000" flipH="1">
            <a:off x="4083623" y="-3036041"/>
            <a:ext cx="616715" cy="8568952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3" name="Ellipse 32"/>
          <p:cNvSpPr/>
          <p:nvPr/>
        </p:nvSpPr>
        <p:spPr>
          <a:xfrm>
            <a:off x="137120" y="1430136"/>
            <a:ext cx="2562672" cy="4608512"/>
          </a:xfrm>
          <a:prstGeom prst="ellipse">
            <a:avLst/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4" name="Ellipse 33"/>
          <p:cNvSpPr/>
          <p:nvPr/>
        </p:nvSpPr>
        <p:spPr>
          <a:xfrm>
            <a:off x="6804248" y="1484784"/>
            <a:ext cx="2232248" cy="4536504"/>
          </a:xfrm>
          <a:prstGeom prst="ellipse">
            <a:avLst/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5" name="ZoneTexte 34"/>
          <p:cNvSpPr txBox="1"/>
          <p:nvPr/>
        </p:nvSpPr>
        <p:spPr>
          <a:xfrm>
            <a:off x="611560" y="1702549"/>
            <a:ext cx="15841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b="1" dirty="0" smtClean="0"/>
              <a:t>Ressources Internes</a:t>
            </a:r>
            <a:endParaRPr lang="fr-FR" b="1" dirty="0"/>
          </a:p>
        </p:txBody>
      </p:sp>
      <p:sp>
        <p:nvSpPr>
          <p:cNvPr id="36" name="ZoneTexte 35"/>
          <p:cNvSpPr txBox="1"/>
          <p:nvPr/>
        </p:nvSpPr>
        <p:spPr>
          <a:xfrm>
            <a:off x="7164288" y="1630541"/>
            <a:ext cx="15841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b="1" dirty="0" smtClean="0"/>
              <a:t>Ressources Externes</a:t>
            </a:r>
            <a:endParaRPr lang="fr-FR" b="1" dirty="0"/>
          </a:p>
        </p:txBody>
      </p:sp>
      <p:sp>
        <p:nvSpPr>
          <p:cNvPr id="37" name="ZoneTexte 36"/>
          <p:cNvSpPr txBox="1"/>
          <p:nvPr/>
        </p:nvSpPr>
        <p:spPr>
          <a:xfrm>
            <a:off x="2858616" y="1396482"/>
            <a:ext cx="408964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b="1" dirty="0" smtClean="0"/>
              <a:t>Processus cognitif qui mobilise …..</a:t>
            </a:r>
            <a:endParaRPr lang="fr-FR" sz="2000" b="1" dirty="0"/>
          </a:p>
        </p:txBody>
      </p:sp>
      <p:sp>
        <p:nvSpPr>
          <p:cNvPr id="38" name="ZoneTexte 37"/>
          <p:cNvSpPr txBox="1"/>
          <p:nvPr/>
        </p:nvSpPr>
        <p:spPr>
          <a:xfrm>
            <a:off x="1" y="611396"/>
            <a:ext cx="91085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b="1" dirty="0" smtClean="0"/>
              <a:t>M’adapter à une situation pour réaliser l’action et être efficace, sécuritaire et rapide. </a:t>
            </a:r>
            <a:endParaRPr lang="fr-FR" b="1" dirty="0"/>
          </a:p>
        </p:txBody>
      </p:sp>
      <p:cxnSp>
        <p:nvCxnSpPr>
          <p:cNvPr id="5" name="Connecteur droit avec flèche 4"/>
          <p:cNvCxnSpPr/>
          <p:nvPr/>
        </p:nvCxnSpPr>
        <p:spPr>
          <a:xfrm>
            <a:off x="2195736" y="2066365"/>
            <a:ext cx="1743000" cy="498539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Connecteur droit avec flèche 39"/>
          <p:cNvCxnSpPr/>
          <p:nvPr/>
        </p:nvCxnSpPr>
        <p:spPr>
          <a:xfrm flipH="1">
            <a:off x="5694511" y="2132856"/>
            <a:ext cx="1584176" cy="454114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Connecteur droit 28"/>
          <p:cNvCxnSpPr/>
          <p:nvPr/>
        </p:nvCxnSpPr>
        <p:spPr>
          <a:xfrm>
            <a:off x="6213376" y="5733256"/>
            <a:ext cx="273223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Connecteur droit 48"/>
          <p:cNvCxnSpPr/>
          <p:nvPr/>
        </p:nvCxnSpPr>
        <p:spPr>
          <a:xfrm flipH="1">
            <a:off x="6645424" y="2960077"/>
            <a:ext cx="3702" cy="1729934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Connecteur droit 62"/>
          <p:cNvCxnSpPr/>
          <p:nvPr/>
        </p:nvCxnSpPr>
        <p:spPr>
          <a:xfrm>
            <a:off x="6084168" y="2852936"/>
            <a:ext cx="0" cy="2452340"/>
          </a:xfrm>
          <a:prstGeom prst="line">
            <a:avLst/>
          </a:prstGeom>
          <a:ln w="28575">
            <a:solidFill>
              <a:srgbClr val="FF0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Connecteur droit avec flèche 67"/>
          <p:cNvCxnSpPr/>
          <p:nvPr/>
        </p:nvCxnSpPr>
        <p:spPr>
          <a:xfrm flipH="1">
            <a:off x="6213376" y="2975655"/>
            <a:ext cx="435750" cy="0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ZoneTexte 40"/>
          <p:cNvSpPr txBox="1"/>
          <p:nvPr/>
        </p:nvSpPr>
        <p:spPr>
          <a:xfrm>
            <a:off x="6486599" y="4690011"/>
            <a:ext cx="461665" cy="1187261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vert270" wrap="square" rtlCol="0">
            <a:spAutoFit/>
          </a:bodyPr>
          <a:lstStyle/>
          <a:p>
            <a:pPr algn="ctr"/>
            <a:r>
              <a:rPr lang="fr-FR" b="1" dirty="0" smtClean="0">
                <a:solidFill>
                  <a:srgbClr val="FF0000"/>
                </a:solidFill>
              </a:rPr>
              <a:t>Contrôle</a:t>
            </a:r>
            <a:endParaRPr lang="fr-FR" b="1" dirty="0">
              <a:solidFill>
                <a:srgbClr val="FF0000"/>
              </a:solidFill>
            </a:endParaRPr>
          </a:p>
        </p:txBody>
      </p:sp>
      <p:sp>
        <p:nvSpPr>
          <p:cNvPr id="79" name="Arc 78"/>
          <p:cNvSpPr/>
          <p:nvPr/>
        </p:nvSpPr>
        <p:spPr>
          <a:xfrm rot="15634752" flipH="1">
            <a:off x="1976333" y="2094726"/>
            <a:ext cx="2203021" cy="2517653"/>
          </a:xfrm>
          <a:prstGeom prst="arc">
            <a:avLst>
              <a:gd name="adj1" fmla="val 16200000"/>
              <a:gd name="adj2" fmla="val 1924958"/>
            </a:avLst>
          </a:prstGeom>
          <a:ln w="28575">
            <a:solidFill>
              <a:srgbClr val="FF0000"/>
            </a:solidFill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0" name="Arc 79"/>
          <p:cNvSpPr/>
          <p:nvPr/>
        </p:nvSpPr>
        <p:spPr>
          <a:xfrm rot="14303656" flipH="1">
            <a:off x="1593550" y="2352000"/>
            <a:ext cx="2248882" cy="2800866"/>
          </a:xfrm>
          <a:prstGeom prst="arc">
            <a:avLst>
              <a:gd name="adj1" fmla="val 16200000"/>
              <a:gd name="adj2" fmla="val 2108689"/>
            </a:avLst>
          </a:prstGeom>
          <a:ln w="28575">
            <a:solidFill>
              <a:srgbClr val="FF0000"/>
            </a:solidFill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13" name="Connecteur droit 12"/>
          <p:cNvCxnSpPr/>
          <p:nvPr/>
        </p:nvCxnSpPr>
        <p:spPr>
          <a:xfrm>
            <a:off x="3434680" y="5305276"/>
            <a:ext cx="2778695" cy="0"/>
          </a:xfrm>
          <a:prstGeom prst="line">
            <a:avLst/>
          </a:prstGeom>
          <a:ln w="28575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Arc 42"/>
          <p:cNvSpPr/>
          <p:nvPr/>
        </p:nvSpPr>
        <p:spPr>
          <a:xfrm rot="16843611" flipH="1" flipV="1">
            <a:off x="4835033" y="2278159"/>
            <a:ext cx="2417559" cy="2244845"/>
          </a:xfrm>
          <a:prstGeom prst="arc">
            <a:avLst>
              <a:gd name="adj1" fmla="val 16606657"/>
              <a:gd name="adj2" fmla="val 1924958"/>
            </a:avLst>
          </a:prstGeom>
          <a:ln w="28575">
            <a:solidFill>
              <a:srgbClr val="FF0000"/>
            </a:solidFill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9" name="Titre 1"/>
          <p:cNvSpPr txBox="1">
            <a:spLocks/>
          </p:cNvSpPr>
          <p:nvPr/>
        </p:nvSpPr>
        <p:spPr>
          <a:xfrm>
            <a:off x="-36512" y="-27384"/>
            <a:ext cx="3471193" cy="4229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 fontScale="8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fr-FR" sz="3200" dirty="0" smtClean="0"/>
              <a:t>Capacité / compétence</a:t>
            </a:r>
            <a:endParaRPr lang="fr-FR" sz="3200" dirty="0"/>
          </a:p>
        </p:txBody>
      </p:sp>
      <p:sp>
        <p:nvSpPr>
          <p:cNvPr id="42" name="Titre 1"/>
          <p:cNvSpPr txBox="1">
            <a:spLocks/>
          </p:cNvSpPr>
          <p:nvPr/>
        </p:nvSpPr>
        <p:spPr>
          <a:xfrm>
            <a:off x="7164288" y="6462464"/>
            <a:ext cx="2016223" cy="4229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fr-FR" sz="1800" dirty="0" smtClean="0"/>
              <a:t>FOR ACC – FOR CO</a:t>
            </a:r>
            <a:endParaRPr lang="fr-FR" sz="1800" dirty="0"/>
          </a:p>
        </p:txBody>
      </p:sp>
      <p:sp>
        <p:nvSpPr>
          <p:cNvPr id="24" name="ZoneTexte 23"/>
          <p:cNvSpPr txBox="1"/>
          <p:nvPr/>
        </p:nvSpPr>
        <p:spPr>
          <a:xfrm>
            <a:off x="5910535" y="3573016"/>
            <a:ext cx="461665" cy="136989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vert270" wrap="square" rtlCol="0">
            <a:spAutoFit/>
          </a:bodyPr>
          <a:lstStyle/>
          <a:p>
            <a:pPr algn="ctr"/>
            <a:r>
              <a:rPr lang="fr-FR" dirty="0" smtClean="0">
                <a:solidFill>
                  <a:srgbClr val="FF0000"/>
                </a:solidFill>
              </a:rPr>
              <a:t>Non visible</a:t>
            </a:r>
            <a:endParaRPr lang="fr-FR" dirty="0">
              <a:solidFill>
                <a:srgbClr val="FF0000"/>
              </a:solidFill>
            </a:endParaRPr>
          </a:p>
        </p:txBody>
      </p:sp>
      <p:sp>
        <p:nvSpPr>
          <p:cNvPr id="23" name="ZoneTexte 22"/>
          <p:cNvSpPr txBox="1"/>
          <p:nvPr/>
        </p:nvSpPr>
        <p:spPr>
          <a:xfrm>
            <a:off x="3203848" y="2852937"/>
            <a:ext cx="461665" cy="2430704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vert270" wrap="square" rtlCol="0">
            <a:spAutoFit/>
          </a:bodyPr>
          <a:lstStyle/>
          <a:p>
            <a:pPr algn="ctr"/>
            <a:r>
              <a:rPr lang="fr-FR" dirty="0" smtClean="0">
                <a:solidFill>
                  <a:srgbClr val="FF0000"/>
                </a:solidFill>
              </a:rPr>
              <a:t>STRESS / EMOTIONS</a:t>
            </a:r>
            <a:endParaRPr lang="fr-FR" dirty="0">
              <a:solidFill>
                <a:srgbClr val="FF0000"/>
              </a:solidFill>
            </a:endParaRPr>
          </a:p>
        </p:txBody>
      </p:sp>
      <p:sp>
        <p:nvSpPr>
          <p:cNvPr id="44" name="ZoneTexte 2"/>
          <p:cNvSpPr txBox="1">
            <a:spLocks noChangeArrowheads="1"/>
          </p:cNvSpPr>
          <p:nvPr/>
        </p:nvSpPr>
        <p:spPr bwMode="auto">
          <a:xfrm>
            <a:off x="5364163" y="6700838"/>
            <a:ext cx="2087562" cy="184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fr-FR" altLang="fr-FR" sz="600" dirty="0"/>
              <a:t>copyright LE HENAFF(c) 2018, tout droits réservés</a:t>
            </a:r>
          </a:p>
        </p:txBody>
      </p:sp>
    </p:spTree>
    <p:extLst>
      <p:ext uri="{BB962C8B-B14F-4D97-AF65-F5344CB8AC3E}">
        <p14:creationId xmlns:p14="http://schemas.microsoft.com/office/powerpoint/2010/main" val="565621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>
                      <p:stCondLst>
                        <p:cond delay="indefinite"/>
                      </p:stCondLst>
                      <p:childTnLst>
                        <p:par>
                          <p:cTn id="160" fill="hold">
                            <p:stCondLst>
                              <p:cond delay="0"/>
                            </p:stCondLst>
                            <p:childTnLst>
                              <p:par>
                                <p:cTn id="1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>
                      <p:stCondLst>
                        <p:cond delay="indefinite"/>
                      </p:stCondLst>
                      <p:childTnLst>
                        <p:par>
                          <p:cTn id="164" fill="hold">
                            <p:stCondLst>
                              <p:cond delay="0"/>
                            </p:stCondLst>
                            <p:childTnLst>
                              <p:par>
                                <p:cTn id="1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9" fill="hold">
                      <p:stCondLst>
                        <p:cond delay="indefinite"/>
                      </p:stCondLst>
                      <p:childTnLst>
                        <p:par>
                          <p:cTn id="170" fill="hold">
                            <p:stCondLst>
                              <p:cond delay="0"/>
                            </p:stCondLst>
                            <p:childTnLst>
                              <p:par>
                                <p:cTn id="17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1" grpId="0" animBg="1"/>
      <p:bldP spid="15" grpId="0" animBg="1"/>
      <p:bldP spid="16" grpId="0" animBg="1"/>
      <p:bldP spid="19" grpId="0"/>
      <p:bldP spid="22" grpId="0" animBg="1"/>
      <p:bldP spid="27" grpId="0" animBg="1"/>
      <p:bldP spid="32" grpId="0" animBg="1"/>
      <p:bldP spid="33" grpId="0" animBg="1"/>
      <p:bldP spid="34" grpId="0" animBg="1"/>
      <p:bldP spid="35" grpId="0"/>
      <p:bldP spid="36" grpId="0"/>
      <p:bldP spid="37" grpId="0"/>
      <p:bldP spid="38" grpId="0"/>
      <p:bldP spid="41" grpId="0" animBg="1"/>
      <p:bldP spid="79" grpId="0" animBg="1"/>
      <p:bldP spid="80" grpId="0" animBg="1"/>
      <p:bldP spid="43" grpId="0" animBg="1"/>
      <p:bldP spid="24" grpId="0" animBg="1"/>
      <p:bldP spid="23" grpId="0" animBg="1"/>
    </p:bld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2168</TotalTime>
  <Words>128</Words>
  <Application>Microsoft Office PowerPoint</Application>
  <PresentationFormat>Affichage à l'écran (4:3)</PresentationFormat>
  <Paragraphs>39</Paragraphs>
  <Slides>1</Slides>
  <Notes>1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Thème Office</vt:lpstr>
      <vt:lpstr>Présentation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LE HENAFF</dc:creator>
  <cp:lastModifiedBy>LE HENAFF Frédéric</cp:lastModifiedBy>
  <cp:revision>38</cp:revision>
  <dcterms:created xsi:type="dcterms:W3CDTF">2018-04-03T12:08:54Z</dcterms:created>
  <dcterms:modified xsi:type="dcterms:W3CDTF">2018-12-18T10:45:52Z</dcterms:modified>
</cp:coreProperties>
</file>