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8"/>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6" r:id="rId14"/>
    <p:sldId id="269" r:id="rId15"/>
    <p:sldId id="292" r:id="rId16"/>
    <p:sldId id="357" r:id="rId17"/>
    <p:sldId id="358" r:id="rId18"/>
    <p:sldId id="359" r:id="rId19"/>
    <p:sldId id="360" r:id="rId20"/>
    <p:sldId id="361" r:id="rId21"/>
    <p:sldId id="294" r:id="rId22"/>
    <p:sldId id="293" r:id="rId23"/>
    <p:sldId id="271" r:id="rId24"/>
    <p:sldId id="295" r:id="rId25"/>
    <p:sldId id="296" r:id="rId26"/>
    <p:sldId id="277" r:id="rId27"/>
    <p:sldId id="369" r:id="rId28"/>
    <p:sldId id="299" r:id="rId29"/>
    <p:sldId id="300" r:id="rId30"/>
    <p:sldId id="302" r:id="rId31"/>
    <p:sldId id="304" r:id="rId32"/>
    <p:sldId id="305" r:id="rId33"/>
    <p:sldId id="298" r:id="rId34"/>
    <p:sldId id="306" r:id="rId35"/>
    <p:sldId id="307" r:id="rId36"/>
    <p:sldId id="278" r:id="rId37"/>
    <p:sldId id="310" r:id="rId38"/>
    <p:sldId id="279" r:id="rId39"/>
    <p:sldId id="311" r:id="rId40"/>
    <p:sldId id="309" r:id="rId41"/>
    <p:sldId id="308" r:id="rId42"/>
    <p:sldId id="276" r:id="rId43"/>
    <p:sldId id="287" r:id="rId44"/>
    <p:sldId id="312" r:id="rId45"/>
    <p:sldId id="280" r:id="rId46"/>
    <p:sldId id="313" r:id="rId47"/>
    <p:sldId id="314" r:id="rId48"/>
    <p:sldId id="315" r:id="rId49"/>
    <p:sldId id="316" r:id="rId50"/>
    <p:sldId id="282" r:id="rId51"/>
    <p:sldId id="317" r:id="rId52"/>
    <p:sldId id="326" r:id="rId53"/>
    <p:sldId id="318" r:id="rId54"/>
    <p:sldId id="319" r:id="rId55"/>
    <p:sldId id="320" r:id="rId56"/>
    <p:sldId id="322" r:id="rId57"/>
    <p:sldId id="323" r:id="rId58"/>
    <p:sldId id="324" r:id="rId59"/>
    <p:sldId id="325" r:id="rId60"/>
    <p:sldId id="327" r:id="rId61"/>
    <p:sldId id="328" r:id="rId62"/>
    <p:sldId id="329" r:id="rId63"/>
    <p:sldId id="330" r:id="rId64"/>
    <p:sldId id="272" r:id="rId65"/>
    <p:sldId id="333" r:id="rId66"/>
    <p:sldId id="334" r:id="rId67"/>
    <p:sldId id="274" r:id="rId68"/>
    <p:sldId id="332" r:id="rId69"/>
    <p:sldId id="275" r:id="rId70"/>
    <p:sldId id="331" r:id="rId71"/>
    <p:sldId id="335" r:id="rId72"/>
    <p:sldId id="284" r:id="rId73"/>
    <p:sldId id="336" r:id="rId74"/>
    <p:sldId id="337" r:id="rId75"/>
    <p:sldId id="340" r:id="rId76"/>
    <p:sldId id="368" r:id="rId77"/>
    <p:sldId id="362" r:id="rId78"/>
    <p:sldId id="366" r:id="rId79"/>
    <p:sldId id="367" r:id="rId80"/>
    <p:sldId id="363" r:id="rId81"/>
    <p:sldId id="364" r:id="rId82"/>
    <p:sldId id="338" r:id="rId83"/>
    <p:sldId id="288" r:id="rId84"/>
    <p:sldId id="289" r:id="rId85"/>
    <p:sldId id="290" r:id="rId86"/>
    <p:sldId id="291" r:id="rId87"/>
    <p:sldId id="339" r:id="rId88"/>
    <p:sldId id="341" r:id="rId89"/>
    <p:sldId id="342" r:id="rId90"/>
    <p:sldId id="343" r:id="rId91"/>
    <p:sldId id="344" r:id="rId92"/>
    <p:sldId id="345" r:id="rId93"/>
    <p:sldId id="346" r:id="rId94"/>
    <p:sldId id="347" r:id="rId95"/>
    <p:sldId id="348" r:id="rId96"/>
    <p:sldId id="349" r:id="rId97"/>
    <p:sldId id="350" r:id="rId98"/>
    <p:sldId id="353" r:id="rId99"/>
    <p:sldId id="354" r:id="rId100"/>
    <p:sldId id="351" r:id="rId101"/>
    <p:sldId id="352" r:id="rId102"/>
    <p:sldId id="370" r:id="rId103"/>
    <p:sldId id="355" r:id="rId104"/>
    <p:sldId id="356" r:id="rId105"/>
    <p:sldId id="371" r:id="rId106"/>
    <p:sldId id="372" r:id="rId10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FF28"/>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1134" y="-90"/>
      </p:cViewPr>
      <p:guideLst>
        <p:guide orient="horz" pos="2304"/>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E6E768-B1F8-486A-9887-237CAF5099B6}" type="datetimeFigureOut">
              <a:rPr lang="fr-FR" smtClean="0"/>
              <a:pPr/>
              <a:t>09/12/2016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3175F1-BDAC-499E-BD99-E12CE379BE4F}" type="slidenum">
              <a:rPr lang="fr-FR" smtClean="0"/>
              <a:pPr/>
              <a:t>‹N°›</a:t>
            </a:fld>
            <a:endParaRPr lang="fr-FR"/>
          </a:p>
        </p:txBody>
      </p:sp>
    </p:spTree>
    <p:extLst>
      <p:ext uri="{BB962C8B-B14F-4D97-AF65-F5344CB8AC3E}">
        <p14:creationId xmlns:p14="http://schemas.microsoft.com/office/powerpoint/2010/main" val="1981825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archive.wikiwix.com/cache/?url=http://omim.org/entry/600163" TargetMode="External"/><Relationship Id="rId13" Type="http://schemas.openxmlformats.org/officeDocument/2006/relationships/hyperlink" Target="https://fr.wikipedia.org/wiki/Syndrome_de_Brugada#cite_note-5" TargetMode="External"/><Relationship Id="rId18" Type="http://schemas.openxmlformats.org/officeDocument/2006/relationships/hyperlink" Target="https://fr.wikipedia.org/wiki/Syndrome_de_Brugada#cite_note-6" TargetMode="External"/><Relationship Id="rId3" Type="http://schemas.openxmlformats.org/officeDocument/2006/relationships/hyperlink" Target="https://fr.wikipedia.org/wiki/Canalopathie" TargetMode="External"/><Relationship Id="rId21" Type="http://schemas.openxmlformats.org/officeDocument/2006/relationships/hyperlink" Target="https://fr.wikipedia.org/wiki/Syndrome_de_Brugada#cite_note-9" TargetMode="External"/><Relationship Id="rId7" Type="http://schemas.openxmlformats.org/officeDocument/2006/relationships/hyperlink" Target="http://omim.org/entry/600163" TargetMode="External"/><Relationship Id="rId12" Type="http://schemas.openxmlformats.org/officeDocument/2006/relationships/hyperlink" Target="https://fr.wikipedia.org/wiki/Syndrome_de_Brugada#cite_note-4" TargetMode="External"/><Relationship Id="rId17" Type="http://schemas.openxmlformats.org/officeDocument/2006/relationships/hyperlink" Target="https://fr.wikipedia.org/w/index.php?title=HEY2&amp;action=edit&amp;redlink=1" TargetMode="External"/><Relationship Id="rId2" Type="http://schemas.openxmlformats.org/officeDocument/2006/relationships/slide" Target="../slides/slide91.xml"/><Relationship Id="rId16" Type="http://schemas.openxmlformats.org/officeDocument/2006/relationships/hyperlink" Target="https://fr.wikipedia.org/wiki/SCN10A" TargetMode="External"/><Relationship Id="rId20" Type="http://schemas.openxmlformats.org/officeDocument/2006/relationships/hyperlink" Target="https://fr.wikipedia.org/wiki/Syndrome_de_Brugada#cite_note-8" TargetMode="External"/><Relationship Id="rId1" Type="http://schemas.openxmlformats.org/officeDocument/2006/relationships/notesMaster" Target="../notesMasters/notesMaster1.xml"/><Relationship Id="rId6" Type="http://schemas.openxmlformats.org/officeDocument/2006/relationships/hyperlink" Target="https://fr.wikipedia.org/wiki/SCN5A" TargetMode="External"/><Relationship Id="rId11" Type="http://schemas.openxmlformats.org/officeDocument/2006/relationships/hyperlink" Target="https://fr.wikipedia.org/wiki/Syndrome_de_Brugada#cite_note-3" TargetMode="External"/><Relationship Id="rId5" Type="http://schemas.openxmlformats.org/officeDocument/2006/relationships/hyperlink" Target="https://fr.wikipedia.org/wiki/G%C3%A8ne" TargetMode="External"/><Relationship Id="rId15" Type="http://schemas.openxmlformats.org/officeDocument/2006/relationships/hyperlink" Target="https://fr.wikipedia.org/wiki/P%C3%A9n%C3%A9trance" TargetMode="External"/><Relationship Id="rId23" Type="http://schemas.openxmlformats.org/officeDocument/2006/relationships/hyperlink" Target="https://fr.wikipedia.org/wiki/Syndrome_de_Brugada#cite_note-10" TargetMode="External"/><Relationship Id="rId10" Type="http://schemas.openxmlformats.org/officeDocument/2006/relationships/hyperlink" Target="https://fr.wikipedia.org/wiki/Chromosome_3_humain" TargetMode="External"/><Relationship Id="rId19" Type="http://schemas.openxmlformats.org/officeDocument/2006/relationships/hyperlink" Target="https://fr.wikipedia.org/wiki/Syndrome_de_Brugada#cite_note-7" TargetMode="External"/><Relationship Id="rId4" Type="http://schemas.openxmlformats.org/officeDocument/2006/relationships/hyperlink" Target="https://fr.wikipedia.org/wiki/Mutation_(g%C3%A9n%C3%A9tique)" TargetMode="External"/><Relationship Id="rId9" Type="http://schemas.openxmlformats.org/officeDocument/2006/relationships/hyperlink" Target="https://fr.wikipedia.org/wiki/Chromosome" TargetMode="External"/><Relationship Id="rId14" Type="http://schemas.openxmlformats.org/officeDocument/2006/relationships/hyperlink" Target="https://fr.wikipedia.org/wiki/Transmission_autosomique_dominante" TargetMode="External"/><Relationship Id="rId22" Type="http://schemas.openxmlformats.org/officeDocument/2006/relationships/hyperlink" Target="https://fr.wikipedia.org/wiki/Jonction_communicant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93175F1-BDAC-499E-BD99-E12CE379BE4F}" type="slidenum">
              <a:rPr lang="fr-FR" smtClean="0"/>
              <a:pPr/>
              <a:t>4</a:t>
            </a:fld>
            <a:endParaRPr lang="fr-FR"/>
          </a:p>
        </p:txBody>
      </p:sp>
    </p:spTree>
    <p:extLst>
      <p:ext uri="{BB962C8B-B14F-4D97-AF65-F5344CB8AC3E}">
        <p14:creationId xmlns:p14="http://schemas.microsoft.com/office/powerpoint/2010/main" val="1414168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E2E163E0-B544-224E-B92C-8EB90A24F0EE}" type="slidenum">
              <a:rPr lang="en-US"/>
              <a:pPr/>
              <a:t>72</a:t>
            </a:fld>
            <a:endParaRPr lang="en-US"/>
          </a:p>
        </p:txBody>
      </p:sp>
      <p:sp>
        <p:nvSpPr>
          <p:cNvPr id="13414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a:fld id="{0D22E9CA-96E8-4542-965D-0387481BB3F5}" type="slidenum">
              <a:rPr lang="en-US" sz="1200">
                <a:latin typeface="Comic Sans MS" charset="0"/>
              </a:rPr>
              <a:pPr algn="r"/>
              <a:t>72</a:t>
            </a:fld>
            <a:endParaRPr lang="en-US" sz="1200">
              <a:latin typeface="Comic Sans MS" charset="0"/>
            </a:endParaRPr>
          </a:p>
        </p:txBody>
      </p:sp>
      <p:sp>
        <p:nvSpPr>
          <p:cNvPr id="134148" name="Rectangle 1026"/>
          <p:cNvSpPr>
            <a:spLocks noGrp="1" noRot="1" noChangeAspect="1" noChangeArrowheads="1" noTextEdit="1"/>
          </p:cNvSpPr>
          <p:nvPr>
            <p:ph type="sldImg"/>
          </p:nvPr>
        </p:nvSpPr>
        <p:spPr>
          <a:solidFill>
            <a:srgbClr val="FFFFFF"/>
          </a:solidFill>
          <a:ln/>
        </p:spPr>
      </p:sp>
      <p:sp>
        <p:nvSpPr>
          <p:cNvPr id="134149" name="Rectangle 1027"/>
          <p:cNvSpPr>
            <a:spLocks noGrp="1" noChangeArrowheads="1"/>
          </p:cNvSpPr>
          <p:nvPr>
            <p:ph type="body" idx="1"/>
          </p:nvPr>
        </p:nvSpPr>
        <p:spPr>
          <a:solidFill>
            <a:srgbClr val="FFFFFF"/>
          </a:solidFill>
          <a:ln>
            <a:solidFill>
              <a:srgbClr val="000000"/>
            </a:solidFill>
          </a:ln>
        </p:spPr>
        <p:txBody>
          <a:bodyPr/>
          <a:lstStyle/>
          <a:p>
            <a:r>
              <a:rPr lang="fr-CA">
                <a:latin typeface="Times New Roman" charset="0"/>
              </a:rPr>
              <a:t>Site anatomique	</a:t>
            </a:r>
          </a:p>
          <a:p>
            <a:endParaRPr lang="fr-CA">
              <a:latin typeface="Times New Roman" charset="0"/>
            </a:endParaRPr>
          </a:p>
          <a:p>
            <a:r>
              <a:rPr lang="fr-CA">
                <a:latin typeface="Times New Roman" charset="0"/>
              </a:rPr>
              <a:t>Inférieur		Dérivation avec complexes ECG anormaux		Artère coronaire très souvent responsable</a:t>
            </a:r>
          </a:p>
          <a:p>
            <a:r>
              <a:rPr lang="fr-CA">
                <a:latin typeface="Times New Roman" charset="0"/>
              </a:rPr>
              <a:t>Antéro-septal</a:t>
            </a:r>
          </a:p>
          <a:p>
            <a:r>
              <a:rPr lang="fr-CA">
                <a:latin typeface="Times New Roman" charset="0"/>
              </a:rPr>
              <a:t>Antéro-apical</a:t>
            </a:r>
          </a:p>
          <a:p>
            <a:r>
              <a:rPr lang="fr-CA">
                <a:latin typeface="Times New Roman" charset="0"/>
              </a:rPr>
              <a:t>Antéro-latéral</a:t>
            </a:r>
          </a:p>
          <a:p>
            <a:r>
              <a:rPr lang="fr-CA">
                <a:latin typeface="Times New Roman" charset="0"/>
              </a:rPr>
              <a:t>Postérieur</a:t>
            </a:r>
          </a:p>
          <a:p>
            <a:endParaRPr lang="fr-CA">
              <a:latin typeface="Times New Roman" charset="0"/>
            </a:endParaRPr>
          </a:p>
          <a:p>
            <a:endParaRPr lang="fr-CA">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1849FC92-9889-164E-960E-673D756EB549}" type="slidenum">
              <a:rPr lang="en-US"/>
              <a:pPr/>
              <a:t>75</a:t>
            </a:fld>
            <a:endParaRPr lang="en-US"/>
          </a:p>
        </p:txBody>
      </p:sp>
      <p:sp>
        <p:nvSpPr>
          <p:cNvPr id="13619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a:fld id="{49805AE4-45EE-8048-A003-7B3117790684}" type="slidenum">
              <a:rPr lang="en-US" sz="1200">
                <a:latin typeface="Comic Sans MS" charset="0"/>
              </a:rPr>
              <a:pPr algn="r"/>
              <a:t>75</a:t>
            </a:fld>
            <a:endParaRPr lang="en-US" sz="1200">
              <a:latin typeface="Comic Sans MS" charset="0"/>
            </a:endParaRPr>
          </a:p>
        </p:txBody>
      </p:sp>
      <p:sp>
        <p:nvSpPr>
          <p:cNvPr id="136196" name="Rectangle 1026"/>
          <p:cNvSpPr>
            <a:spLocks noGrp="1" noRot="1" noChangeAspect="1" noChangeArrowheads="1" noTextEdit="1"/>
          </p:cNvSpPr>
          <p:nvPr>
            <p:ph type="sldImg"/>
          </p:nvPr>
        </p:nvSpPr>
        <p:spPr>
          <a:solidFill>
            <a:srgbClr val="FFFFFF"/>
          </a:solidFill>
          <a:ln/>
        </p:spPr>
      </p:sp>
      <p:sp>
        <p:nvSpPr>
          <p:cNvPr id="136197" name="Rectangle 1027"/>
          <p:cNvSpPr>
            <a:spLocks noGrp="1" noChangeArrowheads="1"/>
          </p:cNvSpPr>
          <p:nvPr>
            <p:ph type="body" idx="1"/>
          </p:nvPr>
        </p:nvSpPr>
        <p:spPr>
          <a:solidFill>
            <a:srgbClr val="FFFFFF"/>
          </a:solidFill>
          <a:ln>
            <a:solidFill>
              <a:srgbClr val="000000"/>
            </a:solidFill>
          </a:ln>
        </p:spPr>
        <p:txBody>
          <a:bodyPr/>
          <a:lstStyle/>
          <a:p>
            <a:endParaRPr lang="fr-CA">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B93175F1-BDAC-499E-BD99-E12CE379BE4F}" type="slidenum">
              <a:rPr lang="fr-FR" smtClean="0"/>
              <a:pPr/>
              <a:t>88</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dirty="0" smtClean="0"/>
              <a:t>Le syndrome de Brugada est une </a:t>
            </a:r>
            <a:r>
              <a:rPr dirty="0" smtClean="0">
                <a:hlinkClick r:id="rId3" tooltip="Canalopathie"/>
              </a:rPr>
              <a:t>canalopathie</a:t>
            </a:r>
            <a:r>
              <a:rPr dirty="0" smtClean="0"/>
              <a:t> sodique.</a:t>
            </a:r>
          </a:p>
          <a:p>
            <a:r>
              <a:rPr dirty="0" smtClean="0"/>
              <a:t>L'une des causes est une </a:t>
            </a:r>
            <a:r>
              <a:rPr dirty="0" smtClean="0">
                <a:hlinkClick r:id="rId4" tooltip="Mutation (génétique)"/>
              </a:rPr>
              <a:t>mutation</a:t>
            </a:r>
            <a:r>
              <a:rPr dirty="0" smtClean="0"/>
              <a:t> du </a:t>
            </a:r>
            <a:r>
              <a:rPr dirty="0" smtClean="0">
                <a:hlinkClick r:id="rId5" tooltip="Gène"/>
              </a:rPr>
              <a:t>gène</a:t>
            </a:r>
            <a:r>
              <a:rPr dirty="0" smtClean="0"/>
              <a:t> </a:t>
            </a:r>
            <a:r>
              <a:rPr i="1" dirty="0" smtClean="0">
                <a:hlinkClick r:id="rId6" tooltip="SCN5A"/>
              </a:rPr>
              <a:t>SCN5A</a:t>
            </a:r>
            <a:r>
              <a:rPr dirty="0" smtClean="0"/>
              <a:t> </a:t>
            </a:r>
            <a:r>
              <a:rPr dirty="0" smtClean="0">
                <a:hlinkClick r:id="rId7"/>
              </a:rPr>
              <a:t>600163</a:t>
            </a:r>
            <a:r>
              <a:rPr dirty="0" smtClean="0"/>
              <a:t> [</a:t>
            </a:r>
            <a:r>
              <a:rPr dirty="0" smtClean="0">
                <a:hlinkClick r:id="rId8" tooltip="archive sur Wikiwix"/>
              </a:rPr>
              <a:t>archive</a:t>
            </a:r>
            <a:r>
              <a:rPr dirty="0" smtClean="0"/>
              <a:t>] (en) situé sur le </a:t>
            </a:r>
            <a:r>
              <a:rPr dirty="0" smtClean="0">
                <a:hlinkClick r:id="rId9" tooltip="Chromosome"/>
              </a:rPr>
              <a:t>chromosome</a:t>
            </a:r>
            <a:r>
              <a:rPr dirty="0" smtClean="0"/>
              <a:t> </a:t>
            </a:r>
            <a:r>
              <a:rPr dirty="0" smtClean="0">
                <a:hlinkClick r:id="rId10" tooltip="Chromosome 3 humain"/>
              </a:rPr>
              <a:t>3</a:t>
            </a:r>
            <a:r>
              <a:rPr baseline="30000" dirty="0" smtClean="0">
                <a:hlinkClick r:id="rId11"/>
              </a:rPr>
              <a:t>3</a:t>
            </a:r>
            <a:r>
              <a:rPr dirty="0" smtClean="0"/>
              <a:t>. Près de 300 mutations différentes ont été identifiées sur ce gène mais ces mutations ne sont retrouvées que dans un cas de Brugada sur cinq</a:t>
            </a:r>
            <a:r>
              <a:rPr baseline="30000" dirty="0" smtClean="0">
                <a:hlinkClick r:id="rId12"/>
              </a:rPr>
              <a:t>4</a:t>
            </a:r>
            <a:r>
              <a:rPr dirty="0" smtClean="0"/>
              <a:t>. La mutation sur le gène de l'enzyme glycerol-3 phosphate dehydrogenase-1 like (GPD1-L) provoque une maladie semblable</a:t>
            </a:r>
            <a:r>
              <a:rPr baseline="30000" dirty="0" smtClean="0">
                <a:hlinkClick r:id="rId13"/>
              </a:rPr>
              <a:t>5</a:t>
            </a:r>
            <a:r>
              <a:rPr dirty="0" smtClean="0"/>
              <a:t>.</a:t>
            </a:r>
          </a:p>
          <a:p>
            <a:r>
              <a:rPr dirty="0" smtClean="0"/>
              <a:t>Il s'agit d'une maladie de </a:t>
            </a:r>
            <a:r>
              <a:rPr dirty="0" smtClean="0">
                <a:hlinkClick r:id="rId14" tooltip="Transmission autosomique dominante"/>
              </a:rPr>
              <a:t>transmission autosomique dominante</a:t>
            </a:r>
            <a:r>
              <a:rPr dirty="0" smtClean="0"/>
              <a:t> avec une </a:t>
            </a:r>
            <a:r>
              <a:rPr dirty="0" smtClean="0">
                <a:hlinkClick r:id="rId15" tooltip="Pénétrance"/>
              </a:rPr>
              <a:t>pénétrance</a:t>
            </a:r>
            <a:r>
              <a:rPr dirty="0" smtClean="0"/>
              <a:t> faible (peu de porteurs de la mutation présentent les signes de la maladie).</a:t>
            </a:r>
          </a:p>
          <a:p>
            <a:r>
              <a:rPr dirty="0" smtClean="0"/>
              <a:t>La mutation du gène </a:t>
            </a:r>
            <a:r>
              <a:rPr i="1" dirty="0" smtClean="0"/>
              <a:t>SCN5A</a:t>
            </a:r>
            <a:r>
              <a:rPr dirty="0" smtClean="0"/>
              <a:t> n'est pas la seule cause de la maladie, en effet on peut être porteur d'un syndrome de Brugada (symptomatique ou non) sans avoir de mutation sur le gène SCN5A. Il est possible de mettre en évidence une mutation génétique du </a:t>
            </a:r>
            <a:r>
              <a:rPr i="1" dirty="0" smtClean="0"/>
              <a:t>SCN5A</a:t>
            </a:r>
            <a:r>
              <a:rPr dirty="0" smtClean="0"/>
              <a:t> sur seulement 10 à 25 % des patients atteints d'un syndrome de Brugada. Les gènes </a:t>
            </a:r>
            <a:r>
              <a:rPr i="1" dirty="0" smtClean="0">
                <a:hlinkClick r:id="rId16" tooltip="SCN10A"/>
              </a:rPr>
              <a:t>SCN10A</a:t>
            </a:r>
            <a:r>
              <a:rPr dirty="0" smtClean="0"/>
              <a:t> et </a:t>
            </a:r>
            <a:r>
              <a:rPr i="1" dirty="0" smtClean="0">
                <a:hlinkClick r:id="rId17" tooltip="HEY2 (page inexistante)"/>
              </a:rPr>
              <a:t>HEY2</a:t>
            </a:r>
            <a:r>
              <a:rPr dirty="0" smtClean="0"/>
              <a:t> peuvent être en cause</a:t>
            </a:r>
            <a:r>
              <a:rPr baseline="30000" dirty="0" smtClean="0">
                <a:hlinkClick r:id="rId18"/>
              </a:rPr>
              <a:t>6</a:t>
            </a:r>
            <a:r>
              <a:rPr dirty="0" smtClean="0"/>
              <a:t>. Pour les autres patients atteints sans avoir de mutation du SCN5A,la maladie est bien là, mais la mutation d'autres gènes non encore identifiés sont certainement en cause. L'hypothèse d'une origine multifactorielle est évoquée</a:t>
            </a:r>
            <a:r>
              <a:rPr baseline="30000" dirty="0" smtClean="0">
                <a:hlinkClick r:id="rId19"/>
              </a:rPr>
              <a:t>7</a:t>
            </a:r>
            <a:r>
              <a:rPr dirty="0" smtClean="0"/>
              <a:t>. Des recherches génétiques sont en cours et notamment par le Docteur Ramon Brugada à Montréal.</a:t>
            </a:r>
          </a:p>
          <a:p>
            <a:r>
              <a:rPr dirty="0" smtClean="0"/>
              <a:t>Au niveau électrophysiologique, il semble exister une hétérogénéicité des délais de conduction dans le ventricule droit qui pourrait être le substrat au déclenchement et la pérennisation des troubles ryhtmiques</a:t>
            </a:r>
            <a:r>
              <a:rPr baseline="30000" dirty="0" smtClean="0">
                <a:hlinkClick r:id="rId20"/>
              </a:rPr>
              <a:t>8</a:t>
            </a:r>
            <a:r>
              <a:rPr dirty="0" smtClean="0"/>
              <a:t>. Elle serait associée à une conduction ralentie au niveau de la chambre de chasse du ventricule droit</a:t>
            </a:r>
            <a:r>
              <a:rPr baseline="30000" dirty="0" smtClean="0">
                <a:hlinkClick r:id="rId21"/>
              </a:rPr>
              <a:t>9</a:t>
            </a:r>
            <a:r>
              <a:rPr dirty="0" smtClean="0"/>
              <a:t> avec fibrose et un déficit en </a:t>
            </a:r>
            <a:r>
              <a:rPr dirty="0" smtClean="0">
                <a:hlinkClick r:id="rId22" tooltip="Jonction communicante"/>
              </a:rPr>
              <a:t>jonction communicante</a:t>
            </a:r>
            <a:r>
              <a:rPr dirty="0" smtClean="0"/>
              <a:t> à cet endroit</a:t>
            </a:r>
            <a:r>
              <a:rPr baseline="30000" dirty="0" smtClean="0">
                <a:hlinkClick r:id="rId23"/>
              </a:rPr>
              <a:t>1</a:t>
            </a:r>
            <a:endParaRPr dirty="0" smtClean="0"/>
          </a:p>
          <a:p>
            <a:endParaRPr lang="fr-FR" dirty="0"/>
          </a:p>
        </p:txBody>
      </p:sp>
      <p:sp>
        <p:nvSpPr>
          <p:cNvPr id="4" name="Espace réservé du numéro de diapositive 3"/>
          <p:cNvSpPr>
            <a:spLocks noGrp="1"/>
          </p:cNvSpPr>
          <p:nvPr>
            <p:ph type="sldNum" sz="quarter" idx="10"/>
          </p:nvPr>
        </p:nvSpPr>
        <p:spPr/>
        <p:txBody>
          <a:bodyPr/>
          <a:lstStyle/>
          <a:p>
            <a:fld id="{B93175F1-BDAC-499E-BD99-E12CE379BE4F}" type="slidenum">
              <a:rPr lang="fr-FR" smtClean="0"/>
              <a:pPr/>
              <a:t>91</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1"/>
          <p:cNvSpPr txBox="1">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ln>
        </p:spPr>
      </p:sp>
      <p:sp>
        <p:nvSpPr>
          <p:cNvPr id="105475" name="Rectangle 2"/>
          <p:cNvSpPr txBox="1">
            <a:spLocks noGrp="1" noChangeArrowheads="1"/>
          </p:cNvSpPr>
          <p:nvPr>
            <p:ph type="body" idx="1"/>
          </p:nvPr>
        </p:nvSpPr>
        <p:spPr>
          <a:xfrm>
            <a:off x="685800" y="4343400"/>
            <a:ext cx="5486400" cy="4114800"/>
          </a:xfrm>
          <a:noFill/>
          <a:ln/>
        </p:spPr>
        <p:txBody>
          <a:bodyPr wrap="none" anchor="ctr"/>
          <a:lstStyle/>
          <a:p>
            <a:endParaRPr lang="fr-FR">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E9AC1AA7-38AD-DD44-B87F-FA62C9C188F4}" type="slidenum">
              <a:rPr lang="en-US"/>
              <a:pPr/>
              <a:t>26</a:t>
            </a:fld>
            <a:endParaRPr lang="en-US"/>
          </a:p>
        </p:txBody>
      </p:sp>
      <p:sp>
        <p:nvSpPr>
          <p:cNvPr id="12390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a:fld id="{CC7CA8DF-9118-A34C-B959-24D7D1326124}" type="slidenum">
              <a:rPr lang="en-US" sz="1200">
                <a:latin typeface="Comic Sans MS" charset="0"/>
              </a:rPr>
              <a:pPr algn="r"/>
              <a:t>26</a:t>
            </a:fld>
            <a:endParaRPr lang="en-US" sz="1200">
              <a:latin typeface="Comic Sans MS" charset="0"/>
            </a:endParaRPr>
          </a:p>
        </p:txBody>
      </p:sp>
      <p:sp>
        <p:nvSpPr>
          <p:cNvPr id="123908" name="Rectangle 1026"/>
          <p:cNvSpPr>
            <a:spLocks noGrp="1" noRot="1" noChangeAspect="1" noChangeArrowheads="1" noTextEdit="1"/>
          </p:cNvSpPr>
          <p:nvPr>
            <p:ph type="sldImg"/>
          </p:nvPr>
        </p:nvSpPr>
        <p:spPr>
          <a:solidFill>
            <a:srgbClr val="FFFFFF"/>
          </a:solidFill>
          <a:ln/>
        </p:spPr>
      </p:sp>
      <p:sp>
        <p:nvSpPr>
          <p:cNvPr id="123909" name="Rectangle 1027"/>
          <p:cNvSpPr>
            <a:spLocks noGrp="1" noChangeArrowheads="1"/>
          </p:cNvSpPr>
          <p:nvPr>
            <p:ph type="body" idx="1"/>
          </p:nvPr>
        </p:nvSpPr>
        <p:spPr>
          <a:solidFill>
            <a:srgbClr val="FFFFFF"/>
          </a:solidFill>
          <a:ln>
            <a:solidFill>
              <a:srgbClr val="000000"/>
            </a:solidFill>
          </a:ln>
        </p:spPr>
        <p:txBody>
          <a:bodyPr/>
          <a:lstStyle/>
          <a:p>
            <a:endParaRPr lang="fr-CA">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F4DA81F3-7295-6E47-A565-CCCDCD09A8DA}" type="slidenum">
              <a:rPr lang="en-US"/>
              <a:pPr/>
              <a:t>36</a:t>
            </a:fld>
            <a:endParaRPr lang="en-US"/>
          </a:p>
        </p:txBody>
      </p:sp>
      <p:sp>
        <p:nvSpPr>
          <p:cNvPr id="12493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a:fld id="{A6082294-90E0-4541-835B-8BD7B26371C3}" type="slidenum">
              <a:rPr lang="en-US" sz="1200">
                <a:latin typeface="Comic Sans MS" charset="0"/>
              </a:rPr>
              <a:pPr algn="r"/>
              <a:t>36</a:t>
            </a:fld>
            <a:endParaRPr lang="en-US" sz="1200">
              <a:latin typeface="Comic Sans MS" charset="0"/>
            </a:endParaRPr>
          </a:p>
        </p:txBody>
      </p:sp>
      <p:sp>
        <p:nvSpPr>
          <p:cNvPr id="124932" name="Rectangle 1026"/>
          <p:cNvSpPr>
            <a:spLocks noGrp="1" noRot="1" noChangeAspect="1" noChangeArrowheads="1" noTextEdit="1"/>
          </p:cNvSpPr>
          <p:nvPr>
            <p:ph type="sldImg"/>
          </p:nvPr>
        </p:nvSpPr>
        <p:spPr>
          <a:solidFill>
            <a:srgbClr val="FFFFFF"/>
          </a:solidFill>
          <a:ln/>
        </p:spPr>
      </p:sp>
      <p:sp>
        <p:nvSpPr>
          <p:cNvPr id="124933" name="Rectangle 1027"/>
          <p:cNvSpPr>
            <a:spLocks noGrp="1" noChangeArrowheads="1"/>
          </p:cNvSpPr>
          <p:nvPr>
            <p:ph type="body" idx="1"/>
          </p:nvPr>
        </p:nvSpPr>
        <p:spPr>
          <a:solidFill>
            <a:srgbClr val="FFFFFF"/>
          </a:solidFill>
          <a:ln>
            <a:solidFill>
              <a:srgbClr val="000000"/>
            </a:solidFill>
          </a:ln>
        </p:spPr>
        <p:txBody>
          <a:bodyPr/>
          <a:lstStyle/>
          <a:p>
            <a:endParaRPr lang="fr-CA">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E7977301-180B-ED45-8E8D-01F98FC8066B}" type="slidenum">
              <a:rPr lang="en-US"/>
              <a:pPr/>
              <a:t>38</a:t>
            </a:fld>
            <a:endParaRPr lang="en-US"/>
          </a:p>
        </p:txBody>
      </p:sp>
      <p:sp>
        <p:nvSpPr>
          <p:cNvPr id="12697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a:fld id="{B949C888-2457-924A-9589-1677E560EE4C}" type="slidenum">
              <a:rPr lang="en-US" sz="1200">
                <a:latin typeface="Comic Sans MS" charset="0"/>
              </a:rPr>
              <a:pPr algn="r"/>
              <a:t>38</a:t>
            </a:fld>
            <a:endParaRPr lang="en-US" sz="1200">
              <a:latin typeface="Comic Sans MS" charset="0"/>
            </a:endParaRPr>
          </a:p>
        </p:txBody>
      </p:sp>
      <p:sp>
        <p:nvSpPr>
          <p:cNvPr id="126980" name="Rectangle 2050"/>
          <p:cNvSpPr>
            <a:spLocks noGrp="1" noRot="1" noChangeAspect="1" noChangeArrowheads="1" noTextEdit="1"/>
          </p:cNvSpPr>
          <p:nvPr>
            <p:ph type="sldImg"/>
          </p:nvPr>
        </p:nvSpPr>
        <p:spPr>
          <a:solidFill>
            <a:srgbClr val="FFFFFF"/>
          </a:solidFill>
          <a:ln/>
        </p:spPr>
      </p:sp>
      <p:sp>
        <p:nvSpPr>
          <p:cNvPr id="126981" name="Rectangle 2051"/>
          <p:cNvSpPr>
            <a:spLocks noGrp="1" noChangeArrowheads="1"/>
          </p:cNvSpPr>
          <p:nvPr>
            <p:ph type="body" idx="1"/>
          </p:nvPr>
        </p:nvSpPr>
        <p:spPr>
          <a:solidFill>
            <a:srgbClr val="FFFFFF"/>
          </a:solidFill>
          <a:ln>
            <a:solidFill>
              <a:srgbClr val="000000"/>
            </a:solidFill>
          </a:ln>
        </p:spPr>
        <p:txBody>
          <a:bodyPr/>
          <a:lstStyle/>
          <a:p>
            <a:endParaRPr lang="fr-CA">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BD81F3F5-2CEC-DD41-92EB-7C374B2D7F9D}" type="slidenum">
              <a:rPr lang="en-US"/>
              <a:pPr/>
              <a:t>43</a:t>
            </a:fld>
            <a:endParaRPr lang="en-US"/>
          </a:p>
        </p:txBody>
      </p:sp>
      <p:sp>
        <p:nvSpPr>
          <p:cNvPr id="13824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a:fld id="{7FAC128E-626C-DF43-BAE7-A10995B7D39F}" type="slidenum">
              <a:rPr lang="en-US" sz="1200">
                <a:latin typeface="Comic Sans MS" charset="0"/>
              </a:rPr>
              <a:pPr algn="r"/>
              <a:t>43</a:t>
            </a:fld>
            <a:endParaRPr lang="en-US" sz="1200">
              <a:latin typeface="Comic Sans MS" charset="0"/>
            </a:endParaRPr>
          </a:p>
        </p:txBody>
      </p:sp>
      <p:sp>
        <p:nvSpPr>
          <p:cNvPr id="138244" name="Rectangle 1026"/>
          <p:cNvSpPr>
            <a:spLocks noGrp="1" noRot="1" noChangeAspect="1" noChangeArrowheads="1" noTextEdit="1"/>
          </p:cNvSpPr>
          <p:nvPr>
            <p:ph type="sldImg"/>
          </p:nvPr>
        </p:nvSpPr>
        <p:spPr>
          <a:solidFill>
            <a:srgbClr val="FFFFFF"/>
          </a:solidFill>
          <a:ln/>
        </p:spPr>
      </p:sp>
      <p:sp>
        <p:nvSpPr>
          <p:cNvPr id="138245" name="Rectangle 1027"/>
          <p:cNvSpPr>
            <a:spLocks noGrp="1" noChangeArrowheads="1"/>
          </p:cNvSpPr>
          <p:nvPr>
            <p:ph type="body" idx="1"/>
          </p:nvPr>
        </p:nvSpPr>
        <p:spPr>
          <a:solidFill>
            <a:srgbClr val="FFFFFF"/>
          </a:solidFill>
          <a:ln>
            <a:solidFill>
              <a:srgbClr val="000000"/>
            </a:solidFill>
          </a:ln>
        </p:spPr>
        <p:txBody>
          <a:bodyPr/>
          <a:lstStyle/>
          <a:p>
            <a:endParaRPr lang="fr-CA">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E9943C51-5782-F242-B049-260D29AF5CAB}" type="slidenum">
              <a:rPr lang="en-US"/>
              <a:pPr/>
              <a:t>45</a:t>
            </a:fld>
            <a:endParaRPr lang="en-US"/>
          </a:p>
        </p:txBody>
      </p:sp>
      <p:sp>
        <p:nvSpPr>
          <p:cNvPr id="12800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a:fld id="{650BF5FD-049D-B449-AC64-E714B15E92D2}" type="slidenum">
              <a:rPr lang="en-US" sz="1200">
                <a:latin typeface="Comic Sans MS" charset="0"/>
              </a:rPr>
              <a:pPr algn="r"/>
              <a:t>45</a:t>
            </a:fld>
            <a:endParaRPr lang="en-US" sz="1200">
              <a:latin typeface="Comic Sans MS" charset="0"/>
            </a:endParaRPr>
          </a:p>
        </p:txBody>
      </p:sp>
      <p:sp>
        <p:nvSpPr>
          <p:cNvPr id="128004" name="Rectangle 1026"/>
          <p:cNvSpPr>
            <a:spLocks noGrp="1" noRot="1" noChangeAspect="1" noChangeArrowheads="1" noTextEdit="1"/>
          </p:cNvSpPr>
          <p:nvPr>
            <p:ph type="sldImg"/>
          </p:nvPr>
        </p:nvSpPr>
        <p:spPr>
          <a:solidFill>
            <a:srgbClr val="FFFFFF"/>
          </a:solidFill>
          <a:ln/>
        </p:spPr>
      </p:sp>
      <p:sp>
        <p:nvSpPr>
          <p:cNvPr id="128005" name="Rectangle 1027"/>
          <p:cNvSpPr>
            <a:spLocks noGrp="1" noChangeArrowheads="1"/>
          </p:cNvSpPr>
          <p:nvPr>
            <p:ph type="body" idx="1"/>
          </p:nvPr>
        </p:nvSpPr>
        <p:spPr>
          <a:solidFill>
            <a:srgbClr val="FFFFFF"/>
          </a:solidFill>
          <a:ln>
            <a:solidFill>
              <a:srgbClr val="000000"/>
            </a:solidFill>
          </a:ln>
        </p:spPr>
        <p:txBody>
          <a:bodyPr/>
          <a:lstStyle/>
          <a:p>
            <a:endParaRPr lang="fr-CA">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E67DC1E2-E996-E242-B2A4-16E8162A8BA3}" type="slidenum">
              <a:rPr lang="en-US"/>
              <a:pPr/>
              <a:t>50</a:t>
            </a:fld>
            <a:endParaRPr lang="en-US"/>
          </a:p>
        </p:txBody>
      </p:sp>
      <p:sp>
        <p:nvSpPr>
          <p:cNvPr id="13005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a:fld id="{387080A9-0226-354B-A169-E2DBA5A1D607}" type="slidenum">
              <a:rPr lang="en-US" sz="1200">
                <a:latin typeface="Comic Sans MS" charset="0"/>
              </a:rPr>
              <a:pPr algn="r"/>
              <a:t>50</a:t>
            </a:fld>
            <a:endParaRPr lang="en-US" sz="1200">
              <a:latin typeface="Comic Sans MS" charset="0"/>
            </a:endParaRPr>
          </a:p>
        </p:txBody>
      </p:sp>
      <p:sp>
        <p:nvSpPr>
          <p:cNvPr id="130052" name="Rectangle 1026"/>
          <p:cNvSpPr>
            <a:spLocks noGrp="1" noRot="1" noChangeAspect="1" noChangeArrowheads="1" noTextEdit="1"/>
          </p:cNvSpPr>
          <p:nvPr>
            <p:ph type="sldImg"/>
          </p:nvPr>
        </p:nvSpPr>
        <p:spPr>
          <a:solidFill>
            <a:srgbClr val="FFFFFF"/>
          </a:solidFill>
          <a:ln/>
        </p:spPr>
      </p:sp>
      <p:sp>
        <p:nvSpPr>
          <p:cNvPr id="130053" name="Rectangle 1027"/>
          <p:cNvSpPr>
            <a:spLocks noGrp="1" noChangeArrowheads="1"/>
          </p:cNvSpPr>
          <p:nvPr>
            <p:ph type="body" idx="1"/>
          </p:nvPr>
        </p:nvSpPr>
        <p:spPr>
          <a:solidFill>
            <a:srgbClr val="FFFFFF"/>
          </a:solidFill>
          <a:ln>
            <a:solidFill>
              <a:srgbClr val="000000"/>
            </a:solidFill>
          </a:ln>
        </p:spPr>
        <p:txBody>
          <a:bodyPr/>
          <a:lstStyle/>
          <a:p>
            <a:endParaRPr lang="fr-CA">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8DE6AD2E-87D7-D049-99B4-D84F8A45F34D}" type="slidenum">
              <a:rPr lang="en-US"/>
              <a:pPr/>
              <a:t>52</a:t>
            </a:fld>
            <a:endParaRPr lang="en-US"/>
          </a:p>
        </p:txBody>
      </p:sp>
      <p:sp>
        <p:nvSpPr>
          <p:cNvPr id="13107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a:fld id="{17330F5E-6711-394D-B265-4E67A571AD96}" type="slidenum">
              <a:rPr lang="en-US" sz="1200">
                <a:latin typeface="Comic Sans MS" charset="0"/>
              </a:rPr>
              <a:pPr algn="r"/>
              <a:t>52</a:t>
            </a:fld>
            <a:endParaRPr lang="en-US" sz="1200">
              <a:latin typeface="Comic Sans MS" charset="0"/>
            </a:endParaRPr>
          </a:p>
        </p:txBody>
      </p:sp>
      <p:sp>
        <p:nvSpPr>
          <p:cNvPr id="131076" name="Rectangle 1026"/>
          <p:cNvSpPr>
            <a:spLocks noGrp="1" noRot="1" noChangeAspect="1" noChangeArrowheads="1" noTextEdit="1"/>
          </p:cNvSpPr>
          <p:nvPr>
            <p:ph type="sldImg"/>
          </p:nvPr>
        </p:nvSpPr>
        <p:spPr>
          <a:solidFill>
            <a:srgbClr val="FFFFFF"/>
          </a:solidFill>
          <a:ln/>
        </p:spPr>
      </p:sp>
      <p:sp>
        <p:nvSpPr>
          <p:cNvPr id="131077" name="Rectangle 1027"/>
          <p:cNvSpPr>
            <a:spLocks noGrp="1" noChangeArrowheads="1"/>
          </p:cNvSpPr>
          <p:nvPr>
            <p:ph type="body" idx="1"/>
          </p:nvPr>
        </p:nvSpPr>
        <p:spPr>
          <a:solidFill>
            <a:srgbClr val="FFFFFF"/>
          </a:solidFill>
          <a:ln>
            <a:solidFill>
              <a:srgbClr val="000000"/>
            </a:solidFill>
          </a:ln>
        </p:spPr>
        <p:txBody>
          <a:bodyPr/>
          <a:lstStyle/>
          <a:p>
            <a:r>
              <a:rPr lang="fr-CA">
                <a:latin typeface="Times New Roman" charset="0"/>
              </a:rPr>
              <a:t>Bloc de branche gauche</a:t>
            </a:r>
          </a:p>
          <a:p>
            <a:r>
              <a:rPr lang="fr-CA">
                <a:latin typeface="Times New Roman" charset="0"/>
              </a:rPr>
              <a:t>Bloc de branche gauche principale</a:t>
            </a:r>
          </a:p>
          <a:p>
            <a:r>
              <a:rPr lang="fr-CA">
                <a:latin typeface="Times New Roman" charset="0"/>
              </a:rPr>
              <a:t>ou</a:t>
            </a:r>
          </a:p>
          <a:p>
            <a:r>
              <a:rPr lang="fr-CA">
                <a:latin typeface="Times New Roman" charset="0"/>
              </a:rPr>
              <a:t>Bloc de fascicules postérieures et antérieures gauches</a:t>
            </a:r>
          </a:p>
          <a:p>
            <a:endParaRPr lang="fr-CA">
              <a:latin typeface="Times New Roman" charset="0"/>
            </a:endParaRPr>
          </a:p>
          <a:p>
            <a:r>
              <a:rPr lang="fr-CA">
                <a:latin typeface="Times New Roman" charset="0"/>
              </a:rPr>
              <a:t>Bloc de branche droite</a:t>
            </a:r>
          </a:p>
          <a:p>
            <a:r>
              <a:rPr lang="fr-CA">
                <a:latin typeface="Times New Roman" charset="0"/>
              </a:rPr>
              <a:t>Vecteur électrique dirigé vers le ventricule gauche, ce qui est normal, mais retardé et prolongé</a:t>
            </a:r>
          </a:p>
          <a:p>
            <a:endParaRPr lang="fr-CA">
              <a:latin typeface="Times New Roman" charset="0"/>
            </a:endParaRPr>
          </a:p>
          <a:p>
            <a:r>
              <a:rPr lang="fr-CA">
                <a:latin typeface="Times New Roman" charset="0"/>
              </a:rPr>
              <a:t>Complexe QRS large (+0,12 seconde) avec dépressions du segment ST et ondes T inversées aux dérivations I, aVL, V5 et V6.</a:t>
            </a:r>
          </a:p>
          <a:p>
            <a:endParaRPr lang="fr-CA">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pPr algn="r" eaLnBrk="1" latinLnBrk="0" hangingPunct="1"/>
            <a:fld id="{8C592886-E571-45D5-8B56-343DC94F8FA6}" type="slidenum">
              <a:rPr kumimoji="0" lang="en-US" smtClean="0"/>
              <a:pPr algn="r" eaLnBrk="1" latinLnBrk="0" hangingPunct="1"/>
              <a:t>‹N°›</a:t>
            </a:fld>
            <a:endParaRPr kumimoji="0" lang="en-US" dirty="0">
              <a:solidFill>
                <a:schemeClr val="tx2">
                  <a:shade val="90000"/>
                </a:schemeClr>
              </a:solidFill>
            </a:endParaRPr>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fr-FR" smtClean="0"/>
              <a:t>Cliquez et modifiez le titre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a:p>
        </p:txBody>
      </p:sp>
      <p:sp>
        <p:nvSpPr>
          <p:cNvPr id="4" name="Date Placeholder 3"/>
          <p:cNvSpPr>
            <a:spLocks noGrp="1"/>
          </p:cNvSpPr>
          <p:nvPr>
            <p:ph type="dt" sz="half" idx="10"/>
          </p:nvPr>
        </p:nvSpPr>
        <p:spPr/>
        <p:txBody>
          <a:bodyPr/>
          <a:lstStyle/>
          <a:p>
            <a:fld id="{25B97186-FBB7-4D0C-8F88-F0E0B081B27E}" type="datetime1">
              <a:rPr lang="fr-FR" smtClean="0"/>
              <a:pPr/>
              <a:t>09/12/2016</a:t>
            </a:fld>
            <a:endParaRPr/>
          </a:p>
        </p:txBody>
      </p:sp>
      <p:sp>
        <p:nvSpPr>
          <p:cNvPr id="5" name="Footer Placeholder 4"/>
          <p:cNvSpPr>
            <a:spLocks noGrp="1"/>
          </p:cNvSpPr>
          <p:nvPr>
            <p:ph type="ftr" sz="quarter" idx="11"/>
          </p:nvPr>
        </p:nvSpPr>
        <p:spPr/>
        <p:txBody>
          <a:bodyPr/>
          <a:lstStyle/>
          <a:p>
            <a:r>
              <a:rPr smtClean="0"/>
              <a:t>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03C972BB-B9D8-4F5C-89A7-6343960D1EB4}" type="datetimeFigureOut">
              <a:rPr lang="fr-FR" smtClean="0"/>
              <a:pPr/>
              <a:t>09/12/2016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36867B03-37A6-4CC6-8D6D-3B22078D1F3A}"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fr-FR" smtClean="0"/>
              <a:t>Cliquez et modifiez le titre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03C972BB-B9D8-4F5C-89A7-6343960D1EB4}" type="datetimeFigureOut">
              <a:rPr lang="fr-FR" smtClean="0"/>
              <a:pPr/>
              <a:t>09/12/2016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6867B03-37A6-4CC6-8D6D-3B22078D1F3A}"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fr-FR" smtClean="0"/>
              <a:t>Cliquez et modifiez le titre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a:xfrm>
            <a:off x="3886124" y="6288741"/>
            <a:ext cx="1887537" cy="365125"/>
          </a:xfrm>
        </p:spPr>
        <p:txBody>
          <a:bodyPr/>
          <a:lstStyle/>
          <a:p>
            <a:fld id="{03C972BB-B9D8-4F5C-89A7-6343960D1EB4}" type="datetimeFigureOut">
              <a:rPr lang="fr-FR" smtClean="0"/>
              <a:pPr/>
              <a:t>09/12/2016</a:t>
            </a:fld>
            <a:endParaRPr lang="fr-FR"/>
          </a:p>
        </p:txBody>
      </p:sp>
      <p:sp>
        <p:nvSpPr>
          <p:cNvPr id="6" name="Footer Placeholder 5"/>
          <p:cNvSpPr>
            <a:spLocks noGrp="1"/>
          </p:cNvSpPr>
          <p:nvPr>
            <p:ph type="ftr" sz="quarter" idx="11"/>
          </p:nvPr>
        </p:nvSpPr>
        <p:spPr>
          <a:xfrm>
            <a:off x="5867399" y="6288741"/>
            <a:ext cx="2675965" cy="365125"/>
          </a:xfrm>
        </p:spPr>
        <p:txBody>
          <a:bodyPr/>
          <a:lstStyle/>
          <a:p>
            <a:endParaRPr lang="fr-FR"/>
          </a:p>
        </p:txBody>
      </p:sp>
      <p:sp>
        <p:nvSpPr>
          <p:cNvPr id="7" name="Slide Number Placeholder 6"/>
          <p:cNvSpPr>
            <a:spLocks noGrp="1"/>
          </p:cNvSpPr>
          <p:nvPr>
            <p:ph type="sldNum" sz="quarter" idx="12"/>
          </p:nvPr>
        </p:nvSpPr>
        <p:spPr/>
        <p:txBody>
          <a:bodyPr/>
          <a:lstStyle/>
          <a:p>
            <a:fld id="{36867B03-37A6-4CC6-8D6D-3B22078D1F3A}" type="slidenum">
              <a:rPr lang="fr-FR" smtClean="0"/>
              <a:pPr/>
              <a:t>‹N°›</a:t>
            </a:fld>
            <a:endParaRPr lang="fr-FR"/>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cstate="email">
              <a:extLst>
                <a:ext uri="{28A0092B-C50C-407E-A947-70E740481C1C}">
                  <a14:useLocalDpi xmlns:a14="http://schemas.microsoft.com/office/drawing/2010/main"/>
                </a:ext>
              </a:extLst>
            </a:blip>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 avec légende,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fr-FR" smtClean="0"/>
              <a:t>Cliquez et modifiez le titre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email">
              <a:extLst>
                <a:ext uri="{28A0092B-C50C-407E-A947-70E740481C1C}">
                  <a14:useLocalDpi xmlns:a14="http://schemas.microsoft.com/office/drawing/2010/main"/>
                </a:ext>
              </a:extLst>
            </a:blip>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a:xfrm>
            <a:off x="381000" y="6288741"/>
            <a:ext cx="1865125" cy="365125"/>
          </a:xfrm>
        </p:spPr>
        <p:txBody>
          <a:bodyPr/>
          <a:lstStyle/>
          <a:p>
            <a:fld id="{03C972BB-B9D8-4F5C-89A7-6343960D1EB4}" type="datetimeFigureOut">
              <a:rPr lang="fr-FR" smtClean="0"/>
              <a:pPr/>
              <a:t>09/12/2016</a:t>
            </a:fld>
            <a:endParaRPr lang="fr-FR"/>
          </a:p>
        </p:txBody>
      </p:sp>
      <p:sp>
        <p:nvSpPr>
          <p:cNvPr id="6" name="Footer Placeholder 5"/>
          <p:cNvSpPr>
            <a:spLocks noGrp="1"/>
          </p:cNvSpPr>
          <p:nvPr>
            <p:ph type="ftr" sz="quarter" idx="11"/>
          </p:nvPr>
        </p:nvSpPr>
        <p:spPr>
          <a:xfrm>
            <a:off x="3325813" y="6288741"/>
            <a:ext cx="5217551" cy="365125"/>
          </a:xfrm>
        </p:spPr>
        <p:txBody>
          <a:bodyPr/>
          <a:lstStyle/>
          <a:p>
            <a:endParaRPr lang="fr-FR"/>
          </a:p>
        </p:txBody>
      </p:sp>
      <p:sp>
        <p:nvSpPr>
          <p:cNvPr id="7" name="Slide Number Placeholder 6"/>
          <p:cNvSpPr>
            <a:spLocks noGrp="1"/>
          </p:cNvSpPr>
          <p:nvPr>
            <p:ph type="sldNum" sz="quarter" idx="12"/>
          </p:nvPr>
        </p:nvSpPr>
        <p:spPr/>
        <p:txBody>
          <a:bodyPr/>
          <a:lstStyle/>
          <a:p>
            <a:fld id="{36867B03-37A6-4CC6-8D6D-3B22078D1F3A}" type="slidenum">
              <a:rPr lang="fr-FR" smtClean="0"/>
              <a:pPr/>
              <a:t>‹N°›</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age au-dessus de légende">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fr-FR" smtClean="0"/>
              <a:t>Cliquez et modifiez le titre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cstate="email">
              <a:extLst>
                <a:ext uri="{28A0092B-C50C-407E-A947-70E740481C1C}">
                  <a14:useLocalDpi xmlns:a14="http://schemas.microsoft.com/office/drawing/2010/main"/>
                </a:ext>
              </a:extLst>
            </a:blip>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a:xfrm>
            <a:off x="381000" y="6288741"/>
            <a:ext cx="1865125" cy="365125"/>
          </a:xfrm>
        </p:spPr>
        <p:txBody>
          <a:bodyPr/>
          <a:lstStyle/>
          <a:p>
            <a:fld id="{03C972BB-B9D8-4F5C-89A7-6343960D1EB4}" type="datetimeFigureOut">
              <a:rPr lang="fr-FR" smtClean="0"/>
              <a:pPr/>
              <a:t>09/12/2016</a:t>
            </a:fld>
            <a:endParaRPr lang="fr-FR"/>
          </a:p>
        </p:txBody>
      </p:sp>
      <p:sp>
        <p:nvSpPr>
          <p:cNvPr id="6" name="Footer Placeholder 5"/>
          <p:cNvSpPr>
            <a:spLocks noGrp="1"/>
          </p:cNvSpPr>
          <p:nvPr>
            <p:ph type="ftr" sz="quarter" idx="11"/>
          </p:nvPr>
        </p:nvSpPr>
        <p:spPr>
          <a:xfrm>
            <a:off x="3325813" y="6288741"/>
            <a:ext cx="5217551" cy="365125"/>
          </a:xfrm>
        </p:spPr>
        <p:txBody>
          <a:bodyPr/>
          <a:lstStyle/>
          <a:p>
            <a:endParaRPr lang="fr-FR"/>
          </a:p>
        </p:txBody>
      </p:sp>
      <p:sp>
        <p:nvSpPr>
          <p:cNvPr id="7" name="Slide Number Placeholder 6"/>
          <p:cNvSpPr>
            <a:spLocks noGrp="1"/>
          </p:cNvSpPr>
          <p:nvPr>
            <p:ph type="sldNum" sz="quarter" idx="12"/>
          </p:nvPr>
        </p:nvSpPr>
        <p:spPr/>
        <p:txBody>
          <a:bodyPr/>
          <a:lstStyle/>
          <a:p>
            <a:fld id="{36867B03-37A6-4CC6-8D6D-3B22078D1F3A}" type="slidenum">
              <a:rPr lang="fr-FR" smtClean="0"/>
              <a:pPr/>
              <a:t>‹N°›</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fld id="{03C972BB-B9D8-4F5C-89A7-6343960D1EB4}" type="datetimeFigureOut">
              <a:rPr lang="fr-FR" smtClean="0"/>
              <a:pPr/>
              <a:t>09/12/2016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6867B03-37A6-4CC6-8D6D-3B22078D1F3A}" type="slidenum">
              <a:rPr lang="fr-FR" smtClean="0"/>
              <a:pPr/>
              <a:t>‹N°›</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fr-FR" smtClean="0"/>
              <a:t>Cliquez et modifiez le titre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fld id="{03C972BB-B9D8-4F5C-89A7-6343960D1EB4}" type="datetimeFigureOut">
              <a:rPr lang="fr-FR" smtClean="0"/>
              <a:pPr/>
              <a:t>09/12/2016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6867B03-37A6-4CC6-8D6D-3B22078D1F3A}" type="slidenum">
              <a:rPr lang="fr-FR" smtClean="0"/>
              <a:pPr/>
              <a:t>‹N°›</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5" name="Rectangle 6"/>
          <p:cNvSpPr>
            <a:spLocks noGrp="1" noChangeArrowheads="1"/>
          </p:cNvSpPr>
          <p:nvPr>
            <p:ph type="sldNum" sz="quarter" idx="12"/>
          </p:nvPr>
        </p:nvSpPr>
        <p:spPr>
          <a:ln/>
        </p:spPr>
        <p:txBody>
          <a:bodyPr/>
          <a:lstStyle>
            <a:lvl1pPr>
              <a:defRPr/>
            </a:lvl1pPr>
          </a:lstStyle>
          <a:p>
            <a:pPr>
              <a:defRPr/>
            </a:pPr>
            <a:fld id="{18A8ED77-0524-4F89-8DD8-DFADF1BA4BE2}" type="slidenum">
              <a:rPr lang="fr-FR" altLang="fr-FR"/>
              <a:pPr>
                <a:defRPr/>
              </a:pPr>
              <a:t>‹N°›</a:t>
            </a:fld>
            <a:endParaRPr lang="fr-FR" altLang="fr-FR"/>
          </a:p>
        </p:txBody>
      </p:sp>
    </p:spTree>
    <p:extLst>
      <p:ext uri="{BB962C8B-B14F-4D97-AF65-F5344CB8AC3E}">
        <p14:creationId xmlns:p14="http://schemas.microsoft.com/office/powerpoint/2010/main" val="2205907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fld id="{03C972BB-B9D8-4F5C-89A7-6343960D1EB4}" type="datetimeFigureOut">
              <a:rPr lang="fr-FR" smtClean="0"/>
              <a:pPr/>
              <a:t>09/12/2016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6867B03-37A6-4CC6-8D6D-3B22078D1F3A}"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fr-FR" smtClean="0"/>
              <a:t>Cliquez et modifiez le titre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65EC39E5-0C0E-4107-B90D-3D2C95AA33ED}" type="datetime1">
              <a:rPr lang="fr-FR" smtClean="0"/>
              <a:pPr/>
              <a:t>09/12/2016</a:t>
            </a:fld>
            <a:endParaRPr/>
          </a:p>
        </p:txBody>
      </p:sp>
      <p:sp>
        <p:nvSpPr>
          <p:cNvPr id="5" name="Footer Placeholder 4"/>
          <p:cNvSpPr>
            <a:spLocks noGrp="1"/>
          </p:cNvSpPr>
          <p:nvPr>
            <p:ph type="ftr" sz="quarter" idx="11"/>
          </p:nvPr>
        </p:nvSpPr>
        <p:spPr/>
        <p:txBody>
          <a:bodyPr/>
          <a:lstStyle/>
          <a:p>
            <a:r>
              <a:rPr smtClean="0"/>
              <a:t>
              </a:t>
            </a:r>
            <a:endParaRPr/>
          </a:p>
        </p:txBody>
      </p:sp>
      <p:sp>
        <p:nvSpPr>
          <p:cNvPr id="6" name="Slide Number Placeholder 5"/>
          <p:cNvSpPr>
            <a:spLocks noGrp="1"/>
          </p:cNvSpPr>
          <p:nvPr>
            <p:ph type="sldNum" sz="quarter" idx="12"/>
          </p:nvPr>
        </p:nvSpPr>
        <p:spPr/>
        <p:txBody>
          <a:bodyPr/>
          <a:lstStyle/>
          <a:p>
            <a:fld id="{2F670A80-E872-44E8-BC8C-884F2AA07922}" type="slidenum">
              <a:rPr smtClean="0"/>
              <a:pP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Date Placeholder 4"/>
          <p:cNvSpPr>
            <a:spLocks noGrp="1"/>
          </p:cNvSpPr>
          <p:nvPr>
            <p:ph type="dt" sz="half" idx="10"/>
          </p:nvPr>
        </p:nvSpPr>
        <p:spPr/>
        <p:txBody>
          <a:bodyPr/>
          <a:lstStyle/>
          <a:p>
            <a:fld id="{03C972BB-B9D8-4F5C-89A7-6343960D1EB4}" type="datetimeFigureOut">
              <a:rPr lang="fr-FR" smtClean="0"/>
              <a:pPr/>
              <a:t>09/12/2016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6867B03-37A6-4CC6-8D6D-3B22078D1F3A}"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fr-FR" smtClean="0"/>
              <a:t>Cliquez et modifiez le titre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7" name="Date Placeholder 6"/>
          <p:cNvSpPr>
            <a:spLocks noGrp="1"/>
          </p:cNvSpPr>
          <p:nvPr>
            <p:ph type="dt" sz="half" idx="10"/>
          </p:nvPr>
        </p:nvSpPr>
        <p:spPr/>
        <p:txBody>
          <a:bodyPr/>
          <a:lstStyle/>
          <a:p>
            <a:fld id="{03C972BB-B9D8-4F5C-89A7-6343960D1EB4}" type="datetimeFigureOut">
              <a:rPr lang="fr-FR" smtClean="0"/>
              <a:pPr/>
              <a:t>09/12/2016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36867B03-37A6-4CC6-8D6D-3B22078D1F3A}" type="slidenum">
              <a:rPr lang="fr-FR" smtClean="0"/>
              <a:pPr/>
              <a:t>‹N°›</a:t>
            </a:fld>
            <a:endParaRPr lang="fr-FR"/>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us, Haut et bas">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Date Placeholder 4"/>
          <p:cNvSpPr>
            <a:spLocks noGrp="1"/>
          </p:cNvSpPr>
          <p:nvPr>
            <p:ph type="dt" sz="half" idx="10"/>
          </p:nvPr>
        </p:nvSpPr>
        <p:spPr/>
        <p:txBody>
          <a:bodyPr/>
          <a:lstStyle/>
          <a:p>
            <a:fld id="{03C972BB-B9D8-4F5C-89A7-6343960D1EB4}" type="datetimeFigureOut">
              <a:rPr lang="fr-FR" smtClean="0"/>
              <a:pPr/>
              <a:t>09/12/2016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6867B03-37A6-4CC6-8D6D-3B22078D1F3A}" type="slidenum">
              <a:rPr lang="fr-FR" smtClean="0"/>
              <a:pPr/>
              <a:t>‹N°›</a:t>
            </a:fld>
            <a:endParaRPr lang="fr-FR"/>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us">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Date Placeholder 4"/>
          <p:cNvSpPr>
            <a:spLocks noGrp="1"/>
          </p:cNvSpPr>
          <p:nvPr>
            <p:ph type="dt" sz="half" idx="10"/>
          </p:nvPr>
        </p:nvSpPr>
        <p:spPr/>
        <p:txBody>
          <a:bodyPr/>
          <a:lstStyle/>
          <a:p>
            <a:fld id="{03C972BB-B9D8-4F5C-89A7-6343960D1EB4}" type="datetimeFigureOut">
              <a:rPr lang="fr-FR" smtClean="0"/>
              <a:pPr/>
              <a:t>09/12/2016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6867B03-37A6-4CC6-8D6D-3B22078D1F3A}" type="slidenum">
              <a:rPr lang="fr-FR" smtClean="0"/>
              <a:pPr/>
              <a:t>‹N°›</a:t>
            </a:fld>
            <a:endParaRPr lang="fr-FR"/>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us">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5" name="Date Placeholder 4"/>
          <p:cNvSpPr>
            <a:spLocks noGrp="1"/>
          </p:cNvSpPr>
          <p:nvPr>
            <p:ph type="dt" sz="half" idx="10"/>
          </p:nvPr>
        </p:nvSpPr>
        <p:spPr/>
        <p:txBody>
          <a:bodyPr/>
          <a:lstStyle/>
          <a:p>
            <a:fld id="{03C972BB-B9D8-4F5C-89A7-6343960D1EB4}" type="datetimeFigureOut">
              <a:rPr lang="fr-FR" smtClean="0"/>
              <a:pPr/>
              <a:t>09/12/2016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6867B03-37A6-4CC6-8D6D-3B22078D1F3A}" type="slidenum">
              <a:rPr lang="fr-FR" smtClean="0"/>
              <a:pPr/>
              <a:t>‹N°›</a:t>
            </a:fld>
            <a:endParaRPr lang="fr-FR"/>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Date Placeholder 2"/>
          <p:cNvSpPr>
            <a:spLocks noGrp="1"/>
          </p:cNvSpPr>
          <p:nvPr>
            <p:ph type="dt" sz="half" idx="10"/>
          </p:nvPr>
        </p:nvSpPr>
        <p:spPr/>
        <p:txBody>
          <a:bodyPr/>
          <a:lstStyle/>
          <a:p>
            <a:fld id="{03C972BB-B9D8-4F5C-89A7-6343960D1EB4}" type="datetimeFigureOut">
              <a:rPr lang="fr-FR" smtClean="0"/>
              <a:pPr/>
              <a:t>09/12/2016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36867B03-37A6-4CC6-8D6D-3B22078D1F3A}"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fr-FR" smtClean="0"/>
              <a:t>Cliquez et modifiez le titre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03C972BB-B9D8-4F5C-89A7-6343960D1EB4}" type="datetimeFigureOut">
              <a:rPr lang="fr-FR" smtClean="0"/>
              <a:pPr/>
              <a:t>09/12/2016</a:t>
            </a:fld>
            <a:endParaRPr lang="fr-FR"/>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fr-FR"/>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36867B03-37A6-4CC6-8D6D-3B22078D1F3A}"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5.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7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6200" y="1371600"/>
            <a:ext cx="7463796" cy="1295400"/>
          </a:xfrm>
        </p:spPr>
        <p:txBody>
          <a:bodyPr>
            <a:normAutofit/>
          </a:bodyPr>
          <a:lstStyle/>
          <a:p>
            <a:r>
              <a:rPr lang="fr-FR" sz="4400" dirty="0"/>
              <a:t>	</a:t>
            </a:r>
            <a:r>
              <a:rPr lang="fr-FR" sz="3200" b="1" dirty="0" smtClean="0">
                <a:solidFill>
                  <a:srgbClr val="FFFFFF"/>
                </a:solidFill>
                <a:effectLst>
                  <a:outerShdw blurRad="38100" dist="38100" dir="2700000" algn="tl">
                    <a:srgbClr val="000000">
                      <a:alpha val="43137"/>
                    </a:srgbClr>
                  </a:outerShdw>
                </a:effectLst>
                <a:latin typeface="Comic Sans MS" panose="030F0702030302020204" pitchFamily="66" charset="0"/>
              </a:rPr>
              <a:t>ELECTROCARDIOGRAMME</a:t>
            </a:r>
            <a:endParaRPr lang="fr-FR" sz="3200" b="1" dirty="0">
              <a:solidFill>
                <a:srgbClr val="FFFFFF"/>
              </a:solidFill>
              <a:effectLst>
                <a:outerShdw blurRad="38100" dist="38100" dir="2700000" algn="tl">
                  <a:srgbClr val="000000">
                    <a:alpha val="43137"/>
                  </a:srgbClr>
                </a:outerShdw>
              </a:effectLst>
              <a:latin typeface="Comic Sans MS" panose="030F0702030302020204" pitchFamily="66" charset="0"/>
            </a:endParaRPr>
          </a:p>
        </p:txBody>
      </p:sp>
      <p:sp>
        <p:nvSpPr>
          <p:cNvPr id="3" name="Sous-titre 2"/>
          <p:cNvSpPr>
            <a:spLocks noGrp="1"/>
          </p:cNvSpPr>
          <p:nvPr>
            <p:ph type="subTitle" idx="1"/>
          </p:nvPr>
        </p:nvSpPr>
        <p:spPr>
          <a:xfrm>
            <a:off x="1331640" y="3429000"/>
            <a:ext cx="6400800" cy="2952328"/>
          </a:xfrm>
        </p:spPr>
        <p:txBody>
          <a:bodyPr>
            <a:normAutofit fontScale="85000" lnSpcReduction="20000"/>
          </a:bodyPr>
          <a:lstStyle/>
          <a:p>
            <a:r>
              <a:rPr lang="fr-FR" sz="2857" b="1" dirty="0" smtClean="0">
                <a:solidFill>
                  <a:srgbClr val="FFFF00"/>
                </a:solidFill>
                <a:latin typeface="Comic Sans MS" panose="030F0702030302020204" pitchFamily="66" charset="0"/>
              </a:rPr>
              <a:t>LECTURE      CRITIQUE</a:t>
            </a:r>
          </a:p>
          <a:p>
            <a:endParaRPr lang="fr-FR" dirty="0">
              <a:latin typeface="Comic Sans MS" panose="030F0702030302020204" pitchFamily="66" charset="0"/>
            </a:endParaRPr>
          </a:p>
          <a:p>
            <a:pPr algn="r"/>
            <a:endParaRPr lang="fr-FR" sz="2000" dirty="0" smtClean="0">
              <a:latin typeface="Comic Sans MS" panose="030F0702030302020204" pitchFamily="66" charset="0"/>
            </a:endParaRPr>
          </a:p>
          <a:p>
            <a:pPr algn="r"/>
            <a:endParaRPr lang="fr-FR" sz="2000" dirty="0">
              <a:latin typeface="Comic Sans MS" panose="030F0702030302020204" pitchFamily="66" charset="0"/>
            </a:endParaRPr>
          </a:p>
          <a:p>
            <a:pPr algn="r"/>
            <a:r>
              <a:rPr lang="fr-FR" sz="2560" dirty="0" smtClean="0">
                <a:latin typeface="Comic Sans MS" panose="030F0702030302020204" pitchFamily="66" charset="0"/>
              </a:rPr>
              <a:t>Dr Etienne GEOFFROY</a:t>
            </a:r>
          </a:p>
          <a:p>
            <a:pPr algn="r"/>
            <a:r>
              <a:rPr lang="fr-FR" sz="2560" dirty="0" smtClean="0">
                <a:latin typeface="Comic Sans MS" panose="030F0702030302020204" pitchFamily="66" charset="0"/>
              </a:rPr>
              <a:t>Le 08 décembre 2016</a:t>
            </a:r>
            <a:endParaRPr lang="fr-FR" sz="2560" dirty="0">
              <a:latin typeface="Comic Sans MS" panose="030F0702030302020204" pitchFamily="66" charset="0"/>
            </a:endParaRPr>
          </a:p>
        </p:txBody>
      </p:sp>
    </p:spTree>
    <p:extLst>
      <p:ext uri="{BB962C8B-B14F-4D97-AF65-F5344CB8AC3E}">
        <p14:creationId xmlns:p14="http://schemas.microsoft.com/office/powerpoint/2010/main" val="35414497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3600" smtClean="0">
                <a:effectLst>
                  <a:outerShdw blurRad="38100" dist="38100" dir="2700000" algn="tl">
                    <a:srgbClr val="000000">
                      <a:alpha val="43137"/>
                    </a:srgbClr>
                  </a:outerShdw>
                </a:effectLst>
                <a:latin typeface="Comic Sans MS" panose="030F0702030302020204" pitchFamily="66" charset="0"/>
              </a:rPr>
              <a:t>Mauvaise position des electrodes ?</a:t>
            </a:r>
            <a:endParaRPr lang="fr-FR" sz="3600">
              <a:effectLst>
                <a:outerShdw blurRad="38100" dist="38100" dir="2700000" algn="tl">
                  <a:srgbClr val="000000">
                    <a:alpha val="43137"/>
                  </a:srgbClr>
                </a:outerShdw>
              </a:effectLst>
              <a:latin typeface="Comic Sans MS" panose="030F0702030302020204" pitchFamily="66" charset="0"/>
            </a:endParaRPr>
          </a:p>
        </p:txBody>
      </p:sp>
      <p:sp>
        <p:nvSpPr>
          <p:cNvPr id="3" name="Espace réservé du contenu 2"/>
          <p:cNvSpPr>
            <a:spLocks noGrp="1"/>
          </p:cNvSpPr>
          <p:nvPr>
            <p:ph idx="1"/>
          </p:nvPr>
        </p:nvSpPr>
        <p:spPr/>
        <p:txBody>
          <a:bodyPr/>
          <a:lstStyle/>
          <a:p>
            <a:pPr marL="0" indent="0">
              <a:buNone/>
            </a:pPr>
            <a:endParaRPr lang="fr-FR" sz="2000" dirty="0" smtClean="0">
              <a:cs typeface="Arial" panose="020B0604020202020204" pitchFamily="34" charset="0"/>
            </a:endParaRPr>
          </a:p>
          <a:p>
            <a:r>
              <a:rPr lang="fr-FR" sz="2000" dirty="0" smtClean="0">
                <a:cs typeface="Arial" panose="020B0604020202020204" pitchFamily="34" charset="0"/>
              </a:rPr>
              <a:t>A discuter: </a:t>
            </a:r>
            <a:r>
              <a:rPr lang="fr-FR" sz="2000" dirty="0" err="1" smtClean="0">
                <a:cs typeface="Arial" panose="020B0604020202020204" pitchFamily="34" charset="0"/>
              </a:rPr>
              <a:t>BBDi</a:t>
            </a:r>
            <a:endParaRPr lang="fr-FR" sz="2000" dirty="0" smtClean="0">
              <a:cs typeface="Arial" panose="020B0604020202020204" pitchFamily="34" charset="0"/>
            </a:endParaRPr>
          </a:p>
          <a:p>
            <a:r>
              <a:rPr lang="fr-FR" sz="2000" dirty="0" smtClean="0">
                <a:cs typeface="Arial" panose="020B0604020202020204" pitchFamily="34" charset="0"/>
              </a:rPr>
              <a:t>Echocardiographie: séquelle </a:t>
            </a:r>
            <a:r>
              <a:rPr lang="fr-FR" sz="2000" smtClean="0">
                <a:cs typeface="Arial" panose="020B0604020202020204" pitchFamily="34" charset="0"/>
              </a:rPr>
              <a:t>IDM?</a:t>
            </a:r>
          </a:p>
          <a:p>
            <a:pPr marL="282575" lvl="1" indent="0">
              <a:buNone/>
            </a:pPr>
            <a:r>
              <a:rPr lang="fr-FR">
                <a:cs typeface="Arial" panose="020B0604020202020204" pitchFamily="34" charset="0"/>
              </a:rPr>
              <a:t>	</a:t>
            </a:r>
            <a:r>
              <a:rPr lang="fr-FR" smtClean="0">
                <a:cs typeface="Arial" panose="020B0604020202020204" pitchFamily="34" charset="0"/>
              </a:rPr>
              <a:t>Nouvel ECG+/- écho</a:t>
            </a:r>
            <a:endParaRPr lang="fr-FR" dirty="0"/>
          </a:p>
        </p:txBody>
      </p:sp>
      <p:sp>
        <p:nvSpPr>
          <p:cNvPr id="4" name="Flèche droite 3"/>
          <p:cNvSpPr/>
          <p:nvPr/>
        </p:nvSpPr>
        <p:spPr>
          <a:xfrm>
            <a:off x="1187624" y="3429000"/>
            <a:ext cx="432048" cy="216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0471952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Titre 1"/>
          <p:cNvSpPr>
            <a:spLocks noGrp="1"/>
          </p:cNvSpPr>
          <p:nvPr>
            <p:ph type="title"/>
          </p:nvPr>
        </p:nvSpPr>
        <p:spPr/>
        <p:txBody>
          <a:bodyPr/>
          <a:lstStyle/>
          <a:p>
            <a:endParaRPr lang="fr-FR"/>
          </a:p>
        </p:txBody>
      </p:sp>
      <p:pic>
        <p:nvPicPr>
          <p:cNvPr id="43011"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9613" y="2133600"/>
            <a:ext cx="7737475" cy="4105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itre 1"/>
          <p:cNvSpPr>
            <a:spLocks noGrp="1"/>
          </p:cNvSpPr>
          <p:nvPr>
            <p:ph type="title"/>
          </p:nvPr>
        </p:nvSpPr>
        <p:spPr/>
        <p:txBody>
          <a:bodyPr/>
          <a:lstStyle/>
          <a:p>
            <a:r>
              <a:rPr lang="fr-FR">
                <a:solidFill>
                  <a:schemeClr val="tx2">
                    <a:lumMod val="60000"/>
                    <a:lumOff val="40000"/>
                  </a:schemeClr>
                </a:solidFill>
              </a:rPr>
              <a:t>PERICARDITE</a:t>
            </a:r>
          </a:p>
        </p:txBody>
      </p:sp>
      <p:pic>
        <p:nvPicPr>
          <p:cNvPr id="4403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9613" y="2133600"/>
            <a:ext cx="7737475" cy="4105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82" name="Picture 2" descr="E:\Marcollet\banqueECGn°2\ecgmauvqualite- 1.jpg"/>
          <p:cNvPicPr>
            <a:picLocks noChangeAspect="1" noChangeArrowheads="1"/>
          </p:cNvPicPr>
          <p:nvPr/>
        </p:nvPicPr>
        <p:blipFill>
          <a:blip r:embed="rId2" cstate="email">
            <a:extLst>
              <a:ext uri="{28A0092B-C50C-407E-A947-70E740481C1C}">
                <a14:useLocalDpi xmlns:a14="http://schemas.microsoft.com/office/drawing/2010/main"/>
              </a:ext>
            </a:extLst>
          </a:blip>
          <a:srcRect t="3708" b="7414"/>
          <a:stretch>
            <a:fillRect/>
          </a:stretch>
        </p:blipFill>
        <p:spPr bwMode="auto">
          <a:xfrm>
            <a:off x="538163" y="838200"/>
            <a:ext cx="8067675" cy="4875213"/>
          </a:xfrm>
          <a:prstGeom prst="rect">
            <a:avLst/>
          </a:prstGeom>
          <a:noFill/>
          <a:ln w="9525">
            <a:noFill/>
            <a:miter lim="800000"/>
            <a:headEnd/>
            <a:tailEnd/>
          </a:ln>
        </p:spPr>
      </p:pic>
      <p:sp>
        <p:nvSpPr>
          <p:cNvPr id="71683" name="Text Box 3"/>
          <p:cNvSpPr txBox="1">
            <a:spLocks noChangeArrowheads="1"/>
          </p:cNvSpPr>
          <p:nvPr/>
        </p:nvSpPr>
        <p:spPr bwMode="auto">
          <a:xfrm>
            <a:off x="1981200" y="228600"/>
            <a:ext cx="51054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fr-FR" sz="2400">
                <a:solidFill>
                  <a:schemeClr val="bg2">
                    <a:lumMod val="50000"/>
                  </a:schemeClr>
                </a:solidFill>
                <a:effectLst>
                  <a:outerShdw blurRad="38100" dist="38100" dir="2700000" algn="tl">
                    <a:srgbClr val="000000"/>
                  </a:outerShdw>
                </a:effectLst>
              </a:rPr>
              <a:t>Fibrillation ventriculaire?</a:t>
            </a:r>
          </a:p>
        </p:txBody>
      </p:sp>
      <p:sp>
        <p:nvSpPr>
          <p:cNvPr id="71684" name="Text Box 4"/>
          <p:cNvSpPr txBox="1">
            <a:spLocks noChangeArrowheads="1"/>
          </p:cNvSpPr>
          <p:nvPr/>
        </p:nvSpPr>
        <p:spPr bwMode="auto">
          <a:xfrm>
            <a:off x="1714500" y="5943600"/>
            <a:ext cx="5715000" cy="396875"/>
          </a:xfrm>
          <a:prstGeom prst="rect">
            <a:avLst/>
          </a:prstGeom>
          <a:solidFill>
            <a:srgbClr val="CC0000"/>
          </a:solidFill>
          <a:ln w="9525">
            <a:noFill/>
            <a:miter lim="800000"/>
            <a:headEnd/>
            <a:tailEnd/>
          </a:ln>
          <a:effectLst/>
        </p:spPr>
        <p:txBody>
          <a:bodyPr>
            <a:prstTxWarp prst="textNoShape">
              <a:avLst/>
            </a:prstTxWarp>
            <a:spAutoFit/>
          </a:bodyPr>
          <a:lstStyle/>
          <a:p>
            <a:pPr algn="ctr">
              <a:spcBef>
                <a:spcPct val="50000"/>
              </a:spcBef>
            </a:pPr>
            <a:r>
              <a:rPr lang="fr-FR" sz="2000">
                <a:solidFill>
                  <a:srgbClr val="FFFF00"/>
                </a:solidFill>
                <a:effectLst>
                  <a:outerShdw blurRad="38100" dist="38100" dir="2700000" algn="tl">
                    <a:srgbClr val="000000"/>
                  </a:outerShdw>
                </a:effectLst>
              </a:rPr>
              <a:t>ECG de mauvaise qualité chez un parkinsonien</a:t>
            </a:r>
          </a:p>
        </p:txBody>
      </p:sp>
    </p:spTree>
    <p:extLst>
      <p:ext uri="{BB962C8B-B14F-4D97-AF65-F5344CB8AC3E}">
        <p14:creationId xmlns:p14="http://schemas.microsoft.com/office/powerpoint/2010/main" val="28442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dissolve">
                                      <p:cBhvr>
                                        <p:cTn id="7" dur="500"/>
                                        <p:tgtEl>
                                          <p:spTgt spid="71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animBg="1"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Titre 1"/>
          <p:cNvSpPr>
            <a:spLocks noGrp="1"/>
          </p:cNvSpPr>
          <p:nvPr>
            <p:ph type="title"/>
          </p:nvPr>
        </p:nvSpPr>
        <p:spPr/>
        <p:txBody>
          <a:bodyPr/>
          <a:lstStyle/>
          <a:p>
            <a:endParaRPr lang="fr-FR"/>
          </a:p>
        </p:txBody>
      </p:sp>
      <p:pic>
        <p:nvPicPr>
          <p:cNvPr id="4710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4213" y="2205038"/>
            <a:ext cx="7775575" cy="41195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Titre 1"/>
          <p:cNvSpPr>
            <a:spLocks noGrp="1"/>
          </p:cNvSpPr>
          <p:nvPr>
            <p:ph type="title"/>
          </p:nvPr>
        </p:nvSpPr>
        <p:spPr/>
        <p:txBody>
          <a:bodyPr/>
          <a:lstStyle/>
          <a:p>
            <a:r>
              <a:rPr lang="fr-FR" dirty="0">
                <a:solidFill>
                  <a:srgbClr val="4A80CD"/>
                </a:solidFill>
              </a:rPr>
              <a:t>RAS</a:t>
            </a:r>
          </a:p>
        </p:txBody>
      </p:sp>
      <p:pic>
        <p:nvPicPr>
          <p:cNvPr id="48131"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4213" y="2205038"/>
            <a:ext cx="7775575" cy="41195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graphicFrame>
        <p:nvGraphicFramePr>
          <p:cNvPr id="4" name="Tableau 3"/>
          <p:cNvGraphicFramePr>
            <a:graphicFrameLocks noGrp="1"/>
          </p:cNvGraphicFramePr>
          <p:nvPr>
            <p:extLst>
              <p:ext uri="{D42A27DB-BD31-4B8C-83A1-F6EECF244321}">
                <p14:modId xmlns:p14="http://schemas.microsoft.com/office/powerpoint/2010/main" val="3058266677"/>
              </p:ext>
            </p:extLst>
          </p:nvPr>
        </p:nvGraphicFramePr>
        <p:xfrm>
          <a:off x="395536" y="620688"/>
          <a:ext cx="8208912" cy="5741467"/>
        </p:xfrm>
        <a:graphic>
          <a:graphicData uri="http://schemas.openxmlformats.org/drawingml/2006/table">
            <a:tbl>
              <a:tblPr firstRow="1" bandRow="1">
                <a:tableStyleId>{5C22544A-7EE6-4342-B048-85BDC9FD1C3A}</a:tableStyleId>
              </a:tblPr>
              <a:tblGrid>
                <a:gridCol w="2736304"/>
                <a:gridCol w="2736304"/>
                <a:gridCol w="2736304"/>
              </a:tblGrid>
              <a:tr h="943934">
                <a:tc>
                  <a:txBody>
                    <a:bodyPr/>
                    <a:lstStyle/>
                    <a:p>
                      <a:pPr algn="ctr"/>
                      <a:r>
                        <a:rPr lang="fr-FR" smtClean="0"/>
                        <a:t>NORMAL</a:t>
                      </a:r>
                      <a:endParaRPr lang="fr-FR"/>
                    </a:p>
                  </a:txBody>
                  <a:tcPr anchor="ctr"/>
                </a:tc>
                <a:tc>
                  <a:txBody>
                    <a:bodyPr/>
                    <a:lstStyle/>
                    <a:p>
                      <a:pPr algn="ctr"/>
                      <a:r>
                        <a:rPr lang="fr-FR" smtClean="0"/>
                        <a:t>ANORMAL=avis</a:t>
                      </a:r>
                      <a:endParaRPr lang="fr-FR"/>
                    </a:p>
                  </a:txBody>
                  <a:tcPr anchor="ctr"/>
                </a:tc>
                <a:tc>
                  <a:txBody>
                    <a:bodyPr/>
                    <a:lstStyle/>
                    <a:p>
                      <a:r>
                        <a:rPr lang="fr-FR" smtClean="0"/>
                        <a:t>LITIGIEUX=cas/cas</a:t>
                      </a:r>
                      <a:endParaRPr lang="fr-FR"/>
                    </a:p>
                  </a:txBody>
                  <a:tcPr anchor="ctr"/>
                </a:tc>
              </a:tr>
              <a:tr h="546883">
                <a:tc>
                  <a:txBody>
                    <a:bodyPr/>
                    <a:lstStyle/>
                    <a:p>
                      <a:r>
                        <a:rPr lang="fr-FR" smtClean="0"/>
                        <a:t>Sujet</a:t>
                      </a:r>
                      <a:r>
                        <a:rPr lang="fr-FR" baseline="0" smtClean="0"/>
                        <a:t> jeune</a:t>
                      </a:r>
                    </a:p>
                  </a:txBody>
                  <a:tcPr/>
                </a:tc>
                <a:tc>
                  <a:txBody>
                    <a:bodyPr/>
                    <a:lstStyle/>
                    <a:p>
                      <a:r>
                        <a:rPr lang="fr-FR" smtClean="0">
                          <a:solidFill>
                            <a:srgbClr val="FF0000"/>
                          </a:solidFill>
                        </a:rPr>
                        <a:t>QRS larges (BBc, WPW)</a:t>
                      </a:r>
                      <a:endParaRPr lang="fr-FR">
                        <a:solidFill>
                          <a:srgbClr val="FF0000"/>
                        </a:solidFill>
                      </a:endParaRPr>
                    </a:p>
                  </a:txBody>
                  <a:tcPr/>
                </a:tc>
                <a:tc>
                  <a:txBody>
                    <a:bodyPr/>
                    <a:lstStyle/>
                    <a:p>
                      <a:r>
                        <a:rPr lang="fr-FR" smtClean="0">
                          <a:solidFill>
                            <a:schemeClr val="accent3">
                              <a:lumMod val="75000"/>
                            </a:schemeClr>
                          </a:solidFill>
                        </a:rPr>
                        <a:t>T&lt;0</a:t>
                      </a:r>
                      <a:endParaRPr lang="fr-FR">
                        <a:solidFill>
                          <a:schemeClr val="accent3">
                            <a:lumMod val="75000"/>
                          </a:schemeClr>
                        </a:solidFill>
                      </a:endParaRPr>
                    </a:p>
                  </a:txBody>
                  <a:tcPr/>
                </a:tc>
              </a:tr>
              <a:tr h="696097">
                <a:tc>
                  <a:txBody>
                    <a:bodyPr/>
                    <a:lstStyle/>
                    <a:p>
                      <a:r>
                        <a:rPr lang="fr-FR" smtClean="0"/>
                        <a:t>BID</a:t>
                      </a:r>
                      <a:endParaRPr lang="fr-FR"/>
                    </a:p>
                  </a:txBody>
                  <a:tcPr/>
                </a:tc>
                <a:tc>
                  <a:txBody>
                    <a:bodyPr/>
                    <a:lstStyle/>
                    <a:p>
                      <a:r>
                        <a:rPr lang="fr-FR" smtClean="0">
                          <a:solidFill>
                            <a:srgbClr val="FF0000"/>
                          </a:solidFill>
                        </a:rPr>
                        <a:t>Ondes Q (*2)</a:t>
                      </a:r>
                      <a:endParaRPr lang="fr-FR">
                        <a:solidFill>
                          <a:srgbClr val="FF0000"/>
                        </a:solidFill>
                      </a:endParaRPr>
                    </a:p>
                  </a:txBody>
                  <a:tcPr/>
                </a:tc>
                <a:tc>
                  <a:txBody>
                    <a:bodyPr/>
                    <a:lstStyle/>
                    <a:p>
                      <a:r>
                        <a:rPr lang="fr-FR" smtClean="0">
                          <a:solidFill>
                            <a:schemeClr val="accent3">
                              <a:lumMod val="75000"/>
                            </a:schemeClr>
                          </a:solidFill>
                        </a:rPr>
                        <a:t>ECG normal, </a:t>
                      </a:r>
                      <a:r>
                        <a:rPr lang="fr-FR" i="1" smtClean="0">
                          <a:solidFill>
                            <a:schemeClr val="accent3">
                              <a:lumMod val="75000"/>
                            </a:schemeClr>
                          </a:solidFill>
                        </a:rPr>
                        <a:t>mais clinique,</a:t>
                      </a:r>
                      <a:r>
                        <a:rPr lang="fr-FR" i="1" baseline="0" smtClean="0">
                          <a:solidFill>
                            <a:schemeClr val="accent3">
                              <a:lumMod val="75000"/>
                            </a:schemeClr>
                          </a:solidFill>
                        </a:rPr>
                        <a:t> FDR, ATCD... </a:t>
                      </a:r>
                      <a:endParaRPr lang="fr-FR" i="1">
                        <a:solidFill>
                          <a:schemeClr val="accent3">
                            <a:lumMod val="75000"/>
                          </a:schemeClr>
                        </a:solidFill>
                      </a:endParaRPr>
                    </a:p>
                  </a:txBody>
                  <a:tcPr/>
                </a:tc>
              </a:tr>
              <a:tr h="546883">
                <a:tc>
                  <a:txBody>
                    <a:bodyPr/>
                    <a:lstStyle/>
                    <a:p>
                      <a:r>
                        <a:rPr lang="fr-FR" smtClean="0"/>
                        <a:t>T&lt;0</a:t>
                      </a:r>
                      <a:endParaRPr lang="fr-FR"/>
                    </a:p>
                  </a:txBody>
                  <a:tcPr/>
                </a:tc>
                <a:tc>
                  <a:txBody>
                    <a:bodyPr/>
                    <a:lstStyle/>
                    <a:p>
                      <a:r>
                        <a:rPr lang="fr-FR" smtClean="0">
                          <a:solidFill>
                            <a:srgbClr val="FF0000"/>
                          </a:solidFill>
                        </a:rPr>
                        <a:t>Ondes P anormales</a:t>
                      </a:r>
                      <a:endParaRPr lang="fr-FR">
                        <a:solidFill>
                          <a:srgbClr val="FF0000"/>
                        </a:solidFill>
                      </a:endParaRPr>
                    </a:p>
                  </a:txBody>
                  <a:tcPr/>
                </a:tc>
                <a:tc>
                  <a:txBody>
                    <a:bodyPr/>
                    <a:lstStyle/>
                    <a:p>
                      <a:r>
                        <a:rPr lang="fr-FR" smtClean="0">
                          <a:solidFill>
                            <a:schemeClr val="accent3">
                              <a:lumMod val="75000"/>
                            </a:schemeClr>
                          </a:solidFill>
                        </a:rPr>
                        <a:t>ESA, ESV, BID (interrogatoire,</a:t>
                      </a:r>
                      <a:r>
                        <a:rPr lang="fr-FR" baseline="0" smtClean="0">
                          <a:solidFill>
                            <a:schemeClr val="accent3">
                              <a:lumMod val="75000"/>
                            </a:schemeClr>
                          </a:solidFill>
                        </a:rPr>
                        <a:t> clinique...)</a:t>
                      </a:r>
                      <a:endParaRPr lang="fr-FR">
                        <a:solidFill>
                          <a:schemeClr val="accent3">
                            <a:lumMod val="75000"/>
                          </a:schemeClr>
                        </a:solidFill>
                      </a:endParaRPr>
                    </a:p>
                  </a:txBody>
                  <a:tcPr/>
                </a:tc>
              </a:tr>
              <a:tr h="546883">
                <a:tc>
                  <a:txBody>
                    <a:bodyPr/>
                    <a:lstStyle/>
                    <a:p>
                      <a:r>
                        <a:rPr lang="fr-FR" smtClean="0"/>
                        <a:t>Repolaisation précoce</a:t>
                      </a:r>
                      <a:endParaRPr lang="fr-FR"/>
                    </a:p>
                  </a:txBody>
                  <a:tcPr/>
                </a:tc>
                <a:tc>
                  <a:txBody>
                    <a:bodyPr/>
                    <a:lstStyle/>
                    <a:p>
                      <a:r>
                        <a:rPr lang="fr-FR" smtClean="0">
                          <a:solidFill>
                            <a:srgbClr val="FF0000"/>
                          </a:solidFill>
                        </a:rPr>
                        <a:t>FA</a:t>
                      </a:r>
                      <a:endParaRPr lang="fr-FR">
                        <a:solidFill>
                          <a:srgbClr val="FF0000"/>
                        </a:solidFill>
                      </a:endParaRPr>
                    </a:p>
                  </a:txBody>
                  <a:tcPr/>
                </a:tc>
                <a:tc>
                  <a:txBody>
                    <a:bodyPr/>
                    <a:lstStyle/>
                    <a:p>
                      <a:r>
                        <a:rPr lang="fr-FR" smtClean="0">
                          <a:solidFill>
                            <a:schemeClr val="accent3">
                              <a:lumMod val="75000"/>
                            </a:schemeClr>
                          </a:solidFill>
                        </a:rPr>
                        <a:t>Je ne comprends</a:t>
                      </a:r>
                      <a:r>
                        <a:rPr lang="fr-FR" baseline="0" smtClean="0">
                          <a:solidFill>
                            <a:schemeClr val="accent3">
                              <a:lumMod val="75000"/>
                            </a:schemeClr>
                          </a:solidFill>
                        </a:rPr>
                        <a:t> pas...</a:t>
                      </a:r>
                      <a:endParaRPr lang="fr-FR">
                        <a:solidFill>
                          <a:schemeClr val="accent3">
                            <a:lumMod val="75000"/>
                          </a:schemeClr>
                        </a:solidFill>
                      </a:endParaRPr>
                    </a:p>
                  </a:txBody>
                  <a:tcPr/>
                </a:tc>
              </a:tr>
              <a:tr h="546883">
                <a:tc>
                  <a:txBody>
                    <a:bodyPr/>
                    <a:lstStyle/>
                    <a:p>
                      <a:endParaRPr lang="fr-FR"/>
                    </a:p>
                  </a:txBody>
                  <a:tcPr/>
                </a:tc>
                <a:tc>
                  <a:txBody>
                    <a:bodyPr/>
                    <a:lstStyle/>
                    <a:p>
                      <a:r>
                        <a:rPr lang="fr-FR" smtClean="0">
                          <a:solidFill>
                            <a:srgbClr val="FF0000"/>
                          </a:solidFill>
                        </a:rPr>
                        <a:t>QTc long</a:t>
                      </a:r>
                      <a:endParaRPr lang="fr-FR">
                        <a:solidFill>
                          <a:srgbClr val="FF0000"/>
                        </a:solidFill>
                      </a:endParaRPr>
                    </a:p>
                  </a:txBody>
                  <a:tcPr/>
                </a:tc>
                <a:tc>
                  <a:txBody>
                    <a:bodyPr/>
                    <a:lstStyle/>
                    <a:p>
                      <a:endParaRPr lang="fr-FR"/>
                    </a:p>
                  </a:txBody>
                  <a:tcPr/>
                </a:tc>
              </a:tr>
              <a:tr h="994425">
                <a:tc>
                  <a:txBody>
                    <a:bodyPr/>
                    <a:lstStyle/>
                    <a:p>
                      <a:endParaRPr lang="fr-FR"/>
                    </a:p>
                  </a:txBody>
                  <a:tcPr/>
                </a:tc>
                <a:tc>
                  <a:txBody>
                    <a:bodyPr/>
                    <a:lstStyle/>
                    <a:p>
                      <a:r>
                        <a:rPr lang="fr-FR" smtClean="0">
                          <a:solidFill>
                            <a:srgbClr val="FF0000"/>
                          </a:solidFill>
                        </a:rPr>
                        <a:t>Déviation axiale (hypertrophie?, hémiblocs)</a:t>
                      </a:r>
                      <a:endParaRPr lang="fr-FR">
                        <a:solidFill>
                          <a:srgbClr val="FF0000"/>
                        </a:solidFill>
                      </a:endParaRPr>
                    </a:p>
                  </a:txBody>
                  <a:tcPr/>
                </a:tc>
                <a:tc>
                  <a:txBody>
                    <a:bodyPr/>
                    <a:lstStyle/>
                    <a:p>
                      <a:endParaRPr lang="fr-FR"/>
                    </a:p>
                  </a:txBody>
                  <a:tcPr/>
                </a:tc>
              </a:tr>
              <a:tr h="546883">
                <a:tc>
                  <a:txBody>
                    <a:bodyPr/>
                    <a:lstStyle/>
                    <a:p>
                      <a:endParaRPr lang="fr-FR"/>
                    </a:p>
                  </a:txBody>
                  <a:tcPr/>
                </a:tc>
                <a:tc>
                  <a:txBody>
                    <a:bodyPr/>
                    <a:lstStyle/>
                    <a:p>
                      <a:r>
                        <a:rPr lang="fr-FR" smtClean="0">
                          <a:solidFill>
                            <a:srgbClr val="FF0000"/>
                          </a:solidFill>
                        </a:rPr>
                        <a:t>ECG normal, mal fait</a:t>
                      </a:r>
                      <a:endParaRPr lang="fr-FR">
                        <a:solidFill>
                          <a:srgbClr val="FF0000"/>
                        </a:solidFill>
                      </a:endParaRPr>
                    </a:p>
                  </a:txBody>
                  <a:tcPr/>
                </a:tc>
                <a:tc>
                  <a:txBody>
                    <a:bodyPr/>
                    <a:lstStyle/>
                    <a:p>
                      <a:endParaRPr lang="fr-FR"/>
                    </a:p>
                  </a:txBody>
                  <a:tcPr/>
                </a:tc>
              </a:tr>
            </a:tbl>
          </a:graphicData>
        </a:graphic>
      </p:graphicFrame>
    </p:spTree>
    <p:extLst>
      <p:ext uri="{BB962C8B-B14F-4D97-AF65-F5344CB8AC3E}">
        <p14:creationId xmlns:p14="http://schemas.microsoft.com/office/powerpoint/2010/main" val="193557272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1556792"/>
            <a:ext cx="7583487" cy="1044388"/>
          </a:xfrm>
        </p:spPr>
        <p:txBody>
          <a:bodyPr/>
          <a:lstStyle/>
          <a:p>
            <a:r>
              <a:rPr lang="fr-FR" sz="3200" smtClean="0">
                <a:latin typeface="Comic Sans MS" panose="030F0702030302020204" pitchFamily="66" charset="0"/>
              </a:rPr>
              <a:t>Merci,</a:t>
            </a:r>
            <a:br>
              <a:rPr lang="fr-FR" sz="3200" smtClean="0">
                <a:latin typeface="Comic Sans MS" panose="030F0702030302020204" pitchFamily="66" charset="0"/>
              </a:rPr>
            </a:br>
            <a:r>
              <a:rPr lang="fr-FR" sz="3200" smtClean="0">
                <a:latin typeface="Comic Sans MS" panose="030F0702030302020204" pitchFamily="66" charset="0"/>
              </a:rPr>
              <a:t>pour votre attention,</a:t>
            </a:r>
            <a:br>
              <a:rPr lang="fr-FR" sz="3200" smtClean="0">
                <a:latin typeface="Comic Sans MS" panose="030F0702030302020204" pitchFamily="66" charset="0"/>
              </a:rPr>
            </a:br>
            <a:r>
              <a:rPr lang="fr-FR" sz="3200" smtClean="0">
                <a:latin typeface="Comic Sans MS" panose="030F0702030302020204" pitchFamily="66" charset="0"/>
              </a:rPr>
              <a:t>et votre patience</a:t>
            </a:r>
            <a:endParaRPr lang="fr-FR" sz="3200">
              <a:latin typeface="Comic Sans MS" panose="030F0702030302020204" pitchFamily="66" charset="0"/>
            </a:endParaRPr>
          </a:p>
        </p:txBody>
      </p:sp>
      <p:sp>
        <p:nvSpPr>
          <p:cNvPr id="3" name="ZoneTexte 2"/>
          <p:cNvSpPr txBox="1"/>
          <p:nvPr/>
        </p:nvSpPr>
        <p:spPr>
          <a:xfrm>
            <a:off x="1331640" y="4149080"/>
            <a:ext cx="6048672" cy="523220"/>
          </a:xfrm>
          <a:prstGeom prst="rect">
            <a:avLst/>
          </a:prstGeom>
          <a:noFill/>
        </p:spPr>
        <p:txBody>
          <a:bodyPr wrap="square" rtlCol="0">
            <a:spAutoFit/>
          </a:bodyPr>
          <a:lstStyle/>
          <a:p>
            <a:pPr algn="ctr"/>
            <a:r>
              <a:rPr lang="fr-FR" sz="2800" smtClean="0">
                <a:solidFill>
                  <a:schemeClr val="bg1"/>
                </a:solidFill>
              </a:rPr>
              <a:t>egeoffroy@chu-clermontferrand.fr</a:t>
            </a:r>
            <a:endParaRPr lang="fr-FR" sz="2800">
              <a:solidFill>
                <a:schemeClr val="bg1"/>
              </a:solidFill>
            </a:endParaRPr>
          </a:p>
        </p:txBody>
      </p:sp>
    </p:spTree>
    <p:extLst>
      <p:ext uri="{BB962C8B-B14F-4D97-AF65-F5344CB8AC3E}">
        <p14:creationId xmlns:p14="http://schemas.microsoft.com/office/powerpoint/2010/main" val="42574155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r="4403"/>
          <a:stretch>
            <a:fillRect/>
          </a:stretch>
        </p:blipFill>
        <p:spPr bwMode="auto">
          <a:xfrm rot="16200000">
            <a:off x="1599403" y="-909112"/>
            <a:ext cx="5922573" cy="8807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65779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dirty="0" smtClean="0">
                <a:effectLst>
                  <a:outerShdw blurRad="38100" dist="38100" dir="2700000" algn="tl">
                    <a:srgbClr val="000000">
                      <a:alpha val="43137"/>
                    </a:srgbClr>
                  </a:outerShdw>
                </a:effectLst>
                <a:latin typeface="Comic Sans MS" panose="030F0702030302020204" pitchFamily="66" charset="0"/>
              </a:rPr>
              <a:t>Bloc de branche droit incomplet</a:t>
            </a:r>
            <a:endParaRPr lang="fr-FR" dirty="0">
              <a:effectLst>
                <a:outerShdw blurRad="38100" dist="38100" dir="2700000" algn="tl">
                  <a:srgbClr val="000000">
                    <a:alpha val="43137"/>
                  </a:srgbClr>
                </a:outerShdw>
              </a:effectLst>
              <a:latin typeface="Comic Sans MS" panose="030F0702030302020204" pitchFamily="66" charset="0"/>
            </a:endParaRPr>
          </a:p>
        </p:txBody>
      </p:sp>
      <p:sp>
        <p:nvSpPr>
          <p:cNvPr id="3" name="Espace réservé du contenu 2"/>
          <p:cNvSpPr>
            <a:spLocks noGrp="1"/>
          </p:cNvSpPr>
          <p:nvPr>
            <p:ph idx="1"/>
          </p:nvPr>
        </p:nvSpPr>
        <p:spPr/>
        <p:txBody>
          <a:bodyPr/>
          <a:lstStyle/>
          <a:p>
            <a:endParaRPr lang="fr-FR" sz="2000" dirty="0" smtClean="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endParaRPr lang="fr-FR" sz="2000" dirty="0" smtClean="0">
              <a:latin typeface="Arial" panose="020B0604020202020204" pitchFamily="34" charset="0"/>
              <a:cs typeface="Arial" panose="020B0604020202020204" pitchFamily="34" charset="0"/>
            </a:endParaRPr>
          </a:p>
          <a:p>
            <a:r>
              <a:rPr lang="fr-FR" sz="2000" dirty="0" smtClean="0">
                <a:latin typeface="Arial" panose="020B0604020202020204" pitchFamily="34" charset="0"/>
                <a:cs typeface="Arial" panose="020B0604020202020204" pitchFamily="34" charset="0"/>
              </a:rPr>
              <a:t>Toujours bénin</a:t>
            </a:r>
          </a:p>
          <a:p>
            <a:r>
              <a:rPr lang="fr-FR" sz="2000" dirty="0" smtClean="0">
                <a:latin typeface="Arial" panose="020B0604020202020204" pitchFamily="34" charset="0"/>
                <a:cs typeface="Arial" panose="020B0604020202020204" pitchFamily="34" charset="0"/>
              </a:rPr>
              <a:t>(contexte clinique)</a:t>
            </a:r>
            <a:endParaRPr lang="fr-FR" dirty="0"/>
          </a:p>
        </p:txBody>
      </p:sp>
    </p:spTree>
    <p:extLst>
      <p:ext uri="{BB962C8B-B14F-4D97-AF65-F5344CB8AC3E}">
        <p14:creationId xmlns:p14="http://schemas.microsoft.com/office/powerpoint/2010/main" val="39047195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71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16200000">
            <a:off x="1428282" y="-1067195"/>
            <a:ext cx="6271761" cy="8913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dre 4"/>
          <p:cNvSpPr/>
          <p:nvPr/>
        </p:nvSpPr>
        <p:spPr>
          <a:xfrm>
            <a:off x="5334000" y="3962400"/>
            <a:ext cx="2895600" cy="990600"/>
          </a:xfrm>
          <a:prstGeom prst="frame">
            <a:avLst/>
          </a:prstGeom>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3335799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effectLst>
                  <a:outerShdw blurRad="38100" dist="38100" dir="2700000" algn="tl">
                    <a:srgbClr val="000000">
                      <a:alpha val="43137"/>
                    </a:srgbClr>
                  </a:outerShdw>
                </a:effectLst>
                <a:latin typeface="Comic Sans MS" panose="030F0702030302020204" pitchFamily="66" charset="0"/>
              </a:rPr>
              <a:t>Rien de juste !</a:t>
            </a:r>
            <a:endParaRPr lang="fr-FR" dirty="0">
              <a:effectLst>
                <a:outerShdw blurRad="38100" dist="38100" dir="2700000" algn="tl">
                  <a:srgbClr val="000000">
                    <a:alpha val="43137"/>
                  </a:srgbClr>
                </a:outerShdw>
              </a:effectLst>
              <a:latin typeface="Comic Sans MS" panose="030F0702030302020204" pitchFamily="66" charset="0"/>
            </a:endParaRPr>
          </a:p>
        </p:txBody>
      </p:sp>
      <p:sp>
        <p:nvSpPr>
          <p:cNvPr id="3" name="Espace réservé du contenu 2"/>
          <p:cNvSpPr>
            <a:spLocks noGrp="1"/>
          </p:cNvSpPr>
          <p:nvPr>
            <p:ph idx="1"/>
          </p:nvPr>
        </p:nvSpPr>
        <p:spPr/>
        <p:txBody>
          <a:bodyPr/>
          <a:lstStyle/>
          <a:p>
            <a:endParaRPr lang="fr-FR" sz="2000" dirty="0" smtClean="0">
              <a:latin typeface="Arial" panose="020B0604020202020204" pitchFamily="34" charset="0"/>
              <a:cs typeface="Arial" panose="020B0604020202020204" pitchFamily="34" charset="0"/>
            </a:endParaRPr>
          </a:p>
          <a:p>
            <a:endParaRPr lang="fr-FR" sz="2000" dirty="0" smtClean="0">
              <a:latin typeface="Arial" panose="020B0604020202020204" pitchFamily="34" charset="0"/>
              <a:cs typeface="Arial" panose="020B0604020202020204" pitchFamily="34" charset="0"/>
            </a:endParaRPr>
          </a:p>
          <a:p>
            <a:pPr>
              <a:buNone/>
            </a:pPr>
            <a:endParaRPr lang="fr-FR"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47195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2000" y="784412"/>
            <a:ext cx="7583487" cy="1044388"/>
          </a:xfrm>
          <a:effectLst>
            <a:outerShdw blurRad="50800" dist="38100" dir="2700000">
              <a:srgbClr val="000000">
                <a:alpha val="43000"/>
              </a:srgbClr>
            </a:outerShdw>
          </a:effectLst>
        </p:spPr>
        <p:txBody>
          <a:bodyPr/>
          <a:lstStyle/>
          <a:p>
            <a:r>
              <a:rPr lang="fr-FR" sz="3200" b="1" dirty="0" smtClean="0">
                <a:latin typeface="Comic Sans MS"/>
                <a:cs typeface="Comic Sans MS"/>
              </a:rPr>
              <a:t>ELECTROCARDIOGRAMME NORMAL</a:t>
            </a:r>
            <a:endParaRPr lang="fr-FR" sz="3200" b="1" dirty="0">
              <a:latin typeface="Comic Sans MS"/>
              <a:cs typeface="Comic Sans MS"/>
            </a:endParaRPr>
          </a:p>
        </p:txBody>
      </p:sp>
      <p:sp>
        <p:nvSpPr>
          <p:cNvPr id="3" name="Espace réservé du contenu 2"/>
          <p:cNvSpPr>
            <a:spLocks noGrp="1"/>
          </p:cNvSpPr>
          <p:nvPr>
            <p:ph idx="1"/>
          </p:nvPr>
        </p:nvSpPr>
        <p:spPr/>
        <p:txBody>
          <a:bodyPr/>
          <a:lstStyle/>
          <a:p>
            <a:endParaRPr lang="fr-F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6" descr="CoresAna"/>
          <p:cNvPicPr>
            <a:picLocks noGrp="1" noChangeAspect="1" noChangeArrowheads="1"/>
          </p:cNvPicPr>
          <p:nvPr>
            <p:ph/>
          </p:nvPr>
        </p:nvPicPr>
        <p:blipFill>
          <a:blip r:embed="rId2" cstate="email">
            <a:extLst>
              <a:ext uri="{28A0092B-C50C-407E-A947-70E740481C1C}">
                <a14:useLocalDpi xmlns:a14="http://schemas.microsoft.com/office/drawing/2010/main"/>
              </a:ext>
            </a:extLst>
          </a:blip>
          <a:srcRect/>
          <a:stretch>
            <a:fillRect/>
          </a:stretch>
        </p:blipFill>
        <p:spPr>
          <a:xfrm>
            <a:off x="1547813" y="169863"/>
            <a:ext cx="5854700" cy="6688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304106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a:xfrm>
            <a:off x="457200" y="562323"/>
            <a:ext cx="8229600" cy="706437"/>
          </a:xfrm>
        </p:spPr>
        <p:txBody>
          <a:bodyPr/>
          <a:lstStyle/>
          <a:p>
            <a:pPr eaLnBrk="1" hangingPunct="1"/>
            <a:r>
              <a:rPr lang="fr-FR" altLang="fr-FR" sz="3200" dirty="0" smtClean="0">
                <a:solidFill>
                  <a:schemeClr val="bg2">
                    <a:lumMod val="75000"/>
                  </a:schemeClr>
                </a:solidFill>
              </a:rPr>
              <a:t>Estimation de la fréquence</a:t>
            </a:r>
          </a:p>
        </p:txBody>
      </p:sp>
      <p:pic>
        <p:nvPicPr>
          <p:cNvPr id="20483" name="Picture 6" descr="8;9"/>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900113" y="1116013"/>
            <a:ext cx="7632700" cy="5741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777618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67544" y="-27384"/>
            <a:ext cx="7583487" cy="1044388"/>
          </a:xfrm>
        </p:spPr>
        <p:txBody>
          <a:bodyPr/>
          <a:lstStyle/>
          <a:p>
            <a:pPr eaLnBrk="1" hangingPunct="1"/>
            <a:r>
              <a:rPr lang="fr-FR" altLang="fr-FR" sz="3200" dirty="0" smtClean="0">
                <a:solidFill>
                  <a:srgbClr val="FFFF00"/>
                </a:solidFill>
              </a:rPr>
              <a:t>Valeurs normales de l’ECG (1)</a:t>
            </a:r>
          </a:p>
        </p:txBody>
      </p:sp>
      <p:sp>
        <p:nvSpPr>
          <p:cNvPr id="21507" name="Rectangle 3"/>
          <p:cNvSpPr>
            <a:spLocks noGrp="1" noChangeArrowheads="1"/>
          </p:cNvSpPr>
          <p:nvPr>
            <p:ph type="body" idx="1"/>
          </p:nvPr>
        </p:nvSpPr>
        <p:spPr>
          <a:xfrm>
            <a:off x="457200" y="1740445"/>
            <a:ext cx="8229600" cy="3560763"/>
          </a:xfrm>
        </p:spPr>
        <p:txBody>
          <a:bodyPr>
            <a:normAutofit/>
          </a:bodyPr>
          <a:lstStyle/>
          <a:p>
            <a:pPr eaLnBrk="1" hangingPunct="1"/>
            <a:r>
              <a:rPr lang="fr-FR" altLang="fr-FR" sz="2000" smtClean="0"/>
              <a:t>Rythme sinusal.</a:t>
            </a:r>
          </a:p>
          <a:p>
            <a:pPr eaLnBrk="1" hangingPunct="1"/>
            <a:r>
              <a:rPr lang="fr-FR" altLang="fr-FR" sz="2000" smtClean="0"/>
              <a:t>Fréquence entre 50 et 100.</a:t>
            </a:r>
          </a:p>
          <a:p>
            <a:pPr eaLnBrk="1" hangingPunct="1"/>
            <a:r>
              <a:rPr lang="fr-FR" altLang="fr-FR" sz="2000" smtClean="0"/>
              <a:t>Onde P: 0.08 à 0.11s, PD2 &lt; 2.5 mm et PV1 &lt; 2mm, axe entre 0° et 90°.</a:t>
            </a:r>
          </a:p>
          <a:p>
            <a:pPr eaLnBrk="1" hangingPunct="1"/>
            <a:r>
              <a:rPr lang="fr-FR" altLang="fr-FR" sz="2000" smtClean="0"/>
              <a:t>Durée PR entre 0.12 et 0.20s.</a:t>
            </a:r>
          </a:p>
        </p:txBody>
      </p:sp>
    </p:spTree>
    <p:extLst>
      <p:ext uri="{BB962C8B-B14F-4D97-AF65-F5344CB8AC3E}">
        <p14:creationId xmlns:p14="http://schemas.microsoft.com/office/powerpoint/2010/main" val="7294090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74638"/>
            <a:ext cx="8229600" cy="777875"/>
          </a:xfrm>
        </p:spPr>
        <p:txBody>
          <a:bodyPr/>
          <a:lstStyle/>
          <a:p>
            <a:pPr eaLnBrk="1" hangingPunct="1"/>
            <a:r>
              <a:rPr lang="fr-FR" altLang="fr-FR" sz="3200" dirty="0" smtClean="0">
                <a:solidFill>
                  <a:srgbClr val="FFFF00"/>
                </a:solidFill>
              </a:rPr>
              <a:t>Valeurs normales de l’ECG (2)</a:t>
            </a:r>
          </a:p>
        </p:txBody>
      </p:sp>
      <p:sp>
        <p:nvSpPr>
          <p:cNvPr id="22531" name="Rectangle 3"/>
          <p:cNvSpPr>
            <a:spLocks noGrp="1" noChangeArrowheads="1"/>
          </p:cNvSpPr>
          <p:nvPr>
            <p:ph type="body" idx="1"/>
          </p:nvPr>
        </p:nvSpPr>
        <p:spPr>
          <a:xfrm>
            <a:off x="457200" y="2088654"/>
            <a:ext cx="8229600" cy="5084762"/>
          </a:xfrm>
        </p:spPr>
        <p:txBody>
          <a:bodyPr>
            <a:normAutofit/>
          </a:bodyPr>
          <a:lstStyle/>
          <a:p>
            <a:pPr eaLnBrk="1" hangingPunct="1">
              <a:lnSpc>
                <a:spcPct val="90000"/>
              </a:lnSpc>
            </a:pPr>
            <a:r>
              <a:rPr lang="fr-FR" altLang="fr-FR" sz="2000" smtClean="0"/>
              <a:t>Durée : 0.06 à 0.10s.</a:t>
            </a:r>
          </a:p>
          <a:p>
            <a:pPr eaLnBrk="1" hangingPunct="1">
              <a:lnSpc>
                <a:spcPct val="90000"/>
              </a:lnSpc>
            </a:pPr>
            <a:r>
              <a:rPr lang="fr-FR" altLang="fr-FR" sz="2000" smtClean="0"/>
              <a:t>Axe entre 0° et 90°; extrêmes entre -30° et + 110°. </a:t>
            </a:r>
          </a:p>
          <a:p>
            <a:pPr eaLnBrk="1" hangingPunct="1">
              <a:lnSpc>
                <a:spcPct val="90000"/>
              </a:lnSpc>
            </a:pPr>
            <a:r>
              <a:rPr lang="fr-FR" altLang="fr-FR" sz="2000" smtClean="0"/>
              <a:t>Amplitude: R en D1 &lt; 15, en aVL &lt; 12, en aVF &lt; 20mm</a:t>
            </a:r>
          </a:p>
          <a:p>
            <a:pPr eaLnBrk="1" hangingPunct="1">
              <a:lnSpc>
                <a:spcPct val="90000"/>
              </a:lnSpc>
            </a:pPr>
            <a:r>
              <a:rPr lang="fr-FR" altLang="fr-FR" sz="2000" smtClean="0"/>
              <a:t>Indice de Lewis: ( RD1 + SD3 ) – ( RD3 + SD1). Normal entre -14 et + 17.</a:t>
            </a:r>
          </a:p>
          <a:p>
            <a:pPr eaLnBrk="1" hangingPunct="1">
              <a:lnSpc>
                <a:spcPct val="90000"/>
              </a:lnSpc>
            </a:pPr>
            <a:r>
              <a:rPr lang="fr-FR" altLang="fr-FR" sz="2000" smtClean="0"/>
              <a:t>R/S &lt; 1 en V1 et &gt;2 en V6.</a:t>
            </a:r>
          </a:p>
          <a:p>
            <a:pPr eaLnBrk="1" hangingPunct="1">
              <a:lnSpc>
                <a:spcPct val="90000"/>
              </a:lnSpc>
            </a:pPr>
            <a:r>
              <a:rPr lang="fr-FR" altLang="fr-FR" sz="2000" smtClean="0"/>
              <a:t>Indice de Sokolow (SV1 + RV5 ou V6) &lt; 35</a:t>
            </a:r>
          </a:p>
        </p:txBody>
      </p:sp>
      <p:sp>
        <p:nvSpPr>
          <p:cNvPr id="22532" name="Text Box 4"/>
          <p:cNvSpPr txBox="1">
            <a:spLocks noChangeArrowheads="1"/>
          </p:cNvSpPr>
          <p:nvPr/>
        </p:nvSpPr>
        <p:spPr bwMode="auto">
          <a:xfrm>
            <a:off x="1692275" y="1397720"/>
            <a:ext cx="54213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fr-FR" altLang="fr-FR" sz="2800" dirty="0">
                <a:solidFill>
                  <a:srgbClr val="FF6600"/>
                </a:solidFill>
                <a:effectLst>
                  <a:outerShdw blurRad="38100" dist="38100" dir="2700000" algn="tl">
                    <a:srgbClr val="000000">
                      <a:alpha val="43137"/>
                    </a:srgbClr>
                  </a:outerShdw>
                </a:effectLst>
              </a:rPr>
              <a:t>Complexes QRS</a:t>
            </a:r>
          </a:p>
        </p:txBody>
      </p:sp>
    </p:spTree>
    <p:extLst>
      <p:ext uri="{BB962C8B-B14F-4D97-AF65-F5344CB8AC3E}">
        <p14:creationId xmlns:p14="http://schemas.microsoft.com/office/powerpoint/2010/main" val="23402137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1412776"/>
            <a:ext cx="8229600" cy="1143000"/>
          </a:xfrm>
        </p:spPr>
        <p:txBody>
          <a:bodyPr/>
          <a:lstStyle/>
          <a:p>
            <a:r>
              <a:rPr lang="fr-FR" cap="none" spc="0" smtClean="0">
                <a:ln w="18415" cmpd="sng">
                  <a:solidFill>
                    <a:srgbClr val="FFFFFF"/>
                  </a:solidFill>
                  <a:prstDash val="solid"/>
                </a:ln>
                <a:solidFill>
                  <a:srgbClr val="FFFFFF"/>
                </a:solidFill>
                <a:effectLst>
                  <a:outerShdw blurRad="63500" dir="3600000" algn="tl" rotWithShape="0">
                    <a:srgbClr val="000000">
                      <a:alpha val="70000"/>
                    </a:srgbClr>
                  </a:outerShdw>
                </a:effectLst>
              </a:rPr>
              <a:t>Qu’auriez-vous fait?</a:t>
            </a:r>
            <a:endParaRPr lang="fr-FR"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968891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539552" y="-171400"/>
            <a:ext cx="7583487" cy="1044388"/>
          </a:xfrm>
        </p:spPr>
        <p:txBody>
          <a:bodyPr/>
          <a:lstStyle/>
          <a:p>
            <a:pPr eaLnBrk="1" hangingPunct="1"/>
            <a:r>
              <a:rPr lang="fr-FR" altLang="fr-FR" sz="3200" dirty="0" smtClean="0">
                <a:solidFill>
                  <a:srgbClr val="FFFF00"/>
                </a:solidFill>
              </a:rPr>
              <a:t>Valeurs normales de l’ECG (3)</a:t>
            </a:r>
          </a:p>
        </p:txBody>
      </p:sp>
      <p:sp>
        <p:nvSpPr>
          <p:cNvPr id="23555" name="Rectangle 3"/>
          <p:cNvSpPr>
            <a:spLocks noGrp="1" noChangeArrowheads="1"/>
          </p:cNvSpPr>
          <p:nvPr>
            <p:ph type="body" idx="1"/>
          </p:nvPr>
        </p:nvSpPr>
        <p:spPr>
          <a:xfrm>
            <a:off x="457200" y="1916832"/>
            <a:ext cx="8229600" cy="3921125"/>
          </a:xfrm>
        </p:spPr>
        <p:txBody>
          <a:bodyPr>
            <a:normAutofit/>
          </a:bodyPr>
          <a:lstStyle/>
          <a:p>
            <a:pPr eaLnBrk="1" hangingPunct="1"/>
            <a:r>
              <a:rPr lang="fr-FR" altLang="fr-FR" sz="2000" smtClean="0"/>
              <a:t>Segment ST isoélectrique et souple. </a:t>
            </a:r>
          </a:p>
          <a:p>
            <a:pPr eaLnBrk="1" hangingPunct="1"/>
            <a:r>
              <a:rPr lang="fr-FR" altLang="fr-FR" sz="2000" smtClean="0"/>
              <a:t>Onde T: axe entre -10° et +70°, asymétrique, amplitude inférieure à celle du QRS.</a:t>
            </a:r>
          </a:p>
          <a:p>
            <a:pPr eaLnBrk="1" hangingPunct="1"/>
            <a:r>
              <a:rPr lang="fr-FR" altLang="fr-FR" sz="2000" smtClean="0"/>
              <a:t>Espace QT: </a:t>
            </a:r>
            <a:r>
              <a:rPr lang="en-US" altLang="fr-FR" sz="2000" smtClean="0">
                <a:cs typeface="Arial" charset="0"/>
              </a:rPr>
              <a:t>± 0.04s / normale.</a:t>
            </a:r>
          </a:p>
        </p:txBody>
      </p:sp>
    </p:spTree>
    <p:extLst>
      <p:ext uri="{BB962C8B-B14F-4D97-AF65-F5344CB8AC3E}">
        <p14:creationId xmlns:p14="http://schemas.microsoft.com/office/powerpoint/2010/main" val="38283142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IMG_0002.jpg"/>
          <p:cNvPicPr>
            <a:picLocks noGrp="1" noChangeAspect="1"/>
          </p:cNvPicPr>
          <p:nvPr>
            <p:ph idx="1"/>
          </p:nvPr>
        </p:nvPicPr>
        <p:blipFill>
          <a:blip r:embed="rId2" cstate="email">
            <a:extLst>
              <a:ext uri="{28A0092B-C50C-407E-A947-70E740481C1C}">
                <a14:useLocalDpi xmlns:a14="http://schemas.microsoft.com/office/drawing/2010/main"/>
              </a:ext>
            </a:extLst>
          </a:blip>
          <a:srcRect l="12580"/>
          <a:stretch>
            <a:fillRect/>
          </a:stretch>
        </p:blipFill>
        <p:spPr>
          <a:xfrm rot="5400000">
            <a:off x="1695035" y="-1618835"/>
            <a:ext cx="5982528" cy="9677400"/>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Espace réservé du contenu 4" descr="IMG_0001.jpg"/>
          <p:cNvPicPr>
            <a:picLocks noGrp="1" noChangeAspect="1"/>
          </p:cNvPicPr>
          <p:nvPr>
            <p:ph idx="1"/>
          </p:nvPr>
        </p:nvPicPr>
        <p:blipFill>
          <a:blip r:embed="rId2" cstate="email">
            <a:extLst>
              <a:ext uri="{28A0092B-C50C-407E-A947-70E740481C1C}">
                <a14:useLocalDpi xmlns:a14="http://schemas.microsoft.com/office/drawing/2010/main"/>
              </a:ext>
            </a:extLst>
          </a:blip>
          <a:srcRect l="11526"/>
          <a:stretch>
            <a:fillRect/>
          </a:stretch>
        </p:blipFill>
        <p:spPr>
          <a:xfrm rot="5400000">
            <a:off x="1768567" y="-1387566"/>
            <a:ext cx="5911667" cy="9448801"/>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818212" y="836712"/>
            <a:ext cx="7489825" cy="3757055"/>
          </a:xfrm>
          <a:prstGeom prst="rect">
            <a:avLst/>
          </a:prstGeom>
          <a:noFill/>
          <a:ln w="9525">
            <a:noFill/>
            <a:round/>
            <a:headEnd/>
            <a:tailEnd/>
          </a:ln>
        </p:spPr>
        <p:txBody>
          <a:bodyPr lIns="90000" tIns="46800" rIns="90000" bIns="46800">
            <a:prstTxWarp prst="textNoShape">
              <a:avLst/>
            </a:prstTxWarp>
            <a:spAutoFit/>
          </a:bodyPr>
          <a:lstStyle/>
          <a:p>
            <a:pPr>
              <a:spcBef>
                <a:spcPts val="15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800" dirty="0">
                <a:solidFill>
                  <a:srgbClr val="FFFFFF"/>
                </a:solidFill>
                <a:effectLst>
                  <a:outerShdw blurRad="50800" dist="38100" dir="2700000">
                    <a:srgbClr val="000000">
                      <a:alpha val="43000"/>
                    </a:srgbClr>
                  </a:outerShdw>
                </a:effectLst>
                <a:latin typeface="Comic Sans MS"/>
                <a:cs typeface="Comic Sans MS"/>
              </a:rPr>
              <a:t>Schématiquement: </a:t>
            </a:r>
          </a:p>
          <a:p>
            <a:pPr algn="r">
              <a:spcBef>
                <a:spcPts val="15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4400" dirty="0">
              <a:solidFill>
                <a:srgbClr val="FFFFFF"/>
              </a:solidFill>
            </a:endParaRPr>
          </a:p>
          <a:p>
            <a:pPr>
              <a:spcBef>
                <a:spcPts val="15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000" dirty="0">
                <a:solidFill>
                  <a:srgbClr val="FFFFFF"/>
                </a:solidFill>
              </a:rPr>
              <a:t>- Une inversion d’électrodes est probable en cas de </a:t>
            </a:r>
            <a:r>
              <a:rPr lang="fr-FR" sz="2000" u="sng" dirty="0">
                <a:solidFill>
                  <a:srgbClr val="FFFFFF"/>
                </a:solidFill>
              </a:rPr>
              <a:t>négativité du QRS en D1</a:t>
            </a:r>
            <a:r>
              <a:rPr lang="fr-FR" sz="2000" dirty="0">
                <a:solidFill>
                  <a:srgbClr val="FFFFFF"/>
                </a:solidFill>
              </a:rPr>
              <a:t>, d’autant plus si </a:t>
            </a:r>
            <a:r>
              <a:rPr lang="fr-FR" sz="2000" u="sng" dirty="0">
                <a:solidFill>
                  <a:srgbClr val="FFFFFF"/>
                </a:solidFill>
              </a:rPr>
              <a:t>négativité du QRS en </a:t>
            </a:r>
            <a:r>
              <a:rPr lang="fr-FR" sz="2000" u="sng">
                <a:solidFill>
                  <a:srgbClr val="FFFFFF"/>
                </a:solidFill>
              </a:rPr>
              <a:t>AVF</a:t>
            </a:r>
            <a:r>
              <a:rPr lang="fr-FR" sz="2000">
                <a:solidFill>
                  <a:srgbClr val="FFFFFF"/>
                </a:solidFill>
              </a:rPr>
              <a:t> </a:t>
            </a:r>
            <a:r>
              <a:rPr lang="fr-FR" sz="2000" smtClean="0">
                <a:solidFill>
                  <a:srgbClr val="FFFFFF"/>
                </a:solidFill>
              </a:rPr>
              <a:t>associée</a:t>
            </a:r>
            <a:endParaRPr lang="fr-FR" sz="2000" dirty="0">
              <a:solidFill>
                <a:srgbClr val="FFFFFF"/>
              </a:solidFill>
            </a:endParaRPr>
          </a:p>
          <a:p>
            <a:pPr>
              <a:spcBef>
                <a:spcPts val="15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2000" dirty="0">
              <a:solidFill>
                <a:srgbClr val="FFFFFF"/>
              </a:solidFill>
            </a:endParaRPr>
          </a:p>
          <a:p>
            <a:pPr>
              <a:spcBef>
                <a:spcPts val="15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000" dirty="0">
                <a:solidFill>
                  <a:srgbClr val="FFFFFF"/>
                </a:solidFill>
              </a:rPr>
              <a:t>- Une </a:t>
            </a:r>
            <a:r>
              <a:rPr lang="fr-FR" sz="2000" u="sng" dirty="0">
                <a:solidFill>
                  <a:srgbClr val="FFFFFF"/>
                </a:solidFill>
              </a:rPr>
              <a:t>positivité en AVR</a:t>
            </a:r>
            <a:r>
              <a:rPr lang="fr-FR" sz="2000" dirty="0">
                <a:solidFill>
                  <a:srgbClr val="FFFFFF"/>
                </a:solidFill>
              </a:rPr>
              <a:t> traduit très souvent </a:t>
            </a:r>
            <a:r>
              <a:rPr lang="fr-FR" sz="2000">
                <a:solidFill>
                  <a:srgbClr val="FFFFFF"/>
                </a:solidFill>
              </a:rPr>
              <a:t>une </a:t>
            </a:r>
            <a:r>
              <a:rPr lang="fr-FR" sz="2000" smtClean="0">
                <a:solidFill>
                  <a:srgbClr val="FFFFFF"/>
                </a:solidFill>
              </a:rPr>
              <a:t>inversion</a:t>
            </a:r>
            <a:endParaRPr lang="fr-FR" sz="2000" dirty="0">
              <a:solidFill>
                <a:srgbClr val="FFFFFF"/>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descr="C:\Mes documents JJ\Cours\ECG DCEM\ECG1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750" y="914400"/>
            <a:ext cx="9080500" cy="4572000"/>
          </a:xfrm>
          <a:prstGeom prst="rect">
            <a:avLst/>
          </a:prstGeom>
          <a:noFill/>
        </p:spPr>
      </p:pic>
      <p:sp>
        <p:nvSpPr>
          <p:cNvPr id="21507" name="Text Box 3"/>
          <p:cNvSpPr txBox="1">
            <a:spLocks noChangeArrowheads="1"/>
          </p:cNvSpPr>
          <p:nvPr/>
        </p:nvSpPr>
        <p:spPr bwMode="auto">
          <a:xfrm>
            <a:off x="1181100" y="304800"/>
            <a:ext cx="67818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fr-FR" sz="2400">
                <a:solidFill>
                  <a:schemeClr val="bg2">
                    <a:lumMod val="50000"/>
                  </a:schemeClr>
                </a:solidFill>
                <a:effectLst/>
              </a:rPr>
              <a:t>ECG systématique, sujet jeune</a:t>
            </a:r>
          </a:p>
        </p:txBody>
      </p:sp>
      <p:sp>
        <p:nvSpPr>
          <p:cNvPr id="21508" name="Text Box 4"/>
          <p:cNvSpPr txBox="1">
            <a:spLocks noChangeArrowheads="1"/>
          </p:cNvSpPr>
          <p:nvPr/>
        </p:nvSpPr>
        <p:spPr bwMode="auto">
          <a:xfrm>
            <a:off x="1524000" y="5867400"/>
            <a:ext cx="6248400" cy="396875"/>
          </a:xfrm>
          <a:prstGeom prst="rect">
            <a:avLst/>
          </a:prstGeom>
          <a:solidFill>
            <a:srgbClr val="CC0000"/>
          </a:solidFill>
          <a:ln w="9525">
            <a:noFill/>
            <a:miter lim="800000"/>
            <a:headEnd/>
            <a:tailEnd/>
          </a:ln>
          <a:effectLst/>
        </p:spPr>
        <p:txBody>
          <a:bodyPr>
            <a:prstTxWarp prst="textNoShape">
              <a:avLst/>
            </a:prstTxWarp>
            <a:spAutoFit/>
          </a:bodyPr>
          <a:lstStyle/>
          <a:p>
            <a:pPr algn="ctr">
              <a:spcBef>
                <a:spcPct val="50000"/>
              </a:spcBef>
            </a:pPr>
            <a:r>
              <a:rPr lang="fr-FR" sz="2000">
                <a:solidFill>
                  <a:srgbClr val="FFFF00"/>
                </a:solidFill>
                <a:effectLst/>
              </a:rPr>
              <a:t>Rythme atrial bas ou Rythme du sinus coronaire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dissolve">
                                      <p:cBhvr>
                                        <p:cTn id="7"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85800" y="1243608"/>
            <a:ext cx="7772400" cy="457200"/>
          </a:xfrm>
        </p:spPr>
        <p:txBody>
          <a:bodyPr/>
          <a:lstStyle/>
          <a:p>
            <a:pPr algn="ctr"/>
            <a:r>
              <a:rPr lang="fr-FR" dirty="0">
                <a:solidFill>
                  <a:srgbClr val="FFFFFF"/>
                </a:solidFill>
                <a:effectLst>
                  <a:outerShdw blurRad="38100" dist="38100" dir="2700000" algn="tl">
                    <a:srgbClr val="000000"/>
                  </a:outerShdw>
                </a:effectLst>
                <a:latin typeface="Comic Sans MS" charset="0"/>
              </a:rPr>
              <a:t>Rythme sinusal</a:t>
            </a:r>
          </a:p>
        </p:txBody>
      </p:sp>
      <p:sp>
        <p:nvSpPr>
          <p:cNvPr id="89091" name="Rectangle 3"/>
          <p:cNvSpPr>
            <a:spLocks noGrp="1" noChangeArrowheads="1"/>
          </p:cNvSpPr>
          <p:nvPr>
            <p:ph type="body" sz="half" idx="1"/>
          </p:nvPr>
        </p:nvSpPr>
        <p:spPr>
          <a:xfrm>
            <a:off x="666750" y="2628900"/>
            <a:ext cx="7810500" cy="3238500"/>
          </a:xfrm>
        </p:spPr>
        <p:txBody>
          <a:bodyPr>
            <a:normAutofit/>
          </a:bodyPr>
          <a:lstStyle/>
          <a:p>
            <a:r>
              <a:rPr lang="fr-FR" dirty="0">
                <a:solidFill>
                  <a:schemeClr val="bg1"/>
                </a:solidFill>
              </a:rPr>
              <a:t>Onde P devant chaque QRS et chaque QRS suivi d’un onde P</a:t>
            </a:r>
          </a:p>
          <a:p>
            <a:r>
              <a:rPr lang="fr-FR" dirty="0">
                <a:solidFill>
                  <a:schemeClr val="bg1"/>
                </a:solidFill>
              </a:rPr>
              <a:t>Onde P &gt; 0 en D1 D2, &lt; 0 en </a:t>
            </a:r>
            <a:r>
              <a:rPr lang="fr-FR" dirty="0" err="1">
                <a:solidFill>
                  <a:schemeClr val="bg1"/>
                </a:solidFill>
              </a:rPr>
              <a:t>aVR</a:t>
            </a:r>
            <a:endParaRPr lang="fr-FR" dirty="0">
              <a:solidFill>
                <a:schemeClr val="bg1"/>
              </a:solidFill>
            </a:endParaRPr>
          </a:p>
          <a:p>
            <a:r>
              <a:rPr lang="fr-FR" dirty="0">
                <a:solidFill>
                  <a:schemeClr val="bg1"/>
                </a:solidFill>
              </a:rPr>
              <a:t>Rythme régulier</a:t>
            </a:r>
          </a:p>
          <a:p>
            <a:r>
              <a:rPr lang="fr-FR" dirty="0">
                <a:solidFill>
                  <a:schemeClr val="bg1"/>
                </a:solidFill>
              </a:rPr>
              <a:t>Intervalle PR fixe et toujours &gt; 0.12 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5" name="Rectangle 7"/>
          <p:cNvSpPr>
            <a:spLocks noGrp="1" noChangeArrowheads="1"/>
          </p:cNvSpPr>
          <p:nvPr>
            <p:ph type="title"/>
          </p:nvPr>
        </p:nvSpPr>
        <p:spPr/>
        <p:txBody>
          <a:bodyPr/>
          <a:lstStyle/>
          <a:p>
            <a:pPr algn="ctr" eaLnBrk="1" hangingPunct="1"/>
            <a:r>
              <a:rPr lang="en-US" sz="3400" dirty="0">
                <a:effectLst>
                  <a:outerShdw blurRad="50800" dist="38100" dir="2700000">
                    <a:srgbClr val="000000">
                      <a:alpha val="43000"/>
                    </a:srgbClr>
                  </a:outerShdw>
                </a:effectLst>
                <a:latin typeface="Comic Sans MS"/>
                <a:cs typeface="Comic Sans MS"/>
              </a:rPr>
              <a:t>AXE - NORMAL</a:t>
            </a:r>
          </a:p>
        </p:txBody>
      </p:sp>
      <p:sp>
        <p:nvSpPr>
          <p:cNvPr id="232456" name="Rectangle 8"/>
          <p:cNvSpPr>
            <a:spLocks noGrp="1" noChangeArrowheads="1"/>
          </p:cNvSpPr>
          <p:nvPr>
            <p:ph idx="1"/>
          </p:nvPr>
        </p:nvSpPr>
        <p:spPr>
          <a:xfrm>
            <a:off x="457200" y="1600200"/>
            <a:ext cx="8229600" cy="4530725"/>
          </a:xfrm>
          <a:prstGeom prst="rect">
            <a:avLst/>
          </a:prstGeom>
        </p:spPr>
        <p:txBody>
          <a:bodyPr/>
          <a:lstStyle/>
          <a:p>
            <a:pPr eaLnBrk="1" hangingPunct="1">
              <a:spcAft>
                <a:spcPts val="1200"/>
              </a:spcAft>
            </a:pPr>
            <a:r>
              <a:rPr lang="fr-CA" dirty="0" smtClean="0"/>
              <a:t> </a:t>
            </a:r>
            <a:r>
              <a:rPr lang="fr-CA" sz="2000" dirty="0" smtClean="0"/>
              <a:t>DI </a:t>
            </a:r>
            <a:r>
              <a:rPr lang="fr-CA" sz="2000" dirty="0"/>
              <a:t>et </a:t>
            </a:r>
            <a:r>
              <a:rPr lang="fr-CA" sz="2000" dirty="0" err="1"/>
              <a:t>aVF</a:t>
            </a:r>
            <a:r>
              <a:rPr lang="fr-CA" sz="2000" dirty="0" smtClean="0"/>
              <a:t> positives </a:t>
            </a:r>
            <a:r>
              <a:rPr lang="fr-CA" sz="2000" dirty="0"/>
              <a:t>= AXE NORMAL</a:t>
            </a:r>
          </a:p>
          <a:p>
            <a:pPr lvl="1" eaLnBrk="1" hangingPunct="1">
              <a:spcAft>
                <a:spcPts val="1200"/>
              </a:spcAft>
              <a:buNone/>
            </a:pPr>
            <a:r>
              <a:rPr lang="fr-CA" dirty="0"/>
              <a:t> Dérivation I</a:t>
            </a:r>
            <a:r>
              <a:rPr lang="fr-CA" dirty="0" smtClean="0"/>
              <a:t> positive  </a:t>
            </a:r>
            <a:r>
              <a:rPr lang="fr-CA" dirty="0"/>
              <a:t>et </a:t>
            </a:r>
            <a:r>
              <a:rPr lang="fr-CA" dirty="0" err="1"/>
              <a:t>aVF</a:t>
            </a:r>
            <a:r>
              <a:rPr lang="fr-CA" dirty="0" smtClean="0"/>
              <a:t>  négative</a:t>
            </a:r>
          </a:p>
          <a:p>
            <a:pPr lvl="1" eaLnBrk="1" hangingPunct="1">
              <a:lnSpc>
                <a:spcPct val="150000"/>
              </a:lnSpc>
              <a:spcAft>
                <a:spcPts val="1200"/>
              </a:spcAft>
              <a:buNone/>
            </a:pPr>
            <a:r>
              <a:rPr lang="fr-CA" dirty="0" smtClean="0"/>
              <a:t> </a:t>
            </a:r>
            <a:r>
              <a:rPr lang="fr-CA" dirty="0"/>
              <a:t/>
            </a:r>
            <a:br>
              <a:rPr lang="fr-CA" dirty="0"/>
            </a:br>
            <a:r>
              <a:rPr lang="fr-CA" dirty="0"/>
              <a:t> 	- Si l’axe est dans le quadrant « gauche » jetez un </a:t>
            </a:r>
            <a:r>
              <a:rPr lang="fr-CA"/>
              <a:t>second </a:t>
            </a:r>
            <a:r>
              <a:rPr lang="fr-CA" smtClean="0"/>
              <a:t>  coup </a:t>
            </a:r>
            <a:r>
              <a:rPr lang="fr-CA" dirty="0"/>
              <a:t>d’œil à la dérivation II. 		</a:t>
            </a:r>
            <a:br>
              <a:rPr lang="fr-CA" dirty="0"/>
            </a:br>
            <a:r>
              <a:rPr lang="fr-CA" dirty="0"/>
              <a:t>	- dérivation II +</a:t>
            </a:r>
            <a:r>
              <a:rPr lang="fr-CA" dirty="0" err="1"/>
              <a:t>ve</a:t>
            </a:r>
            <a:r>
              <a:rPr lang="fr-CA" dirty="0"/>
              <a:t> = AXE NORMAL </a:t>
            </a:r>
            <a:br>
              <a:rPr lang="fr-CA" dirty="0"/>
            </a:br>
            <a:r>
              <a:rPr lang="fr-CA" dirty="0"/>
              <a:t>	- dérivation II </a:t>
            </a:r>
            <a:r>
              <a:rPr lang="fr-CA" dirty="0" err="1"/>
              <a:t>-ve</a:t>
            </a:r>
            <a:r>
              <a:rPr lang="fr-CA" dirty="0"/>
              <a:t> = DÉVIATION AXIALE GAUCHE </a:t>
            </a:r>
          </a:p>
          <a:p>
            <a:pPr eaLnBrk="1" hangingPunct="1"/>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6" name="Picture 6" descr="PQRST"/>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29803" t="64046" r="19382"/>
          <a:stretch/>
        </p:blipFill>
        <p:spPr bwMode="auto">
          <a:xfrm>
            <a:off x="4139952" y="4218505"/>
            <a:ext cx="2305050" cy="2018807"/>
          </a:xfrm>
          <a:prstGeom prst="rect">
            <a:avLst/>
          </a:prstGeom>
          <a:solidFill>
            <a:schemeClr val="tx1"/>
          </a:solidFill>
          <a:ln w="9525">
            <a:solidFill>
              <a:schemeClr val="tx1"/>
            </a:solidFill>
            <a:miter lim="800000"/>
            <a:headEnd/>
            <a:tailEnd/>
          </a:ln>
        </p:spPr>
      </p:pic>
      <p:sp>
        <p:nvSpPr>
          <p:cNvPr id="36874" name="Text Box 18"/>
          <p:cNvSpPr txBox="1">
            <a:spLocks noChangeArrowheads="1"/>
          </p:cNvSpPr>
          <p:nvPr/>
        </p:nvSpPr>
        <p:spPr bwMode="auto">
          <a:xfrm>
            <a:off x="5798890" y="4470425"/>
            <a:ext cx="312737" cy="314325"/>
          </a:xfrm>
          <a:prstGeom prst="rect">
            <a:avLst/>
          </a:prstGeom>
          <a:noFill/>
          <a:ln w="9525">
            <a:solidFill>
              <a:schemeClr val="tx1"/>
            </a:solidFill>
            <a:miter lim="800000"/>
            <a:headEnd/>
            <a:tailEnd/>
          </a:ln>
        </p:spPr>
        <p:txBody>
          <a:bodyPr wrap="none">
            <a:spAutoFit/>
          </a:bodyPr>
          <a:lstStyle>
            <a:lvl1pPr algn="ctr" eaLnBrk="0" hangingPunct="0">
              <a:defRPr sz="2400">
                <a:solidFill>
                  <a:schemeClr val="tx1"/>
                </a:solidFill>
                <a:latin typeface="Tempus Sans ITC" pitchFamily="82" charset="0"/>
                <a:ea typeface="MS PGothic" pitchFamily="34" charset="-128"/>
              </a:defRPr>
            </a:lvl1pPr>
            <a:lvl2pPr marL="37931725" indent="-37474525" algn="ctr" eaLnBrk="0" hangingPunct="0">
              <a:defRPr sz="2400">
                <a:solidFill>
                  <a:schemeClr val="tx1"/>
                </a:solidFill>
                <a:latin typeface="Tempus Sans ITC" pitchFamily="82" charset="0"/>
                <a:ea typeface="MS PGothic" pitchFamily="34" charset="-128"/>
              </a:defRPr>
            </a:lvl2pPr>
            <a:lvl3pPr eaLnBrk="0" hangingPunct="0">
              <a:defRPr sz="2400">
                <a:solidFill>
                  <a:schemeClr val="tx1"/>
                </a:solidFill>
                <a:latin typeface="Tempus Sans ITC" pitchFamily="82" charset="0"/>
                <a:ea typeface="MS PGothic" pitchFamily="34" charset="-128"/>
              </a:defRPr>
            </a:lvl3pPr>
            <a:lvl4pPr eaLnBrk="0" hangingPunct="0">
              <a:defRPr sz="2400">
                <a:solidFill>
                  <a:schemeClr val="tx1"/>
                </a:solidFill>
                <a:latin typeface="Tempus Sans ITC" pitchFamily="82" charset="0"/>
                <a:ea typeface="MS PGothic" pitchFamily="34" charset="-128"/>
              </a:defRPr>
            </a:lvl4pPr>
            <a:lvl5pPr eaLnBrk="0" hangingPunct="0">
              <a:defRPr sz="2400">
                <a:solidFill>
                  <a:schemeClr val="tx1"/>
                </a:solidFill>
                <a:latin typeface="Tempus Sans ITC" pitchFamily="82" charset="0"/>
                <a:ea typeface="MS PGothic" pitchFamily="34" charset="-128"/>
              </a:defRPr>
            </a:lvl5pPr>
            <a:lvl6pPr marL="457200" eaLnBrk="0" fontAlgn="base" hangingPunct="0">
              <a:spcBef>
                <a:spcPct val="0"/>
              </a:spcBef>
              <a:spcAft>
                <a:spcPct val="0"/>
              </a:spcAft>
              <a:defRPr sz="2400">
                <a:solidFill>
                  <a:schemeClr val="tx1"/>
                </a:solidFill>
                <a:latin typeface="Tempus Sans ITC" pitchFamily="82" charset="0"/>
                <a:ea typeface="MS PGothic" pitchFamily="34" charset="-128"/>
              </a:defRPr>
            </a:lvl6pPr>
            <a:lvl7pPr marL="914400" eaLnBrk="0" fontAlgn="base" hangingPunct="0">
              <a:spcBef>
                <a:spcPct val="0"/>
              </a:spcBef>
              <a:spcAft>
                <a:spcPct val="0"/>
              </a:spcAft>
              <a:defRPr sz="2400">
                <a:solidFill>
                  <a:schemeClr val="tx1"/>
                </a:solidFill>
                <a:latin typeface="Tempus Sans ITC" pitchFamily="82" charset="0"/>
                <a:ea typeface="MS PGothic" pitchFamily="34" charset="-128"/>
              </a:defRPr>
            </a:lvl7pPr>
            <a:lvl8pPr marL="1371600" eaLnBrk="0" fontAlgn="base" hangingPunct="0">
              <a:spcBef>
                <a:spcPct val="0"/>
              </a:spcBef>
              <a:spcAft>
                <a:spcPct val="0"/>
              </a:spcAft>
              <a:defRPr sz="2400">
                <a:solidFill>
                  <a:schemeClr val="tx1"/>
                </a:solidFill>
                <a:latin typeface="Tempus Sans ITC" pitchFamily="82" charset="0"/>
                <a:ea typeface="MS PGothic" pitchFamily="34" charset="-128"/>
              </a:defRPr>
            </a:lvl8pPr>
            <a:lvl9pPr marL="1828800" eaLnBrk="0" fontAlgn="base" hangingPunct="0">
              <a:spcBef>
                <a:spcPct val="0"/>
              </a:spcBef>
              <a:spcAft>
                <a:spcPct val="0"/>
              </a:spcAft>
              <a:defRPr sz="2400">
                <a:solidFill>
                  <a:schemeClr val="tx1"/>
                </a:solidFill>
                <a:latin typeface="Tempus Sans ITC" pitchFamily="82" charset="0"/>
                <a:ea typeface="MS PGothic" pitchFamily="34" charset="-128"/>
              </a:defRPr>
            </a:lvl9pPr>
          </a:lstStyle>
          <a:p>
            <a:pPr eaLnBrk="1" hangingPunct="1"/>
            <a:r>
              <a:rPr lang="fr-FR" altLang="fr-FR" sz="1400" b="1">
                <a:solidFill>
                  <a:srgbClr val="333300"/>
                </a:solidFill>
                <a:latin typeface="Times New Roman" pitchFamily="18" charset="0"/>
              </a:rPr>
              <a:t>L</a:t>
            </a:r>
          </a:p>
        </p:txBody>
      </p:sp>
      <p:sp>
        <p:nvSpPr>
          <p:cNvPr id="36875" name="Text Box 19"/>
          <p:cNvSpPr txBox="1">
            <a:spLocks noChangeArrowheads="1"/>
          </p:cNvSpPr>
          <p:nvPr/>
        </p:nvSpPr>
        <p:spPr bwMode="auto">
          <a:xfrm>
            <a:off x="4182815" y="4470425"/>
            <a:ext cx="322262" cy="314325"/>
          </a:xfrm>
          <a:prstGeom prst="rect">
            <a:avLst/>
          </a:prstGeom>
          <a:noFill/>
          <a:ln w="9525">
            <a:solidFill>
              <a:schemeClr val="tx1"/>
            </a:solidFill>
            <a:miter lim="800000"/>
            <a:headEnd/>
            <a:tailEnd/>
          </a:ln>
        </p:spPr>
        <p:txBody>
          <a:bodyPr wrap="none">
            <a:spAutoFit/>
          </a:bodyPr>
          <a:lstStyle>
            <a:lvl1pPr algn="ctr" eaLnBrk="0" hangingPunct="0">
              <a:defRPr sz="2400">
                <a:solidFill>
                  <a:schemeClr val="tx1"/>
                </a:solidFill>
                <a:latin typeface="Tempus Sans ITC" pitchFamily="82" charset="0"/>
                <a:ea typeface="MS PGothic" pitchFamily="34" charset="-128"/>
              </a:defRPr>
            </a:lvl1pPr>
            <a:lvl2pPr marL="37931725" indent="-37474525" algn="ctr" eaLnBrk="0" hangingPunct="0">
              <a:defRPr sz="2400">
                <a:solidFill>
                  <a:schemeClr val="tx1"/>
                </a:solidFill>
                <a:latin typeface="Tempus Sans ITC" pitchFamily="82" charset="0"/>
                <a:ea typeface="MS PGothic" pitchFamily="34" charset="-128"/>
              </a:defRPr>
            </a:lvl2pPr>
            <a:lvl3pPr eaLnBrk="0" hangingPunct="0">
              <a:defRPr sz="2400">
                <a:solidFill>
                  <a:schemeClr val="tx1"/>
                </a:solidFill>
                <a:latin typeface="Tempus Sans ITC" pitchFamily="82" charset="0"/>
                <a:ea typeface="MS PGothic" pitchFamily="34" charset="-128"/>
              </a:defRPr>
            </a:lvl3pPr>
            <a:lvl4pPr eaLnBrk="0" hangingPunct="0">
              <a:defRPr sz="2400">
                <a:solidFill>
                  <a:schemeClr val="tx1"/>
                </a:solidFill>
                <a:latin typeface="Tempus Sans ITC" pitchFamily="82" charset="0"/>
                <a:ea typeface="MS PGothic" pitchFamily="34" charset="-128"/>
              </a:defRPr>
            </a:lvl4pPr>
            <a:lvl5pPr eaLnBrk="0" hangingPunct="0">
              <a:defRPr sz="2400">
                <a:solidFill>
                  <a:schemeClr val="tx1"/>
                </a:solidFill>
                <a:latin typeface="Tempus Sans ITC" pitchFamily="82" charset="0"/>
                <a:ea typeface="MS PGothic" pitchFamily="34" charset="-128"/>
              </a:defRPr>
            </a:lvl5pPr>
            <a:lvl6pPr marL="457200" eaLnBrk="0" fontAlgn="base" hangingPunct="0">
              <a:spcBef>
                <a:spcPct val="0"/>
              </a:spcBef>
              <a:spcAft>
                <a:spcPct val="0"/>
              </a:spcAft>
              <a:defRPr sz="2400">
                <a:solidFill>
                  <a:schemeClr val="tx1"/>
                </a:solidFill>
                <a:latin typeface="Tempus Sans ITC" pitchFamily="82" charset="0"/>
                <a:ea typeface="MS PGothic" pitchFamily="34" charset="-128"/>
              </a:defRPr>
            </a:lvl6pPr>
            <a:lvl7pPr marL="914400" eaLnBrk="0" fontAlgn="base" hangingPunct="0">
              <a:spcBef>
                <a:spcPct val="0"/>
              </a:spcBef>
              <a:spcAft>
                <a:spcPct val="0"/>
              </a:spcAft>
              <a:defRPr sz="2400">
                <a:solidFill>
                  <a:schemeClr val="tx1"/>
                </a:solidFill>
                <a:latin typeface="Tempus Sans ITC" pitchFamily="82" charset="0"/>
                <a:ea typeface="MS PGothic" pitchFamily="34" charset="-128"/>
              </a:defRPr>
            </a:lvl7pPr>
            <a:lvl8pPr marL="1371600" eaLnBrk="0" fontAlgn="base" hangingPunct="0">
              <a:spcBef>
                <a:spcPct val="0"/>
              </a:spcBef>
              <a:spcAft>
                <a:spcPct val="0"/>
              </a:spcAft>
              <a:defRPr sz="2400">
                <a:solidFill>
                  <a:schemeClr val="tx1"/>
                </a:solidFill>
                <a:latin typeface="Tempus Sans ITC" pitchFamily="82" charset="0"/>
                <a:ea typeface="MS PGothic" pitchFamily="34" charset="-128"/>
              </a:defRPr>
            </a:lvl8pPr>
            <a:lvl9pPr marL="1828800" eaLnBrk="0" fontAlgn="base" hangingPunct="0">
              <a:spcBef>
                <a:spcPct val="0"/>
              </a:spcBef>
              <a:spcAft>
                <a:spcPct val="0"/>
              </a:spcAft>
              <a:defRPr sz="2400">
                <a:solidFill>
                  <a:schemeClr val="tx1"/>
                </a:solidFill>
                <a:latin typeface="Tempus Sans ITC" pitchFamily="82" charset="0"/>
                <a:ea typeface="MS PGothic" pitchFamily="34" charset="-128"/>
              </a:defRPr>
            </a:lvl9pPr>
          </a:lstStyle>
          <a:p>
            <a:pPr eaLnBrk="1" hangingPunct="1"/>
            <a:r>
              <a:rPr lang="fr-FR" altLang="fr-FR" sz="1400" b="1">
                <a:solidFill>
                  <a:srgbClr val="333300"/>
                </a:solidFill>
                <a:latin typeface="Times New Roman" pitchFamily="18" charset="0"/>
              </a:rPr>
              <a:t>R</a:t>
            </a:r>
          </a:p>
        </p:txBody>
      </p:sp>
      <p:sp>
        <p:nvSpPr>
          <p:cNvPr id="36876" name="Text Box 20"/>
          <p:cNvSpPr txBox="1">
            <a:spLocks noChangeArrowheads="1"/>
          </p:cNvSpPr>
          <p:nvPr/>
        </p:nvSpPr>
        <p:spPr bwMode="auto">
          <a:xfrm>
            <a:off x="5892651" y="4818087"/>
            <a:ext cx="263525" cy="314325"/>
          </a:xfrm>
          <a:prstGeom prst="rect">
            <a:avLst/>
          </a:prstGeom>
          <a:noFill/>
          <a:ln w="9525">
            <a:solidFill>
              <a:schemeClr val="tx1"/>
            </a:solidFill>
            <a:miter lim="800000"/>
            <a:headEnd/>
            <a:tailEnd/>
          </a:ln>
        </p:spPr>
        <p:txBody>
          <a:bodyPr wrap="none">
            <a:spAutoFit/>
          </a:bodyPr>
          <a:lstStyle>
            <a:lvl1pPr algn="ctr" eaLnBrk="0" hangingPunct="0">
              <a:defRPr sz="2400">
                <a:solidFill>
                  <a:schemeClr val="tx1"/>
                </a:solidFill>
                <a:latin typeface="Tempus Sans ITC" pitchFamily="82" charset="0"/>
                <a:ea typeface="MS PGothic" pitchFamily="34" charset="-128"/>
              </a:defRPr>
            </a:lvl1pPr>
            <a:lvl2pPr marL="37931725" indent="-37474525" algn="ctr" eaLnBrk="0" hangingPunct="0">
              <a:defRPr sz="2400">
                <a:solidFill>
                  <a:schemeClr val="tx1"/>
                </a:solidFill>
                <a:latin typeface="Tempus Sans ITC" pitchFamily="82" charset="0"/>
                <a:ea typeface="MS PGothic" pitchFamily="34" charset="-128"/>
              </a:defRPr>
            </a:lvl2pPr>
            <a:lvl3pPr eaLnBrk="0" hangingPunct="0">
              <a:defRPr sz="2400">
                <a:solidFill>
                  <a:schemeClr val="tx1"/>
                </a:solidFill>
                <a:latin typeface="Tempus Sans ITC" pitchFamily="82" charset="0"/>
                <a:ea typeface="MS PGothic" pitchFamily="34" charset="-128"/>
              </a:defRPr>
            </a:lvl3pPr>
            <a:lvl4pPr eaLnBrk="0" hangingPunct="0">
              <a:defRPr sz="2400">
                <a:solidFill>
                  <a:schemeClr val="tx1"/>
                </a:solidFill>
                <a:latin typeface="Tempus Sans ITC" pitchFamily="82" charset="0"/>
                <a:ea typeface="MS PGothic" pitchFamily="34" charset="-128"/>
              </a:defRPr>
            </a:lvl4pPr>
            <a:lvl5pPr eaLnBrk="0" hangingPunct="0">
              <a:defRPr sz="2400">
                <a:solidFill>
                  <a:schemeClr val="tx1"/>
                </a:solidFill>
                <a:latin typeface="Tempus Sans ITC" pitchFamily="82" charset="0"/>
                <a:ea typeface="MS PGothic" pitchFamily="34" charset="-128"/>
              </a:defRPr>
            </a:lvl5pPr>
            <a:lvl6pPr marL="457200" eaLnBrk="0" fontAlgn="base" hangingPunct="0">
              <a:spcBef>
                <a:spcPct val="0"/>
              </a:spcBef>
              <a:spcAft>
                <a:spcPct val="0"/>
              </a:spcAft>
              <a:defRPr sz="2400">
                <a:solidFill>
                  <a:schemeClr val="tx1"/>
                </a:solidFill>
                <a:latin typeface="Tempus Sans ITC" pitchFamily="82" charset="0"/>
                <a:ea typeface="MS PGothic" pitchFamily="34" charset="-128"/>
              </a:defRPr>
            </a:lvl6pPr>
            <a:lvl7pPr marL="914400" eaLnBrk="0" fontAlgn="base" hangingPunct="0">
              <a:spcBef>
                <a:spcPct val="0"/>
              </a:spcBef>
              <a:spcAft>
                <a:spcPct val="0"/>
              </a:spcAft>
              <a:defRPr sz="2400">
                <a:solidFill>
                  <a:schemeClr val="tx1"/>
                </a:solidFill>
                <a:latin typeface="Tempus Sans ITC" pitchFamily="82" charset="0"/>
                <a:ea typeface="MS PGothic" pitchFamily="34" charset="-128"/>
              </a:defRPr>
            </a:lvl7pPr>
            <a:lvl8pPr marL="1371600" eaLnBrk="0" fontAlgn="base" hangingPunct="0">
              <a:spcBef>
                <a:spcPct val="0"/>
              </a:spcBef>
              <a:spcAft>
                <a:spcPct val="0"/>
              </a:spcAft>
              <a:defRPr sz="2400">
                <a:solidFill>
                  <a:schemeClr val="tx1"/>
                </a:solidFill>
                <a:latin typeface="Tempus Sans ITC" pitchFamily="82" charset="0"/>
                <a:ea typeface="MS PGothic" pitchFamily="34" charset="-128"/>
              </a:defRPr>
            </a:lvl8pPr>
            <a:lvl9pPr marL="1828800" eaLnBrk="0" fontAlgn="base" hangingPunct="0">
              <a:spcBef>
                <a:spcPct val="0"/>
              </a:spcBef>
              <a:spcAft>
                <a:spcPct val="0"/>
              </a:spcAft>
              <a:defRPr sz="2400">
                <a:solidFill>
                  <a:schemeClr val="tx1"/>
                </a:solidFill>
                <a:latin typeface="Tempus Sans ITC" pitchFamily="82" charset="0"/>
                <a:ea typeface="MS PGothic" pitchFamily="34" charset="-128"/>
              </a:defRPr>
            </a:lvl9pPr>
          </a:lstStyle>
          <a:p>
            <a:pPr eaLnBrk="1" hangingPunct="1"/>
            <a:r>
              <a:rPr lang="fr-FR" altLang="fr-FR" sz="1400" b="1">
                <a:solidFill>
                  <a:srgbClr val="333300"/>
                </a:solidFill>
                <a:latin typeface="Times New Roman" pitchFamily="18" charset="0"/>
              </a:rPr>
              <a:t>I</a:t>
            </a:r>
          </a:p>
        </p:txBody>
      </p:sp>
      <p:sp>
        <p:nvSpPr>
          <p:cNvPr id="36877" name="Text Box 21"/>
          <p:cNvSpPr txBox="1">
            <a:spLocks noChangeArrowheads="1"/>
          </p:cNvSpPr>
          <p:nvPr/>
        </p:nvSpPr>
        <p:spPr bwMode="auto">
          <a:xfrm>
            <a:off x="5021016" y="5551512"/>
            <a:ext cx="271462" cy="314325"/>
          </a:xfrm>
          <a:prstGeom prst="rect">
            <a:avLst/>
          </a:prstGeom>
          <a:noFill/>
          <a:ln w="9525">
            <a:solidFill>
              <a:schemeClr val="tx1"/>
            </a:solidFill>
            <a:miter lim="800000"/>
            <a:headEnd/>
            <a:tailEnd/>
          </a:ln>
        </p:spPr>
        <p:txBody>
          <a:bodyPr wrap="square">
            <a:spAutoFit/>
          </a:bodyPr>
          <a:lstStyle>
            <a:lvl1pPr algn="ctr" eaLnBrk="0" hangingPunct="0">
              <a:defRPr sz="2400">
                <a:solidFill>
                  <a:schemeClr val="tx1"/>
                </a:solidFill>
                <a:latin typeface="Tempus Sans ITC" pitchFamily="82" charset="0"/>
                <a:ea typeface="MS PGothic" pitchFamily="34" charset="-128"/>
              </a:defRPr>
            </a:lvl1pPr>
            <a:lvl2pPr marL="37931725" indent="-37474525" algn="ctr" eaLnBrk="0" hangingPunct="0">
              <a:defRPr sz="2400">
                <a:solidFill>
                  <a:schemeClr val="tx1"/>
                </a:solidFill>
                <a:latin typeface="Tempus Sans ITC" pitchFamily="82" charset="0"/>
                <a:ea typeface="MS PGothic" pitchFamily="34" charset="-128"/>
              </a:defRPr>
            </a:lvl2pPr>
            <a:lvl3pPr eaLnBrk="0" hangingPunct="0">
              <a:defRPr sz="2400">
                <a:solidFill>
                  <a:schemeClr val="tx1"/>
                </a:solidFill>
                <a:latin typeface="Tempus Sans ITC" pitchFamily="82" charset="0"/>
                <a:ea typeface="MS PGothic" pitchFamily="34" charset="-128"/>
              </a:defRPr>
            </a:lvl3pPr>
            <a:lvl4pPr eaLnBrk="0" hangingPunct="0">
              <a:defRPr sz="2400">
                <a:solidFill>
                  <a:schemeClr val="tx1"/>
                </a:solidFill>
                <a:latin typeface="Tempus Sans ITC" pitchFamily="82" charset="0"/>
                <a:ea typeface="MS PGothic" pitchFamily="34" charset="-128"/>
              </a:defRPr>
            </a:lvl4pPr>
            <a:lvl5pPr eaLnBrk="0" hangingPunct="0">
              <a:defRPr sz="2400">
                <a:solidFill>
                  <a:schemeClr val="tx1"/>
                </a:solidFill>
                <a:latin typeface="Tempus Sans ITC" pitchFamily="82" charset="0"/>
                <a:ea typeface="MS PGothic" pitchFamily="34" charset="-128"/>
              </a:defRPr>
            </a:lvl5pPr>
            <a:lvl6pPr marL="457200" eaLnBrk="0" fontAlgn="base" hangingPunct="0">
              <a:spcBef>
                <a:spcPct val="0"/>
              </a:spcBef>
              <a:spcAft>
                <a:spcPct val="0"/>
              </a:spcAft>
              <a:defRPr sz="2400">
                <a:solidFill>
                  <a:schemeClr val="tx1"/>
                </a:solidFill>
                <a:latin typeface="Tempus Sans ITC" pitchFamily="82" charset="0"/>
                <a:ea typeface="MS PGothic" pitchFamily="34" charset="-128"/>
              </a:defRPr>
            </a:lvl6pPr>
            <a:lvl7pPr marL="914400" eaLnBrk="0" fontAlgn="base" hangingPunct="0">
              <a:spcBef>
                <a:spcPct val="0"/>
              </a:spcBef>
              <a:spcAft>
                <a:spcPct val="0"/>
              </a:spcAft>
              <a:defRPr sz="2400">
                <a:solidFill>
                  <a:schemeClr val="tx1"/>
                </a:solidFill>
                <a:latin typeface="Tempus Sans ITC" pitchFamily="82" charset="0"/>
                <a:ea typeface="MS PGothic" pitchFamily="34" charset="-128"/>
              </a:defRPr>
            </a:lvl7pPr>
            <a:lvl8pPr marL="1371600" eaLnBrk="0" fontAlgn="base" hangingPunct="0">
              <a:spcBef>
                <a:spcPct val="0"/>
              </a:spcBef>
              <a:spcAft>
                <a:spcPct val="0"/>
              </a:spcAft>
              <a:defRPr sz="2400">
                <a:solidFill>
                  <a:schemeClr val="tx1"/>
                </a:solidFill>
                <a:latin typeface="Tempus Sans ITC" pitchFamily="82" charset="0"/>
                <a:ea typeface="MS PGothic" pitchFamily="34" charset="-128"/>
              </a:defRPr>
            </a:lvl8pPr>
            <a:lvl9pPr marL="1828800" eaLnBrk="0" fontAlgn="base" hangingPunct="0">
              <a:spcBef>
                <a:spcPct val="0"/>
              </a:spcBef>
              <a:spcAft>
                <a:spcPct val="0"/>
              </a:spcAft>
              <a:defRPr sz="2400">
                <a:solidFill>
                  <a:schemeClr val="tx1"/>
                </a:solidFill>
                <a:latin typeface="Tempus Sans ITC" pitchFamily="82" charset="0"/>
                <a:ea typeface="MS PGothic" pitchFamily="34" charset="-128"/>
              </a:defRPr>
            </a:lvl9pPr>
          </a:lstStyle>
          <a:p>
            <a:pPr eaLnBrk="1" hangingPunct="1"/>
            <a:r>
              <a:rPr lang="fr-FR" altLang="fr-FR" sz="1400" b="1">
                <a:solidFill>
                  <a:srgbClr val="333300"/>
                </a:solidFill>
                <a:latin typeface="Times New Roman" pitchFamily="18" charset="0"/>
              </a:rPr>
              <a:t>F</a:t>
            </a:r>
          </a:p>
        </p:txBody>
      </p:sp>
      <p:sp>
        <p:nvSpPr>
          <p:cNvPr id="36878" name="Text Box 22"/>
          <p:cNvSpPr txBox="1">
            <a:spLocks noChangeArrowheads="1"/>
          </p:cNvSpPr>
          <p:nvPr/>
        </p:nvSpPr>
        <p:spPr bwMode="auto">
          <a:xfrm>
            <a:off x="4473327" y="5461025"/>
            <a:ext cx="403225" cy="314325"/>
          </a:xfrm>
          <a:prstGeom prst="rect">
            <a:avLst/>
          </a:prstGeom>
          <a:noFill/>
          <a:ln w="9525">
            <a:solidFill>
              <a:schemeClr val="tx1"/>
            </a:solidFill>
            <a:miter lim="800000"/>
            <a:headEnd/>
            <a:tailEnd/>
          </a:ln>
        </p:spPr>
        <p:txBody>
          <a:bodyPr wrap="none">
            <a:spAutoFit/>
          </a:bodyPr>
          <a:lstStyle>
            <a:lvl1pPr algn="ctr" eaLnBrk="0" hangingPunct="0">
              <a:defRPr sz="2400">
                <a:solidFill>
                  <a:schemeClr val="tx1"/>
                </a:solidFill>
                <a:latin typeface="Tempus Sans ITC" pitchFamily="82" charset="0"/>
                <a:ea typeface="MS PGothic" pitchFamily="34" charset="-128"/>
              </a:defRPr>
            </a:lvl1pPr>
            <a:lvl2pPr marL="37931725" indent="-37474525" algn="ctr" eaLnBrk="0" hangingPunct="0">
              <a:defRPr sz="2400">
                <a:solidFill>
                  <a:schemeClr val="tx1"/>
                </a:solidFill>
                <a:latin typeface="Tempus Sans ITC" pitchFamily="82" charset="0"/>
                <a:ea typeface="MS PGothic" pitchFamily="34" charset="-128"/>
              </a:defRPr>
            </a:lvl2pPr>
            <a:lvl3pPr eaLnBrk="0" hangingPunct="0">
              <a:defRPr sz="2400">
                <a:solidFill>
                  <a:schemeClr val="tx1"/>
                </a:solidFill>
                <a:latin typeface="Tempus Sans ITC" pitchFamily="82" charset="0"/>
                <a:ea typeface="MS PGothic" pitchFamily="34" charset="-128"/>
              </a:defRPr>
            </a:lvl3pPr>
            <a:lvl4pPr eaLnBrk="0" hangingPunct="0">
              <a:defRPr sz="2400">
                <a:solidFill>
                  <a:schemeClr val="tx1"/>
                </a:solidFill>
                <a:latin typeface="Tempus Sans ITC" pitchFamily="82" charset="0"/>
                <a:ea typeface="MS PGothic" pitchFamily="34" charset="-128"/>
              </a:defRPr>
            </a:lvl4pPr>
            <a:lvl5pPr eaLnBrk="0" hangingPunct="0">
              <a:defRPr sz="2400">
                <a:solidFill>
                  <a:schemeClr val="tx1"/>
                </a:solidFill>
                <a:latin typeface="Tempus Sans ITC" pitchFamily="82" charset="0"/>
                <a:ea typeface="MS PGothic" pitchFamily="34" charset="-128"/>
              </a:defRPr>
            </a:lvl5pPr>
            <a:lvl6pPr marL="457200" eaLnBrk="0" fontAlgn="base" hangingPunct="0">
              <a:spcBef>
                <a:spcPct val="0"/>
              </a:spcBef>
              <a:spcAft>
                <a:spcPct val="0"/>
              </a:spcAft>
              <a:defRPr sz="2400">
                <a:solidFill>
                  <a:schemeClr val="tx1"/>
                </a:solidFill>
                <a:latin typeface="Tempus Sans ITC" pitchFamily="82" charset="0"/>
                <a:ea typeface="MS PGothic" pitchFamily="34" charset="-128"/>
              </a:defRPr>
            </a:lvl6pPr>
            <a:lvl7pPr marL="914400" eaLnBrk="0" fontAlgn="base" hangingPunct="0">
              <a:spcBef>
                <a:spcPct val="0"/>
              </a:spcBef>
              <a:spcAft>
                <a:spcPct val="0"/>
              </a:spcAft>
              <a:defRPr sz="2400">
                <a:solidFill>
                  <a:schemeClr val="tx1"/>
                </a:solidFill>
                <a:latin typeface="Tempus Sans ITC" pitchFamily="82" charset="0"/>
                <a:ea typeface="MS PGothic" pitchFamily="34" charset="-128"/>
              </a:defRPr>
            </a:lvl7pPr>
            <a:lvl8pPr marL="1371600" eaLnBrk="0" fontAlgn="base" hangingPunct="0">
              <a:spcBef>
                <a:spcPct val="0"/>
              </a:spcBef>
              <a:spcAft>
                <a:spcPct val="0"/>
              </a:spcAft>
              <a:defRPr sz="2400">
                <a:solidFill>
                  <a:schemeClr val="tx1"/>
                </a:solidFill>
                <a:latin typeface="Tempus Sans ITC" pitchFamily="82" charset="0"/>
                <a:ea typeface="MS PGothic" pitchFamily="34" charset="-128"/>
              </a:defRPr>
            </a:lvl8pPr>
            <a:lvl9pPr marL="1828800" eaLnBrk="0" fontAlgn="base" hangingPunct="0">
              <a:spcBef>
                <a:spcPct val="0"/>
              </a:spcBef>
              <a:spcAft>
                <a:spcPct val="0"/>
              </a:spcAft>
              <a:defRPr sz="2400">
                <a:solidFill>
                  <a:schemeClr val="tx1"/>
                </a:solidFill>
                <a:latin typeface="Tempus Sans ITC" pitchFamily="82" charset="0"/>
                <a:ea typeface="MS PGothic" pitchFamily="34" charset="-128"/>
              </a:defRPr>
            </a:lvl9pPr>
          </a:lstStyle>
          <a:p>
            <a:pPr eaLnBrk="1" hangingPunct="1"/>
            <a:r>
              <a:rPr lang="fr-FR" altLang="fr-FR" sz="1400" b="1">
                <a:solidFill>
                  <a:srgbClr val="333300"/>
                </a:solidFill>
                <a:latin typeface="Times New Roman" pitchFamily="18" charset="0"/>
              </a:rPr>
              <a:t>III</a:t>
            </a:r>
          </a:p>
        </p:txBody>
      </p:sp>
      <p:sp>
        <p:nvSpPr>
          <p:cNvPr id="36879" name="Text Box 23"/>
          <p:cNvSpPr txBox="1">
            <a:spLocks noChangeArrowheads="1"/>
          </p:cNvSpPr>
          <p:nvPr/>
        </p:nvSpPr>
        <p:spPr bwMode="auto">
          <a:xfrm>
            <a:off x="5417890" y="5461025"/>
            <a:ext cx="333375" cy="314325"/>
          </a:xfrm>
          <a:prstGeom prst="rect">
            <a:avLst/>
          </a:prstGeom>
          <a:noFill/>
          <a:ln w="9525">
            <a:solidFill>
              <a:schemeClr val="tx1"/>
            </a:solidFill>
            <a:miter lim="800000"/>
            <a:headEnd/>
            <a:tailEnd/>
          </a:ln>
        </p:spPr>
        <p:txBody>
          <a:bodyPr wrap="none">
            <a:spAutoFit/>
          </a:bodyPr>
          <a:lstStyle>
            <a:lvl1pPr algn="ctr" eaLnBrk="0" hangingPunct="0">
              <a:defRPr sz="2400">
                <a:solidFill>
                  <a:schemeClr val="tx1"/>
                </a:solidFill>
                <a:latin typeface="Tempus Sans ITC" pitchFamily="82" charset="0"/>
                <a:ea typeface="MS PGothic" pitchFamily="34" charset="-128"/>
              </a:defRPr>
            </a:lvl1pPr>
            <a:lvl2pPr marL="37931725" indent="-37474525" algn="ctr" eaLnBrk="0" hangingPunct="0">
              <a:defRPr sz="2400">
                <a:solidFill>
                  <a:schemeClr val="tx1"/>
                </a:solidFill>
                <a:latin typeface="Tempus Sans ITC" pitchFamily="82" charset="0"/>
                <a:ea typeface="MS PGothic" pitchFamily="34" charset="-128"/>
              </a:defRPr>
            </a:lvl2pPr>
            <a:lvl3pPr eaLnBrk="0" hangingPunct="0">
              <a:defRPr sz="2400">
                <a:solidFill>
                  <a:schemeClr val="tx1"/>
                </a:solidFill>
                <a:latin typeface="Tempus Sans ITC" pitchFamily="82" charset="0"/>
                <a:ea typeface="MS PGothic" pitchFamily="34" charset="-128"/>
              </a:defRPr>
            </a:lvl3pPr>
            <a:lvl4pPr eaLnBrk="0" hangingPunct="0">
              <a:defRPr sz="2400">
                <a:solidFill>
                  <a:schemeClr val="tx1"/>
                </a:solidFill>
                <a:latin typeface="Tempus Sans ITC" pitchFamily="82" charset="0"/>
                <a:ea typeface="MS PGothic" pitchFamily="34" charset="-128"/>
              </a:defRPr>
            </a:lvl4pPr>
            <a:lvl5pPr eaLnBrk="0" hangingPunct="0">
              <a:defRPr sz="2400">
                <a:solidFill>
                  <a:schemeClr val="tx1"/>
                </a:solidFill>
                <a:latin typeface="Tempus Sans ITC" pitchFamily="82" charset="0"/>
                <a:ea typeface="MS PGothic" pitchFamily="34" charset="-128"/>
              </a:defRPr>
            </a:lvl5pPr>
            <a:lvl6pPr marL="457200" eaLnBrk="0" fontAlgn="base" hangingPunct="0">
              <a:spcBef>
                <a:spcPct val="0"/>
              </a:spcBef>
              <a:spcAft>
                <a:spcPct val="0"/>
              </a:spcAft>
              <a:defRPr sz="2400">
                <a:solidFill>
                  <a:schemeClr val="tx1"/>
                </a:solidFill>
                <a:latin typeface="Tempus Sans ITC" pitchFamily="82" charset="0"/>
                <a:ea typeface="MS PGothic" pitchFamily="34" charset="-128"/>
              </a:defRPr>
            </a:lvl6pPr>
            <a:lvl7pPr marL="914400" eaLnBrk="0" fontAlgn="base" hangingPunct="0">
              <a:spcBef>
                <a:spcPct val="0"/>
              </a:spcBef>
              <a:spcAft>
                <a:spcPct val="0"/>
              </a:spcAft>
              <a:defRPr sz="2400">
                <a:solidFill>
                  <a:schemeClr val="tx1"/>
                </a:solidFill>
                <a:latin typeface="Tempus Sans ITC" pitchFamily="82" charset="0"/>
                <a:ea typeface="MS PGothic" pitchFamily="34" charset="-128"/>
              </a:defRPr>
            </a:lvl7pPr>
            <a:lvl8pPr marL="1371600" eaLnBrk="0" fontAlgn="base" hangingPunct="0">
              <a:spcBef>
                <a:spcPct val="0"/>
              </a:spcBef>
              <a:spcAft>
                <a:spcPct val="0"/>
              </a:spcAft>
              <a:defRPr sz="2400">
                <a:solidFill>
                  <a:schemeClr val="tx1"/>
                </a:solidFill>
                <a:latin typeface="Tempus Sans ITC" pitchFamily="82" charset="0"/>
                <a:ea typeface="MS PGothic" pitchFamily="34" charset="-128"/>
              </a:defRPr>
            </a:lvl8pPr>
            <a:lvl9pPr marL="1828800" eaLnBrk="0" fontAlgn="base" hangingPunct="0">
              <a:spcBef>
                <a:spcPct val="0"/>
              </a:spcBef>
              <a:spcAft>
                <a:spcPct val="0"/>
              </a:spcAft>
              <a:defRPr sz="2400">
                <a:solidFill>
                  <a:schemeClr val="tx1"/>
                </a:solidFill>
                <a:latin typeface="Tempus Sans ITC" pitchFamily="82" charset="0"/>
                <a:ea typeface="MS PGothic" pitchFamily="34" charset="-128"/>
              </a:defRPr>
            </a:lvl9pPr>
          </a:lstStyle>
          <a:p>
            <a:pPr eaLnBrk="1" hangingPunct="1"/>
            <a:r>
              <a:rPr lang="fr-FR" altLang="fr-FR" sz="1400" b="1">
                <a:solidFill>
                  <a:srgbClr val="333300"/>
                </a:solidFill>
                <a:latin typeface="Times New Roman" pitchFamily="18" charset="0"/>
              </a:rPr>
              <a:t>II</a:t>
            </a:r>
          </a:p>
        </p:txBody>
      </p:sp>
      <p:pic>
        <p:nvPicPr>
          <p:cNvPr id="19"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550217"/>
            <a:ext cx="6248400"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77353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913" y="1165412"/>
            <a:ext cx="7583487" cy="1044388"/>
          </a:xfrm>
          <a:effectLst>
            <a:outerShdw blurRad="50800" dist="76200" dir="2700000">
              <a:srgbClr val="F8F8F8">
                <a:alpha val="43000"/>
              </a:srgbClr>
            </a:outerShdw>
          </a:effectLst>
        </p:spPr>
        <p:txBody>
          <a:bodyPr/>
          <a:lstStyle/>
          <a:p>
            <a:r>
              <a:rPr lang="fr-FR" sz="4400" b="1" dirty="0" smtClean="0">
                <a:solidFill>
                  <a:schemeClr val="bg1">
                    <a:lumMod val="50000"/>
                  </a:schemeClr>
                </a:solidFill>
                <a:effectLst>
                  <a:outerShdw blurRad="50800" dist="38100" dir="2700000">
                    <a:srgbClr val="000000">
                      <a:alpha val="43000"/>
                    </a:srgbClr>
                  </a:outerShdw>
                </a:effectLst>
                <a:latin typeface="Comic Sans MS"/>
                <a:cs typeface="Comic Sans MS"/>
              </a:rPr>
              <a:t>Litigieux ?</a:t>
            </a:r>
            <a:endParaRPr lang="fr-FR" sz="4400" b="1" dirty="0">
              <a:solidFill>
                <a:schemeClr val="bg1">
                  <a:lumMod val="50000"/>
                </a:schemeClr>
              </a:solidFill>
              <a:effectLst>
                <a:outerShdw blurRad="50800" dist="38100" dir="2700000">
                  <a:srgbClr val="000000">
                    <a:alpha val="43000"/>
                  </a:srgbClr>
                </a:outerShdw>
              </a:effectLst>
              <a:latin typeface="Comic Sans MS"/>
              <a:cs typeface="Comic Sans M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endParaRPr lang="fr-FR"/>
          </a:p>
        </p:txBody>
      </p:sp>
      <p:sp>
        <p:nvSpPr>
          <p:cNvPr id="21507" name="Rectangle 3"/>
          <p:cNvSpPr>
            <a:spLocks noGrp="1" noChangeArrowheads="1"/>
          </p:cNvSpPr>
          <p:nvPr>
            <p:ph type="body" idx="1"/>
          </p:nvPr>
        </p:nvSpPr>
        <p:spPr>
          <a:xfrm>
            <a:off x="779463" y="5773270"/>
            <a:ext cx="7583487" cy="703730"/>
          </a:xfrm>
        </p:spPr>
        <p:txBody>
          <a:bodyPr/>
          <a:lstStyle/>
          <a:p>
            <a:pPr algn="ctr" eaLnBrk="1" hangingPunct="1"/>
            <a:r>
              <a:rPr lang="fr-FR" dirty="0" err="1" smtClean="0">
                <a:solidFill>
                  <a:schemeClr val="bg2">
                    <a:lumMod val="50000"/>
                  </a:schemeClr>
                </a:solidFill>
              </a:rPr>
              <a:t>Repolarisation</a:t>
            </a:r>
            <a:r>
              <a:rPr lang="fr-FR" dirty="0" smtClean="0">
                <a:solidFill>
                  <a:schemeClr val="bg2">
                    <a:lumMod val="50000"/>
                  </a:schemeClr>
                </a:solidFill>
              </a:rPr>
              <a:t> précoce: ECG NORMAL</a:t>
            </a:r>
            <a:endParaRPr lang="fr-FR" dirty="0">
              <a:solidFill>
                <a:schemeClr val="bg2">
                  <a:lumMod val="50000"/>
                </a:schemeClr>
              </a:solidFill>
            </a:endParaRPr>
          </a:p>
        </p:txBody>
      </p:sp>
      <p:pic>
        <p:nvPicPr>
          <p:cNvPr id="21508" name="Picture 4" descr="repolarisation précoc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88" y="533400"/>
            <a:ext cx="9145588" cy="48529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additive="base">
                                        <p:cTn id="7" dur="5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C:\Users\egeoffroy\Desktop\ECG SP\WPW\IMG_1894.JPG"/>
          <p:cNvPicPr>
            <a:picLocks noChangeAspect="1" noChangeArrowheads="1"/>
          </p:cNvPicPr>
          <p:nvPr/>
        </p:nvPicPr>
        <p:blipFill rotWithShape="1">
          <a:blip r:embed="rId2">
            <a:extLst>
              <a:ext uri="{28A0092B-C50C-407E-A947-70E740481C1C}">
                <a14:useLocalDpi xmlns:a14="http://schemas.microsoft.com/office/drawing/2010/main"/>
              </a:ext>
            </a:extLst>
          </a:blip>
          <a:srcRect l="781" t="37199" r="308" b="24851"/>
          <a:stretch/>
        </p:blipFill>
        <p:spPr bwMode="auto">
          <a:xfrm>
            <a:off x="1259632" y="322529"/>
            <a:ext cx="6541345" cy="18823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C:\Users\egeoffroy\Desktop\ECG SP\WPW\IMG_1895.JPG"/>
          <p:cNvPicPr>
            <a:picLocks noChangeAspect="1" noChangeArrowheads="1"/>
          </p:cNvPicPr>
          <p:nvPr/>
        </p:nvPicPr>
        <p:blipFill rotWithShape="1">
          <a:blip r:embed="rId3">
            <a:extLst>
              <a:ext uri="{28A0092B-C50C-407E-A947-70E740481C1C}">
                <a14:useLocalDpi xmlns:a14="http://schemas.microsoft.com/office/drawing/2010/main"/>
              </a:ext>
            </a:extLst>
          </a:blip>
          <a:srcRect t="20774" b="33170"/>
          <a:stretch/>
        </p:blipFill>
        <p:spPr bwMode="auto">
          <a:xfrm>
            <a:off x="1259632" y="4400930"/>
            <a:ext cx="6613352" cy="22843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C:\Users\egeoffroy\Desktop\ECG SP\WPW\IMG_1896.JPG"/>
          <p:cNvPicPr>
            <a:picLocks noChangeAspect="1" noChangeArrowheads="1"/>
          </p:cNvPicPr>
          <p:nvPr/>
        </p:nvPicPr>
        <p:blipFill rotWithShape="1">
          <a:blip r:embed="rId4">
            <a:extLst>
              <a:ext uri="{28A0092B-C50C-407E-A947-70E740481C1C}">
                <a14:useLocalDpi xmlns:a14="http://schemas.microsoft.com/office/drawing/2010/main"/>
              </a:ext>
            </a:extLst>
          </a:blip>
          <a:srcRect t="25010" b="29913"/>
          <a:stretch/>
        </p:blipFill>
        <p:spPr bwMode="auto">
          <a:xfrm>
            <a:off x="1259632" y="2165121"/>
            <a:ext cx="6613352" cy="22358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5868144" y="2821360"/>
            <a:ext cx="2376264" cy="923330"/>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FR" dirty="0" smtClean="0">
                <a:solidFill>
                  <a:schemeClr val="bg1"/>
                </a:solidFill>
              </a:rPr>
              <a:t>Patient de 16 ans</a:t>
            </a:r>
          </a:p>
          <a:p>
            <a:pPr algn="ctr"/>
            <a:r>
              <a:rPr lang="fr-FR" dirty="0" smtClean="0">
                <a:solidFill>
                  <a:schemeClr val="bg1"/>
                </a:solidFill>
              </a:rPr>
              <a:t>Aucun ATCD,</a:t>
            </a:r>
          </a:p>
          <a:p>
            <a:pPr algn="ctr"/>
            <a:r>
              <a:rPr lang="fr-FR" dirty="0" smtClean="0">
                <a:solidFill>
                  <a:schemeClr val="bg1"/>
                </a:solidFill>
              </a:rPr>
              <a:t> pas de symptôme</a:t>
            </a:r>
            <a:endParaRPr lang="fr-FR" dirty="0">
              <a:solidFill>
                <a:schemeClr val="bg1"/>
              </a:solidFill>
            </a:endParaRPr>
          </a:p>
        </p:txBody>
      </p:sp>
    </p:spTree>
    <p:extLst>
      <p:ext uri="{BB962C8B-B14F-4D97-AF65-F5344CB8AC3E}">
        <p14:creationId xmlns:p14="http://schemas.microsoft.com/office/powerpoint/2010/main" val="26617562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146" name="Titre 1"/>
          <p:cNvSpPr>
            <a:spLocks noGrp="1"/>
          </p:cNvSpPr>
          <p:nvPr>
            <p:ph type="title"/>
          </p:nvPr>
        </p:nvSpPr>
        <p:spPr>
          <a:xfrm>
            <a:off x="838200" y="5410200"/>
            <a:ext cx="7583487" cy="1044388"/>
          </a:xfrm>
        </p:spPr>
        <p:txBody>
          <a:bodyPr/>
          <a:lstStyle/>
          <a:p>
            <a:pPr algn="ctr"/>
            <a:r>
              <a:rPr lang="fr-FR" sz="3200" dirty="0">
                <a:solidFill>
                  <a:srgbClr val="0C5A86"/>
                </a:solidFill>
              </a:rPr>
              <a:t>ECG</a:t>
            </a:r>
            <a:r>
              <a:rPr lang="fr-FR" sz="3200" dirty="0" smtClean="0">
                <a:solidFill>
                  <a:srgbClr val="0C5A86"/>
                </a:solidFill>
              </a:rPr>
              <a:t> juvénile</a:t>
            </a:r>
            <a:endParaRPr lang="fr-FR" sz="3200" dirty="0">
              <a:solidFill>
                <a:srgbClr val="0C5A86"/>
              </a:solidFill>
            </a:endParaRPr>
          </a:p>
        </p:txBody>
      </p:sp>
      <p:pic>
        <p:nvPicPr>
          <p:cNvPr id="614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4642" y="762000"/>
            <a:ext cx="8866958" cy="361791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r="4403"/>
          <a:stretch>
            <a:fillRect/>
          </a:stretch>
        </p:blipFill>
        <p:spPr bwMode="auto">
          <a:xfrm rot="16200000">
            <a:off x="1599403" y="-909112"/>
            <a:ext cx="5922573" cy="8807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65779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85800" y="609600"/>
            <a:ext cx="7772400" cy="457200"/>
          </a:xfrm>
        </p:spPr>
        <p:txBody>
          <a:bodyPr/>
          <a:lstStyle/>
          <a:p>
            <a:r>
              <a:rPr lang="fr-FR" sz="2800" b="1" dirty="0">
                <a:effectLst>
                  <a:outerShdw blurRad="38100" dist="38100" dir="2700000" algn="tl">
                    <a:srgbClr val="000000"/>
                  </a:outerShdw>
                </a:effectLst>
                <a:latin typeface="Comic Sans MS" charset="0"/>
              </a:rPr>
              <a:t>BBD </a:t>
            </a:r>
            <a:r>
              <a:rPr lang="fr-FR" sz="2800" b="1" dirty="0" smtClean="0">
                <a:effectLst>
                  <a:outerShdw blurRad="38100" dist="38100" dir="2700000" algn="tl">
                    <a:srgbClr val="000000"/>
                  </a:outerShdw>
                </a:effectLst>
                <a:latin typeface="Comic Sans MS" charset="0"/>
              </a:rPr>
              <a:t>Incomplet: selon le contexte clinique</a:t>
            </a:r>
            <a:endParaRPr lang="fr-FR" sz="2800" b="1" dirty="0">
              <a:effectLst>
                <a:outerShdw blurRad="38100" dist="38100" dir="2700000" algn="tl">
                  <a:srgbClr val="000000"/>
                </a:outerShdw>
              </a:effectLst>
              <a:latin typeface="Comic Sans MS" charset="0"/>
            </a:endParaRPr>
          </a:p>
        </p:txBody>
      </p:sp>
      <p:sp>
        <p:nvSpPr>
          <p:cNvPr id="84995" name="Rectangle 3"/>
          <p:cNvSpPr>
            <a:spLocks noGrp="1" noChangeArrowheads="1"/>
          </p:cNvSpPr>
          <p:nvPr>
            <p:ph type="body" sz="half" idx="1"/>
          </p:nvPr>
        </p:nvSpPr>
        <p:spPr>
          <a:xfrm>
            <a:off x="609600" y="1524000"/>
            <a:ext cx="3810000" cy="4876800"/>
          </a:xfrm>
        </p:spPr>
        <p:txBody>
          <a:bodyPr>
            <a:normAutofit fontScale="92500" lnSpcReduction="20000"/>
          </a:bodyPr>
          <a:lstStyle/>
          <a:p>
            <a:pPr>
              <a:buFontTx/>
              <a:buNone/>
            </a:pPr>
            <a:r>
              <a:rPr lang="fr-FR" sz="2000" b="1" u="sng" dirty="0">
                <a:solidFill>
                  <a:srgbClr val="FFFF00"/>
                </a:solidFill>
                <a:latin typeface="Comic Sans MS" charset="0"/>
              </a:rPr>
              <a:t>Signes:</a:t>
            </a:r>
          </a:p>
          <a:p>
            <a:r>
              <a:rPr lang="fr-FR" sz="2000" dirty="0">
                <a:solidFill>
                  <a:schemeClr val="bg1"/>
                </a:solidFill>
                <a:latin typeface="Comic Sans MS" charset="0"/>
              </a:rPr>
              <a:t>QRS élargi: 0.08 à 0.11 sec</a:t>
            </a:r>
            <a:r>
              <a:rPr lang="fr-FR" sz="1800" dirty="0">
                <a:solidFill>
                  <a:schemeClr val="bg1"/>
                </a:solidFill>
                <a:latin typeface="Comic Sans MS" charset="0"/>
              </a:rPr>
              <a:t>.</a:t>
            </a:r>
            <a:r>
              <a:rPr lang="fr-FR" sz="1800" dirty="0">
                <a:solidFill>
                  <a:schemeClr val="bg1"/>
                </a:solidFill>
                <a:latin typeface="Comic Sans MS" charset="0"/>
                <a:sym typeface="Symbol" charset="2"/>
              </a:rPr>
              <a:t>(mesuré dans la dérivation ou le QRS est le plus large)</a:t>
            </a:r>
          </a:p>
          <a:p>
            <a:r>
              <a:rPr lang="fr-FR" sz="2000" dirty="0">
                <a:solidFill>
                  <a:schemeClr val="bg1"/>
                </a:solidFill>
                <a:latin typeface="Comic Sans MS" charset="0"/>
                <a:sym typeface="Symbol" charset="2"/>
              </a:rPr>
              <a:t>Aspect </a:t>
            </a:r>
            <a:r>
              <a:rPr lang="fr-FR" sz="2000" dirty="0" err="1">
                <a:solidFill>
                  <a:schemeClr val="bg1"/>
                </a:solidFill>
                <a:latin typeface="Comic Sans MS" charset="0"/>
                <a:sym typeface="Symbol" charset="2"/>
              </a:rPr>
              <a:t>rSr</a:t>
            </a:r>
            <a:r>
              <a:rPr lang="fr-FR" sz="2000" dirty="0">
                <a:solidFill>
                  <a:schemeClr val="bg1"/>
                </a:solidFill>
                <a:latin typeface="Comic Sans MS" charset="0"/>
                <a:sym typeface="Symbol" charset="2"/>
              </a:rPr>
              <a:t>’ (</a:t>
            </a:r>
            <a:r>
              <a:rPr lang="fr-FR" sz="2000" dirty="0" err="1">
                <a:solidFill>
                  <a:schemeClr val="bg1"/>
                </a:solidFill>
                <a:latin typeface="Comic Sans MS" charset="0"/>
                <a:sym typeface="Symbol" charset="2"/>
              </a:rPr>
              <a:t>rsr</a:t>
            </a:r>
            <a:r>
              <a:rPr lang="fr-FR" sz="2000" dirty="0">
                <a:solidFill>
                  <a:schemeClr val="bg1"/>
                </a:solidFill>
                <a:latin typeface="Comic Sans MS" charset="0"/>
                <a:sym typeface="Symbol" charset="2"/>
              </a:rPr>
              <a:t>’ ou M) en V1V2</a:t>
            </a:r>
          </a:p>
          <a:p>
            <a:r>
              <a:rPr lang="fr-FR" sz="2000" dirty="0">
                <a:solidFill>
                  <a:schemeClr val="bg1"/>
                </a:solidFill>
                <a:latin typeface="Comic Sans MS" charset="0"/>
                <a:sym typeface="Symbol" charset="2"/>
              </a:rPr>
              <a:t>Déflexion </a:t>
            </a:r>
            <a:r>
              <a:rPr lang="fr-FR" sz="2000" dirty="0" err="1">
                <a:solidFill>
                  <a:schemeClr val="bg1"/>
                </a:solidFill>
                <a:latin typeface="Comic Sans MS" charset="0"/>
                <a:sym typeface="Symbol" charset="2"/>
              </a:rPr>
              <a:t>intrinsécoïde</a:t>
            </a:r>
            <a:r>
              <a:rPr lang="fr-FR" sz="2000" dirty="0">
                <a:solidFill>
                  <a:schemeClr val="bg1"/>
                </a:solidFill>
                <a:latin typeface="Comic Sans MS" charset="0"/>
                <a:sym typeface="Symbol" charset="2"/>
              </a:rPr>
              <a:t> retardée: </a:t>
            </a:r>
            <a:r>
              <a:rPr lang="fr-FR" sz="1800" dirty="0">
                <a:solidFill>
                  <a:schemeClr val="bg1"/>
                </a:solidFill>
                <a:latin typeface="Comic Sans MS" charset="0"/>
                <a:sym typeface="Symbol" charset="2"/>
              </a:rPr>
              <a:t>0.04 à 0.07 sec.</a:t>
            </a:r>
          </a:p>
          <a:p>
            <a:r>
              <a:rPr lang="fr-FR" sz="2000" dirty="0">
                <a:solidFill>
                  <a:schemeClr val="bg1"/>
                </a:solidFill>
                <a:latin typeface="Comic Sans MS" charset="0"/>
                <a:sym typeface="Symbol" charset="2"/>
              </a:rPr>
              <a:t>Troubles secondaires de la </a:t>
            </a:r>
            <a:r>
              <a:rPr lang="fr-FR" sz="2000" dirty="0" err="1">
                <a:solidFill>
                  <a:schemeClr val="bg1"/>
                </a:solidFill>
                <a:latin typeface="Comic Sans MS" charset="0"/>
                <a:sym typeface="Symbol" charset="2"/>
              </a:rPr>
              <a:t>repolarisation</a:t>
            </a:r>
            <a:r>
              <a:rPr lang="fr-FR" sz="2000" dirty="0">
                <a:solidFill>
                  <a:schemeClr val="bg1"/>
                </a:solidFill>
                <a:latin typeface="Comic Sans MS" charset="0"/>
                <a:sym typeface="Symbol" charset="2"/>
              </a:rPr>
              <a:t>:</a:t>
            </a:r>
          </a:p>
          <a:p>
            <a:pPr lvl="1"/>
            <a:r>
              <a:rPr lang="fr-FR" sz="1800" dirty="0">
                <a:solidFill>
                  <a:schemeClr val="bg1"/>
                </a:solidFill>
                <a:latin typeface="Comic Sans MS" charset="0"/>
                <a:sym typeface="Symbol" charset="2"/>
              </a:rPr>
              <a:t>sous ST, T&lt; 0 asymétrique en V1V2 (V3)	</a:t>
            </a:r>
          </a:p>
          <a:p>
            <a:r>
              <a:rPr lang="fr-FR" sz="2000" dirty="0">
                <a:solidFill>
                  <a:schemeClr val="bg1"/>
                </a:solidFill>
                <a:latin typeface="Comic Sans MS" charset="0"/>
                <a:sym typeface="Symbol" charset="2"/>
              </a:rPr>
              <a:t>S  peu large et peu profonde en D1VLV5V6</a:t>
            </a:r>
          </a:p>
          <a:p>
            <a:endParaRPr lang="fr-FR" sz="1800" dirty="0">
              <a:solidFill>
                <a:schemeClr val="bg1"/>
              </a:solidFill>
              <a:latin typeface="Comic Sans MS" charset="0"/>
            </a:endParaRPr>
          </a:p>
        </p:txBody>
      </p:sp>
      <p:sp>
        <p:nvSpPr>
          <p:cNvPr id="84996" name="Rectangle 4"/>
          <p:cNvSpPr>
            <a:spLocks noGrp="1" noChangeArrowheads="1"/>
          </p:cNvSpPr>
          <p:nvPr>
            <p:ph type="body" sz="half" idx="2"/>
          </p:nvPr>
        </p:nvSpPr>
        <p:spPr>
          <a:xfrm>
            <a:off x="5105400" y="1524000"/>
            <a:ext cx="3810000" cy="4114800"/>
          </a:xfrm>
        </p:spPr>
        <p:txBody>
          <a:bodyPr/>
          <a:lstStyle/>
          <a:p>
            <a:pPr>
              <a:buFontTx/>
              <a:buNone/>
            </a:pPr>
            <a:r>
              <a:rPr lang="fr-FR" sz="2000" b="1" u="sng" dirty="0">
                <a:solidFill>
                  <a:srgbClr val="FFFF00"/>
                </a:solidFill>
                <a:latin typeface="Comic Sans MS" charset="0"/>
              </a:rPr>
              <a:t>Etiologies:</a:t>
            </a:r>
          </a:p>
          <a:p>
            <a:r>
              <a:rPr lang="fr-FR" sz="2000" dirty="0">
                <a:solidFill>
                  <a:schemeClr val="bg1"/>
                </a:solidFill>
                <a:latin typeface="Comic Sans MS" charset="0"/>
              </a:rPr>
              <a:t>Sujet normal</a:t>
            </a:r>
          </a:p>
          <a:p>
            <a:r>
              <a:rPr lang="fr-FR" sz="2000" dirty="0">
                <a:solidFill>
                  <a:schemeClr val="bg1"/>
                </a:solidFill>
                <a:latin typeface="Comic Sans MS" charset="0"/>
              </a:rPr>
              <a:t>RM</a:t>
            </a:r>
          </a:p>
          <a:p>
            <a:r>
              <a:rPr lang="fr-FR" sz="2000" dirty="0">
                <a:solidFill>
                  <a:schemeClr val="bg1"/>
                </a:solidFill>
                <a:latin typeface="Comic Sans MS" charset="0"/>
              </a:rPr>
              <a:t>CPC</a:t>
            </a:r>
          </a:p>
          <a:p>
            <a:r>
              <a:rPr lang="fr-FR" sz="2000" dirty="0">
                <a:solidFill>
                  <a:schemeClr val="bg1"/>
                </a:solidFill>
                <a:latin typeface="Comic Sans MS" charset="0"/>
              </a:rPr>
              <a:t>EP</a:t>
            </a:r>
          </a:p>
          <a:p>
            <a:r>
              <a:rPr lang="fr-FR" sz="2000" dirty="0">
                <a:solidFill>
                  <a:schemeClr val="bg1"/>
                </a:solidFill>
                <a:latin typeface="Comic Sans MS" charset="0"/>
              </a:rPr>
              <a:t>CIA, CAV</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9463" y="76200"/>
            <a:ext cx="7583487" cy="1044388"/>
          </a:xfrm>
        </p:spPr>
        <p:txBody>
          <a:bodyPr/>
          <a:lstStyle/>
          <a:p>
            <a:r>
              <a:rPr lang="fr-FR" b="1" dirty="0" smtClean="0">
                <a:solidFill>
                  <a:schemeClr val="accent5">
                    <a:lumMod val="60000"/>
                    <a:lumOff val="40000"/>
                  </a:schemeClr>
                </a:solidFill>
                <a:effectLst>
                  <a:outerShdw blurRad="50800" dist="38100" dir="2700000">
                    <a:srgbClr val="000000">
                      <a:alpha val="43000"/>
                    </a:srgbClr>
                  </a:outerShdw>
                </a:effectLst>
                <a:latin typeface="Comic Sans MS"/>
                <a:cs typeface="Comic Sans MS"/>
              </a:rPr>
              <a:t>Ce qui est toujours anormal</a:t>
            </a:r>
            <a:endParaRPr lang="fr-FR" b="1" dirty="0">
              <a:solidFill>
                <a:schemeClr val="accent5">
                  <a:lumMod val="60000"/>
                  <a:lumOff val="40000"/>
                </a:schemeClr>
              </a:solidFill>
              <a:effectLst>
                <a:outerShdw blurRad="50800" dist="38100" dir="2700000">
                  <a:srgbClr val="000000">
                    <a:alpha val="43000"/>
                  </a:srgbClr>
                </a:outerShdw>
              </a:effectLst>
              <a:latin typeface="Comic Sans MS"/>
              <a:cs typeface="Comic Sans MS"/>
            </a:endParaRPr>
          </a:p>
        </p:txBody>
      </p:sp>
      <p:sp>
        <p:nvSpPr>
          <p:cNvPr id="4" name="Espace réservé du contenu 3"/>
          <p:cNvSpPr>
            <a:spLocks noGrp="1"/>
          </p:cNvSpPr>
          <p:nvPr>
            <p:ph idx="1"/>
          </p:nvPr>
        </p:nvSpPr>
        <p:spPr>
          <a:xfrm>
            <a:off x="779463" y="1600200"/>
            <a:ext cx="7583487" cy="4437530"/>
          </a:xfrm>
        </p:spPr>
        <p:txBody>
          <a:bodyPr>
            <a:normAutofit lnSpcReduction="10000"/>
          </a:bodyPr>
          <a:lstStyle/>
          <a:p>
            <a:r>
              <a:rPr lang="fr-FR" dirty="0" smtClean="0"/>
              <a:t>Pathologie de l’axe</a:t>
            </a:r>
          </a:p>
          <a:p>
            <a:r>
              <a:rPr lang="fr-FR" dirty="0" smtClean="0"/>
              <a:t>Pathologie de l’onde P</a:t>
            </a:r>
          </a:p>
          <a:p>
            <a:r>
              <a:rPr lang="fr-FR" dirty="0" smtClean="0"/>
              <a:t>QRS large</a:t>
            </a:r>
          </a:p>
          <a:p>
            <a:r>
              <a:rPr lang="fr-FR" dirty="0" smtClean="0"/>
              <a:t>FA</a:t>
            </a:r>
          </a:p>
          <a:p>
            <a:r>
              <a:rPr lang="fr-FR" dirty="0" smtClean="0"/>
              <a:t>Troubles conductions AV</a:t>
            </a:r>
          </a:p>
          <a:p>
            <a:r>
              <a:rPr lang="fr-FR" dirty="0" smtClean="0"/>
              <a:t>Séquelle IDM</a:t>
            </a:r>
          </a:p>
          <a:p>
            <a:r>
              <a:rPr lang="fr-FR" dirty="0" smtClean="0"/>
              <a:t>QT</a:t>
            </a:r>
          </a:p>
          <a:p>
            <a:r>
              <a:rPr lang="fr-FR" dirty="0" smtClean="0"/>
              <a:t>Raretés…</a:t>
            </a:r>
            <a:endParaRPr lang="fr-FR"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2000" y="1143000"/>
            <a:ext cx="7583487" cy="1044388"/>
          </a:xfrm>
        </p:spPr>
        <p:txBody>
          <a:bodyPr/>
          <a:lstStyle/>
          <a:p>
            <a:r>
              <a:rPr lang="fr-FR" b="1" i="1" dirty="0" smtClean="0">
                <a:solidFill>
                  <a:srgbClr val="FFFF00"/>
                </a:solidFill>
                <a:effectLst>
                  <a:outerShdw blurRad="50800" dist="38100" dir="2700000">
                    <a:srgbClr val="000000">
                      <a:alpha val="43000"/>
                    </a:srgbClr>
                  </a:outerShdw>
                </a:effectLst>
              </a:rPr>
              <a:t>Axe anormal</a:t>
            </a:r>
            <a:endParaRPr lang="fr-FR" b="1" i="1" dirty="0">
              <a:solidFill>
                <a:srgbClr val="FFFF00"/>
              </a:solidFill>
              <a:effectLst>
                <a:outerShdw blurRad="50800" dist="38100" dir="2700000">
                  <a:srgbClr val="000000">
                    <a:alpha val="43000"/>
                  </a:srgbClr>
                </a:outerShdw>
              </a:effectLs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1143000"/>
            <a:ext cx="7583487" cy="1044388"/>
          </a:xfrm>
        </p:spPr>
        <p:txBody>
          <a:bodyPr/>
          <a:lstStyle/>
          <a:p>
            <a:pPr algn="ctr"/>
            <a:r>
              <a:rPr lang="fr-FR" sz="5400" b="1" i="1" dirty="0" smtClean="0">
                <a:solidFill>
                  <a:srgbClr val="FFFF00"/>
                </a:solidFill>
                <a:effectLst>
                  <a:outerShdw blurRad="50800" dist="38100" dir="2700000">
                    <a:srgbClr val="000000">
                      <a:alpha val="43000"/>
                    </a:srgbClr>
                  </a:outerShdw>
                </a:effectLst>
                <a:latin typeface="Comic Sans MS"/>
                <a:cs typeface="Comic Sans MS"/>
              </a:rPr>
              <a:t>Axe anormal</a:t>
            </a:r>
            <a:endParaRPr lang="fr-FR" sz="5400" b="1" i="1" dirty="0">
              <a:solidFill>
                <a:srgbClr val="FFFF00"/>
              </a:solidFill>
              <a:effectLst>
                <a:outerShdw blurRad="50800" dist="38100" dir="2700000">
                  <a:srgbClr val="000000">
                    <a:alpha val="43000"/>
                  </a:srgbClr>
                </a:outerShdw>
              </a:effectLst>
              <a:latin typeface="Comic Sans MS"/>
              <a:cs typeface="Comic Sans MS"/>
            </a:endParaRPr>
          </a:p>
        </p:txBody>
      </p:sp>
      <p:sp>
        <p:nvSpPr>
          <p:cNvPr id="3" name="ZoneTexte 2"/>
          <p:cNvSpPr txBox="1"/>
          <p:nvPr/>
        </p:nvSpPr>
        <p:spPr>
          <a:xfrm>
            <a:off x="990600" y="3429000"/>
            <a:ext cx="3505200" cy="830997"/>
          </a:xfrm>
          <a:prstGeom prst="rect">
            <a:avLst/>
          </a:prstGeom>
          <a:noFill/>
        </p:spPr>
        <p:txBody>
          <a:bodyPr wrap="square" rtlCol="0">
            <a:spAutoFit/>
          </a:bodyPr>
          <a:lstStyle/>
          <a:p>
            <a:r>
              <a:rPr lang="fr-FR" sz="2400" b="1" dirty="0" smtClean="0">
                <a:solidFill>
                  <a:schemeClr val="bg1"/>
                </a:solidFill>
              </a:rPr>
              <a:t>Hypertrophies, dilatations</a:t>
            </a:r>
            <a:endParaRPr lang="fr-FR" sz="2400" b="1" dirty="0">
              <a:solidFill>
                <a:schemeClr val="bg1"/>
              </a:solidFill>
            </a:endParaRPr>
          </a:p>
        </p:txBody>
      </p:sp>
      <p:sp>
        <p:nvSpPr>
          <p:cNvPr id="4" name="ZoneTexte 3"/>
          <p:cNvSpPr txBox="1"/>
          <p:nvPr/>
        </p:nvSpPr>
        <p:spPr>
          <a:xfrm>
            <a:off x="5181600" y="3395990"/>
            <a:ext cx="2743200" cy="523220"/>
          </a:xfrm>
          <a:prstGeom prst="rect">
            <a:avLst/>
          </a:prstGeom>
          <a:noFill/>
        </p:spPr>
        <p:txBody>
          <a:bodyPr wrap="square" rtlCol="0">
            <a:spAutoFit/>
          </a:bodyPr>
          <a:lstStyle/>
          <a:p>
            <a:r>
              <a:rPr lang="fr-FR" sz="2800" b="1" dirty="0" err="1" smtClean="0">
                <a:solidFill>
                  <a:srgbClr val="FFFFFF"/>
                </a:solidFill>
              </a:rPr>
              <a:t>Hémiblocs</a:t>
            </a:r>
            <a:endParaRPr lang="fr-FR" sz="2800" b="1" dirty="0">
              <a:solidFill>
                <a:srgbClr val="FFFFFF"/>
              </a:solidFill>
            </a:endParaRPr>
          </a:p>
        </p:txBody>
      </p:sp>
      <p:cxnSp>
        <p:nvCxnSpPr>
          <p:cNvPr id="6" name="Connecteur en arc 5"/>
          <p:cNvCxnSpPr>
            <a:stCxn id="2" idx="2"/>
            <a:endCxn id="4" idx="0"/>
          </p:cNvCxnSpPr>
          <p:nvPr/>
        </p:nvCxnSpPr>
        <p:spPr>
          <a:xfrm rot="16200000" flipH="1">
            <a:off x="4911071" y="1753861"/>
            <a:ext cx="1208602" cy="2075656"/>
          </a:xfrm>
          <a:prstGeom prst="curvedConnector3">
            <a:avLst>
              <a:gd name="adj1" fmla="val 50000"/>
            </a:avLst>
          </a:prstGeom>
          <a:ln w="53975">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8" name="Connecteur en arc 7"/>
          <p:cNvCxnSpPr>
            <a:stCxn id="2" idx="2"/>
            <a:endCxn id="3" idx="0"/>
          </p:cNvCxnSpPr>
          <p:nvPr/>
        </p:nvCxnSpPr>
        <p:spPr>
          <a:xfrm rot="5400000">
            <a:off x="2989566" y="1941022"/>
            <a:ext cx="1241612" cy="1734344"/>
          </a:xfrm>
          <a:prstGeom prst="curvedConnector3">
            <a:avLst>
              <a:gd name="adj1" fmla="val 50000"/>
            </a:avLst>
          </a:prstGeom>
          <a:ln w="50800">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04" name="Rectangle 8"/>
          <p:cNvSpPr>
            <a:spLocks noGrp="1" noChangeArrowheads="1"/>
          </p:cNvSpPr>
          <p:nvPr>
            <p:ph type="title"/>
          </p:nvPr>
        </p:nvSpPr>
        <p:spPr>
          <a:xfrm>
            <a:off x="779463" y="327212"/>
            <a:ext cx="7583487" cy="1044388"/>
          </a:xfrm>
        </p:spPr>
        <p:txBody>
          <a:bodyPr>
            <a:normAutofit/>
          </a:bodyPr>
          <a:lstStyle/>
          <a:p>
            <a:pPr eaLnBrk="1" hangingPunct="1"/>
            <a:r>
              <a:rPr lang="en-US" sz="2800" b="1" dirty="0">
                <a:effectLst>
                  <a:outerShdw blurRad="50800" dist="38100" dir="2700000">
                    <a:srgbClr val="000000">
                      <a:alpha val="43000"/>
                    </a:srgbClr>
                  </a:outerShdw>
                </a:effectLst>
                <a:latin typeface="Comic Sans MS"/>
                <a:cs typeface="Comic Sans MS"/>
              </a:rPr>
              <a:t>AXE – DÉVIATION AXIALE GAUCHE</a:t>
            </a:r>
          </a:p>
        </p:txBody>
      </p:sp>
      <p:sp>
        <p:nvSpPr>
          <p:cNvPr id="234505" name="Rectangle 9"/>
          <p:cNvSpPr>
            <a:spLocks noGrp="1" noChangeArrowheads="1"/>
          </p:cNvSpPr>
          <p:nvPr>
            <p:ph idx="1"/>
          </p:nvPr>
        </p:nvSpPr>
        <p:spPr>
          <a:xfrm>
            <a:off x="457200" y="2098675"/>
            <a:ext cx="8229600" cy="4530725"/>
          </a:xfrm>
          <a:prstGeom prst="rect">
            <a:avLst/>
          </a:prstGeom>
        </p:spPr>
        <p:txBody>
          <a:bodyPr/>
          <a:lstStyle/>
          <a:p>
            <a:pPr lvl="2" eaLnBrk="1" hangingPunct="1"/>
            <a:r>
              <a:rPr lang="fr-CA" sz="2000" b="1" dirty="0">
                <a:solidFill>
                  <a:srgbClr val="FFFF00"/>
                </a:solidFill>
                <a:effectLst>
                  <a:outerShdw blurRad="50800" dist="38100" dir="2700000">
                    <a:srgbClr val="000000">
                      <a:alpha val="43000"/>
                    </a:srgbClr>
                  </a:outerShdw>
                </a:effectLst>
                <a:latin typeface="Comic Sans MS"/>
                <a:cs typeface="Comic Sans MS"/>
              </a:rPr>
              <a:t> </a:t>
            </a:r>
            <a:r>
              <a:rPr lang="fr-CA" sz="2000" b="1" dirty="0" err="1">
                <a:solidFill>
                  <a:srgbClr val="FFFF00"/>
                </a:solidFill>
                <a:effectLst>
                  <a:outerShdw blurRad="50800" dist="38100" dir="2700000">
                    <a:srgbClr val="000000">
                      <a:alpha val="43000"/>
                    </a:srgbClr>
                  </a:outerShdw>
                </a:effectLst>
                <a:latin typeface="Comic Sans MS"/>
                <a:cs typeface="Comic Sans MS"/>
              </a:rPr>
              <a:t>Hémibloc</a:t>
            </a:r>
            <a:r>
              <a:rPr lang="fr-CA" sz="2000" b="1" dirty="0">
                <a:solidFill>
                  <a:srgbClr val="FFFF00"/>
                </a:solidFill>
                <a:effectLst>
                  <a:outerShdw blurRad="50800" dist="38100" dir="2700000">
                    <a:srgbClr val="000000">
                      <a:alpha val="43000"/>
                    </a:srgbClr>
                  </a:outerShdw>
                </a:effectLst>
                <a:latin typeface="Comic Sans MS"/>
                <a:cs typeface="Comic Sans MS"/>
              </a:rPr>
              <a:t> antérieur gauche</a:t>
            </a:r>
          </a:p>
          <a:p>
            <a:pPr lvl="2" eaLnBrk="1" hangingPunct="1"/>
            <a:r>
              <a:rPr lang="fr-CA" sz="2000" b="1" dirty="0">
                <a:solidFill>
                  <a:srgbClr val="FFFF00"/>
                </a:solidFill>
                <a:effectLst>
                  <a:outerShdw blurRad="50800" dist="38100" dir="2700000">
                    <a:srgbClr val="000000">
                      <a:alpha val="43000"/>
                    </a:srgbClr>
                  </a:outerShdw>
                </a:effectLst>
                <a:latin typeface="Comic Sans MS"/>
                <a:cs typeface="Comic Sans MS"/>
              </a:rPr>
              <a:t> Hypertrophie ventriculaire </a:t>
            </a:r>
            <a:r>
              <a:rPr lang="fr-CA" sz="2000" b="1" dirty="0" smtClean="0">
                <a:solidFill>
                  <a:srgbClr val="FFFF00"/>
                </a:solidFill>
                <a:effectLst>
                  <a:outerShdw blurRad="50800" dist="38100" dir="2700000">
                    <a:srgbClr val="000000">
                      <a:alpha val="43000"/>
                    </a:srgbClr>
                  </a:outerShdw>
                </a:effectLst>
                <a:latin typeface="Comic Sans MS"/>
                <a:cs typeface="Comic Sans MS"/>
              </a:rPr>
              <a:t>gauche</a:t>
            </a:r>
          </a:p>
          <a:p>
            <a:pPr lvl="2" eaLnBrk="1" hangingPunct="1">
              <a:buNone/>
            </a:pPr>
            <a:r>
              <a:rPr lang="fr-CA" sz="2000" dirty="0" smtClean="0">
                <a:latin typeface="Comic Sans MS"/>
                <a:cs typeface="Comic Sans MS"/>
              </a:rPr>
              <a:t> </a:t>
            </a:r>
            <a:endParaRPr lang="fr-CA" sz="2000" dirty="0">
              <a:latin typeface="Comic Sans MS"/>
              <a:cs typeface="Comic Sans MS"/>
            </a:endParaRPr>
          </a:p>
          <a:p>
            <a:pPr lvl="2" eaLnBrk="1" hangingPunct="1"/>
            <a:r>
              <a:rPr lang="fr-CA" sz="2000" dirty="0">
                <a:latin typeface="Comic Sans MS"/>
                <a:cs typeface="Comic Sans MS"/>
              </a:rPr>
              <a:t> Ondes Q indiquant un </a:t>
            </a:r>
            <a:r>
              <a:rPr lang="fr-CA" sz="2000" dirty="0" err="1">
                <a:latin typeface="Comic Sans MS"/>
                <a:cs typeface="Comic Sans MS"/>
              </a:rPr>
              <a:t>infarcissement</a:t>
            </a:r>
            <a:r>
              <a:rPr lang="fr-CA" sz="2000" dirty="0">
                <a:latin typeface="Comic Sans MS"/>
                <a:cs typeface="Comic Sans MS"/>
              </a:rPr>
              <a:t> myocardique inférieur </a:t>
            </a:r>
          </a:p>
          <a:p>
            <a:pPr lvl="2" eaLnBrk="1" hangingPunct="1"/>
            <a:r>
              <a:rPr lang="fr-CA" sz="2000" dirty="0">
                <a:latin typeface="Comic Sans MS"/>
                <a:cs typeface="Comic Sans MS"/>
              </a:rPr>
              <a:t> Stimulation cardiaque</a:t>
            </a:r>
            <a:r>
              <a:rPr lang="fr-CA" sz="2000" dirty="0" smtClean="0">
                <a:latin typeface="Comic Sans MS"/>
                <a:cs typeface="Comic Sans MS"/>
              </a:rPr>
              <a:t> </a:t>
            </a:r>
          </a:p>
          <a:p>
            <a:pPr lvl="2" eaLnBrk="1" hangingPunct="1">
              <a:buNone/>
            </a:pPr>
            <a:endParaRPr lang="en-US" sz="2000" dirty="0">
              <a:latin typeface="Comic Sans MS"/>
              <a:cs typeface="Comic Sans MS"/>
            </a:endParaRPr>
          </a:p>
        </p:txBody>
      </p:sp>
      <p:sp>
        <p:nvSpPr>
          <p:cNvPr id="38916" name="Text Box 3"/>
          <p:cNvSpPr txBox="1">
            <a:spLocks noChangeArrowheads="1"/>
          </p:cNvSpPr>
          <p:nvPr/>
        </p:nvSpPr>
        <p:spPr bwMode="auto">
          <a:xfrm>
            <a:off x="4479925" y="3822700"/>
            <a:ext cx="184150" cy="457200"/>
          </a:xfrm>
          <a:prstGeom prst="rect">
            <a:avLst/>
          </a:prstGeom>
          <a:noFill/>
          <a:ln w="9525">
            <a:noFill/>
            <a:miter lim="800000"/>
            <a:headEnd/>
            <a:tailEnd/>
          </a:ln>
        </p:spPr>
        <p:txBody>
          <a:bodyPr wrap="none" anchor="ctr">
            <a:prstTxWarp prst="textNoShape">
              <a:avLst/>
            </a:prstTxWarp>
            <a:spAutoFit/>
          </a:bodyPr>
          <a:lstStyle/>
          <a:p>
            <a:pPr>
              <a:spcBef>
                <a:spcPct val="50000"/>
              </a:spcBef>
            </a:pPr>
            <a:endParaRPr lang="de-DE" sz="2400">
              <a:latin typeface="Comic Sans MS"/>
              <a:cs typeface="Comic Sans M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609600"/>
            <a:ext cx="7772400" cy="457200"/>
          </a:xfrm>
        </p:spPr>
        <p:txBody>
          <a:bodyPr/>
          <a:lstStyle/>
          <a:p>
            <a:r>
              <a:rPr lang="fr-FR" sz="2400" b="1">
                <a:solidFill>
                  <a:srgbClr val="FFFF00"/>
                </a:solidFill>
                <a:effectLst>
                  <a:outerShdw blurRad="38100" dist="38100" dir="2700000" algn="tl">
                    <a:srgbClr val="000000"/>
                  </a:outerShdw>
                </a:effectLst>
                <a:latin typeface="Comic Sans MS" charset="0"/>
              </a:rPr>
              <a:t>HBAG</a:t>
            </a:r>
          </a:p>
        </p:txBody>
      </p:sp>
      <p:sp>
        <p:nvSpPr>
          <p:cNvPr id="82947" name="Rectangle 3"/>
          <p:cNvSpPr>
            <a:spLocks noGrp="1" noChangeArrowheads="1"/>
          </p:cNvSpPr>
          <p:nvPr>
            <p:ph type="body" sz="half" idx="1"/>
          </p:nvPr>
        </p:nvSpPr>
        <p:spPr/>
        <p:txBody>
          <a:bodyPr/>
          <a:lstStyle/>
          <a:p>
            <a:pPr>
              <a:buFontTx/>
              <a:buNone/>
            </a:pPr>
            <a:r>
              <a:rPr lang="fr-FR" sz="2000" b="1" u="sng">
                <a:solidFill>
                  <a:srgbClr val="FFFF00"/>
                </a:solidFill>
                <a:latin typeface="Comic Sans MS" charset="0"/>
              </a:rPr>
              <a:t>Signes:</a:t>
            </a:r>
          </a:p>
          <a:p>
            <a:r>
              <a:rPr lang="fr-FR" sz="2000">
                <a:solidFill>
                  <a:schemeClr val="bg1"/>
                </a:solidFill>
                <a:latin typeface="Comic Sans MS" charset="0"/>
                <a:sym typeface="Symbol" charset="2"/>
              </a:rPr>
              <a:t>Déviation axiale gauche de QRS : -30 à -90°</a:t>
            </a:r>
          </a:p>
          <a:p>
            <a:r>
              <a:rPr lang="fr-FR" sz="2000">
                <a:solidFill>
                  <a:schemeClr val="bg1"/>
                </a:solidFill>
                <a:latin typeface="Comic Sans MS" charset="0"/>
                <a:sym typeface="Symbol" charset="2"/>
              </a:rPr>
              <a:t>Aspect qR en D1 et rS en D2 et D3</a:t>
            </a:r>
          </a:p>
          <a:p>
            <a:r>
              <a:rPr lang="fr-FR" sz="2000">
                <a:solidFill>
                  <a:schemeClr val="bg1"/>
                </a:solidFill>
                <a:latin typeface="Comic Sans MS" charset="0"/>
                <a:sym typeface="Symbol" charset="2"/>
              </a:rPr>
              <a:t>Durée normale de QRS (toujours &lt; 0.12sec.)</a:t>
            </a:r>
          </a:p>
          <a:p>
            <a:endParaRPr lang="fr-FR" sz="1600">
              <a:solidFill>
                <a:schemeClr val="bg1"/>
              </a:solidFill>
              <a:latin typeface="Comic Sans MS" charset="0"/>
            </a:endParaRPr>
          </a:p>
        </p:txBody>
      </p:sp>
      <p:sp>
        <p:nvSpPr>
          <p:cNvPr id="82948" name="Rectangle 4"/>
          <p:cNvSpPr>
            <a:spLocks noGrp="1" noChangeArrowheads="1"/>
          </p:cNvSpPr>
          <p:nvPr>
            <p:ph type="body" sz="half" idx="2"/>
          </p:nvPr>
        </p:nvSpPr>
        <p:spPr/>
        <p:txBody>
          <a:bodyPr/>
          <a:lstStyle/>
          <a:p>
            <a:pPr>
              <a:buFontTx/>
              <a:buNone/>
            </a:pPr>
            <a:r>
              <a:rPr lang="fr-FR" sz="2000" b="1" u="sng">
                <a:solidFill>
                  <a:srgbClr val="FFFF00"/>
                </a:solidFill>
                <a:latin typeface="Comic Sans MS" charset="0"/>
              </a:rPr>
              <a:t>Etiologies:</a:t>
            </a:r>
          </a:p>
          <a:p>
            <a:r>
              <a:rPr lang="fr-FR" sz="2000">
                <a:solidFill>
                  <a:schemeClr val="bg1"/>
                </a:solidFill>
                <a:latin typeface="Comic Sans MS" charset="0"/>
              </a:rPr>
              <a:t>Idiopathique</a:t>
            </a:r>
          </a:p>
          <a:p>
            <a:r>
              <a:rPr lang="fr-FR" sz="2000">
                <a:solidFill>
                  <a:schemeClr val="bg1"/>
                </a:solidFill>
                <a:latin typeface="Comic Sans MS" charset="0"/>
              </a:rPr>
              <a:t>Valvulopathie aortique</a:t>
            </a:r>
          </a:p>
          <a:p>
            <a:r>
              <a:rPr lang="fr-FR" sz="2000">
                <a:solidFill>
                  <a:schemeClr val="bg1"/>
                </a:solidFill>
                <a:latin typeface="Comic Sans MS" charset="0"/>
              </a:rPr>
              <a:t>HTA</a:t>
            </a:r>
          </a:p>
          <a:p>
            <a:r>
              <a:rPr lang="fr-FR" sz="2000">
                <a:solidFill>
                  <a:schemeClr val="bg1"/>
                </a:solidFill>
                <a:latin typeface="Comic Sans MS" charset="0"/>
              </a:rPr>
              <a:t>Myocardiopathies</a:t>
            </a:r>
          </a:p>
          <a:p>
            <a:r>
              <a:rPr lang="fr-FR" sz="2000">
                <a:solidFill>
                  <a:schemeClr val="bg1"/>
                </a:solidFill>
                <a:latin typeface="Comic Sans MS" charset="0"/>
              </a:rPr>
              <a:t>Insuffisance coronaire</a:t>
            </a:r>
          </a:p>
          <a:p>
            <a:r>
              <a:rPr lang="fr-FR" sz="2000">
                <a:solidFill>
                  <a:schemeClr val="bg1"/>
                </a:solidFill>
                <a:latin typeface="Comic Sans MS" charset="0"/>
              </a:rPr>
              <a:t>Cardiopathies congénitales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602" name="Rectangle 10"/>
          <p:cNvSpPr>
            <a:spLocks noGrp="1" noChangeArrowheads="1"/>
          </p:cNvSpPr>
          <p:nvPr>
            <p:ph type="title"/>
          </p:nvPr>
        </p:nvSpPr>
        <p:spPr/>
        <p:txBody>
          <a:bodyPr/>
          <a:lstStyle/>
          <a:p>
            <a:pPr eaLnBrk="1" hangingPunct="1"/>
            <a:r>
              <a:rPr lang="en-US" sz="3200" dirty="0">
                <a:effectLst>
                  <a:outerShdw blurRad="50800" dist="38100" dir="2700000">
                    <a:srgbClr val="000000">
                      <a:alpha val="43000"/>
                    </a:srgbClr>
                  </a:outerShdw>
                </a:effectLst>
                <a:latin typeface="Comic Sans MS"/>
                <a:cs typeface="Comic Sans MS"/>
              </a:rPr>
              <a:t>AXE – DÉVIATION AXIALE DROITE</a:t>
            </a:r>
          </a:p>
        </p:txBody>
      </p:sp>
      <p:sp>
        <p:nvSpPr>
          <p:cNvPr id="238603" name="Rectangle 11"/>
          <p:cNvSpPr>
            <a:spLocks noGrp="1" noChangeArrowheads="1"/>
          </p:cNvSpPr>
          <p:nvPr>
            <p:ph idx="1"/>
          </p:nvPr>
        </p:nvSpPr>
        <p:spPr>
          <a:xfrm>
            <a:off x="457200" y="1600200"/>
            <a:ext cx="8229600" cy="4530725"/>
          </a:xfrm>
          <a:prstGeom prst="rect">
            <a:avLst/>
          </a:prstGeom>
        </p:spPr>
        <p:txBody>
          <a:bodyPr>
            <a:normAutofit fontScale="92500"/>
          </a:bodyPr>
          <a:lstStyle/>
          <a:p>
            <a:pPr eaLnBrk="1" hangingPunct="1">
              <a:lnSpc>
                <a:spcPct val="90000"/>
              </a:lnSpc>
            </a:pPr>
            <a:r>
              <a:rPr lang="en-US" sz="2800" dirty="0">
                <a:solidFill>
                  <a:srgbClr val="FFFF00"/>
                </a:solidFill>
                <a:effectLst>
                  <a:outerShdw blurRad="50800" dist="38100" dir="2700000">
                    <a:srgbClr val="000000">
                      <a:alpha val="43000"/>
                    </a:srgbClr>
                  </a:outerShdw>
                </a:effectLst>
              </a:rPr>
              <a:t> </a:t>
            </a:r>
            <a:r>
              <a:rPr lang="fr-CA" sz="2595" dirty="0">
                <a:solidFill>
                  <a:srgbClr val="FFFF00"/>
                </a:solidFill>
                <a:effectLst>
                  <a:outerShdw blurRad="50800" dist="38100" dir="2700000">
                    <a:srgbClr val="000000">
                      <a:alpha val="43000"/>
                    </a:srgbClr>
                  </a:outerShdw>
                </a:effectLst>
              </a:rPr>
              <a:t>Dérivation</a:t>
            </a:r>
            <a:r>
              <a:rPr lang="fr-CA" sz="2595" dirty="0" smtClean="0">
                <a:solidFill>
                  <a:srgbClr val="FFFF00"/>
                </a:solidFill>
                <a:effectLst>
                  <a:outerShdw blurRad="50800" dist="38100" dir="2700000">
                    <a:srgbClr val="000000">
                      <a:alpha val="43000"/>
                    </a:srgbClr>
                  </a:outerShdw>
                </a:effectLst>
              </a:rPr>
              <a:t> I </a:t>
            </a:r>
            <a:r>
              <a:rPr lang="fr-CA" sz="2595" dirty="0" err="1" smtClean="0">
                <a:solidFill>
                  <a:srgbClr val="FFFF00"/>
                </a:solidFill>
                <a:effectLst>
                  <a:outerShdw blurRad="50800" dist="38100" dir="2700000">
                    <a:srgbClr val="000000">
                      <a:alpha val="43000"/>
                    </a:srgbClr>
                  </a:outerShdw>
                </a:effectLst>
              </a:rPr>
              <a:t>-ve</a:t>
            </a:r>
            <a:r>
              <a:rPr lang="fr-CA" sz="2595" dirty="0" smtClean="0">
                <a:solidFill>
                  <a:srgbClr val="FFFF00"/>
                </a:solidFill>
                <a:effectLst>
                  <a:outerShdw blurRad="50800" dist="38100" dir="2700000">
                    <a:srgbClr val="000000">
                      <a:alpha val="43000"/>
                    </a:srgbClr>
                  </a:outerShdw>
                </a:effectLst>
              </a:rPr>
              <a:t> et </a:t>
            </a:r>
            <a:r>
              <a:rPr lang="fr-CA" sz="2595" dirty="0" err="1">
                <a:solidFill>
                  <a:srgbClr val="FFFF00"/>
                </a:solidFill>
                <a:effectLst>
                  <a:outerShdw blurRad="50800" dist="38100" dir="2700000">
                    <a:srgbClr val="000000">
                      <a:alpha val="43000"/>
                    </a:srgbClr>
                  </a:outerShdw>
                </a:effectLst>
              </a:rPr>
              <a:t>aVF</a:t>
            </a:r>
            <a:r>
              <a:rPr lang="fr-CA" sz="2595" dirty="0" smtClean="0">
                <a:solidFill>
                  <a:srgbClr val="FFFF00"/>
                </a:solidFill>
                <a:effectLst>
                  <a:outerShdw blurRad="50800" dist="38100" dir="2700000">
                    <a:srgbClr val="000000">
                      <a:alpha val="43000"/>
                    </a:srgbClr>
                  </a:outerShdw>
                </a:effectLst>
              </a:rPr>
              <a:t> +</a:t>
            </a:r>
            <a:r>
              <a:rPr lang="fr-CA" sz="2595" dirty="0" err="1" smtClean="0">
                <a:solidFill>
                  <a:srgbClr val="FFFF00"/>
                </a:solidFill>
                <a:effectLst>
                  <a:outerShdw blurRad="50800" dist="38100" dir="2700000">
                    <a:srgbClr val="000000">
                      <a:alpha val="43000"/>
                    </a:srgbClr>
                  </a:outerShdw>
                </a:effectLst>
              </a:rPr>
              <a:t>ve</a:t>
            </a:r>
            <a:r>
              <a:rPr lang="fr-CA" sz="2595" dirty="0" smtClean="0">
                <a:solidFill>
                  <a:srgbClr val="FFFF00"/>
                </a:solidFill>
                <a:effectLst>
                  <a:outerShdw blurRad="50800" dist="38100" dir="2700000">
                    <a:srgbClr val="000000">
                      <a:alpha val="43000"/>
                    </a:srgbClr>
                  </a:outerShdw>
                </a:effectLst>
              </a:rPr>
              <a:t> </a:t>
            </a:r>
            <a:r>
              <a:rPr lang="fr-CA" sz="2595" dirty="0">
                <a:solidFill>
                  <a:srgbClr val="FFFF00"/>
                </a:solidFill>
                <a:effectLst>
                  <a:outerShdw blurRad="50800" dist="38100" dir="2700000">
                    <a:srgbClr val="000000">
                      <a:alpha val="43000"/>
                    </a:srgbClr>
                  </a:outerShdw>
                </a:effectLst>
              </a:rPr>
              <a:t>= DÉVIATION AXIALE DROITE</a:t>
            </a:r>
            <a:endParaRPr lang="fr-CA" sz="2800" dirty="0">
              <a:solidFill>
                <a:srgbClr val="FFFF00"/>
              </a:solidFill>
              <a:effectLst>
                <a:outerShdw blurRad="50800" dist="38100" dir="2700000">
                  <a:srgbClr val="000000">
                    <a:alpha val="43000"/>
                  </a:srgbClr>
                </a:outerShdw>
              </a:effectLst>
            </a:endParaRPr>
          </a:p>
          <a:p>
            <a:pPr eaLnBrk="1" hangingPunct="1">
              <a:lnSpc>
                <a:spcPct val="90000"/>
              </a:lnSpc>
            </a:pPr>
            <a:r>
              <a:rPr lang="fr-CA" sz="2800" dirty="0"/>
              <a:t> </a:t>
            </a:r>
            <a:r>
              <a:rPr lang="fr-CA" sz="2800" dirty="0" smtClean="0"/>
              <a:t>Causes (contexte clinique!!):</a:t>
            </a:r>
            <a:endParaRPr lang="fr-CA" sz="2800" dirty="0"/>
          </a:p>
          <a:p>
            <a:pPr lvl="2" eaLnBrk="1" hangingPunct="1">
              <a:lnSpc>
                <a:spcPct val="90000"/>
              </a:lnSpc>
            </a:pPr>
            <a:r>
              <a:rPr lang="fr-CA" sz="2000" dirty="0"/>
              <a:t>Courant chez les enfants et les adultes grands et minces</a:t>
            </a:r>
          </a:p>
          <a:p>
            <a:pPr lvl="2" eaLnBrk="1" hangingPunct="1">
              <a:lnSpc>
                <a:spcPct val="90000"/>
              </a:lnSpc>
            </a:pPr>
            <a:r>
              <a:rPr lang="fr-CA" sz="2000" b="1" dirty="0">
                <a:solidFill>
                  <a:srgbClr val="FFFF00"/>
                </a:solidFill>
              </a:rPr>
              <a:t>Hypertrophie ventriculaire droite</a:t>
            </a:r>
          </a:p>
          <a:p>
            <a:pPr lvl="2" eaLnBrk="1" hangingPunct="1">
              <a:lnSpc>
                <a:spcPct val="90000"/>
              </a:lnSpc>
            </a:pPr>
            <a:r>
              <a:rPr lang="fr-CA" sz="2000" dirty="0"/>
              <a:t>Maladie pulmonaire chronique même sans hypertension pulmonaire</a:t>
            </a:r>
          </a:p>
          <a:p>
            <a:pPr lvl="2" eaLnBrk="1" hangingPunct="1">
              <a:lnSpc>
                <a:spcPct val="90000"/>
              </a:lnSpc>
            </a:pPr>
            <a:r>
              <a:rPr lang="fr-CA" sz="2000" dirty="0" err="1"/>
              <a:t>Infarcissement</a:t>
            </a:r>
            <a:r>
              <a:rPr lang="fr-CA" sz="2000" dirty="0"/>
              <a:t> myocardique antérolatéral</a:t>
            </a:r>
          </a:p>
          <a:p>
            <a:pPr lvl="2" eaLnBrk="1" hangingPunct="1">
              <a:lnSpc>
                <a:spcPct val="90000"/>
              </a:lnSpc>
            </a:pPr>
            <a:r>
              <a:rPr lang="fr-CA" sz="2000" b="1" dirty="0" err="1">
                <a:solidFill>
                  <a:srgbClr val="FFFF00"/>
                </a:solidFill>
              </a:rPr>
              <a:t>Hémibloc</a:t>
            </a:r>
            <a:r>
              <a:rPr lang="fr-CA" sz="2000" b="1" dirty="0">
                <a:solidFill>
                  <a:srgbClr val="FFFF00"/>
                </a:solidFill>
              </a:rPr>
              <a:t> postérieur gauche</a:t>
            </a:r>
          </a:p>
          <a:p>
            <a:pPr lvl="2" eaLnBrk="1" hangingPunct="1">
              <a:lnSpc>
                <a:spcPct val="90000"/>
              </a:lnSpc>
            </a:pPr>
            <a:r>
              <a:rPr lang="fr-CA" sz="2000" dirty="0"/>
              <a:t>Embole pulmonaire</a:t>
            </a:r>
          </a:p>
          <a:p>
            <a:pPr lvl="2" eaLnBrk="1" hangingPunct="1">
              <a:lnSpc>
                <a:spcPct val="90000"/>
              </a:lnSpc>
            </a:pPr>
            <a:r>
              <a:rPr lang="fr-CA" sz="2000" dirty="0"/>
              <a:t>Syndrome </a:t>
            </a:r>
            <a:r>
              <a:rPr lang="fr-CA" sz="2000" dirty="0" err="1"/>
              <a:t>Wolff-Parkinson-White</a:t>
            </a:r>
            <a:r>
              <a:rPr lang="fr-CA" sz="2000" dirty="0"/>
              <a:t> - voie accessoire du côté gauche</a:t>
            </a:r>
          </a:p>
          <a:p>
            <a:pPr lvl="2" eaLnBrk="1" hangingPunct="1">
              <a:lnSpc>
                <a:spcPct val="90000"/>
              </a:lnSpc>
            </a:pPr>
            <a:r>
              <a:rPr lang="fr-CA" sz="2000" dirty="0"/>
              <a:t>Communication </a:t>
            </a:r>
            <a:r>
              <a:rPr lang="fr-CA" sz="2000" dirty="0" err="1"/>
              <a:t>interauriculaire</a:t>
            </a:r>
            <a:endParaRPr lang="fr-CA" sz="2000" dirty="0"/>
          </a:p>
          <a:p>
            <a:pPr lvl="2" eaLnBrk="1" hangingPunct="1">
              <a:lnSpc>
                <a:spcPct val="90000"/>
              </a:lnSpc>
            </a:pPr>
            <a:r>
              <a:rPr lang="fr-CA" sz="2000" dirty="0"/>
              <a:t>Communication </a:t>
            </a:r>
            <a:r>
              <a:rPr lang="fr-CA" sz="2000" dirty="0" err="1"/>
              <a:t>interventriculaire</a:t>
            </a:r>
            <a:endParaRPr lang="en-US" sz="2000" dirty="0"/>
          </a:p>
        </p:txBody>
      </p:sp>
      <p:sp>
        <p:nvSpPr>
          <p:cNvPr id="40964" name="Text Box 2051"/>
          <p:cNvSpPr txBox="1">
            <a:spLocks noChangeArrowheads="1"/>
          </p:cNvSpPr>
          <p:nvPr/>
        </p:nvSpPr>
        <p:spPr bwMode="auto">
          <a:xfrm>
            <a:off x="4479925" y="3741738"/>
            <a:ext cx="184150" cy="457200"/>
          </a:xfrm>
          <a:prstGeom prst="rect">
            <a:avLst/>
          </a:prstGeom>
          <a:noFill/>
          <a:ln w="9525">
            <a:noFill/>
            <a:miter lim="800000"/>
            <a:headEnd/>
            <a:tailEnd/>
          </a:ln>
        </p:spPr>
        <p:txBody>
          <a:bodyPr wrap="none" anchor="ctr">
            <a:prstTxWarp prst="textNoShape">
              <a:avLst/>
            </a:prstTxWarp>
            <a:spAutoFit/>
          </a:bodyPr>
          <a:lstStyle/>
          <a:p>
            <a:pPr algn="ctr">
              <a:spcBef>
                <a:spcPct val="50000"/>
              </a:spcBef>
            </a:pPr>
            <a:endParaRPr lang="de-DE" sz="2400">
              <a:latin typeface="Albertus Extra Bold (PCL6)"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685800" y="609600"/>
            <a:ext cx="7772400" cy="457200"/>
          </a:xfrm>
        </p:spPr>
        <p:txBody>
          <a:bodyPr/>
          <a:lstStyle/>
          <a:p>
            <a:r>
              <a:rPr lang="fr-FR" sz="2400" b="1">
                <a:solidFill>
                  <a:srgbClr val="FFFF00"/>
                </a:solidFill>
                <a:effectLst>
                  <a:outerShdw blurRad="38100" dist="38100" dir="2700000" algn="tl">
                    <a:srgbClr val="000000"/>
                  </a:outerShdw>
                </a:effectLst>
                <a:latin typeface="Comic Sans MS" charset="0"/>
              </a:rPr>
              <a:t>HBPG</a:t>
            </a:r>
          </a:p>
        </p:txBody>
      </p:sp>
      <p:sp>
        <p:nvSpPr>
          <p:cNvPr id="83971" name="Rectangle 3"/>
          <p:cNvSpPr>
            <a:spLocks noGrp="1" noChangeArrowheads="1"/>
          </p:cNvSpPr>
          <p:nvPr>
            <p:ph type="body" sz="half" idx="1"/>
          </p:nvPr>
        </p:nvSpPr>
        <p:spPr/>
        <p:txBody>
          <a:bodyPr/>
          <a:lstStyle/>
          <a:p>
            <a:pPr>
              <a:buFontTx/>
              <a:buNone/>
            </a:pPr>
            <a:r>
              <a:rPr lang="fr-FR" sz="2000" b="1" u="sng">
                <a:solidFill>
                  <a:srgbClr val="FFFF00"/>
                </a:solidFill>
                <a:latin typeface="Comic Sans MS" charset="0"/>
              </a:rPr>
              <a:t>Signes:</a:t>
            </a:r>
          </a:p>
          <a:p>
            <a:r>
              <a:rPr lang="fr-FR" sz="2000">
                <a:solidFill>
                  <a:schemeClr val="bg1"/>
                </a:solidFill>
                <a:latin typeface="Comic Sans MS" charset="0"/>
                <a:sym typeface="Symbol" charset="2"/>
              </a:rPr>
              <a:t>Déviation axiale droite de QRS : +120° (isolée)</a:t>
            </a:r>
          </a:p>
          <a:p>
            <a:r>
              <a:rPr lang="fr-FR" sz="2000">
                <a:solidFill>
                  <a:schemeClr val="bg1"/>
                </a:solidFill>
                <a:latin typeface="Comic Sans MS" charset="0"/>
                <a:sym typeface="Symbol" charset="2"/>
              </a:rPr>
              <a:t>Aspect rS en D1 et qR en D2 et D3</a:t>
            </a:r>
          </a:p>
          <a:p>
            <a:r>
              <a:rPr lang="fr-FR" sz="2000">
                <a:solidFill>
                  <a:schemeClr val="bg1"/>
                </a:solidFill>
                <a:latin typeface="Comic Sans MS" charset="0"/>
                <a:sym typeface="Symbol" charset="2"/>
              </a:rPr>
              <a:t>Durée normale de QRS (toujours &lt; 0.12sec.)</a:t>
            </a:r>
          </a:p>
          <a:p>
            <a:endParaRPr lang="fr-FR" sz="1600">
              <a:solidFill>
                <a:schemeClr val="bg1"/>
              </a:solidFill>
              <a:latin typeface="Comic Sans MS" charset="0"/>
            </a:endParaRPr>
          </a:p>
        </p:txBody>
      </p:sp>
      <p:sp>
        <p:nvSpPr>
          <p:cNvPr id="83972" name="Rectangle 4"/>
          <p:cNvSpPr>
            <a:spLocks noGrp="1" noChangeArrowheads="1"/>
          </p:cNvSpPr>
          <p:nvPr>
            <p:ph type="body" sz="half" idx="2"/>
          </p:nvPr>
        </p:nvSpPr>
        <p:spPr/>
        <p:txBody>
          <a:bodyPr/>
          <a:lstStyle/>
          <a:p>
            <a:pPr>
              <a:buFontTx/>
              <a:buNone/>
            </a:pPr>
            <a:r>
              <a:rPr lang="fr-FR" sz="2000" b="1" u="sng">
                <a:solidFill>
                  <a:srgbClr val="FFFF00"/>
                </a:solidFill>
                <a:latin typeface="Comic Sans MS" charset="0"/>
              </a:rPr>
              <a:t>Etiologies:</a:t>
            </a:r>
          </a:p>
          <a:p>
            <a:r>
              <a:rPr lang="fr-FR" sz="2000">
                <a:solidFill>
                  <a:schemeClr val="bg1"/>
                </a:solidFill>
                <a:latin typeface="Comic Sans MS" charset="0"/>
              </a:rPr>
              <a:t>Rare</a:t>
            </a:r>
          </a:p>
          <a:p>
            <a:r>
              <a:rPr lang="fr-FR" sz="2000">
                <a:solidFill>
                  <a:schemeClr val="bg1"/>
                </a:solidFill>
                <a:latin typeface="Comic Sans MS" charset="0"/>
              </a:rPr>
              <a:t>Insuffisance coronaire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C:\Users\egeoffroy\Desktop\ECG SP\WPW\IMG_1897.JPG"/>
          <p:cNvPicPr>
            <a:picLocks noChangeAspect="1" noChangeArrowheads="1"/>
          </p:cNvPicPr>
          <p:nvPr/>
        </p:nvPicPr>
        <p:blipFill rotWithShape="1">
          <a:blip r:embed="rId3">
            <a:extLst>
              <a:ext uri="{28A0092B-C50C-407E-A947-70E740481C1C}">
                <a14:useLocalDpi xmlns:a14="http://schemas.microsoft.com/office/drawing/2010/main"/>
              </a:ext>
            </a:extLst>
          </a:blip>
          <a:srcRect l="15541" t="25814" r="10671" b="20288"/>
          <a:stretch/>
        </p:blipFill>
        <p:spPr bwMode="auto">
          <a:xfrm>
            <a:off x="827584" y="188640"/>
            <a:ext cx="5498991" cy="30124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descr="C:\Users\egeoffroy\Desktop\ECG SP\WPW\IMG_1894.JPG"/>
          <p:cNvPicPr>
            <a:picLocks noChangeAspect="1" noChangeArrowheads="1"/>
          </p:cNvPicPr>
          <p:nvPr/>
        </p:nvPicPr>
        <p:blipFill rotWithShape="1">
          <a:blip r:embed="rId4">
            <a:extLst>
              <a:ext uri="{28A0092B-C50C-407E-A947-70E740481C1C}">
                <a14:useLocalDpi xmlns:a14="http://schemas.microsoft.com/office/drawing/2010/main"/>
              </a:ext>
            </a:extLst>
          </a:blip>
          <a:srcRect l="34220" t="34143" r="30476" b="27907"/>
          <a:stretch/>
        </p:blipFill>
        <p:spPr bwMode="auto">
          <a:xfrm>
            <a:off x="2488378" y="1052736"/>
            <a:ext cx="5996729" cy="4834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6" name="Connecteur droit 5"/>
          <p:cNvCxnSpPr/>
          <p:nvPr/>
        </p:nvCxnSpPr>
        <p:spPr>
          <a:xfrm>
            <a:off x="4739874" y="1988840"/>
            <a:ext cx="0" cy="1800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Ellipse 6"/>
          <p:cNvSpPr/>
          <p:nvPr/>
        </p:nvSpPr>
        <p:spPr>
          <a:xfrm>
            <a:off x="3237385" y="229322"/>
            <a:ext cx="2965520" cy="5353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8653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par>
                          <p:cTn id="7" fill="hold">
                            <p:stCondLst>
                              <p:cond delay="500"/>
                            </p:stCondLst>
                            <p:childTnLst>
                              <p:par>
                                <p:cTn id="8" presetID="53" presetClass="entr" presetSubtype="16"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2000" fill="hold"/>
                                        <p:tgtEl>
                                          <p:spTgt spid="5"/>
                                        </p:tgtEl>
                                        <p:attrNameLst>
                                          <p:attrName>ppt_w</p:attrName>
                                        </p:attrNameLst>
                                      </p:cBhvr>
                                      <p:tavLst>
                                        <p:tav tm="0">
                                          <p:val>
                                            <p:fltVal val="0"/>
                                          </p:val>
                                        </p:tav>
                                        <p:tav tm="100000">
                                          <p:val>
                                            <p:strVal val="#ppt_w"/>
                                          </p:val>
                                        </p:tav>
                                      </p:tavLst>
                                    </p:anim>
                                    <p:anim calcmode="lin" valueType="num">
                                      <p:cBhvr>
                                        <p:cTn id="11" dur="2000" fill="hold"/>
                                        <p:tgtEl>
                                          <p:spTgt spid="5"/>
                                        </p:tgtEl>
                                        <p:attrNameLst>
                                          <p:attrName>ppt_h</p:attrName>
                                        </p:attrNameLst>
                                      </p:cBhvr>
                                      <p:tavLst>
                                        <p:tav tm="0">
                                          <p:val>
                                            <p:fltVal val="0"/>
                                          </p:val>
                                        </p:tav>
                                        <p:tav tm="100000">
                                          <p:val>
                                            <p:strVal val="#ppt_h"/>
                                          </p:val>
                                        </p:tav>
                                      </p:tavLst>
                                    </p:anim>
                                    <p:animEffect transition="in" filter="fade">
                                      <p:cBhvr>
                                        <p:cTn id="12" dur="20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endParaRPr lang="fr-FR"/>
          </a:p>
        </p:txBody>
      </p:sp>
      <p:sp>
        <p:nvSpPr>
          <p:cNvPr id="53251" name="Rectangle 3"/>
          <p:cNvSpPr>
            <a:spLocks noGrp="1" noChangeArrowheads="1"/>
          </p:cNvSpPr>
          <p:nvPr>
            <p:ph type="body" idx="1"/>
          </p:nvPr>
        </p:nvSpPr>
        <p:spPr/>
        <p:txBody>
          <a:bodyPr/>
          <a:lstStyle/>
          <a:p>
            <a:pPr eaLnBrk="1" hangingPunct="1"/>
            <a:endParaRPr lang="fr-FR"/>
          </a:p>
        </p:txBody>
      </p:sp>
      <p:pic>
        <p:nvPicPr>
          <p:cNvPr id="53252" name="Picture 4" descr="HB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76375" y="188913"/>
            <a:ext cx="6227763" cy="3119437"/>
          </a:xfrm>
          <a:prstGeom prst="rect">
            <a:avLst/>
          </a:prstGeom>
          <a:noFill/>
          <a:ln w="9525">
            <a:noFill/>
            <a:miter lim="800000"/>
            <a:headEnd/>
            <a:tailEnd/>
          </a:ln>
        </p:spPr>
      </p:pic>
      <p:pic>
        <p:nvPicPr>
          <p:cNvPr id="53253" name="Picture 5" descr="HBA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6375" y="3573463"/>
            <a:ext cx="6191250" cy="3065462"/>
          </a:xfrm>
          <a:prstGeom prst="rect">
            <a:avLst/>
          </a:prstGeom>
          <a:noFill/>
          <a:ln w="9525">
            <a:noFill/>
            <a:miter lim="800000"/>
            <a:headEnd/>
            <a:tailEnd/>
          </a:ln>
        </p:spPr>
      </p:pic>
      <p:sp>
        <p:nvSpPr>
          <p:cNvPr id="6" name="ZoneTexte 5"/>
          <p:cNvSpPr txBox="1"/>
          <p:nvPr/>
        </p:nvSpPr>
        <p:spPr>
          <a:xfrm rot="19836960">
            <a:off x="7314674" y="1325434"/>
            <a:ext cx="1752600" cy="461665"/>
          </a:xfrm>
          <a:prstGeom prst="rect">
            <a:avLst/>
          </a:prstGeom>
          <a:solidFill>
            <a:schemeClr val="accent6">
              <a:lumMod val="20000"/>
              <a:lumOff val="80000"/>
            </a:schemeClr>
          </a:solidFill>
        </p:spPr>
        <p:txBody>
          <a:bodyPr wrap="square" rtlCol="0">
            <a:spAutoFit/>
          </a:bodyPr>
          <a:lstStyle/>
          <a:p>
            <a:pPr algn="ctr"/>
            <a:r>
              <a:rPr lang="fr-FR" sz="2400" dirty="0" smtClean="0"/>
              <a:t>HBPG</a:t>
            </a:r>
            <a:endParaRPr lang="fr-FR" sz="2400" dirty="0"/>
          </a:p>
        </p:txBody>
      </p:sp>
      <p:sp>
        <p:nvSpPr>
          <p:cNvPr id="7" name="ZoneTexte 6"/>
          <p:cNvSpPr txBox="1"/>
          <p:nvPr/>
        </p:nvSpPr>
        <p:spPr>
          <a:xfrm rot="19836960">
            <a:off x="7314674" y="4362670"/>
            <a:ext cx="1752600" cy="461665"/>
          </a:xfrm>
          <a:prstGeom prst="rect">
            <a:avLst/>
          </a:prstGeom>
          <a:solidFill>
            <a:schemeClr val="accent6">
              <a:lumMod val="20000"/>
              <a:lumOff val="80000"/>
            </a:schemeClr>
          </a:solidFill>
        </p:spPr>
        <p:txBody>
          <a:bodyPr wrap="square" rtlCol="0">
            <a:spAutoFit/>
          </a:bodyPr>
          <a:lstStyle/>
          <a:p>
            <a:pPr algn="ctr"/>
            <a:r>
              <a:rPr lang="fr-FR" sz="2400" dirty="0" smtClean="0"/>
              <a:t>HBAG</a:t>
            </a:r>
            <a:endParaRPr lang="fr-F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endParaRPr lang="fr-FR"/>
          </a:p>
        </p:txBody>
      </p:sp>
      <p:sp>
        <p:nvSpPr>
          <p:cNvPr id="3075" name="Rectangle 3"/>
          <p:cNvSpPr>
            <a:spLocks noGrp="1" noChangeArrowheads="1"/>
          </p:cNvSpPr>
          <p:nvPr>
            <p:ph type="body" idx="1"/>
          </p:nvPr>
        </p:nvSpPr>
        <p:spPr/>
        <p:txBody>
          <a:bodyPr/>
          <a:lstStyle/>
          <a:p>
            <a:pPr eaLnBrk="1" hangingPunct="1"/>
            <a:endParaRPr lang="fr-FR"/>
          </a:p>
        </p:txBody>
      </p:sp>
      <p:pic>
        <p:nvPicPr>
          <p:cNvPr id="3076" name="Picture 4" descr="tsa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88" y="981075"/>
            <a:ext cx="9145588" cy="4852988"/>
          </a:xfrm>
          <a:prstGeom prst="rect">
            <a:avLst/>
          </a:prstGeom>
          <a:noFill/>
          <a:ln w="9525">
            <a:noFill/>
            <a:miter lim="800000"/>
            <a:headEnd/>
            <a:tailEnd/>
          </a:ln>
        </p:spPr>
      </p:pic>
      <p:sp>
        <p:nvSpPr>
          <p:cNvPr id="5" name="ZoneTexte 4"/>
          <p:cNvSpPr txBox="1"/>
          <p:nvPr/>
        </p:nvSpPr>
        <p:spPr>
          <a:xfrm>
            <a:off x="1752600" y="6172200"/>
            <a:ext cx="5334000" cy="461665"/>
          </a:xfrm>
          <a:prstGeom prst="rect">
            <a:avLst/>
          </a:prstGeom>
          <a:noFill/>
        </p:spPr>
        <p:txBody>
          <a:bodyPr wrap="square" rtlCol="0">
            <a:spAutoFit/>
          </a:bodyPr>
          <a:lstStyle/>
          <a:p>
            <a:pPr algn="ctr"/>
            <a:r>
              <a:rPr lang="fr-FR" sz="2400" dirty="0" smtClean="0">
                <a:solidFill>
                  <a:schemeClr val="tx2">
                    <a:lumMod val="60000"/>
                    <a:lumOff val="40000"/>
                  </a:schemeClr>
                </a:solidFill>
              </a:rPr>
              <a:t>HVG et ESV</a:t>
            </a:r>
            <a:endParaRPr lang="fr-FR" sz="2400" dirty="0">
              <a:solidFill>
                <a:schemeClr val="tx2">
                  <a:lumMod val="60000"/>
                  <a:lumOff val="4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457200" y="836613"/>
            <a:ext cx="8229600" cy="5294312"/>
          </a:xfrm>
          <a:prstGeom prst="rect">
            <a:avLst/>
          </a:prstGeom>
        </p:spPr>
        <p:txBody>
          <a:bodyPr/>
          <a:lstStyle/>
          <a:p>
            <a:pPr eaLnBrk="1" hangingPunct="1">
              <a:buFont typeface="Wingdings" charset="2"/>
              <a:buNone/>
            </a:pPr>
            <a:r>
              <a:rPr lang="fr-FR" sz="2800" b="1" dirty="0">
                <a:solidFill>
                  <a:srgbClr val="FFFF00"/>
                </a:solidFill>
                <a:effectLst>
                  <a:outerShdw blurRad="50800" dist="38100" dir="2700000">
                    <a:srgbClr val="000000">
                      <a:alpha val="43000"/>
                    </a:srgbClr>
                  </a:outerShdw>
                </a:effectLst>
                <a:latin typeface="Comic Sans MS"/>
                <a:cs typeface="Comic Sans MS"/>
              </a:rPr>
              <a:t>   </a:t>
            </a:r>
            <a:r>
              <a:rPr lang="fr-FR" sz="2800" b="1" dirty="0" smtClean="0">
                <a:solidFill>
                  <a:srgbClr val="FFFF00"/>
                </a:solidFill>
                <a:effectLst>
                  <a:outerShdw blurRad="50800" dist="38100" dir="2700000">
                    <a:srgbClr val="000000">
                      <a:alpha val="43000"/>
                    </a:srgbClr>
                  </a:outerShdw>
                </a:effectLst>
                <a:latin typeface="Comic Sans MS"/>
                <a:cs typeface="Comic Sans MS"/>
              </a:rPr>
              <a:t>  </a:t>
            </a:r>
            <a:r>
              <a:rPr lang="fr-FR" sz="2800" b="1" dirty="0">
                <a:solidFill>
                  <a:srgbClr val="FFFF00"/>
                </a:solidFill>
                <a:effectLst>
                  <a:outerShdw blurRad="50800" dist="38100" dir="2700000">
                    <a:srgbClr val="000000">
                      <a:alpha val="43000"/>
                    </a:srgbClr>
                  </a:outerShdw>
                </a:effectLst>
                <a:latin typeface="Comic Sans MS"/>
                <a:cs typeface="Comic Sans MS"/>
              </a:rPr>
              <a:t>HVG</a:t>
            </a:r>
          </a:p>
          <a:p>
            <a:pPr eaLnBrk="1" hangingPunct="1">
              <a:buFont typeface="Wingdings" charset="2"/>
              <a:buNone/>
            </a:pPr>
            <a:r>
              <a:rPr lang="fr-FR" dirty="0">
                <a:latin typeface="Comic Sans MS"/>
                <a:cs typeface="Comic Sans MS"/>
              </a:rPr>
              <a:t>          axe gauche</a:t>
            </a:r>
          </a:p>
          <a:p>
            <a:pPr eaLnBrk="1" hangingPunct="1">
              <a:buFont typeface="Wingdings" charset="2"/>
              <a:buNone/>
            </a:pPr>
            <a:r>
              <a:rPr lang="fr-FR" dirty="0">
                <a:latin typeface="Comic Sans MS"/>
                <a:cs typeface="Comic Sans MS"/>
              </a:rPr>
              <a:t>          QRS élargi jusqu’à 110ms voire BBG</a:t>
            </a:r>
          </a:p>
          <a:p>
            <a:pPr eaLnBrk="1" hangingPunct="1">
              <a:buFont typeface="Wingdings" charset="2"/>
              <a:buNone/>
            </a:pPr>
            <a:r>
              <a:rPr lang="fr-FR" dirty="0">
                <a:latin typeface="Comic Sans MS"/>
                <a:cs typeface="Comic Sans MS"/>
              </a:rPr>
              <a:t>          Ondes R de grande amplitude en DI, </a:t>
            </a:r>
            <a:r>
              <a:rPr lang="fr-FR" dirty="0" err="1">
                <a:latin typeface="Comic Sans MS"/>
                <a:cs typeface="Comic Sans MS"/>
              </a:rPr>
              <a:t>aVL</a:t>
            </a:r>
            <a:r>
              <a:rPr lang="fr-FR" dirty="0">
                <a:latin typeface="Comic Sans MS"/>
                <a:cs typeface="Comic Sans MS"/>
              </a:rPr>
              <a:t> et en V4-V6</a:t>
            </a:r>
          </a:p>
          <a:p>
            <a:pPr eaLnBrk="1" hangingPunct="1">
              <a:buFont typeface="Wingdings" charset="2"/>
              <a:buNone/>
            </a:pPr>
            <a:r>
              <a:rPr lang="fr-FR" dirty="0">
                <a:latin typeface="Comic Sans MS"/>
                <a:cs typeface="Comic Sans MS"/>
              </a:rPr>
              <a:t>          Ondes S profondes en V1-V3</a:t>
            </a:r>
          </a:p>
          <a:p>
            <a:pPr eaLnBrk="1" hangingPunct="1">
              <a:buFont typeface="Wingdings" charset="2"/>
              <a:buNone/>
            </a:pPr>
            <a:r>
              <a:rPr lang="fr-FR" dirty="0">
                <a:latin typeface="Comic Sans MS"/>
                <a:cs typeface="Comic Sans MS"/>
              </a:rPr>
              <a:t>          Indice de </a:t>
            </a:r>
            <a:r>
              <a:rPr lang="fr-FR" dirty="0" err="1">
                <a:latin typeface="Comic Sans MS"/>
                <a:cs typeface="Comic Sans MS"/>
              </a:rPr>
              <a:t>sokolow-Lyon</a:t>
            </a:r>
            <a:r>
              <a:rPr lang="fr-FR" dirty="0">
                <a:latin typeface="Comic Sans MS"/>
                <a:cs typeface="Comic Sans MS"/>
              </a:rPr>
              <a:t> &gt;3,5mV</a:t>
            </a:r>
          </a:p>
          <a:p>
            <a:pPr eaLnBrk="1" hangingPunct="1">
              <a:buFont typeface="Wingdings" charset="2"/>
              <a:buNone/>
            </a:pPr>
            <a:r>
              <a:rPr lang="fr-FR" dirty="0">
                <a:latin typeface="Comic Sans MS"/>
                <a:cs typeface="Comic Sans MS"/>
              </a:rPr>
              <a:t>          Troubles de la </a:t>
            </a:r>
            <a:r>
              <a:rPr lang="fr-FR" dirty="0" err="1">
                <a:latin typeface="Comic Sans MS"/>
                <a:cs typeface="Comic Sans MS"/>
              </a:rPr>
              <a:t>repolarisation</a:t>
            </a:r>
            <a:r>
              <a:rPr lang="fr-FR" dirty="0">
                <a:latin typeface="Comic Sans MS"/>
                <a:cs typeface="Comic Sans MS"/>
              </a:rPr>
              <a:t> : onde T négative et sous décalage de ST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7" name="Rectangle 7"/>
          <p:cNvSpPr>
            <a:spLocks noGrp="1" noChangeArrowheads="1"/>
          </p:cNvSpPr>
          <p:nvPr>
            <p:ph type="title"/>
          </p:nvPr>
        </p:nvSpPr>
        <p:spPr>
          <a:xfrm>
            <a:off x="317500" y="-76200"/>
            <a:ext cx="8978900" cy="1143000"/>
          </a:xfrm>
        </p:spPr>
        <p:txBody>
          <a:bodyPr/>
          <a:lstStyle/>
          <a:p>
            <a:pPr eaLnBrk="1" hangingPunct="1"/>
            <a:r>
              <a:rPr lang="en-US" sz="3600" b="1" dirty="0" smtClean="0">
                <a:solidFill>
                  <a:srgbClr val="FFFF00"/>
                </a:solidFill>
                <a:effectLst>
                  <a:outerShdw blurRad="50800" dist="38100" dir="2700000">
                    <a:srgbClr val="000000">
                      <a:alpha val="43000"/>
                    </a:srgbClr>
                  </a:outerShdw>
                </a:effectLst>
                <a:latin typeface="Comic Sans MS"/>
                <a:cs typeface="Comic Sans MS"/>
              </a:rPr>
              <a:t>HVG</a:t>
            </a:r>
            <a:endParaRPr lang="en-US" sz="3600" b="1" dirty="0">
              <a:solidFill>
                <a:srgbClr val="FFFF00"/>
              </a:solidFill>
              <a:effectLst>
                <a:outerShdw blurRad="50800" dist="38100" dir="2700000">
                  <a:srgbClr val="000000">
                    <a:alpha val="43000"/>
                  </a:srgbClr>
                </a:outerShdw>
              </a:effectLst>
              <a:latin typeface="Comic Sans MS"/>
              <a:cs typeface="Comic Sans MS"/>
            </a:endParaRPr>
          </a:p>
        </p:txBody>
      </p:sp>
      <p:sp>
        <p:nvSpPr>
          <p:cNvPr id="261128" name="Rectangle 8"/>
          <p:cNvSpPr>
            <a:spLocks noGrp="1" noChangeArrowheads="1"/>
          </p:cNvSpPr>
          <p:nvPr>
            <p:ph idx="1"/>
          </p:nvPr>
        </p:nvSpPr>
        <p:spPr>
          <a:xfrm>
            <a:off x="457200" y="1184275"/>
            <a:ext cx="8229600" cy="4530725"/>
          </a:xfrm>
          <a:prstGeom prst="rect">
            <a:avLst/>
          </a:prstGeom>
        </p:spPr>
        <p:txBody>
          <a:bodyPr>
            <a:normAutofit lnSpcReduction="10000"/>
          </a:bodyPr>
          <a:lstStyle/>
          <a:p>
            <a:pPr lvl="1" eaLnBrk="1" hangingPunct="1">
              <a:lnSpc>
                <a:spcPct val="90000"/>
              </a:lnSpc>
            </a:pPr>
            <a:r>
              <a:rPr lang="en-US" sz="2400" dirty="0"/>
              <a:t> </a:t>
            </a:r>
            <a:r>
              <a:rPr lang="fr-CA" sz="2400" dirty="0" err="1"/>
              <a:t>Sokolow</a:t>
            </a:r>
            <a:r>
              <a:rPr lang="fr-CA" sz="2400" dirty="0"/>
              <a:t> et Lyon (Am. </a:t>
            </a:r>
            <a:r>
              <a:rPr lang="fr-CA" sz="2400" dirty="0" err="1"/>
              <a:t>Heart</a:t>
            </a:r>
            <a:r>
              <a:rPr lang="fr-CA" sz="2400" dirty="0"/>
              <a:t> J, 1949; 37 : 161) </a:t>
            </a:r>
            <a:endParaRPr lang="fr-CA" sz="2400" dirty="0" smtClean="0"/>
          </a:p>
          <a:p>
            <a:pPr lvl="1" eaLnBrk="1" hangingPunct="1">
              <a:lnSpc>
                <a:spcPct val="90000"/>
              </a:lnSpc>
              <a:buNone/>
            </a:pPr>
            <a:r>
              <a:rPr lang="fr-CA" sz="2400" dirty="0" smtClean="0"/>
              <a:t>	 		S </a:t>
            </a:r>
            <a:r>
              <a:rPr lang="fr-CA" sz="2400" dirty="0"/>
              <a:t>V1+ R V5 ou V6 &gt; 35 </a:t>
            </a:r>
            <a:r>
              <a:rPr lang="fr-CA" sz="2400" dirty="0" smtClean="0"/>
              <a:t>mm</a:t>
            </a:r>
          </a:p>
          <a:p>
            <a:pPr lvl="1" eaLnBrk="1" hangingPunct="1">
              <a:lnSpc>
                <a:spcPct val="90000"/>
              </a:lnSpc>
              <a:buNone/>
            </a:pPr>
            <a:r>
              <a:rPr lang="fr-CA" sz="2400" dirty="0" smtClean="0"/>
              <a:t> </a:t>
            </a:r>
            <a:endParaRPr lang="fr-CA" sz="2400" dirty="0"/>
          </a:p>
          <a:p>
            <a:pPr lvl="1" eaLnBrk="1" hangingPunct="1">
              <a:lnSpc>
                <a:spcPct val="90000"/>
              </a:lnSpc>
            </a:pPr>
            <a:r>
              <a:rPr lang="fr-CA" sz="2400" dirty="0"/>
              <a:t> Critère de </a:t>
            </a:r>
            <a:r>
              <a:rPr lang="fr-CA" sz="2400" dirty="0" err="1"/>
              <a:t>Cornell</a:t>
            </a:r>
            <a:r>
              <a:rPr lang="fr-CA" sz="2400" dirty="0"/>
              <a:t> (Circulation, 1987; 3 : 565-72) </a:t>
            </a:r>
            <a:endParaRPr lang="fr-CA" sz="2400" dirty="0" smtClean="0"/>
          </a:p>
          <a:p>
            <a:pPr lvl="1" eaLnBrk="1" hangingPunct="1">
              <a:lnSpc>
                <a:spcPct val="90000"/>
              </a:lnSpc>
              <a:buNone/>
            </a:pPr>
            <a:r>
              <a:rPr lang="fr-CA" sz="2400" dirty="0" smtClean="0"/>
              <a:t>			 </a:t>
            </a:r>
            <a:r>
              <a:rPr lang="fr-CA" sz="2400" dirty="0"/>
              <a:t>S V3 + R </a:t>
            </a:r>
            <a:r>
              <a:rPr lang="fr-CA" sz="2400" dirty="0" err="1"/>
              <a:t>avl</a:t>
            </a:r>
            <a:r>
              <a:rPr lang="fr-CA" sz="2400" dirty="0"/>
              <a:t> &gt; 28 mm chez les hommes</a:t>
            </a:r>
            <a:endParaRPr lang="fr-CA" sz="2400" dirty="0" smtClean="0"/>
          </a:p>
          <a:p>
            <a:pPr lvl="1" eaLnBrk="1" hangingPunct="1">
              <a:lnSpc>
                <a:spcPct val="90000"/>
              </a:lnSpc>
              <a:buNone/>
            </a:pPr>
            <a:r>
              <a:rPr lang="fr-CA" sz="2400" dirty="0" smtClean="0"/>
              <a:t>			 </a:t>
            </a:r>
            <a:r>
              <a:rPr lang="fr-CA" sz="2400" dirty="0"/>
              <a:t>S V3 + R </a:t>
            </a:r>
            <a:r>
              <a:rPr lang="fr-CA" sz="2400" dirty="0" err="1"/>
              <a:t>avl</a:t>
            </a:r>
            <a:r>
              <a:rPr lang="fr-CA" sz="2400" dirty="0"/>
              <a:t> &gt; 20 mm chez les </a:t>
            </a:r>
            <a:r>
              <a:rPr lang="fr-CA" sz="2400" dirty="0" smtClean="0"/>
              <a:t>femmes</a:t>
            </a:r>
          </a:p>
          <a:p>
            <a:pPr lvl="1" eaLnBrk="1" hangingPunct="1">
              <a:lnSpc>
                <a:spcPct val="90000"/>
              </a:lnSpc>
              <a:buNone/>
            </a:pPr>
            <a:endParaRPr lang="fr-CA" sz="2400" dirty="0" smtClean="0"/>
          </a:p>
          <a:p>
            <a:pPr lvl="1" eaLnBrk="1" hangingPunct="1">
              <a:lnSpc>
                <a:spcPct val="90000"/>
              </a:lnSpc>
            </a:pPr>
            <a:r>
              <a:rPr lang="fr-CA" sz="2400" dirty="0"/>
              <a:t> Critère de Framingham  (Circulation, 1990; 81 : 815-820) </a:t>
            </a:r>
            <a:endParaRPr lang="fr-CA" sz="2400" dirty="0" smtClean="0"/>
          </a:p>
          <a:p>
            <a:pPr lvl="1" eaLnBrk="1" hangingPunct="1">
              <a:lnSpc>
                <a:spcPct val="90000"/>
              </a:lnSpc>
              <a:buNone/>
            </a:pPr>
            <a:r>
              <a:rPr lang="fr-CA" sz="2400" dirty="0" smtClean="0"/>
              <a:t>			 </a:t>
            </a:r>
            <a:r>
              <a:rPr lang="fr-CA" sz="2400" dirty="0"/>
              <a:t>R </a:t>
            </a:r>
            <a:r>
              <a:rPr lang="fr-CA" sz="2400" dirty="0" err="1"/>
              <a:t>avl</a:t>
            </a:r>
            <a:r>
              <a:rPr lang="fr-CA" sz="2400" dirty="0"/>
              <a:t> &gt; 11mm, R V4-6 &gt; 25mm</a:t>
            </a:r>
            <a:endParaRPr lang="fr-CA" sz="2400" dirty="0" smtClean="0"/>
          </a:p>
          <a:p>
            <a:pPr lvl="1" eaLnBrk="1" hangingPunct="1">
              <a:lnSpc>
                <a:spcPct val="90000"/>
              </a:lnSpc>
              <a:buNone/>
            </a:pPr>
            <a:r>
              <a:rPr lang="fr-CA" sz="2400" dirty="0" smtClean="0"/>
              <a:t>			 </a:t>
            </a:r>
            <a:r>
              <a:rPr lang="fr-CA" sz="2400" dirty="0"/>
              <a:t>S V1-3 &gt; 25 mm, S V1 ou V2 + </a:t>
            </a:r>
            <a:endParaRPr lang="fr-CA" sz="2400" dirty="0" smtClean="0"/>
          </a:p>
          <a:p>
            <a:pPr lvl="1" eaLnBrk="1" hangingPunct="1">
              <a:lnSpc>
                <a:spcPct val="90000"/>
              </a:lnSpc>
              <a:buNone/>
            </a:pPr>
            <a:r>
              <a:rPr lang="fr-CA" sz="2400" dirty="0" smtClean="0"/>
              <a:t>			 </a:t>
            </a:r>
            <a:r>
              <a:rPr lang="fr-CA" sz="2400" dirty="0"/>
              <a:t>R V5 ou V6 &gt; 35 mm, R I + S III &gt; 25 mm </a:t>
            </a:r>
            <a:endParaRPr lang="fr-CA" sz="2400" dirty="0" smtClean="0"/>
          </a:p>
          <a:p>
            <a:pPr lvl="1" eaLnBrk="1" hangingPunct="1">
              <a:lnSpc>
                <a:spcPct val="90000"/>
              </a:lnSpc>
            </a:pPr>
            <a:endParaRPr lang="en-US" sz="24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1143000"/>
            <a:ext cx="7583487" cy="1044388"/>
          </a:xfrm>
        </p:spPr>
        <p:txBody>
          <a:bodyPr/>
          <a:lstStyle/>
          <a:p>
            <a:pPr algn="ctr"/>
            <a:r>
              <a:rPr lang="fr-FR" sz="5400" b="1" i="1" dirty="0" smtClean="0">
                <a:solidFill>
                  <a:srgbClr val="FFFF00"/>
                </a:solidFill>
                <a:effectLst>
                  <a:outerShdw blurRad="50800" dist="38100" dir="2700000">
                    <a:srgbClr val="000000">
                      <a:alpha val="43000"/>
                    </a:srgbClr>
                  </a:outerShdw>
                </a:effectLst>
                <a:latin typeface="Comic Sans MS"/>
                <a:cs typeface="Comic Sans MS"/>
              </a:rPr>
              <a:t>QRS larges</a:t>
            </a:r>
            <a:endParaRPr lang="fr-FR" sz="5400" b="1" i="1" dirty="0">
              <a:solidFill>
                <a:srgbClr val="FFFF00"/>
              </a:solidFill>
              <a:effectLst>
                <a:outerShdw blurRad="50800" dist="38100" dir="2700000">
                  <a:srgbClr val="000000">
                    <a:alpha val="43000"/>
                  </a:srgbClr>
                </a:outerShdw>
              </a:effectLst>
              <a:latin typeface="Comic Sans MS"/>
              <a:cs typeface="Comic Sans MS"/>
            </a:endParaRPr>
          </a:p>
        </p:txBody>
      </p:sp>
      <p:sp>
        <p:nvSpPr>
          <p:cNvPr id="3" name="ZoneTexte 2"/>
          <p:cNvSpPr txBox="1"/>
          <p:nvPr/>
        </p:nvSpPr>
        <p:spPr>
          <a:xfrm>
            <a:off x="990600" y="3429000"/>
            <a:ext cx="3505200" cy="461665"/>
          </a:xfrm>
          <a:prstGeom prst="rect">
            <a:avLst/>
          </a:prstGeom>
          <a:noFill/>
        </p:spPr>
        <p:txBody>
          <a:bodyPr wrap="square" rtlCol="0">
            <a:spAutoFit/>
          </a:bodyPr>
          <a:lstStyle/>
          <a:p>
            <a:pPr algn="ctr"/>
            <a:r>
              <a:rPr lang="fr-FR" sz="2400" b="1" dirty="0" smtClean="0">
                <a:solidFill>
                  <a:schemeClr val="bg1"/>
                </a:solidFill>
              </a:rPr>
              <a:t>Blocs de branche</a:t>
            </a:r>
            <a:endParaRPr lang="fr-FR" sz="2400" b="1" dirty="0">
              <a:solidFill>
                <a:schemeClr val="bg1"/>
              </a:solidFill>
            </a:endParaRPr>
          </a:p>
        </p:txBody>
      </p:sp>
      <p:sp>
        <p:nvSpPr>
          <p:cNvPr id="4" name="ZoneTexte 3"/>
          <p:cNvSpPr txBox="1"/>
          <p:nvPr/>
        </p:nvSpPr>
        <p:spPr>
          <a:xfrm>
            <a:off x="5410200" y="3395990"/>
            <a:ext cx="2743200" cy="523220"/>
          </a:xfrm>
          <a:prstGeom prst="rect">
            <a:avLst/>
          </a:prstGeom>
          <a:noFill/>
        </p:spPr>
        <p:txBody>
          <a:bodyPr wrap="square" rtlCol="0">
            <a:spAutoFit/>
          </a:bodyPr>
          <a:lstStyle/>
          <a:p>
            <a:pPr algn="ctr"/>
            <a:r>
              <a:rPr lang="fr-FR" sz="2800" b="1" dirty="0" smtClean="0">
                <a:solidFill>
                  <a:srgbClr val="FFFFFF"/>
                </a:solidFill>
              </a:rPr>
              <a:t>WPW</a:t>
            </a:r>
            <a:endParaRPr lang="fr-FR" sz="2800" b="1" dirty="0">
              <a:solidFill>
                <a:srgbClr val="FFFFFF"/>
              </a:solidFill>
            </a:endParaRPr>
          </a:p>
        </p:txBody>
      </p:sp>
      <p:cxnSp>
        <p:nvCxnSpPr>
          <p:cNvPr id="6" name="Connecteur en arc 5"/>
          <p:cNvCxnSpPr>
            <a:stCxn id="2" idx="2"/>
            <a:endCxn id="4" idx="0"/>
          </p:cNvCxnSpPr>
          <p:nvPr/>
        </p:nvCxnSpPr>
        <p:spPr>
          <a:xfrm rot="16200000" flipH="1">
            <a:off x="5025371" y="1639561"/>
            <a:ext cx="1208602" cy="2304256"/>
          </a:xfrm>
          <a:prstGeom prst="curvedConnector3">
            <a:avLst>
              <a:gd name="adj1" fmla="val 50000"/>
            </a:avLst>
          </a:prstGeom>
          <a:ln w="53975">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8" name="Connecteur en arc 7"/>
          <p:cNvCxnSpPr>
            <a:stCxn id="2" idx="2"/>
            <a:endCxn id="3" idx="0"/>
          </p:cNvCxnSpPr>
          <p:nvPr/>
        </p:nvCxnSpPr>
        <p:spPr>
          <a:xfrm rot="5400000">
            <a:off x="2989566" y="1941022"/>
            <a:ext cx="1241612" cy="1734344"/>
          </a:xfrm>
          <a:prstGeom prst="curvedConnector3">
            <a:avLst>
              <a:gd name="adj1" fmla="val 50000"/>
            </a:avLst>
          </a:prstGeom>
          <a:ln w="50800">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9" name="Rectangle 9"/>
          <p:cNvSpPr>
            <a:spLocks noGrp="1" noChangeArrowheads="1"/>
          </p:cNvSpPr>
          <p:nvPr>
            <p:ph type="title"/>
          </p:nvPr>
        </p:nvSpPr>
        <p:spPr/>
        <p:txBody>
          <a:bodyPr/>
          <a:lstStyle/>
          <a:p>
            <a:pPr algn="ctr" eaLnBrk="1" hangingPunct="1"/>
            <a:r>
              <a:rPr lang="en-US" sz="2800" b="1" dirty="0">
                <a:solidFill>
                  <a:srgbClr val="FFFF00"/>
                </a:solidFill>
                <a:effectLst>
                  <a:outerShdw blurRad="50800" dist="38100" dir="2700000">
                    <a:srgbClr val="000000">
                      <a:alpha val="43000"/>
                    </a:srgbClr>
                  </a:outerShdw>
                </a:effectLst>
                <a:latin typeface="Comic Sans MS"/>
                <a:cs typeface="Comic Sans MS"/>
              </a:rPr>
              <a:t>COMPLEXE QRS LARGE </a:t>
            </a:r>
          </a:p>
        </p:txBody>
      </p:sp>
      <p:sp>
        <p:nvSpPr>
          <p:cNvPr id="240650" name="Rectangle 10"/>
          <p:cNvSpPr>
            <a:spLocks noGrp="1" noChangeArrowheads="1"/>
          </p:cNvSpPr>
          <p:nvPr>
            <p:ph idx="1"/>
          </p:nvPr>
        </p:nvSpPr>
        <p:spPr>
          <a:xfrm>
            <a:off x="457200" y="1600200"/>
            <a:ext cx="8229600" cy="4530725"/>
          </a:xfrm>
          <a:prstGeom prst="rect">
            <a:avLst/>
          </a:prstGeom>
        </p:spPr>
        <p:txBody>
          <a:bodyPr>
            <a:normAutofit/>
          </a:bodyPr>
          <a:lstStyle/>
          <a:p>
            <a:pPr eaLnBrk="1" hangingPunct="1"/>
            <a:r>
              <a:rPr lang="fr-CA" sz="2800" dirty="0"/>
              <a:t>Bloc de branche droite </a:t>
            </a:r>
            <a:r>
              <a:rPr lang="fr-CA" sz="2800" dirty="0" smtClean="0"/>
              <a:t>:</a:t>
            </a:r>
          </a:p>
          <a:p>
            <a:pPr eaLnBrk="1" hangingPunct="1">
              <a:buNone/>
            </a:pPr>
            <a:endParaRPr lang="fr-CA" sz="2800" dirty="0" smtClean="0"/>
          </a:p>
          <a:p>
            <a:pPr lvl="2" eaLnBrk="1" hangingPunct="1">
              <a:spcAft>
                <a:spcPts val="600"/>
              </a:spcAft>
            </a:pPr>
            <a:r>
              <a:rPr lang="fr-CA" sz="2400" dirty="0"/>
              <a:t> </a:t>
            </a:r>
            <a:r>
              <a:rPr lang="fr-CA" sz="2000" dirty="0"/>
              <a:t>QRS large, plus de 120 ms (3 petits carrés)</a:t>
            </a:r>
          </a:p>
          <a:p>
            <a:pPr lvl="2" eaLnBrk="1" hangingPunct="1">
              <a:spcAft>
                <a:spcPts val="600"/>
              </a:spcAft>
            </a:pPr>
            <a:r>
              <a:rPr lang="fr-CA" sz="2000" dirty="0"/>
              <a:t> Onde R secondaire dans dérivation V1 (RSR)</a:t>
            </a:r>
          </a:p>
          <a:p>
            <a:pPr lvl="2" eaLnBrk="1" hangingPunct="1">
              <a:spcAft>
                <a:spcPts val="600"/>
              </a:spcAft>
            </a:pPr>
            <a:r>
              <a:rPr lang="fr-CA" sz="2000" dirty="0"/>
              <a:t> Parmi les autres caractéristiques, un empâtement de l’onde S les dérivations latérales et changements de l’onde T dans les dérivations septales</a:t>
            </a:r>
          </a:p>
          <a:p>
            <a:pPr eaLnBrk="1" hangingPunct="1"/>
            <a:endParaRPr lang="en-US" sz="2800" dirty="0"/>
          </a:p>
        </p:txBody>
      </p:sp>
      <p:sp>
        <p:nvSpPr>
          <p:cNvPr id="41988" name="Text Box 3"/>
          <p:cNvSpPr txBox="1">
            <a:spLocks noChangeArrowheads="1"/>
          </p:cNvSpPr>
          <p:nvPr/>
        </p:nvSpPr>
        <p:spPr bwMode="auto">
          <a:xfrm>
            <a:off x="4479925" y="3746500"/>
            <a:ext cx="184150" cy="457200"/>
          </a:xfrm>
          <a:prstGeom prst="rect">
            <a:avLst/>
          </a:prstGeom>
          <a:noFill/>
          <a:ln w="9525">
            <a:noFill/>
            <a:miter lim="800000"/>
            <a:headEnd/>
            <a:tailEnd/>
          </a:ln>
        </p:spPr>
        <p:txBody>
          <a:bodyPr wrap="none" anchor="ctr">
            <a:prstTxWarp prst="textNoShape">
              <a:avLst/>
            </a:prstTxWarp>
            <a:spAutoFit/>
          </a:bodyPr>
          <a:lstStyle/>
          <a:p>
            <a:pPr>
              <a:spcBef>
                <a:spcPct val="50000"/>
              </a:spcBef>
            </a:pPr>
            <a:endParaRPr lang="de-DE" sz="2400">
              <a:latin typeface="Helvetica (PCL6)" pitchFamily="34" charset="0"/>
            </a:endParaRPr>
          </a:p>
        </p:txBody>
      </p:sp>
      <p:sp>
        <p:nvSpPr>
          <p:cNvPr id="7" name="Rectangle 10"/>
          <p:cNvSpPr txBox="1">
            <a:spLocks noChangeArrowheads="1"/>
          </p:cNvSpPr>
          <p:nvPr/>
        </p:nvSpPr>
        <p:spPr>
          <a:xfrm>
            <a:off x="4495800" y="5486400"/>
            <a:ext cx="4038600" cy="762000"/>
          </a:xfrm>
          <a:prstGeom prst="rect">
            <a:avLst/>
          </a:prstGeom>
        </p:spPr>
        <p:txBody>
          <a:bodyPr vert="horz" lIns="91440" tIns="45720" rIns="91440" bIns="45720" rtlCol="0" anchor="b" anchorCtr="0">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smtClean="0">
                <a:ln>
                  <a:noFill/>
                </a:ln>
                <a:solidFill>
                  <a:schemeClr val="bg1"/>
                </a:solidFill>
                <a:effectLst/>
                <a:uLnTx/>
                <a:uFillTx/>
                <a:latin typeface="Herculanum"/>
                <a:ea typeface="+mj-ea"/>
                <a:cs typeface="Herculanum"/>
              </a:rPr>
              <a:t>QRS larges: </a:t>
            </a:r>
            <a:r>
              <a:rPr lang="fr-FR" sz="3600" b="1" smtClean="0">
                <a:solidFill>
                  <a:srgbClr val="FFFF00"/>
                </a:solidFill>
                <a:latin typeface="Herculanum"/>
                <a:ea typeface="+mj-ea"/>
                <a:cs typeface="Herculanum"/>
              </a:rPr>
              <a:t>BBD</a:t>
            </a:r>
            <a:endParaRPr kumimoji="0" lang="fr-FR" sz="3600" b="0" i="0" u="none" strike="noStrike" kern="1200" cap="none" spc="0" normalizeH="0" baseline="0" noProof="0" dirty="0">
              <a:ln>
                <a:noFill/>
              </a:ln>
              <a:solidFill>
                <a:srgbClr val="FFFF00"/>
              </a:solidFill>
              <a:effectLst/>
              <a:uLnTx/>
              <a:uFillTx/>
              <a:latin typeface="Herculanum"/>
              <a:ea typeface="+mj-ea"/>
              <a:cs typeface="Herculanum"/>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body" idx="1"/>
          </p:nvPr>
        </p:nvSpPr>
        <p:spPr>
          <a:xfrm>
            <a:off x="914400" y="1066800"/>
            <a:ext cx="7583487" cy="4572000"/>
          </a:xfrm>
          <a:noFill/>
        </p:spPr>
        <p:txBody>
          <a:bodyPr>
            <a:normAutofit/>
          </a:bodyPr>
          <a:lstStyle/>
          <a:p>
            <a:pPr eaLnBrk="1" hangingPunct="1">
              <a:lnSpc>
                <a:spcPct val="90000"/>
              </a:lnSpc>
            </a:pPr>
            <a:endParaRPr lang="fr-FR" sz="3600" dirty="0">
              <a:latin typeface="Comic Sans MS" charset="0"/>
            </a:endParaRPr>
          </a:p>
          <a:p>
            <a:pPr lvl="1" eaLnBrk="1" hangingPunct="1">
              <a:lnSpc>
                <a:spcPct val="90000"/>
              </a:lnSpc>
            </a:pPr>
            <a:r>
              <a:rPr lang="fr-FR" sz="2800" dirty="0">
                <a:latin typeface="Comic Sans MS" charset="0"/>
              </a:rPr>
              <a:t>Interruption branche Droite</a:t>
            </a:r>
            <a:r>
              <a:rPr lang="fr-FR" sz="2800" dirty="0" smtClean="0">
                <a:latin typeface="Comic Sans MS" charset="0"/>
              </a:rPr>
              <a:t> </a:t>
            </a:r>
          </a:p>
          <a:p>
            <a:pPr lvl="1" eaLnBrk="1" hangingPunct="1">
              <a:lnSpc>
                <a:spcPct val="90000"/>
              </a:lnSpc>
              <a:buNone/>
            </a:pPr>
            <a:endParaRPr lang="fr-FR" sz="2800" dirty="0" smtClean="0">
              <a:latin typeface="Comic Sans MS" charset="0"/>
            </a:endParaRPr>
          </a:p>
          <a:p>
            <a:pPr lvl="1" eaLnBrk="1" hangingPunct="1">
              <a:lnSpc>
                <a:spcPct val="90000"/>
              </a:lnSpc>
            </a:pPr>
            <a:r>
              <a:rPr lang="fr-FR" sz="2800" dirty="0">
                <a:latin typeface="Comic Sans MS" charset="0"/>
              </a:rPr>
              <a:t>Diagnostic :</a:t>
            </a:r>
          </a:p>
          <a:p>
            <a:pPr lvl="3" eaLnBrk="1" hangingPunct="1">
              <a:lnSpc>
                <a:spcPct val="90000"/>
              </a:lnSpc>
            </a:pPr>
            <a:r>
              <a:rPr lang="fr-FR" sz="2000" dirty="0"/>
              <a:t>Rythme supra ventriculaire, PR&gt; 0.12s</a:t>
            </a:r>
          </a:p>
          <a:p>
            <a:pPr lvl="3" eaLnBrk="1" hangingPunct="1">
              <a:lnSpc>
                <a:spcPct val="90000"/>
              </a:lnSpc>
            </a:pPr>
            <a:r>
              <a:rPr lang="fr-FR" sz="2000" dirty="0"/>
              <a:t>QRS &gt; 0.12s (QRS le plus large)</a:t>
            </a:r>
          </a:p>
          <a:p>
            <a:pPr lvl="3" eaLnBrk="1" hangingPunct="1">
              <a:lnSpc>
                <a:spcPct val="90000"/>
              </a:lnSpc>
            </a:pPr>
            <a:r>
              <a:rPr lang="fr-FR" sz="2000" dirty="0"/>
              <a:t>Aspect QRS V1 </a:t>
            </a:r>
          </a:p>
          <a:p>
            <a:pPr lvl="4" eaLnBrk="1" hangingPunct="1">
              <a:lnSpc>
                <a:spcPct val="90000"/>
              </a:lnSpc>
            </a:pPr>
            <a:r>
              <a:rPr lang="fr-FR" sz="2000" dirty="0"/>
              <a:t>retard déflection </a:t>
            </a:r>
            <a:r>
              <a:rPr lang="fr-FR" sz="2000" dirty="0" err="1"/>
              <a:t>intrinsecoïde</a:t>
            </a:r>
            <a:r>
              <a:rPr lang="fr-FR" sz="2000" dirty="0"/>
              <a:t> &gt; 0.08s, </a:t>
            </a:r>
          </a:p>
          <a:p>
            <a:pPr lvl="4" eaLnBrk="1" hangingPunct="1">
              <a:lnSpc>
                <a:spcPct val="90000"/>
              </a:lnSpc>
            </a:pPr>
            <a:r>
              <a:rPr lang="fr-FR" sz="2000" dirty="0" err="1"/>
              <a:t>rSR</a:t>
            </a:r>
            <a:r>
              <a:rPr lang="fr-FR" sz="2000" dirty="0"/>
              <a:t>’ ou </a:t>
            </a:r>
            <a:r>
              <a:rPr lang="fr-FR" sz="2000" dirty="0" err="1"/>
              <a:t>rsR</a:t>
            </a:r>
            <a:r>
              <a:rPr lang="fr-FR" sz="2000" dirty="0"/>
              <a:t>’ ou </a:t>
            </a:r>
            <a:r>
              <a:rPr lang="fr-FR" sz="2000" dirty="0" err="1"/>
              <a:t>rR</a:t>
            </a:r>
            <a:r>
              <a:rPr lang="fr-FR" sz="2000" dirty="0"/>
              <a:t>’ avec R’ tardive et large,</a:t>
            </a:r>
          </a:p>
          <a:p>
            <a:pPr lvl="4" eaLnBrk="1" hangingPunct="1">
              <a:lnSpc>
                <a:spcPct val="90000"/>
              </a:lnSpc>
            </a:pPr>
            <a:r>
              <a:rPr lang="fr-FR" sz="2000" dirty="0"/>
              <a:t> trouble de </a:t>
            </a:r>
            <a:r>
              <a:rPr lang="fr-FR" sz="2000" dirty="0" err="1"/>
              <a:t>repolarisation</a:t>
            </a:r>
            <a:r>
              <a:rPr lang="fr-FR" sz="2000" dirty="0"/>
              <a:t> : sous décalage ST, T négatives et asymétriques</a:t>
            </a:r>
            <a:endParaRPr lang="fr-FR" dirty="0"/>
          </a:p>
          <a:p>
            <a:pPr lvl="4" eaLnBrk="1" hangingPunct="1">
              <a:lnSpc>
                <a:spcPct val="90000"/>
              </a:lnSpc>
            </a:pPr>
            <a:endParaRPr lang="fr-FR" sz="2400" dirty="0">
              <a:latin typeface="Comic Sans MS" charset="0"/>
            </a:endParaRPr>
          </a:p>
        </p:txBody>
      </p:sp>
      <p:sp>
        <p:nvSpPr>
          <p:cNvPr id="6" name="Rectangle 9"/>
          <p:cNvSpPr>
            <a:spLocks noGrp="1" noChangeArrowheads="1"/>
          </p:cNvSpPr>
          <p:nvPr>
            <p:ph type="title"/>
          </p:nvPr>
        </p:nvSpPr>
        <p:spPr>
          <a:xfrm>
            <a:off x="779463" y="381000"/>
            <a:ext cx="7583487" cy="1044388"/>
          </a:xfrm>
        </p:spPr>
        <p:txBody>
          <a:bodyPr/>
          <a:lstStyle/>
          <a:p>
            <a:pPr algn="ctr" eaLnBrk="1" hangingPunct="1"/>
            <a:r>
              <a:rPr lang="en-US" sz="2800" b="1" dirty="0">
                <a:solidFill>
                  <a:srgbClr val="FFFF00"/>
                </a:solidFill>
                <a:effectLst>
                  <a:outerShdw blurRad="50800" dist="38100" dir="2700000">
                    <a:srgbClr val="000000">
                      <a:alpha val="43000"/>
                    </a:srgbClr>
                  </a:outerShdw>
                </a:effectLst>
                <a:latin typeface="Comic Sans MS"/>
                <a:cs typeface="Comic Sans MS"/>
              </a:rPr>
              <a:t>COMPLEXE QRS LARGE </a:t>
            </a:r>
          </a:p>
        </p:txBody>
      </p:sp>
      <p:sp>
        <p:nvSpPr>
          <p:cNvPr id="5" name="Rectangle 10"/>
          <p:cNvSpPr txBox="1">
            <a:spLocks noChangeArrowheads="1"/>
          </p:cNvSpPr>
          <p:nvPr/>
        </p:nvSpPr>
        <p:spPr>
          <a:xfrm>
            <a:off x="4495800" y="5619328"/>
            <a:ext cx="4038600" cy="762000"/>
          </a:xfrm>
          <a:prstGeom prst="rect">
            <a:avLst/>
          </a:prstGeom>
        </p:spPr>
        <p:txBody>
          <a:bodyPr vert="horz" lIns="91440" tIns="45720" rIns="91440" bIns="45720" rtlCol="0" anchor="b" anchorCtr="0">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smtClean="0">
                <a:ln>
                  <a:noFill/>
                </a:ln>
                <a:solidFill>
                  <a:schemeClr val="bg1"/>
                </a:solidFill>
                <a:effectLst/>
                <a:uLnTx/>
                <a:uFillTx/>
                <a:latin typeface="Herculanum"/>
                <a:ea typeface="+mj-ea"/>
                <a:cs typeface="Herculanum"/>
              </a:rPr>
              <a:t>QRS larges: </a:t>
            </a:r>
            <a:r>
              <a:rPr lang="fr-FR" sz="3600" b="1" smtClean="0">
                <a:solidFill>
                  <a:srgbClr val="FFFF00"/>
                </a:solidFill>
                <a:latin typeface="Herculanum"/>
                <a:ea typeface="+mj-ea"/>
                <a:cs typeface="Herculanum"/>
              </a:rPr>
              <a:t>BBD</a:t>
            </a:r>
            <a:endParaRPr kumimoji="0" lang="fr-FR" sz="3600" b="0" i="0" u="none" strike="noStrike" kern="1200" cap="none" spc="0" normalizeH="0" baseline="0" noProof="0" dirty="0">
              <a:ln>
                <a:noFill/>
              </a:ln>
              <a:solidFill>
                <a:srgbClr val="FFFF00"/>
              </a:solidFill>
              <a:effectLst/>
              <a:uLnTx/>
              <a:uFillTx/>
              <a:latin typeface="Herculanum"/>
              <a:ea typeface="+mj-ea"/>
              <a:cs typeface="Herculanum"/>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body" idx="1"/>
          </p:nvPr>
        </p:nvSpPr>
        <p:spPr>
          <a:xfrm>
            <a:off x="722313" y="914400"/>
            <a:ext cx="7583487" cy="4208930"/>
          </a:xfrm>
          <a:noFill/>
        </p:spPr>
        <p:txBody>
          <a:bodyPr/>
          <a:lstStyle/>
          <a:p>
            <a:pPr eaLnBrk="1" hangingPunct="1"/>
            <a:endParaRPr lang="fr-FR" sz="3600" dirty="0">
              <a:solidFill>
                <a:srgbClr val="FFFFFF"/>
              </a:solidFill>
              <a:latin typeface="Comic Sans MS" charset="0"/>
            </a:endParaRPr>
          </a:p>
          <a:p>
            <a:pPr lvl="1" eaLnBrk="1" hangingPunct="1"/>
            <a:r>
              <a:rPr lang="fr-FR" sz="3200" dirty="0">
                <a:solidFill>
                  <a:srgbClr val="FFFFFF"/>
                </a:solidFill>
                <a:latin typeface="Comic Sans MS" charset="0"/>
              </a:rPr>
              <a:t>Axe des QRS :</a:t>
            </a:r>
          </a:p>
          <a:p>
            <a:pPr lvl="3" eaLnBrk="1" hangingPunct="1"/>
            <a:r>
              <a:rPr lang="fr-FR" dirty="0">
                <a:solidFill>
                  <a:srgbClr val="FFFFFF"/>
                </a:solidFill>
              </a:rPr>
              <a:t>BBD habituel : normal ou dévié à droite</a:t>
            </a:r>
          </a:p>
          <a:p>
            <a:pPr lvl="3" eaLnBrk="1" hangingPunct="1"/>
            <a:r>
              <a:rPr lang="fr-FR" dirty="0">
                <a:solidFill>
                  <a:srgbClr val="FFFFFF"/>
                </a:solidFill>
              </a:rPr>
              <a:t>BBD rare : déviation &gt; 120° (emphysème, HVD, HBPG + BBD)</a:t>
            </a:r>
          </a:p>
          <a:p>
            <a:pPr lvl="3" eaLnBrk="1" hangingPunct="1"/>
            <a:r>
              <a:rPr lang="fr-FR" dirty="0">
                <a:solidFill>
                  <a:srgbClr val="FFFFFF"/>
                </a:solidFill>
              </a:rPr>
              <a:t>BBD atypique : axe entre –60 et –90</a:t>
            </a:r>
            <a:r>
              <a:rPr lang="fr-FR" dirty="0" smtClean="0">
                <a:solidFill>
                  <a:srgbClr val="FFFFFF"/>
                </a:solidFill>
              </a:rPr>
              <a:t>°</a:t>
            </a:r>
          </a:p>
          <a:p>
            <a:pPr lvl="3" eaLnBrk="1" hangingPunct="1">
              <a:buNone/>
            </a:pPr>
            <a:endParaRPr lang="fr-FR" sz="1600" dirty="0" smtClean="0">
              <a:solidFill>
                <a:srgbClr val="FFFFFF"/>
              </a:solidFill>
              <a:latin typeface="Comic Sans MS" charset="0"/>
            </a:endParaRPr>
          </a:p>
          <a:p>
            <a:pPr lvl="1" eaLnBrk="1" hangingPunct="1"/>
            <a:r>
              <a:rPr lang="fr-FR" sz="3200" dirty="0">
                <a:solidFill>
                  <a:srgbClr val="FFFFFF"/>
                </a:solidFill>
                <a:latin typeface="Comic Sans MS" charset="0"/>
              </a:rPr>
              <a:t>Infarctus :</a:t>
            </a:r>
          </a:p>
          <a:p>
            <a:pPr lvl="3" eaLnBrk="1" hangingPunct="1"/>
            <a:r>
              <a:rPr lang="fr-FR" dirty="0">
                <a:solidFill>
                  <a:srgbClr val="FFFFFF"/>
                </a:solidFill>
              </a:rPr>
              <a:t>Diagnostic possible en présence d’un BBD</a:t>
            </a:r>
          </a:p>
          <a:p>
            <a:pPr lvl="4" eaLnBrk="1" hangingPunct="1"/>
            <a:endParaRPr lang="fr-FR" sz="3600" dirty="0">
              <a:solidFill>
                <a:srgbClr val="FFFFFF"/>
              </a:solidFill>
              <a:latin typeface="Comic Sans MS" charset="0"/>
            </a:endParaRPr>
          </a:p>
        </p:txBody>
      </p:sp>
      <p:sp>
        <p:nvSpPr>
          <p:cNvPr id="6" name="Rectangle 9"/>
          <p:cNvSpPr>
            <a:spLocks noGrp="1" noChangeArrowheads="1"/>
          </p:cNvSpPr>
          <p:nvPr>
            <p:ph type="title"/>
          </p:nvPr>
        </p:nvSpPr>
        <p:spPr>
          <a:xfrm>
            <a:off x="779463" y="381000"/>
            <a:ext cx="7583487" cy="1044388"/>
          </a:xfrm>
        </p:spPr>
        <p:txBody>
          <a:bodyPr/>
          <a:lstStyle/>
          <a:p>
            <a:pPr algn="ctr" eaLnBrk="1" hangingPunct="1"/>
            <a:r>
              <a:rPr lang="en-US" sz="2800" b="1" dirty="0">
                <a:solidFill>
                  <a:srgbClr val="FFFF00"/>
                </a:solidFill>
                <a:effectLst>
                  <a:outerShdw blurRad="50800" dist="38100" dir="2700000">
                    <a:srgbClr val="000000">
                      <a:alpha val="43000"/>
                    </a:srgbClr>
                  </a:outerShdw>
                </a:effectLst>
                <a:latin typeface="Comic Sans MS"/>
                <a:cs typeface="Comic Sans MS"/>
              </a:rPr>
              <a:t>COMPLEXE QRS LARGE </a:t>
            </a:r>
          </a:p>
        </p:txBody>
      </p:sp>
      <p:sp>
        <p:nvSpPr>
          <p:cNvPr id="5" name="Rectangle 10"/>
          <p:cNvSpPr txBox="1">
            <a:spLocks noChangeArrowheads="1"/>
          </p:cNvSpPr>
          <p:nvPr/>
        </p:nvSpPr>
        <p:spPr>
          <a:xfrm>
            <a:off x="4495800" y="5486400"/>
            <a:ext cx="4038600" cy="762000"/>
          </a:xfrm>
          <a:prstGeom prst="rect">
            <a:avLst/>
          </a:prstGeom>
        </p:spPr>
        <p:txBody>
          <a:bodyPr vert="horz" lIns="91440" tIns="45720" rIns="91440" bIns="45720" rtlCol="0" anchor="b" anchorCtr="0">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smtClean="0">
                <a:ln>
                  <a:noFill/>
                </a:ln>
                <a:solidFill>
                  <a:schemeClr val="bg1"/>
                </a:solidFill>
                <a:effectLst/>
                <a:uLnTx/>
                <a:uFillTx/>
                <a:latin typeface="Herculanum"/>
                <a:ea typeface="+mj-ea"/>
                <a:cs typeface="Herculanum"/>
              </a:rPr>
              <a:t>QRS larges: </a:t>
            </a:r>
            <a:r>
              <a:rPr lang="fr-FR" sz="3600" b="1" smtClean="0">
                <a:solidFill>
                  <a:srgbClr val="FFFF00"/>
                </a:solidFill>
                <a:latin typeface="Herculanum"/>
                <a:ea typeface="+mj-ea"/>
                <a:cs typeface="Herculanum"/>
              </a:rPr>
              <a:t>BBD</a:t>
            </a:r>
            <a:endParaRPr kumimoji="0" lang="fr-FR" sz="3600" b="0" i="0" u="none" strike="noStrike" kern="1200" cap="none" spc="0" normalizeH="0" baseline="0" noProof="0" dirty="0">
              <a:ln>
                <a:noFill/>
              </a:ln>
              <a:solidFill>
                <a:srgbClr val="FFFF00"/>
              </a:solidFill>
              <a:effectLst/>
              <a:uLnTx/>
              <a:uFillTx/>
              <a:latin typeface="Herculanum"/>
              <a:ea typeface="+mj-ea"/>
              <a:cs typeface="Herculanum"/>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9938" name="Picture 15" descr="schema- 1 - copie - copi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57400" y="180975"/>
            <a:ext cx="4181475" cy="6677025"/>
          </a:xfrm>
          <a:prstGeom prst="rect">
            <a:avLst/>
          </a:prstGeom>
          <a:noFill/>
          <a:ln w="9525">
            <a:noFill/>
            <a:miter lim="800000"/>
            <a:headEnd/>
            <a:tailEnd/>
          </a:ln>
        </p:spPr>
      </p:pic>
      <p:sp>
        <p:nvSpPr>
          <p:cNvPr id="39939" name="Line 16"/>
          <p:cNvSpPr>
            <a:spLocks noChangeShapeType="1"/>
          </p:cNvSpPr>
          <p:nvPr/>
        </p:nvSpPr>
        <p:spPr bwMode="auto">
          <a:xfrm>
            <a:off x="3733800" y="3505200"/>
            <a:ext cx="304800" cy="152400"/>
          </a:xfrm>
          <a:prstGeom prst="line">
            <a:avLst/>
          </a:prstGeom>
          <a:noFill/>
          <a:ln w="25400">
            <a:solidFill>
              <a:srgbClr val="00FF00"/>
            </a:solidFill>
            <a:round/>
            <a:headEnd/>
            <a:tailEnd/>
          </a:ln>
          <a:effectLst/>
        </p:spPr>
        <p:txBody>
          <a:bodyPr>
            <a:prstTxWarp prst="textNoShape">
              <a:avLst/>
            </a:prstTxWarp>
          </a:bodyPr>
          <a:lstStyle/>
          <a:p>
            <a:endParaRPr lang="fr-FR"/>
          </a:p>
        </p:txBody>
      </p:sp>
      <p:sp>
        <p:nvSpPr>
          <p:cNvPr id="39940" name="Line 17"/>
          <p:cNvSpPr>
            <a:spLocks noChangeShapeType="1"/>
          </p:cNvSpPr>
          <p:nvPr/>
        </p:nvSpPr>
        <p:spPr bwMode="auto">
          <a:xfrm>
            <a:off x="3703638" y="3641725"/>
            <a:ext cx="304800" cy="152400"/>
          </a:xfrm>
          <a:prstGeom prst="line">
            <a:avLst/>
          </a:prstGeom>
          <a:noFill/>
          <a:ln w="25400">
            <a:solidFill>
              <a:srgbClr val="00FF00"/>
            </a:solidFill>
            <a:round/>
            <a:headEnd/>
            <a:tailEnd/>
          </a:ln>
          <a:effectLst/>
        </p:spPr>
        <p:txBody>
          <a:bodyPr>
            <a:prstTxWarp prst="textNoShape">
              <a:avLst/>
            </a:prstTxWarp>
          </a:bodyPr>
          <a:lstStyle/>
          <a:p>
            <a:endParaRPr lang="fr-F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62" name="Picture 4" descr="BB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1143000"/>
            <a:ext cx="8924689" cy="3895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16200000">
            <a:off x="1482342" y="-1320762"/>
            <a:ext cx="6264696" cy="8906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76200" y="5782270"/>
            <a:ext cx="5791200" cy="923330"/>
          </a:xfrm>
          <a:prstGeom prst="rect">
            <a:avLst/>
          </a:prstGeom>
          <a:solidFill>
            <a:schemeClr val="tx1"/>
          </a:solidFill>
        </p:spPr>
        <p:txBody>
          <a:bodyPr wrap="square" rtlCol="0">
            <a:spAutoFit/>
          </a:bodyPr>
          <a:lstStyle/>
          <a:p>
            <a:r>
              <a:rPr lang="fr-FR" smtClean="0">
                <a:solidFill>
                  <a:schemeClr val="bg1"/>
                </a:solidFill>
              </a:rPr>
              <a:t>ECG normal à ma consultation,</a:t>
            </a:r>
          </a:p>
          <a:p>
            <a:r>
              <a:rPr lang="fr-FR" smtClean="0">
                <a:solidFill>
                  <a:schemeClr val="bg1"/>
                </a:solidFill>
              </a:rPr>
              <a:t>48 ans, asymptomatique, sportif, </a:t>
            </a:r>
          </a:p>
          <a:p>
            <a:r>
              <a:rPr lang="fr-FR" smtClean="0">
                <a:solidFill>
                  <a:schemeClr val="bg1"/>
                </a:solidFill>
              </a:rPr>
              <a:t>Fonction cardiaque normale, pas de valvulopathie</a:t>
            </a:r>
            <a:endParaRPr lang="fr-FR">
              <a:solidFill>
                <a:schemeClr val="bg1"/>
              </a:solidFill>
            </a:endParaRPr>
          </a:p>
        </p:txBody>
      </p:sp>
    </p:spTree>
    <p:extLst>
      <p:ext uri="{BB962C8B-B14F-4D97-AF65-F5344CB8AC3E}">
        <p14:creationId xmlns:p14="http://schemas.microsoft.com/office/powerpoint/2010/main" val="25087948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44" name="Rectangle 8"/>
          <p:cNvSpPr>
            <a:spLocks noGrp="1" noChangeArrowheads="1"/>
          </p:cNvSpPr>
          <p:nvPr>
            <p:ph type="title"/>
          </p:nvPr>
        </p:nvSpPr>
        <p:spPr/>
        <p:txBody>
          <a:bodyPr/>
          <a:lstStyle/>
          <a:p>
            <a:pPr algn="ctr" eaLnBrk="1" hangingPunct="1"/>
            <a:r>
              <a:rPr lang="en-US" sz="2800" b="1" dirty="0">
                <a:solidFill>
                  <a:srgbClr val="FFFF00"/>
                </a:solidFill>
                <a:latin typeface="Comic Sans MS"/>
                <a:cs typeface="Comic Sans MS"/>
              </a:rPr>
              <a:t>COMPLEXE QRS LARGE</a:t>
            </a:r>
          </a:p>
        </p:txBody>
      </p:sp>
      <p:sp>
        <p:nvSpPr>
          <p:cNvPr id="244745" name="Rectangle 9"/>
          <p:cNvSpPr>
            <a:spLocks noGrp="1" noChangeArrowheads="1"/>
          </p:cNvSpPr>
          <p:nvPr>
            <p:ph idx="1"/>
          </p:nvPr>
        </p:nvSpPr>
        <p:spPr>
          <a:xfrm>
            <a:off x="457200" y="1905000"/>
            <a:ext cx="8229600" cy="4530725"/>
          </a:xfrm>
          <a:prstGeom prst="rect">
            <a:avLst/>
          </a:prstGeom>
        </p:spPr>
        <p:txBody>
          <a:bodyPr/>
          <a:lstStyle/>
          <a:p>
            <a:pPr eaLnBrk="1" hangingPunct="1"/>
            <a:r>
              <a:rPr lang="fr-CA" sz="2800" b="1" dirty="0"/>
              <a:t>Bloc de branche gauche</a:t>
            </a:r>
            <a:r>
              <a:rPr lang="fr-CA" sz="2800" b="1" dirty="0" smtClean="0"/>
              <a:t> </a:t>
            </a:r>
          </a:p>
          <a:p>
            <a:pPr lvl="1" eaLnBrk="1" hangingPunct="1">
              <a:buNone/>
            </a:pP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idx="1"/>
          </p:nvPr>
        </p:nvSpPr>
        <p:spPr>
          <a:xfrm>
            <a:off x="685800" y="1371600"/>
            <a:ext cx="7583487" cy="4208930"/>
          </a:xfrm>
          <a:noFill/>
        </p:spPr>
        <p:txBody>
          <a:bodyPr>
            <a:normAutofit lnSpcReduction="10000"/>
          </a:bodyPr>
          <a:lstStyle/>
          <a:p>
            <a:pPr eaLnBrk="1" hangingPunct="1"/>
            <a:endParaRPr lang="fr-FR" sz="3600" dirty="0"/>
          </a:p>
          <a:p>
            <a:pPr lvl="1" eaLnBrk="1" hangingPunct="1"/>
            <a:r>
              <a:rPr lang="fr-FR" sz="3200" dirty="0"/>
              <a:t>diagnostic </a:t>
            </a:r>
            <a:r>
              <a:rPr lang="fr-FR" sz="3200" dirty="0" smtClean="0"/>
              <a:t>:</a:t>
            </a:r>
          </a:p>
          <a:p>
            <a:pPr lvl="1" eaLnBrk="1" hangingPunct="1">
              <a:buNone/>
            </a:pPr>
            <a:endParaRPr lang="fr-FR" sz="3200" dirty="0" smtClean="0"/>
          </a:p>
          <a:p>
            <a:pPr lvl="2" eaLnBrk="1" hangingPunct="1"/>
            <a:r>
              <a:rPr lang="fr-FR" sz="2400" dirty="0"/>
              <a:t>Rythme supra ventriculaire PR&gt;0.12s</a:t>
            </a:r>
          </a:p>
          <a:p>
            <a:pPr lvl="2" eaLnBrk="1" hangingPunct="1"/>
            <a:r>
              <a:rPr lang="fr-FR" sz="2400" dirty="0"/>
              <a:t>QRS &gt; 0.12s</a:t>
            </a:r>
          </a:p>
          <a:p>
            <a:pPr lvl="2" eaLnBrk="1" hangingPunct="1"/>
            <a:r>
              <a:rPr lang="fr-FR" sz="2400" dirty="0"/>
              <a:t>Aspect V6:</a:t>
            </a:r>
          </a:p>
          <a:p>
            <a:pPr lvl="3" eaLnBrk="1" hangingPunct="1"/>
            <a:r>
              <a:rPr lang="fr-FR" sz="2000" dirty="0"/>
              <a:t>Retard de la DI &gt; 0.08s</a:t>
            </a:r>
          </a:p>
          <a:p>
            <a:pPr lvl="3" eaLnBrk="1" hangingPunct="1"/>
            <a:r>
              <a:rPr lang="fr-FR" sz="2000" dirty="0"/>
              <a:t>R large et exclusive</a:t>
            </a:r>
          </a:p>
          <a:p>
            <a:pPr lvl="3" eaLnBrk="1" hangingPunct="1"/>
            <a:r>
              <a:rPr lang="fr-FR" sz="2000" dirty="0"/>
              <a:t>Troubles de </a:t>
            </a:r>
            <a:r>
              <a:rPr lang="fr-FR" sz="2000" dirty="0" err="1"/>
              <a:t>repolarisation</a:t>
            </a:r>
            <a:r>
              <a:rPr lang="fr-FR" sz="2000" b="1" dirty="0"/>
              <a:t> </a:t>
            </a:r>
          </a:p>
          <a:p>
            <a:pPr lvl="4" eaLnBrk="1" hangingPunct="1"/>
            <a:endParaRPr lang="fr-FR" sz="3600" b="1" dirty="0"/>
          </a:p>
        </p:txBody>
      </p:sp>
      <p:sp>
        <p:nvSpPr>
          <p:cNvPr id="2" name="Titre 1"/>
          <p:cNvSpPr>
            <a:spLocks noGrp="1"/>
          </p:cNvSpPr>
          <p:nvPr>
            <p:ph type="title"/>
          </p:nvPr>
        </p:nvSpPr>
        <p:spPr/>
        <p:txBody>
          <a:bodyPr/>
          <a:lstStyle/>
          <a:p>
            <a:endParaRPr lang="fr-FR"/>
          </a:p>
        </p:txBody>
      </p:sp>
      <p:sp>
        <p:nvSpPr>
          <p:cNvPr id="5" name="Rectangle 10"/>
          <p:cNvSpPr txBox="1">
            <a:spLocks noChangeArrowheads="1"/>
          </p:cNvSpPr>
          <p:nvPr/>
        </p:nvSpPr>
        <p:spPr>
          <a:xfrm>
            <a:off x="4495800" y="5486400"/>
            <a:ext cx="4038600" cy="762000"/>
          </a:xfrm>
          <a:prstGeom prst="rect">
            <a:avLst/>
          </a:prstGeom>
        </p:spPr>
        <p:txBody>
          <a:bodyPr vert="horz" lIns="91440" tIns="45720" rIns="91440" bIns="45720" rtlCol="0" anchor="b" anchorCtr="0">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smtClean="0">
                <a:ln>
                  <a:noFill/>
                </a:ln>
                <a:solidFill>
                  <a:schemeClr val="bg1"/>
                </a:solidFill>
                <a:effectLst/>
                <a:uLnTx/>
                <a:uFillTx/>
                <a:latin typeface="Herculanum"/>
                <a:ea typeface="+mj-ea"/>
                <a:cs typeface="Herculanum"/>
              </a:rPr>
              <a:t>QRS larges: </a:t>
            </a:r>
            <a:r>
              <a:rPr kumimoji="0" lang="fr-FR" sz="3600" b="1" i="0" u="none" strike="noStrike" kern="1200" cap="none" spc="0" normalizeH="0" baseline="0" noProof="0" smtClean="0">
                <a:ln>
                  <a:noFill/>
                </a:ln>
                <a:solidFill>
                  <a:srgbClr val="FF0000"/>
                </a:solidFill>
                <a:effectLst/>
                <a:uLnTx/>
                <a:uFillTx/>
                <a:latin typeface="Herculanum"/>
                <a:ea typeface="+mj-ea"/>
                <a:cs typeface="Herculanum"/>
              </a:rPr>
              <a:t>BBG</a:t>
            </a:r>
            <a:endParaRPr kumimoji="0" lang="fr-FR" sz="3600" b="0" i="0" u="none" strike="noStrike" kern="1200" cap="none" spc="0" normalizeH="0" baseline="0" noProof="0" dirty="0">
              <a:ln>
                <a:noFill/>
              </a:ln>
              <a:solidFill>
                <a:srgbClr val="FF0000"/>
              </a:solidFill>
              <a:effectLst/>
              <a:uLnTx/>
              <a:uFillTx/>
              <a:latin typeface="Herculanum"/>
              <a:ea typeface="+mj-ea"/>
              <a:cs typeface="Herculanum"/>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050"/>
          <p:cNvSpPr>
            <a:spLocks noGrp="1" noChangeArrowheads="1"/>
          </p:cNvSpPr>
          <p:nvPr>
            <p:ph type="title" idx="4294967295"/>
          </p:nvPr>
        </p:nvSpPr>
        <p:spPr>
          <a:xfrm>
            <a:off x="304800" y="76200"/>
            <a:ext cx="7772400" cy="1143000"/>
          </a:xfrm>
        </p:spPr>
        <p:txBody>
          <a:bodyPr/>
          <a:lstStyle/>
          <a:p>
            <a:pPr eaLnBrk="1" hangingPunct="1"/>
            <a:r>
              <a:rPr lang="en-US" sz="2800" b="1" i="1" dirty="0">
                <a:solidFill>
                  <a:schemeClr val="bg1"/>
                </a:solidFill>
                <a:latin typeface="Comic Sans MS" charset="0"/>
              </a:rPr>
              <a:t>COMPLEXE QRS LARGE</a:t>
            </a:r>
          </a:p>
        </p:txBody>
      </p:sp>
      <p:pic>
        <p:nvPicPr>
          <p:cNvPr id="97283" name="Picture 2051" descr="c:\windows\TEMP\~AUT0028.bm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1340768"/>
            <a:ext cx="7410450" cy="5140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499"/>
                                          </p:stCondLst>
                                        </p:cTn>
                                        <p:tgtEl>
                                          <p:spTgt spid="97283"/>
                                        </p:tgtEl>
                                        <p:attrNameLst>
                                          <p:attrName>style.visibility</p:attrName>
                                        </p:attrNameLst>
                                      </p:cBhvr>
                                      <p:to>
                                        <p:strVal val="visible"/>
                                      </p:to>
                                    </p:set>
                                    <p:anim to="" calcmode="lin" valueType="num">
                                      <p:cBhvr>
                                        <p:cTn id="7" dur="1" fill="hold"/>
                                        <p:tgtEl>
                                          <p:spTgt spid="9728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body" idx="1"/>
          </p:nvPr>
        </p:nvSpPr>
        <p:spPr>
          <a:noFill/>
        </p:spPr>
        <p:txBody>
          <a:bodyPr/>
          <a:lstStyle/>
          <a:p>
            <a:pPr eaLnBrk="1" hangingPunct="1"/>
            <a:endParaRPr lang="fr-FR" sz="3600" dirty="0">
              <a:solidFill>
                <a:srgbClr val="FFFFFF"/>
              </a:solidFill>
            </a:endParaRPr>
          </a:p>
          <a:p>
            <a:pPr lvl="1" eaLnBrk="1" hangingPunct="1"/>
            <a:r>
              <a:rPr lang="fr-FR" sz="3200" dirty="0">
                <a:solidFill>
                  <a:srgbClr val="FFFFFF"/>
                </a:solidFill>
                <a:latin typeface="Comic Sans MS" panose="030F0702030302020204" pitchFamily="66" charset="0"/>
              </a:rPr>
              <a:t>HVG </a:t>
            </a:r>
            <a:r>
              <a:rPr lang="fr-FR" sz="3200" dirty="0" smtClean="0">
                <a:solidFill>
                  <a:srgbClr val="FFFFFF"/>
                </a:solidFill>
                <a:latin typeface="Comic Sans MS" panose="030F0702030302020204" pitchFamily="66" charset="0"/>
              </a:rPr>
              <a:t>:</a:t>
            </a:r>
          </a:p>
          <a:p>
            <a:pPr lvl="1" eaLnBrk="1" hangingPunct="1">
              <a:buNone/>
            </a:pPr>
            <a:endParaRPr lang="fr-FR" sz="3200" dirty="0" smtClean="0">
              <a:solidFill>
                <a:srgbClr val="FFFFFF"/>
              </a:solidFill>
            </a:endParaRPr>
          </a:p>
          <a:p>
            <a:pPr lvl="3" eaLnBrk="1" hangingPunct="1"/>
            <a:r>
              <a:rPr lang="fr-FR" sz="2000" dirty="0">
                <a:solidFill>
                  <a:srgbClr val="FFFFFF"/>
                </a:solidFill>
              </a:rPr>
              <a:t>Indice de </a:t>
            </a:r>
            <a:r>
              <a:rPr lang="fr-FR" sz="2000" dirty="0" err="1">
                <a:solidFill>
                  <a:srgbClr val="FFFFFF"/>
                </a:solidFill>
              </a:rPr>
              <a:t>Sokolow-Lyon</a:t>
            </a:r>
            <a:r>
              <a:rPr lang="fr-FR" sz="2000" dirty="0">
                <a:solidFill>
                  <a:srgbClr val="FFFFFF"/>
                </a:solidFill>
              </a:rPr>
              <a:t>, </a:t>
            </a:r>
            <a:r>
              <a:rPr lang="fr-FR" sz="2000" dirty="0" err="1">
                <a:solidFill>
                  <a:srgbClr val="FFFFFF"/>
                </a:solidFill>
              </a:rPr>
              <a:t>Blondeau-Heller-Lenègre</a:t>
            </a:r>
            <a:r>
              <a:rPr lang="fr-FR" sz="2000" dirty="0">
                <a:solidFill>
                  <a:srgbClr val="FFFFFF"/>
                </a:solidFill>
              </a:rPr>
              <a:t>… faux</a:t>
            </a:r>
          </a:p>
          <a:p>
            <a:pPr lvl="3" eaLnBrk="1" hangingPunct="1"/>
            <a:r>
              <a:rPr lang="fr-FR" sz="2000" dirty="0">
                <a:solidFill>
                  <a:srgbClr val="FFFFFF"/>
                </a:solidFill>
              </a:rPr>
              <a:t>Axe &gt;-30° ?</a:t>
            </a:r>
          </a:p>
          <a:p>
            <a:pPr lvl="1" eaLnBrk="1" hangingPunct="1"/>
            <a:endParaRPr lang="fr-FR" sz="2000" dirty="0">
              <a:solidFill>
                <a:srgbClr val="FFFFFF"/>
              </a:solidFill>
            </a:endParaRPr>
          </a:p>
          <a:p>
            <a:pPr lvl="1" eaLnBrk="1" hangingPunct="1">
              <a:buFontTx/>
              <a:buNone/>
            </a:pPr>
            <a:endParaRPr lang="fr-FR" sz="2000" dirty="0">
              <a:solidFill>
                <a:srgbClr val="FFFFFF"/>
              </a:solidFill>
            </a:endParaRPr>
          </a:p>
          <a:p>
            <a:pPr lvl="3" eaLnBrk="1" hangingPunct="1"/>
            <a:endParaRPr lang="fr-FR" dirty="0">
              <a:solidFill>
                <a:srgbClr val="FFFFFF"/>
              </a:solidFill>
            </a:endParaRPr>
          </a:p>
          <a:p>
            <a:pPr lvl="4" eaLnBrk="1" hangingPunct="1"/>
            <a:endParaRPr lang="fr-FR" sz="4800" dirty="0">
              <a:solidFill>
                <a:srgbClr val="FFFFFF"/>
              </a:solidFill>
            </a:endParaRPr>
          </a:p>
        </p:txBody>
      </p:sp>
      <p:sp>
        <p:nvSpPr>
          <p:cNvPr id="5" name="Titre 4"/>
          <p:cNvSpPr>
            <a:spLocks noGrp="1"/>
          </p:cNvSpPr>
          <p:nvPr>
            <p:ph type="title"/>
          </p:nvPr>
        </p:nvSpPr>
        <p:spPr/>
        <p:txBody>
          <a:bodyPr/>
          <a:lstStyle/>
          <a:p>
            <a:endParaRPr lang="fr-FR" dirty="0"/>
          </a:p>
        </p:txBody>
      </p:sp>
      <p:sp>
        <p:nvSpPr>
          <p:cNvPr id="6" name="Rectangle 10"/>
          <p:cNvSpPr txBox="1">
            <a:spLocks noChangeArrowheads="1"/>
          </p:cNvSpPr>
          <p:nvPr/>
        </p:nvSpPr>
        <p:spPr>
          <a:xfrm>
            <a:off x="4495800" y="5486400"/>
            <a:ext cx="4038600" cy="762000"/>
          </a:xfrm>
          <a:prstGeom prst="rect">
            <a:avLst/>
          </a:prstGeom>
        </p:spPr>
        <p:txBody>
          <a:bodyPr vert="horz" lIns="91440" tIns="45720" rIns="91440" bIns="45720" rtlCol="0" anchor="b" anchorCtr="0">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smtClean="0">
                <a:ln>
                  <a:noFill/>
                </a:ln>
                <a:solidFill>
                  <a:schemeClr val="bg1"/>
                </a:solidFill>
                <a:effectLst/>
                <a:uLnTx/>
                <a:uFillTx/>
                <a:latin typeface="Herculanum"/>
                <a:ea typeface="+mj-ea"/>
                <a:cs typeface="Herculanum"/>
              </a:rPr>
              <a:t>QRS larges: </a:t>
            </a:r>
            <a:r>
              <a:rPr kumimoji="0" lang="fr-FR" sz="3600" b="1" i="0" u="none" strike="noStrike" kern="1200" cap="none" spc="0" normalizeH="0" baseline="0" noProof="0" smtClean="0">
                <a:ln>
                  <a:noFill/>
                </a:ln>
                <a:solidFill>
                  <a:srgbClr val="FF0000"/>
                </a:solidFill>
                <a:effectLst/>
                <a:uLnTx/>
                <a:uFillTx/>
                <a:latin typeface="Herculanum"/>
                <a:ea typeface="+mj-ea"/>
                <a:cs typeface="Herculanum"/>
              </a:rPr>
              <a:t>BBG</a:t>
            </a:r>
            <a:endParaRPr kumimoji="0" lang="fr-FR" sz="3600" b="0" i="0" u="none" strike="noStrike" kern="1200" cap="none" spc="0" normalizeH="0" baseline="0" noProof="0" dirty="0">
              <a:ln>
                <a:noFill/>
              </a:ln>
              <a:solidFill>
                <a:srgbClr val="FF0000"/>
              </a:solidFill>
              <a:effectLst/>
              <a:uLnTx/>
              <a:uFillTx/>
              <a:latin typeface="Herculanum"/>
              <a:ea typeface="+mj-ea"/>
              <a:cs typeface="Herculanum"/>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body" idx="1"/>
          </p:nvPr>
        </p:nvSpPr>
        <p:spPr>
          <a:xfrm>
            <a:off x="762000" y="1219200"/>
            <a:ext cx="7583487" cy="4208930"/>
          </a:xfrm>
          <a:noFill/>
        </p:spPr>
        <p:txBody>
          <a:bodyPr/>
          <a:lstStyle/>
          <a:p>
            <a:pPr eaLnBrk="1" hangingPunct="1"/>
            <a:endParaRPr lang="fr-FR" sz="3600" dirty="0">
              <a:solidFill>
                <a:srgbClr val="FFFFFF"/>
              </a:solidFill>
            </a:endParaRPr>
          </a:p>
          <a:p>
            <a:pPr lvl="1" eaLnBrk="1" hangingPunct="1"/>
            <a:r>
              <a:rPr lang="fr-FR" sz="3200" dirty="0">
                <a:solidFill>
                  <a:srgbClr val="FFFFFF"/>
                </a:solidFill>
              </a:rPr>
              <a:t>IDM </a:t>
            </a:r>
            <a:r>
              <a:rPr lang="fr-FR" sz="3200" dirty="0" smtClean="0">
                <a:solidFill>
                  <a:srgbClr val="FFFFFF"/>
                </a:solidFill>
              </a:rPr>
              <a:t>:</a:t>
            </a:r>
          </a:p>
          <a:p>
            <a:pPr lvl="1" eaLnBrk="1" hangingPunct="1">
              <a:buNone/>
            </a:pPr>
            <a:endParaRPr lang="fr-FR" sz="3200" dirty="0" smtClean="0">
              <a:solidFill>
                <a:srgbClr val="FFFFFF"/>
              </a:solidFill>
            </a:endParaRPr>
          </a:p>
          <a:p>
            <a:pPr lvl="3" eaLnBrk="1" hangingPunct="1"/>
            <a:r>
              <a:rPr lang="fr-FR" sz="2000" dirty="0">
                <a:solidFill>
                  <a:srgbClr val="FFFFFF"/>
                </a:solidFill>
              </a:rPr>
              <a:t>Postéro </a:t>
            </a:r>
            <a:r>
              <a:rPr lang="fr-FR" sz="2000" dirty="0" err="1">
                <a:solidFill>
                  <a:srgbClr val="FFFFFF"/>
                </a:solidFill>
              </a:rPr>
              <a:t>inf</a:t>
            </a:r>
            <a:r>
              <a:rPr lang="fr-FR" sz="2000" dirty="0">
                <a:solidFill>
                  <a:srgbClr val="FFFFFF"/>
                </a:solidFill>
              </a:rPr>
              <a:t> : QS DII, DIII, </a:t>
            </a:r>
            <a:r>
              <a:rPr lang="fr-FR" sz="2000" dirty="0" err="1">
                <a:solidFill>
                  <a:srgbClr val="FFFFFF"/>
                </a:solidFill>
              </a:rPr>
              <a:t>aVF</a:t>
            </a:r>
            <a:endParaRPr lang="fr-FR" sz="2000" dirty="0">
              <a:solidFill>
                <a:srgbClr val="FFFFFF"/>
              </a:solidFill>
            </a:endParaRPr>
          </a:p>
          <a:p>
            <a:pPr lvl="3" eaLnBrk="1" hangingPunct="1"/>
            <a:r>
              <a:rPr lang="fr-FR" sz="2000" dirty="0">
                <a:solidFill>
                  <a:srgbClr val="FFFFFF"/>
                </a:solidFill>
              </a:rPr>
              <a:t>Latéral : S profondes en DI, </a:t>
            </a:r>
            <a:r>
              <a:rPr lang="fr-FR" sz="2000" dirty="0" err="1">
                <a:solidFill>
                  <a:srgbClr val="FFFFFF"/>
                </a:solidFill>
              </a:rPr>
              <a:t>aVl</a:t>
            </a:r>
            <a:r>
              <a:rPr lang="fr-FR" sz="2000" dirty="0">
                <a:solidFill>
                  <a:srgbClr val="FFFFFF"/>
                </a:solidFill>
              </a:rPr>
              <a:t> et V6, V7</a:t>
            </a:r>
          </a:p>
          <a:p>
            <a:pPr lvl="3" eaLnBrk="1" hangingPunct="1"/>
            <a:r>
              <a:rPr lang="fr-FR" sz="2000" dirty="0">
                <a:solidFill>
                  <a:srgbClr val="FFFFFF"/>
                </a:solidFill>
              </a:rPr>
              <a:t>Antérieur : </a:t>
            </a:r>
            <a:r>
              <a:rPr lang="fr-FR" sz="2000" dirty="0" err="1">
                <a:solidFill>
                  <a:srgbClr val="FFFFFF"/>
                </a:solidFill>
              </a:rPr>
              <a:t>rsR</a:t>
            </a:r>
            <a:r>
              <a:rPr lang="fr-FR" sz="2000" dirty="0">
                <a:solidFill>
                  <a:srgbClr val="FFFFFF"/>
                </a:solidFill>
              </a:rPr>
              <a:t>’ ou </a:t>
            </a:r>
            <a:r>
              <a:rPr lang="fr-FR" sz="2000" dirty="0" err="1">
                <a:solidFill>
                  <a:srgbClr val="FFFFFF"/>
                </a:solidFill>
              </a:rPr>
              <a:t>qR</a:t>
            </a:r>
            <a:r>
              <a:rPr lang="fr-FR" sz="2000" dirty="0">
                <a:solidFill>
                  <a:srgbClr val="FFFFFF"/>
                </a:solidFill>
              </a:rPr>
              <a:t> en DI-aVL-V6 et V7</a:t>
            </a:r>
          </a:p>
          <a:p>
            <a:pPr lvl="3" eaLnBrk="1" hangingPunct="1">
              <a:buFontTx/>
              <a:buNone/>
            </a:pPr>
            <a:r>
              <a:rPr lang="fr-FR" sz="2000" dirty="0">
                <a:solidFill>
                  <a:srgbClr val="FFFFFF"/>
                </a:solidFill>
              </a:rPr>
              <a:t>                       r ne poussent pas en V1-V4</a:t>
            </a:r>
          </a:p>
          <a:p>
            <a:pPr lvl="3" eaLnBrk="1" hangingPunct="1"/>
            <a:r>
              <a:rPr lang="fr-FR" sz="2000" dirty="0">
                <a:solidFill>
                  <a:srgbClr val="FFFFFF"/>
                </a:solidFill>
              </a:rPr>
              <a:t>Septal profond : crochetage partie terminale de S en précordiales droites (signe de Cabrera)</a:t>
            </a:r>
          </a:p>
          <a:p>
            <a:pPr lvl="3" eaLnBrk="1" hangingPunct="1"/>
            <a:endParaRPr lang="fr-FR" sz="1600" dirty="0">
              <a:solidFill>
                <a:srgbClr val="FFFFFF"/>
              </a:solidFill>
            </a:endParaRPr>
          </a:p>
          <a:p>
            <a:pPr lvl="1" eaLnBrk="1" hangingPunct="1">
              <a:buFontTx/>
              <a:buNone/>
            </a:pPr>
            <a:endParaRPr lang="fr-FR" sz="2000" dirty="0">
              <a:solidFill>
                <a:srgbClr val="FFFFFF"/>
              </a:solidFill>
            </a:endParaRPr>
          </a:p>
          <a:p>
            <a:pPr lvl="3" eaLnBrk="1" hangingPunct="1"/>
            <a:endParaRPr lang="fr-FR" dirty="0">
              <a:solidFill>
                <a:srgbClr val="FFFFFF"/>
              </a:solidFill>
            </a:endParaRPr>
          </a:p>
          <a:p>
            <a:pPr lvl="4" eaLnBrk="1" hangingPunct="1"/>
            <a:endParaRPr lang="fr-FR" sz="4800" dirty="0">
              <a:solidFill>
                <a:srgbClr val="FFFFFF"/>
              </a:solidFill>
            </a:endParaRPr>
          </a:p>
        </p:txBody>
      </p:sp>
      <p:sp>
        <p:nvSpPr>
          <p:cNvPr id="2" name="Titre 1"/>
          <p:cNvSpPr>
            <a:spLocks noGrp="1"/>
          </p:cNvSpPr>
          <p:nvPr>
            <p:ph type="title"/>
          </p:nvPr>
        </p:nvSpPr>
        <p:spPr/>
        <p:txBody>
          <a:bodyPr/>
          <a:lstStyle/>
          <a:p>
            <a:endParaRPr lang="fr-FR"/>
          </a:p>
        </p:txBody>
      </p:sp>
      <p:sp>
        <p:nvSpPr>
          <p:cNvPr id="5" name="Rectangle 10"/>
          <p:cNvSpPr txBox="1">
            <a:spLocks noChangeArrowheads="1"/>
          </p:cNvSpPr>
          <p:nvPr/>
        </p:nvSpPr>
        <p:spPr>
          <a:xfrm>
            <a:off x="4495800" y="5486400"/>
            <a:ext cx="4038600" cy="762000"/>
          </a:xfrm>
          <a:prstGeom prst="rect">
            <a:avLst/>
          </a:prstGeom>
        </p:spPr>
        <p:txBody>
          <a:bodyPr vert="horz" lIns="91440" tIns="45720" rIns="91440" bIns="45720" rtlCol="0" anchor="b" anchorCtr="0">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smtClean="0">
                <a:ln>
                  <a:noFill/>
                </a:ln>
                <a:solidFill>
                  <a:schemeClr val="bg1"/>
                </a:solidFill>
                <a:effectLst/>
                <a:uLnTx/>
                <a:uFillTx/>
                <a:latin typeface="Herculanum"/>
                <a:ea typeface="+mj-ea"/>
                <a:cs typeface="Herculanum"/>
              </a:rPr>
              <a:t>QRS larges: </a:t>
            </a:r>
            <a:r>
              <a:rPr kumimoji="0" lang="fr-FR" sz="3600" b="1" i="0" u="none" strike="noStrike" kern="1200" cap="none" spc="0" normalizeH="0" baseline="0" noProof="0" smtClean="0">
                <a:ln>
                  <a:noFill/>
                </a:ln>
                <a:solidFill>
                  <a:srgbClr val="FF0000"/>
                </a:solidFill>
                <a:effectLst/>
                <a:uLnTx/>
                <a:uFillTx/>
                <a:latin typeface="Herculanum"/>
                <a:ea typeface="+mj-ea"/>
                <a:cs typeface="Herculanum"/>
              </a:rPr>
              <a:t>BBG</a:t>
            </a:r>
            <a:endParaRPr kumimoji="0" lang="fr-FR" sz="3600" b="0" i="0" u="none" strike="noStrike" kern="1200" cap="none" spc="0" normalizeH="0" baseline="0" noProof="0" dirty="0">
              <a:ln>
                <a:noFill/>
              </a:ln>
              <a:solidFill>
                <a:srgbClr val="FF0000"/>
              </a:solidFill>
              <a:effectLst/>
              <a:uLnTx/>
              <a:uFillTx/>
              <a:latin typeface="Herculanum"/>
              <a:ea typeface="+mj-ea"/>
              <a:cs typeface="Herculanum"/>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1"/>
          </p:nvPr>
        </p:nvSpPr>
        <p:spPr>
          <a:xfrm>
            <a:off x="762000" y="1295400"/>
            <a:ext cx="7583487" cy="4208930"/>
          </a:xfrm>
          <a:noFill/>
        </p:spPr>
        <p:txBody>
          <a:bodyPr/>
          <a:lstStyle/>
          <a:p>
            <a:pPr eaLnBrk="1" hangingPunct="1"/>
            <a:endParaRPr lang="fr-FR" sz="3600" dirty="0">
              <a:solidFill>
                <a:srgbClr val="FFFFFF"/>
              </a:solidFill>
            </a:endParaRPr>
          </a:p>
          <a:p>
            <a:pPr lvl="1" eaLnBrk="1" hangingPunct="1"/>
            <a:r>
              <a:rPr lang="fr-FR" sz="3200" dirty="0">
                <a:solidFill>
                  <a:srgbClr val="FFFFFF"/>
                </a:solidFill>
              </a:rPr>
              <a:t>étiologies </a:t>
            </a:r>
            <a:r>
              <a:rPr lang="fr-FR" sz="3200" dirty="0" smtClean="0">
                <a:solidFill>
                  <a:srgbClr val="FFFFFF"/>
                </a:solidFill>
              </a:rPr>
              <a:t>:</a:t>
            </a:r>
          </a:p>
          <a:p>
            <a:pPr lvl="1" eaLnBrk="1" hangingPunct="1">
              <a:buNone/>
            </a:pPr>
            <a:endParaRPr lang="fr-FR" sz="3200" dirty="0" smtClean="0">
              <a:solidFill>
                <a:srgbClr val="FFFFFF"/>
              </a:solidFill>
            </a:endParaRPr>
          </a:p>
          <a:p>
            <a:pPr lvl="3" eaLnBrk="1" hangingPunct="1"/>
            <a:r>
              <a:rPr lang="fr-FR" sz="2000" dirty="0">
                <a:solidFill>
                  <a:srgbClr val="FFFFFF"/>
                </a:solidFill>
              </a:rPr>
              <a:t>Cardiopathie ventriculaire gauche acquise (RA, IA, HTA, cardiopathie ischémique, CMNO, phase aiguë IDM)</a:t>
            </a:r>
          </a:p>
          <a:p>
            <a:pPr lvl="3" eaLnBrk="1" hangingPunct="1"/>
            <a:endParaRPr lang="fr-FR" sz="1600" dirty="0">
              <a:solidFill>
                <a:srgbClr val="FFFFFF"/>
              </a:solidFill>
            </a:endParaRPr>
          </a:p>
          <a:p>
            <a:pPr lvl="1" eaLnBrk="1" hangingPunct="1">
              <a:buFontTx/>
              <a:buNone/>
            </a:pPr>
            <a:endParaRPr lang="fr-FR" sz="2000" dirty="0">
              <a:solidFill>
                <a:srgbClr val="FFFFFF"/>
              </a:solidFill>
            </a:endParaRPr>
          </a:p>
          <a:p>
            <a:pPr lvl="3" eaLnBrk="1" hangingPunct="1"/>
            <a:endParaRPr lang="fr-FR" dirty="0">
              <a:solidFill>
                <a:srgbClr val="FFFFFF"/>
              </a:solidFill>
            </a:endParaRPr>
          </a:p>
          <a:p>
            <a:pPr lvl="4" eaLnBrk="1" hangingPunct="1"/>
            <a:endParaRPr lang="fr-FR" sz="4800" dirty="0">
              <a:solidFill>
                <a:srgbClr val="FFFFFF"/>
              </a:solidFill>
            </a:endParaRPr>
          </a:p>
        </p:txBody>
      </p:sp>
      <p:sp>
        <p:nvSpPr>
          <p:cNvPr id="2" name="Titre 1"/>
          <p:cNvSpPr>
            <a:spLocks noGrp="1"/>
          </p:cNvSpPr>
          <p:nvPr>
            <p:ph type="title"/>
          </p:nvPr>
        </p:nvSpPr>
        <p:spPr/>
        <p:txBody>
          <a:bodyPr/>
          <a:lstStyle/>
          <a:p>
            <a:endParaRPr lang="fr-FR"/>
          </a:p>
        </p:txBody>
      </p:sp>
      <p:sp>
        <p:nvSpPr>
          <p:cNvPr id="5" name="Rectangle 10"/>
          <p:cNvSpPr txBox="1">
            <a:spLocks noChangeArrowheads="1"/>
          </p:cNvSpPr>
          <p:nvPr/>
        </p:nvSpPr>
        <p:spPr>
          <a:xfrm>
            <a:off x="4495800" y="5486400"/>
            <a:ext cx="4038600" cy="762000"/>
          </a:xfrm>
          <a:prstGeom prst="rect">
            <a:avLst/>
          </a:prstGeom>
        </p:spPr>
        <p:txBody>
          <a:bodyPr vert="horz" lIns="91440" tIns="45720" rIns="91440" bIns="45720" rtlCol="0" anchor="b" anchorCtr="0">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smtClean="0">
                <a:ln>
                  <a:noFill/>
                </a:ln>
                <a:solidFill>
                  <a:schemeClr val="bg1"/>
                </a:solidFill>
                <a:effectLst/>
                <a:uLnTx/>
                <a:uFillTx/>
                <a:latin typeface="Herculanum"/>
                <a:ea typeface="+mj-ea"/>
                <a:cs typeface="Herculanum"/>
              </a:rPr>
              <a:t>QRS larges: </a:t>
            </a:r>
            <a:r>
              <a:rPr kumimoji="0" lang="fr-FR" sz="3600" b="1" i="0" u="none" strike="noStrike" kern="1200" cap="none" spc="0" normalizeH="0" baseline="0" noProof="0" smtClean="0">
                <a:ln>
                  <a:noFill/>
                </a:ln>
                <a:solidFill>
                  <a:srgbClr val="FF0000"/>
                </a:solidFill>
                <a:effectLst/>
                <a:uLnTx/>
                <a:uFillTx/>
                <a:latin typeface="Herculanum"/>
                <a:ea typeface="+mj-ea"/>
                <a:cs typeface="Herculanum"/>
              </a:rPr>
              <a:t>BBG</a:t>
            </a:r>
            <a:endParaRPr kumimoji="0" lang="fr-FR" sz="3600" b="0" i="0" u="none" strike="noStrike" kern="1200" cap="none" spc="0" normalizeH="0" baseline="0" noProof="0" dirty="0">
              <a:ln>
                <a:noFill/>
              </a:ln>
              <a:solidFill>
                <a:srgbClr val="FF0000"/>
              </a:solidFill>
              <a:effectLst/>
              <a:uLnTx/>
              <a:uFillTx/>
              <a:latin typeface="Herculanum"/>
              <a:ea typeface="+mj-ea"/>
              <a:cs typeface="Herculanum"/>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9154" name="Picture 4" descr="BBG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1219200"/>
            <a:ext cx="8745900" cy="4702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0178" name="Picture 5" descr="BB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418294"/>
            <a:ext cx="7743314" cy="56015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02" name="Picture 5" descr="BBG Cabrer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3637" y="1828800"/>
            <a:ext cx="7582138" cy="4491038"/>
          </a:xfrm>
          <a:prstGeom prst="rect">
            <a:avLst/>
          </a:prstGeom>
          <a:noFill/>
          <a:ln w="9525">
            <a:noFill/>
            <a:miter lim="800000"/>
            <a:headEnd/>
            <a:tailEnd/>
          </a:ln>
        </p:spPr>
      </p:pic>
      <p:sp>
        <p:nvSpPr>
          <p:cNvPr id="51203" name="Rectangle 7"/>
          <p:cNvSpPr>
            <a:spLocks noChangeArrowheads="1"/>
          </p:cNvSpPr>
          <p:nvPr/>
        </p:nvSpPr>
        <p:spPr bwMode="auto">
          <a:xfrm>
            <a:off x="5943600" y="914400"/>
            <a:ext cx="2519362" cy="431800"/>
          </a:xfrm>
          <a:prstGeom prst="rect">
            <a:avLst/>
          </a:prstGeom>
          <a:noFill/>
          <a:ln w="9525">
            <a:solidFill>
              <a:schemeClr val="bg1"/>
            </a:solidFill>
            <a:miter lim="800000"/>
            <a:headEnd/>
            <a:tailEnd/>
          </a:ln>
          <a:effectLst/>
        </p:spPr>
        <p:txBody>
          <a:bodyPr anchor="ctr" anchorCtr="1">
            <a:prstTxWarp prst="textNoShape">
              <a:avLst/>
            </a:prstTxWarp>
          </a:bodyPr>
          <a:lstStyle/>
          <a:p>
            <a:pPr algn="ctr"/>
            <a:r>
              <a:rPr lang="fr-FR" sz="2000">
                <a:solidFill>
                  <a:srgbClr val="FF0000"/>
                </a:solidFill>
                <a:latin typeface="Comic Sans MS" charset="0"/>
              </a:rPr>
              <a:t>BBG + CABRERA</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2226" name="Picture 5" descr="BBG IDM A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1484312"/>
            <a:ext cx="7662391" cy="4346575"/>
          </a:xfrm>
          <a:prstGeom prst="rect">
            <a:avLst/>
          </a:prstGeom>
          <a:noFill/>
          <a:ln w="9525">
            <a:noFill/>
            <a:miter lim="800000"/>
            <a:headEnd/>
            <a:tailEnd/>
          </a:ln>
        </p:spPr>
      </p:pic>
      <p:sp>
        <p:nvSpPr>
          <p:cNvPr id="52227" name="Rectangle 7"/>
          <p:cNvSpPr>
            <a:spLocks noChangeArrowheads="1"/>
          </p:cNvSpPr>
          <p:nvPr/>
        </p:nvSpPr>
        <p:spPr bwMode="auto">
          <a:xfrm>
            <a:off x="6096000" y="685800"/>
            <a:ext cx="2519362" cy="431800"/>
          </a:xfrm>
          <a:prstGeom prst="rect">
            <a:avLst/>
          </a:prstGeom>
          <a:noFill/>
          <a:ln w="9525">
            <a:solidFill>
              <a:schemeClr val="bg1"/>
            </a:solidFill>
            <a:miter lim="800000"/>
            <a:headEnd/>
            <a:tailEnd/>
          </a:ln>
          <a:effectLst/>
        </p:spPr>
        <p:txBody>
          <a:bodyPr anchor="ctr" anchorCtr="1">
            <a:prstTxWarp prst="textNoShape">
              <a:avLst/>
            </a:prstTxWarp>
          </a:bodyPr>
          <a:lstStyle/>
          <a:p>
            <a:pPr algn="ctr"/>
            <a:r>
              <a:rPr lang="fr-FR" sz="2000">
                <a:solidFill>
                  <a:srgbClr val="FF0000"/>
                </a:solidFill>
                <a:latin typeface="Comic Sans MS" charset="0"/>
              </a:rPr>
              <a:t>BBG + IDM Ant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effectLst>
                  <a:outerShdw blurRad="38100" dist="38100" dir="2700000" algn="tl">
                    <a:srgbClr val="000000">
                      <a:alpha val="43137"/>
                    </a:srgbClr>
                  </a:outerShdw>
                </a:effectLst>
                <a:latin typeface="Comic Sans MS" panose="030F0702030302020204" pitchFamily="66" charset="0"/>
              </a:rPr>
              <a:t>Fibrillation atriale paroxystique</a:t>
            </a:r>
            <a:endParaRPr lang="fr-FR" dirty="0">
              <a:effectLst>
                <a:outerShdw blurRad="38100" dist="38100" dir="2700000" algn="tl">
                  <a:srgbClr val="000000">
                    <a:alpha val="43137"/>
                  </a:srgbClr>
                </a:outerShdw>
              </a:effectLst>
              <a:latin typeface="Comic Sans MS" panose="030F0702030302020204" pitchFamily="66" charset="0"/>
            </a:endParaRPr>
          </a:p>
        </p:txBody>
      </p:sp>
      <p:sp>
        <p:nvSpPr>
          <p:cNvPr id="3" name="Espace réservé du contenu 2"/>
          <p:cNvSpPr>
            <a:spLocks noGrp="1"/>
          </p:cNvSpPr>
          <p:nvPr>
            <p:ph idx="1"/>
          </p:nvPr>
        </p:nvSpPr>
        <p:spPr/>
        <p:txBody>
          <a:bodyPr/>
          <a:lstStyle/>
          <a:p>
            <a:pPr marL="0" indent="0">
              <a:buNone/>
            </a:pPr>
            <a:endParaRPr lang="fr-FR" sz="2000" smtClean="0">
              <a:cs typeface="Arial" panose="020B0604020202020204" pitchFamily="34" charset="0"/>
            </a:endParaRPr>
          </a:p>
          <a:p>
            <a:r>
              <a:rPr lang="fr-FR" sz="2000" smtClean="0">
                <a:cs typeface="Arial" panose="020B0604020202020204" pitchFamily="34" charset="0"/>
              </a:rPr>
              <a:t>Coeur sain, asymptomatique: pas de traitement (anti arythmique, anti coagulant)</a:t>
            </a:r>
          </a:p>
          <a:p>
            <a:r>
              <a:rPr lang="fr-FR" sz="2000" smtClean="0">
                <a:cs typeface="Arial" panose="020B0604020202020204" pitchFamily="34" charset="0"/>
              </a:rPr>
              <a:t>Ablation de la FA en janvier 2017</a:t>
            </a:r>
          </a:p>
          <a:p>
            <a:endParaRPr lang="fr-FR"/>
          </a:p>
        </p:txBody>
      </p:sp>
    </p:spTree>
    <p:extLst>
      <p:ext uri="{BB962C8B-B14F-4D97-AF65-F5344CB8AC3E}">
        <p14:creationId xmlns:p14="http://schemas.microsoft.com/office/powerpoint/2010/main" val="15619732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endParaRPr lang="fr-FR"/>
          </a:p>
        </p:txBody>
      </p:sp>
      <p:sp>
        <p:nvSpPr>
          <p:cNvPr id="16387" name="Rectangle 3"/>
          <p:cNvSpPr>
            <a:spLocks noGrp="1" noChangeArrowheads="1"/>
          </p:cNvSpPr>
          <p:nvPr>
            <p:ph type="body" idx="1"/>
          </p:nvPr>
        </p:nvSpPr>
        <p:spPr/>
        <p:txBody>
          <a:bodyPr/>
          <a:lstStyle/>
          <a:p>
            <a:pPr eaLnBrk="1" hangingPunct="1"/>
            <a:endParaRPr lang="fr-FR"/>
          </a:p>
        </p:txBody>
      </p:sp>
      <p:pic>
        <p:nvPicPr>
          <p:cNvPr id="16388" name="Picture 4" descr="Sans titre-Numérisation-0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08050"/>
            <a:ext cx="9145588" cy="4852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descr="IMG.jpg"/>
          <p:cNvPicPr>
            <a:picLocks noGrp="1" noChangeAspect="1"/>
          </p:cNvPicPr>
          <p:nvPr>
            <p:ph idx="1"/>
          </p:nvPr>
        </p:nvPicPr>
        <p:blipFill>
          <a:blip r:embed="rId2" cstate="email">
            <a:extLst>
              <a:ext uri="{28A0092B-C50C-407E-A947-70E740481C1C}">
                <a14:useLocalDpi xmlns:a14="http://schemas.microsoft.com/office/drawing/2010/main"/>
              </a:ext>
            </a:extLst>
          </a:blip>
          <a:srcRect l="9459"/>
          <a:stretch>
            <a:fillRect/>
          </a:stretch>
        </p:blipFill>
        <p:spPr>
          <a:xfrm rot="5400000">
            <a:off x="1723073" y="-953089"/>
            <a:ext cx="5562600" cy="8687978"/>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C:\Users\egeoffroy\Desktop\ECG SP\WPW\IMG_1894.JPG"/>
          <p:cNvPicPr>
            <a:picLocks noChangeAspect="1" noChangeArrowheads="1"/>
          </p:cNvPicPr>
          <p:nvPr/>
        </p:nvPicPr>
        <p:blipFill rotWithShape="1">
          <a:blip r:embed="rId2">
            <a:extLst>
              <a:ext uri="{28A0092B-C50C-407E-A947-70E740481C1C}">
                <a14:useLocalDpi xmlns:a14="http://schemas.microsoft.com/office/drawing/2010/main"/>
              </a:ext>
            </a:extLst>
          </a:blip>
          <a:srcRect l="781" t="37199" r="308" b="24851"/>
          <a:stretch/>
        </p:blipFill>
        <p:spPr bwMode="auto">
          <a:xfrm>
            <a:off x="1259632" y="322529"/>
            <a:ext cx="6541345" cy="18823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C:\Users\egeoffroy\Desktop\ECG SP\WPW\IMG_1895.JPG"/>
          <p:cNvPicPr>
            <a:picLocks noChangeAspect="1" noChangeArrowheads="1"/>
          </p:cNvPicPr>
          <p:nvPr/>
        </p:nvPicPr>
        <p:blipFill rotWithShape="1">
          <a:blip r:embed="rId3">
            <a:extLst>
              <a:ext uri="{28A0092B-C50C-407E-A947-70E740481C1C}">
                <a14:useLocalDpi xmlns:a14="http://schemas.microsoft.com/office/drawing/2010/main"/>
              </a:ext>
            </a:extLst>
          </a:blip>
          <a:srcRect t="20774" b="33170"/>
          <a:stretch/>
        </p:blipFill>
        <p:spPr bwMode="auto">
          <a:xfrm>
            <a:off x="1259632" y="4400930"/>
            <a:ext cx="6613352" cy="22843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C:\Users\egeoffroy\Desktop\ECG SP\WPW\IMG_1896.JPG"/>
          <p:cNvPicPr>
            <a:picLocks noChangeAspect="1" noChangeArrowheads="1"/>
          </p:cNvPicPr>
          <p:nvPr/>
        </p:nvPicPr>
        <p:blipFill rotWithShape="1">
          <a:blip r:embed="rId4">
            <a:extLst>
              <a:ext uri="{28A0092B-C50C-407E-A947-70E740481C1C}">
                <a14:useLocalDpi xmlns:a14="http://schemas.microsoft.com/office/drawing/2010/main"/>
              </a:ext>
            </a:extLst>
          </a:blip>
          <a:srcRect t="25010" b="29913"/>
          <a:stretch/>
        </p:blipFill>
        <p:spPr bwMode="auto">
          <a:xfrm>
            <a:off x="1259632" y="2165121"/>
            <a:ext cx="6613352" cy="22358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5868144" y="2821360"/>
            <a:ext cx="2376264" cy="923330"/>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FR" dirty="0" smtClean="0">
                <a:solidFill>
                  <a:schemeClr val="bg1"/>
                </a:solidFill>
              </a:rPr>
              <a:t>Patient de 16 ans</a:t>
            </a:r>
          </a:p>
          <a:p>
            <a:pPr algn="ctr"/>
            <a:r>
              <a:rPr lang="fr-FR" dirty="0" smtClean="0">
                <a:solidFill>
                  <a:schemeClr val="bg1"/>
                </a:solidFill>
              </a:rPr>
              <a:t>Aucun ATCD,</a:t>
            </a:r>
          </a:p>
          <a:p>
            <a:pPr algn="ctr"/>
            <a:r>
              <a:rPr lang="fr-FR" dirty="0" smtClean="0">
                <a:solidFill>
                  <a:schemeClr val="bg1"/>
                </a:solidFill>
              </a:rPr>
              <a:t> pas de symptôme</a:t>
            </a:r>
            <a:endParaRPr lang="fr-FR" dirty="0">
              <a:solidFill>
                <a:schemeClr val="bg1"/>
              </a:solidFill>
            </a:endParaRPr>
          </a:p>
        </p:txBody>
      </p:sp>
    </p:spTree>
    <p:extLst>
      <p:ext uri="{BB962C8B-B14F-4D97-AF65-F5344CB8AC3E}">
        <p14:creationId xmlns:p14="http://schemas.microsoft.com/office/powerpoint/2010/main" val="26617562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Titre 1"/>
          <p:cNvSpPr>
            <a:spLocks noGrp="1"/>
          </p:cNvSpPr>
          <p:nvPr>
            <p:ph type="title"/>
          </p:nvPr>
        </p:nvSpPr>
        <p:spPr/>
        <p:txBody>
          <a:bodyPr/>
          <a:lstStyle/>
          <a:p>
            <a:pPr eaLnBrk="1" hangingPunct="1"/>
            <a:endParaRPr lang="fr-FR"/>
          </a:p>
        </p:txBody>
      </p:sp>
      <p:sp>
        <p:nvSpPr>
          <p:cNvPr id="61443" name="Espace réservé du contenu 2"/>
          <p:cNvSpPr>
            <a:spLocks noGrp="1"/>
          </p:cNvSpPr>
          <p:nvPr>
            <p:ph idx="1"/>
          </p:nvPr>
        </p:nvSpPr>
        <p:spPr/>
        <p:txBody>
          <a:bodyPr/>
          <a:lstStyle/>
          <a:p>
            <a:pPr eaLnBrk="1" hangingPunct="1"/>
            <a:endParaRPr lang="fr-FR"/>
          </a:p>
        </p:txBody>
      </p:sp>
      <p:pic>
        <p:nvPicPr>
          <p:cNvPr id="61444" name="Picture 18" descr="C:\Users\Tiph et seb\Desktop\Desktop\Sans titre-Numérisation-10.jpg"/>
          <p:cNvPicPr>
            <a:picLocks noChangeAspect="1" noChangeArrowheads="1"/>
          </p:cNvPicPr>
          <p:nvPr/>
        </p:nvPicPr>
        <p:blipFill>
          <a:blip r:embed="rId2" cstate="email">
            <a:extLst>
              <a:ext uri="{28A0092B-C50C-407E-A947-70E740481C1C}">
                <a14:useLocalDpi xmlns:a14="http://schemas.microsoft.com/office/drawing/2010/main"/>
              </a:ext>
            </a:extLst>
          </a:blip>
          <a:srcRect t="22707"/>
          <a:stretch>
            <a:fillRect/>
          </a:stretch>
        </p:blipFill>
        <p:spPr bwMode="auto">
          <a:xfrm>
            <a:off x="-341313" y="1143000"/>
            <a:ext cx="9485313"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837332"/>
            <a:ext cx="8362950" cy="1079500"/>
          </a:xfrm>
        </p:spPr>
        <p:txBody>
          <a:bodyPr>
            <a:normAutofit fontScale="90000"/>
          </a:bodyPr>
          <a:lstStyle/>
          <a:p>
            <a:pPr algn="ctr" eaLnBrk="1" hangingPunct="1"/>
            <a:r>
              <a:rPr lang="fr-FR" sz="3556" b="1" dirty="0" smtClean="0">
                <a:solidFill>
                  <a:schemeClr val="accent4">
                    <a:lumMod val="60000"/>
                    <a:lumOff val="40000"/>
                  </a:schemeClr>
                </a:solidFill>
                <a:effectLst>
                  <a:outerShdw blurRad="50800" dist="38100" dir="2700000">
                    <a:srgbClr val="000000">
                      <a:alpha val="43000"/>
                    </a:srgbClr>
                  </a:outerShdw>
                </a:effectLst>
                <a:latin typeface="Comic Sans MS"/>
                <a:cs typeface="Comic Sans MS"/>
              </a:rPr>
              <a:t>Hypertrophie atriale  =</a:t>
            </a:r>
            <a:br>
              <a:rPr lang="fr-FR" sz="3556" b="1" dirty="0" smtClean="0">
                <a:solidFill>
                  <a:schemeClr val="accent4">
                    <a:lumMod val="60000"/>
                    <a:lumOff val="40000"/>
                  </a:schemeClr>
                </a:solidFill>
                <a:effectLst>
                  <a:outerShdw blurRad="50800" dist="38100" dir="2700000">
                    <a:srgbClr val="000000">
                      <a:alpha val="43000"/>
                    </a:srgbClr>
                  </a:outerShdw>
                </a:effectLst>
                <a:latin typeface="Comic Sans MS"/>
                <a:cs typeface="Comic Sans MS"/>
              </a:rPr>
            </a:br>
            <a:r>
              <a:rPr lang="fr-FR" sz="3556" b="1" dirty="0" smtClean="0">
                <a:solidFill>
                  <a:schemeClr val="accent4">
                    <a:lumMod val="60000"/>
                    <a:lumOff val="40000"/>
                  </a:schemeClr>
                </a:solidFill>
                <a:effectLst>
                  <a:outerShdw blurRad="50800" dist="38100" dir="2700000">
                    <a:srgbClr val="000000">
                      <a:alpha val="43000"/>
                    </a:srgbClr>
                  </a:outerShdw>
                </a:effectLst>
                <a:latin typeface="Comic Sans MS"/>
                <a:cs typeface="Comic Sans MS"/>
              </a:rPr>
              <a:t>anomalie </a:t>
            </a:r>
            <a:r>
              <a:rPr lang="fr-FR" sz="3556" b="1" dirty="0">
                <a:solidFill>
                  <a:schemeClr val="accent4">
                    <a:lumMod val="60000"/>
                    <a:lumOff val="40000"/>
                  </a:schemeClr>
                </a:solidFill>
                <a:effectLst>
                  <a:outerShdw blurRad="50800" dist="38100" dir="2700000">
                    <a:srgbClr val="000000">
                      <a:alpha val="43000"/>
                    </a:srgbClr>
                  </a:outerShdw>
                </a:effectLst>
                <a:latin typeface="Comic Sans MS"/>
                <a:cs typeface="Comic Sans MS"/>
              </a:rPr>
              <a:t>de l’onde P</a:t>
            </a:r>
            <a:r>
              <a:rPr lang="fr-FR" sz="2900" dirty="0">
                <a:latin typeface="Comic Sans MS"/>
                <a:cs typeface="Comic Sans MS"/>
              </a:rPr>
              <a:t/>
            </a:r>
            <a:br>
              <a:rPr lang="fr-FR" sz="2900" dirty="0">
                <a:latin typeface="Comic Sans MS"/>
                <a:cs typeface="Comic Sans MS"/>
              </a:rPr>
            </a:br>
            <a:endParaRPr lang="fr-FR" sz="2900" dirty="0">
              <a:latin typeface="Comic Sans MS"/>
              <a:cs typeface="Comic Sans MS"/>
            </a:endParaRPr>
          </a:p>
        </p:txBody>
      </p:sp>
      <p:sp>
        <p:nvSpPr>
          <p:cNvPr id="5123" name="Rectangle 3"/>
          <p:cNvSpPr>
            <a:spLocks noGrp="1" noChangeArrowheads="1"/>
          </p:cNvSpPr>
          <p:nvPr>
            <p:ph idx="1"/>
          </p:nvPr>
        </p:nvSpPr>
        <p:spPr>
          <a:xfrm>
            <a:off x="457200" y="2205038"/>
            <a:ext cx="8229600" cy="3925887"/>
          </a:xfrm>
          <a:prstGeom prst="rect">
            <a:avLst/>
          </a:prstGeom>
        </p:spPr>
        <p:txBody>
          <a:bodyPr/>
          <a:lstStyle/>
          <a:p>
            <a:pPr eaLnBrk="1" hangingPunct="1">
              <a:buFont typeface="Wingdings" charset="2"/>
              <a:buNone/>
            </a:pPr>
            <a:r>
              <a:rPr lang="fr-FR" dirty="0">
                <a:latin typeface="Comic Sans MS"/>
                <a:cs typeface="Comic Sans MS"/>
              </a:rPr>
              <a:t>- </a:t>
            </a:r>
            <a:r>
              <a:rPr lang="fr-FR" sz="2800" b="1" i="1" dirty="0">
                <a:effectLst>
                  <a:outerShdw blurRad="50800" dist="38100" dir="2700000">
                    <a:srgbClr val="000000">
                      <a:alpha val="43000"/>
                    </a:srgbClr>
                  </a:outerShdw>
                </a:effectLst>
                <a:latin typeface="Comic Sans MS"/>
                <a:cs typeface="Comic Sans MS"/>
              </a:rPr>
              <a:t>hypertrophie </a:t>
            </a:r>
            <a:r>
              <a:rPr lang="fr-FR" sz="2800" b="1" i="1" dirty="0" smtClean="0">
                <a:effectLst>
                  <a:outerShdw blurRad="50800" dist="38100" dir="2700000">
                    <a:srgbClr val="000000">
                      <a:alpha val="43000"/>
                    </a:srgbClr>
                  </a:outerShdw>
                </a:effectLst>
                <a:latin typeface="Comic Sans MS"/>
                <a:cs typeface="Comic Sans MS"/>
              </a:rPr>
              <a:t>atriale </a:t>
            </a:r>
            <a:r>
              <a:rPr lang="fr-FR" sz="2800" b="1" i="1" dirty="0">
                <a:effectLst>
                  <a:outerShdw blurRad="50800" dist="38100" dir="2700000">
                    <a:srgbClr val="000000">
                      <a:alpha val="43000"/>
                    </a:srgbClr>
                  </a:outerShdw>
                </a:effectLst>
                <a:latin typeface="Comic Sans MS"/>
                <a:cs typeface="Comic Sans MS"/>
              </a:rPr>
              <a:t>droite</a:t>
            </a:r>
            <a:endParaRPr lang="fr-FR" b="1" i="1" dirty="0">
              <a:effectLst>
                <a:outerShdw blurRad="50800" dist="38100" dir="2700000">
                  <a:srgbClr val="000000">
                    <a:alpha val="43000"/>
                  </a:srgbClr>
                </a:outerShdw>
              </a:effectLst>
              <a:latin typeface="Comic Sans MS"/>
              <a:cs typeface="Comic Sans MS"/>
            </a:endParaRPr>
          </a:p>
          <a:p>
            <a:pPr eaLnBrk="1" hangingPunct="1">
              <a:buFont typeface="Wingdings" charset="2"/>
              <a:buNone/>
            </a:pPr>
            <a:r>
              <a:rPr lang="fr-FR" dirty="0">
                <a:latin typeface="Comic Sans MS"/>
                <a:cs typeface="Comic Sans MS"/>
              </a:rPr>
              <a:t>  </a:t>
            </a:r>
            <a:r>
              <a:rPr lang="fr-FR" dirty="0" smtClean="0">
                <a:latin typeface="Comic Sans MS"/>
                <a:cs typeface="Comic Sans MS"/>
              </a:rPr>
              <a:t> </a:t>
            </a:r>
            <a:endParaRPr lang="fr-FR" dirty="0">
              <a:ea typeface="Times New Roman" charset="0"/>
              <a:cs typeface="Comic Sans MS"/>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type="body" sz="half" idx="1"/>
          </p:nvPr>
        </p:nvSpPr>
        <p:spPr/>
        <p:txBody>
          <a:bodyPr/>
          <a:lstStyle/>
          <a:p>
            <a:pPr>
              <a:buFontTx/>
              <a:buNone/>
            </a:pPr>
            <a:r>
              <a:rPr lang="fr-FR" sz="2000" b="1" u="sng">
                <a:solidFill>
                  <a:srgbClr val="FFFF00"/>
                </a:solidFill>
                <a:latin typeface="Comic Sans MS" charset="0"/>
              </a:rPr>
              <a:t>Signes:</a:t>
            </a:r>
          </a:p>
          <a:p>
            <a:r>
              <a:rPr lang="fr-FR" sz="2000">
                <a:solidFill>
                  <a:schemeClr val="bg1"/>
                </a:solidFill>
                <a:latin typeface="Comic Sans MS" charset="0"/>
              </a:rPr>
              <a:t>Onde P ample pointue &gt; 2.5 mm en D2 D3 aVF</a:t>
            </a:r>
          </a:p>
          <a:p>
            <a:r>
              <a:rPr lang="fr-FR" sz="2000">
                <a:solidFill>
                  <a:schemeClr val="bg1"/>
                </a:solidFill>
                <a:latin typeface="Comic Sans MS" charset="0"/>
              </a:rPr>
              <a:t>Aspect diphasique en V1 avec composante positive prédominante</a:t>
            </a:r>
          </a:p>
        </p:txBody>
      </p:sp>
      <p:sp>
        <p:nvSpPr>
          <p:cNvPr id="80900" name="Rectangle 4"/>
          <p:cNvSpPr>
            <a:spLocks noGrp="1" noChangeArrowheads="1"/>
          </p:cNvSpPr>
          <p:nvPr>
            <p:ph type="body" sz="half" idx="2"/>
          </p:nvPr>
        </p:nvSpPr>
        <p:spPr/>
        <p:txBody>
          <a:bodyPr/>
          <a:lstStyle/>
          <a:p>
            <a:pPr>
              <a:buFontTx/>
              <a:buNone/>
            </a:pPr>
            <a:r>
              <a:rPr lang="fr-FR" sz="2000" b="1" u="sng">
                <a:solidFill>
                  <a:srgbClr val="FFFF00"/>
                </a:solidFill>
                <a:latin typeface="Comic Sans MS" charset="0"/>
              </a:rPr>
              <a:t>Etiologies:</a:t>
            </a:r>
          </a:p>
          <a:p>
            <a:r>
              <a:rPr lang="fr-FR" sz="2000">
                <a:solidFill>
                  <a:schemeClr val="bg1"/>
                </a:solidFill>
                <a:latin typeface="Comic Sans MS" charset="0"/>
              </a:rPr>
              <a:t>RT</a:t>
            </a:r>
          </a:p>
          <a:p>
            <a:r>
              <a:rPr lang="fr-FR" sz="2000">
                <a:solidFill>
                  <a:schemeClr val="bg1"/>
                </a:solidFill>
                <a:latin typeface="Comic Sans MS" charset="0"/>
              </a:rPr>
              <a:t>HVD</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0" name="Picture 1026" descr="C:\Mes documents JJ\Cours\ECG DCEM\HAD.JPG"/>
          <p:cNvPicPr>
            <a:picLocks noChangeAspect="1" noChangeArrowheads="1"/>
          </p:cNvPicPr>
          <p:nvPr/>
        </p:nvPicPr>
        <p:blipFill>
          <a:blip r:embed="rId2" cstate="email">
            <a:extLst>
              <a:ext uri="{28A0092B-C50C-407E-A947-70E740481C1C}">
                <a14:useLocalDpi xmlns:a14="http://schemas.microsoft.com/office/drawing/2010/main"/>
              </a:ext>
            </a:extLst>
          </a:blip>
          <a:srcRect t="2187" b="10936"/>
          <a:stretch>
            <a:fillRect/>
          </a:stretch>
        </p:blipFill>
        <p:spPr bwMode="auto">
          <a:xfrm>
            <a:off x="647700" y="685800"/>
            <a:ext cx="7848600" cy="5000625"/>
          </a:xfrm>
          <a:prstGeom prst="rect">
            <a:avLst/>
          </a:prstGeom>
          <a:noFill/>
          <a:ln w="9525">
            <a:noFill/>
            <a:miter lim="800000"/>
            <a:headEnd/>
            <a:tailEnd/>
          </a:ln>
        </p:spPr>
      </p:pic>
      <p:sp>
        <p:nvSpPr>
          <p:cNvPr id="37891" name="Text Box 1027"/>
          <p:cNvSpPr txBox="1">
            <a:spLocks noChangeArrowheads="1"/>
          </p:cNvSpPr>
          <p:nvPr/>
        </p:nvSpPr>
        <p:spPr bwMode="auto">
          <a:xfrm>
            <a:off x="2667000" y="6096000"/>
            <a:ext cx="3810000" cy="396875"/>
          </a:xfrm>
          <a:prstGeom prst="rect">
            <a:avLst/>
          </a:prstGeom>
          <a:solidFill>
            <a:srgbClr val="CC0000"/>
          </a:solidFill>
          <a:ln w="9525">
            <a:noFill/>
            <a:miter lim="800000"/>
            <a:headEnd/>
            <a:tailEnd/>
          </a:ln>
          <a:effectLst/>
        </p:spPr>
        <p:txBody>
          <a:bodyPr>
            <a:prstTxWarp prst="textNoShape">
              <a:avLst/>
            </a:prstTxWarp>
            <a:spAutoFit/>
          </a:bodyPr>
          <a:lstStyle/>
          <a:p>
            <a:pPr algn="ctr">
              <a:spcBef>
                <a:spcPct val="50000"/>
              </a:spcBef>
            </a:pPr>
            <a:r>
              <a:rPr lang="fr-FR" sz="2000">
                <a:solidFill>
                  <a:srgbClr val="FFFF00"/>
                </a:solidFill>
                <a:effectLst>
                  <a:outerShdw blurRad="38100" dist="38100" dir="2700000" algn="tl">
                    <a:srgbClr val="000000"/>
                  </a:outerShdw>
                </a:effectLst>
              </a:rPr>
              <a:t>Hypertrophie Atriale Droite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891"/>
                                        </p:tgtEl>
                                        <p:attrNameLst>
                                          <p:attrName>style.visibility</p:attrName>
                                        </p:attrNameLst>
                                      </p:cBhvr>
                                      <p:to>
                                        <p:strVal val="visible"/>
                                      </p:to>
                                    </p:set>
                                    <p:animEffect transition="in" filter="dissolve">
                                      <p:cBhvr>
                                        <p:cTn id="7" dur="500"/>
                                        <p:tgtEl>
                                          <p:spTgt spid="37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endParaRPr lang="fr-FR"/>
          </a:p>
        </p:txBody>
      </p:sp>
      <p:sp>
        <p:nvSpPr>
          <p:cNvPr id="6147" name="Rectangle 3"/>
          <p:cNvSpPr>
            <a:spLocks noGrp="1" noChangeArrowheads="1"/>
          </p:cNvSpPr>
          <p:nvPr>
            <p:ph idx="1"/>
          </p:nvPr>
        </p:nvSpPr>
        <p:spPr>
          <a:xfrm>
            <a:off x="457200" y="1600200"/>
            <a:ext cx="8229600" cy="4530725"/>
          </a:xfrm>
          <a:prstGeom prst="rect">
            <a:avLst/>
          </a:prstGeom>
        </p:spPr>
        <p:txBody>
          <a:bodyPr/>
          <a:lstStyle/>
          <a:p>
            <a:pPr eaLnBrk="1" hangingPunct="1">
              <a:buFont typeface="Wingdings" charset="2"/>
              <a:buNone/>
            </a:pPr>
            <a:r>
              <a:rPr lang="fr-FR" dirty="0">
                <a:latin typeface="Comic Sans MS"/>
                <a:cs typeface="Comic Sans MS"/>
              </a:rPr>
              <a:t>     - </a:t>
            </a:r>
            <a:r>
              <a:rPr lang="fr-FR" sz="2800" b="1" i="1" dirty="0">
                <a:latin typeface="Comic Sans MS"/>
                <a:cs typeface="Comic Sans MS"/>
              </a:rPr>
              <a:t>hypertrophie </a:t>
            </a:r>
            <a:r>
              <a:rPr lang="fr-FR" sz="2800" b="1" i="1" dirty="0" smtClean="0">
                <a:latin typeface="Comic Sans MS"/>
                <a:cs typeface="Comic Sans MS"/>
              </a:rPr>
              <a:t>atriale </a:t>
            </a:r>
            <a:r>
              <a:rPr lang="fr-FR" sz="2800" b="1" i="1" dirty="0">
                <a:latin typeface="Comic Sans MS"/>
                <a:cs typeface="Comic Sans MS"/>
              </a:rPr>
              <a:t>gauche</a:t>
            </a:r>
            <a:endParaRPr lang="fr-FR" b="1" i="1" dirty="0">
              <a:latin typeface="Comic Sans MS"/>
              <a:cs typeface="Comic Sans MS"/>
            </a:endParaRPr>
          </a:p>
          <a:p>
            <a:pPr eaLnBrk="1" hangingPunct="1">
              <a:buFont typeface="Wingdings" charset="2"/>
              <a:buNone/>
            </a:pPr>
            <a:r>
              <a:rPr lang="fr-FR" dirty="0">
                <a:latin typeface="Comic Sans MS"/>
                <a:cs typeface="Comic Sans MS"/>
              </a:rPr>
              <a:t>  </a:t>
            </a:r>
            <a:r>
              <a:rPr lang="fr-FR" dirty="0" smtClean="0">
                <a:latin typeface="Comic Sans MS"/>
                <a:cs typeface="Comic Sans MS"/>
              </a:rPr>
              <a:t> </a:t>
            </a:r>
            <a:endParaRPr lang="fr-FR" dirty="0">
              <a:cs typeface="Comic Sans MS"/>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type="body" sz="half" idx="1"/>
          </p:nvPr>
        </p:nvSpPr>
        <p:spPr/>
        <p:txBody>
          <a:bodyPr/>
          <a:lstStyle/>
          <a:p>
            <a:pPr>
              <a:buFontTx/>
              <a:buNone/>
            </a:pPr>
            <a:r>
              <a:rPr lang="fr-FR" sz="2000" b="1" u="sng">
                <a:solidFill>
                  <a:srgbClr val="FFFF00"/>
                </a:solidFill>
                <a:latin typeface="Comic Sans MS" charset="0"/>
              </a:rPr>
              <a:t>Signes:</a:t>
            </a:r>
          </a:p>
          <a:p>
            <a:r>
              <a:rPr lang="fr-FR" sz="2000">
                <a:solidFill>
                  <a:schemeClr val="bg1"/>
                </a:solidFill>
                <a:latin typeface="Comic Sans MS" charset="0"/>
              </a:rPr>
              <a:t>Onde P élargie &gt; 0.12 sec. en D2 avec aspect bifide</a:t>
            </a:r>
          </a:p>
          <a:p>
            <a:r>
              <a:rPr lang="fr-FR" sz="2000">
                <a:solidFill>
                  <a:schemeClr val="bg1"/>
                </a:solidFill>
                <a:latin typeface="Comic Sans MS" charset="0"/>
              </a:rPr>
              <a:t>Aspect diphasique en V1 avec composante négative prédominante</a:t>
            </a:r>
          </a:p>
        </p:txBody>
      </p:sp>
      <p:sp>
        <p:nvSpPr>
          <p:cNvPr id="81924" name="Rectangle 4"/>
          <p:cNvSpPr>
            <a:spLocks noGrp="1" noChangeArrowheads="1"/>
          </p:cNvSpPr>
          <p:nvPr>
            <p:ph type="body" sz="half" idx="2"/>
          </p:nvPr>
        </p:nvSpPr>
        <p:spPr/>
        <p:txBody>
          <a:bodyPr/>
          <a:lstStyle/>
          <a:p>
            <a:pPr>
              <a:buFontTx/>
              <a:buNone/>
            </a:pPr>
            <a:r>
              <a:rPr lang="fr-FR" sz="2000" b="1" u="sng">
                <a:solidFill>
                  <a:srgbClr val="FFFF00"/>
                </a:solidFill>
                <a:latin typeface="Comic Sans MS" charset="0"/>
              </a:rPr>
              <a:t>Etiologies:</a:t>
            </a:r>
          </a:p>
          <a:p>
            <a:r>
              <a:rPr lang="fr-FR" sz="2000">
                <a:solidFill>
                  <a:schemeClr val="bg1"/>
                </a:solidFill>
                <a:latin typeface="Comic Sans MS" charset="0"/>
              </a:rPr>
              <a:t>RM</a:t>
            </a:r>
          </a:p>
          <a:p>
            <a:r>
              <a:rPr lang="fr-FR" sz="2000">
                <a:solidFill>
                  <a:schemeClr val="bg1"/>
                </a:solidFill>
                <a:latin typeface="Comic Sans MS" charset="0"/>
              </a:rPr>
              <a:t>IM</a:t>
            </a:r>
          </a:p>
          <a:p>
            <a:r>
              <a:rPr lang="fr-FR" sz="2000">
                <a:solidFill>
                  <a:schemeClr val="bg1"/>
                </a:solidFill>
                <a:latin typeface="Comic Sans MS" charset="0"/>
              </a:rPr>
              <a:t>Hyperpressions du VG:</a:t>
            </a:r>
          </a:p>
          <a:p>
            <a:pPr lvl="1"/>
            <a:r>
              <a:rPr lang="fr-FR" sz="1800">
                <a:solidFill>
                  <a:schemeClr val="bg1"/>
                </a:solidFill>
                <a:latin typeface="Comic Sans MS" charset="0"/>
              </a:rPr>
              <a:t>RAO</a:t>
            </a:r>
          </a:p>
          <a:p>
            <a:pPr lvl="1"/>
            <a:r>
              <a:rPr lang="fr-FR" sz="1800">
                <a:solidFill>
                  <a:schemeClr val="bg1"/>
                </a:solidFill>
                <a:latin typeface="Comic Sans MS" charset="0"/>
              </a:rPr>
              <a:t>IAO</a:t>
            </a:r>
          </a:p>
          <a:p>
            <a:pPr lvl="1"/>
            <a:r>
              <a:rPr lang="fr-FR" sz="1800">
                <a:solidFill>
                  <a:schemeClr val="bg1"/>
                </a:solidFill>
                <a:latin typeface="Comic Sans MS" charset="0"/>
              </a:rPr>
              <a:t>HTA</a:t>
            </a:r>
          </a:p>
          <a:p>
            <a:pPr lvl="1"/>
            <a:r>
              <a:rPr lang="fr-FR" sz="1800">
                <a:solidFill>
                  <a:schemeClr val="bg1"/>
                </a:solidFill>
                <a:latin typeface="Comic Sans MS" charset="0"/>
              </a:rPr>
              <a:t>Cardiopathie ischémiques</a:t>
            </a:r>
          </a:p>
          <a:p>
            <a:pPr lvl="1"/>
            <a:r>
              <a:rPr lang="fr-FR" sz="1800">
                <a:solidFill>
                  <a:schemeClr val="bg1"/>
                </a:solidFill>
                <a:latin typeface="Comic Sans MS" charset="0"/>
              </a:rPr>
              <a:t>Myocardiopathies</a:t>
            </a:r>
          </a:p>
          <a:p>
            <a:pPr lvl="1"/>
            <a:r>
              <a:rPr lang="fr-FR" sz="1800">
                <a:solidFill>
                  <a:schemeClr val="bg1"/>
                </a:solidFill>
                <a:latin typeface="Comic Sans MS" charset="0"/>
              </a:rPr>
              <a:t>Péricardites constrictives</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7411" name="Picture 2" descr="D:\hag1.jpg"/>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779463" y="3580568"/>
            <a:ext cx="3657600" cy="716038"/>
          </a:xfrm>
          <a:prstGeom prst="rect">
            <a:avLst/>
          </a:prstGeom>
          <a:noFill/>
        </p:spPr>
      </p:pic>
      <p:pic>
        <p:nvPicPr>
          <p:cNvPr id="17412" name="Picture 3" descr="D:\hag.jpg"/>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5000625" y="1500188"/>
            <a:ext cx="3571875" cy="3929062"/>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9967"/>
          <a:stretch/>
        </p:blipFill>
        <p:spPr bwMode="auto">
          <a:xfrm rot="16200000">
            <a:off x="1792266" y="-992065"/>
            <a:ext cx="5575433" cy="8800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60706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endParaRPr lang="fr-FR"/>
          </a:p>
        </p:txBody>
      </p:sp>
      <p:sp>
        <p:nvSpPr>
          <p:cNvPr id="10243" name="Rectangle 3"/>
          <p:cNvSpPr>
            <a:spLocks noGrp="1" noChangeArrowheads="1"/>
          </p:cNvSpPr>
          <p:nvPr>
            <p:ph type="body" idx="1"/>
          </p:nvPr>
        </p:nvSpPr>
        <p:spPr/>
        <p:txBody>
          <a:bodyPr/>
          <a:lstStyle/>
          <a:p>
            <a:pPr eaLnBrk="1" hangingPunct="1"/>
            <a:endParaRPr lang="fr-FR"/>
          </a:p>
        </p:txBody>
      </p:sp>
      <p:pic>
        <p:nvPicPr>
          <p:cNvPr id="10244" name="Picture 4" descr="Sans titre-Numérisation-2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08050"/>
            <a:ext cx="9145588" cy="4852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effectLst>
            <a:outerShdw blurRad="50800" dist="38100" dir="2700000">
              <a:srgbClr val="000000">
                <a:alpha val="43000"/>
              </a:srgbClr>
            </a:outerShdw>
          </a:effectLst>
        </p:spPr>
        <p:txBody>
          <a:bodyPr/>
          <a:lstStyle/>
          <a:p>
            <a:r>
              <a:rPr lang="fr-FR" dirty="0" smtClean="0">
                <a:solidFill>
                  <a:srgbClr val="FFFF00"/>
                </a:solidFill>
                <a:latin typeface="Comic Sans MS"/>
                <a:cs typeface="Comic Sans MS"/>
              </a:rPr>
              <a:t>Séquelle d’infarctus</a:t>
            </a:r>
            <a:endParaRPr lang="fr-FR" dirty="0">
              <a:solidFill>
                <a:srgbClr val="FFFF00"/>
              </a:solidFill>
              <a:latin typeface="Comic Sans MS"/>
              <a:cs typeface="Comic Sans MS"/>
            </a:endParaRPr>
          </a:p>
        </p:txBody>
      </p:sp>
      <p:sp>
        <p:nvSpPr>
          <p:cNvPr id="5" name="Espace réservé du texte 4"/>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8" name="Rectangle 10"/>
          <p:cNvSpPr>
            <a:spLocks noGrp="1" noChangeArrowheads="1"/>
          </p:cNvSpPr>
          <p:nvPr>
            <p:ph type="title"/>
          </p:nvPr>
        </p:nvSpPr>
        <p:spPr/>
        <p:txBody>
          <a:bodyPr/>
          <a:lstStyle/>
          <a:p>
            <a:pPr eaLnBrk="1" hangingPunct="1"/>
            <a:r>
              <a:rPr lang="en-US" sz="3200" dirty="0"/>
              <a:t>ONDES Q PATHOLOGIQUES</a:t>
            </a:r>
          </a:p>
        </p:txBody>
      </p:sp>
      <p:sp>
        <p:nvSpPr>
          <p:cNvPr id="252939" name="Rectangle 11"/>
          <p:cNvSpPr>
            <a:spLocks noGrp="1" noChangeArrowheads="1"/>
          </p:cNvSpPr>
          <p:nvPr>
            <p:ph idx="1"/>
          </p:nvPr>
        </p:nvSpPr>
        <p:spPr>
          <a:xfrm>
            <a:off x="457200" y="1600200"/>
            <a:ext cx="8229600" cy="4530725"/>
          </a:xfrm>
          <a:prstGeom prst="rect">
            <a:avLst/>
          </a:prstGeom>
        </p:spPr>
        <p:txBody>
          <a:bodyPr/>
          <a:lstStyle/>
          <a:p>
            <a:pPr eaLnBrk="1" hangingPunct="1"/>
            <a:r>
              <a:rPr lang="en-US"/>
              <a:t> </a:t>
            </a:r>
            <a:r>
              <a:rPr lang="fr-CA"/>
              <a:t>Ondes Q &gt; 1mm </a:t>
            </a:r>
          </a:p>
          <a:p>
            <a:pPr eaLnBrk="1" hangingPunct="1"/>
            <a:r>
              <a:rPr lang="fr-CA"/>
              <a:t> Leur profondeur &gt; 25 % de la hauteur du QRS</a:t>
            </a:r>
          </a:p>
          <a:p>
            <a:pPr eaLnBrk="1" hangingPunct="1"/>
            <a:r>
              <a:rPr lang="fr-CA"/>
              <a:t> Ondes Q dans V6 et aVL (non pathologique… petit)</a:t>
            </a:r>
          </a:p>
          <a:p>
            <a:pPr eaLnBrk="1" hangingPunct="1"/>
            <a:r>
              <a:rPr lang="fr-CA"/>
              <a:t> Chercher site anatomique, ignorer aVR</a:t>
            </a:r>
            <a:r>
              <a:rPr lang="en-US"/>
              <a:t> </a:t>
            </a:r>
          </a:p>
        </p:txBody>
      </p:sp>
      <p:graphicFrame>
        <p:nvGraphicFramePr>
          <p:cNvPr id="1026" name="Object 5"/>
          <p:cNvGraphicFramePr>
            <a:graphicFrameLocks noChangeAspect="1"/>
          </p:cNvGraphicFramePr>
          <p:nvPr/>
        </p:nvGraphicFramePr>
        <p:xfrm>
          <a:off x="342900" y="4254500"/>
          <a:ext cx="8534400" cy="1495425"/>
        </p:xfrm>
        <a:graphic>
          <a:graphicData uri="http://schemas.openxmlformats.org/presentationml/2006/ole">
            <mc:AlternateContent xmlns:mc="http://schemas.openxmlformats.org/markup-compatibility/2006">
              <mc:Choice xmlns:v="urn:schemas-microsoft-com:vml" Requires="v">
                <p:oleObj spid="_x0000_s52243" name="Feuille de calcul" r:id="rId5" imgW="6553200" imgH="1371600" progId="Excel.Sheet.8">
                  <p:embed/>
                </p:oleObj>
              </mc:Choice>
              <mc:Fallback>
                <p:oleObj name="Feuille de calcul" r:id="rId5" imgW="6553200" imgH="1371600" progId="Excel.Sheet.8">
                  <p:embed/>
                  <p:pic>
                    <p:nvPicPr>
                      <p:cNvPr id="0"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 y="4254500"/>
                        <a:ext cx="8534400" cy="14954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Line 7"/>
          <p:cNvSpPr>
            <a:spLocks noChangeShapeType="1"/>
          </p:cNvSpPr>
          <p:nvPr/>
        </p:nvSpPr>
        <p:spPr bwMode="auto">
          <a:xfrm flipV="1">
            <a:off x="1868488" y="4151313"/>
            <a:ext cx="0" cy="771525"/>
          </a:xfrm>
          <a:prstGeom prst="line">
            <a:avLst/>
          </a:prstGeom>
          <a:noFill/>
          <a:ln w="9525">
            <a:solidFill>
              <a:schemeClr val="tx1"/>
            </a:solidFill>
            <a:round/>
            <a:headEnd/>
            <a:tailEnd/>
          </a:ln>
        </p:spPr>
        <p:txBody>
          <a:bodyPr wrap="none" anchor="ctr">
            <a:prstTxWarp prst="textNoShape">
              <a:avLst/>
            </a:prstTxWarp>
          </a:bodyPr>
          <a:lstStyle/>
          <a:p>
            <a:endParaRPr lang="fr-FR"/>
          </a:p>
        </p:txBody>
      </p:sp>
      <p:sp>
        <p:nvSpPr>
          <p:cNvPr id="1030" name="Line 8"/>
          <p:cNvSpPr>
            <a:spLocks noChangeShapeType="1"/>
          </p:cNvSpPr>
          <p:nvPr/>
        </p:nvSpPr>
        <p:spPr bwMode="auto">
          <a:xfrm flipV="1">
            <a:off x="5354638" y="4151313"/>
            <a:ext cx="0" cy="771525"/>
          </a:xfrm>
          <a:prstGeom prst="line">
            <a:avLst/>
          </a:prstGeom>
          <a:noFill/>
          <a:ln w="9525">
            <a:solidFill>
              <a:schemeClr val="tx1"/>
            </a:solidFill>
            <a:round/>
            <a:headEnd/>
            <a:tailEnd/>
          </a:ln>
        </p:spPr>
        <p:txBody>
          <a:bodyPr wrap="none" anchor="ctr">
            <a:prstTxWarp prst="textNoShape">
              <a:avLst/>
            </a:prstTxWarp>
          </a:bodyPr>
          <a:lstStyle/>
          <a:p>
            <a:endParaRPr lang="fr-F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endParaRPr lang="fr-FR"/>
          </a:p>
        </p:txBody>
      </p:sp>
      <p:sp>
        <p:nvSpPr>
          <p:cNvPr id="5123" name="Rectangle 3"/>
          <p:cNvSpPr>
            <a:spLocks noGrp="1" noChangeArrowheads="1"/>
          </p:cNvSpPr>
          <p:nvPr>
            <p:ph type="body" idx="1"/>
          </p:nvPr>
        </p:nvSpPr>
        <p:spPr/>
        <p:txBody>
          <a:bodyPr/>
          <a:lstStyle/>
          <a:p>
            <a:pPr eaLnBrk="1" hangingPunct="1"/>
            <a:endParaRPr lang="fr-FR"/>
          </a:p>
        </p:txBody>
      </p:sp>
      <p:pic>
        <p:nvPicPr>
          <p:cNvPr id="5124" name="Picture 4" descr="septal profon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88" y="1125538"/>
            <a:ext cx="9145588" cy="4852987"/>
          </a:xfrm>
          <a:prstGeom prst="rect">
            <a:avLst/>
          </a:prstGeom>
          <a:noFill/>
          <a:ln w="9525">
            <a:noFill/>
            <a:miter lim="800000"/>
            <a:headEnd/>
            <a:tailEnd/>
          </a:ln>
        </p:spPr>
      </p:pic>
      <p:sp>
        <p:nvSpPr>
          <p:cNvPr id="5" name="ZoneTexte 4"/>
          <p:cNvSpPr txBox="1"/>
          <p:nvPr/>
        </p:nvSpPr>
        <p:spPr>
          <a:xfrm>
            <a:off x="2362200" y="6248400"/>
            <a:ext cx="3962400" cy="369332"/>
          </a:xfrm>
          <a:prstGeom prst="rect">
            <a:avLst/>
          </a:prstGeom>
          <a:noFill/>
        </p:spPr>
        <p:txBody>
          <a:bodyPr wrap="square" rtlCol="0">
            <a:spAutoFit/>
          </a:bodyPr>
          <a:lstStyle/>
          <a:p>
            <a:pPr algn="ctr"/>
            <a:r>
              <a:rPr lang="fr-FR" dirty="0" smtClean="0">
                <a:solidFill>
                  <a:schemeClr val="bg2">
                    <a:lumMod val="50000"/>
                  </a:schemeClr>
                </a:solidFill>
              </a:rPr>
              <a:t>Séquelle septale profonde</a:t>
            </a:r>
            <a:endParaRPr lang="fr-FR" dirty="0">
              <a:solidFill>
                <a:schemeClr val="bg2">
                  <a:lumMod val="50000"/>
                </a:schemeClr>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039813" y="357188"/>
            <a:ext cx="6913562" cy="1060450"/>
          </a:xfrm>
        </p:spPr>
        <p:txBody>
          <a:bodyPr/>
          <a:lstStyle/>
          <a:p>
            <a:pPr eaLnBrk="1" hangingPunct="1"/>
            <a:endParaRPr lang="fr-FR"/>
          </a:p>
        </p:txBody>
      </p:sp>
      <p:sp>
        <p:nvSpPr>
          <p:cNvPr id="22531" name="Rectangle 3"/>
          <p:cNvSpPr>
            <a:spLocks noGrp="1" noChangeArrowheads="1"/>
          </p:cNvSpPr>
          <p:nvPr>
            <p:ph type="body" idx="1"/>
          </p:nvPr>
        </p:nvSpPr>
        <p:spPr>
          <a:xfrm>
            <a:off x="1039813" y="1927225"/>
            <a:ext cx="6913562" cy="4198938"/>
          </a:xfrm>
        </p:spPr>
        <p:txBody>
          <a:bodyPr/>
          <a:lstStyle/>
          <a:p>
            <a:pPr eaLnBrk="1" hangingPunct="1"/>
            <a:endParaRPr lang="fr-FR"/>
          </a:p>
        </p:txBody>
      </p:sp>
      <p:pic>
        <p:nvPicPr>
          <p:cNvPr id="22532" name="Picture 4" descr="anevrysme v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08050"/>
            <a:ext cx="9145588" cy="4852988"/>
          </a:xfrm>
          <a:prstGeom prst="rect">
            <a:avLst/>
          </a:prstGeom>
          <a:noFill/>
          <a:ln w="9525">
            <a:noFill/>
            <a:miter lim="800000"/>
            <a:headEnd/>
            <a:tailEnd/>
          </a:ln>
        </p:spPr>
      </p:pic>
      <p:sp>
        <p:nvSpPr>
          <p:cNvPr id="5" name="ZoneTexte 4"/>
          <p:cNvSpPr txBox="1"/>
          <p:nvPr/>
        </p:nvSpPr>
        <p:spPr>
          <a:xfrm>
            <a:off x="3162300" y="6172200"/>
            <a:ext cx="3581400" cy="369332"/>
          </a:xfrm>
          <a:prstGeom prst="rect">
            <a:avLst/>
          </a:prstGeom>
          <a:noFill/>
        </p:spPr>
        <p:txBody>
          <a:bodyPr wrap="square" rtlCol="0">
            <a:spAutoFit/>
          </a:bodyPr>
          <a:lstStyle/>
          <a:p>
            <a:r>
              <a:rPr lang="fr-FR" dirty="0" smtClean="0">
                <a:solidFill>
                  <a:srgbClr val="0C5A86"/>
                </a:solidFill>
              </a:rPr>
              <a:t>Séquelle antérieure étendue</a:t>
            </a:r>
            <a:endParaRPr lang="fr-FR" dirty="0">
              <a:solidFill>
                <a:srgbClr val="0C5A86"/>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33" name="Rectangle 9"/>
          <p:cNvSpPr>
            <a:spLocks noGrp="1" noChangeArrowheads="1"/>
          </p:cNvSpPr>
          <p:nvPr>
            <p:ph type="title"/>
          </p:nvPr>
        </p:nvSpPr>
        <p:spPr>
          <a:xfrm>
            <a:off x="779463" y="403412"/>
            <a:ext cx="7583487" cy="1044388"/>
          </a:xfrm>
          <a:effectLst>
            <a:outerShdw blurRad="50800" dist="38100" dir="2700000">
              <a:srgbClr val="000000">
                <a:alpha val="43000"/>
              </a:srgbClr>
            </a:outerShdw>
          </a:effectLst>
        </p:spPr>
        <p:txBody>
          <a:bodyPr/>
          <a:lstStyle/>
          <a:p>
            <a:pPr eaLnBrk="1" hangingPunct="1"/>
            <a:r>
              <a:rPr lang="en-US" sz="2800" dirty="0" smtClean="0">
                <a:latin typeface="Comic Sans MS"/>
                <a:cs typeface="Comic Sans MS"/>
              </a:rPr>
              <a:t>IDM </a:t>
            </a:r>
            <a:r>
              <a:rPr lang="en-US" sz="2800" dirty="0">
                <a:latin typeface="Comic Sans MS"/>
                <a:cs typeface="Comic Sans MS"/>
              </a:rPr>
              <a:t>SANS ONDE Q</a:t>
            </a:r>
            <a:endParaRPr lang="de-DE" sz="2800" dirty="0">
              <a:latin typeface="Comic Sans MS"/>
              <a:cs typeface="Comic Sans MS"/>
            </a:endParaRPr>
          </a:p>
        </p:txBody>
      </p:sp>
      <p:sp>
        <p:nvSpPr>
          <p:cNvPr id="257034" name="Rectangle 10"/>
          <p:cNvSpPr>
            <a:spLocks noGrp="1" noChangeArrowheads="1"/>
          </p:cNvSpPr>
          <p:nvPr>
            <p:ph idx="1"/>
          </p:nvPr>
        </p:nvSpPr>
        <p:spPr>
          <a:xfrm>
            <a:off x="533400" y="1946275"/>
            <a:ext cx="8229600" cy="4530725"/>
          </a:xfrm>
          <a:prstGeom prst="rect">
            <a:avLst/>
          </a:prstGeom>
        </p:spPr>
        <p:txBody>
          <a:bodyPr>
            <a:normAutofit/>
          </a:bodyPr>
          <a:lstStyle/>
          <a:p>
            <a:pPr eaLnBrk="1" hangingPunct="1"/>
            <a:r>
              <a:rPr lang="fr-CA" sz="2400" dirty="0"/>
              <a:t>Tous les IM ne développent pas d’ondes Q (jusqu’à un tiers n’en développent jamais ou la développent et elle se résorbe</a:t>
            </a:r>
            <a:r>
              <a:rPr lang="fr-CA" sz="2400" dirty="0" smtClean="0"/>
              <a:t>)</a:t>
            </a:r>
          </a:p>
          <a:p>
            <a:pPr eaLnBrk="1" hangingPunct="1">
              <a:buNone/>
            </a:pPr>
            <a:endParaRPr lang="fr-CA" sz="2400" dirty="0" smtClean="0"/>
          </a:p>
          <a:p>
            <a:pPr eaLnBrk="1" hangingPunct="1"/>
            <a:r>
              <a:rPr lang="fr-CA" sz="2400" dirty="0"/>
              <a:t>POURQUOI?</a:t>
            </a:r>
          </a:p>
          <a:p>
            <a:pPr lvl="1" eaLnBrk="1" hangingPunct="1"/>
            <a:r>
              <a:rPr lang="fr-CA" dirty="0"/>
              <a:t>Infarctus non complet (</a:t>
            </a:r>
            <a:r>
              <a:rPr lang="fr-CA" dirty="0" err="1"/>
              <a:t>transmural</a:t>
            </a:r>
            <a:r>
              <a:rPr lang="fr-CA" dirty="0"/>
              <a:t>)</a:t>
            </a:r>
          </a:p>
          <a:p>
            <a:pPr lvl="1" eaLnBrk="1" hangingPunct="1"/>
            <a:r>
              <a:rPr lang="fr-CA" dirty="0"/>
              <a:t>Infarctus survient dans une zone de silence électrique du cœur, ou un ECG ne peut enregistrer la blessure</a:t>
            </a:r>
          </a:p>
          <a:p>
            <a:pPr lvl="1" eaLnBrk="1" hangingPunct="1"/>
            <a:r>
              <a:rPr lang="fr-CA" dirty="0"/>
              <a:t>Infarctus aigu (les ondes Q finiront par apparaître)</a:t>
            </a:r>
          </a:p>
          <a:p>
            <a:pPr eaLnBrk="1" hangingPunct="1"/>
            <a:endParaRPr lang="en-US" sz="2400" dirty="0"/>
          </a:p>
        </p:txBody>
      </p:sp>
      <p:sp>
        <p:nvSpPr>
          <p:cNvPr id="49156" name="Rectangle 1027"/>
          <p:cNvSpPr>
            <a:spLocks noChangeArrowheads="1"/>
          </p:cNvSpPr>
          <p:nvPr/>
        </p:nvSpPr>
        <p:spPr bwMode="auto">
          <a:xfrm>
            <a:off x="0" y="1752600"/>
            <a:ext cx="9144000" cy="1552575"/>
          </a:xfrm>
          <a:prstGeom prst="rect">
            <a:avLst/>
          </a:prstGeom>
          <a:noFill/>
          <a:ln w="9525">
            <a:noFill/>
            <a:miter lim="800000"/>
            <a:headEnd/>
            <a:tailEnd/>
          </a:ln>
        </p:spPr>
        <p:txBody>
          <a:bodyPr>
            <a:prstTxWarp prst="textNoShape">
              <a:avLst/>
            </a:prstTxWarp>
            <a:spAutoFit/>
          </a:bodyPr>
          <a:lstStyle/>
          <a:p>
            <a:pPr>
              <a:buFontTx/>
              <a:buChar char="•"/>
            </a:pPr>
            <a:endParaRPr lang="fr-CA" sz="2400" b="1" i="1">
              <a:solidFill>
                <a:schemeClr val="bg1"/>
              </a:solidFill>
              <a:latin typeface="Verdana" charset="0"/>
            </a:endParaRPr>
          </a:p>
          <a:p>
            <a:r>
              <a:rPr lang="fr-CA" sz="2400">
                <a:solidFill>
                  <a:schemeClr val="bg1"/>
                </a:solidFill>
                <a:latin typeface="Helvetica (PCL6)" pitchFamily="34" charset="0"/>
              </a:rPr>
              <a:t> </a:t>
            </a:r>
            <a:endParaRPr lang="fr-CA" sz="2400">
              <a:solidFill>
                <a:schemeClr val="bg1"/>
              </a:solidFill>
              <a:latin typeface="Times New Roman" charset="0"/>
            </a:endParaRPr>
          </a:p>
          <a:p>
            <a:endParaRPr lang="fr-CA" sz="2400">
              <a:solidFill>
                <a:schemeClr val="bg1"/>
              </a:solidFill>
              <a:latin typeface="Times New Roman" charset="0"/>
            </a:endParaRPr>
          </a:p>
          <a:p>
            <a:endParaRPr lang="fr-CA" sz="2400">
              <a:solidFill>
                <a:schemeClr val="bg1"/>
              </a:solidFill>
              <a:latin typeface="Times New Roman"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600" y="764704"/>
            <a:ext cx="7583487" cy="1044388"/>
          </a:xfrm>
        </p:spPr>
        <p:txBody>
          <a:bodyPr/>
          <a:lstStyle/>
          <a:p>
            <a:r>
              <a:rPr lang="fr-FR" dirty="0" smtClean="0">
                <a:effectLst>
                  <a:outerShdw blurRad="38100" dist="38100" dir="2700000" algn="tl">
                    <a:srgbClr val="000000">
                      <a:alpha val="43137"/>
                    </a:srgbClr>
                  </a:outerShdw>
                </a:effectLst>
                <a:latin typeface="Comic Sans MS" panose="030F0702030302020204" pitchFamily="66" charset="0"/>
              </a:rPr>
              <a:t>Ondes T négatives ?</a:t>
            </a:r>
            <a:endParaRPr lang="fr-FR" dirty="0">
              <a:effectLst>
                <a:outerShdw blurRad="38100" dist="38100" dir="2700000" algn="tl">
                  <a:srgbClr val="000000">
                    <a:alpha val="43137"/>
                  </a:srgbClr>
                </a:outerShdw>
              </a:effectLst>
              <a:latin typeface="Comic Sans MS" panose="030F0702030302020204" pitchFamily="66" charset="0"/>
            </a:endParaRPr>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400134614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a:bodyPr>
          <a:lstStyle/>
          <a:p>
            <a:r>
              <a:rPr lang="fr-FR" dirty="0"/>
              <a:t>Perfusion myocardique insuffisante de toute l’épaisseur du muscle. </a:t>
            </a:r>
            <a:endParaRPr lang="fr-FR" dirty="0" smtClean="0">
              <a:effectLst/>
            </a:endParaRPr>
          </a:p>
          <a:p>
            <a:r>
              <a:rPr lang="fr-FR" dirty="0"/>
              <a:t>Sur l’ECG, on observe une </a:t>
            </a:r>
            <a:r>
              <a:rPr lang="fr-FR" b="1" dirty="0"/>
              <a:t>onde T inversée </a:t>
            </a:r>
            <a:r>
              <a:rPr lang="fr-FR" dirty="0"/>
              <a:t>en regard du territoire concerné. </a:t>
            </a:r>
            <a:endParaRPr lang="fr-FR" dirty="0" smtClean="0"/>
          </a:p>
          <a:p>
            <a:r>
              <a:rPr lang="fr-FR" dirty="0" smtClean="0"/>
              <a:t>L’aspect </a:t>
            </a:r>
            <a:r>
              <a:rPr lang="fr-FR" dirty="0"/>
              <a:t>évocateur est une inversion prononcée (≥ 3 mm) dans plusieurs dérivations contiguës d’un</a:t>
            </a:r>
            <a:r>
              <a:rPr lang="fr-FR" b="1" dirty="0"/>
              <a:t> territoire coronaire</a:t>
            </a:r>
            <a:r>
              <a:rPr lang="fr-FR" dirty="0" smtClean="0"/>
              <a:t>.</a:t>
            </a:r>
          </a:p>
          <a:p>
            <a:r>
              <a:rPr lang="fr-FR" dirty="0" smtClean="0"/>
              <a:t> </a:t>
            </a:r>
            <a:r>
              <a:rPr lang="fr-FR" dirty="0"/>
              <a:t>Une inversion profonde (≥ 10 mm), un aspect diphasique ou une inversion terminale de l’onde T sont particulièrement évocatrices d’ischémie. </a:t>
            </a:r>
            <a:endParaRPr lang="fr-FR" dirty="0" smtClean="0">
              <a:effectLst/>
            </a:endParaRPr>
          </a:p>
          <a:p>
            <a:endParaRPr lang="fr-FR" dirty="0"/>
          </a:p>
        </p:txBody>
      </p:sp>
    </p:spTree>
    <p:extLst>
      <p:ext uri="{BB962C8B-B14F-4D97-AF65-F5344CB8AC3E}">
        <p14:creationId xmlns:p14="http://schemas.microsoft.com/office/powerpoint/2010/main" val="300644545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a:bodyPr>
          <a:lstStyle/>
          <a:p>
            <a:r>
              <a:rPr lang="fr-FR" dirty="0" smtClean="0"/>
              <a:t>L’onde </a:t>
            </a:r>
            <a:r>
              <a:rPr lang="fr-FR" dirty="0"/>
              <a:t>T est souvent « dynamique », c’est-à-dire régressive spontanément ou sous l’effet d’un </a:t>
            </a:r>
            <a:r>
              <a:rPr lang="fr-FR" b="1" dirty="0"/>
              <a:t>test à la trinitrine</a:t>
            </a:r>
            <a:r>
              <a:rPr lang="fr-FR" dirty="0" smtClean="0"/>
              <a:t>.</a:t>
            </a:r>
          </a:p>
          <a:p>
            <a:r>
              <a:rPr lang="fr-FR" dirty="0" smtClean="0"/>
              <a:t> </a:t>
            </a:r>
            <a:r>
              <a:rPr lang="fr-FR" dirty="0"/>
              <a:t>Elle peut </a:t>
            </a:r>
            <a:r>
              <a:rPr lang="fr-FR" dirty="0" smtClean="0"/>
              <a:t>traduire</a:t>
            </a:r>
          </a:p>
          <a:p>
            <a:pPr lvl="1"/>
            <a:r>
              <a:rPr lang="fr-FR" dirty="0" smtClean="0"/>
              <a:t> </a:t>
            </a:r>
            <a:r>
              <a:rPr lang="fr-FR" b="1" dirty="0" smtClean="0"/>
              <a:t>ischémie silencieuse</a:t>
            </a:r>
            <a:endParaRPr lang="fr-FR" dirty="0" smtClean="0"/>
          </a:p>
          <a:p>
            <a:pPr lvl="1"/>
            <a:r>
              <a:rPr lang="fr-FR" dirty="0" smtClean="0"/>
              <a:t> </a:t>
            </a:r>
            <a:r>
              <a:rPr lang="fr-FR" dirty="0"/>
              <a:t>une lésion coronaire sévère et à haut </a:t>
            </a:r>
            <a:r>
              <a:rPr lang="fr-FR" dirty="0" smtClean="0"/>
              <a:t>risque</a:t>
            </a:r>
          </a:p>
          <a:p>
            <a:pPr lvl="1"/>
            <a:r>
              <a:rPr lang="fr-FR" dirty="0" smtClean="0"/>
              <a:t> un </a:t>
            </a:r>
            <a:r>
              <a:rPr lang="fr-FR" b="1" dirty="0"/>
              <a:t>infarctus non </a:t>
            </a:r>
            <a:r>
              <a:rPr lang="fr-FR" b="1" dirty="0" err="1"/>
              <a:t>transmural</a:t>
            </a:r>
            <a:r>
              <a:rPr lang="fr-FR" dirty="0"/>
              <a:t> </a:t>
            </a:r>
            <a:endParaRPr lang="fr-FR" dirty="0" smtClean="0"/>
          </a:p>
          <a:p>
            <a:pPr lvl="1"/>
            <a:r>
              <a:rPr lang="fr-FR" dirty="0"/>
              <a:t> </a:t>
            </a:r>
            <a:r>
              <a:rPr lang="fr-FR" dirty="0" smtClean="0"/>
              <a:t>phase </a:t>
            </a:r>
            <a:r>
              <a:rPr lang="fr-FR" dirty="0"/>
              <a:t>de cicatrisation d’un</a:t>
            </a:r>
            <a:r>
              <a:rPr lang="fr-FR" b="1" dirty="0"/>
              <a:t> infarctus </a:t>
            </a:r>
            <a:r>
              <a:rPr lang="fr-FR" b="1" dirty="0" err="1" smtClean="0"/>
              <a:t>transmural</a:t>
            </a:r>
            <a:r>
              <a:rPr lang="fr-FR" b="1" dirty="0"/>
              <a:t> </a:t>
            </a:r>
            <a:r>
              <a:rPr lang="fr-FR" dirty="0" smtClean="0"/>
              <a:t>.</a:t>
            </a:r>
            <a:endParaRPr lang="fr-FR" dirty="0" smtClean="0">
              <a:effectLst/>
            </a:endParaRPr>
          </a:p>
          <a:p>
            <a:endParaRPr lang="fr-FR" dirty="0"/>
          </a:p>
        </p:txBody>
      </p:sp>
    </p:spTree>
    <p:extLst>
      <p:ext uri="{BB962C8B-B14F-4D97-AF65-F5344CB8AC3E}">
        <p14:creationId xmlns:p14="http://schemas.microsoft.com/office/powerpoint/2010/main" val="77283609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539552" y="1828800"/>
            <a:ext cx="7992887" cy="4208930"/>
          </a:xfrm>
        </p:spPr>
        <p:txBody>
          <a:bodyPr>
            <a:normAutofit fontScale="92500" lnSpcReduction="10000"/>
          </a:bodyPr>
          <a:lstStyle/>
          <a:p>
            <a:r>
              <a:rPr lang="fr-FR" sz="2000" dirty="0" smtClean="0"/>
              <a:t>D’autres </a:t>
            </a:r>
            <a:r>
              <a:rPr lang="fr-FR" sz="2000" dirty="0"/>
              <a:t>signes ECG vont aider à sa reconnaissance. Il faut rechercher une anomalie rectiligne du segment ST (« ischémie-lésion »), des anomalies du QRS évoquant une nécrose ancienne ou en cours, une prolongation de l’intervalle Q-T et/ou des ondes U pathologiques. Un miroir est habituel, et réciproquement, une ischémie sous-</a:t>
            </a:r>
            <a:r>
              <a:rPr lang="fr-FR" sz="2000" dirty="0" err="1"/>
              <a:t>endocardique</a:t>
            </a:r>
            <a:r>
              <a:rPr lang="fr-FR" sz="2000" dirty="0"/>
              <a:t> peut correspondre à un miroir.</a:t>
            </a:r>
            <a:endParaRPr lang="fr-FR" sz="2000" dirty="0" smtClean="0">
              <a:effectLst/>
            </a:endParaRPr>
          </a:p>
          <a:p>
            <a:r>
              <a:rPr lang="fr-FR" sz="2000" i="1" dirty="0">
                <a:solidFill>
                  <a:srgbClr val="FFFF00"/>
                </a:solidFill>
              </a:rPr>
              <a:t>Diagnostics </a:t>
            </a:r>
            <a:r>
              <a:rPr lang="fr-FR" sz="2000" i="1" dirty="0" smtClean="0">
                <a:solidFill>
                  <a:srgbClr val="FFFF00"/>
                </a:solidFill>
              </a:rPr>
              <a:t>différentiels</a:t>
            </a:r>
          </a:p>
          <a:p>
            <a:pPr marL="0" indent="0">
              <a:buNone/>
            </a:pPr>
            <a:r>
              <a:rPr lang="fr-FR" sz="2000" i="1" dirty="0">
                <a:solidFill>
                  <a:srgbClr val="FFFF00"/>
                </a:solidFill>
              </a:rPr>
              <a:t>	</a:t>
            </a:r>
            <a:r>
              <a:rPr lang="fr-FR" sz="2000" dirty="0"/>
              <a:t> </a:t>
            </a:r>
            <a:r>
              <a:rPr lang="fr-FR" sz="2000" b="1" dirty="0"/>
              <a:t>inversion bénigne de l'onde </a:t>
            </a:r>
            <a:r>
              <a:rPr lang="fr-FR" sz="2000" b="1" dirty="0" smtClean="0"/>
              <a:t>T</a:t>
            </a:r>
            <a:endParaRPr lang="fr-FR" sz="2000" dirty="0" smtClean="0"/>
          </a:p>
          <a:p>
            <a:pPr marL="0" indent="0">
              <a:buNone/>
            </a:pPr>
            <a:r>
              <a:rPr lang="fr-FR" sz="2000" dirty="0"/>
              <a:t>	</a:t>
            </a:r>
            <a:r>
              <a:rPr lang="fr-FR" sz="2000" dirty="0" smtClean="0"/>
              <a:t> </a:t>
            </a:r>
            <a:r>
              <a:rPr lang="fr-FR" sz="2000" b="1" dirty="0" smtClean="0"/>
              <a:t>anomalies </a:t>
            </a:r>
            <a:r>
              <a:rPr lang="fr-FR" sz="2000" b="1" dirty="0"/>
              <a:t>secondaires de la </a:t>
            </a:r>
            <a:r>
              <a:rPr lang="fr-FR" sz="2000" b="1" dirty="0" smtClean="0"/>
              <a:t>repolarisation</a:t>
            </a:r>
            <a:r>
              <a:rPr lang="fr-FR" sz="2000" dirty="0"/>
              <a:t>:</a:t>
            </a:r>
            <a:r>
              <a:rPr lang="fr-FR" sz="2000" dirty="0" smtClean="0"/>
              <a:t>  </a:t>
            </a:r>
          </a:p>
          <a:p>
            <a:pPr marL="1143000" lvl="4" indent="0">
              <a:buNone/>
            </a:pPr>
            <a:r>
              <a:rPr lang="fr-FR" sz="1600" b="1" dirty="0" smtClean="0"/>
              <a:t>effet </a:t>
            </a:r>
            <a:r>
              <a:rPr lang="fr-FR" sz="1600" b="1" dirty="0" err="1" smtClean="0"/>
              <a:t>Chaterjee</a:t>
            </a:r>
            <a:endParaRPr lang="fr-FR" sz="1600" dirty="0" smtClean="0"/>
          </a:p>
          <a:p>
            <a:pPr marL="1143000" lvl="4" indent="0">
              <a:buNone/>
            </a:pPr>
            <a:r>
              <a:rPr lang="fr-FR" sz="1600" dirty="0" smtClean="0"/>
              <a:t>un </a:t>
            </a:r>
            <a:r>
              <a:rPr lang="fr-FR" sz="1600" dirty="0"/>
              <a:t> </a:t>
            </a:r>
            <a:r>
              <a:rPr lang="fr-FR" sz="1600" b="1" dirty="0" err="1"/>
              <a:t>tako</a:t>
            </a:r>
            <a:r>
              <a:rPr lang="fr-FR" sz="1600" b="1" dirty="0"/>
              <a:t> </a:t>
            </a:r>
            <a:r>
              <a:rPr lang="fr-FR" sz="1600" b="1" dirty="0" err="1"/>
              <a:t>tsubo</a:t>
            </a:r>
            <a:r>
              <a:rPr lang="fr-FR" sz="1600" b="1" dirty="0"/>
              <a:t> </a:t>
            </a:r>
            <a:endParaRPr lang="fr-FR" sz="1600" b="1" dirty="0" smtClean="0"/>
          </a:p>
          <a:p>
            <a:pPr marL="1143000" lvl="4" indent="0">
              <a:buNone/>
            </a:pPr>
            <a:r>
              <a:rPr lang="fr-FR" sz="1600" b="1" dirty="0" smtClean="0"/>
              <a:t>syndrome </a:t>
            </a:r>
            <a:r>
              <a:rPr lang="fr-FR" sz="1600" b="1" dirty="0"/>
              <a:t>du QT </a:t>
            </a:r>
            <a:r>
              <a:rPr lang="fr-FR" sz="1600" b="1" dirty="0" smtClean="0"/>
              <a:t>long</a:t>
            </a:r>
            <a:endParaRPr lang="fr-FR" sz="1600" dirty="0" smtClean="0">
              <a:effectLst/>
            </a:endParaRPr>
          </a:p>
          <a:p>
            <a:endParaRPr lang="fr-FR" sz="2000" dirty="0"/>
          </a:p>
        </p:txBody>
      </p:sp>
    </p:spTree>
    <p:extLst>
      <p:ext uri="{BB962C8B-B14F-4D97-AF65-F5344CB8AC3E}">
        <p14:creationId xmlns:p14="http://schemas.microsoft.com/office/powerpoint/2010/main" val="609533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mtClean="0">
                <a:effectLst>
                  <a:outerShdw blurRad="38100" dist="38100" dir="2700000" algn="tl">
                    <a:srgbClr val="000000">
                      <a:alpha val="43137"/>
                    </a:srgbClr>
                  </a:outerShdw>
                </a:effectLst>
                <a:latin typeface="Comic Sans MS" panose="030F0702030302020204" pitchFamily="66" charset="0"/>
              </a:rPr>
              <a:t>ESA</a:t>
            </a:r>
            <a:endParaRPr lang="fr-FR">
              <a:effectLst>
                <a:outerShdw blurRad="38100" dist="38100" dir="2700000" algn="tl">
                  <a:srgbClr val="000000">
                    <a:alpha val="43137"/>
                  </a:srgbClr>
                </a:outerShdw>
              </a:effectLst>
              <a:latin typeface="Comic Sans MS" panose="030F0702030302020204" pitchFamily="66" charset="0"/>
            </a:endParaRPr>
          </a:p>
        </p:txBody>
      </p:sp>
      <p:sp>
        <p:nvSpPr>
          <p:cNvPr id="3" name="Espace réservé du contenu 2"/>
          <p:cNvSpPr>
            <a:spLocks noGrp="1"/>
          </p:cNvSpPr>
          <p:nvPr>
            <p:ph idx="1"/>
          </p:nvPr>
        </p:nvSpPr>
        <p:spPr/>
        <p:txBody>
          <a:bodyPr/>
          <a:lstStyle/>
          <a:p>
            <a:endParaRPr lang="fr-FR" sz="2000" smtClean="0">
              <a:cs typeface="Arial" panose="020B0604020202020204" pitchFamily="34" charset="0"/>
            </a:endParaRPr>
          </a:p>
          <a:p>
            <a:pPr marL="0" indent="0">
              <a:buNone/>
            </a:pPr>
            <a:endParaRPr lang="fr-FR" sz="2000" smtClean="0">
              <a:cs typeface="Arial" panose="020B0604020202020204" pitchFamily="34" charset="0"/>
            </a:endParaRPr>
          </a:p>
          <a:p>
            <a:r>
              <a:rPr lang="fr-FR" sz="2000" smtClean="0">
                <a:cs typeface="Arial" panose="020B0604020202020204" pitchFamily="34" charset="0"/>
              </a:rPr>
              <a:t>Pas de traitement</a:t>
            </a:r>
          </a:p>
          <a:p>
            <a:r>
              <a:rPr lang="fr-FR" sz="2000" smtClean="0">
                <a:cs typeface="Arial" panose="020B0604020202020204" pitchFamily="34" charset="0"/>
              </a:rPr>
              <a:t>ECG/Holter si palpitation, état pré fibrilatoire?</a:t>
            </a:r>
            <a:endParaRPr lang="fr-FR"/>
          </a:p>
        </p:txBody>
      </p:sp>
    </p:spTree>
    <p:extLst>
      <p:ext uri="{BB962C8B-B14F-4D97-AF65-F5344CB8AC3E}">
        <p14:creationId xmlns:p14="http://schemas.microsoft.com/office/powerpoint/2010/main" val="55016850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1026" name="Picture 2" descr="C:\Users\ccv\Desktop\ischemiesousepi[1].jpg"/>
          <p:cNvPicPr>
            <a:picLocks noChangeAspect="1" noChangeArrowheads="1"/>
          </p:cNvPicPr>
          <p:nvPr/>
        </p:nvPicPr>
        <p:blipFill rotWithShape="1">
          <a:blip r:embed="rId2">
            <a:extLst>
              <a:ext uri="{28A0092B-C50C-407E-A947-70E740481C1C}">
                <a14:useLocalDpi xmlns:a14="http://schemas.microsoft.com/office/drawing/2010/main"/>
              </a:ext>
            </a:extLst>
          </a:blip>
          <a:srcRect t="26165"/>
          <a:stretch/>
        </p:blipFill>
        <p:spPr bwMode="auto">
          <a:xfrm>
            <a:off x="238187" y="836712"/>
            <a:ext cx="8582285"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21350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2050" name="Picture 2" descr="C:\Users\ccv\Desktop\ischemiesousepi2[1].jpg"/>
          <p:cNvPicPr>
            <a:picLocks noChangeAspect="1" noChangeArrowheads="1"/>
          </p:cNvPicPr>
          <p:nvPr/>
        </p:nvPicPr>
        <p:blipFill rotWithShape="1">
          <a:blip r:embed="rId2">
            <a:extLst>
              <a:ext uri="{28A0092B-C50C-407E-A947-70E740481C1C}">
                <a14:useLocalDpi xmlns:a14="http://schemas.microsoft.com/office/drawing/2010/main"/>
              </a:ext>
            </a:extLst>
          </a:blip>
          <a:srcRect t="22434"/>
          <a:stretch/>
        </p:blipFill>
        <p:spPr bwMode="auto">
          <a:xfrm>
            <a:off x="251520" y="980728"/>
            <a:ext cx="8661103" cy="5038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71228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solidFill>
                  <a:schemeClr val="bg2">
                    <a:lumMod val="20000"/>
                    <a:lumOff val="80000"/>
                  </a:schemeClr>
                </a:solidFill>
                <a:effectLst>
                  <a:outerShdw blurRad="38100" dist="38100" dir="2700000" algn="tl">
                    <a:srgbClr val="000000">
                      <a:alpha val="43137"/>
                    </a:srgbClr>
                  </a:outerShdw>
                </a:effectLst>
              </a:rPr>
              <a:t>Blocs  AV</a:t>
            </a:r>
            <a:endParaRPr lang="fr-FR" dirty="0">
              <a:solidFill>
                <a:schemeClr val="bg2">
                  <a:lumMod val="20000"/>
                  <a:lumOff val="80000"/>
                </a:schemeClr>
              </a:solidFill>
              <a:effectLst>
                <a:outerShdw blurRad="38100" dist="38100" dir="2700000" algn="tl">
                  <a:srgbClr val="000000">
                    <a:alpha val="43137"/>
                  </a:srgbClr>
                </a:outerShdw>
              </a:effectLst>
            </a:endParaRPr>
          </a:p>
        </p:txBody>
      </p:sp>
      <p:sp>
        <p:nvSpPr>
          <p:cNvPr id="5" name="Espace réservé du texte 4"/>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8" name="Rectangle 8"/>
          <p:cNvSpPr>
            <a:spLocks noGrp="1" noChangeArrowheads="1"/>
          </p:cNvSpPr>
          <p:nvPr>
            <p:ph type="title"/>
          </p:nvPr>
        </p:nvSpPr>
        <p:spPr/>
        <p:txBody>
          <a:bodyPr/>
          <a:lstStyle/>
          <a:p>
            <a:pPr eaLnBrk="1" hangingPunct="1"/>
            <a:r>
              <a:rPr lang="en-US" sz="3200" dirty="0">
                <a:effectLst>
                  <a:outerShdw blurRad="38100" dist="38100" dir="2700000" algn="tl">
                    <a:srgbClr val="000000">
                      <a:alpha val="43137"/>
                    </a:srgbClr>
                  </a:outerShdw>
                </a:effectLst>
                <a:latin typeface="Comic Sans MS"/>
                <a:cs typeface="Comic Sans MS"/>
              </a:rPr>
              <a:t>BLOC AV DU PREMIER DEGRÉ</a:t>
            </a:r>
          </a:p>
        </p:txBody>
      </p:sp>
      <p:sp>
        <p:nvSpPr>
          <p:cNvPr id="296969" name="Rectangle 9"/>
          <p:cNvSpPr>
            <a:spLocks noGrp="1" noChangeArrowheads="1"/>
          </p:cNvSpPr>
          <p:nvPr>
            <p:ph idx="1"/>
          </p:nvPr>
        </p:nvSpPr>
        <p:spPr>
          <a:xfrm>
            <a:off x="457200" y="1600200"/>
            <a:ext cx="8229600" cy="4530725"/>
          </a:xfrm>
          <a:prstGeom prst="rect">
            <a:avLst/>
          </a:prstGeom>
        </p:spPr>
        <p:txBody>
          <a:bodyPr>
            <a:normAutofit fontScale="85000" lnSpcReduction="20000"/>
          </a:bodyPr>
          <a:lstStyle/>
          <a:p>
            <a:pPr eaLnBrk="1" hangingPunct="1">
              <a:lnSpc>
                <a:spcPct val="90000"/>
              </a:lnSpc>
              <a:buFont typeface="Wingdings" charset="2"/>
              <a:buNone/>
            </a:pPr>
            <a:r>
              <a:rPr lang="en-US" sz="2800"/>
              <a:t> </a:t>
            </a:r>
          </a:p>
          <a:p>
            <a:pPr eaLnBrk="1" hangingPunct="1">
              <a:lnSpc>
                <a:spcPct val="90000"/>
              </a:lnSpc>
            </a:pPr>
            <a:endParaRPr lang="en-US" sz="2800"/>
          </a:p>
          <a:p>
            <a:pPr eaLnBrk="1" hangingPunct="1">
              <a:lnSpc>
                <a:spcPct val="90000"/>
              </a:lnSpc>
            </a:pPr>
            <a:endParaRPr lang="en-US" sz="2800"/>
          </a:p>
          <a:p>
            <a:pPr eaLnBrk="1" hangingPunct="1">
              <a:lnSpc>
                <a:spcPct val="90000"/>
              </a:lnSpc>
            </a:pPr>
            <a:endParaRPr lang="en-US" sz="2800"/>
          </a:p>
          <a:p>
            <a:pPr eaLnBrk="1" hangingPunct="1">
              <a:lnSpc>
                <a:spcPct val="90000"/>
              </a:lnSpc>
            </a:pPr>
            <a:endParaRPr lang="en-US" sz="2800"/>
          </a:p>
          <a:p>
            <a:pPr eaLnBrk="1" hangingPunct="1">
              <a:lnSpc>
                <a:spcPct val="90000"/>
              </a:lnSpc>
            </a:pPr>
            <a:endParaRPr lang="fr-CA" sz="2800"/>
          </a:p>
          <a:p>
            <a:pPr eaLnBrk="1" hangingPunct="1">
              <a:lnSpc>
                <a:spcPct val="90000"/>
              </a:lnSpc>
            </a:pPr>
            <a:r>
              <a:rPr lang="fr-CA" sz="2800"/>
              <a:t>Intervalle P-R supérieur à 120 msec</a:t>
            </a:r>
          </a:p>
          <a:p>
            <a:pPr eaLnBrk="1" hangingPunct="1">
              <a:lnSpc>
                <a:spcPct val="90000"/>
              </a:lnSpc>
            </a:pPr>
            <a:r>
              <a:rPr lang="fr-CA" sz="2800"/>
              <a:t>Aucune complication hémodynamique </a:t>
            </a:r>
          </a:p>
          <a:p>
            <a:pPr eaLnBrk="1" hangingPunct="1">
              <a:lnSpc>
                <a:spcPct val="90000"/>
              </a:lnSpc>
            </a:pPr>
            <a:r>
              <a:rPr lang="fr-CA" sz="2800"/>
              <a:t>Peut progresser vers un bloc AV de plus haut degré</a:t>
            </a:r>
          </a:p>
          <a:p>
            <a:pPr eaLnBrk="1" hangingPunct="1">
              <a:lnSpc>
                <a:spcPct val="90000"/>
              </a:lnSpc>
            </a:pPr>
            <a:endParaRPr lang="en-US" sz="2800"/>
          </a:p>
        </p:txBody>
      </p:sp>
      <p:pic>
        <p:nvPicPr>
          <p:cNvPr id="75780" name="Picture 4" descr="avbloc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7300" y="1733550"/>
            <a:ext cx="6550025" cy="2390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92" name="Rectangle 8"/>
          <p:cNvSpPr>
            <a:spLocks noGrp="1" noChangeArrowheads="1"/>
          </p:cNvSpPr>
          <p:nvPr>
            <p:ph type="title"/>
          </p:nvPr>
        </p:nvSpPr>
        <p:spPr>
          <a:xfrm>
            <a:off x="457200" y="430213"/>
            <a:ext cx="8229600" cy="1143000"/>
          </a:xfrm>
        </p:spPr>
        <p:txBody>
          <a:bodyPr/>
          <a:lstStyle/>
          <a:p>
            <a:pPr algn="ctr" eaLnBrk="1" hangingPunct="1"/>
            <a:r>
              <a:rPr lang="en-US" sz="2400" dirty="0">
                <a:effectLst>
                  <a:outerShdw blurRad="38100" dist="38100" dir="2700000" algn="tl">
                    <a:srgbClr val="000000">
                      <a:alpha val="43137"/>
                    </a:srgbClr>
                  </a:outerShdw>
                </a:effectLst>
                <a:latin typeface="Comic Sans MS"/>
                <a:cs typeface="Comic Sans MS"/>
              </a:rPr>
              <a:t>BLOC AV DU DEUXIÈME  DEGRÉ DE TYPE MOBITZ 1 (WENCKEBACH)</a:t>
            </a:r>
          </a:p>
        </p:txBody>
      </p:sp>
      <p:sp>
        <p:nvSpPr>
          <p:cNvPr id="297993" name="Rectangle 9"/>
          <p:cNvSpPr>
            <a:spLocks noGrp="1" noChangeArrowheads="1"/>
          </p:cNvSpPr>
          <p:nvPr>
            <p:ph idx="1"/>
          </p:nvPr>
        </p:nvSpPr>
        <p:spPr>
          <a:xfrm>
            <a:off x="457200" y="1600200"/>
            <a:ext cx="8229600" cy="4953000"/>
          </a:xfrm>
          <a:prstGeom prst="rect">
            <a:avLst/>
          </a:prstGeom>
        </p:spPr>
        <p:txBody>
          <a:bodyPr/>
          <a:lstStyle/>
          <a:p>
            <a:pPr eaLnBrk="1" hangingPunct="1">
              <a:lnSpc>
                <a:spcPct val="90000"/>
              </a:lnSpc>
              <a:buFont typeface="Wingdings" charset="2"/>
              <a:buNone/>
            </a:pPr>
            <a:r>
              <a:rPr lang="fr-CA" sz="2800" dirty="0"/>
              <a:t> </a:t>
            </a:r>
          </a:p>
          <a:p>
            <a:pPr eaLnBrk="1" hangingPunct="1">
              <a:lnSpc>
                <a:spcPct val="90000"/>
              </a:lnSpc>
            </a:pPr>
            <a:endParaRPr lang="fr-CA" sz="2800" dirty="0"/>
          </a:p>
          <a:p>
            <a:pPr eaLnBrk="1" hangingPunct="1">
              <a:lnSpc>
                <a:spcPct val="90000"/>
              </a:lnSpc>
            </a:pPr>
            <a:endParaRPr lang="fr-CA" sz="2800" dirty="0" smtClean="0"/>
          </a:p>
          <a:p>
            <a:pPr lvl="1" eaLnBrk="1" hangingPunct="1">
              <a:lnSpc>
                <a:spcPct val="90000"/>
              </a:lnSpc>
              <a:buNone/>
            </a:pPr>
            <a:endParaRPr lang="fr-CA" sz="2400" dirty="0" smtClean="0"/>
          </a:p>
          <a:p>
            <a:pPr lvl="1" eaLnBrk="1" hangingPunct="1">
              <a:lnSpc>
                <a:spcPct val="90000"/>
              </a:lnSpc>
            </a:pPr>
            <a:r>
              <a:rPr lang="fr-CA" dirty="0"/>
              <a:t>L’intervalle P-R ralentit progressivement avec chaque battement jusqu’à ce qu’il soit </a:t>
            </a:r>
            <a:r>
              <a:rPr lang="fr-CA"/>
              <a:t>entièrement </a:t>
            </a:r>
            <a:r>
              <a:rPr lang="fr-CA" smtClean="0"/>
              <a:t>bloqué</a:t>
            </a:r>
          </a:p>
          <a:p>
            <a:pPr marL="282575" lvl="1" indent="0" eaLnBrk="1" hangingPunct="1">
              <a:lnSpc>
                <a:spcPct val="90000"/>
              </a:lnSpc>
              <a:buNone/>
            </a:pPr>
            <a:endParaRPr lang="fr-CA" dirty="0"/>
          </a:p>
          <a:p>
            <a:pPr lvl="1" eaLnBrk="1" hangingPunct="1">
              <a:lnSpc>
                <a:spcPct val="90000"/>
              </a:lnSpc>
            </a:pPr>
            <a:r>
              <a:rPr lang="fr-CA" dirty="0"/>
              <a:t>Si </a:t>
            </a:r>
            <a:r>
              <a:rPr lang="fr-CA" dirty="0" err="1"/>
              <a:t>bradycardique</a:t>
            </a:r>
            <a:r>
              <a:rPr lang="fr-CA" dirty="0"/>
              <a:t>, pourrait avoir une diminution de </a:t>
            </a:r>
            <a:r>
              <a:rPr lang="fr-CA"/>
              <a:t>l’onde </a:t>
            </a:r>
            <a:r>
              <a:rPr lang="fr-CA" smtClean="0"/>
              <a:t>Q</a:t>
            </a:r>
          </a:p>
          <a:p>
            <a:pPr marL="282575" lvl="1" indent="0" eaLnBrk="1" hangingPunct="1">
              <a:lnSpc>
                <a:spcPct val="90000"/>
              </a:lnSpc>
              <a:buNone/>
            </a:pPr>
            <a:endParaRPr lang="fr-CA" dirty="0"/>
          </a:p>
          <a:p>
            <a:pPr lvl="1" eaLnBrk="1" hangingPunct="1">
              <a:lnSpc>
                <a:spcPct val="90000"/>
              </a:lnSpc>
            </a:pPr>
            <a:r>
              <a:rPr lang="fr-CA"/>
              <a:t> </a:t>
            </a:r>
            <a:r>
              <a:rPr lang="fr-CA" smtClean="0"/>
              <a:t>Traitement: s</a:t>
            </a:r>
            <a:r>
              <a:rPr lang="fr-CA" sz="2000" smtClean="0"/>
              <a:t>eulement </a:t>
            </a:r>
            <a:r>
              <a:rPr lang="fr-CA" sz="2000" dirty="0"/>
              <a:t>en cas de bradycardie (atropine)</a:t>
            </a:r>
            <a:r>
              <a:rPr lang="fr-CA" sz="2000"/>
              <a:t/>
            </a:r>
            <a:br>
              <a:rPr lang="fr-CA" sz="2000"/>
            </a:br>
            <a:r>
              <a:rPr lang="fr-CA" sz="2000" smtClean="0"/>
              <a:t>                    stimulateur </a:t>
            </a:r>
            <a:r>
              <a:rPr lang="fr-CA" sz="2000" dirty="0"/>
              <a:t>cardiaque rare</a:t>
            </a:r>
            <a:endParaRPr lang="en-US" sz="2000" dirty="0"/>
          </a:p>
        </p:txBody>
      </p:sp>
      <p:pic>
        <p:nvPicPr>
          <p:cNvPr id="76804" name="Picture 4" descr="2degavb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1676400"/>
            <a:ext cx="7575550" cy="2038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6" name="Rectangle 8"/>
          <p:cNvSpPr>
            <a:spLocks noGrp="1" noChangeArrowheads="1"/>
          </p:cNvSpPr>
          <p:nvPr>
            <p:ph type="title"/>
          </p:nvPr>
        </p:nvSpPr>
        <p:spPr>
          <a:xfrm>
            <a:off x="539552" y="381000"/>
            <a:ext cx="8064895" cy="1044388"/>
          </a:xfrm>
        </p:spPr>
        <p:txBody>
          <a:bodyPr/>
          <a:lstStyle/>
          <a:p>
            <a:pPr algn="ctr" eaLnBrk="1" hangingPunct="1"/>
            <a:r>
              <a:rPr lang="en-US" sz="2400" dirty="0">
                <a:effectLst>
                  <a:outerShdw blurRad="38100" dist="38100" dir="2700000" algn="tl">
                    <a:srgbClr val="000000">
                      <a:alpha val="43137"/>
                    </a:srgbClr>
                  </a:outerShdw>
                </a:effectLst>
                <a:latin typeface="Comic Sans MS"/>
                <a:cs typeface="Comic Sans MS"/>
              </a:rPr>
              <a:t>BLOC AV DU DEUXIÈME  DEGRÉ DE TYPE MOBITZ 2</a:t>
            </a:r>
          </a:p>
        </p:txBody>
      </p:sp>
      <p:sp>
        <p:nvSpPr>
          <p:cNvPr id="299017" name="Rectangle 9"/>
          <p:cNvSpPr>
            <a:spLocks noGrp="1" noChangeArrowheads="1"/>
          </p:cNvSpPr>
          <p:nvPr>
            <p:ph idx="1"/>
          </p:nvPr>
        </p:nvSpPr>
        <p:spPr>
          <a:xfrm>
            <a:off x="457200" y="1600200"/>
            <a:ext cx="8229600" cy="4530725"/>
          </a:xfrm>
          <a:prstGeom prst="rect">
            <a:avLst/>
          </a:prstGeom>
        </p:spPr>
        <p:txBody>
          <a:bodyPr>
            <a:normAutofit fontScale="92500" lnSpcReduction="10000"/>
          </a:bodyPr>
          <a:lstStyle/>
          <a:p>
            <a:pPr eaLnBrk="1" hangingPunct="1">
              <a:lnSpc>
                <a:spcPct val="90000"/>
              </a:lnSpc>
            </a:pPr>
            <a:endParaRPr lang="fr-CA" sz="2800" dirty="0"/>
          </a:p>
          <a:p>
            <a:pPr eaLnBrk="1" hangingPunct="1">
              <a:lnSpc>
                <a:spcPct val="90000"/>
              </a:lnSpc>
            </a:pPr>
            <a:endParaRPr lang="fr-CA" sz="2800" dirty="0"/>
          </a:p>
          <a:p>
            <a:pPr eaLnBrk="1" hangingPunct="1">
              <a:lnSpc>
                <a:spcPct val="90000"/>
              </a:lnSpc>
            </a:pPr>
            <a:endParaRPr lang="fr-CA" sz="2800" dirty="0"/>
          </a:p>
          <a:p>
            <a:pPr eaLnBrk="1" hangingPunct="1">
              <a:lnSpc>
                <a:spcPct val="90000"/>
              </a:lnSpc>
            </a:pPr>
            <a:endParaRPr lang="fr-CA" sz="2800" dirty="0"/>
          </a:p>
          <a:p>
            <a:pPr eaLnBrk="1" hangingPunct="1">
              <a:lnSpc>
                <a:spcPct val="90000"/>
              </a:lnSpc>
            </a:pPr>
            <a:endParaRPr lang="fr-CA" sz="2800" dirty="0"/>
          </a:p>
          <a:p>
            <a:pPr eaLnBrk="1" hangingPunct="1">
              <a:lnSpc>
                <a:spcPct val="90000"/>
              </a:lnSpc>
            </a:pPr>
            <a:endParaRPr lang="fr-CA" sz="2800" dirty="0"/>
          </a:p>
          <a:p>
            <a:pPr eaLnBrk="1" hangingPunct="1">
              <a:lnSpc>
                <a:spcPct val="90000"/>
              </a:lnSpc>
            </a:pPr>
            <a:r>
              <a:rPr lang="fr-CA" dirty="0" smtClean="0"/>
              <a:t>Rare</a:t>
            </a:r>
          </a:p>
          <a:p>
            <a:pPr eaLnBrk="1" hangingPunct="1">
              <a:lnSpc>
                <a:spcPct val="90000"/>
              </a:lnSpc>
            </a:pPr>
            <a:r>
              <a:rPr lang="fr-CA" dirty="0"/>
              <a:t>Intervalle PR constant et présence d’ondes P régulières dans le QRS (fréquence auriculaire régulière) jusqu’au blocage de la conduction</a:t>
            </a:r>
          </a:p>
          <a:p>
            <a:pPr eaLnBrk="1" hangingPunct="1">
              <a:lnSpc>
                <a:spcPct val="90000"/>
              </a:lnSpc>
            </a:pPr>
            <a:endParaRPr lang="en-US" sz="2800" dirty="0"/>
          </a:p>
        </p:txBody>
      </p:sp>
      <p:pic>
        <p:nvPicPr>
          <p:cNvPr id="77828" name="Picture 4" descr="2degavbk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760538"/>
            <a:ext cx="5943600" cy="2689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9" name="Rectangle 7"/>
          <p:cNvSpPr>
            <a:spLocks noGrp="1" noChangeArrowheads="1"/>
          </p:cNvSpPr>
          <p:nvPr>
            <p:ph type="title"/>
          </p:nvPr>
        </p:nvSpPr>
        <p:spPr>
          <a:xfrm>
            <a:off x="457200" y="493713"/>
            <a:ext cx="8229600" cy="1143000"/>
          </a:xfrm>
        </p:spPr>
        <p:txBody>
          <a:bodyPr>
            <a:normAutofit/>
          </a:bodyPr>
          <a:lstStyle/>
          <a:p>
            <a:pPr algn="ctr" eaLnBrk="1" hangingPunct="1"/>
            <a:r>
              <a:rPr lang="en-US" sz="2400" dirty="0">
                <a:effectLst>
                  <a:outerShdw blurRad="38100" dist="38100" dir="2700000" algn="tl">
                    <a:srgbClr val="000000">
                      <a:alpha val="43137"/>
                    </a:srgbClr>
                  </a:outerShdw>
                </a:effectLst>
                <a:latin typeface="Comic Sans MS"/>
                <a:cs typeface="Comic Sans MS"/>
              </a:rPr>
              <a:t>BLOC AV DU DEUXIÈME  DEGRÉ DE TYPE MOBITZ 2</a:t>
            </a:r>
            <a:r>
              <a:rPr lang="en-US" sz="2400" dirty="0" smtClean="0">
                <a:effectLst>
                  <a:outerShdw blurRad="38100" dist="38100" dir="2700000" algn="tl">
                    <a:srgbClr val="000000">
                      <a:alpha val="43137"/>
                    </a:srgbClr>
                  </a:outerShdw>
                </a:effectLst>
                <a:latin typeface="Comic Sans MS"/>
                <a:cs typeface="Comic Sans MS"/>
              </a:rPr>
              <a:t> </a:t>
            </a:r>
            <a:endParaRPr lang="en-US" sz="2400" dirty="0">
              <a:effectLst>
                <a:outerShdw blurRad="38100" dist="38100" dir="2700000" algn="tl">
                  <a:srgbClr val="000000">
                    <a:alpha val="43137"/>
                  </a:srgbClr>
                </a:outerShdw>
              </a:effectLst>
              <a:latin typeface="Comic Sans MS"/>
              <a:cs typeface="Comic Sans MS"/>
            </a:endParaRPr>
          </a:p>
        </p:txBody>
      </p:sp>
      <p:sp>
        <p:nvSpPr>
          <p:cNvPr id="300040" name="Rectangle 8"/>
          <p:cNvSpPr>
            <a:spLocks noGrp="1" noChangeArrowheads="1"/>
          </p:cNvSpPr>
          <p:nvPr>
            <p:ph idx="1"/>
          </p:nvPr>
        </p:nvSpPr>
        <p:spPr>
          <a:xfrm>
            <a:off x="457200" y="2120900"/>
            <a:ext cx="8229600" cy="4530725"/>
          </a:xfrm>
          <a:prstGeom prst="rect">
            <a:avLst/>
          </a:prstGeom>
        </p:spPr>
        <p:txBody>
          <a:bodyPr/>
          <a:lstStyle/>
          <a:p>
            <a:pPr eaLnBrk="1" hangingPunct="1"/>
            <a:r>
              <a:rPr lang="fr-CA" dirty="0"/>
              <a:t>Diminution de l’onde Q avec ralentissement du rythme ventriculaire 	</a:t>
            </a:r>
          </a:p>
          <a:p>
            <a:pPr eaLnBrk="1" hangingPunct="1"/>
            <a:r>
              <a:rPr lang="fr-CA" dirty="0"/>
              <a:t>Pourrait progresser jusqu’au bloc complet </a:t>
            </a:r>
          </a:p>
          <a:p>
            <a:pPr eaLnBrk="1" hangingPunct="1"/>
            <a:r>
              <a:rPr lang="fr-CA" dirty="0"/>
              <a:t>Traitement </a:t>
            </a:r>
          </a:p>
          <a:p>
            <a:pPr lvl="2" eaLnBrk="1" hangingPunct="1"/>
            <a:r>
              <a:rPr lang="fr-CA" dirty="0"/>
              <a:t> Stimulateur cardiaque permanent</a:t>
            </a:r>
            <a:endParaRPr lang="fr-CA" dirty="0" smtClean="0"/>
          </a:p>
          <a:p>
            <a:pPr lvl="2" eaLnBrk="1" hangingPunct="1">
              <a:buNone/>
            </a:pPr>
            <a:r>
              <a:rPr lang="en-US" dirty="0" smtClean="0"/>
              <a:t/>
            </a:r>
            <a:br>
              <a:rPr lang="en-US" dirty="0" smtClean="0"/>
            </a:br>
            <a:r>
              <a:rPr lang="en-US" dirty="0"/>
              <a:t>   </a:t>
            </a:r>
          </a:p>
          <a:p>
            <a:pPr eaLnBrk="1" hangingPunct="1"/>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Titre 1"/>
          <p:cNvSpPr>
            <a:spLocks noGrp="1"/>
          </p:cNvSpPr>
          <p:nvPr>
            <p:ph type="title"/>
          </p:nvPr>
        </p:nvSpPr>
        <p:spPr/>
        <p:txBody>
          <a:bodyPr/>
          <a:lstStyle/>
          <a:p>
            <a:pPr eaLnBrk="1" hangingPunct="1"/>
            <a:endParaRPr lang="fr-FR"/>
          </a:p>
        </p:txBody>
      </p:sp>
      <p:sp>
        <p:nvSpPr>
          <p:cNvPr id="58371" name="Espace réservé du contenu 2"/>
          <p:cNvSpPr>
            <a:spLocks noGrp="1"/>
          </p:cNvSpPr>
          <p:nvPr>
            <p:ph idx="1"/>
          </p:nvPr>
        </p:nvSpPr>
        <p:spPr/>
        <p:txBody>
          <a:bodyPr/>
          <a:lstStyle/>
          <a:p>
            <a:pPr eaLnBrk="1" hangingPunct="1"/>
            <a:endParaRPr lang="fr-FR"/>
          </a:p>
        </p:txBody>
      </p:sp>
      <p:pic>
        <p:nvPicPr>
          <p:cNvPr id="58372" name="Picture 25" descr="C:\Users\Tiph et seb\Desktop\Desktop\Sans titre-Numérisation-03.jpg"/>
          <p:cNvPicPr>
            <a:picLocks noChangeAspect="1" noChangeArrowheads="1"/>
          </p:cNvPicPr>
          <p:nvPr/>
        </p:nvPicPr>
        <p:blipFill>
          <a:blip r:embed="rId2" cstate="email">
            <a:extLst>
              <a:ext uri="{28A0092B-C50C-407E-A947-70E740481C1C}">
                <a14:useLocalDpi xmlns:a14="http://schemas.microsoft.com/office/drawing/2010/main"/>
              </a:ext>
            </a:extLst>
          </a:blip>
          <a:srcRect l="5357" r="2679" b="5128"/>
          <a:stretch>
            <a:fillRect/>
          </a:stretch>
        </p:blipFill>
        <p:spPr bwMode="auto">
          <a:xfrm>
            <a:off x="0" y="1000125"/>
            <a:ext cx="9197975" cy="4643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913" y="1165412"/>
            <a:ext cx="7583487" cy="1044388"/>
          </a:xfrm>
          <a:effectLst>
            <a:outerShdw blurRad="50800" dist="76200" dir="2700000">
              <a:srgbClr val="F8F8F8">
                <a:alpha val="43000"/>
              </a:srgbClr>
            </a:outerShdw>
          </a:effectLst>
        </p:spPr>
        <p:txBody>
          <a:bodyPr/>
          <a:lstStyle/>
          <a:p>
            <a:r>
              <a:rPr lang="fr-FR" sz="4400" b="1" i="1" dirty="0" smtClean="0">
                <a:solidFill>
                  <a:srgbClr val="F8F8F8"/>
                </a:solidFill>
                <a:effectLst>
                  <a:outerShdw blurRad="50800" dist="38100" dir="2700000">
                    <a:srgbClr val="000000">
                      <a:alpha val="43000"/>
                    </a:srgbClr>
                  </a:outerShdw>
                </a:effectLst>
                <a:latin typeface="Comic Sans MS"/>
                <a:cs typeface="Comic Sans MS"/>
              </a:rPr>
              <a:t>Plus rare…</a:t>
            </a:r>
            <a:endParaRPr lang="fr-FR" sz="4400" b="1" i="1" dirty="0">
              <a:solidFill>
                <a:srgbClr val="F8F8F8"/>
              </a:solidFill>
              <a:effectLst>
                <a:outerShdw blurRad="50800" dist="38100" dir="2700000">
                  <a:srgbClr val="000000">
                    <a:alpha val="43000"/>
                  </a:srgbClr>
                </a:outerShdw>
              </a:effectLst>
              <a:latin typeface="Comic Sans MS"/>
              <a:cs typeface="Comic Sans MS"/>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3010" name="Picture 17" descr="C:\Users\Tiph et seb\Desktop\Desktop\Sans titre-Numérisation-11.jpg"/>
          <p:cNvPicPr>
            <a:picLocks noChangeAspect="1" noChangeArrowheads="1"/>
          </p:cNvPicPr>
          <p:nvPr/>
        </p:nvPicPr>
        <p:blipFill>
          <a:blip r:embed="rId2" cstate="email">
            <a:grayscl/>
            <a:lum bright="-37000" contrast="-14000"/>
            <a:extLst>
              <a:ext uri="{28A0092B-C50C-407E-A947-70E740481C1C}">
                <a14:useLocalDpi xmlns:a14="http://schemas.microsoft.com/office/drawing/2010/main"/>
              </a:ext>
            </a:extLst>
          </a:blip>
          <a:srcRect t="12643"/>
          <a:stretch>
            <a:fillRect/>
          </a:stretch>
        </p:blipFill>
        <p:spPr bwMode="auto">
          <a:xfrm>
            <a:off x="357188" y="1071563"/>
            <a:ext cx="8542337" cy="542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37815"/>
          <a:stretch/>
        </p:blipFill>
        <p:spPr bwMode="auto">
          <a:xfrm rot="16200000">
            <a:off x="1256362" y="-318688"/>
            <a:ext cx="6556023" cy="7420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746542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300px-Brugada.png"/>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895600" y="1258570"/>
            <a:ext cx="4038600" cy="4913630"/>
          </a:xfr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4" name="Image 3" descr="Brugada-type-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14400"/>
            <a:ext cx="9144000" cy="4718744"/>
          </a:xfrm>
          <a:prstGeom prst="rect">
            <a:avLst/>
          </a:prstGeom>
        </p:spPr>
      </p:pic>
      <p:sp>
        <p:nvSpPr>
          <p:cNvPr id="5" name="ZoneTexte 4"/>
          <p:cNvSpPr txBox="1"/>
          <p:nvPr/>
        </p:nvSpPr>
        <p:spPr>
          <a:xfrm>
            <a:off x="2590800" y="6019800"/>
            <a:ext cx="4724400" cy="369332"/>
          </a:xfrm>
          <a:prstGeom prst="rect">
            <a:avLst/>
          </a:prstGeom>
          <a:noFill/>
        </p:spPr>
        <p:txBody>
          <a:bodyPr wrap="square" rtlCol="0">
            <a:spAutoFit/>
          </a:bodyPr>
          <a:lstStyle/>
          <a:p>
            <a:pPr algn="ctr"/>
            <a:r>
              <a:rPr lang="fr-FR" dirty="0" smtClean="0">
                <a:solidFill>
                  <a:schemeClr val="tx2"/>
                </a:solidFill>
              </a:rPr>
              <a:t>Syndrome de </a:t>
            </a:r>
            <a:r>
              <a:rPr lang="fr-FR" dirty="0" err="1" smtClean="0">
                <a:solidFill>
                  <a:schemeClr val="tx2"/>
                </a:solidFill>
              </a:rPr>
              <a:t>Brugada</a:t>
            </a:r>
            <a:endParaRPr lang="fr-FR" dirty="0">
              <a:solidFill>
                <a:schemeClr val="tx2"/>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Titre 1"/>
          <p:cNvSpPr>
            <a:spLocks noGrp="1"/>
          </p:cNvSpPr>
          <p:nvPr>
            <p:ph type="title"/>
          </p:nvPr>
        </p:nvSpPr>
        <p:spPr/>
        <p:txBody>
          <a:bodyPr/>
          <a:lstStyle/>
          <a:p>
            <a:endParaRPr lang="fr-FR"/>
          </a:p>
        </p:txBody>
      </p:sp>
      <p:pic>
        <p:nvPicPr>
          <p:cNvPr id="2048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2163" y="2411413"/>
            <a:ext cx="7570787" cy="3257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itre 1"/>
          <p:cNvSpPr>
            <a:spLocks noGrp="1"/>
          </p:cNvSpPr>
          <p:nvPr>
            <p:ph type="title"/>
          </p:nvPr>
        </p:nvSpPr>
        <p:spPr/>
        <p:txBody>
          <a:bodyPr/>
          <a:lstStyle/>
          <a:p>
            <a:r>
              <a:rPr lang="fr-FR" dirty="0" err="1">
                <a:solidFill>
                  <a:srgbClr val="1B3861"/>
                </a:solidFill>
              </a:rPr>
              <a:t>Amiodarone</a:t>
            </a:r>
            <a:r>
              <a:rPr lang="fr-FR" dirty="0">
                <a:solidFill>
                  <a:srgbClr val="1B3861"/>
                </a:solidFill>
              </a:rPr>
              <a:t>: QT, </a:t>
            </a:r>
            <a:r>
              <a:rPr lang="fr-FR" dirty="0" err="1">
                <a:solidFill>
                  <a:srgbClr val="1B3861"/>
                </a:solidFill>
              </a:rPr>
              <a:t>jonctionnel</a:t>
            </a:r>
            <a:endParaRPr lang="fr-FR" dirty="0">
              <a:solidFill>
                <a:srgbClr val="1B3861"/>
              </a:solidFill>
            </a:endParaRPr>
          </a:p>
        </p:txBody>
      </p:sp>
      <p:pic>
        <p:nvPicPr>
          <p:cNvPr id="2150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2163" y="2411413"/>
            <a:ext cx="7570787" cy="3257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Titre 1"/>
          <p:cNvSpPr>
            <a:spLocks noGrp="1"/>
          </p:cNvSpPr>
          <p:nvPr>
            <p:ph type="title"/>
          </p:nvPr>
        </p:nvSpPr>
        <p:spPr/>
        <p:txBody>
          <a:bodyPr/>
          <a:lstStyle/>
          <a:p>
            <a:endParaRPr lang="fr-F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a:ext>
            </a:extLst>
          </a:blip>
          <a:srcRect t="9203" b="14090"/>
          <a:stretch>
            <a:fillRect/>
          </a:stretch>
        </p:blipFill>
        <p:spPr bwMode="auto">
          <a:xfrm>
            <a:off x="792163" y="2754313"/>
            <a:ext cx="7618412" cy="2849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Titre 1"/>
          <p:cNvSpPr>
            <a:spLocks noGrp="1"/>
          </p:cNvSpPr>
          <p:nvPr>
            <p:ph type="title"/>
          </p:nvPr>
        </p:nvSpPr>
        <p:spPr/>
        <p:txBody>
          <a:bodyPr/>
          <a:lstStyle/>
          <a:p>
            <a:r>
              <a:rPr lang="fr-FR">
                <a:solidFill>
                  <a:srgbClr val="1B3861"/>
                </a:solidFill>
              </a:rPr>
              <a:t>hypoK</a:t>
            </a:r>
          </a:p>
        </p:txBody>
      </p:sp>
      <p:pic>
        <p:nvPicPr>
          <p:cNvPr id="2355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2163" y="2411413"/>
            <a:ext cx="7618412" cy="3714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Titre 1"/>
          <p:cNvSpPr>
            <a:spLocks noGrp="1"/>
          </p:cNvSpPr>
          <p:nvPr>
            <p:ph type="title"/>
          </p:nvPr>
        </p:nvSpPr>
        <p:spPr/>
        <p:txBody>
          <a:bodyPr/>
          <a:lstStyle/>
          <a:p>
            <a:endParaRPr lang="fr-FR" dirty="0">
              <a:solidFill>
                <a:srgbClr val="1B3861"/>
              </a:solidFill>
            </a:endParaRPr>
          </a:p>
        </p:txBody>
      </p:sp>
      <p:pic>
        <p:nvPicPr>
          <p:cNvPr id="2662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3238" y="2411413"/>
            <a:ext cx="8137525" cy="3971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Titre 1"/>
          <p:cNvSpPr>
            <a:spLocks noGrp="1"/>
          </p:cNvSpPr>
          <p:nvPr>
            <p:ph type="title"/>
          </p:nvPr>
        </p:nvSpPr>
        <p:spPr/>
        <p:txBody>
          <a:bodyPr/>
          <a:lstStyle/>
          <a:p>
            <a:pPr algn="ctr"/>
            <a:r>
              <a:rPr lang="fr-FR" sz="3200" dirty="0">
                <a:solidFill>
                  <a:srgbClr val="1B3861"/>
                </a:solidFill>
              </a:rPr>
              <a:t>QT long</a:t>
            </a:r>
            <a:br>
              <a:rPr lang="fr-FR" sz="3200" dirty="0">
                <a:solidFill>
                  <a:srgbClr val="1B3861"/>
                </a:solidFill>
              </a:rPr>
            </a:br>
            <a:r>
              <a:rPr lang="fr-FR" sz="3200" dirty="0">
                <a:solidFill>
                  <a:srgbClr val="1B3861"/>
                </a:solidFill>
              </a:rPr>
              <a:t>bilan et CI sport</a:t>
            </a:r>
          </a:p>
        </p:txBody>
      </p:sp>
      <p:pic>
        <p:nvPicPr>
          <p:cNvPr id="27651"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0725" y="2411413"/>
            <a:ext cx="7762875" cy="37988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Titre 1"/>
          <p:cNvSpPr>
            <a:spLocks noGrp="1"/>
          </p:cNvSpPr>
          <p:nvPr>
            <p:ph type="title"/>
          </p:nvPr>
        </p:nvSpPr>
        <p:spPr/>
        <p:txBody>
          <a:bodyPr/>
          <a:lstStyle/>
          <a:p>
            <a:endParaRPr lang="fr-FR"/>
          </a:p>
        </p:txBody>
      </p:sp>
      <p:pic>
        <p:nvPicPr>
          <p:cNvPr id="4505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5650" y="2492375"/>
            <a:ext cx="7659688" cy="35607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Titre 1"/>
          <p:cNvSpPr>
            <a:spLocks noGrp="1"/>
          </p:cNvSpPr>
          <p:nvPr>
            <p:ph type="title"/>
          </p:nvPr>
        </p:nvSpPr>
        <p:spPr/>
        <p:txBody>
          <a:bodyPr/>
          <a:lstStyle/>
          <a:p>
            <a:r>
              <a:rPr lang="fr-FR" dirty="0">
                <a:solidFill>
                  <a:srgbClr val="4A80CD"/>
                </a:solidFill>
              </a:rPr>
              <a:t>QTL neuroleptiques</a:t>
            </a:r>
          </a:p>
        </p:txBody>
      </p:sp>
      <p:pic>
        <p:nvPicPr>
          <p:cNvPr id="46083"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5650" y="2492375"/>
            <a:ext cx="7659688" cy="35607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Révolution">
  <a:themeElements>
    <a:clrScheme name="Ré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évolution">
      <a:majorFont>
        <a:latin typeface="Trebuchet MS"/>
        <a:ea typeface=""/>
        <a:cs typeface=""/>
        <a:font script="Jpan" typeface="ＭＳ ゴシック"/>
      </a:majorFont>
      <a:minorFont>
        <a:latin typeface="Trebuchet MS"/>
        <a:ea typeface=""/>
        <a:cs typeface=""/>
        <a:font script="Jpan" typeface="ＭＳ ゴシック"/>
      </a:minorFont>
    </a:fontScheme>
    <a:fmtScheme name="Ré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Révolution.thmx</Template>
  <TotalTime>404</TotalTime>
  <Words>1668</Words>
  <Application>Microsoft Office PowerPoint</Application>
  <PresentationFormat>Affichage à l'écran (4:3)</PresentationFormat>
  <Paragraphs>411</Paragraphs>
  <Slides>106</Slides>
  <Notes>13</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106</vt:i4>
      </vt:variant>
    </vt:vector>
  </HeadingPairs>
  <TitlesOfParts>
    <vt:vector size="108" baseType="lpstr">
      <vt:lpstr>Révolution</vt:lpstr>
      <vt:lpstr>Feuille de calcul</vt:lpstr>
      <vt:lpstr> ELECTROCARDIOGRAMME</vt:lpstr>
      <vt:lpstr>Qu’auriez-vous fait?</vt:lpstr>
      <vt:lpstr>Présentation PowerPoint</vt:lpstr>
      <vt:lpstr>Présentation PowerPoint</vt:lpstr>
      <vt:lpstr>Présentation PowerPoint</vt:lpstr>
      <vt:lpstr>Fibrillation atriale paroxystique</vt:lpstr>
      <vt:lpstr>Présentation PowerPoint</vt:lpstr>
      <vt:lpstr>ESA</vt:lpstr>
      <vt:lpstr>Présentation PowerPoint</vt:lpstr>
      <vt:lpstr>Mauvaise position des electrodes ?</vt:lpstr>
      <vt:lpstr>Présentation PowerPoint</vt:lpstr>
      <vt:lpstr>Bloc de branche droit incomplet</vt:lpstr>
      <vt:lpstr>Présentation PowerPoint</vt:lpstr>
      <vt:lpstr>Rien de juste !</vt:lpstr>
      <vt:lpstr>ELECTROCARDIOGRAMME NORMAL</vt:lpstr>
      <vt:lpstr>Présentation PowerPoint</vt:lpstr>
      <vt:lpstr>Estimation de la fréquence</vt:lpstr>
      <vt:lpstr>Valeurs normales de l’ECG (1)</vt:lpstr>
      <vt:lpstr>Valeurs normales de l’ECG (2)</vt:lpstr>
      <vt:lpstr>Valeurs normales de l’ECG (3)</vt:lpstr>
      <vt:lpstr>Présentation PowerPoint</vt:lpstr>
      <vt:lpstr>Présentation PowerPoint</vt:lpstr>
      <vt:lpstr>Présentation PowerPoint</vt:lpstr>
      <vt:lpstr>Présentation PowerPoint</vt:lpstr>
      <vt:lpstr>Rythme sinusal</vt:lpstr>
      <vt:lpstr>AXE - NORMAL</vt:lpstr>
      <vt:lpstr>Présentation PowerPoint</vt:lpstr>
      <vt:lpstr>Litigieux ?</vt:lpstr>
      <vt:lpstr>Présentation PowerPoint</vt:lpstr>
      <vt:lpstr>ECG juvénile</vt:lpstr>
      <vt:lpstr>Présentation PowerPoint</vt:lpstr>
      <vt:lpstr>BBD Incomplet: selon le contexte clinique</vt:lpstr>
      <vt:lpstr>Ce qui est toujours anormal</vt:lpstr>
      <vt:lpstr>Axe anormal</vt:lpstr>
      <vt:lpstr>Axe anormal</vt:lpstr>
      <vt:lpstr>AXE – DÉVIATION AXIALE GAUCHE</vt:lpstr>
      <vt:lpstr>HBAG</vt:lpstr>
      <vt:lpstr>AXE – DÉVIATION AXIALE DROITE</vt:lpstr>
      <vt:lpstr>HBPG</vt:lpstr>
      <vt:lpstr>Présentation PowerPoint</vt:lpstr>
      <vt:lpstr>Présentation PowerPoint</vt:lpstr>
      <vt:lpstr>Présentation PowerPoint</vt:lpstr>
      <vt:lpstr>HVG</vt:lpstr>
      <vt:lpstr>QRS larges</vt:lpstr>
      <vt:lpstr>COMPLEXE QRS LARGE </vt:lpstr>
      <vt:lpstr>COMPLEXE QRS LARGE </vt:lpstr>
      <vt:lpstr>COMPLEXE QRS LARGE </vt:lpstr>
      <vt:lpstr>Présentation PowerPoint</vt:lpstr>
      <vt:lpstr>Présentation PowerPoint</vt:lpstr>
      <vt:lpstr>COMPLEXE QRS LARGE</vt:lpstr>
      <vt:lpstr>Présentation PowerPoint</vt:lpstr>
      <vt:lpstr>COMPLEXE QRS LARGE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Hypertrophie atriale  = anomalie de l’onde P </vt:lpstr>
      <vt:lpstr>Présentation PowerPoint</vt:lpstr>
      <vt:lpstr>Présentation PowerPoint</vt:lpstr>
      <vt:lpstr>Présentation PowerPoint</vt:lpstr>
      <vt:lpstr>Présentation PowerPoint</vt:lpstr>
      <vt:lpstr>Présentation PowerPoint</vt:lpstr>
      <vt:lpstr>Présentation PowerPoint</vt:lpstr>
      <vt:lpstr>Séquelle d’infarctus</vt:lpstr>
      <vt:lpstr>ONDES Q PATHOLOGIQUES</vt:lpstr>
      <vt:lpstr>Présentation PowerPoint</vt:lpstr>
      <vt:lpstr>Présentation PowerPoint</vt:lpstr>
      <vt:lpstr>IDM SANS ONDE Q</vt:lpstr>
      <vt:lpstr>Ondes T négatives ?</vt:lpstr>
      <vt:lpstr>Présentation PowerPoint</vt:lpstr>
      <vt:lpstr>Présentation PowerPoint</vt:lpstr>
      <vt:lpstr>Présentation PowerPoint</vt:lpstr>
      <vt:lpstr>Présentation PowerPoint</vt:lpstr>
      <vt:lpstr>Présentation PowerPoint</vt:lpstr>
      <vt:lpstr>Blocs  AV</vt:lpstr>
      <vt:lpstr>BLOC AV DU PREMIER DEGRÉ</vt:lpstr>
      <vt:lpstr>BLOC AV DU DEUXIÈME  DEGRÉ DE TYPE MOBITZ 1 (WENCKEBACH)</vt:lpstr>
      <vt:lpstr>BLOC AV DU DEUXIÈME  DEGRÉ DE TYPE MOBITZ 2</vt:lpstr>
      <vt:lpstr>BLOC AV DU DEUXIÈME  DEGRÉ DE TYPE MOBITZ 2 </vt:lpstr>
      <vt:lpstr>Présentation PowerPoint</vt:lpstr>
      <vt:lpstr>Plus rare…</vt:lpstr>
      <vt:lpstr>Présentation PowerPoint</vt:lpstr>
      <vt:lpstr>Présentation PowerPoint</vt:lpstr>
      <vt:lpstr>Présentation PowerPoint</vt:lpstr>
      <vt:lpstr>Présentation PowerPoint</vt:lpstr>
      <vt:lpstr>Amiodarone: QT, jonctionnel</vt:lpstr>
      <vt:lpstr>Présentation PowerPoint</vt:lpstr>
      <vt:lpstr>hypoK</vt:lpstr>
      <vt:lpstr>Présentation PowerPoint</vt:lpstr>
      <vt:lpstr>QT long bilan et CI sport</vt:lpstr>
      <vt:lpstr>Présentation PowerPoint</vt:lpstr>
      <vt:lpstr>QTL neuroleptiques</vt:lpstr>
      <vt:lpstr>Présentation PowerPoint</vt:lpstr>
      <vt:lpstr>PERICARDITE</vt:lpstr>
      <vt:lpstr>Présentation PowerPoint</vt:lpstr>
      <vt:lpstr>Présentation PowerPoint</vt:lpstr>
      <vt:lpstr>RAS</vt:lpstr>
      <vt:lpstr>Présentation PowerPoint</vt:lpstr>
      <vt:lpstr>Merci, pour votre attention, et votre patience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ELECTROCARDIOGRAMME</dc:title>
  <dc:creator>di</dc:creator>
  <cp:lastModifiedBy>TAILLANDIER Thierry</cp:lastModifiedBy>
  <cp:revision>63</cp:revision>
  <dcterms:created xsi:type="dcterms:W3CDTF">2016-12-08T18:03:52Z</dcterms:created>
  <dcterms:modified xsi:type="dcterms:W3CDTF">2016-12-09T11:15:06Z</dcterms:modified>
</cp:coreProperties>
</file>