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8" r:id="rId2"/>
    <p:sldId id="304" r:id="rId3"/>
    <p:sldId id="308" r:id="rId4"/>
    <p:sldId id="293" r:id="rId5"/>
    <p:sldId id="300" r:id="rId6"/>
    <p:sldId id="284" r:id="rId7"/>
    <p:sldId id="301" r:id="rId8"/>
    <p:sldId id="285" r:id="rId9"/>
    <p:sldId id="289" r:id="rId10"/>
    <p:sldId id="294" r:id="rId11"/>
    <p:sldId id="291" r:id="rId12"/>
    <p:sldId id="299" r:id="rId13"/>
    <p:sldId id="271" r:id="rId14"/>
    <p:sldId id="297" r:id="rId15"/>
    <p:sldId id="298" r:id="rId16"/>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UCHER Jérôme" initials="BJ" lastIdx="1" clrIdx="0">
    <p:extLst>
      <p:ext uri="{19B8F6BF-5375-455C-9EA6-DF929625EA0E}">
        <p15:presenceInfo xmlns:p15="http://schemas.microsoft.com/office/powerpoint/2012/main" userId="S-1-5-21-2495014889-1188962608-3198209690-382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32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4" autoAdjust="0"/>
    <p:restoredTop sz="94660"/>
  </p:normalViewPr>
  <p:slideViewPr>
    <p:cSldViewPr snapToGrid="0">
      <p:cViewPr varScale="1">
        <p:scale>
          <a:sx n="89" d="100"/>
          <a:sy n="89" d="100"/>
        </p:scale>
        <p:origin x="326" y="77"/>
      </p:cViewPr>
      <p:guideLst>
        <p:guide orient="horz" pos="2160"/>
        <p:guide pos="3840"/>
      </p:guideLst>
    </p:cSldViewPr>
  </p:slideViewPr>
  <p:notesTextViewPr>
    <p:cViewPr>
      <p:scale>
        <a:sx n="3" d="2"/>
        <a:sy n="3" d="2"/>
      </p:scale>
      <p:origin x="0" y="0"/>
    </p:cViewPr>
  </p:notesTextViewPr>
  <p:sorterViewPr>
    <p:cViewPr>
      <p:scale>
        <a:sx n="100" d="100"/>
        <a:sy n="100" d="100"/>
      </p:scale>
      <p:origin x="0" y="-334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7267AF1E-F131-4DC2-B6E7-B891137C31E4}" type="datetimeFigureOut">
              <a:rPr lang="fr-FR" smtClean="0"/>
              <a:t>16/02/2023</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9575888-B186-4EB3-B865-C8016BE859C1}" type="slidenum">
              <a:rPr lang="fr-FR" smtClean="0"/>
              <a:t>‹N°›</a:t>
            </a:fld>
            <a:endParaRPr lang="fr-FR"/>
          </a:p>
        </p:txBody>
      </p:sp>
    </p:spTree>
    <p:extLst>
      <p:ext uri="{BB962C8B-B14F-4D97-AF65-F5344CB8AC3E}">
        <p14:creationId xmlns:p14="http://schemas.microsoft.com/office/powerpoint/2010/main" val="3541157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ED1B913-B162-9E40-B9F7-96C13A8060A6}" type="slidenum">
              <a:rPr lang="fr-FR" smtClean="0"/>
              <a:t>13</a:t>
            </a:fld>
            <a:endParaRPr lang="fr-FR"/>
          </a:p>
        </p:txBody>
      </p:sp>
    </p:spTree>
    <p:extLst>
      <p:ext uri="{BB962C8B-B14F-4D97-AF65-F5344CB8AC3E}">
        <p14:creationId xmlns:p14="http://schemas.microsoft.com/office/powerpoint/2010/main" val="242330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3022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texte vertical 2"/>
          <p:cNvSpPr>
            <a:spLocks noGrp="1"/>
          </p:cNvSpPr>
          <p:nvPr>
            <p:ph type="body" orient="vert" idx="1"/>
          </p:nvPr>
        </p:nvSpPr>
        <p:spPr>
          <a:xfrm>
            <a:off x="838200" y="1825625"/>
            <a:ext cx="10515600" cy="4351338"/>
          </a:xfrm>
          <a:prstGeom prst="rect">
            <a:avLst/>
          </a:prstGeo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fld id="{34951A69-6F59-43A1-81F4-17903AA184B8}" type="datetimeFigureOut">
              <a:rPr lang="fr-FR" smtClean="0"/>
              <a:t>16/02/2023</a:t>
            </a:fld>
            <a:endParaRPr lang="fr-F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E27BBFE4-0C24-4628-A212-DE15439B8F64}" type="slidenum">
              <a:rPr lang="fr-FR" smtClean="0"/>
              <a:t>‹N°›</a:t>
            </a:fld>
            <a:endParaRPr lang="fr-FR"/>
          </a:p>
        </p:txBody>
      </p:sp>
    </p:spTree>
    <p:extLst>
      <p:ext uri="{BB962C8B-B14F-4D97-AF65-F5344CB8AC3E}">
        <p14:creationId xmlns:p14="http://schemas.microsoft.com/office/powerpoint/2010/main" val="614961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a:prstGeom prst="rect">
            <a:avLst/>
          </a:prstGeo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a:prstGeom prst="rect">
            <a:avLst/>
          </a:prstGeo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fld id="{34951A69-6F59-43A1-81F4-17903AA184B8}" type="datetimeFigureOut">
              <a:rPr lang="fr-FR" smtClean="0"/>
              <a:t>16/02/2023</a:t>
            </a:fld>
            <a:endParaRPr lang="fr-F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E27BBFE4-0C24-4628-A212-DE15439B8F64}" type="slidenum">
              <a:rPr lang="fr-FR" smtClean="0"/>
              <a:t>‹N°›</a:t>
            </a:fld>
            <a:endParaRPr lang="fr-FR"/>
          </a:p>
        </p:txBody>
      </p:sp>
    </p:spTree>
    <p:extLst>
      <p:ext uri="{BB962C8B-B14F-4D97-AF65-F5344CB8AC3E}">
        <p14:creationId xmlns:p14="http://schemas.microsoft.com/office/powerpoint/2010/main" val="3224344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contenu 2"/>
          <p:cNvSpPr>
            <a:spLocks noGrp="1"/>
          </p:cNvSpPr>
          <p:nvPr>
            <p:ph idx="1"/>
          </p:nvPr>
        </p:nvSpPr>
        <p:spPr>
          <a:xfrm>
            <a:off x="838200" y="1825625"/>
            <a:ext cx="10515600" cy="4351338"/>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fld id="{34951A69-6F59-43A1-81F4-17903AA184B8}" type="datetimeFigureOut">
              <a:rPr lang="fr-FR" smtClean="0"/>
              <a:t>16/02/2023</a:t>
            </a:fld>
            <a:endParaRPr lang="fr-F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E27BBFE4-0C24-4628-A212-DE15439B8F64}" type="slidenum">
              <a:rPr lang="fr-FR" smtClean="0"/>
              <a:t>‹N°›</a:t>
            </a:fld>
            <a:endParaRPr lang="fr-FR"/>
          </a:p>
        </p:txBody>
      </p:sp>
    </p:spTree>
    <p:extLst>
      <p:ext uri="{BB962C8B-B14F-4D97-AF65-F5344CB8AC3E}">
        <p14:creationId xmlns:p14="http://schemas.microsoft.com/office/powerpoint/2010/main" val="4247307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a:prstGeom prst="rect">
            <a:avLst/>
          </a:prstGeo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fld id="{34951A69-6F59-43A1-81F4-17903AA184B8}" type="datetimeFigureOut">
              <a:rPr lang="fr-FR" smtClean="0"/>
              <a:t>16/02/2023</a:t>
            </a:fld>
            <a:endParaRPr lang="fr-F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E27BBFE4-0C24-4628-A212-DE15439B8F64}" type="slidenum">
              <a:rPr lang="fr-FR" smtClean="0"/>
              <a:t>‹N°›</a:t>
            </a:fld>
            <a:endParaRPr lang="fr-FR"/>
          </a:p>
        </p:txBody>
      </p:sp>
    </p:spTree>
    <p:extLst>
      <p:ext uri="{BB962C8B-B14F-4D97-AF65-F5344CB8AC3E}">
        <p14:creationId xmlns:p14="http://schemas.microsoft.com/office/powerpoint/2010/main" val="3899980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838200" y="6356350"/>
            <a:ext cx="2743200" cy="365125"/>
          </a:xfrm>
          <a:prstGeom prst="rect">
            <a:avLst/>
          </a:prstGeom>
        </p:spPr>
        <p:txBody>
          <a:bodyPr/>
          <a:lstStyle/>
          <a:p>
            <a:fld id="{34951A69-6F59-43A1-81F4-17903AA184B8}" type="datetimeFigureOut">
              <a:rPr lang="fr-FR" smtClean="0"/>
              <a:t>16/02/2023</a:t>
            </a:fld>
            <a:endParaRPr lang="fr-FR"/>
          </a:p>
        </p:txBody>
      </p:sp>
      <p:sp>
        <p:nvSpPr>
          <p:cNvPr id="6" name="Espace réservé du pied de page 5"/>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8610600" y="6356350"/>
            <a:ext cx="2743200" cy="365125"/>
          </a:xfrm>
          <a:prstGeom prst="rect">
            <a:avLst/>
          </a:prstGeom>
        </p:spPr>
        <p:txBody>
          <a:bodyPr/>
          <a:lstStyle/>
          <a:p>
            <a:fld id="{E27BBFE4-0C24-4628-A212-DE15439B8F64}" type="slidenum">
              <a:rPr lang="fr-FR" smtClean="0"/>
              <a:t>‹N°›</a:t>
            </a:fld>
            <a:endParaRPr lang="fr-FR"/>
          </a:p>
        </p:txBody>
      </p:sp>
    </p:spTree>
    <p:extLst>
      <p:ext uri="{BB962C8B-B14F-4D97-AF65-F5344CB8AC3E}">
        <p14:creationId xmlns:p14="http://schemas.microsoft.com/office/powerpoint/2010/main" val="1596453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a:prstGeom prst="rect">
            <a:avLst/>
          </a:prstGeo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a:xfrm>
            <a:off x="838200" y="6356350"/>
            <a:ext cx="2743200" cy="365125"/>
          </a:xfrm>
          <a:prstGeom prst="rect">
            <a:avLst/>
          </a:prstGeom>
        </p:spPr>
        <p:txBody>
          <a:bodyPr/>
          <a:lstStyle/>
          <a:p>
            <a:fld id="{34951A69-6F59-43A1-81F4-17903AA184B8}" type="datetimeFigureOut">
              <a:rPr lang="fr-FR" smtClean="0"/>
              <a:t>16/02/2023</a:t>
            </a:fld>
            <a:endParaRPr lang="fr-FR"/>
          </a:p>
        </p:txBody>
      </p:sp>
      <p:sp>
        <p:nvSpPr>
          <p:cNvPr id="8" name="Espace réservé du pied de page 7"/>
          <p:cNvSpPr>
            <a:spLocks noGrp="1"/>
          </p:cNvSpPr>
          <p:nvPr>
            <p:ph type="ftr" sz="quarter" idx="11"/>
          </p:nvPr>
        </p:nvSpPr>
        <p:spPr>
          <a:xfrm>
            <a:off x="4038600" y="6356350"/>
            <a:ext cx="4114800" cy="365125"/>
          </a:xfrm>
          <a:prstGeom prst="rect">
            <a:avLst/>
          </a:prstGeom>
        </p:spPr>
        <p:txBody>
          <a:bodyPr/>
          <a:lstStyle/>
          <a:p>
            <a:endParaRPr lang="fr-FR"/>
          </a:p>
        </p:txBody>
      </p:sp>
      <p:sp>
        <p:nvSpPr>
          <p:cNvPr id="9" name="Espace réservé du numéro de diapositive 8"/>
          <p:cNvSpPr>
            <a:spLocks noGrp="1"/>
          </p:cNvSpPr>
          <p:nvPr>
            <p:ph type="sldNum" sz="quarter" idx="12"/>
          </p:nvPr>
        </p:nvSpPr>
        <p:spPr>
          <a:xfrm>
            <a:off x="8610600" y="6356350"/>
            <a:ext cx="2743200" cy="365125"/>
          </a:xfrm>
          <a:prstGeom prst="rect">
            <a:avLst/>
          </a:prstGeom>
        </p:spPr>
        <p:txBody>
          <a:bodyPr/>
          <a:lstStyle/>
          <a:p>
            <a:fld id="{E27BBFE4-0C24-4628-A212-DE15439B8F64}" type="slidenum">
              <a:rPr lang="fr-FR" smtClean="0"/>
              <a:t>‹N°›</a:t>
            </a:fld>
            <a:endParaRPr lang="fr-FR"/>
          </a:p>
        </p:txBody>
      </p:sp>
    </p:spTree>
    <p:extLst>
      <p:ext uri="{BB962C8B-B14F-4D97-AF65-F5344CB8AC3E}">
        <p14:creationId xmlns:p14="http://schemas.microsoft.com/office/powerpoint/2010/main" val="3431553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e la date 2"/>
          <p:cNvSpPr>
            <a:spLocks noGrp="1"/>
          </p:cNvSpPr>
          <p:nvPr>
            <p:ph type="dt" sz="half" idx="10"/>
          </p:nvPr>
        </p:nvSpPr>
        <p:spPr>
          <a:xfrm>
            <a:off x="838200" y="6356350"/>
            <a:ext cx="2743200" cy="365125"/>
          </a:xfrm>
          <a:prstGeom prst="rect">
            <a:avLst/>
          </a:prstGeom>
        </p:spPr>
        <p:txBody>
          <a:bodyPr/>
          <a:lstStyle/>
          <a:p>
            <a:fld id="{34951A69-6F59-43A1-81F4-17903AA184B8}" type="datetimeFigureOut">
              <a:rPr lang="fr-FR" smtClean="0"/>
              <a:t>16/02/2023</a:t>
            </a:fld>
            <a:endParaRPr lang="fr-FR"/>
          </a:p>
        </p:txBody>
      </p:sp>
      <p:sp>
        <p:nvSpPr>
          <p:cNvPr id="4" name="Espace réservé du pied de page 3"/>
          <p:cNvSpPr>
            <a:spLocks noGrp="1"/>
          </p:cNvSpPr>
          <p:nvPr>
            <p:ph type="ftr" sz="quarter" idx="11"/>
          </p:nvPr>
        </p:nvSpPr>
        <p:spPr>
          <a:xfrm>
            <a:off x="4038600" y="6356350"/>
            <a:ext cx="4114800" cy="365125"/>
          </a:xfrm>
          <a:prstGeom prst="rect">
            <a:avLst/>
          </a:prstGeom>
        </p:spPr>
        <p:txBody>
          <a:bodyPr/>
          <a:lstStyle/>
          <a:p>
            <a:endParaRPr lang="fr-FR"/>
          </a:p>
        </p:txBody>
      </p:sp>
      <p:sp>
        <p:nvSpPr>
          <p:cNvPr id="5" name="Espace réservé du numéro de diapositive 4"/>
          <p:cNvSpPr>
            <a:spLocks noGrp="1"/>
          </p:cNvSpPr>
          <p:nvPr>
            <p:ph type="sldNum" sz="quarter" idx="12"/>
          </p:nvPr>
        </p:nvSpPr>
        <p:spPr>
          <a:xfrm>
            <a:off x="8610600" y="6356350"/>
            <a:ext cx="2743200" cy="365125"/>
          </a:xfrm>
          <a:prstGeom prst="rect">
            <a:avLst/>
          </a:prstGeom>
        </p:spPr>
        <p:txBody>
          <a:bodyPr/>
          <a:lstStyle/>
          <a:p>
            <a:fld id="{E27BBFE4-0C24-4628-A212-DE15439B8F64}" type="slidenum">
              <a:rPr lang="fr-FR" smtClean="0"/>
              <a:t>‹N°›</a:t>
            </a:fld>
            <a:endParaRPr lang="fr-FR"/>
          </a:p>
        </p:txBody>
      </p:sp>
    </p:spTree>
    <p:extLst>
      <p:ext uri="{BB962C8B-B14F-4D97-AF65-F5344CB8AC3E}">
        <p14:creationId xmlns:p14="http://schemas.microsoft.com/office/powerpoint/2010/main" val="2721135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838200" y="6356350"/>
            <a:ext cx="2743200" cy="365125"/>
          </a:xfrm>
          <a:prstGeom prst="rect">
            <a:avLst/>
          </a:prstGeom>
        </p:spPr>
        <p:txBody>
          <a:bodyPr/>
          <a:lstStyle/>
          <a:p>
            <a:fld id="{34951A69-6F59-43A1-81F4-17903AA184B8}" type="datetimeFigureOut">
              <a:rPr lang="fr-FR" smtClean="0"/>
              <a:t>16/02/2023</a:t>
            </a:fld>
            <a:endParaRPr lang="fr-FR"/>
          </a:p>
        </p:txBody>
      </p:sp>
      <p:sp>
        <p:nvSpPr>
          <p:cNvPr id="3" name="Espace réservé du pied de page 2"/>
          <p:cNvSpPr>
            <a:spLocks noGrp="1"/>
          </p:cNvSpPr>
          <p:nvPr>
            <p:ph type="ftr" sz="quarter" idx="11"/>
          </p:nvPr>
        </p:nvSpPr>
        <p:spPr>
          <a:xfrm>
            <a:off x="4038600" y="6356350"/>
            <a:ext cx="4114800" cy="365125"/>
          </a:xfrm>
          <a:prstGeom prst="rect">
            <a:avLst/>
          </a:prstGeom>
        </p:spPr>
        <p:txBody>
          <a:bodyPr/>
          <a:lstStyle/>
          <a:p>
            <a:endParaRPr lang="fr-FR"/>
          </a:p>
        </p:txBody>
      </p:sp>
      <p:sp>
        <p:nvSpPr>
          <p:cNvPr id="4" name="Espace réservé du numéro de diapositive 3"/>
          <p:cNvSpPr>
            <a:spLocks noGrp="1"/>
          </p:cNvSpPr>
          <p:nvPr>
            <p:ph type="sldNum" sz="quarter" idx="12"/>
          </p:nvPr>
        </p:nvSpPr>
        <p:spPr>
          <a:xfrm>
            <a:off x="8610600" y="6356350"/>
            <a:ext cx="2743200" cy="365125"/>
          </a:xfrm>
          <a:prstGeom prst="rect">
            <a:avLst/>
          </a:prstGeom>
        </p:spPr>
        <p:txBody>
          <a:bodyPr/>
          <a:lstStyle/>
          <a:p>
            <a:fld id="{E27BBFE4-0C24-4628-A212-DE15439B8F64}" type="slidenum">
              <a:rPr lang="fr-FR" smtClean="0"/>
              <a:t>‹N°›</a:t>
            </a:fld>
            <a:endParaRPr lang="fr-FR"/>
          </a:p>
        </p:txBody>
      </p:sp>
    </p:spTree>
    <p:extLst>
      <p:ext uri="{BB962C8B-B14F-4D97-AF65-F5344CB8AC3E}">
        <p14:creationId xmlns:p14="http://schemas.microsoft.com/office/powerpoint/2010/main" val="2003417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a:prstGeom prst="rect">
            <a:avLst/>
          </a:prstGeo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a:xfrm>
            <a:off x="838200" y="6356350"/>
            <a:ext cx="2743200" cy="365125"/>
          </a:xfrm>
          <a:prstGeom prst="rect">
            <a:avLst/>
          </a:prstGeom>
        </p:spPr>
        <p:txBody>
          <a:bodyPr/>
          <a:lstStyle/>
          <a:p>
            <a:fld id="{34951A69-6F59-43A1-81F4-17903AA184B8}" type="datetimeFigureOut">
              <a:rPr lang="fr-FR" smtClean="0"/>
              <a:t>16/02/2023</a:t>
            </a:fld>
            <a:endParaRPr lang="fr-FR"/>
          </a:p>
        </p:txBody>
      </p:sp>
      <p:sp>
        <p:nvSpPr>
          <p:cNvPr id="6" name="Espace réservé du pied de page 5"/>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8610600" y="6356350"/>
            <a:ext cx="2743200" cy="365125"/>
          </a:xfrm>
          <a:prstGeom prst="rect">
            <a:avLst/>
          </a:prstGeom>
        </p:spPr>
        <p:txBody>
          <a:bodyPr/>
          <a:lstStyle/>
          <a:p>
            <a:fld id="{E27BBFE4-0C24-4628-A212-DE15439B8F64}" type="slidenum">
              <a:rPr lang="fr-FR" smtClean="0"/>
              <a:t>‹N°›</a:t>
            </a:fld>
            <a:endParaRPr lang="fr-FR"/>
          </a:p>
        </p:txBody>
      </p:sp>
    </p:spTree>
    <p:extLst>
      <p:ext uri="{BB962C8B-B14F-4D97-AF65-F5344CB8AC3E}">
        <p14:creationId xmlns:p14="http://schemas.microsoft.com/office/powerpoint/2010/main" val="2194705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a:prstGeom prst="rect">
            <a:avLst/>
          </a:prstGeo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a:xfrm>
            <a:off x="838200" y="6356350"/>
            <a:ext cx="2743200" cy="365125"/>
          </a:xfrm>
          <a:prstGeom prst="rect">
            <a:avLst/>
          </a:prstGeom>
        </p:spPr>
        <p:txBody>
          <a:bodyPr/>
          <a:lstStyle/>
          <a:p>
            <a:fld id="{34951A69-6F59-43A1-81F4-17903AA184B8}" type="datetimeFigureOut">
              <a:rPr lang="fr-FR" smtClean="0"/>
              <a:t>16/02/2023</a:t>
            </a:fld>
            <a:endParaRPr lang="fr-FR"/>
          </a:p>
        </p:txBody>
      </p:sp>
      <p:sp>
        <p:nvSpPr>
          <p:cNvPr id="6" name="Espace réservé du pied de page 5"/>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8610600" y="6356350"/>
            <a:ext cx="2743200" cy="365125"/>
          </a:xfrm>
          <a:prstGeom prst="rect">
            <a:avLst/>
          </a:prstGeom>
        </p:spPr>
        <p:txBody>
          <a:bodyPr/>
          <a:lstStyle/>
          <a:p>
            <a:fld id="{E27BBFE4-0C24-4628-A212-DE15439B8F64}" type="slidenum">
              <a:rPr lang="fr-FR" smtClean="0"/>
              <a:t>‹N°›</a:t>
            </a:fld>
            <a:endParaRPr lang="fr-FR"/>
          </a:p>
        </p:txBody>
      </p:sp>
    </p:spTree>
    <p:extLst>
      <p:ext uri="{BB962C8B-B14F-4D97-AF65-F5344CB8AC3E}">
        <p14:creationId xmlns:p14="http://schemas.microsoft.com/office/powerpoint/2010/main" val="1476241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xmlns="" id="{2E6B9D0C-01E6-4431-BA94-57AD834DB48D}"/>
              </a:ext>
            </a:extLst>
          </p:cNvPr>
          <p:cNvPicPr>
            <a:picLocks noChangeAspect="1"/>
          </p:cNvPicPr>
          <p:nvPr userDrawn="1"/>
        </p:nvPicPr>
        <p:blipFill>
          <a:blip r:embed="rId13"/>
          <a:stretch>
            <a:fillRect/>
          </a:stretch>
        </p:blipFill>
        <p:spPr>
          <a:xfrm>
            <a:off x="1" y="0"/>
            <a:ext cx="12192000" cy="991356"/>
          </a:xfrm>
          <a:prstGeom prst="rect">
            <a:avLst/>
          </a:prstGeom>
        </p:spPr>
      </p:pic>
      <p:pic>
        <p:nvPicPr>
          <p:cNvPr id="8" name="Picture 2" descr="part1">
            <a:extLst>
              <a:ext uri="{FF2B5EF4-FFF2-40B4-BE49-F238E27FC236}">
                <a16:creationId xmlns:a16="http://schemas.microsoft.com/office/drawing/2014/main" xmlns="" id="{526483A9-42BC-4BB0-8082-FE8C58650CF7}"/>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5689" y="370758"/>
            <a:ext cx="1185449" cy="1136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8">
            <a:extLst>
              <a:ext uri="{FF2B5EF4-FFF2-40B4-BE49-F238E27FC236}">
                <a16:creationId xmlns:a16="http://schemas.microsoft.com/office/drawing/2014/main" xmlns="" id="{D4BD0EE2-986D-4E76-B881-B6BF52822D27}"/>
              </a:ext>
            </a:extLst>
          </p:cNvPr>
          <p:cNvPicPr>
            <a:picLocks noChangeAspect="1"/>
          </p:cNvPicPr>
          <p:nvPr userDrawn="1"/>
        </p:nvPicPr>
        <p:blipFill>
          <a:blip r:embed="rId15"/>
          <a:stretch>
            <a:fillRect/>
          </a:stretch>
        </p:blipFill>
        <p:spPr>
          <a:xfrm>
            <a:off x="1287712" y="510323"/>
            <a:ext cx="816398" cy="788992"/>
          </a:xfrm>
          <a:prstGeom prst="rect">
            <a:avLst/>
          </a:prstGeom>
        </p:spPr>
      </p:pic>
      <p:grpSp>
        <p:nvGrpSpPr>
          <p:cNvPr id="10" name="Groupe 9">
            <a:extLst>
              <a:ext uri="{FF2B5EF4-FFF2-40B4-BE49-F238E27FC236}">
                <a16:creationId xmlns:a16="http://schemas.microsoft.com/office/drawing/2014/main" xmlns="" id="{BDE6BE93-618D-4CEA-9D52-FBFC26DBD8EE}"/>
              </a:ext>
            </a:extLst>
          </p:cNvPr>
          <p:cNvGrpSpPr/>
          <p:nvPr userDrawn="1"/>
        </p:nvGrpSpPr>
        <p:grpSpPr>
          <a:xfrm>
            <a:off x="1586753" y="6195167"/>
            <a:ext cx="9372600" cy="451743"/>
            <a:chOff x="1586753" y="6195167"/>
            <a:chExt cx="9372600" cy="451743"/>
          </a:xfrm>
        </p:grpSpPr>
        <p:cxnSp>
          <p:nvCxnSpPr>
            <p:cNvPr id="11" name="Connecteur droit 10">
              <a:extLst>
                <a:ext uri="{FF2B5EF4-FFF2-40B4-BE49-F238E27FC236}">
                  <a16:creationId xmlns:a16="http://schemas.microsoft.com/office/drawing/2014/main" xmlns="" id="{AED9DB24-A829-4B2E-8F6A-493E348D607B}"/>
                </a:ext>
              </a:extLst>
            </p:cNvPr>
            <p:cNvCxnSpPr/>
            <p:nvPr/>
          </p:nvCxnSpPr>
          <p:spPr>
            <a:xfrm>
              <a:off x="1586753" y="6195167"/>
              <a:ext cx="93726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xmlns="" id="{DA72ECD8-DC51-4735-B249-1A4EF0B4DC1F}"/>
                </a:ext>
              </a:extLst>
            </p:cNvPr>
            <p:cNvSpPr txBox="1"/>
            <p:nvPr/>
          </p:nvSpPr>
          <p:spPr>
            <a:xfrm>
              <a:off x="2786810" y="6277578"/>
              <a:ext cx="6972486" cy="369332"/>
            </a:xfrm>
            <a:prstGeom prst="rect">
              <a:avLst/>
            </a:prstGeom>
            <a:noFill/>
          </p:spPr>
          <p:txBody>
            <a:bodyPr wrap="none" rtlCol="0">
              <a:spAutoFit/>
            </a:bodyPr>
            <a:lstStyle/>
            <a:p>
              <a:r>
                <a:rPr lang="fr-FR" dirty="0">
                  <a:solidFill>
                    <a:srgbClr val="0070C0"/>
                  </a:solidFill>
                </a:rPr>
                <a:t>Groupe de travail zonal « Réponse des SIS à la menace et aux attentats »</a:t>
              </a:r>
            </a:p>
          </p:txBody>
        </p:sp>
      </p:grpSp>
      <p:sp>
        <p:nvSpPr>
          <p:cNvPr id="13" name="ZoneTexte 12">
            <a:extLst>
              <a:ext uri="{FF2B5EF4-FFF2-40B4-BE49-F238E27FC236}">
                <a16:creationId xmlns:a16="http://schemas.microsoft.com/office/drawing/2014/main" xmlns="" id="{085997C3-46F1-433C-92CE-C23CE5ADB808}"/>
              </a:ext>
            </a:extLst>
          </p:cNvPr>
          <p:cNvSpPr txBox="1"/>
          <p:nvPr userDrawn="1"/>
        </p:nvSpPr>
        <p:spPr>
          <a:xfrm>
            <a:off x="9672661" y="6376622"/>
            <a:ext cx="2573383" cy="369332"/>
          </a:xfrm>
          <a:prstGeom prst="rect">
            <a:avLst/>
          </a:prstGeom>
          <a:noFill/>
        </p:spPr>
        <p:txBody>
          <a:bodyPr wrap="square" rtlCol="0">
            <a:spAutoFit/>
          </a:bodyPr>
          <a:lstStyle/>
          <a:p>
            <a:r>
              <a:rPr lang="fr-FR" dirty="0">
                <a:solidFill>
                  <a:srgbClr val="FF0000"/>
                </a:solidFill>
              </a:rPr>
              <a:t>DIFFUSION RESTREINTE</a:t>
            </a:r>
          </a:p>
        </p:txBody>
      </p:sp>
    </p:spTree>
    <p:extLst>
      <p:ext uri="{BB962C8B-B14F-4D97-AF65-F5344CB8AC3E}">
        <p14:creationId xmlns:p14="http://schemas.microsoft.com/office/powerpoint/2010/main" val="295537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emf"/><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5A3B9387-3D8B-4841-BE02-35C9F2A9218B}"/>
              </a:ext>
            </a:extLst>
          </p:cNvPr>
          <p:cNvSpPr/>
          <p:nvPr/>
        </p:nvSpPr>
        <p:spPr>
          <a:xfrm>
            <a:off x="651340" y="2081390"/>
            <a:ext cx="10889319" cy="2769989"/>
          </a:xfrm>
          <a:prstGeom prst="rect">
            <a:avLst/>
          </a:prstGeom>
          <a:noFill/>
        </p:spPr>
        <p:txBody>
          <a:bodyPr wrap="square">
            <a:spAutoFit/>
          </a:bodyPr>
          <a:lstStyle/>
          <a:p>
            <a:pPr lvl="1" algn="ctr"/>
            <a:r>
              <a:rPr lang="fr-FR" sz="4000" dirty="0">
                <a:solidFill>
                  <a:srgbClr val="133275"/>
                </a:solidFill>
              </a:rPr>
              <a:t>Secourisme de l’avant </a:t>
            </a:r>
          </a:p>
          <a:p>
            <a:pPr lvl="1" algn="ctr"/>
            <a:r>
              <a:rPr lang="fr-FR" sz="4000" dirty="0">
                <a:solidFill>
                  <a:srgbClr val="133275"/>
                </a:solidFill>
              </a:rPr>
              <a:t>-  </a:t>
            </a:r>
          </a:p>
          <a:p>
            <a:pPr lvl="1" algn="ctr"/>
            <a:r>
              <a:rPr lang="fr-FR" sz="4000" dirty="0">
                <a:solidFill>
                  <a:srgbClr val="133275"/>
                </a:solidFill>
              </a:rPr>
              <a:t>La prise en charge des victimes </a:t>
            </a:r>
          </a:p>
          <a:p>
            <a:pPr lvl="0" algn="ctr"/>
            <a:endParaRPr lang="fr-FR" sz="5400" dirty="0">
              <a:solidFill>
                <a:srgbClr val="133275"/>
              </a:solidFill>
            </a:endParaRPr>
          </a:p>
        </p:txBody>
      </p:sp>
    </p:spTree>
    <p:extLst>
      <p:ext uri="{BB962C8B-B14F-4D97-AF65-F5344CB8AC3E}">
        <p14:creationId xmlns:p14="http://schemas.microsoft.com/office/powerpoint/2010/main" val="329479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5A3B9387-3D8B-4841-BE02-35C9F2A9218B}"/>
              </a:ext>
            </a:extLst>
          </p:cNvPr>
          <p:cNvSpPr/>
          <p:nvPr/>
        </p:nvSpPr>
        <p:spPr>
          <a:xfrm>
            <a:off x="471409" y="1982711"/>
            <a:ext cx="10889319" cy="406265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600" b="1" i="0" u="none" strike="noStrike" kern="1200" cap="none" spc="0" normalizeH="0" baseline="0" noProof="0" dirty="0">
                <a:ln>
                  <a:noFill/>
                </a:ln>
                <a:solidFill>
                  <a:srgbClr val="133275"/>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5400" b="0" i="0" u="none" strike="noStrike" kern="1200" cap="none" spc="0" normalizeH="0" baseline="0" noProof="0" dirty="0">
              <a:ln>
                <a:noFill/>
              </a:ln>
              <a:solidFill>
                <a:srgbClr val="133275"/>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5400" b="0" i="0" u="none" strike="noStrike" kern="1200" cap="none" spc="0" normalizeH="0" baseline="0" noProof="0" dirty="0">
              <a:ln>
                <a:noFill/>
              </a:ln>
              <a:solidFill>
                <a:srgbClr val="133275"/>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5400" b="0" i="0" u="none" strike="noStrike" kern="1200" cap="none" spc="0" normalizeH="0" baseline="0" noProof="0" dirty="0">
              <a:ln>
                <a:noFill/>
              </a:ln>
              <a:solidFill>
                <a:srgbClr val="133275"/>
              </a:solidFill>
              <a:effectLst/>
              <a:uLnTx/>
              <a:uFillTx/>
              <a:latin typeface="Calibri" panose="020F0502020204030204"/>
              <a:ea typeface="+mn-ea"/>
              <a:cs typeface="+mn-cs"/>
            </a:endParaRPr>
          </a:p>
        </p:txBody>
      </p:sp>
      <p:sp>
        <p:nvSpPr>
          <p:cNvPr id="6" name="ZoneTexte 5">
            <a:extLst>
              <a:ext uri="{FF2B5EF4-FFF2-40B4-BE49-F238E27FC236}">
                <a16:creationId xmlns:a16="http://schemas.microsoft.com/office/drawing/2014/main" xmlns="" id="{96950FB2-A52F-472C-A3CF-A38FFC8C2D00}"/>
              </a:ext>
            </a:extLst>
          </p:cNvPr>
          <p:cNvSpPr txBox="1"/>
          <p:nvPr/>
        </p:nvSpPr>
        <p:spPr>
          <a:xfrm>
            <a:off x="5004506" y="2459504"/>
            <a:ext cx="5968294" cy="1938992"/>
          </a:xfrm>
          <a:prstGeom prst="rect">
            <a:avLst/>
          </a:prstGeom>
          <a:noFill/>
        </p:spPr>
        <p:txBody>
          <a:bodyPr wrap="square" rtlCol="0">
            <a:spAutoFit/>
          </a:bodyPr>
          <a:lstStyle/>
          <a:p>
            <a:pPr algn="just"/>
            <a:r>
              <a:rPr lang="fr-FR" sz="2000" dirty="0">
                <a:solidFill>
                  <a:srgbClr val="133275"/>
                </a:solidFill>
              </a:rPr>
              <a:t>L’organisme contient entre </a:t>
            </a:r>
            <a:r>
              <a:rPr lang="fr-FR" sz="2000" b="1" dirty="0">
                <a:solidFill>
                  <a:srgbClr val="133275"/>
                </a:solidFill>
              </a:rPr>
              <a:t>5 et 6 litres de sang </a:t>
            </a:r>
            <a:r>
              <a:rPr lang="fr-FR" sz="2000" dirty="0">
                <a:solidFill>
                  <a:srgbClr val="133275"/>
                </a:solidFill>
              </a:rPr>
              <a:t>qui circule entre le cœur et les vaisseaux sanguins. </a:t>
            </a:r>
          </a:p>
          <a:p>
            <a:pPr algn="just"/>
            <a:r>
              <a:rPr lang="fr-FR" sz="2000" dirty="0">
                <a:solidFill>
                  <a:srgbClr val="133275"/>
                </a:solidFill>
              </a:rPr>
              <a:t>Les hémorragies externes peuvent être provoquées par un objet tranchant, une arme à feu, une explosion... </a:t>
            </a:r>
          </a:p>
          <a:p>
            <a:pPr algn="just"/>
            <a:r>
              <a:rPr lang="fr-FR" sz="2000" dirty="0">
                <a:solidFill>
                  <a:srgbClr val="133275"/>
                </a:solidFill>
              </a:rPr>
              <a:t>Elles peuvent également être liées à un choc, une chute ou un coup.</a:t>
            </a:r>
          </a:p>
        </p:txBody>
      </p:sp>
      <p:sp>
        <p:nvSpPr>
          <p:cNvPr id="8" name="ZoneTexte 7">
            <a:extLst>
              <a:ext uri="{FF2B5EF4-FFF2-40B4-BE49-F238E27FC236}">
                <a16:creationId xmlns:a16="http://schemas.microsoft.com/office/drawing/2014/main" xmlns="" id="{BC1400E5-79CB-46EF-9DA5-3F2FF087CC20}"/>
              </a:ext>
            </a:extLst>
          </p:cNvPr>
          <p:cNvSpPr txBox="1"/>
          <p:nvPr/>
        </p:nvSpPr>
        <p:spPr>
          <a:xfrm>
            <a:off x="2034723" y="294040"/>
            <a:ext cx="4542140" cy="646331"/>
          </a:xfrm>
          <a:prstGeom prst="rect">
            <a:avLst/>
          </a:prstGeom>
          <a:noFill/>
        </p:spPr>
        <p:txBody>
          <a:bodyPr wrap="square" rtlCol="0">
            <a:spAutoFit/>
          </a:bodyPr>
          <a:lstStyle/>
          <a:p>
            <a:r>
              <a:rPr lang="fr-FR" sz="3600" u="sng" dirty="0">
                <a:solidFill>
                  <a:srgbClr val="133275"/>
                </a:solidFill>
              </a:rPr>
              <a:t>Hémorragie artérielle </a:t>
            </a:r>
          </a:p>
        </p:txBody>
      </p:sp>
      <p:pic>
        <p:nvPicPr>
          <p:cNvPr id="13" name="Image 12">
            <a:extLst>
              <a:ext uri="{FF2B5EF4-FFF2-40B4-BE49-F238E27FC236}">
                <a16:creationId xmlns:a16="http://schemas.microsoft.com/office/drawing/2014/main" xmlns="" id="{B9994231-03DA-4782-A688-AA3869C290E7}"/>
              </a:ext>
            </a:extLst>
          </p:cNvPr>
          <p:cNvPicPr>
            <a:picLocks noChangeAspect="1"/>
          </p:cNvPicPr>
          <p:nvPr/>
        </p:nvPicPr>
        <p:blipFill>
          <a:blip r:embed="rId2"/>
          <a:stretch>
            <a:fillRect/>
          </a:stretch>
        </p:blipFill>
        <p:spPr>
          <a:xfrm>
            <a:off x="912211" y="2221125"/>
            <a:ext cx="4092295" cy="2415749"/>
          </a:xfrm>
          <a:prstGeom prst="rect">
            <a:avLst/>
          </a:prstGeom>
        </p:spPr>
      </p:pic>
    </p:spTree>
    <p:extLst>
      <p:ext uri="{BB962C8B-B14F-4D97-AF65-F5344CB8AC3E}">
        <p14:creationId xmlns:p14="http://schemas.microsoft.com/office/powerpoint/2010/main" val="2021018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5A3B9387-3D8B-4841-BE02-35C9F2A9218B}"/>
              </a:ext>
            </a:extLst>
          </p:cNvPr>
          <p:cNvSpPr/>
          <p:nvPr/>
        </p:nvSpPr>
        <p:spPr>
          <a:xfrm>
            <a:off x="471409" y="1982711"/>
            <a:ext cx="10889319" cy="406265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600" b="1" i="0" u="none" strike="noStrike" kern="1200" cap="none" spc="0" normalizeH="0" baseline="0" noProof="0" dirty="0">
                <a:ln>
                  <a:noFill/>
                </a:ln>
                <a:solidFill>
                  <a:srgbClr val="133275"/>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5400" b="0" i="0" u="none" strike="noStrike" kern="1200" cap="none" spc="0" normalizeH="0" baseline="0" noProof="0" dirty="0">
              <a:ln>
                <a:noFill/>
              </a:ln>
              <a:solidFill>
                <a:srgbClr val="133275"/>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5400" b="0" i="0" u="none" strike="noStrike" kern="1200" cap="none" spc="0" normalizeH="0" baseline="0" noProof="0" dirty="0">
              <a:ln>
                <a:noFill/>
              </a:ln>
              <a:solidFill>
                <a:srgbClr val="133275"/>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5400" b="0" i="0" u="none" strike="noStrike" kern="1200" cap="none" spc="0" normalizeH="0" baseline="0" noProof="0" dirty="0">
              <a:ln>
                <a:noFill/>
              </a:ln>
              <a:solidFill>
                <a:srgbClr val="133275"/>
              </a:solidFill>
              <a:effectLst/>
              <a:uLnTx/>
              <a:uFillTx/>
              <a:latin typeface="Calibri" panose="020F0502020204030204"/>
              <a:ea typeface="+mn-ea"/>
              <a:cs typeface="+mn-cs"/>
            </a:endParaRPr>
          </a:p>
        </p:txBody>
      </p:sp>
      <p:pic>
        <p:nvPicPr>
          <p:cNvPr id="2" name="Image 1">
            <a:extLst>
              <a:ext uri="{FF2B5EF4-FFF2-40B4-BE49-F238E27FC236}">
                <a16:creationId xmlns:a16="http://schemas.microsoft.com/office/drawing/2014/main" xmlns="" id="{3E0A53D1-72D7-48D7-92B3-F59BC49A51DC}"/>
              </a:ext>
            </a:extLst>
          </p:cNvPr>
          <p:cNvPicPr>
            <a:picLocks noChangeAspect="1"/>
          </p:cNvPicPr>
          <p:nvPr/>
        </p:nvPicPr>
        <p:blipFill>
          <a:blip r:embed="rId2"/>
          <a:stretch>
            <a:fillRect/>
          </a:stretch>
        </p:blipFill>
        <p:spPr>
          <a:xfrm>
            <a:off x="1586752" y="2316382"/>
            <a:ext cx="3642676" cy="2225233"/>
          </a:xfrm>
          <a:prstGeom prst="rect">
            <a:avLst/>
          </a:prstGeom>
        </p:spPr>
      </p:pic>
      <p:sp>
        <p:nvSpPr>
          <p:cNvPr id="6" name="ZoneTexte 5">
            <a:extLst>
              <a:ext uri="{FF2B5EF4-FFF2-40B4-BE49-F238E27FC236}">
                <a16:creationId xmlns:a16="http://schemas.microsoft.com/office/drawing/2014/main" xmlns="" id="{96950FB2-A52F-472C-A3CF-A38FFC8C2D00}"/>
              </a:ext>
            </a:extLst>
          </p:cNvPr>
          <p:cNvSpPr txBox="1"/>
          <p:nvPr/>
        </p:nvSpPr>
        <p:spPr>
          <a:xfrm>
            <a:off x="5229428" y="2767280"/>
            <a:ext cx="5914059" cy="1015663"/>
          </a:xfrm>
          <a:prstGeom prst="rect">
            <a:avLst/>
          </a:prstGeom>
          <a:noFill/>
        </p:spPr>
        <p:txBody>
          <a:bodyPr wrap="square" rtlCol="0">
            <a:spAutoFit/>
          </a:bodyPr>
          <a:lstStyle/>
          <a:p>
            <a:pPr algn="just"/>
            <a:r>
              <a:rPr lang="fr-FR" sz="2000" dirty="0">
                <a:solidFill>
                  <a:srgbClr val="133275"/>
                </a:solidFill>
              </a:rPr>
              <a:t>L’hémorragie, </a:t>
            </a:r>
            <a:r>
              <a:rPr lang="fr-FR" sz="2000" b="1" dirty="0">
                <a:solidFill>
                  <a:srgbClr val="133275"/>
                </a:solidFill>
              </a:rPr>
              <a:t>veineuse</a:t>
            </a:r>
            <a:r>
              <a:rPr lang="fr-FR" sz="2000" dirty="0">
                <a:solidFill>
                  <a:srgbClr val="133275"/>
                </a:solidFill>
              </a:rPr>
              <a:t>. Les saignements sont plus faciles à arrêter. </a:t>
            </a:r>
          </a:p>
          <a:p>
            <a:pPr algn="just"/>
            <a:r>
              <a:rPr lang="fr-FR" sz="2000" dirty="0">
                <a:solidFill>
                  <a:srgbClr val="133275"/>
                </a:solidFill>
              </a:rPr>
              <a:t>Le sang est de couleur rouge foncé.</a:t>
            </a:r>
          </a:p>
        </p:txBody>
      </p:sp>
      <p:sp>
        <p:nvSpPr>
          <p:cNvPr id="8" name="ZoneTexte 7">
            <a:extLst>
              <a:ext uri="{FF2B5EF4-FFF2-40B4-BE49-F238E27FC236}">
                <a16:creationId xmlns:a16="http://schemas.microsoft.com/office/drawing/2014/main" xmlns="" id="{BC1400E5-79CB-46EF-9DA5-3F2FF087CC20}"/>
              </a:ext>
            </a:extLst>
          </p:cNvPr>
          <p:cNvSpPr txBox="1"/>
          <p:nvPr/>
        </p:nvSpPr>
        <p:spPr>
          <a:xfrm>
            <a:off x="2108614" y="268852"/>
            <a:ext cx="4542140" cy="646331"/>
          </a:xfrm>
          <a:prstGeom prst="rect">
            <a:avLst/>
          </a:prstGeom>
          <a:noFill/>
        </p:spPr>
        <p:txBody>
          <a:bodyPr wrap="square" rtlCol="0">
            <a:spAutoFit/>
          </a:bodyPr>
          <a:lstStyle/>
          <a:p>
            <a:r>
              <a:rPr lang="fr-FR" sz="3600" u="sng" dirty="0">
                <a:solidFill>
                  <a:srgbClr val="133275"/>
                </a:solidFill>
              </a:rPr>
              <a:t>Hémorragie veineuse </a:t>
            </a:r>
          </a:p>
        </p:txBody>
      </p:sp>
    </p:spTree>
    <p:extLst>
      <p:ext uri="{BB962C8B-B14F-4D97-AF65-F5344CB8AC3E}">
        <p14:creationId xmlns:p14="http://schemas.microsoft.com/office/powerpoint/2010/main" val="726803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5A3B9387-3D8B-4841-BE02-35C9F2A9218B}"/>
              </a:ext>
            </a:extLst>
          </p:cNvPr>
          <p:cNvSpPr/>
          <p:nvPr/>
        </p:nvSpPr>
        <p:spPr>
          <a:xfrm>
            <a:off x="1455504" y="3579263"/>
            <a:ext cx="9927538" cy="400110"/>
          </a:xfrm>
          <a:prstGeom prst="rect">
            <a:avLst/>
          </a:prstGeom>
          <a:noFill/>
        </p:spPr>
        <p:txBody>
          <a:bodyPr wrap="square">
            <a:spAutoFit/>
          </a:bodyPr>
          <a:lstStyle/>
          <a:p>
            <a:pPr lvl="0"/>
            <a:r>
              <a:rPr lang="fr-FR" sz="2000" dirty="0">
                <a:solidFill>
                  <a:srgbClr val="133275"/>
                </a:solidFill>
              </a:rPr>
              <a:t>Les gestes salvateurs en situation tactique sont :</a:t>
            </a:r>
          </a:p>
        </p:txBody>
      </p:sp>
      <p:sp>
        <p:nvSpPr>
          <p:cNvPr id="8" name="ZoneTexte 7">
            <a:extLst>
              <a:ext uri="{FF2B5EF4-FFF2-40B4-BE49-F238E27FC236}">
                <a16:creationId xmlns:a16="http://schemas.microsoft.com/office/drawing/2014/main" xmlns="" id="{8D354EDB-DCA8-4D65-8C1A-833D43A22D92}"/>
              </a:ext>
            </a:extLst>
          </p:cNvPr>
          <p:cNvSpPr txBox="1"/>
          <p:nvPr/>
        </p:nvSpPr>
        <p:spPr>
          <a:xfrm>
            <a:off x="1735544" y="3979373"/>
            <a:ext cx="10388056" cy="1323439"/>
          </a:xfrm>
          <a:prstGeom prst="rect">
            <a:avLst/>
          </a:prstGeom>
          <a:noFill/>
        </p:spPr>
        <p:txBody>
          <a:bodyPr wrap="square" rtlCol="0">
            <a:spAutoFit/>
          </a:bodyPr>
          <a:lstStyle/>
          <a:p>
            <a:pPr marL="457200" indent="-457200">
              <a:buFont typeface="Arial" panose="020B0604020202020204" pitchFamily="34" charset="0"/>
              <a:buChar char="•"/>
            </a:pPr>
            <a:r>
              <a:rPr lang="fr-FR" sz="2000" b="1" dirty="0">
                <a:solidFill>
                  <a:srgbClr val="133275"/>
                </a:solidFill>
              </a:rPr>
              <a:t>Pose de garrot : </a:t>
            </a:r>
            <a:r>
              <a:rPr lang="fr-FR" sz="2000" dirty="0">
                <a:solidFill>
                  <a:srgbClr val="133275"/>
                </a:solidFill>
              </a:rPr>
              <a:t>action prioritaire immédiate (PEV)</a:t>
            </a:r>
          </a:p>
          <a:p>
            <a:pPr marL="457200" indent="-457200">
              <a:buFont typeface="Arial" panose="020B0604020202020204" pitchFamily="34" charset="0"/>
              <a:buChar char="•"/>
            </a:pPr>
            <a:r>
              <a:rPr lang="fr-FR" sz="2000" b="1" dirty="0">
                <a:solidFill>
                  <a:srgbClr val="133275"/>
                </a:solidFill>
              </a:rPr>
              <a:t>Pansement compressif : </a:t>
            </a:r>
            <a:r>
              <a:rPr lang="fr-FR" sz="2000" dirty="0">
                <a:solidFill>
                  <a:srgbClr val="133275"/>
                </a:solidFill>
              </a:rPr>
              <a:t>action immédiate ou différée (PRV) </a:t>
            </a:r>
          </a:p>
          <a:p>
            <a:pPr marL="457200" indent="-457200">
              <a:buFont typeface="Arial" panose="020B0604020202020204" pitchFamily="34" charset="0"/>
              <a:buChar char="•"/>
            </a:pPr>
            <a:r>
              <a:rPr lang="fr-FR" sz="2000" b="1" dirty="0">
                <a:solidFill>
                  <a:srgbClr val="133275"/>
                </a:solidFill>
              </a:rPr>
              <a:t>Pansement hémostatique : </a:t>
            </a:r>
            <a:r>
              <a:rPr lang="fr-FR" sz="2000" dirty="0">
                <a:solidFill>
                  <a:srgbClr val="133275"/>
                </a:solidFill>
              </a:rPr>
              <a:t>action différée (PRV)</a:t>
            </a:r>
          </a:p>
          <a:p>
            <a:pPr marL="457200" indent="-457200">
              <a:buFont typeface="Arial" panose="020B0604020202020204" pitchFamily="34" charset="0"/>
              <a:buChar char="•"/>
            </a:pPr>
            <a:r>
              <a:rPr lang="fr-FR" sz="2000" b="1" dirty="0">
                <a:solidFill>
                  <a:srgbClr val="133275"/>
                </a:solidFill>
              </a:rPr>
              <a:t>Pansement trois cotés : </a:t>
            </a:r>
            <a:r>
              <a:rPr lang="fr-FR" sz="2000" dirty="0">
                <a:solidFill>
                  <a:srgbClr val="133275"/>
                </a:solidFill>
              </a:rPr>
              <a:t>action immédiate ou différée (PRV)</a:t>
            </a:r>
            <a:endParaRPr lang="fr-FR" sz="2000" dirty="0"/>
          </a:p>
        </p:txBody>
      </p:sp>
      <p:sp>
        <p:nvSpPr>
          <p:cNvPr id="12" name="Rectangle 11">
            <a:extLst>
              <a:ext uri="{FF2B5EF4-FFF2-40B4-BE49-F238E27FC236}">
                <a16:creationId xmlns:a16="http://schemas.microsoft.com/office/drawing/2014/main" xmlns="" id="{8F4F1EA6-0FB6-4A8B-A5F0-A1210CE4920E}"/>
              </a:ext>
            </a:extLst>
          </p:cNvPr>
          <p:cNvSpPr/>
          <p:nvPr/>
        </p:nvSpPr>
        <p:spPr>
          <a:xfrm>
            <a:off x="1455504" y="1617281"/>
            <a:ext cx="9075018" cy="1323439"/>
          </a:xfrm>
          <a:prstGeom prst="rect">
            <a:avLst/>
          </a:prstGeom>
        </p:spPr>
        <p:txBody>
          <a:bodyPr wrap="square">
            <a:spAutoFit/>
          </a:bodyPr>
          <a:lstStyle/>
          <a:p>
            <a:pPr lvl="0"/>
            <a:r>
              <a:rPr lang="fr-FR" sz="2000" dirty="0">
                <a:solidFill>
                  <a:srgbClr val="133275"/>
                </a:solidFill>
              </a:rPr>
              <a:t>Les équipes du GRES sont engagées dans le corridor d’extraction dans un </a:t>
            </a:r>
            <a:r>
              <a:rPr lang="fr-FR" sz="2000" u="sng" dirty="0">
                <a:solidFill>
                  <a:srgbClr val="133275"/>
                </a:solidFill>
              </a:rPr>
              <a:t>temps très court </a:t>
            </a:r>
            <a:r>
              <a:rPr lang="fr-FR" sz="2000" dirty="0">
                <a:solidFill>
                  <a:srgbClr val="133275"/>
                </a:solidFill>
              </a:rPr>
              <a:t>(on parle d’action « coup de poing »).</a:t>
            </a:r>
          </a:p>
          <a:p>
            <a:pPr lvl="0"/>
            <a:r>
              <a:rPr lang="fr-FR" sz="2000" u="sng" dirty="0">
                <a:solidFill>
                  <a:srgbClr val="133275"/>
                </a:solidFill>
              </a:rPr>
              <a:t>Les gestes </a:t>
            </a:r>
            <a:r>
              <a:rPr lang="fr-FR" sz="2000" dirty="0">
                <a:solidFill>
                  <a:srgbClr val="133275"/>
                </a:solidFill>
              </a:rPr>
              <a:t>qu’ils prodiguent doivent être </a:t>
            </a:r>
            <a:r>
              <a:rPr lang="fr-FR" sz="2000" u="sng" dirty="0">
                <a:solidFill>
                  <a:srgbClr val="133275"/>
                </a:solidFill>
              </a:rPr>
              <a:t>rapides et efficaces</a:t>
            </a:r>
            <a:r>
              <a:rPr lang="fr-FR" sz="2000" dirty="0">
                <a:solidFill>
                  <a:srgbClr val="133275"/>
                </a:solidFill>
              </a:rPr>
              <a:t>.</a:t>
            </a:r>
          </a:p>
          <a:p>
            <a:pPr lvl="0"/>
            <a:r>
              <a:rPr lang="fr-FR" sz="2000" u="sng" dirty="0">
                <a:solidFill>
                  <a:srgbClr val="133275"/>
                </a:solidFill>
              </a:rPr>
              <a:t>Ils doivent prendre en charge </a:t>
            </a:r>
            <a:r>
              <a:rPr lang="fr-FR" sz="2000" b="1" u="sng" dirty="0">
                <a:solidFill>
                  <a:srgbClr val="133275"/>
                </a:solidFill>
              </a:rPr>
              <a:t>ce qui tue en premier </a:t>
            </a:r>
            <a:r>
              <a:rPr lang="fr-FR" sz="2000" u="sng" dirty="0">
                <a:solidFill>
                  <a:srgbClr val="133275"/>
                </a:solidFill>
              </a:rPr>
              <a:t>:</a:t>
            </a:r>
            <a:r>
              <a:rPr lang="fr-FR" sz="2000" b="1" dirty="0">
                <a:solidFill>
                  <a:srgbClr val="133275"/>
                </a:solidFill>
              </a:rPr>
              <a:t> </a:t>
            </a:r>
            <a:r>
              <a:rPr lang="fr-FR" sz="2000" b="1" dirty="0">
                <a:solidFill>
                  <a:srgbClr val="FF0000"/>
                </a:solidFill>
              </a:rPr>
              <a:t>LES HÉMORRAGIES</a:t>
            </a:r>
          </a:p>
        </p:txBody>
      </p:sp>
      <p:sp>
        <p:nvSpPr>
          <p:cNvPr id="2" name="ZoneTexte 1">
            <a:extLst>
              <a:ext uri="{FF2B5EF4-FFF2-40B4-BE49-F238E27FC236}">
                <a16:creationId xmlns:a16="http://schemas.microsoft.com/office/drawing/2014/main" xmlns="" id="{F58A50AA-56B6-C90B-4BDF-D7884A1656F0}"/>
              </a:ext>
            </a:extLst>
          </p:cNvPr>
          <p:cNvSpPr txBox="1"/>
          <p:nvPr/>
        </p:nvSpPr>
        <p:spPr>
          <a:xfrm>
            <a:off x="2414016" y="517073"/>
            <a:ext cx="2767424" cy="461665"/>
          </a:xfrm>
          <a:prstGeom prst="rect">
            <a:avLst/>
          </a:prstGeom>
          <a:noFill/>
        </p:spPr>
        <p:txBody>
          <a:bodyPr wrap="none" rtlCol="0">
            <a:spAutoFit/>
          </a:bodyPr>
          <a:lstStyle/>
          <a:p>
            <a:r>
              <a:rPr lang="fr-FR" sz="2400" dirty="0">
                <a:solidFill>
                  <a:srgbClr val="133275"/>
                </a:solidFill>
              </a:rPr>
              <a:t>Les gestes salvateurs</a:t>
            </a:r>
          </a:p>
        </p:txBody>
      </p:sp>
    </p:spTree>
    <p:extLst>
      <p:ext uri="{BB962C8B-B14F-4D97-AF65-F5344CB8AC3E}">
        <p14:creationId xmlns:p14="http://schemas.microsoft.com/office/powerpoint/2010/main" val="346784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1BBFFDCB-2092-0448-854B-96E5430E3A43}"/>
              </a:ext>
            </a:extLst>
          </p:cNvPr>
          <p:cNvSpPr txBox="1"/>
          <p:nvPr/>
        </p:nvSpPr>
        <p:spPr>
          <a:xfrm>
            <a:off x="5616553" y="2489008"/>
            <a:ext cx="3122650" cy="369332"/>
          </a:xfrm>
          <a:prstGeom prst="rect">
            <a:avLst/>
          </a:prstGeom>
          <a:noFill/>
        </p:spPr>
        <p:txBody>
          <a:bodyPr wrap="none" rtlCol="0">
            <a:spAutoFit/>
          </a:bodyPr>
          <a:lstStyle/>
          <a:p>
            <a:pPr marL="285750" indent="-285750">
              <a:buFont typeface="Arial" panose="020B0604020202020204" pitchFamily="34" charset="0"/>
              <a:buChar char="•"/>
            </a:pPr>
            <a:r>
              <a:rPr lang="fr-FR" dirty="0"/>
              <a:t>Pose d’un garrot tourniquet</a:t>
            </a:r>
          </a:p>
        </p:txBody>
      </p:sp>
      <p:sp>
        <p:nvSpPr>
          <p:cNvPr id="5" name="ZoneTexte 4">
            <a:extLst>
              <a:ext uri="{FF2B5EF4-FFF2-40B4-BE49-F238E27FC236}">
                <a16:creationId xmlns:a16="http://schemas.microsoft.com/office/drawing/2014/main" xmlns="" id="{C387655F-3FE4-2445-A777-4051C44A450B}"/>
              </a:ext>
            </a:extLst>
          </p:cNvPr>
          <p:cNvSpPr txBox="1"/>
          <p:nvPr/>
        </p:nvSpPr>
        <p:spPr>
          <a:xfrm>
            <a:off x="5616553" y="2885005"/>
            <a:ext cx="3466398" cy="1877437"/>
          </a:xfrm>
          <a:prstGeom prst="rect">
            <a:avLst/>
          </a:prstGeom>
          <a:noFill/>
        </p:spPr>
        <p:txBody>
          <a:bodyPr wrap="none" rtlCol="0">
            <a:spAutoFit/>
          </a:bodyPr>
          <a:lstStyle/>
          <a:p>
            <a:pPr marL="285750" indent="-285750">
              <a:buFont typeface="Arial" panose="020B0604020202020204" pitchFamily="34" charset="0"/>
              <a:buChar char="•"/>
            </a:pPr>
            <a:r>
              <a:rPr lang="fr-FR" sz="1600" dirty="0"/>
              <a:t>Pose d’un pansement 3 côtés</a:t>
            </a:r>
          </a:p>
          <a:p>
            <a:pPr marL="285750" indent="-285750">
              <a:buFont typeface="Arial" panose="020B0604020202020204" pitchFamily="34" charset="0"/>
              <a:buChar char="•"/>
            </a:pPr>
            <a:r>
              <a:rPr lang="fr-FR" sz="1600" dirty="0"/>
              <a:t>Pose d’un pansement compressif</a:t>
            </a:r>
          </a:p>
          <a:p>
            <a:pPr marL="285750" indent="-285750">
              <a:buFont typeface="Arial" panose="020B0604020202020204" pitchFamily="34" charset="0"/>
              <a:buChar char="•"/>
            </a:pPr>
            <a:r>
              <a:rPr lang="fr-FR" sz="1600" dirty="0"/>
              <a:t>Pose d’un pansement hémostatique</a:t>
            </a:r>
          </a:p>
          <a:p>
            <a:endParaRPr lang="fr-FR" i="1" dirty="0"/>
          </a:p>
          <a:p>
            <a:endParaRPr lang="fr-FR" i="1" dirty="0"/>
          </a:p>
          <a:p>
            <a:pPr marL="285750" indent="-285750">
              <a:buFont typeface="Arial" panose="020B0604020202020204" pitchFamily="34" charset="0"/>
              <a:buChar char="•"/>
            </a:pPr>
            <a:r>
              <a:rPr lang="fr-FR" sz="1600" dirty="0"/>
              <a:t>Mise en PLS</a:t>
            </a:r>
          </a:p>
          <a:p>
            <a:pPr marL="285750" indent="-285750">
              <a:buFont typeface="Arial" panose="020B0604020202020204" pitchFamily="34" charset="0"/>
              <a:buChar char="•"/>
            </a:pPr>
            <a:r>
              <a:rPr lang="fr-FR" sz="1600" dirty="0"/>
              <a:t>Accompagnement</a:t>
            </a:r>
          </a:p>
        </p:txBody>
      </p:sp>
      <p:sp>
        <p:nvSpPr>
          <p:cNvPr id="16" name="ZoneTexte 15">
            <a:extLst>
              <a:ext uri="{FF2B5EF4-FFF2-40B4-BE49-F238E27FC236}">
                <a16:creationId xmlns:a16="http://schemas.microsoft.com/office/drawing/2014/main" xmlns="" id="{0D326741-F216-A445-B4A9-08938CE30D0C}"/>
              </a:ext>
            </a:extLst>
          </p:cNvPr>
          <p:cNvSpPr txBox="1"/>
          <p:nvPr/>
        </p:nvSpPr>
        <p:spPr>
          <a:xfrm>
            <a:off x="1560627" y="1239956"/>
            <a:ext cx="3824701" cy="1077218"/>
          </a:xfrm>
          <a:prstGeom prst="rect">
            <a:avLst/>
          </a:prstGeom>
          <a:noFill/>
        </p:spPr>
        <p:txBody>
          <a:bodyPr wrap="none" rtlCol="0">
            <a:spAutoFit/>
          </a:bodyPr>
          <a:lstStyle/>
          <a:p>
            <a:r>
              <a:rPr lang="fr-FR" dirty="0"/>
              <a:t>Où le Binôme de l’Avant technique t-il?</a:t>
            </a:r>
          </a:p>
          <a:p>
            <a:endParaRPr lang="fr-FR" dirty="0"/>
          </a:p>
          <a:p>
            <a:r>
              <a:rPr lang="fr-FR" dirty="0"/>
              <a:t>A </a:t>
            </a:r>
            <a:r>
              <a:rPr lang="fr-FR" sz="2800" b="1" dirty="0">
                <a:solidFill>
                  <a:srgbClr val="FF0000"/>
                </a:solidFill>
              </a:rPr>
              <a:t>MODIFIER</a:t>
            </a:r>
          </a:p>
        </p:txBody>
      </p:sp>
      <p:sp>
        <p:nvSpPr>
          <p:cNvPr id="17" name="Rectangle 16">
            <a:extLst>
              <a:ext uri="{FF2B5EF4-FFF2-40B4-BE49-F238E27FC236}">
                <a16:creationId xmlns:a16="http://schemas.microsoft.com/office/drawing/2014/main" xmlns="" id="{FEECEEB8-8694-0F44-905D-C6D748F97D2B}"/>
              </a:ext>
            </a:extLst>
          </p:cNvPr>
          <p:cNvSpPr/>
          <p:nvPr/>
        </p:nvSpPr>
        <p:spPr>
          <a:xfrm>
            <a:off x="5616553" y="2489008"/>
            <a:ext cx="3574011" cy="395997"/>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xmlns="" id="{FDC23685-C9F2-ED46-9B5C-F16DBBC871D6}"/>
              </a:ext>
            </a:extLst>
          </p:cNvPr>
          <p:cNvSpPr/>
          <p:nvPr/>
        </p:nvSpPr>
        <p:spPr>
          <a:xfrm>
            <a:off x="5616552" y="2919157"/>
            <a:ext cx="3574011" cy="892269"/>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xmlns="" id="{8773115D-873E-0049-9C74-616B8C6F09C4}"/>
              </a:ext>
            </a:extLst>
          </p:cNvPr>
          <p:cNvSpPr/>
          <p:nvPr/>
        </p:nvSpPr>
        <p:spPr>
          <a:xfrm>
            <a:off x="5616551" y="4147379"/>
            <a:ext cx="3574011" cy="69426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xmlns="" id="{06913C13-81F0-E44C-A93B-1DD73A411C2B}"/>
              </a:ext>
            </a:extLst>
          </p:cNvPr>
          <p:cNvSpPr txBox="1"/>
          <p:nvPr/>
        </p:nvSpPr>
        <p:spPr>
          <a:xfrm>
            <a:off x="9344343" y="2489008"/>
            <a:ext cx="872355" cy="369332"/>
          </a:xfrm>
          <a:prstGeom prst="rect">
            <a:avLst/>
          </a:prstGeom>
          <a:noFill/>
        </p:spPr>
        <p:txBody>
          <a:bodyPr wrap="none" rtlCol="0">
            <a:spAutoFit/>
          </a:bodyPr>
          <a:lstStyle/>
          <a:p>
            <a:r>
              <a:rPr lang="fr-FR" b="1" dirty="0">
                <a:solidFill>
                  <a:srgbClr val="FF0000"/>
                </a:solidFill>
              </a:rPr>
              <a:t>Au PEV</a:t>
            </a:r>
          </a:p>
        </p:txBody>
      </p:sp>
      <p:sp>
        <p:nvSpPr>
          <p:cNvPr id="21" name="ZoneTexte 20">
            <a:extLst>
              <a:ext uri="{FF2B5EF4-FFF2-40B4-BE49-F238E27FC236}">
                <a16:creationId xmlns:a16="http://schemas.microsoft.com/office/drawing/2014/main" xmlns="" id="{53213912-9A4D-EE4F-9C96-0BD092BF5CC3}"/>
              </a:ext>
            </a:extLst>
          </p:cNvPr>
          <p:cNvSpPr txBox="1"/>
          <p:nvPr/>
        </p:nvSpPr>
        <p:spPr>
          <a:xfrm>
            <a:off x="9344342" y="3008796"/>
            <a:ext cx="2028825" cy="923330"/>
          </a:xfrm>
          <a:prstGeom prst="rect">
            <a:avLst/>
          </a:prstGeom>
          <a:noFill/>
        </p:spPr>
        <p:txBody>
          <a:bodyPr wrap="none" rtlCol="0">
            <a:spAutoFit/>
          </a:bodyPr>
          <a:lstStyle/>
          <a:p>
            <a:r>
              <a:rPr lang="fr-FR" b="1" dirty="0">
                <a:solidFill>
                  <a:srgbClr val="00B050"/>
                </a:solidFill>
              </a:rPr>
              <a:t>Au PRV</a:t>
            </a:r>
          </a:p>
          <a:p>
            <a:r>
              <a:rPr lang="fr-FR" b="1" dirty="0">
                <a:solidFill>
                  <a:schemeClr val="accent6">
                    <a:lumMod val="50000"/>
                  </a:schemeClr>
                </a:solidFill>
              </a:rPr>
              <a:t>Au PEV </a:t>
            </a:r>
            <a:r>
              <a:rPr lang="fr-FR" i="1" dirty="0">
                <a:solidFill>
                  <a:schemeClr val="accent6">
                    <a:lumMod val="50000"/>
                  </a:schemeClr>
                </a:solidFill>
              </a:rPr>
              <a:t>si l’action </a:t>
            </a:r>
          </a:p>
          <a:p>
            <a:r>
              <a:rPr lang="fr-FR" i="1" dirty="0">
                <a:solidFill>
                  <a:schemeClr val="accent6">
                    <a:lumMod val="50000"/>
                  </a:schemeClr>
                </a:solidFill>
              </a:rPr>
              <a:t>est figée par les FSP</a:t>
            </a:r>
          </a:p>
        </p:txBody>
      </p:sp>
      <p:sp>
        <p:nvSpPr>
          <p:cNvPr id="22" name="ZoneTexte 21">
            <a:extLst>
              <a:ext uri="{FF2B5EF4-FFF2-40B4-BE49-F238E27FC236}">
                <a16:creationId xmlns:a16="http://schemas.microsoft.com/office/drawing/2014/main" xmlns="" id="{347B5152-627B-7F4E-980F-26C2ECCA8D99}"/>
              </a:ext>
            </a:extLst>
          </p:cNvPr>
          <p:cNvSpPr txBox="1"/>
          <p:nvPr/>
        </p:nvSpPr>
        <p:spPr>
          <a:xfrm>
            <a:off x="9368549" y="4305458"/>
            <a:ext cx="1696298" cy="646331"/>
          </a:xfrm>
          <a:prstGeom prst="rect">
            <a:avLst/>
          </a:prstGeom>
          <a:noFill/>
        </p:spPr>
        <p:txBody>
          <a:bodyPr wrap="none" rtlCol="0">
            <a:spAutoFit/>
          </a:bodyPr>
          <a:lstStyle/>
          <a:p>
            <a:r>
              <a:rPr lang="fr-FR" dirty="0">
                <a:solidFill>
                  <a:srgbClr val="C00000"/>
                </a:solidFill>
              </a:rPr>
              <a:t>Au PEV </a:t>
            </a:r>
            <a:r>
              <a:rPr lang="fr-FR" i="1" dirty="0">
                <a:solidFill>
                  <a:srgbClr val="C00000"/>
                </a:solidFill>
              </a:rPr>
              <a:t>dans un </a:t>
            </a:r>
          </a:p>
          <a:p>
            <a:r>
              <a:rPr lang="fr-FR" i="1" dirty="0">
                <a:solidFill>
                  <a:srgbClr val="C00000"/>
                </a:solidFill>
              </a:rPr>
              <a:t>second temps</a:t>
            </a:r>
          </a:p>
        </p:txBody>
      </p:sp>
      <p:pic>
        <p:nvPicPr>
          <p:cNvPr id="24" name="Image 23">
            <a:extLst>
              <a:ext uri="{FF2B5EF4-FFF2-40B4-BE49-F238E27FC236}">
                <a16:creationId xmlns:a16="http://schemas.microsoft.com/office/drawing/2014/main" xmlns="" id="{9BB99F3C-F560-1341-9F26-67192DB1B7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9612" y="2430769"/>
            <a:ext cx="4087269" cy="2409799"/>
          </a:xfrm>
          <a:prstGeom prst="rect">
            <a:avLst/>
          </a:prstGeom>
        </p:spPr>
      </p:pic>
      <p:cxnSp>
        <p:nvCxnSpPr>
          <p:cNvPr id="26" name="Connecteur en arc 25">
            <a:extLst>
              <a:ext uri="{FF2B5EF4-FFF2-40B4-BE49-F238E27FC236}">
                <a16:creationId xmlns:a16="http://schemas.microsoft.com/office/drawing/2014/main" xmlns="" id="{8E53784F-5663-BB40-BB74-8C2FC65AF02F}"/>
              </a:ext>
            </a:extLst>
          </p:cNvPr>
          <p:cNvCxnSpPr>
            <a:cxnSpLocks/>
            <a:stCxn id="17" idx="1"/>
          </p:cNvCxnSpPr>
          <p:nvPr/>
        </p:nvCxnSpPr>
        <p:spPr>
          <a:xfrm rot="10800000" flipV="1">
            <a:off x="1617157" y="2687006"/>
            <a:ext cx="3999397" cy="1838845"/>
          </a:xfrm>
          <a:prstGeom prst="curvedConnector3">
            <a:avLst>
              <a:gd name="adj1" fmla="val 98228"/>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eur en arc 31">
            <a:extLst>
              <a:ext uri="{FF2B5EF4-FFF2-40B4-BE49-F238E27FC236}">
                <a16:creationId xmlns:a16="http://schemas.microsoft.com/office/drawing/2014/main" xmlns="" id="{0C1681C7-8219-4C4B-872C-798E5A946CC7}"/>
              </a:ext>
            </a:extLst>
          </p:cNvPr>
          <p:cNvCxnSpPr>
            <a:cxnSpLocks/>
            <a:stCxn id="18" idx="1"/>
          </p:cNvCxnSpPr>
          <p:nvPr/>
        </p:nvCxnSpPr>
        <p:spPr>
          <a:xfrm rot="10800000">
            <a:off x="4414838" y="2940550"/>
            <a:ext cx="1201714" cy="424742"/>
          </a:xfrm>
          <a:prstGeom prst="curvedConnector3">
            <a:avLst>
              <a:gd name="adj1" fmla="val 50000"/>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eur en arc 35">
            <a:extLst>
              <a:ext uri="{FF2B5EF4-FFF2-40B4-BE49-F238E27FC236}">
                <a16:creationId xmlns:a16="http://schemas.microsoft.com/office/drawing/2014/main" xmlns="" id="{2EE1BD52-CDC2-154E-B7D5-0F6BFD7410CC}"/>
              </a:ext>
            </a:extLst>
          </p:cNvPr>
          <p:cNvCxnSpPr>
            <a:cxnSpLocks/>
            <a:stCxn id="19" idx="1"/>
          </p:cNvCxnSpPr>
          <p:nvPr/>
        </p:nvCxnSpPr>
        <p:spPr>
          <a:xfrm rot="10800000" flipV="1">
            <a:off x="1914537" y="4494512"/>
            <a:ext cx="3702015" cy="88332"/>
          </a:xfrm>
          <a:prstGeom prst="curvedConnector3">
            <a:avLst>
              <a:gd name="adj1" fmla="val 50000"/>
            </a:avLst>
          </a:prstGeom>
          <a:ln w="222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onnecteur en arc 44">
            <a:extLst>
              <a:ext uri="{FF2B5EF4-FFF2-40B4-BE49-F238E27FC236}">
                <a16:creationId xmlns:a16="http://schemas.microsoft.com/office/drawing/2014/main" xmlns="" id="{CD319671-D6F2-3A49-B270-E5CBBB0DF489}"/>
              </a:ext>
            </a:extLst>
          </p:cNvPr>
          <p:cNvCxnSpPr>
            <a:cxnSpLocks/>
          </p:cNvCxnSpPr>
          <p:nvPr/>
        </p:nvCxnSpPr>
        <p:spPr>
          <a:xfrm rot="10800000" flipV="1">
            <a:off x="1914530" y="3613427"/>
            <a:ext cx="3698704" cy="912425"/>
          </a:xfrm>
          <a:prstGeom prst="curvedConnector3">
            <a:avLst/>
          </a:prstGeom>
          <a:ln w="12700">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xmlns="" id="{A845971B-064A-B0DF-B5E4-95C210CB652B}"/>
              </a:ext>
            </a:extLst>
          </p:cNvPr>
          <p:cNvSpPr txBox="1"/>
          <p:nvPr/>
        </p:nvSpPr>
        <p:spPr>
          <a:xfrm>
            <a:off x="2414016" y="517073"/>
            <a:ext cx="2767424" cy="461665"/>
          </a:xfrm>
          <a:prstGeom prst="rect">
            <a:avLst/>
          </a:prstGeom>
          <a:noFill/>
        </p:spPr>
        <p:txBody>
          <a:bodyPr wrap="none" rtlCol="0">
            <a:spAutoFit/>
          </a:bodyPr>
          <a:lstStyle/>
          <a:p>
            <a:r>
              <a:rPr lang="fr-FR" sz="2400" dirty="0">
                <a:solidFill>
                  <a:srgbClr val="133275"/>
                </a:solidFill>
              </a:rPr>
              <a:t>Les gestes salvateurs</a:t>
            </a:r>
          </a:p>
        </p:txBody>
      </p:sp>
    </p:spTree>
    <p:extLst>
      <p:ext uri="{BB962C8B-B14F-4D97-AF65-F5344CB8AC3E}">
        <p14:creationId xmlns:p14="http://schemas.microsoft.com/office/powerpoint/2010/main" val="1640342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eur droit 6"/>
          <p:cNvCxnSpPr/>
          <p:nvPr/>
        </p:nvCxnSpPr>
        <p:spPr>
          <a:xfrm>
            <a:off x="1586753" y="6195167"/>
            <a:ext cx="93726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xmlns="" id="{5A3B9387-3D8B-4841-BE02-35C9F2A9218B}"/>
              </a:ext>
            </a:extLst>
          </p:cNvPr>
          <p:cNvSpPr/>
          <p:nvPr/>
        </p:nvSpPr>
        <p:spPr>
          <a:xfrm>
            <a:off x="471409" y="1982711"/>
            <a:ext cx="10889319" cy="406265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600" b="1" i="0" u="none" strike="noStrike" kern="1200" cap="none" spc="0" normalizeH="0" baseline="0" noProof="0" dirty="0">
                <a:ln>
                  <a:noFill/>
                </a:ln>
                <a:solidFill>
                  <a:srgbClr val="133275"/>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5400" b="0" i="0" u="none" strike="noStrike" kern="1200" cap="none" spc="0" normalizeH="0" baseline="0" noProof="0" dirty="0">
              <a:ln>
                <a:noFill/>
              </a:ln>
              <a:solidFill>
                <a:srgbClr val="133275"/>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5400" b="0" i="0" u="none" strike="noStrike" kern="1200" cap="none" spc="0" normalizeH="0" baseline="0" noProof="0" dirty="0">
              <a:ln>
                <a:noFill/>
              </a:ln>
              <a:solidFill>
                <a:srgbClr val="133275"/>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5400" b="0" i="0" u="none" strike="noStrike" kern="1200" cap="none" spc="0" normalizeH="0" baseline="0" noProof="0" dirty="0">
              <a:ln>
                <a:noFill/>
              </a:ln>
              <a:solidFill>
                <a:srgbClr val="133275"/>
              </a:solidFill>
              <a:effectLst/>
              <a:uLnTx/>
              <a:uFillTx/>
              <a:latin typeface="Calibri" panose="020F0502020204030204"/>
              <a:ea typeface="+mn-ea"/>
              <a:cs typeface="+mn-cs"/>
            </a:endParaRPr>
          </a:p>
        </p:txBody>
      </p:sp>
      <p:pic>
        <p:nvPicPr>
          <p:cNvPr id="6" name="Image 5">
            <a:extLst>
              <a:ext uri="{FF2B5EF4-FFF2-40B4-BE49-F238E27FC236}">
                <a16:creationId xmlns:a16="http://schemas.microsoft.com/office/drawing/2014/main" xmlns="" id="{948A3C85-5065-4ADB-AB86-B0479C140A85}"/>
              </a:ext>
            </a:extLst>
          </p:cNvPr>
          <p:cNvPicPr>
            <a:picLocks noChangeAspect="1"/>
          </p:cNvPicPr>
          <p:nvPr/>
        </p:nvPicPr>
        <p:blipFill>
          <a:blip r:embed="rId2"/>
          <a:stretch>
            <a:fillRect/>
          </a:stretch>
        </p:blipFill>
        <p:spPr>
          <a:xfrm>
            <a:off x="947464" y="2337636"/>
            <a:ext cx="2462922" cy="1676400"/>
          </a:xfrm>
          <a:prstGeom prst="rect">
            <a:avLst/>
          </a:prstGeom>
        </p:spPr>
      </p:pic>
      <p:pic>
        <p:nvPicPr>
          <p:cNvPr id="3074" name="Picture 2" descr="Pansement compressif israelien 4&quot; - Santé - Equipement de survie">
            <a:extLst>
              <a:ext uri="{FF2B5EF4-FFF2-40B4-BE49-F238E27FC236}">
                <a16:creationId xmlns:a16="http://schemas.microsoft.com/office/drawing/2014/main" xmlns="" id="{B0FF4FF1-A9C8-406D-A036-C3DB2340B8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4317" y="1121751"/>
            <a:ext cx="2733675"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 12">
            <a:extLst>
              <a:ext uri="{FF2B5EF4-FFF2-40B4-BE49-F238E27FC236}">
                <a16:creationId xmlns:a16="http://schemas.microsoft.com/office/drawing/2014/main" xmlns="" id="{C7DCB91E-F80B-4D75-8321-1BA79F3C80EB}"/>
              </a:ext>
            </a:extLst>
          </p:cNvPr>
          <p:cNvPicPr>
            <a:picLocks noChangeAspect="1"/>
          </p:cNvPicPr>
          <p:nvPr/>
        </p:nvPicPr>
        <p:blipFill>
          <a:blip r:embed="rId4"/>
          <a:stretch>
            <a:fillRect/>
          </a:stretch>
        </p:blipFill>
        <p:spPr>
          <a:xfrm>
            <a:off x="8252135" y="1785429"/>
            <a:ext cx="2707218" cy="3246878"/>
          </a:xfrm>
          <a:prstGeom prst="rect">
            <a:avLst/>
          </a:prstGeom>
        </p:spPr>
      </p:pic>
      <p:pic>
        <p:nvPicPr>
          <p:cNvPr id="14" name="Picture 2" descr="SAP-FT-07b">
            <a:extLst>
              <a:ext uri="{FF2B5EF4-FFF2-40B4-BE49-F238E27FC236}">
                <a16:creationId xmlns:a16="http://schemas.microsoft.com/office/drawing/2014/main" xmlns="" id="{61561C9D-1D63-4CDC-84A7-578B714DCD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7087" y="3789506"/>
            <a:ext cx="2770905" cy="1837230"/>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xmlns="" id="{A243C33D-1D66-4A90-9D43-FEED5C298C40}"/>
              </a:ext>
            </a:extLst>
          </p:cNvPr>
          <p:cNvSpPr txBox="1"/>
          <p:nvPr/>
        </p:nvSpPr>
        <p:spPr>
          <a:xfrm>
            <a:off x="1167319" y="4014036"/>
            <a:ext cx="2243067" cy="369332"/>
          </a:xfrm>
          <a:prstGeom prst="rect">
            <a:avLst/>
          </a:prstGeom>
          <a:noFill/>
        </p:spPr>
        <p:txBody>
          <a:bodyPr wrap="square" rtlCol="0">
            <a:spAutoFit/>
          </a:bodyPr>
          <a:lstStyle/>
          <a:p>
            <a:r>
              <a:rPr lang="fr-FR" u="sng" dirty="0">
                <a:solidFill>
                  <a:srgbClr val="133275"/>
                </a:solidFill>
              </a:rPr>
              <a:t>Le garrot tourniquet </a:t>
            </a:r>
          </a:p>
        </p:txBody>
      </p:sp>
      <p:sp>
        <p:nvSpPr>
          <p:cNvPr id="16" name="ZoneTexte 15">
            <a:extLst>
              <a:ext uri="{FF2B5EF4-FFF2-40B4-BE49-F238E27FC236}">
                <a16:creationId xmlns:a16="http://schemas.microsoft.com/office/drawing/2014/main" xmlns="" id="{D275B025-42A4-4B02-9AA2-C47ED8E72287}"/>
              </a:ext>
            </a:extLst>
          </p:cNvPr>
          <p:cNvSpPr txBox="1"/>
          <p:nvPr/>
        </p:nvSpPr>
        <p:spPr>
          <a:xfrm>
            <a:off x="4387544" y="2714928"/>
            <a:ext cx="2707218" cy="369332"/>
          </a:xfrm>
          <a:prstGeom prst="rect">
            <a:avLst/>
          </a:prstGeom>
          <a:noFill/>
        </p:spPr>
        <p:txBody>
          <a:bodyPr wrap="square" rtlCol="0">
            <a:spAutoFit/>
          </a:bodyPr>
          <a:lstStyle/>
          <a:p>
            <a:r>
              <a:rPr lang="fr-FR" u="sng" dirty="0">
                <a:solidFill>
                  <a:srgbClr val="133275"/>
                </a:solidFill>
              </a:rPr>
              <a:t>Le pansement compressif  </a:t>
            </a:r>
          </a:p>
        </p:txBody>
      </p:sp>
      <p:sp>
        <p:nvSpPr>
          <p:cNvPr id="17" name="ZoneTexte 16">
            <a:extLst>
              <a:ext uri="{FF2B5EF4-FFF2-40B4-BE49-F238E27FC236}">
                <a16:creationId xmlns:a16="http://schemas.microsoft.com/office/drawing/2014/main" xmlns="" id="{AFD109D7-AFDC-49D2-A9B4-9864D0374375}"/>
              </a:ext>
            </a:extLst>
          </p:cNvPr>
          <p:cNvSpPr txBox="1"/>
          <p:nvPr/>
        </p:nvSpPr>
        <p:spPr>
          <a:xfrm>
            <a:off x="4433850" y="5591875"/>
            <a:ext cx="2577377" cy="369332"/>
          </a:xfrm>
          <a:prstGeom prst="rect">
            <a:avLst/>
          </a:prstGeom>
          <a:noFill/>
        </p:spPr>
        <p:txBody>
          <a:bodyPr wrap="square" rtlCol="0">
            <a:spAutoFit/>
          </a:bodyPr>
          <a:lstStyle/>
          <a:p>
            <a:r>
              <a:rPr lang="fr-FR" u="sng" dirty="0">
                <a:solidFill>
                  <a:srgbClr val="133275"/>
                </a:solidFill>
              </a:rPr>
              <a:t>Le pansement trois cotés </a:t>
            </a:r>
          </a:p>
        </p:txBody>
      </p:sp>
      <p:sp>
        <p:nvSpPr>
          <p:cNvPr id="18" name="ZoneTexte 17">
            <a:extLst>
              <a:ext uri="{FF2B5EF4-FFF2-40B4-BE49-F238E27FC236}">
                <a16:creationId xmlns:a16="http://schemas.microsoft.com/office/drawing/2014/main" xmlns="" id="{835DD7E9-E5CC-46E2-B910-BE9CFB4235E4}"/>
              </a:ext>
            </a:extLst>
          </p:cNvPr>
          <p:cNvSpPr txBox="1"/>
          <p:nvPr/>
        </p:nvSpPr>
        <p:spPr>
          <a:xfrm>
            <a:off x="8217881" y="5032307"/>
            <a:ext cx="3082829" cy="369332"/>
          </a:xfrm>
          <a:prstGeom prst="rect">
            <a:avLst/>
          </a:prstGeom>
          <a:noFill/>
        </p:spPr>
        <p:txBody>
          <a:bodyPr wrap="square" rtlCol="0">
            <a:spAutoFit/>
          </a:bodyPr>
          <a:lstStyle/>
          <a:p>
            <a:r>
              <a:rPr lang="fr-FR" u="sng" dirty="0">
                <a:solidFill>
                  <a:srgbClr val="133275"/>
                </a:solidFill>
              </a:rPr>
              <a:t>Le pansement hémostatique</a:t>
            </a:r>
          </a:p>
        </p:txBody>
      </p:sp>
      <p:sp>
        <p:nvSpPr>
          <p:cNvPr id="2" name="ZoneTexte 1">
            <a:extLst>
              <a:ext uri="{FF2B5EF4-FFF2-40B4-BE49-F238E27FC236}">
                <a16:creationId xmlns:a16="http://schemas.microsoft.com/office/drawing/2014/main" xmlns="" id="{A7F9D097-20C9-C7D3-FB0E-9A4E4EAECDC8}"/>
              </a:ext>
            </a:extLst>
          </p:cNvPr>
          <p:cNvSpPr txBox="1"/>
          <p:nvPr/>
        </p:nvSpPr>
        <p:spPr>
          <a:xfrm>
            <a:off x="2414016" y="517073"/>
            <a:ext cx="2767424" cy="461665"/>
          </a:xfrm>
          <a:prstGeom prst="rect">
            <a:avLst/>
          </a:prstGeom>
          <a:noFill/>
        </p:spPr>
        <p:txBody>
          <a:bodyPr wrap="none" rtlCol="0">
            <a:spAutoFit/>
          </a:bodyPr>
          <a:lstStyle/>
          <a:p>
            <a:r>
              <a:rPr lang="fr-FR" sz="2400" dirty="0">
                <a:solidFill>
                  <a:srgbClr val="133275"/>
                </a:solidFill>
              </a:rPr>
              <a:t>Les gestes salvateurs</a:t>
            </a:r>
          </a:p>
        </p:txBody>
      </p:sp>
    </p:spTree>
    <p:extLst>
      <p:ext uri="{BB962C8B-B14F-4D97-AF65-F5344CB8AC3E}">
        <p14:creationId xmlns:p14="http://schemas.microsoft.com/office/powerpoint/2010/main" val="72749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5A3B9387-3D8B-4841-BE02-35C9F2A9218B}"/>
              </a:ext>
            </a:extLst>
          </p:cNvPr>
          <p:cNvSpPr/>
          <p:nvPr/>
        </p:nvSpPr>
        <p:spPr>
          <a:xfrm>
            <a:off x="884561" y="1908339"/>
            <a:ext cx="10889319" cy="406265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600" b="1" i="0" u="none" strike="noStrike" kern="1200" cap="none" spc="0" normalizeH="0" baseline="0" noProof="0" dirty="0">
                <a:ln>
                  <a:noFill/>
                </a:ln>
                <a:solidFill>
                  <a:srgbClr val="133275"/>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5400" b="0" i="0" u="none" strike="noStrike" kern="1200" cap="none" spc="0" normalizeH="0" baseline="0" noProof="0" dirty="0">
              <a:ln>
                <a:noFill/>
              </a:ln>
              <a:solidFill>
                <a:srgbClr val="133275"/>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5400" b="0" i="0" u="none" strike="noStrike" kern="1200" cap="none" spc="0" normalizeH="0" baseline="0" noProof="0" dirty="0">
              <a:ln>
                <a:noFill/>
              </a:ln>
              <a:solidFill>
                <a:srgbClr val="133275"/>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5400" b="0" i="0" u="none" strike="noStrike" kern="1200" cap="none" spc="0" normalizeH="0" baseline="0" noProof="0" dirty="0">
              <a:ln>
                <a:noFill/>
              </a:ln>
              <a:solidFill>
                <a:srgbClr val="133275"/>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xmlns="" id="{056FF408-5CD1-497B-982A-FDC828780FB9}"/>
              </a:ext>
            </a:extLst>
          </p:cNvPr>
          <p:cNvSpPr/>
          <p:nvPr/>
        </p:nvSpPr>
        <p:spPr>
          <a:xfrm>
            <a:off x="1316736" y="1603477"/>
            <a:ext cx="9680448" cy="2246769"/>
          </a:xfrm>
          <a:prstGeom prst="rect">
            <a:avLst/>
          </a:prstGeom>
        </p:spPr>
        <p:txBody>
          <a:bodyPr wrap="square">
            <a:spAutoFit/>
          </a:bodyPr>
          <a:lstStyle/>
          <a:p>
            <a:pPr algn="just">
              <a:spcAft>
                <a:spcPts val="0"/>
              </a:spcAft>
            </a:pPr>
            <a:r>
              <a:rPr lang="fr-FR" sz="2000" dirty="0">
                <a:solidFill>
                  <a:srgbClr val="133275"/>
                </a:solidFill>
                <a:ea typeface="Times New Roman" panose="02020603050405020304" pitchFamily="18" charset="0"/>
                <a:cs typeface="Times New Roman" panose="02020603050405020304" pitchFamily="18" charset="0"/>
              </a:rPr>
              <a:t>Conclusion :</a:t>
            </a:r>
          </a:p>
          <a:p>
            <a:pPr algn="just">
              <a:spcAft>
                <a:spcPts val="0"/>
              </a:spcAft>
            </a:pPr>
            <a:endParaRPr lang="fr-FR" sz="2000" dirty="0">
              <a:solidFill>
                <a:srgbClr val="133275"/>
              </a:solidFill>
              <a:ea typeface="Times New Roman" panose="02020603050405020304" pitchFamily="18" charset="0"/>
              <a:cs typeface="Times New Roman" panose="02020603050405020304" pitchFamily="18" charset="0"/>
            </a:endParaRPr>
          </a:p>
          <a:p>
            <a:pPr algn="just">
              <a:spcAft>
                <a:spcPts val="0"/>
              </a:spcAft>
            </a:pPr>
            <a:r>
              <a:rPr lang="fr-FR" sz="2000" dirty="0">
                <a:solidFill>
                  <a:srgbClr val="133275"/>
                </a:solidFill>
                <a:ea typeface="Times New Roman" panose="02020603050405020304" pitchFamily="18" charset="0"/>
                <a:cs typeface="Times New Roman" panose="02020603050405020304" pitchFamily="18" charset="0"/>
              </a:rPr>
              <a:t>Lors des interventions, les situations de menace avec ou sans armes sont multiples. Elles peuvent parfois être identifiées à l’appel (tuerie en cours, règlement de compte, explosion, blessés par arme). Mais elles peuvent survenir lors d’une opération de secours jusqu’alors « banale ».</a:t>
            </a:r>
          </a:p>
          <a:p>
            <a:pPr algn="just">
              <a:spcAft>
                <a:spcPts val="0"/>
              </a:spcAft>
            </a:pPr>
            <a:r>
              <a:rPr lang="fr-FR" sz="2000" dirty="0">
                <a:solidFill>
                  <a:srgbClr val="133275"/>
                </a:solidFill>
                <a:ea typeface="Times New Roman" panose="02020603050405020304" pitchFamily="18" charset="0"/>
                <a:cs typeface="Times New Roman" panose="02020603050405020304" pitchFamily="18" charset="0"/>
              </a:rPr>
              <a:t>L’équipage doit veiller à capter les signes pouvant présager un basculement de situation. </a:t>
            </a:r>
          </a:p>
        </p:txBody>
      </p:sp>
      <p:sp>
        <p:nvSpPr>
          <p:cNvPr id="4" name="ZoneTexte 3">
            <a:extLst>
              <a:ext uri="{FF2B5EF4-FFF2-40B4-BE49-F238E27FC236}">
                <a16:creationId xmlns:a16="http://schemas.microsoft.com/office/drawing/2014/main" xmlns="" id="{19BFF5EF-45A3-520D-93F0-20A89049F167}"/>
              </a:ext>
            </a:extLst>
          </p:cNvPr>
          <p:cNvSpPr txBox="1"/>
          <p:nvPr/>
        </p:nvSpPr>
        <p:spPr>
          <a:xfrm>
            <a:off x="2414016" y="517073"/>
            <a:ext cx="2767424" cy="461665"/>
          </a:xfrm>
          <a:prstGeom prst="rect">
            <a:avLst/>
          </a:prstGeom>
          <a:noFill/>
        </p:spPr>
        <p:txBody>
          <a:bodyPr wrap="none" rtlCol="0">
            <a:spAutoFit/>
          </a:bodyPr>
          <a:lstStyle/>
          <a:p>
            <a:r>
              <a:rPr lang="fr-FR" sz="2400" dirty="0">
                <a:solidFill>
                  <a:srgbClr val="133275"/>
                </a:solidFill>
              </a:rPr>
              <a:t>Les gestes salvateurs</a:t>
            </a:r>
          </a:p>
        </p:txBody>
      </p:sp>
    </p:spTree>
    <p:extLst>
      <p:ext uri="{BB962C8B-B14F-4D97-AF65-F5344CB8AC3E}">
        <p14:creationId xmlns:p14="http://schemas.microsoft.com/office/powerpoint/2010/main" val="3538527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6B7FCB54-3304-4064-93D5-4E12DB32205B}"/>
              </a:ext>
            </a:extLst>
          </p:cNvPr>
          <p:cNvSpPr/>
          <p:nvPr/>
        </p:nvSpPr>
        <p:spPr>
          <a:xfrm>
            <a:off x="2383124" y="281958"/>
            <a:ext cx="3712876" cy="584775"/>
          </a:xfrm>
          <a:prstGeom prst="rect">
            <a:avLst/>
          </a:prstGeom>
        </p:spPr>
        <p:txBody>
          <a:bodyPr wrap="none">
            <a:spAutoFit/>
          </a:bodyPr>
          <a:lstStyle/>
          <a:p>
            <a:pPr lvl="1" algn="ctr"/>
            <a:r>
              <a:rPr lang="fr-FR" sz="3200" dirty="0">
                <a:solidFill>
                  <a:srgbClr val="133275"/>
                </a:solidFill>
              </a:rPr>
              <a:t>Binôme de l’avant </a:t>
            </a:r>
          </a:p>
        </p:txBody>
      </p:sp>
      <p:sp>
        <p:nvSpPr>
          <p:cNvPr id="6" name="Rectangle 5">
            <a:extLst>
              <a:ext uri="{FF2B5EF4-FFF2-40B4-BE49-F238E27FC236}">
                <a16:creationId xmlns:a16="http://schemas.microsoft.com/office/drawing/2014/main" xmlns="" id="{7806E1DB-8A4D-4F15-907F-0B69C9F96241}"/>
              </a:ext>
            </a:extLst>
          </p:cNvPr>
          <p:cNvSpPr/>
          <p:nvPr/>
        </p:nvSpPr>
        <p:spPr>
          <a:xfrm>
            <a:off x="1336153" y="1579093"/>
            <a:ext cx="9037984" cy="2554545"/>
          </a:xfrm>
          <a:prstGeom prst="rect">
            <a:avLst/>
          </a:prstGeom>
        </p:spPr>
        <p:txBody>
          <a:bodyPr wrap="square">
            <a:spAutoFit/>
          </a:bodyPr>
          <a:lstStyle/>
          <a:p>
            <a:pPr lvl="0"/>
            <a:r>
              <a:rPr lang="fr-FR" sz="2000" u="sng" dirty="0">
                <a:solidFill>
                  <a:srgbClr val="133275"/>
                </a:solidFill>
              </a:rPr>
              <a:t>Les missions : </a:t>
            </a:r>
          </a:p>
          <a:p>
            <a:pPr lvl="0"/>
            <a:endParaRPr lang="fr-FR" sz="2000" dirty="0">
              <a:solidFill>
                <a:srgbClr val="133275"/>
              </a:solidFill>
            </a:endParaRPr>
          </a:p>
          <a:p>
            <a:pPr lvl="1"/>
            <a:endParaRPr lang="fr-FR" sz="2000" dirty="0">
              <a:solidFill>
                <a:srgbClr val="133275"/>
              </a:solidFill>
            </a:endParaRPr>
          </a:p>
          <a:p>
            <a:pPr lvl="1"/>
            <a:r>
              <a:rPr lang="fr-FR" sz="2000" dirty="0">
                <a:solidFill>
                  <a:srgbClr val="133275"/>
                </a:solidFill>
              </a:rPr>
              <a:t>- Réaliser le </a:t>
            </a:r>
            <a:r>
              <a:rPr lang="fr-FR" sz="2000" b="1" dirty="0">
                <a:solidFill>
                  <a:srgbClr val="133275"/>
                </a:solidFill>
              </a:rPr>
              <a:t>sauvetage</a:t>
            </a:r>
            <a:r>
              <a:rPr lang="fr-FR" sz="2000" dirty="0">
                <a:solidFill>
                  <a:srgbClr val="133275"/>
                </a:solidFill>
              </a:rPr>
              <a:t> des victimes par </a:t>
            </a:r>
            <a:r>
              <a:rPr lang="fr-FR" sz="2000" b="1" dirty="0">
                <a:solidFill>
                  <a:srgbClr val="133275"/>
                </a:solidFill>
              </a:rPr>
              <a:t>un geste salvateur</a:t>
            </a:r>
            <a:r>
              <a:rPr lang="fr-FR" sz="2000" dirty="0">
                <a:solidFill>
                  <a:srgbClr val="133275"/>
                </a:solidFill>
              </a:rPr>
              <a:t> ou par une action limitant les effets d’un danger (feu, gaz par exemple).</a:t>
            </a:r>
          </a:p>
          <a:p>
            <a:pPr lvl="1"/>
            <a:endParaRPr lang="fr-FR" sz="2000" dirty="0">
              <a:solidFill>
                <a:srgbClr val="133275"/>
              </a:solidFill>
            </a:endParaRPr>
          </a:p>
          <a:p>
            <a:pPr lvl="1"/>
            <a:r>
              <a:rPr lang="fr-FR" sz="2000" b="1" dirty="0">
                <a:solidFill>
                  <a:srgbClr val="133275"/>
                </a:solidFill>
              </a:rPr>
              <a:t>- Extraire les victimes </a:t>
            </a:r>
            <a:r>
              <a:rPr lang="fr-FR" sz="2000" dirty="0">
                <a:solidFill>
                  <a:srgbClr val="133275"/>
                </a:solidFill>
              </a:rPr>
              <a:t>sous protection des FSP du PEV au PRV.</a:t>
            </a:r>
          </a:p>
          <a:p>
            <a:pPr lvl="1"/>
            <a:endParaRPr lang="fr-FR" sz="2000" dirty="0">
              <a:solidFill>
                <a:srgbClr val="133275"/>
              </a:solidFill>
            </a:endParaRPr>
          </a:p>
        </p:txBody>
      </p:sp>
    </p:spTree>
    <p:extLst>
      <p:ext uri="{BB962C8B-B14F-4D97-AF65-F5344CB8AC3E}">
        <p14:creationId xmlns:p14="http://schemas.microsoft.com/office/powerpoint/2010/main" val="2668978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6B7FCB54-3304-4064-93D5-4E12DB32205B}"/>
              </a:ext>
            </a:extLst>
          </p:cNvPr>
          <p:cNvSpPr/>
          <p:nvPr/>
        </p:nvSpPr>
        <p:spPr>
          <a:xfrm>
            <a:off x="2383124" y="281958"/>
            <a:ext cx="3712876" cy="584775"/>
          </a:xfrm>
          <a:prstGeom prst="rect">
            <a:avLst/>
          </a:prstGeom>
        </p:spPr>
        <p:txBody>
          <a:bodyPr wrap="none">
            <a:spAutoFit/>
          </a:bodyPr>
          <a:lstStyle/>
          <a:p>
            <a:pPr lvl="1" algn="ctr"/>
            <a:r>
              <a:rPr lang="fr-FR" sz="3200" dirty="0">
                <a:solidFill>
                  <a:srgbClr val="133275"/>
                </a:solidFill>
              </a:rPr>
              <a:t>Binôme de l’avant </a:t>
            </a:r>
          </a:p>
        </p:txBody>
      </p:sp>
      <p:sp>
        <p:nvSpPr>
          <p:cNvPr id="6" name="Rectangle 5">
            <a:extLst>
              <a:ext uri="{FF2B5EF4-FFF2-40B4-BE49-F238E27FC236}">
                <a16:creationId xmlns:a16="http://schemas.microsoft.com/office/drawing/2014/main" xmlns="" id="{7806E1DB-8A4D-4F15-907F-0B69C9F96241}"/>
              </a:ext>
            </a:extLst>
          </p:cNvPr>
          <p:cNvSpPr/>
          <p:nvPr/>
        </p:nvSpPr>
        <p:spPr>
          <a:xfrm>
            <a:off x="1754061" y="1289953"/>
            <a:ext cx="9037984" cy="4062651"/>
          </a:xfrm>
          <a:prstGeom prst="rect">
            <a:avLst/>
          </a:prstGeom>
        </p:spPr>
        <p:txBody>
          <a:bodyPr wrap="square">
            <a:spAutoFit/>
          </a:bodyPr>
          <a:lstStyle/>
          <a:p>
            <a:r>
              <a:rPr lang="fr-FR" dirty="0"/>
              <a:t> </a:t>
            </a:r>
          </a:p>
          <a:p>
            <a:r>
              <a:rPr lang="fr-FR" sz="2000" dirty="0">
                <a:solidFill>
                  <a:srgbClr val="133275"/>
                </a:solidFill>
              </a:rPr>
              <a:t>Lors de </a:t>
            </a:r>
            <a:r>
              <a:rPr lang="fr-FR" sz="2000" b="1" dirty="0">
                <a:solidFill>
                  <a:srgbClr val="133275"/>
                </a:solidFill>
              </a:rPr>
              <a:t>l’abordage des victimes</a:t>
            </a:r>
            <a:r>
              <a:rPr lang="fr-FR" sz="2000" dirty="0">
                <a:solidFill>
                  <a:srgbClr val="133275"/>
                </a:solidFill>
              </a:rPr>
              <a:t>, un </a:t>
            </a:r>
            <a:r>
              <a:rPr lang="fr-FR" sz="2000" b="1" dirty="0">
                <a:solidFill>
                  <a:srgbClr val="133275"/>
                </a:solidFill>
              </a:rPr>
              <a:t>bilan lésionnel rapide </a:t>
            </a:r>
            <a:r>
              <a:rPr lang="fr-FR" sz="2000" dirty="0">
                <a:solidFill>
                  <a:srgbClr val="133275"/>
                </a:solidFill>
              </a:rPr>
              <a:t>est effectué par les équipes GRES afin de déterminer leur état, de </a:t>
            </a:r>
            <a:r>
              <a:rPr lang="fr-FR" sz="2000" b="1" dirty="0">
                <a:solidFill>
                  <a:srgbClr val="133275"/>
                </a:solidFill>
              </a:rPr>
              <a:t>détecter des hémorragies </a:t>
            </a:r>
            <a:r>
              <a:rPr lang="fr-FR" sz="2000" dirty="0">
                <a:solidFill>
                  <a:srgbClr val="133275"/>
                </a:solidFill>
              </a:rPr>
              <a:t>cachées </a:t>
            </a:r>
            <a:r>
              <a:rPr lang="fr-FR" sz="2000" b="1" dirty="0">
                <a:solidFill>
                  <a:srgbClr val="133275"/>
                </a:solidFill>
              </a:rPr>
              <a:t>et la présence éventuelle</a:t>
            </a:r>
            <a:r>
              <a:rPr lang="fr-FR" sz="2000" dirty="0">
                <a:solidFill>
                  <a:srgbClr val="133275"/>
                </a:solidFill>
              </a:rPr>
              <a:t> d’armes ou d’explosif.</a:t>
            </a:r>
          </a:p>
          <a:p>
            <a:r>
              <a:rPr lang="fr-FR" sz="2000" dirty="0">
                <a:solidFill>
                  <a:srgbClr val="133275"/>
                </a:solidFill>
              </a:rPr>
              <a:t> </a:t>
            </a:r>
          </a:p>
          <a:p>
            <a:r>
              <a:rPr lang="fr-FR" sz="2000" dirty="0">
                <a:solidFill>
                  <a:srgbClr val="133275"/>
                </a:solidFill>
              </a:rPr>
              <a:t>Ces équipes ne </a:t>
            </a:r>
            <a:r>
              <a:rPr lang="fr-FR" sz="2000" b="1" dirty="0">
                <a:solidFill>
                  <a:srgbClr val="133275"/>
                </a:solidFill>
              </a:rPr>
              <a:t>prennent en charge, prioritairement, les victimes invalides, </a:t>
            </a:r>
            <a:r>
              <a:rPr lang="fr-FR" sz="2000" dirty="0">
                <a:solidFill>
                  <a:srgbClr val="133275"/>
                </a:solidFill>
              </a:rPr>
              <a:t>celles présentant, ou susceptibles de présenter, une </a:t>
            </a:r>
            <a:r>
              <a:rPr lang="fr-FR" sz="2000" b="1" dirty="0">
                <a:solidFill>
                  <a:srgbClr val="133275"/>
                </a:solidFill>
              </a:rPr>
              <a:t>urgence vitale</a:t>
            </a:r>
            <a:r>
              <a:rPr lang="fr-FR" sz="2000" dirty="0">
                <a:solidFill>
                  <a:srgbClr val="133275"/>
                </a:solidFill>
              </a:rPr>
              <a:t>.</a:t>
            </a:r>
          </a:p>
          <a:p>
            <a:r>
              <a:rPr lang="fr-FR" sz="2000" dirty="0">
                <a:solidFill>
                  <a:srgbClr val="133275"/>
                </a:solidFill>
              </a:rPr>
              <a:t>Elles peuvent être identifiées par exemple à l’aide de </a:t>
            </a:r>
            <a:r>
              <a:rPr lang="fr-FR" sz="2000" b="1" dirty="0">
                <a:solidFill>
                  <a:srgbClr val="133275"/>
                </a:solidFill>
              </a:rPr>
              <a:t>bâtons lumineux bleus.</a:t>
            </a:r>
          </a:p>
          <a:p>
            <a:r>
              <a:rPr lang="fr-FR" sz="2000" dirty="0">
                <a:solidFill>
                  <a:srgbClr val="133275"/>
                </a:solidFill>
              </a:rPr>
              <a:t>En l’absence de moyens matériels (bâtons lumineux par ex.), le marquage sur le front est à privilégier. </a:t>
            </a:r>
          </a:p>
          <a:p>
            <a:endParaRPr lang="fr-FR" sz="2000" dirty="0">
              <a:solidFill>
                <a:srgbClr val="133275"/>
              </a:solidFill>
            </a:endParaRPr>
          </a:p>
          <a:p>
            <a:r>
              <a:rPr lang="fr-FR" sz="2000" dirty="0">
                <a:solidFill>
                  <a:srgbClr val="133275"/>
                </a:solidFill>
              </a:rPr>
              <a:t>Ne pas utiliser de bâton rouge (dangers)/ vert (levée de doute OK) utilisés par les forces d’intervention spécialisée de niveau III et le déminage.</a:t>
            </a:r>
          </a:p>
        </p:txBody>
      </p:sp>
    </p:spTree>
    <p:extLst>
      <p:ext uri="{BB962C8B-B14F-4D97-AF65-F5344CB8AC3E}">
        <p14:creationId xmlns:p14="http://schemas.microsoft.com/office/powerpoint/2010/main" val="536576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ar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79234"/>
            <a:ext cx="1277470" cy="122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xmlns="" id="{6B7FCB54-3304-4064-93D5-4E12DB32205B}"/>
              </a:ext>
            </a:extLst>
          </p:cNvPr>
          <p:cNvSpPr/>
          <p:nvPr/>
        </p:nvSpPr>
        <p:spPr>
          <a:xfrm>
            <a:off x="2156842" y="369925"/>
            <a:ext cx="3692486" cy="461665"/>
          </a:xfrm>
          <a:prstGeom prst="rect">
            <a:avLst/>
          </a:prstGeom>
        </p:spPr>
        <p:txBody>
          <a:bodyPr wrap="none">
            <a:spAutoFit/>
          </a:bodyPr>
          <a:lstStyle/>
          <a:p>
            <a:r>
              <a:rPr lang="fr-FR" sz="2400" dirty="0">
                <a:solidFill>
                  <a:srgbClr val="133275"/>
                </a:solidFill>
              </a:rPr>
              <a:t>Logigramme de priorisation </a:t>
            </a:r>
          </a:p>
        </p:txBody>
      </p:sp>
      <p:sp>
        <p:nvSpPr>
          <p:cNvPr id="1039" name="Rectangle 28">
            <a:extLst>
              <a:ext uri="{FF2B5EF4-FFF2-40B4-BE49-F238E27FC236}">
                <a16:creationId xmlns:a16="http://schemas.microsoft.com/office/drawing/2014/main" xmlns="" id="{2F3A520B-431B-4EE5-8ED5-F5B57DAFEF1F}"/>
              </a:ext>
            </a:extLst>
          </p:cNvPr>
          <p:cNvSpPr>
            <a:spLocks noChangeArrowheads="1"/>
          </p:cNvSpPr>
          <p:nvPr/>
        </p:nvSpPr>
        <p:spPr bwMode="auto">
          <a:xfrm>
            <a:off x="3334328" y="-3463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040" name="Rectangle 33">
            <a:extLst>
              <a:ext uri="{FF2B5EF4-FFF2-40B4-BE49-F238E27FC236}">
                <a16:creationId xmlns:a16="http://schemas.microsoft.com/office/drawing/2014/main" xmlns="" id="{B9B99DCE-BA67-49A5-BB74-2C74122CCC27}"/>
              </a:ext>
            </a:extLst>
          </p:cNvPr>
          <p:cNvSpPr>
            <a:spLocks noChangeArrowheads="1"/>
          </p:cNvSpPr>
          <p:nvPr/>
        </p:nvSpPr>
        <p:spPr bwMode="auto">
          <a:xfrm>
            <a:off x="3334328" y="42256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35" name="Picture 2" descr="1e169cd3-80bb-46fd-a128-b8cf24129c82@SDIS69">
            <a:extLst>
              <a:ext uri="{FF2B5EF4-FFF2-40B4-BE49-F238E27FC236}">
                <a16:creationId xmlns:a16="http://schemas.microsoft.com/office/drawing/2014/main" xmlns="" id="{A78B72B8-D7F5-40E7-A0C2-9CC45DD8A02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47" t="22351" r="1821" b="3406"/>
          <a:stretch/>
        </p:blipFill>
        <p:spPr bwMode="auto">
          <a:xfrm>
            <a:off x="3885528" y="831590"/>
            <a:ext cx="4862687" cy="5350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8242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5A3B9387-3D8B-4841-BE02-35C9F2A9218B}"/>
              </a:ext>
            </a:extLst>
          </p:cNvPr>
          <p:cNvSpPr/>
          <p:nvPr/>
        </p:nvSpPr>
        <p:spPr>
          <a:xfrm>
            <a:off x="471409" y="1982711"/>
            <a:ext cx="10889319" cy="406265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600" b="1" i="0" u="none" strike="noStrike" kern="1200" cap="none" spc="0" normalizeH="0" baseline="0" noProof="0" dirty="0">
                <a:ln>
                  <a:noFill/>
                </a:ln>
                <a:solidFill>
                  <a:srgbClr val="133275"/>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5400" b="0" i="0" u="none" strike="noStrike" kern="1200" cap="none" spc="0" normalizeH="0" baseline="0" noProof="0" dirty="0">
              <a:ln>
                <a:noFill/>
              </a:ln>
              <a:solidFill>
                <a:srgbClr val="133275"/>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5400" b="0" i="0" u="none" strike="noStrike" kern="1200" cap="none" spc="0" normalizeH="0" baseline="0" noProof="0" dirty="0">
              <a:ln>
                <a:noFill/>
              </a:ln>
              <a:solidFill>
                <a:srgbClr val="133275"/>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5400" b="0" i="0" u="none" strike="noStrike" kern="1200" cap="none" spc="0" normalizeH="0" baseline="0" noProof="0" dirty="0">
              <a:ln>
                <a:noFill/>
              </a:ln>
              <a:solidFill>
                <a:srgbClr val="133275"/>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xmlns="" id="{6B7FCB54-3304-4064-93D5-4E12DB32205B}"/>
              </a:ext>
            </a:extLst>
          </p:cNvPr>
          <p:cNvSpPr/>
          <p:nvPr/>
        </p:nvSpPr>
        <p:spPr>
          <a:xfrm>
            <a:off x="2319004" y="340064"/>
            <a:ext cx="3776996" cy="461665"/>
          </a:xfrm>
          <a:prstGeom prst="rect">
            <a:avLst/>
          </a:prstGeom>
        </p:spPr>
        <p:txBody>
          <a:bodyPr wrap="none">
            <a:spAutoFit/>
          </a:bodyPr>
          <a:lstStyle/>
          <a:p>
            <a:pPr lvl="0">
              <a:defRPr/>
            </a:pPr>
            <a:r>
              <a:rPr lang="fr-FR" sz="2400" b="1" kern="150" spc="-50" dirty="0">
                <a:solidFill>
                  <a:srgbClr val="133275"/>
                </a:solidFill>
                <a:cs typeface="Cambria" panose="02040503050406030204" pitchFamily="18" charset="0"/>
              </a:rPr>
              <a:t>Les plaies par armes blanches</a:t>
            </a:r>
            <a:endParaRPr kumimoji="0" lang="fr-FR" sz="2400" b="0" i="0" u="none" strike="noStrike" kern="1200" cap="none" spc="0" normalizeH="0" baseline="0" noProof="0" dirty="0">
              <a:ln>
                <a:noFill/>
              </a:ln>
              <a:solidFill>
                <a:srgbClr val="133275"/>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xmlns="" id="{DE36830D-0E27-4E77-9C20-BC51A9A562B9}"/>
              </a:ext>
            </a:extLst>
          </p:cNvPr>
          <p:cNvSpPr/>
          <p:nvPr/>
        </p:nvSpPr>
        <p:spPr>
          <a:xfrm>
            <a:off x="1630770" y="1339616"/>
            <a:ext cx="9211414" cy="4093428"/>
          </a:xfrm>
          <a:prstGeom prst="rect">
            <a:avLst/>
          </a:prstGeom>
        </p:spPr>
        <p:txBody>
          <a:bodyPr wrap="square">
            <a:spAutoFit/>
          </a:bodyPr>
          <a:lstStyle/>
          <a:p>
            <a:pPr lvl="0" algn="just"/>
            <a:r>
              <a:rPr lang="fr-FR" sz="2000" dirty="0">
                <a:solidFill>
                  <a:srgbClr val="133275"/>
                </a:solidFill>
                <a:ea typeface="Times New Roman" panose="02020603050405020304" pitchFamily="18" charset="0"/>
                <a:cs typeface="Times New Roman" panose="02020603050405020304" pitchFamily="18" charset="0"/>
              </a:rPr>
              <a:t>Les lésions causées par les armes blanches sont des plaies pénétrantes à bords nets.</a:t>
            </a:r>
          </a:p>
          <a:p>
            <a:pPr lvl="0" algn="just"/>
            <a:r>
              <a:rPr lang="fr-FR" sz="2000" dirty="0">
                <a:solidFill>
                  <a:srgbClr val="133275"/>
                </a:solidFill>
                <a:ea typeface="Times New Roman" panose="02020603050405020304" pitchFamily="18" charset="0"/>
                <a:cs typeface="Times New Roman" panose="02020603050405020304" pitchFamily="18" charset="0"/>
              </a:rPr>
              <a:t>Il peut y avoir des amputations ou des plaies traversantes. </a:t>
            </a:r>
          </a:p>
          <a:p>
            <a:pPr lvl="0" algn="just"/>
            <a:r>
              <a:rPr lang="fr-FR" sz="2000" dirty="0">
                <a:solidFill>
                  <a:srgbClr val="133275"/>
                </a:solidFill>
                <a:ea typeface="Times New Roman" panose="02020603050405020304" pitchFamily="18" charset="0"/>
                <a:cs typeface="Times New Roman" panose="02020603050405020304" pitchFamily="18" charset="0"/>
              </a:rPr>
              <a:t>Leur gravité dépend de la localisation (organes ou vaisseaux sanguins touchés) et de la profondeur de la blessure.</a:t>
            </a:r>
          </a:p>
          <a:p>
            <a:pPr lvl="0" algn="just"/>
            <a:r>
              <a:rPr lang="fr-FR" sz="2000" dirty="0">
                <a:solidFill>
                  <a:srgbClr val="133275"/>
                </a:solidFill>
                <a:ea typeface="Times New Roman" panose="02020603050405020304" pitchFamily="18" charset="0"/>
                <a:cs typeface="Times New Roman" panose="02020603050405020304" pitchFamily="18" charset="0"/>
              </a:rPr>
              <a:t> </a:t>
            </a:r>
          </a:p>
          <a:p>
            <a:pPr lvl="0"/>
            <a:r>
              <a:rPr lang="fr-FR" sz="2000" dirty="0">
                <a:solidFill>
                  <a:srgbClr val="133275"/>
                </a:solidFill>
                <a:ea typeface="Times New Roman" panose="02020603050405020304" pitchFamily="18" charset="0"/>
                <a:cs typeface="Times New Roman" panose="02020603050405020304" pitchFamily="18" charset="0"/>
              </a:rPr>
              <a:t>Les atteintes de certaines zones peuvent faire craindre :  </a:t>
            </a:r>
          </a:p>
          <a:p>
            <a:pPr marL="542925" lvl="0" indent="-204788">
              <a:buFont typeface="Arial" panose="020B0604020202020204" pitchFamily="34" charset="0"/>
              <a:buChar char="•"/>
            </a:pPr>
            <a:r>
              <a:rPr lang="fr-FR" sz="2000" dirty="0">
                <a:solidFill>
                  <a:srgbClr val="133275"/>
                </a:solidFill>
                <a:ea typeface="Times New Roman" panose="02020603050405020304" pitchFamily="18" charset="0"/>
                <a:cs typeface="Times New Roman" panose="02020603050405020304" pitchFamily="18" charset="0"/>
              </a:rPr>
              <a:t>Une hémorragie massive (ex: blessure artérielle) </a:t>
            </a:r>
          </a:p>
          <a:p>
            <a:pPr marL="542925" lvl="0" indent="-204788">
              <a:buFont typeface="Arial" panose="020B0604020202020204" pitchFamily="34" charset="0"/>
              <a:buChar char="•"/>
            </a:pPr>
            <a:r>
              <a:rPr lang="fr-FR" sz="2000" dirty="0">
                <a:solidFill>
                  <a:srgbClr val="133275"/>
                </a:solidFill>
                <a:ea typeface="Times New Roman" panose="02020603050405020304" pitchFamily="18" charset="0"/>
                <a:cs typeface="Times New Roman" panose="02020603050405020304" pitchFamily="18" charset="0"/>
              </a:rPr>
              <a:t>Une détresse respiratoire par pneumothorax, hémothorax ou pneumo hémothorax (ex: plaie au thorax)</a:t>
            </a:r>
          </a:p>
          <a:p>
            <a:pPr marL="542925" lvl="0" indent="-204788">
              <a:buFont typeface="Arial" panose="020B0604020202020204" pitchFamily="34" charset="0"/>
              <a:buChar char="•"/>
            </a:pPr>
            <a:r>
              <a:rPr lang="fr-FR" sz="2000" dirty="0">
                <a:solidFill>
                  <a:srgbClr val="133275"/>
                </a:solidFill>
                <a:ea typeface="Times New Roman" panose="02020603050405020304" pitchFamily="18" charset="0"/>
                <a:cs typeface="Times New Roman" panose="02020603050405020304" pitchFamily="18" charset="0"/>
              </a:rPr>
              <a:t>Une éviscération ou plaies digestives (ex: plaie à l’abdomen)</a:t>
            </a:r>
          </a:p>
          <a:p>
            <a:pPr lvl="0"/>
            <a:r>
              <a:rPr lang="fr-FR" sz="2000" dirty="0">
                <a:solidFill>
                  <a:srgbClr val="133275"/>
                </a:solidFill>
                <a:ea typeface="Times New Roman" panose="02020603050405020304" pitchFamily="18" charset="0"/>
                <a:cs typeface="Times New Roman" panose="02020603050405020304" pitchFamily="18" charset="0"/>
              </a:rPr>
              <a:t> </a:t>
            </a:r>
          </a:p>
          <a:p>
            <a:pPr lvl="0" algn="just"/>
            <a:r>
              <a:rPr lang="fr-FR" sz="2000" dirty="0">
                <a:solidFill>
                  <a:srgbClr val="133275"/>
                </a:solidFill>
                <a:ea typeface="Times New Roman" panose="02020603050405020304" pitchFamily="18" charset="0"/>
                <a:cs typeface="Times New Roman" panose="02020603050405020304" pitchFamily="18" charset="0"/>
              </a:rPr>
              <a:t>Il est à noter que lors d’une attaque la victime tente souvent de se protéger avec les mains ce qui entraine des lésions à leur niveau (blessure défensive).</a:t>
            </a:r>
          </a:p>
        </p:txBody>
      </p:sp>
    </p:spTree>
    <p:extLst>
      <p:ext uri="{BB962C8B-B14F-4D97-AF65-F5344CB8AC3E}">
        <p14:creationId xmlns:p14="http://schemas.microsoft.com/office/powerpoint/2010/main" val="3645297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5A3B9387-3D8B-4841-BE02-35C9F2A9218B}"/>
              </a:ext>
            </a:extLst>
          </p:cNvPr>
          <p:cNvSpPr/>
          <p:nvPr/>
        </p:nvSpPr>
        <p:spPr>
          <a:xfrm>
            <a:off x="471409" y="1982711"/>
            <a:ext cx="10889319" cy="406265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600" b="1" i="0" u="none" strike="noStrike" kern="1200" cap="none" spc="0" normalizeH="0" baseline="0" noProof="0" dirty="0">
                <a:ln>
                  <a:noFill/>
                </a:ln>
                <a:solidFill>
                  <a:srgbClr val="133275"/>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5400" b="0" i="0" u="none" strike="noStrike" kern="1200" cap="none" spc="0" normalizeH="0" baseline="0" noProof="0" dirty="0">
              <a:ln>
                <a:noFill/>
              </a:ln>
              <a:solidFill>
                <a:srgbClr val="133275"/>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5400" b="0" i="0" u="none" strike="noStrike" kern="1200" cap="none" spc="0" normalizeH="0" baseline="0" noProof="0" dirty="0">
              <a:ln>
                <a:noFill/>
              </a:ln>
              <a:solidFill>
                <a:srgbClr val="133275"/>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5400" b="0" i="0" u="none" strike="noStrike" kern="1200" cap="none" spc="0" normalizeH="0" baseline="0" noProof="0" dirty="0">
              <a:ln>
                <a:noFill/>
              </a:ln>
              <a:solidFill>
                <a:srgbClr val="133275"/>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xmlns="" id="{6B7FCB54-3304-4064-93D5-4E12DB32205B}"/>
              </a:ext>
            </a:extLst>
          </p:cNvPr>
          <p:cNvSpPr/>
          <p:nvPr/>
        </p:nvSpPr>
        <p:spPr>
          <a:xfrm>
            <a:off x="1092144" y="504862"/>
            <a:ext cx="5373651" cy="430887"/>
          </a:xfrm>
          <a:prstGeom prst="rect">
            <a:avLst/>
          </a:prstGeom>
        </p:spPr>
        <p:txBody>
          <a:bodyPr wrap="none">
            <a:spAutoFit/>
          </a:bodyPr>
          <a:lstStyle/>
          <a:p>
            <a:pPr lvl="2">
              <a:spcAft>
                <a:spcPts val="0"/>
              </a:spcAft>
              <a:buClr>
                <a:srgbClr val="1F3864"/>
              </a:buClr>
            </a:pPr>
            <a:r>
              <a:rPr lang="fr-FR" sz="2200" b="1" kern="150" spc="-50" dirty="0">
                <a:solidFill>
                  <a:srgbClr val="002060"/>
                </a:solidFill>
                <a:cs typeface="Cambria" panose="02040503050406030204" pitchFamily="18" charset="0"/>
              </a:rPr>
              <a:t>Les blessures par armes contondantes </a:t>
            </a:r>
          </a:p>
        </p:txBody>
      </p:sp>
      <p:sp>
        <p:nvSpPr>
          <p:cNvPr id="2" name="ZoneTexte 1">
            <a:extLst>
              <a:ext uri="{FF2B5EF4-FFF2-40B4-BE49-F238E27FC236}">
                <a16:creationId xmlns:a16="http://schemas.microsoft.com/office/drawing/2014/main" xmlns="" id="{3D786B70-C0B5-4567-8057-4B36AF2C3A71}"/>
              </a:ext>
            </a:extLst>
          </p:cNvPr>
          <p:cNvSpPr txBox="1"/>
          <p:nvPr/>
        </p:nvSpPr>
        <p:spPr>
          <a:xfrm>
            <a:off x="1067760" y="1566952"/>
            <a:ext cx="10292967" cy="3108543"/>
          </a:xfrm>
          <a:prstGeom prst="rect">
            <a:avLst/>
          </a:prstGeom>
          <a:noFill/>
        </p:spPr>
        <p:txBody>
          <a:bodyPr wrap="square" rtlCol="0">
            <a:spAutoFit/>
          </a:bodyPr>
          <a:lstStyle/>
          <a:p>
            <a:pPr algn="just">
              <a:spcAft>
                <a:spcPts val="0"/>
              </a:spcAft>
            </a:pPr>
            <a:r>
              <a:rPr lang="fr-FR" dirty="0">
                <a:ea typeface="Times New Roman" panose="02020603050405020304" pitchFamily="18" charset="0"/>
                <a:cs typeface="Times New Roman" panose="02020603050405020304" pitchFamily="18" charset="0"/>
              </a:rPr>
              <a:t> </a:t>
            </a:r>
          </a:p>
          <a:p>
            <a:pPr algn="just">
              <a:spcAft>
                <a:spcPts val="0"/>
              </a:spcAft>
            </a:pPr>
            <a:r>
              <a:rPr lang="fr-FR" sz="2000" dirty="0">
                <a:solidFill>
                  <a:srgbClr val="133275"/>
                </a:solidFill>
                <a:ea typeface="Times New Roman" panose="02020603050405020304" pitchFamily="18" charset="0"/>
                <a:cs typeface="Times New Roman" panose="02020603050405020304" pitchFamily="18" charset="0"/>
              </a:rPr>
              <a:t>Il s’agit de contusions, de fractures, voire d’hémorragies internes au niveau des organes pleins pouvant engager le pronostic vital.</a:t>
            </a:r>
          </a:p>
          <a:p>
            <a:pPr algn="just">
              <a:spcAft>
                <a:spcPts val="0"/>
              </a:spcAft>
            </a:pPr>
            <a:r>
              <a:rPr lang="fr-FR" sz="2000" dirty="0">
                <a:solidFill>
                  <a:srgbClr val="133275"/>
                </a:solidFill>
                <a:ea typeface="Times New Roman" panose="02020603050405020304" pitchFamily="18" charset="0"/>
                <a:cs typeface="Times New Roman" panose="02020603050405020304" pitchFamily="18" charset="0"/>
              </a:rPr>
              <a:t> </a:t>
            </a:r>
          </a:p>
          <a:p>
            <a:pPr algn="just">
              <a:spcAft>
                <a:spcPts val="0"/>
              </a:spcAft>
            </a:pPr>
            <a:r>
              <a:rPr lang="fr-FR" sz="2000" dirty="0">
                <a:solidFill>
                  <a:srgbClr val="133275"/>
                </a:solidFill>
                <a:ea typeface="Times New Roman" panose="02020603050405020304" pitchFamily="18" charset="0"/>
                <a:cs typeface="Times New Roman" panose="02020603050405020304" pitchFamily="18" charset="0"/>
              </a:rPr>
              <a:t>Au niveau du cou, un coup peut détruire le larynx empêchant alors la respiration. </a:t>
            </a:r>
          </a:p>
          <a:p>
            <a:pPr algn="just">
              <a:spcAft>
                <a:spcPts val="0"/>
              </a:spcAft>
            </a:pPr>
            <a:endParaRPr lang="fr-FR" sz="2000" dirty="0">
              <a:solidFill>
                <a:srgbClr val="133275"/>
              </a:solidFill>
              <a:ea typeface="Times New Roman" panose="02020603050405020304" pitchFamily="18" charset="0"/>
              <a:cs typeface="Times New Roman" panose="02020603050405020304" pitchFamily="18" charset="0"/>
            </a:endParaRPr>
          </a:p>
          <a:p>
            <a:pPr algn="just">
              <a:spcAft>
                <a:spcPts val="0"/>
              </a:spcAft>
            </a:pPr>
            <a:r>
              <a:rPr lang="fr-FR" sz="2000" dirty="0">
                <a:solidFill>
                  <a:srgbClr val="133275"/>
                </a:solidFill>
                <a:ea typeface="Times New Roman" panose="02020603050405020304" pitchFamily="18" charset="0"/>
                <a:cs typeface="Times New Roman" panose="02020603050405020304" pitchFamily="18" charset="0"/>
              </a:rPr>
              <a:t>Au niveau de la tête, le coup peut entrainer une perte de connaissance et une contusion cérébrale plus ou moins hémorragique pouvant également engager le pronostic vital. </a:t>
            </a:r>
          </a:p>
          <a:p>
            <a:pPr algn="just">
              <a:spcAft>
                <a:spcPts val="0"/>
              </a:spcAft>
            </a:pPr>
            <a:r>
              <a:rPr lang="fr-FR" sz="2000" dirty="0">
                <a:solidFill>
                  <a:srgbClr val="133275"/>
                </a:solidFill>
                <a:ea typeface="Times New Roman" panose="02020603050405020304" pitchFamily="18" charset="0"/>
                <a:cs typeface="Times New Roman" panose="02020603050405020304" pitchFamily="18" charset="0"/>
              </a:rPr>
              <a:t> </a:t>
            </a:r>
          </a:p>
          <a:p>
            <a:pPr lvl="2">
              <a:spcAft>
                <a:spcPts val="0"/>
              </a:spcAft>
              <a:buClr>
                <a:srgbClr val="1F3864"/>
              </a:buClr>
            </a:pPr>
            <a:endParaRPr lang="fr-FR" dirty="0">
              <a:latin typeface="Mariann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9328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5A3B9387-3D8B-4841-BE02-35C9F2A9218B}"/>
              </a:ext>
            </a:extLst>
          </p:cNvPr>
          <p:cNvSpPr/>
          <p:nvPr/>
        </p:nvSpPr>
        <p:spPr>
          <a:xfrm>
            <a:off x="471409" y="1982711"/>
            <a:ext cx="10889319" cy="406265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600" b="1" i="0" u="none" strike="noStrike" kern="1200" cap="none" spc="0" normalizeH="0" baseline="0" noProof="0" dirty="0">
                <a:ln>
                  <a:noFill/>
                </a:ln>
                <a:solidFill>
                  <a:srgbClr val="133275"/>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5400" b="0" i="0" u="none" strike="noStrike" kern="1200" cap="none" spc="0" normalizeH="0" baseline="0" noProof="0" dirty="0">
              <a:ln>
                <a:noFill/>
              </a:ln>
              <a:solidFill>
                <a:srgbClr val="133275"/>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5400" b="0" i="0" u="none" strike="noStrike" kern="1200" cap="none" spc="0" normalizeH="0" baseline="0" noProof="0" dirty="0">
              <a:ln>
                <a:noFill/>
              </a:ln>
              <a:solidFill>
                <a:srgbClr val="133275"/>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5400" b="0" i="0" u="none" strike="noStrike" kern="1200" cap="none" spc="0" normalizeH="0" baseline="0" noProof="0" dirty="0">
              <a:ln>
                <a:noFill/>
              </a:ln>
              <a:solidFill>
                <a:srgbClr val="133275"/>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xmlns="" id="{6B7FCB54-3304-4064-93D5-4E12DB32205B}"/>
              </a:ext>
            </a:extLst>
          </p:cNvPr>
          <p:cNvSpPr/>
          <p:nvPr/>
        </p:nvSpPr>
        <p:spPr>
          <a:xfrm>
            <a:off x="1168709" y="422974"/>
            <a:ext cx="4223657" cy="461665"/>
          </a:xfrm>
          <a:prstGeom prst="rect">
            <a:avLst/>
          </a:prstGeom>
        </p:spPr>
        <p:txBody>
          <a:bodyPr wrap="none">
            <a:spAutoFit/>
          </a:bodyPr>
          <a:lstStyle/>
          <a:p>
            <a:pPr lvl="2">
              <a:buClr>
                <a:srgbClr val="1F3864"/>
              </a:buClr>
            </a:pPr>
            <a:r>
              <a:rPr lang="fr-FR" sz="2400" b="1" kern="150" spc="-50" dirty="0">
                <a:solidFill>
                  <a:srgbClr val="002060"/>
                </a:solidFill>
                <a:cs typeface="Cambria" panose="02040503050406030204" pitchFamily="18" charset="0"/>
              </a:rPr>
              <a:t>Les plaies par armes à feu</a:t>
            </a:r>
          </a:p>
        </p:txBody>
      </p:sp>
      <p:sp>
        <p:nvSpPr>
          <p:cNvPr id="6" name="Rectangle 5">
            <a:extLst>
              <a:ext uri="{FF2B5EF4-FFF2-40B4-BE49-F238E27FC236}">
                <a16:creationId xmlns:a16="http://schemas.microsoft.com/office/drawing/2014/main" xmlns="" id="{47FF3AA5-79D8-47F1-A433-215F81B4E969}"/>
              </a:ext>
            </a:extLst>
          </p:cNvPr>
          <p:cNvSpPr/>
          <p:nvPr/>
        </p:nvSpPr>
        <p:spPr>
          <a:xfrm>
            <a:off x="524417" y="1339243"/>
            <a:ext cx="11184527" cy="4708981"/>
          </a:xfrm>
          <a:prstGeom prst="rect">
            <a:avLst/>
          </a:prstGeom>
        </p:spPr>
        <p:txBody>
          <a:bodyPr wrap="square">
            <a:spAutoFit/>
          </a:bodyPr>
          <a:lstStyle/>
          <a:p>
            <a:pPr lvl="0" algn="just"/>
            <a:r>
              <a:rPr lang="fr-FR" sz="2000" dirty="0">
                <a:solidFill>
                  <a:srgbClr val="133275"/>
                </a:solidFill>
                <a:ea typeface="Times New Roman" panose="02020603050405020304" pitchFamily="18" charset="0"/>
                <a:cs typeface="Times New Roman" panose="02020603050405020304" pitchFamily="18" charset="0"/>
              </a:rPr>
              <a:t>Les lésions sont faites par les projectiles propulsés par des armes de poing ou d’épaule dont il existe plusieurs types et calibres. </a:t>
            </a:r>
          </a:p>
          <a:p>
            <a:pPr lvl="0" algn="just"/>
            <a:endParaRPr lang="fr-FR" sz="2000" dirty="0">
              <a:solidFill>
                <a:srgbClr val="133275"/>
              </a:solidFill>
              <a:ea typeface="Times New Roman" panose="02020603050405020304" pitchFamily="18" charset="0"/>
              <a:cs typeface="Times New Roman" panose="02020603050405020304" pitchFamily="18" charset="0"/>
            </a:endParaRPr>
          </a:p>
          <a:p>
            <a:pPr lvl="0" algn="just"/>
            <a:r>
              <a:rPr lang="fr-FR" sz="2000" dirty="0">
                <a:solidFill>
                  <a:srgbClr val="133275"/>
                </a:solidFill>
                <a:ea typeface="Times New Roman" panose="02020603050405020304" pitchFamily="18" charset="0"/>
                <a:cs typeface="Times New Roman" panose="02020603050405020304" pitchFamily="18" charset="0"/>
              </a:rPr>
              <a:t>Certains projectiles ne se d</a:t>
            </a:r>
            <a:r>
              <a:rPr lang="fr-FR" sz="2000" dirty="0">
                <a:solidFill>
                  <a:srgbClr val="133275"/>
                </a:solidFill>
                <a:ea typeface="Times New Roman" panose="02020603050405020304" pitchFamily="18" charset="0"/>
                <a:cs typeface="Marianne"/>
              </a:rPr>
              <a:t>é</a:t>
            </a:r>
            <a:r>
              <a:rPr lang="fr-FR" sz="2000" dirty="0">
                <a:solidFill>
                  <a:srgbClr val="133275"/>
                </a:solidFill>
                <a:ea typeface="Times New Roman" panose="02020603050405020304" pitchFamily="18" charset="0"/>
                <a:cs typeface="Times New Roman" panose="02020603050405020304" pitchFamily="18" charset="0"/>
              </a:rPr>
              <a:t>forment pas et ont une trajectoire rectiligne avec un fort impact mais une faible diffusion.</a:t>
            </a:r>
          </a:p>
          <a:p>
            <a:pPr lvl="0" algn="just"/>
            <a:r>
              <a:rPr lang="fr-FR" sz="2000" dirty="0">
                <a:solidFill>
                  <a:srgbClr val="133275"/>
                </a:solidFill>
                <a:ea typeface="Times New Roman" panose="02020603050405020304" pitchFamily="18" charset="0"/>
                <a:cs typeface="Times New Roman" panose="02020603050405020304" pitchFamily="18" charset="0"/>
              </a:rPr>
              <a:t>D’autres se déforment et se fragmentent à l’impact, pouvant avoir une trajectoire aléatoire modifiée par la succession des rebonds dans les milieux du corps humain qu’ils traversent. </a:t>
            </a:r>
          </a:p>
          <a:p>
            <a:pPr lvl="0" algn="just"/>
            <a:r>
              <a:rPr lang="fr-FR" sz="2000" dirty="0">
                <a:solidFill>
                  <a:srgbClr val="133275"/>
                </a:solidFill>
                <a:ea typeface="Times New Roman" panose="02020603050405020304" pitchFamily="18" charset="0"/>
                <a:cs typeface="Times New Roman" panose="02020603050405020304" pitchFamily="18" charset="0"/>
              </a:rPr>
              <a:t>Les cartouches de plomb, quand à elles, diffusent plusieurs projectiles, en éventail, entrainant des lésions de poly-criblage.</a:t>
            </a:r>
          </a:p>
          <a:p>
            <a:pPr lvl="0" algn="just"/>
            <a:r>
              <a:rPr lang="fr-FR" sz="2000" dirty="0">
                <a:solidFill>
                  <a:srgbClr val="133275"/>
                </a:solidFill>
                <a:ea typeface="Times New Roman" panose="02020603050405020304" pitchFamily="18" charset="0"/>
                <a:cs typeface="Times New Roman" panose="02020603050405020304" pitchFamily="18" charset="0"/>
              </a:rPr>
              <a:t> </a:t>
            </a:r>
          </a:p>
          <a:p>
            <a:pPr lvl="0" algn="just"/>
            <a:r>
              <a:rPr lang="fr-FR" sz="2000" dirty="0">
                <a:solidFill>
                  <a:srgbClr val="133275"/>
                </a:solidFill>
                <a:ea typeface="Times New Roman" panose="02020603050405020304" pitchFamily="18" charset="0"/>
                <a:cs typeface="Times New Roman" panose="02020603050405020304" pitchFamily="18" charset="0"/>
              </a:rPr>
              <a:t>A la lésion directe liée au trajet du projectile, s’associe une lésion par dissipation de l’énergie cinétique qui lui est associée. Ainsi un projectile peut entrainer un petit orifice d’entrée mais un gros orifice de sortie. La gravité de l’atteinte est liée aux organes vitaux et aux paquets vasculaires touchés.</a:t>
            </a:r>
          </a:p>
          <a:p>
            <a:pPr lvl="0" algn="just"/>
            <a:endParaRPr lang="fr-FR" sz="2000" dirty="0">
              <a:solidFill>
                <a:srgbClr val="133275"/>
              </a:solidFill>
              <a:ea typeface="Times New Roman" panose="02020603050405020304" pitchFamily="18" charset="0"/>
              <a:cs typeface="Times New Roman" panose="02020603050405020304" pitchFamily="18" charset="0"/>
            </a:endParaRPr>
          </a:p>
          <a:p>
            <a:pPr lvl="0" algn="just"/>
            <a:r>
              <a:rPr lang="fr-FR" sz="2000" b="1" dirty="0">
                <a:solidFill>
                  <a:srgbClr val="133275"/>
                </a:solidFill>
                <a:ea typeface="Times New Roman" panose="02020603050405020304" pitchFamily="18" charset="0"/>
                <a:cs typeface="Times New Roman" panose="02020603050405020304" pitchFamily="18" charset="0"/>
              </a:rPr>
              <a:t>Il est nécessaire de repérer l’orifice d’entrée et de rechercher celui de sortie s’il existe .</a:t>
            </a:r>
          </a:p>
        </p:txBody>
      </p:sp>
    </p:spTree>
    <p:extLst>
      <p:ext uri="{BB962C8B-B14F-4D97-AF65-F5344CB8AC3E}">
        <p14:creationId xmlns:p14="http://schemas.microsoft.com/office/powerpoint/2010/main" val="1523546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5A3B9387-3D8B-4841-BE02-35C9F2A9218B}"/>
              </a:ext>
            </a:extLst>
          </p:cNvPr>
          <p:cNvSpPr/>
          <p:nvPr/>
        </p:nvSpPr>
        <p:spPr>
          <a:xfrm>
            <a:off x="471409" y="1982711"/>
            <a:ext cx="10889319" cy="406265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600" b="1" i="0" u="none" strike="noStrike" kern="1200" cap="none" spc="0" normalizeH="0" baseline="0" noProof="0" dirty="0">
                <a:ln>
                  <a:noFill/>
                </a:ln>
                <a:solidFill>
                  <a:srgbClr val="133275"/>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5400" b="0" i="0" u="none" strike="noStrike" kern="1200" cap="none" spc="0" normalizeH="0" baseline="0" noProof="0" dirty="0">
              <a:ln>
                <a:noFill/>
              </a:ln>
              <a:solidFill>
                <a:srgbClr val="133275"/>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5400" b="0" i="0" u="none" strike="noStrike" kern="1200" cap="none" spc="0" normalizeH="0" baseline="0" noProof="0" dirty="0">
              <a:ln>
                <a:noFill/>
              </a:ln>
              <a:solidFill>
                <a:srgbClr val="133275"/>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5400" b="0" i="0" u="none" strike="noStrike" kern="1200" cap="none" spc="0" normalizeH="0" baseline="0" noProof="0" dirty="0">
              <a:ln>
                <a:noFill/>
              </a:ln>
              <a:solidFill>
                <a:srgbClr val="133275"/>
              </a:solidFill>
              <a:effectLst/>
              <a:uLnTx/>
              <a:uFillTx/>
              <a:latin typeface="Calibri" panose="020F0502020204030204"/>
              <a:ea typeface="+mn-ea"/>
              <a:cs typeface="+mn-cs"/>
            </a:endParaRPr>
          </a:p>
        </p:txBody>
      </p:sp>
      <p:sp>
        <p:nvSpPr>
          <p:cNvPr id="2" name="ZoneTexte 1">
            <a:extLst>
              <a:ext uri="{FF2B5EF4-FFF2-40B4-BE49-F238E27FC236}">
                <a16:creationId xmlns:a16="http://schemas.microsoft.com/office/drawing/2014/main" xmlns="" id="{3D786B70-C0B5-4567-8057-4B36AF2C3A71}"/>
              </a:ext>
            </a:extLst>
          </p:cNvPr>
          <p:cNvSpPr txBox="1"/>
          <p:nvPr/>
        </p:nvSpPr>
        <p:spPr>
          <a:xfrm>
            <a:off x="2271177" y="354388"/>
            <a:ext cx="3957827" cy="584775"/>
          </a:xfrm>
          <a:prstGeom prst="rect">
            <a:avLst/>
          </a:prstGeom>
          <a:noFill/>
        </p:spPr>
        <p:txBody>
          <a:bodyPr wrap="square" rtlCol="0">
            <a:spAutoFit/>
          </a:bodyPr>
          <a:lstStyle/>
          <a:p>
            <a:r>
              <a:rPr lang="fr-FR" sz="3200" dirty="0"/>
              <a:t> </a:t>
            </a:r>
            <a:r>
              <a:rPr lang="fr-FR" sz="2400" b="1" dirty="0">
                <a:solidFill>
                  <a:srgbClr val="133275"/>
                </a:solidFill>
              </a:rPr>
              <a:t>Les hémorragies externes</a:t>
            </a:r>
          </a:p>
        </p:txBody>
      </p:sp>
      <p:sp>
        <p:nvSpPr>
          <p:cNvPr id="6" name="Rectangle 5">
            <a:extLst>
              <a:ext uri="{FF2B5EF4-FFF2-40B4-BE49-F238E27FC236}">
                <a16:creationId xmlns:a16="http://schemas.microsoft.com/office/drawing/2014/main" xmlns="" id="{4E77C2C7-92DC-44B6-9DAD-9C92345BACBA}"/>
              </a:ext>
            </a:extLst>
          </p:cNvPr>
          <p:cNvSpPr/>
          <p:nvPr/>
        </p:nvSpPr>
        <p:spPr>
          <a:xfrm>
            <a:off x="1097280" y="2376442"/>
            <a:ext cx="10263448" cy="1323439"/>
          </a:xfrm>
          <a:prstGeom prst="rect">
            <a:avLst/>
          </a:prstGeom>
        </p:spPr>
        <p:txBody>
          <a:bodyPr wrap="square" anchor="t">
            <a:spAutoFit/>
          </a:bodyPr>
          <a:lstStyle/>
          <a:p>
            <a:r>
              <a:rPr lang="fr-FR" sz="2000" dirty="0">
                <a:solidFill>
                  <a:srgbClr val="133275"/>
                </a:solidFill>
              </a:rPr>
              <a:t>Une hémorragie correspond à une </a:t>
            </a:r>
            <a:r>
              <a:rPr lang="fr-FR" sz="2000" b="1" dirty="0">
                <a:solidFill>
                  <a:srgbClr val="133275"/>
                </a:solidFill>
              </a:rPr>
              <a:t>perte importante de sang</a:t>
            </a:r>
            <a:r>
              <a:rPr lang="fr-FR" sz="2000" dirty="0">
                <a:solidFill>
                  <a:srgbClr val="133275"/>
                </a:solidFill>
              </a:rPr>
              <a:t>. Il s’agit d’un saignement </a:t>
            </a:r>
            <a:r>
              <a:rPr lang="fr-FR" sz="2000" b="1" dirty="0">
                <a:solidFill>
                  <a:srgbClr val="133275"/>
                </a:solidFill>
              </a:rPr>
              <a:t>qui ne s’arrête pas </a:t>
            </a:r>
            <a:r>
              <a:rPr lang="fr-FR" sz="2000" dirty="0">
                <a:solidFill>
                  <a:srgbClr val="133275"/>
                </a:solidFill>
              </a:rPr>
              <a:t>spontanément. Cet écoulement est causé par la rupture d’un vaisseau sanguin qui est visible. On parle d’</a:t>
            </a:r>
            <a:r>
              <a:rPr lang="fr-FR" sz="2000" b="1" dirty="0">
                <a:solidFill>
                  <a:srgbClr val="133275"/>
                </a:solidFill>
              </a:rPr>
              <a:t>hémorragie externe </a:t>
            </a:r>
            <a:r>
              <a:rPr lang="fr-FR" sz="2000" dirty="0">
                <a:solidFill>
                  <a:srgbClr val="133275"/>
                </a:solidFill>
              </a:rPr>
              <a:t>car le sang s’écoule à l’extérieur du corps humain par un orifice.</a:t>
            </a:r>
            <a:endParaRPr lang="fr-FR" sz="2800" dirty="0">
              <a:solidFill>
                <a:srgbClr val="133275"/>
              </a:solidFill>
            </a:endParaRPr>
          </a:p>
        </p:txBody>
      </p:sp>
    </p:spTree>
    <p:extLst>
      <p:ext uri="{BB962C8B-B14F-4D97-AF65-F5344CB8AC3E}">
        <p14:creationId xmlns:p14="http://schemas.microsoft.com/office/powerpoint/2010/main" val="855352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5A3B9387-3D8B-4841-BE02-35C9F2A9218B}"/>
              </a:ext>
            </a:extLst>
          </p:cNvPr>
          <p:cNvSpPr/>
          <p:nvPr/>
        </p:nvSpPr>
        <p:spPr>
          <a:xfrm>
            <a:off x="471409" y="1982711"/>
            <a:ext cx="10889319" cy="406265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600" b="1" i="0" u="none" strike="noStrike" kern="1200" cap="none" spc="0" normalizeH="0" baseline="0" noProof="0" dirty="0">
                <a:ln>
                  <a:noFill/>
                </a:ln>
                <a:solidFill>
                  <a:srgbClr val="133275"/>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5400" b="0" i="0" u="none" strike="noStrike" kern="1200" cap="none" spc="0" normalizeH="0" baseline="0" noProof="0" dirty="0">
              <a:ln>
                <a:noFill/>
              </a:ln>
              <a:solidFill>
                <a:srgbClr val="133275"/>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5400" b="0" i="0" u="none" strike="noStrike" kern="1200" cap="none" spc="0" normalizeH="0" baseline="0" noProof="0" dirty="0">
              <a:ln>
                <a:noFill/>
              </a:ln>
              <a:solidFill>
                <a:srgbClr val="133275"/>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5400" b="0" i="0" u="none" strike="noStrike" kern="1200" cap="none" spc="0" normalizeH="0" baseline="0" noProof="0" dirty="0">
              <a:ln>
                <a:noFill/>
              </a:ln>
              <a:solidFill>
                <a:srgbClr val="133275"/>
              </a:solidFill>
              <a:effectLst/>
              <a:uLnTx/>
              <a:uFillTx/>
              <a:latin typeface="Calibri" panose="020F0502020204030204"/>
              <a:ea typeface="+mn-ea"/>
              <a:cs typeface="+mn-cs"/>
            </a:endParaRPr>
          </a:p>
        </p:txBody>
      </p:sp>
      <p:sp>
        <p:nvSpPr>
          <p:cNvPr id="6" name="ZoneTexte 5">
            <a:extLst>
              <a:ext uri="{FF2B5EF4-FFF2-40B4-BE49-F238E27FC236}">
                <a16:creationId xmlns:a16="http://schemas.microsoft.com/office/drawing/2014/main" xmlns="" id="{82D7D630-F3FA-4854-A4CD-A8035D40C120}"/>
              </a:ext>
            </a:extLst>
          </p:cNvPr>
          <p:cNvSpPr txBox="1"/>
          <p:nvPr/>
        </p:nvSpPr>
        <p:spPr>
          <a:xfrm>
            <a:off x="1880586" y="373761"/>
            <a:ext cx="7700788" cy="461665"/>
          </a:xfrm>
          <a:prstGeom prst="rect">
            <a:avLst/>
          </a:prstGeom>
          <a:noFill/>
        </p:spPr>
        <p:txBody>
          <a:bodyPr wrap="square" rtlCol="0">
            <a:spAutoFit/>
          </a:bodyPr>
          <a:lstStyle/>
          <a:p>
            <a:r>
              <a:rPr lang="fr-FR" sz="2400" b="1" dirty="0">
                <a:solidFill>
                  <a:srgbClr val="133275"/>
                </a:solidFill>
              </a:rPr>
              <a:t>Trois types d’hémorragie externe   </a:t>
            </a:r>
          </a:p>
        </p:txBody>
      </p:sp>
      <p:sp>
        <p:nvSpPr>
          <p:cNvPr id="12" name="Rectangle 11">
            <a:extLst>
              <a:ext uri="{FF2B5EF4-FFF2-40B4-BE49-F238E27FC236}">
                <a16:creationId xmlns:a16="http://schemas.microsoft.com/office/drawing/2014/main" xmlns="" id="{4E8C33CC-E7BF-4957-B42C-682F52BB5B47}"/>
              </a:ext>
            </a:extLst>
          </p:cNvPr>
          <p:cNvSpPr/>
          <p:nvPr/>
        </p:nvSpPr>
        <p:spPr>
          <a:xfrm>
            <a:off x="1277471" y="1603477"/>
            <a:ext cx="9817249" cy="2862322"/>
          </a:xfrm>
          <a:prstGeom prst="rect">
            <a:avLst/>
          </a:prstGeom>
        </p:spPr>
        <p:txBody>
          <a:bodyPr wrap="square">
            <a:spAutoFit/>
          </a:bodyPr>
          <a:lstStyle/>
          <a:p>
            <a:pPr algn="just"/>
            <a:r>
              <a:rPr lang="fr-FR" sz="2000" dirty="0">
                <a:solidFill>
                  <a:srgbClr val="133275"/>
                </a:solidFill>
              </a:rPr>
              <a:t>L’hémorragie peut être :</a:t>
            </a:r>
          </a:p>
          <a:p>
            <a:pPr marL="342900" indent="-342900" algn="just">
              <a:buFont typeface="Arial" panose="020B0604020202020204" pitchFamily="34" charset="0"/>
              <a:buChar char="•"/>
            </a:pPr>
            <a:r>
              <a:rPr lang="fr-FR" sz="2000" dirty="0">
                <a:solidFill>
                  <a:srgbClr val="133275"/>
                </a:solidFill>
              </a:rPr>
              <a:t>Artérielle,</a:t>
            </a:r>
          </a:p>
          <a:p>
            <a:pPr marL="342900" indent="-342900" algn="just">
              <a:buFont typeface="Arial" panose="020B0604020202020204" pitchFamily="34" charset="0"/>
              <a:buChar char="•"/>
            </a:pPr>
            <a:r>
              <a:rPr lang="fr-FR" sz="2000" dirty="0">
                <a:solidFill>
                  <a:srgbClr val="133275"/>
                </a:solidFill>
              </a:rPr>
              <a:t>Veineuse, </a:t>
            </a:r>
          </a:p>
          <a:p>
            <a:pPr marL="342900" indent="-342900" algn="just">
              <a:buFont typeface="Arial" panose="020B0604020202020204" pitchFamily="34" charset="0"/>
              <a:buChar char="•"/>
            </a:pPr>
            <a:r>
              <a:rPr lang="fr-FR" sz="2000" dirty="0">
                <a:solidFill>
                  <a:srgbClr val="133275"/>
                </a:solidFill>
              </a:rPr>
              <a:t>Capillaire (non abordée)</a:t>
            </a:r>
          </a:p>
          <a:p>
            <a:pPr marL="342900" indent="-342900" algn="just">
              <a:buFont typeface="Arial" panose="020B0604020202020204" pitchFamily="34" charset="0"/>
              <a:buChar char="•"/>
            </a:pPr>
            <a:endParaRPr lang="fr-FR" sz="2000" dirty="0">
              <a:solidFill>
                <a:srgbClr val="133275"/>
              </a:solidFill>
            </a:endParaRPr>
          </a:p>
          <a:p>
            <a:pPr algn="just"/>
            <a:r>
              <a:rPr lang="fr-FR" sz="2000" dirty="0">
                <a:solidFill>
                  <a:srgbClr val="133275"/>
                </a:solidFill>
              </a:rPr>
              <a:t>Les saignements les plus importants, les plus rapides et les plus difficiles à stopper, se produisent souvent en cas d’hémorragie </a:t>
            </a:r>
            <a:r>
              <a:rPr lang="fr-FR" sz="2000" b="1" dirty="0">
                <a:solidFill>
                  <a:srgbClr val="133275"/>
                </a:solidFill>
              </a:rPr>
              <a:t>artérielle</a:t>
            </a:r>
            <a:r>
              <a:rPr lang="fr-FR" sz="2000" dirty="0">
                <a:solidFill>
                  <a:srgbClr val="133275"/>
                </a:solidFill>
              </a:rPr>
              <a:t>. (sang rouge clair)</a:t>
            </a:r>
          </a:p>
          <a:p>
            <a:pPr algn="just"/>
            <a:endParaRPr lang="fr-FR" sz="2000" dirty="0">
              <a:solidFill>
                <a:srgbClr val="133275"/>
              </a:solidFill>
            </a:endParaRPr>
          </a:p>
          <a:p>
            <a:pPr algn="just"/>
            <a:r>
              <a:rPr lang="fr-FR" sz="2000" dirty="0">
                <a:solidFill>
                  <a:srgbClr val="133275"/>
                </a:solidFill>
              </a:rPr>
              <a:t>Les hémorragie </a:t>
            </a:r>
            <a:r>
              <a:rPr lang="fr-FR" sz="2000" b="1" dirty="0">
                <a:solidFill>
                  <a:srgbClr val="133275"/>
                </a:solidFill>
              </a:rPr>
              <a:t>veineuse </a:t>
            </a:r>
            <a:r>
              <a:rPr lang="fr-FR" sz="2000" dirty="0">
                <a:solidFill>
                  <a:srgbClr val="133275"/>
                </a:solidFill>
              </a:rPr>
              <a:t>sont plus généralement faciles à arrêter (sang rouge foncé).</a:t>
            </a:r>
          </a:p>
        </p:txBody>
      </p:sp>
    </p:spTree>
    <p:extLst>
      <p:ext uri="{BB962C8B-B14F-4D97-AF65-F5344CB8AC3E}">
        <p14:creationId xmlns:p14="http://schemas.microsoft.com/office/powerpoint/2010/main" val="108789558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2240</TotalTime>
  <Words>562</Words>
  <Application>Microsoft Office PowerPoint</Application>
  <PresentationFormat>Grand écran</PresentationFormat>
  <Paragraphs>123</Paragraphs>
  <Slides>15</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15</vt:i4>
      </vt:variant>
    </vt:vector>
  </HeadingPairs>
  <TitlesOfParts>
    <vt:vector size="22" baseType="lpstr">
      <vt:lpstr>Arial</vt:lpstr>
      <vt:lpstr>Calibri</vt:lpstr>
      <vt:lpstr>Calibri Light</vt:lpstr>
      <vt:lpstr>Cambria</vt:lpstr>
      <vt:lpstr>Marianne</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Jerome.BOUCHER@sdmis.fr;Jean-Francois.FAURE@sdmis.fr</dc:creator>
  <cp:lastModifiedBy>ROBERT Philippe</cp:lastModifiedBy>
  <cp:revision>144</cp:revision>
  <cp:lastPrinted>2021-06-29T09:34:15Z</cp:lastPrinted>
  <dcterms:created xsi:type="dcterms:W3CDTF">2021-06-28T08:11:08Z</dcterms:created>
  <dcterms:modified xsi:type="dcterms:W3CDTF">2023-02-16T16:02:10Z</dcterms:modified>
</cp:coreProperties>
</file>