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0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6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34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0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98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45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55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3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1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70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24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3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586753" y="6195167"/>
            <a:ext cx="9372600" cy="451743"/>
            <a:chOff x="1586753" y="6195167"/>
            <a:chExt cx="9372600" cy="451743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B32E068-BF55-AF63-005C-2CCD4E4A195C}"/>
              </a:ext>
            </a:extLst>
          </p:cNvPr>
          <p:cNvSpPr/>
          <p:nvPr/>
        </p:nvSpPr>
        <p:spPr>
          <a:xfrm>
            <a:off x="1591897" y="2243185"/>
            <a:ext cx="986987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algn="ctr"/>
            <a:r>
              <a:rPr lang="fr-FR" sz="800" dirty="0">
                <a:solidFill>
                  <a:srgbClr val="133275"/>
                </a:solidFill>
              </a:rPr>
              <a:t> </a:t>
            </a:r>
            <a:r>
              <a:rPr lang="fr-FR" sz="6600" dirty="0">
                <a:solidFill>
                  <a:srgbClr val="133275"/>
                </a:solidFill>
              </a:rPr>
              <a:t>Techniques Opérationnelles</a:t>
            </a:r>
          </a:p>
          <a:p>
            <a:pPr algn="ctr"/>
            <a:endParaRPr lang="fr-FR" sz="6600" dirty="0">
              <a:solidFill>
                <a:srgbClr val="133275"/>
              </a:solidFill>
            </a:endParaRPr>
          </a:p>
          <a:p>
            <a:pPr algn="ctr"/>
            <a:r>
              <a:rPr lang="fr-FR" sz="4400" dirty="0">
                <a:solidFill>
                  <a:srgbClr val="13327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Réglage des EPB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4482BB0-D4EF-052D-49C6-D569464A3238}"/>
              </a:ext>
            </a:extLst>
          </p:cNvPr>
          <p:cNvSpPr txBox="1"/>
          <p:nvPr/>
        </p:nvSpPr>
        <p:spPr>
          <a:xfrm>
            <a:off x="1711163" y="431999"/>
            <a:ext cx="456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133275"/>
                </a:solidFill>
              </a:rPr>
              <a:t>Formation Tuerie de Masses (TDM)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3155CC5-0F4A-4FD2-AD7F-C4BCB9C57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50" y="386805"/>
            <a:ext cx="624208" cy="603254"/>
          </a:xfrm>
          <a:prstGeom prst="rect">
            <a:avLst/>
          </a:prstGeom>
        </p:spPr>
      </p:pic>
      <p:sp>
        <p:nvSpPr>
          <p:cNvPr id="13" name="ZoneTexte 5">
            <a:extLst>
              <a:ext uri="{FF2B5EF4-FFF2-40B4-BE49-F238E27FC236}">
                <a16:creationId xmlns:a16="http://schemas.microsoft.com/office/drawing/2014/main" xmlns="" id="{5785D091-89CE-4694-AD1F-C0B52C4F8B8C}"/>
              </a:ext>
            </a:extLst>
          </p:cNvPr>
          <p:cNvSpPr txBox="1"/>
          <p:nvPr/>
        </p:nvSpPr>
        <p:spPr>
          <a:xfrm>
            <a:off x="9767247" y="6390735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244613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4D2C536-2AE0-EC53-0DA0-0CAFB8254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4" y="1487034"/>
            <a:ext cx="4476698" cy="438378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8CFEF56-E947-8D10-4D6D-45D21649481A}"/>
              </a:ext>
            </a:extLst>
          </p:cNvPr>
          <p:cNvSpPr txBox="1"/>
          <p:nvPr/>
        </p:nvSpPr>
        <p:spPr>
          <a:xfrm>
            <a:off x="1694688" y="495678"/>
            <a:ext cx="263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123175"/>
                </a:solidFill>
              </a:rPr>
              <a:t>Zone de protection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D154964-36BE-FA00-A68F-0C672E62987E}"/>
              </a:ext>
            </a:extLst>
          </p:cNvPr>
          <p:cNvSpPr txBox="1"/>
          <p:nvPr/>
        </p:nvSpPr>
        <p:spPr>
          <a:xfrm>
            <a:off x="5824271" y="1603477"/>
            <a:ext cx="5108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123175"/>
                </a:solidFill>
              </a:rPr>
              <a:t>Les dimensions des plaque du gilet sont faites pour protéger les organes nobles.</a:t>
            </a:r>
          </a:p>
          <a:p>
            <a:pPr algn="just"/>
            <a:r>
              <a:rPr lang="fr-FR" altLang="fr-FR" dirty="0">
                <a:solidFill>
                  <a:srgbClr val="123175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Pour une protection optimale des cette zone, la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123175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plaque avant doit être positionnée en haut du sternum. 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rgbClr val="123175"/>
              </a:solidFill>
              <a:effectLst/>
            </a:endParaRPr>
          </a:p>
        </p:txBody>
      </p:sp>
      <p:pic>
        <p:nvPicPr>
          <p:cNvPr id="12" name="Image 2128">
            <a:extLst>
              <a:ext uri="{FF2B5EF4-FFF2-40B4-BE49-F238E27FC236}">
                <a16:creationId xmlns:a16="http://schemas.microsoft.com/office/drawing/2014/main" xmlns="" id="{E8142B6B-ED18-824F-6867-B26A0E237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15" y="3018583"/>
            <a:ext cx="3976911" cy="27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E73F547-94D4-4E4E-9033-D152F1207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0" y="386805"/>
            <a:ext cx="624208" cy="603254"/>
          </a:xfrm>
          <a:prstGeom prst="rect">
            <a:avLst/>
          </a:prstGeom>
        </p:spPr>
      </p:pic>
      <p:sp>
        <p:nvSpPr>
          <p:cNvPr id="14" name="ZoneTexte 5">
            <a:extLst>
              <a:ext uri="{FF2B5EF4-FFF2-40B4-BE49-F238E27FC236}">
                <a16:creationId xmlns:a16="http://schemas.microsoft.com/office/drawing/2014/main" xmlns="" id="{18CDBB2A-26C3-4A36-A98F-F29C513C4A71}"/>
              </a:ext>
            </a:extLst>
          </p:cNvPr>
          <p:cNvSpPr txBox="1"/>
          <p:nvPr/>
        </p:nvSpPr>
        <p:spPr>
          <a:xfrm>
            <a:off x="9767247" y="6390735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395669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4185545F-3F12-A043-B546-26746C73F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7684" y="2122777"/>
            <a:ext cx="4100681" cy="38653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1C21903-AC0B-7389-3C87-9853AC238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5" name="Picture 2" descr="part1">
            <a:extLst>
              <a:ext uri="{FF2B5EF4-FFF2-40B4-BE49-F238E27FC236}">
                <a16:creationId xmlns:a16="http://schemas.microsoft.com/office/drawing/2014/main" xmlns="" id="{D463569E-CE59-1C31-E291-1D6CC6F8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8F68168D-0001-F801-5FB2-62E0407139E7}"/>
              </a:ext>
            </a:extLst>
          </p:cNvPr>
          <p:cNvGrpSpPr/>
          <p:nvPr/>
        </p:nvGrpSpPr>
        <p:grpSpPr>
          <a:xfrm>
            <a:off x="1586753" y="6195167"/>
            <a:ext cx="9372600" cy="451743"/>
            <a:chOff x="1586753" y="6195167"/>
            <a:chExt cx="9372600" cy="45174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A05EDDEC-BA99-6F56-E069-2CF931713A74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2A4282FA-70C8-F14E-D8C5-52363B85CD75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1D03C149-528A-DA2D-DE27-DF25D7CD2746}"/>
              </a:ext>
            </a:extLst>
          </p:cNvPr>
          <p:cNvSpPr txBox="1"/>
          <p:nvPr/>
        </p:nvSpPr>
        <p:spPr>
          <a:xfrm>
            <a:off x="1694688" y="495678"/>
            <a:ext cx="4530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123175"/>
                </a:solidFill>
              </a:rPr>
              <a:t>Réglage du gilet porte plaque 2016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5B756D50-C24D-0EFA-E288-ECDB4AD0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02" y="1133530"/>
            <a:ext cx="3794760" cy="423844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123175"/>
                </a:solidFill>
                <a:latin typeface="+mn-lt"/>
              </a:rPr>
              <a:t>Réglage de la sangle abdominale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3AED2595-6D5D-F438-F5AC-CD2DBEA61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876" y="2460774"/>
            <a:ext cx="3622845" cy="3501898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FA3C4B2C-E26F-7763-A3AC-F5F80C404072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1556382" y="1988234"/>
            <a:ext cx="2411964" cy="22702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DF114D8-29C2-CFBC-2D9C-A99EE285F647}"/>
              </a:ext>
            </a:extLst>
          </p:cNvPr>
          <p:cNvSpPr txBox="1"/>
          <p:nvPr/>
        </p:nvSpPr>
        <p:spPr>
          <a:xfrm>
            <a:off x="923067" y="1588124"/>
            <a:ext cx="609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23175"/>
                </a:solidFill>
              </a:rPr>
              <a:t>Taille </a:t>
            </a:r>
            <a:r>
              <a:rPr lang="fr-FR" sz="2000" b="1" dirty="0">
                <a:solidFill>
                  <a:srgbClr val="123175"/>
                </a:solidFill>
              </a:rPr>
              <a:t>S</a:t>
            </a:r>
            <a:r>
              <a:rPr lang="fr-FR" sz="2000" dirty="0">
                <a:solidFill>
                  <a:srgbClr val="123175"/>
                </a:solidFill>
              </a:rPr>
              <a:t> 2 </a:t>
            </a:r>
            <a:r>
              <a:rPr lang="fr-FR" dirty="0">
                <a:solidFill>
                  <a:srgbClr val="123175"/>
                </a:solidFill>
              </a:rPr>
              <a:t>anneaux libre, </a:t>
            </a:r>
            <a:r>
              <a:rPr lang="fr-FR" sz="2000" b="1" dirty="0">
                <a:solidFill>
                  <a:srgbClr val="123175"/>
                </a:solidFill>
              </a:rPr>
              <a:t>M </a:t>
            </a:r>
            <a:r>
              <a:rPr lang="fr-FR" sz="2000" dirty="0">
                <a:solidFill>
                  <a:srgbClr val="123175"/>
                </a:solidFill>
              </a:rPr>
              <a:t>3 </a:t>
            </a:r>
            <a:r>
              <a:rPr lang="fr-FR" dirty="0">
                <a:solidFill>
                  <a:srgbClr val="123175"/>
                </a:solidFill>
              </a:rPr>
              <a:t>anneaux libre, </a:t>
            </a:r>
            <a:r>
              <a:rPr lang="fr-FR" sz="2000" b="1" dirty="0">
                <a:solidFill>
                  <a:srgbClr val="123175"/>
                </a:solidFill>
              </a:rPr>
              <a:t>L</a:t>
            </a:r>
            <a:r>
              <a:rPr lang="fr-FR" sz="2000" dirty="0">
                <a:solidFill>
                  <a:srgbClr val="123175"/>
                </a:solidFill>
              </a:rPr>
              <a:t> 4</a:t>
            </a:r>
            <a:r>
              <a:rPr lang="fr-FR" dirty="0">
                <a:solidFill>
                  <a:srgbClr val="123175"/>
                </a:solidFill>
              </a:rPr>
              <a:t> anneaux libre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07D98FF9-3726-062C-505B-46C2C46575DA}"/>
              </a:ext>
            </a:extLst>
          </p:cNvPr>
          <p:cNvCxnSpPr/>
          <p:nvPr/>
        </p:nvCxnSpPr>
        <p:spPr>
          <a:xfrm flipH="1">
            <a:off x="7690757" y="3954341"/>
            <a:ext cx="2547257" cy="8530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1E8BCE25-B17B-2367-723E-AA840A4FF1C2}"/>
              </a:ext>
            </a:extLst>
          </p:cNvPr>
          <p:cNvCxnSpPr>
            <a:cxnSpLocks/>
          </p:cNvCxnSpPr>
          <p:nvPr/>
        </p:nvCxnSpPr>
        <p:spPr>
          <a:xfrm flipH="1" flipV="1">
            <a:off x="7009335" y="3111302"/>
            <a:ext cx="3359308" cy="30811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A018F4D-BF71-6880-71DE-5FDA5A063D5C}"/>
              </a:ext>
            </a:extLst>
          </p:cNvPr>
          <p:cNvSpPr txBox="1"/>
          <p:nvPr/>
        </p:nvSpPr>
        <p:spPr>
          <a:xfrm>
            <a:off x="5243513" y="2735414"/>
            <a:ext cx="256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23175"/>
                </a:solidFill>
              </a:rPr>
              <a:t>Laçage croisé sous passants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E7A41295-7B4A-4475-4E53-3FA96399885C}"/>
              </a:ext>
            </a:extLst>
          </p:cNvPr>
          <p:cNvCxnSpPr/>
          <p:nvPr/>
        </p:nvCxnSpPr>
        <p:spPr>
          <a:xfrm flipH="1">
            <a:off x="7690757" y="4241292"/>
            <a:ext cx="4031343" cy="11303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E1EBF3E-B958-E4F5-10A9-1A8B1E27B2F1}"/>
              </a:ext>
            </a:extLst>
          </p:cNvPr>
          <p:cNvSpPr txBox="1"/>
          <p:nvPr/>
        </p:nvSpPr>
        <p:spPr>
          <a:xfrm>
            <a:off x="4965262" y="4055452"/>
            <a:ext cx="33663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23175"/>
                </a:solidFill>
              </a:rPr>
              <a:t>Passer le lacet dans</a:t>
            </a:r>
          </a:p>
          <a:p>
            <a:r>
              <a:rPr lang="fr-FR" dirty="0">
                <a:solidFill>
                  <a:srgbClr val="123175"/>
                </a:solidFill>
              </a:rPr>
              <a:t>Le </a:t>
            </a:r>
            <a:r>
              <a:rPr lang="fr-FR" sz="2000" b="1" dirty="0">
                <a:solidFill>
                  <a:srgbClr val="123175"/>
                </a:solidFill>
              </a:rPr>
              <a:t>5</a:t>
            </a:r>
            <a:r>
              <a:rPr lang="fr-FR" sz="2000" b="1" baseline="30000" dirty="0">
                <a:solidFill>
                  <a:srgbClr val="123175"/>
                </a:solidFill>
              </a:rPr>
              <a:t>ème</a:t>
            </a:r>
            <a:r>
              <a:rPr lang="fr-FR" dirty="0">
                <a:solidFill>
                  <a:srgbClr val="123175"/>
                </a:solidFill>
              </a:rPr>
              <a:t> anneau pour la taille </a:t>
            </a:r>
            <a:r>
              <a:rPr lang="fr-FR" sz="2000" b="1" dirty="0">
                <a:solidFill>
                  <a:srgbClr val="123175"/>
                </a:solidFill>
              </a:rPr>
              <a:t>S</a:t>
            </a:r>
          </a:p>
          <a:p>
            <a:r>
              <a:rPr lang="fr-FR" dirty="0">
                <a:solidFill>
                  <a:srgbClr val="123175"/>
                </a:solidFill>
              </a:rPr>
              <a:t>Le</a:t>
            </a:r>
            <a:r>
              <a:rPr lang="fr-FR" sz="2000" b="1" dirty="0">
                <a:solidFill>
                  <a:srgbClr val="123175"/>
                </a:solidFill>
              </a:rPr>
              <a:t> 6</a:t>
            </a:r>
            <a:r>
              <a:rPr lang="fr-FR" sz="2000" b="1" baseline="30000" dirty="0">
                <a:solidFill>
                  <a:srgbClr val="123175"/>
                </a:solidFill>
              </a:rPr>
              <a:t>ème</a:t>
            </a:r>
            <a:r>
              <a:rPr lang="fr-FR" sz="2000" b="1" dirty="0">
                <a:solidFill>
                  <a:srgbClr val="123175"/>
                </a:solidFill>
              </a:rPr>
              <a:t> </a:t>
            </a:r>
            <a:r>
              <a:rPr lang="fr-FR" dirty="0">
                <a:solidFill>
                  <a:srgbClr val="123175"/>
                </a:solidFill>
              </a:rPr>
              <a:t>pour le </a:t>
            </a:r>
            <a:r>
              <a:rPr lang="fr-FR" sz="2000" b="1" dirty="0">
                <a:solidFill>
                  <a:srgbClr val="123175"/>
                </a:solidFill>
              </a:rPr>
              <a:t>M</a:t>
            </a:r>
            <a:r>
              <a:rPr lang="fr-FR" dirty="0">
                <a:solidFill>
                  <a:srgbClr val="123175"/>
                </a:solidFill>
              </a:rPr>
              <a:t> </a:t>
            </a:r>
          </a:p>
          <a:p>
            <a:r>
              <a:rPr lang="fr-FR" dirty="0">
                <a:solidFill>
                  <a:srgbClr val="123175"/>
                </a:solidFill>
              </a:rPr>
              <a:t>Le</a:t>
            </a:r>
            <a:r>
              <a:rPr lang="fr-FR" sz="2000" b="1" dirty="0">
                <a:solidFill>
                  <a:srgbClr val="123175"/>
                </a:solidFill>
              </a:rPr>
              <a:t> 7</a:t>
            </a:r>
            <a:r>
              <a:rPr lang="fr-FR" sz="2000" b="1" baseline="30000" dirty="0">
                <a:solidFill>
                  <a:srgbClr val="123175"/>
                </a:solidFill>
              </a:rPr>
              <a:t>ème</a:t>
            </a:r>
            <a:r>
              <a:rPr lang="fr-FR" sz="2000" b="1" dirty="0">
                <a:solidFill>
                  <a:srgbClr val="123175"/>
                </a:solidFill>
              </a:rPr>
              <a:t> </a:t>
            </a:r>
            <a:r>
              <a:rPr lang="fr-FR" dirty="0">
                <a:solidFill>
                  <a:srgbClr val="123175"/>
                </a:solidFill>
              </a:rPr>
              <a:t>pour le </a:t>
            </a:r>
            <a:r>
              <a:rPr lang="fr-FR" sz="2000" b="1" dirty="0">
                <a:solidFill>
                  <a:srgbClr val="123175"/>
                </a:solidFill>
              </a:rPr>
              <a:t>L</a:t>
            </a:r>
          </a:p>
          <a:p>
            <a:r>
              <a:rPr lang="fr-FR" sz="2000" dirty="0">
                <a:solidFill>
                  <a:srgbClr val="123175"/>
                </a:solidFill>
              </a:rPr>
              <a:t>En partant de la boucle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2597A09D-6A03-453E-8D0F-F714D8A21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0" y="386805"/>
            <a:ext cx="624208" cy="603254"/>
          </a:xfrm>
          <a:prstGeom prst="rect">
            <a:avLst/>
          </a:prstGeom>
        </p:spPr>
      </p:pic>
      <p:sp>
        <p:nvSpPr>
          <p:cNvPr id="22" name="ZoneTexte 5">
            <a:extLst>
              <a:ext uri="{FF2B5EF4-FFF2-40B4-BE49-F238E27FC236}">
                <a16:creationId xmlns:a16="http://schemas.microsoft.com/office/drawing/2014/main" xmlns="" id="{1A052F04-C250-40DB-A52A-A80ED3EAB02B}"/>
              </a:ext>
            </a:extLst>
          </p:cNvPr>
          <p:cNvSpPr txBox="1"/>
          <p:nvPr/>
        </p:nvSpPr>
        <p:spPr>
          <a:xfrm>
            <a:off x="9767247" y="6390735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422087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37883916-99ED-2077-91D4-2A3C3B47E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47" y="1603477"/>
            <a:ext cx="5801784" cy="4351338"/>
          </a:xfr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EFD9A3AB-0E14-2E2B-48F3-D8D550D72B71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2235124" y="4502843"/>
            <a:ext cx="1879676" cy="258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86EA0011-DB64-6935-F6CF-84011363F937}"/>
              </a:ext>
            </a:extLst>
          </p:cNvPr>
          <p:cNvCxnSpPr>
            <a:cxnSpLocks/>
          </p:cNvCxnSpPr>
          <p:nvPr/>
        </p:nvCxnSpPr>
        <p:spPr>
          <a:xfrm flipV="1">
            <a:off x="5803476" y="2489200"/>
            <a:ext cx="3416300" cy="8056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5902630-EB56-316F-EF32-C31961AAEE23}"/>
              </a:ext>
            </a:extLst>
          </p:cNvPr>
          <p:cNvSpPr txBox="1"/>
          <p:nvPr/>
        </p:nvSpPr>
        <p:spPr>
          <a:xfrm>
            <a:off x="596824" y="3902678"/>
            <a:ext cx="163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Sangle de portage au ceinturon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33D863F-B9B1-ECEF-9F7C-D990BC801E39}"/>
              </a:ext>
            </a:extLst>
          </p:cNvPr>
          <p:cNvSpPr txBox="1"/>
          <p:nvPr/>
        </p:nvSpPr>
        <p:spPr>
          <a:xfrm>
            <a:off x="9241136" y="2166034"/>
            <a:ext cx="26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Réglage occipital à ajuster au plus près de la nuque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A6443BE-DDD8-AACC-BC01-B4FD7DAC2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5" name="Picture 2" descr="part1">
            <a:extLst>
              <a:ext uri="{FF2B5EF4-FFF2-40B4-BE49-F238E27FC236}">
                <a16:creationId xmlns:a16="http://schemas.microsoft.com/office/drawing/2014/main" xmlns="" id="{BC6D6633-93D2-754C-964F-66F9DE7C6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1647C509-0F21-B2DE-3847-7AC1260AF965}"/>
              </a:ext>
            </a:extLst>
          </p:cNvPr>
          <p:cNvGrpSpPr/>
          <p:nvPr/>
        </p:nvGrpSpPr>
        <p:grpSpPr>
          <a:xfrm>
            <a:off x="1586753" y="6195167"/>
            <a:ext cx="9372600" cy="451743"/>
            <a:chOff x="1586753" y="6195167"/>
            <a:chExt cx="9372600" cy="451743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xmlns="" id="{4AC39046-9B46-4723-0CA8-E2D49AE2555F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6F291189-DA9D-E0CA-B1D3-982533DD8D93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6789DA6-AB13-7082-9500-D9170D1C459D}"/>
              </a:ext>
            </a:extLst>
          </p:cNvPr>
          <p:cNvSpPr txBox="1"/>
          <p:nvPr/>
        </p:nvSpPr>
        <p:spPr>
          <a:xfrm>
            <a:off x="1694688" y="495678"/>
            <a:ext cx="377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123175"/>
                </a:solidFill>
              </a:rPr>
              <a:t>Réglage du casque balistique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4B832FA8-F59C-4CF9-9258-28905CE52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150" y="386805"/>
            <a:ext cx="624208" cy="603254"/>
          </a:xfrm>
          <a:prstGeom prst="rect">
            <a:avLst/>
          </a:prstGeom>
        </p:spPr>
      </p:pic>
      <p:sp>
        <p:nvSpPr>
          <p:cNvPr id="22" name="ZoneTexte 5">
            <a:extLst>
              <a:ext uri="{FF2B5EF4-FFF2-40B4-BE49-F238E27FC236}">
                <a16:creationId xmlns:a16="http://schemas.microsoft.com/office/drawing/2014/main" xmlns="" id="{DF650A74-1503-4D91-827B-0EFC04D7F718}"/>
              </a:ext>
            </a:extLst>
          </p:cNvPr>
          <p:cNvSpPr txBox="1"/>
          <p:nvPr/>
        </p:nvSpPr>
        <p:spPr>
          <a:xfrm>
            <a:off x="9767247" y="6390735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1781306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172</Words>
  <Application>Microsoft Office PowerPoint</Application>
  <PresentationFormat>Grand écran</PresentationFormat>
  <Paragraphs>28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Réglage de la sangle abdominale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FAURE Jean-François</dc:creator>
  <cp:lastModifiedBy>ROBERT Philippe</cp:lastModifiedBy>
  <cp:revision>31</cp:revision>
  <cp:lastPrinted>2021-06-29T09:34:15Z</cp:lastPrinted>
  <dcterms:created xsi:type="dcterms:W3CDTF">2021-06-28T08:11:08Z</dcterms:created>
  <dcterms:modified xsi:type="dcterms:W3CDTF">2023-02-16T15:57:45Z</dcterms:modified>
</cp:coreProperties>
</file>