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81" r:id="rId3"/>
    <p:sldId id="257" r:id="rId4"/>
    <p:sldId id="276" r:id="rId5"/>
    <p:sldId id="270" r:id="rId6"/>
    <p:sldId id="277" r:id="rId7"/>
    <p:sldId id="275" r:id="rId8"/>
    <p:sldId id="278" r:id="rId9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32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89" d="100"/>
          <a:sy n="89" d="100"/>
        </p:scale>
        <p:origin x="77" y="6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3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51A69-6F59-43A1-81F4-17903AA184B8}" type="datetimeFigureOut">
              <a:rPr lang="fr-FR" smtClean="0"/>
              <a:t>16/02/2023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BBFE4-0C24-4628-A212-DE15439B8F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3022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51A69-6F59-43A1-81F4-17903AA184B8}" type="datetimeFigureOut">
              <a:rPr lang="fr-FR" smtClean="0"/>
              <a:t>16/02/2023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BBFE4-0C24-4628-A212-DE15439B8F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4961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51A69-6F59-43A1-81F4-17903AA184B8}" type="datetimeFigureOut">
              <a:rPr lang="fr-FR" smtClean="0"/>
              <a:t>16/02/2023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BBFE4-0C24-4628-A212-DE15439B8F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4344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51A69-6F59-43A1-81F4-17903AA184B8}" type="datetimeFigureOut">
              <a:rPr lang="fr-FR" smtClean="0"/>
              <a:t>16/02/2023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BBFE4-0C24-4628-A212-DE15439B8F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7307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51A69-6F59-43A1-81F4-17903AA184B8}" type="datetimeFigureOut">
              <a:rPr lang="fr-FR" smtClean="0"/>
              <a:t>16/02/2023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BBFE4-0C24-4628-A212-DE15439B8F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9980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51A69-6F59-43A1-81F4-17903AA184B8}" type="datetimeFigureOut">
              <a:rPr lang="fr-FR" smtClean="0"/>
              <a:t>16/02/2023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BBFE4-0C24-4628-A212-DE15439B8F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6453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51A69-6F59-43A1-81F4-17903AA184B8}" type="datetimeFigureOut">
              <a:rPr lang="fr-FR" smtClean="0"/>
              <a:t>16/02/2023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BBFE4-0C24-4628-A212-DE15439B8F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1553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51A69-6F59-43A1-81F4-17903AA184B8}" type="datetimeFigureOut">
              <a:rPr lang="fr-FR" smtClean="0"/>
              <a:t>16/02/2023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BBFE4-0C24-4628-A212-DE15439B8F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1135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51A69-6F59-43A1-81F4-17903AA184B8}" type="datetimeFigureOut">
              <a:rPr lang="fr-FR" smtClean="0"/>
              <a:t>16/02/2023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BBFE4-0C24-4628-A212-DE15439B8F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3417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51A69-6F59-43A1-81F4-17903AA184B8}" type="datetimeFigureOut">
              <a:rPr lang="fr-FR" smtClean="0"/>
              <a:t>16/02/2023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BBFE4-0C24-4628-A212-DE15439B8F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4705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51A69-6F59-43A1-81F4-17903AA184B8}" type="datetimeFigureOut">
              <a:rPr lang="fr-FR" smtClean="0"/>
              <a:t>16/02/2023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BBFE4-0C24-4628-A212-DE15439B8F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6241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51A69-6F59-43A1-81F4-17903AA184B8}" type="datetimeFigureOut">
              <a:rPr lang="fr-FR" smtClean="0"/>
              <a:t>16/02/2023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7BBFE4-0C24-4628-A212-DE15439B8F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537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Relationship Id="rId9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12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emf"/><Relationship Id="rId11" Type="http://schemas.openxmlformats.org/officeDocument/2006/relationships/image" Target="../media/image22.png"/><Relationship Id="rId5" Type="http://schemas.openxmlformats.org/officeDocument/2006/relationships/image" Target="../media/image16.emf"/><Relationship Id="rId10" Type="http://schemas.openxmlformats.org/officeDocument/2006/relationships/image" Target="../media/image21.png"/><Relationship Id="rId4" Type="http://schemas.openxmlformats.org/officeDocument/2006/relationships/image" Target="../media/image15.emf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image" Target="../media/image2.png"/><Relationship Id="rId7" Type="http://schemas.openxmlformats.org/officeDocument/2006/relationships/image" Target="../media/image2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10" Type="http://schemas.openxmlformats.org/officeDocument/2006/relationships/image" Target="../media/image3.emf"/><Relationship Id="rId4" Type="http://schemas.openxmlformats.org/officeDocument/2006/relationships/image" Target="../media/image23.emf"/><Relationship Id="rId9" Type="http://schemas.openxmlformats.org/officeDocument/2006/relationships/image" Target="../media/image2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991356"/>
          </a:xfrm>
          <a:prstGeom prst="rect">
            <a:avLst/>
          </a:prstGeom>
        </p:spPr>
      </p:pic>
      <p:pic>
        <p:nvPicPr>
          <p:cNvPr id="1026" name="Picture 2" descr="part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79234"/>
            <a:ext cx="1277470" cy="1224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e 10"/>
          <p:cNvGrpSpPr/>
          <p:nvPr/>
        </p:nvGrpSpPr>
        <p:grpSpPr>
          <a:xfrm>
            <a:off x="1586753" y="6195167"/>
            <a:ext cx="9372600" cy="451743"/>
            <a:chOff x="1586753" y="6195167"/>
            <a:chExt cx="9372600" cy="451743"/>
          </a:xfrm>
        </p:grpSpPr>
        <p:cxnSp>
          <p:nvCxnSpPr>
            <p:cNvPr id="7" name="Connecteur droit 6"/>
            <p:cNvCxnSpPr/>
            <p:nvPr/>
          </p:nvCxnSpPr>
          <p:spPr>
            <a:xfrm>
              <a:off x="1586753" y="6195167"/>
              <a:ext cx="93726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ZoneTexte 9"/>
            <p:cNvSpPr txBox="1"/>
            <p:nvPr/>
          </p:nvSpPr>
          <p:spPr>
            <a:xfrm>
              <a:off x="2786810" y="6277578"/>
              <a:ext cx="69724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rgbClr val="0070C0"/>
                  </a:solidFill>
                </a:rPr>
                <a:t>Groupe de travail zonal « Réponse des SIS à la menace et aux attentats »</a:t>
              </a: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5A3B9387-3D8B-4841-BE02-35C9F2A9218B}"/>
              </a:ext>
            </a:extLst>
          </p:cNvPr>
          <p:cNvSpPr/>
          <p:nvPr/>
        </p:nvSpPr>
        <p:spPr>
          <a:xfrm>
            <a:off x="471409" y="1982711"/>
            <a:ext cx="10889319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9600" dirty="0">
                <a:solidFill>
                  <a:srgbClr val="133275"/>
                </a:solidFill>
              </a:rPr>
              <a:t>Matériel</a:t>
            </a:r>
            <a:r>
              <a:rPr lang="fr-FR" sz="9600" b="1" dirty="0">
                <a:solidFill>
                  <a:srgbClr val="133275"/>
                </a:solidFill>
              </a:rPr>
              <a:t> </a:t>
            </a:r>
          </a:p>
          <a:p>
            <a:pPr lvl="0" algn="ctr"/>
            <a:endParaRPr lang="fr-FR" sz="5400" dirty="0">
              <a:solidFill>
                <a:srgbClr val="133275"/>
              </a:solidFill>
            </a:endParaRPr>
          </a:p>
          <a:p>
            <a:pPr lvl="0" algn="ctr"/>
            <a:endParaRPr lang="fr-FR" sz="5400" dirty="0">
              <a:solidFill>
                <a:srgbClr val="133275"/>
              </a:solidFill>
            </a:endParaRPr>
          </a:p>
          <a:p>
            <a:pPr lvl="0" algn="ctr"/>
            <a:endParaRPr lang="fr-FR" sz="5400" dirty="0">
              <a:solidFill>
                <a:srgbClr val="133275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6B7FCB54-3304-4064-93D5-4E12DB32205B}"/>
              </a:ext>
            </a:extLst>
          </p:cNvPr>
          <p:cNvSpPr/>
          <p:nvPr/>
        </p:nvSpPr>
        <p:spPr>
          <a:xfrm>
            <a:off x="1700951" y="340064"/>
            <a:ext cx="43950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>
                <a:solidFill>
                  <a:srgbClr val="133275"/>
                </a:solidFill>
              </a:rPr>
              <a:t>Formation tuerie de masse (TDM)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8BE9A76F-765B-4EC6-93E8-57B0F8E0FD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3315" y="447636"/>
            <a:ext cx="624208" cy="603254"/>
          </a:xfrm>
          <a:prstGeom prst="rect">
            <a:avLst/>
          </a:prstGeom>
        </p:spPr>
      </p:pic>
      <p:sp>
        <p:nvSpPr>
          <p:cNvPr id="13" name="ZoneTexte 5">
            <a:extLst>
              <a:ext uri="{FF2B5EF4-FFF2-40B4-BE49-F238E27FC236}">
                <a16:creationId xmlns:a16="http://schemas.microsoft.com/office/drawing/2014/main" xmlns="" id="{3FB43251-619A-4621-8686-10FAD5801328}"/>
              </a:ext>
            </a:extLst>
          </p:cNvPr>
          <p:cNvSpPr txBox="1"/>
          <p:nvPr/>
        </p:nvSpPr>
        <p:spPr>
          <a:xfrm>
            <a:off x="9735412" y="6451566"/>
            <a:ext cx="3882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rgbClr val="FF0000"/>
                </a:solidFill>
              </a:rPr>
              <a:t>DIFFUSION RESTREINTE</a:t>
            </a:r>
          </a:p>
        </p:txBody>
      </p:sp>
    </p:spTree>
    <p:extLst>
      <p:ext uri="{BB962C8B-B14F-4D97-AF65-F5344CB8AC3E}">
        <p14:creationId xmlns:p14="http://schemas.microsoft.com/office/powerpoint/2010/main" val="329479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991356"/>
          </a:xfrm>
          <a:prstGeom prst="rect">
            <a:avLst/>
          </a:prstGeom>
        </p:spPr>
      </p:pic>
      <p:pic>
        <p:nvPicPr>
          <p:cNvPr id="1026" name="Picture 2" descr="part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79234"/>
            <a:ext cx="1277470" cy="1224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e 10"/>
          <p:cNvGrpSpPr/>
          <p:nvPr/>
        </p:nvGrpSpPr>
        <p:grpSpPr>
          <a:xfrm>
            <a:off x="1560627" y="6342530"/>
            <a:ext cx="9372600" cy="451743"/>
            <a:chOff x="1586753" y="6195167"/>
            <a:chExt cx="9372600" cy="451743"/>
          </a:xfrm>
        </p:grpSpPr>
        <p:cxnSp>
          <p:nvCxnSpPr>
            <p:cNvPr id="7" name="Connecteur droit 6"/>
            <p:cNvCxnSpPr/>
            <p:nvPr/>
          </p:nvCxnSpPr>
          <p:spPr>
            <a:xfrm>
              <a:off x="1586753" y="6195167"/>
              <a:ext cx="93726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ZoneTexte 9"/>
            <p:cNvSpPr txBox="1"/>
            <p:nvPr/>
          </p:nvSpPr>
          <p:spPr>
            <a:xfrm>
              <a:off x="2786810" y="6277578"/>
              <a:ext cx="69724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rgbClr val="0070C0"/>
                  </a:solidFill>
                </a:rPr>
                <a:t>Groupe de travail zonal « Réponse des SIS à la menace et aux attentats »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F3EBA62-9D1C-4380-A6EA-6590C1209AF7}"/>
              </a:ext>
            </a:extLst>
          </p:cNvPr>
          <p:cNvSpPr/>
          <p:nvPr/>
        </p:nvSpPr>
        <p:spPr>
          <a:xfrm>
            <a:off x="996044" y="2159139"/>
            <a:ext cx="993718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133275"/>
                </a:solidFill>
              </a:rPr>
              <a:t> </a:t>
            </a:r>
          </a:p>
          <a:p>
            <a:endParaRPr lang="fr-FR" sz="3600" dirty="0">
              <a:solidFill>
                <a:srgbClr val="133275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CC5B0BB5-BEAB-4FF0-83B4-526CE7B9F137}"/>
              </a:ext>
            </a:extLst>
          </p:cNvPr>
          <p:cNvSpPr/>
          <p:nvPr/>
        </p:nvSpPr>
        <p:spPr>
          <a:xfrm>
            <a:off x="1563040" y="341451"/>
            <a:ext cx="47501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>
                <a:solidFill>
                  <a:srgbClr val="133275"/>
                </a:solidFill>
              </a:rPr>
              <a:t>Équipement de Protection Balistique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30A1529-50A7-4C5B-A973-8BC5D3725E6F}"/>
              </a:ext>
            </a:extLst>
          </p:cNvPr>
          <p:cNvSpPr/>
          <p:nvPr/>
        </p:nvSpPr>
        <p:spPr>
          <a:xfrm>
            <a:off x="996043" y="2179059"/>
            <a:ext cx="993718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133275"/>
                </a:solidFill>
              </a:rPr>
              <a:t> </a:t>
            </a:r>
          </a:p>
          <a:p>
            <a:endParaRPr lang="fr-FR" sz="3600" dirty="0">
              <a:solidFill>
                <a:srgbClr val="133275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C345C2A-F38A-438F-94F3-D1C8D5CA29A7}"/>
              </a:ext>
            </a:extLst>
          </p:cNvPr>
          <p:cNvSpPr/>
          <p:nvPr/>
        </p:nvSpPr>
        <p:spPr>
          <a:xfrm>
            <a:off x="825912" y="5652359"/>
            <a:ext cx="105401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>
                <a:solidFill>
                  <a:srgbClr val="133275"/>
                </a:solidFill>
              </a:rPr>
              <a:t>Les modèles de gilets balistique peuvent être différent pour chacun des SIS de la zone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297D1E68-FCA1-4D12-89E2-C20C775EA4F8}"/>
              </a:ext>
            </a:extLst>
          </p:cNvPr>
          <p:cNvSpPr txBox="1"/>
          <p:nvPr/>
        </p:nvSpPr>
        <p:spPr>
          <a:xfrm>
            <a:off x="996043" y="2096399"/>
            <a:ext cx="44023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133275"/>
                </a:solidFill>
              </a:rPr>
              <a:t>Les EPB ont pour vocation de protéger les organes vitaux (tête, poumons, cœur) des sapeurs pompiers engagés dans le corridor d’extraction.</a:t>
            </a:r>
          </a:p>
          <a:p>
            <a:r>
              <a:rPr lang="fr-FR" dirty="0">
                <a:solidFill>
                  <a:srgbClr val="133275"/>
                </a:solidFill>
              </a:rPr>
              <a:t> 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994FF875-CDF9-4B36-A050-C8596C0557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4670" y="1244337"/>
            <a:ext cx="1597006" cy="3737818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3BED8AB9-1D2F-4869-A6D3-53CDD0C038BC}"/>
              </a:ext>
            </a:extLst>
          </p:cNvPr>
          <p:cNvSpPr txBox="1"/>
          <p:nvPr/>
        </p:nvSpPr>
        <p:spPr>
          <a:xfrm>
            <a:off x="7946311" y="1460669"/>
            <a:ext cx="1996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133275"/>
                </a:solidFill>
              </a:rPr>
              <a:t>La tête</a:t>
            </a:r>
            <a:r>
              <a:rPr lang="fr-FR" dirty="0"/>
              <a:t> 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E5CB142B-AC91-4E69-9457-BFE91DF6CAD0}"/>
              </a:ext>
            </a:extLst>
          </p:cNvPr>
          <p:cNvSpPr txBox="1"/>
          <p:nvPr/>
        </p:nvSpPr>
        <p:spPr>
          <a:xfrm>
            <a:off x="7946311" y="2349769"/>
            <a:ext cx="1996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133275"/>
                </a:solidFill>
              </a:rPr>
              <a:t>Le thorax</a:t>
            </a:r>
            <a:r>
              <a:rPr lang="fr-FR" dirty="0"/>
              <a:t> 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xmlns="" id="{86EC7066-E40D-4235-80D8-B80DAE38F82C}"/>
              </a:ext>
            </a:extLst>
          </p:cNvPr>
          <p:cNvSpPr/>
          <p:nvPr/>
        </p:nvSpPr>
        <p:spPr>
          <a:xfrm>
            <a:off x="6133016" y="1163702"/>
            <a:ext cx="646545" cy="954107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9C81616D-D925-4021-BD05-3C5C08E3FCA8}"/>
              </a:ext>
            </a:extLst>
          </p:cNvPr>
          <p:cNvSpPr/>
          <p:nvPr/>
        </p:nvSpPr>
        <p:spPr>
          <a:xfrm>
            <a:off x="6084840" y="2164052"/>
            <a:ext cx="694722" cy="800821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xmlns="" id="{9A0FAF56-DA5F-4C6A-AE4A-DB1EC5D59CCC}"/>
              </a:ext>
            </a:extLst>
          </p:cNvPr>
          <p:cNvCxnSpPr/>
          <p:nvPr/>
        </p:nvCxnSpPr>
        <p:spPr>
          <a:xfrm>
            <a:off x="6779561" y="1633890"/>
            <a:ext cx="1043709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xmlns="" id="{CE48463F-92F3-44AF-BA6C-A8BD60515006}"/>
              </a:ext>
            </a:extLst>
          </p:cNvPr>
          <p:cNvCxnSpPr/>
          <p:nvPr/>
        </p:nvCxnSpPr>
        <p:spPr>
          <a:xfrm>
            <a:off x="6779561" y="2534435"/>
            <a:ext cx="1043709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Image 19">
            <a:extLst>
              <a:ext uri="{FF2B5EF4-FFF2-40B4-BE49-F238E27FC236}">
                <a16:creationId xmlns:a16="http://schemas.microsoft.com/office/drawing/2014/main" xmlns="" id="{703381BB-CEE4-4E84-9287-74D40E13A8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3315" y="447636"/>
            <a:ext cx="624208" cy="603254"/>
          </a:xfrm>
          <a:prstGeom prst="rect">
            <a:avLst/>
          </a:prstGeom>
        </p:spPr>
      </p:pic>
      <p:sp>
        <p:nvSpPr>
          <p:cNvPr id="22" name="ZoneTexte 5">
            <a:extLst>
              <a:ext uri="{FF2B5EF4-FFF2-40B4-BE49-F238E27FC236}">
                <a16:creationId xmlns:a16="http://schemas.microsoft.com/office/drawing/2014/main" xmlns="" id="{D3517B64-00B7-4EA1-BD21-2BB5397356B4}"/>
              </a:ext>
            </a:extLst>
          </p:cNvPr>
          <p:cNvSpPr txBox="1"/>
          <p:nvPr/>
        </p:nvSpPr>
        <p:spPr>
          <a:xfrm>
            <a:off x="9735412" y="6451566"/>
            <a:ext cx="3882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rgbClr val="FF0000"/>
                </a:solidFill>
              </a:rPr>
              <a:t>DIFFUSION RESTREINTE</a:t>
            </a:r>
          </a:p>
        </p:txBody>
      </p:sp>
    </p:spTree>
    <p:extLst>
      <p:ext uri="{BB962C8B-B14F-4D97-AF65-F5344CB8AC3E}">
        <p14:creationId xmlns:p14="http://schemas.microsoft.com/office/powerpoint/2010/main" val="1889929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991356"/>
          </a:xfrm>
          <a:prstGeom prst="rect">
            <a:avLst/>
          </a:prstGeom>
        </p:spPr>
      </p:pic>
      <p:pic>
        <p:nvPicPr>
          <p:cNvPr id="1026" name="Picture 2" descr="part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79234"/>
            <a:ext cx="1277470" cy="1224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e 10"/>
          <p:cNvGrpSpPr/>
          <p:nvPr/>
        </p:nvGrpSpPr>
        <p:grpSpPr>
          <a:xfrm>
            <a:off x="1560627" y="6342530"/>
            <a:ext cx="9372600" cy="451743"/>
            <a:chOff x="1586753" y="6195167"/>
            <a:chExt cx="9372600" cy="451743"/>
          </a:xfrm>
        </p:grpSpPr>
        <p:cxnSp>
          <p:nvCxnSpPr>
            <p:cNvPr id="7" name="Connecteur droit 6"/>
            <p:cNvCxnSpPr/>
            <p:nvPr/>
          </p:nvCxnSpPr>
          <p:spPr>
            <a:xfrm>
              <a:off x="1586753" y="6195167"/>
              <a:ext cx="93726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ZoneTexte 9"/>
            <p:cNvSpPr txBox="1"/>
            <p:nvPr/>
          </p:nvSpPr>
          <p:spPr>
            <a:xfrm>
              <a:off x="2786810" y="6277578"/>
              <a:ext cx="69724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rgbClr val="0070C0"/>
                  </a:solidFill>
                </a:rPr>
                <a:t>Groupe de travail zonal « Réponse des SIS à la menace et aux attentats »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F3EBA62-9D1C-4380-A6EA-6590C1209AF7}"/>
              </a:ext>
            </a:extLst>
          </p:cNvPr>
          <p:cNvSpPr/>
          <p:nvPr/>
        </p:nvSpPr>
        <p:spPr>
          <a:xfrm>
            <a:off x="996044" y="2200962"/>
            <a:ext cx="993718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133275"/>
                </a:solidFill>
              </a:rPr>
              <a:t> </a:t>
            </a:r>
          </a:p>
          <a:p>
            <a:endParaRPr lang="fr-FR" sz="3600" dirty="0">
              <a:solidFill>
                <a:srgbClr val="133275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B98B2C5-DFE7-4E3C-8FEC-AE538069017C}"/>
              </a:ext>
            </a:extLst>
          </p:cNvPr>
          <p:cNvSpPr/>
          <p:nvPr/>
        </p:nvSpPr>
        <p:spPr>
          <a:xfrm>
            <a:off x="996044" y="2107577"/>
            <a:ext cx="993718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133275"/>
                </a:solidFill>
              </a:rPr>
              <a:t> </a:t>
            </a:r>
          </a:p>
          <a:p>
            <a:endParaRPr lang="fr-FR" sz="3600" dirty="0">
              <a:solidFill>
                <a:srgbClr val="133275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F664F1D5-FEEB-4D0B-8DCF-595AD715A3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044" y="1801063"/>
            <a:ext cx="1849077" cy="175390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38B20DB9-3EB7-4A23-AB5B-0392DAAEB4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7672" y="3360071"/>
            <a:ext cx="1190338" cy="92581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293A5ED-FABA-4974-A9A7-9A7D6DD5C897}"/>
              </a:ext>
            </a:extLst>
          </p:cNvPr>
          <p:cNvSpPr/>
          <p:nvPr/>
        </p:nvSpPr>
        <p:spPr>
          <a:xfrm>
            <a:off x="52989" y="4533549"/>
            <a:ext cx="37351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dirty="0"/>
              <a:t>Casque Protection balistique IIIA</a:t>
            </a:r>
          </a:p>
          <a:p>
            <a:pPr algn="ctr"/>
            <a:r>
              <a:rPr lang="fr-FR" sz="1600" dirty="0"/>
              <a:t>Poids de moins de 1,7 kg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08E705C4-1564-4046-8704-FCF773C613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9145" y="1801063"/>
            <a:ext cx="1770484" cy="212716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32BD79C-F747-4EF1-9CAE-1F8A7B03E2A7}"/>
              </a:ext>
            </a:extLst>
          </p:cNvPr>
          <p:cNvSpPr/>
          <p:nvPr/>
        </p:nvSpPr>
        <p:spPr>
          <a:xfrm>
            <a:off x="4206347" y="4557902"/>
            <a:ext cx="35165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dirty="0">
                <a:solidFill>
                  <a:srgbClr val="000000"/>
                </a:solidFill>
                <a:latin typeface="Calibri" panose="020F0502020204030204" pitchFamily="34" charset="0"/>
              </a:rPr>
              <a:t>Gilet Protection balistique IV+</a:t>
            </a:r>
          </a:p>
          <a:p>
            <a:pPr algn="ctr"/>
            <a:r>
              <a:rPr lang="fr-FR" sz="1600" dirty="0">
                <a:solidFill>
                  <a:srgbClr val="000000"/>
                </a:solidFill>
                <a:latin typeface="Calibri" panose="020F0502020204030204" pitchFamily="34" charset="0"/>
              </a:rPr>
              <a:t>Plaques ventrales, dorsales et latérales</a:t>
            </a:r>
          </a:p>
          <a:p>
            <a:pPr algn="ctr"/>
            <a:r>
              <a:rPr lang="fr-FR" sz="1600" dirty="0">
                <a:solidFill>
                  <a:srgbClr val="000000"/>
                </a:solidFill>
                <a:latin typeface="Calibri" panose="020F0502020204030204" pitchFamily="34" charset="0"/>
              </a:rPr>
              <a:t>Poids de 10kg à 12 kg</a:t>
            </a:r>
            <a:endParaRPr lang="fr-FR" sz="1600" dirty="0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05095504-0EBF-449D-BB41-5E5CEC70913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60258" y="2644348"/>
            <a:ext cx="2104070" cy="160782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A3A48904-7DAC-43A3-9D46-0061599EFF9B}"/>
              </a:ext>
            </a:extLst>
          </p:cNvPr>
          <p:cNvSpPr/>
          <p:nvPr/>
        </p:nvSpPr>
        <p:spPr>
          <a:xfrm>
            <a:off x="9042340" y="1801063"/>
            <a:ext cx="251229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/>
              <a:t>• Marque : MSA</a:t>
            </a:r>
          </a:p>
          <a:p>
            <a:r>
              <a:rPr lang="fr-FR" sz="1400" dirty="0"/>
              <a:t>• Modèle : MO</a:t>
            </a:r>
          </a:p>
          <a:p>
            <a:r>
              <a:rPr lang="fr-FR" sz="1400" dirty="0"/>
              <a:t>• Niveau de protection : NIJ III</a:t>
            </a:r>
          </a:p>
          <a:p>
            <a:r>
              <a:rPr lang="fr-FR" sz="1400" dirty="0"/>
              <a:t>• Poids : Env. 2kg600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DE7951CB-2DC6-4127-8B23-CEF8A2719CA5}"/>
              </a:ext>
            </a:extLst>
          </p:cNvPr>
          <p:cNvSpPr/>
          <p:nvPr/>
        </p:nvSpPr>
        <p:spPr>
          <a:xfrm>
            <a:off x="9042340" y="4537064"/>
            <a:ext cx="247534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/>
              <a:t>Marque : MSA</a:t>
            </a:r>
          </a:p>
          <a:p>
            <a:r>
              <a:rPr lang="fr-FR" sz="1400" dirty="0"/>
              <a:t>• Niveau de protection : NIJ III</a:t>
            </a:r>
          </a:p>
          <a:p>
            <a:r>
              <a:rPr lang="fr-FR" sz="1400" dirty="0"/>
              <a:t>• Poids : Env. 1kg400</a:t>
            </a:r>
          </a:p>
        </p:txBody>
      </p: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xmlns="" id="{7A98E2A5-EE86-46C3-8741-68786D082763}"/>
              </a:ext>
            </a:extLst>
          </p:cNvPr>
          <p:cNvCxnSpPr/>
          <p:nvPr/>
        </p:nvCxnSpPr>
        <p:spPr>
          <a:xfrm flipH="1">
            <a:off x="8746836" y="2324747"/>
            <a:ext cx="166255" cy="25988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 21">
            <a:extLst>
              <a:ext uri="{FF2B5EF4-FFF2-40B4-BE49-F238E27FC236}">
                <a16:creationId xmlns:a16="http://schemas.microsoft.com/office/drawing/2014/main" xmlns="" id="{5FFB2201-D365-457C-A4F6-A4656E5E27C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6860455">
            <a:off x="9347272" y="4023358"/>
            <a:ext cx="298730" cy="384081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E3E4D2BF-0372-4E88-9D1F-21B1461B06B2}"/>
              </a:ext>
            </a:extLst>
          </p:cNvPr>
          <p:cNvSpPr/>
          <p:nvPr/>
        </p:nvSpPr>
        <p:spPr>
          <a:xfrm>
            <a:off x="1560627" y="377806"/>
            <a:ext cx="47501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>
                <a:solidFill>
                  <a:srgbClr val="133275"/>
                </a:solidFill>
              </a:rPr>
              <a:t>Équipement de Protection Balistique</a:t>
            </a: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xmlns="" id="{AD2B7A47-7E84-4CD2-8694-EB67063EB9B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3315" y="447636"/>
            <a:ext cx="624208" cy="603254"/>
          </a:xfrm>
          <a:prstGeom prst="rect">
            <a:avLst/>
          </a:prstGeom>
        </p:spPr>
      </p:pic>
      <p:sp>
        <p:nvSpPr>
          <p:cNvPr id="25" name="ZoneTexte 5">
            <a:extLst>
              <a:ext uri="{FF2B5EF4-FFF2-40B4-BE49-F238E27FC236}">
                <a16:creationId xmlns:a16="http://schemas.microsoft.com/office/drawing/2014/main" xmlns="" id="{7324994D-009D-4338-A464-CBDA7EB9060A}"/>
              </a:ext>
            </a:extLst>
          </p:cNvPr>
          <p:cNvSpPr txBox="1"/>
          <p:nvPr/>
        </p:nvSpPr>
        <p:spPr>
          <a:xfrm>
            <a:off x="9735412" y="6451566"/>
            <a:ext cx="3882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rgbClr val="FF0000"/>
                </a:solidFill>
              </a:rPr>
              <a:t>DIFFUSION RESTREINTE</a:t>
            </a:r>
          </a:p>
        </p:txBody>
      </p:sp>
    </p:spTree>
    <p:extLst>
      <p:ext uri="{BB962C8B-B14F-4D97-AF65-F5344CB8AC3E}">
        <p14:creationId xmlns:p14="http://schemas.microsoft.com/office/powerpoint/2010/main" val="3956696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991356"/>
          </a:xfrm>
          <a:prstGeom prst="rect">
            <a:avLst/>
          </a:prstGeom>
        </p:spPr>
      </p:pic>
      <p:pic>
        <p:nvPicPr>
          <p:cNvPr id="1026" name="Picture 2" descr="part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79234"/>
            <a:ext cx="1277470" cy="1224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e 10"/>
          <p:cNvGrpSpPr/>
          <p:nvPr/>
        </p:nvGrpSpPr>
        <p:grpSpPr>
          <a:xfrm>
            <a:off x="1560627" y="6342530"/>
            <a:ext cx="9372600" cy="451743"/>
            <a:chOff x="1586753" y="6195167"/>
            <a:chExt cx="9372600" cy="451743"/>
          </a:xfrm>
        </p:grpSpPr>
        <p:cxnSp>
          <p:nvCxnSpPr>
            <p:cNvPr id="7" name="Connecteur droit 6"/>
            <p:cNvCxnSpPr/>
            <p:nvPr/>
          </p:nvCxnSpPr>
          <p:spPr>
            <a:xfrm>
              <a:off x="1586753" y="6195167"/>
              <a:ext cx="93726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ZoneTexte 9"/>
            <p:cNvSpPr txBox="1"/>
            <p:nvPr/>
          </p:nvSpPr>
          <p:spPr>
            <a:xfrm>
              <a:off x="2786810" y="6277578"/>
              <a:ext cx="69724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rgbClr val="0070C0"/>
                  </a:solidFill>
                </a:rPr>
                <a:t>Groupe de travail zonal « Réponse des SIS à la menace et aux attentats »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F3EBA62-9D1C-4380-A6EA-6590C1209AF7}"/>
              </a:ext>
            </a:extLst>
          </p:cNvPr>
          <p:cNvSpPr/>
          <p:nvPr/>
        </p:nvSpPr>
        <p:spPr>
          <a:xfrm>
            <a:off x="996044" y="2159139"/>
            <a:ext cx="993718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133275"/>
                </a:solidFill>
              </a:rPr>
              <a:t> </a:t>
            </a:r>
          </a:p>
          <a:p>
            <a:endParaRPr lang="fr-FR" sz="3600" dirty="0">
              <a:solidFill>
                <a:srgbClr val="133275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CC5B0BB5-BEAB-4FF0-83B4-526CE7B9F137}"/>
              </a:ext>
            </a:extLst>
          </p:cNvPr>
          <p:cNvSpPr/>
          <p:nvPr/>
        </p:nvSpPr>
        <p:spPr>
          <a:xfrm>
            <a:off x="1805839" y="231292"/>
            <a:ext cx="44410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dirty="0">
                <a:solidFill>
                  <a:srgbClr val="133275"/>
                </a:solidFill>
              </a:rPr>
              <a:t>Le vecteur d’extraction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30A1529-50A7-4C5B-A973-8BC5D3725E6F}"/>
              </a:ext>
            </a:extLst>
          </p:cNvPr>
          <p:cNvSpPr/>
          <p:nvPr/>
        </p:nvSpPr>
        <p:spPr>
          <a:xfrm>
            <a:off x="996043" y="2179059"/>
            <a:ext cx="993718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133275"/>
                </a:solidFill>
              </a:rPr>
              <a:t> </a:t>
            </a:r>
          </a:p>
          <a:p>
            <a:endParaRPr lang="fr-FR" sz="3600" dirty="0">
              <a:solidFill>
                <a:srgbClr val="133275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C345C2A-F38A-438F-94F3-D1C8D5CA29A7}"/>
              </a:ext>
            </a:extLst>
          </p:cNvPr>
          <p:cNvSpPr/>
          <p:nvPr/>
        </p:nvSpPr>
        <p:spPr>
          <a:xfrm>
            <a:off x="1560627" y="1202525"/>
            <a:ext cx="84137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133275"/>
                </a:solidFill>
              </a:rPr>
              <a:t>Les vecteurs d’extraction sont multiples, ils peuvent être  différents selon les SIS de la zone. Ils sont :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133275"/>
                </a:solidFill>
              </a:rPr>
              <a:t>Rigide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133275"/>
                </a:solidFill>
              </a:rPr>
              <a:t>Semi-rigide </a:t>
            </a:r>
          </a:p>
          <a:p>
            <a:r>
              <a:rPr lang="fr-FR" sz="2000" dirty="0" smtClean="0">
                <a:solidFill>
                  <a:srgbClr val="133275"/>
                </a:solidFill>
              </a:rPr>
              <a:t> </a:t>
            </a:r>
            <a:endParaRPr lang="fr-FR" sz="2000" dirty="0">
              <a:solidFill>
                <a:srgbClr val="133275"/>
              </a:solidFill>
            </a:endParaRPr>
          </a:p>
          <a:p>
            <a:r>
              <a:rPr lang="fr-FR" sz="2000" dirty="0">
                <a:solidFill>
                  <a:srgbClr val="133275"/>
                </a:solidFill>
              </a:rPr>
              <a:t>La mission reste la même : l’extraction d’une victime du PEV au PRV. 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55CB2837-50DA-4B52-9A86-4E995C780A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3315" y="447636"/>
            <a:ext cx="624208" cy="603254"/>
          </a:xfrm>
          <a:prstGeom prst="rect">
            <a:avLst/>
          </a:prstGeom>
        </p:spPr>
      </p:pic>
      <p:sp>
        <p:nvSpPr>
          <p:cNvPr id="14" name="ZoneTexte 5">
            <a:extLst>
              <a:ext uri="{FF2B5EF4-FFF2-40B4-BE49-F238E27FC236}">
                <a16:creationId xmlns:a16="http://schemas.microsoft.com/office/drawing/2014/main" xmlns="" id="{3F25AB36-881A-478A-B146-8BD7948E3387}"/>
              </a:ext>
            </a:extLst>
          </p:cNvPr>
          <p:cNvSpPr txBox="1"/>
          <p:nvPr/>
        </p:nvSpPr>
        <p:spPr>
          <a:xfrm>
            <a:off x="9735412" y="6451566"/>
            <a:ext cx="3882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rgbClr val="FF0000"/>
                </a:solidFill>
              </a:rPr>
              <a:t>DIFFUSION RESTREINTE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F297E3C5-01A6-D837-6D0A-0E48EA9EBCF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476" y="3688828"/>
            <a:ext cx="4219950" cy="241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631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991356"/>
          </a:xfrm>
          <a:prstGeom prst="rect">
            <a:avLst/>
          </a:prstGeom>
        </p:spPr>
      </p:pic>
      <p:pic>
        <p:nvPicPr>
          <p:cNvPr id="1026" name="Picture 2" descr="part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79234"/>
            <a:ext cx="1277470" cy="1224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e 10"/>
          <p:cNvGrpSpPr/>
          <p:nvPr/>
        </p:nvGrpSpPr>
        <p:grpSpPr>
          <a:xfrm>
            <a:off x="1560627" y="6342530"/>
            <a:ext cx="9372600" cy="451743"/>
            <a:chOff x="1586753" y="6195167"/>
            <a:chExt cx="9372600" cy="451743"/>
          </a:xfrm>
        </p:grpSpPr>
        <p:cxnSp>
          <p:nvCxnSpPr>
            <p:cNvPr id="7" name="Connecteur droit 6"/>
            <p:cNvCxnSpPr/>
            <p:nvPr/>
          </p:nvCxnSpPr>
          <p:spPr>
            <a:xfrm>
              <a:off x="1586753" y="6195167"/>
              <a:ext cx="93726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ZoneTexte 9"/>
            <p:cNvSpPr txBox="1"/>
            <p:nvPr/>
          </p:nvSpPr>
          <p:spPr>
            <a:xfrm>
              <a:off x="2786810" y="6277578"/>
              <a:ext cx="69724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rgbClr val="0070C0"/>
                  </a:solidFill>
                </a:rPr>
                <a:t>Groupe de travail zonal « Réponse des SIS à la menace et aux attentats »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F3EBA62-9D1C-4380-A6EA-6590C1209AF7}"/>
              </a:ext>
            </a:extLst>
          </p:cNvPr>
          <p:cNvSpPr/>
          <p:nvPr/>
        </p:nvSpPr>
        <p:spPr>
          <a:xfrm>
            <a:off x="996044" y="2200962"/>
            <a:ext cx="993718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133275"/>
                </a:solidFill>
              </a:rPr>
              <a:t> </a:t>
            </a:r>
          </a:p>
          <a:p>
            <a:endParaRPr lang="fr-FR" sz="3600" dirty="0">
              <a:solidFill>
                <a:srgbClr val="133275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CC5B0BB5-BEAB-4FF0-83B4-526CE7B9F137}"/>
              </a:ext>
            </a:extLst>
          </p:cNvPr>
          <p:cNvSpPr/>
          <p:nvPr/>
        </p:nvSpPr>
        <p:spPr>
          <a:xfrm>
            <a:off x="1654912" y="277797"/>
            <a:ext cx="44410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dirty="0">
                <a:solidFill>
                  <a:srgbClr val="133275"/>
                </a:solidFill>
              </a:rPr>
              <a:t>Le vecteur d’extraction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30A2CF27-A6D7-4ADE-AFC2-9DCCC9E5F2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6045" y="2091410"/>
            <a:ext cx="3796857" cy="263369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B0D15273-3B90-4F23-A16B-BBEC71E779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7574" y="2091401"/>
            <a:ext cx="3309043" cy="26337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00F5945C-3FDE-4802-9FCE-487CD32A412D}"/>
              </a:ext>
            </a:extLst>
          </p:cNvPr>
          <p:cNvSpPr/>
          <p:nvPr/>
        </p:nvSpPr>
        <p:spPr>
          <a:xfrm>
            <a:off x="5552902" y="3038924"/>
            <a:ext cx="20507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65CFCCCC-2EDB-4768-96FD-DCDA0E4AFCF5}"/>
              </a:ext>
            </a:extLst>
          </p:cNvPr>
          <p:cNvSpPr/>
          <p:nvPr/>
        </p:nvSpPr>
        <p:spPr>
          <a:xfrm>
            <a:off x="2188117" y="4842536"/>
            <a:ext cx="11673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>
                <a:solidFill>
                  <a:srgbClr val="133275"/>
                </a:solidFill>
              </a:rPr>
              <a:t>Plan dur 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CD6BB3E2-D09C-4595-A4A3-54F802591C25}"/>
              </a:ext>
            </a:extLst>
          </p:cNvPr>
          <p:cNvSpPr/>
          <p:nvPr/>
        </p:nvSpPr>
        <p:spPr>
          <a:xfrm>
            <a:off x="7850765" y="4842536"/>
            <a:ext cx="12826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>
                <a:solidFill>
                  <a:srgbClr val="133275"/>
                </a:solidFill>
              </a:rPr>
              <a:t>Barquette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3B1EB948-692A-4BD2-A653-E59B81EECCB9}"/>
              </a:ext>
            </a:extLst>
          </p:cNvPr>
          <p:cNvSpPr/>
          <p:nvPr/>
        </p:nvSpPr>
        <p:spPr>
          <a:xfrm>
            <a:off x="1654912" y="1066584"/>
            <a:ext cx="2624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133275"/>
                </a:solidFill>
              </a:rPr>
              <a:t>Rigide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98523E2D-2E20-4614-9227-529D23155F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3315" y="447636"/>
            <a:ext cx="624208" cy="603254"/>
          </a:xfrm>
          <a:prstGeom prst="rect">
            <a:avLst/>
          </a:prstGeom>
        </p:spPr>
      </p:pic>
      <p:sp>
        <p:nvSpPr>
          <p:cNvPr id="17" name="ZoneTexte 5">
            <a:extLst>
              <a:ext uri="{FF2B5EF4-FFF2-40B4-BE49-F238E27FC236}">
                <a16:creationId xmlns:a16="http://schemas.microsoft.com/office/drawing/2014/main" xmlns="" id="{6802739C-A388-4FE6-B817-D6C8721B3A2F}"/>
              </a:ext>
            </a:extLst>
          </p:cNvPr>
          <p:cNvSpPr txBox="1"/>
          <p:nvPr/>
        </p:nvSpPr>
        <p:spPr>
          <a:xfrm>
            <a:off x="9735412" y="6451566"/>
            <a:ext cx="3882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rgbClr val="FF0000"/>
                </a:solidFill>
              </a:rPr>
              <a:t>DIFFUSION RESTREINTE</a:t>
            </a:r>
          </a:p>
        </p:txBody>
      </p:sp>
    </p:spTree>
    <p:extLst>
      <p:ext uri="{BB962C8B-B14F-4D97-AF65-F5344CB8AC3E}">
        <p14:creationId xmlns:p14="http://schemas.microsoft.com/office/powerpoint/2010/main" val="4073885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991356"/>
          </a:xfrm>
          <a:prstGeom prst="rect">
            <a:avLst/>
          </a:prstGeom>
        </p:spPr>
      </p:pic>
      <p:pic>
        <p:nvPicPr>
          <p:cNvPr id="1026" name="Picture 2" descr="part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79234"/>
            <a:ext cx="1277470" cy="1224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e 10"/>
          <p:cNvGrpSpPr/>
          <p:nvPr/>
        </p:nvGrpSpPr>
        <p:grpSpPr>
          <a:xfrm>
            <a:off x="1560627" y="6342530"/>
            <a:ext cx="9372600" cy="451743"/>
            <a:chOff x="1586753" y="6195167"/>
            <a:chExt cx="9372600" cy="451743"/>
          </a:xfrm>
        </p:grpSpPr>
        <p:cxnSp>
          <p:nvCxnSpPr>
            <p:cNvPr id="7" name="Connecteur droit 6"/>
            <p:cNvCxnSpPr/>
            <p:nvPr/>
          </p:nvCxnSpPr>
          <p:spPr>
            <a:xfrm>
              <a:off x="1586753" y="6195167"/>
              <a:ext cx="93726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ZoneTexte 9"/>
            <p:cNvSpPr txBox="1"/>
            <p:nvPr/>
          </p:nvSpPr>
          <p:spPr>
            <a:xfrm>
              <a:off x="2786810" y="6277578"/>
              <a:ext cx="69724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rgbClr val="0070C0"/>
                  </a:solidFill>
                </a:rPr>
                <a:t>Groupe de travail zonal « Réponse des SIS à la menace et aux attentats »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F3EBA62-9D1C-4380-A6EA-6590C1209AF7}"/>
              </a:ext>
            </a:extLst>
          </p:cNvPr>
          <p:cNvSpPr/>
          <p:nvPr/>
        </p:nvSpPr>
        <p:spPr>
          <a:xfrm>
            <a:off x="996044" y="2200962"/>
            <a:ext cx="993718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133275"/>
                </a:solidFill>
              </a:rPr>
              <a:t> </a:t>
            </a:r>
          </a:p>
          <a:p>
            <a:endParaRPr lang="fr-FR" sz="3600" dirty="0">
              <a:solidFill>
                <a:srgbClr val="133275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CC5B0BB5-BEAB-4FF0-83B4-526CE7B9F137}"/>
              </a:ext>
            </a:extLst>
          </p:cNvPr>
          <p:cNvSpPr/>
          <p:nvPr/>
        </p:nvSpPr>
        <p:spPr>
          <a:xfrm>
            <a:off x="1654912" y="284066"/>
            <a:ext cx="44410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dirty="0">
                <a:solidFill>
                  <a:srgbClr val="133275"/>
                </a:solidFill>
              </a:rPr>
              <a:t>Le vecteur d’extraction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00F5945C-3FDE-4802-9FCE-487CD32A412D}"/>
              </a:ext>
            </a:extLst>
          </p:cNvPr>
          <p:cNvSpPr/>
          <p:nvPr/>
        </p:nvSpPr>
        <p:spPr>
          <a:xfrm>
            <a:off x="5552902" y="3038924"/>
            <a:ext cx="20507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3B1EB948-692A-4BD2-A653-E59B81EECCB9}"/>
              </a:ext>
            </a:extLst>
          </p:cNvPr>
          <p:cNvSpPr/>
          <p:nvPr/>
        </p:nvSpPr>
        <p:spPr>
          <a:xfrm>
            <a:off x="1560627" y="1129554"/>
            <a:ext cx="30530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133275"/>
                </a:solidFill>
              </a:rPr>
              <a:t>Semi-rigide 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E4CEB618-8159-4191-8999-A70B7AAE96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9791" y="1938399"/>
            <a:ext cx="3749365" cy="298120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201F035F-4B3F-47D2-8F32-44DD92F73F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7351" y="1911944"/>
            <a:ext cx="4202944" cy="2981195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5A6C652F-2300-4529-AC98-F62F96809F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3315" y="447636"/>
            <a:ext cx="624208" cy="603254"/>
          </a:xfrm>
          <a:prstGeom prst="rect">
            <a:avLst/>
          </a:prstGeom>
        </p:spPr>
      </p:pic>
      <p:sp>
        <p:nvSpPr>
          <p:cNvPr id="15" name="ZoneTexte 5">
            <a:extLst>
              <a:ext uri="{FF2B5EF4-FFF2-40B4-BE49-F238E27FC236}">
                <a16:creationId xmlns:a16="http://schemas.microsoft.com/office/drawing/2014/main" xmlns="" id="{34D10B71-91A7-4C59-8D21-B62561A7C82D}"/>
              </a:ext>
            </a:extLst>
          </p:cNvPr>
          <p:cNvSpPr txBox="1"/>
          <p:nvPr/>
        </p:nvSpPr>
        <p:spPr>
          <a:xfrm>
            <a:off x="9735412" y="6451566"/>
            <a:ext cx="3882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rgbClr val="FF0000"/>
                </a:solidFill>
              </a:rPr>
              <a:t>DIFFUSION RESTREINTE</a:t>
            </a:r>
          </a:p>
        </p:txBody>
      </p:sp>
    </p:spTree>
    <p:extLst>
      <p:ext uri="{BB962C8B-B14F-4D97-AF65-F5344CB8AC3E}">
        <p14:creationId xmlns:p14="http://schemas.microsoft.com/office/powerpoint/2010/main" val="1902223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991356"/>
          </a:xfrm>
          <a:prstGeom prst="rect">
            <a:avLst/>
          </a:prstGeom>
        </p:spPr>
      </p:pic>
      <p:pic>
        <p:nvPicPr>
          <p:cNvPr id="1026" name="Picture 2" descr="part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79234"/>
            <a:ext cx="1277470" cy="1224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e 10"/>
          <p:cNvGrpSpPr/>
          <p:nvPr/>
        </p:nvGrpSpPr>
        <p:grpSpPr>
          <a:xfrm>
            <a:off x="1560627" y="6342530"/>
            <a:ext cx="9372600" cy="451743"/>
            <a:chOff x="1586753" y="6195167"/>
            <a:chExt cx="9372600" cy="451743"/>
          </a:xfrm>
        </p:grpSpPr>
        <p:cxnSp>
          <p:nvCxnSpPr>
            <p:cNvPr id="7" name="Connecteur droit 6"/>
            <p:cNvCxnSpPr/>
            <p:nvPr/>
          </p:nvCxnSpPr>
          <p:spPr>
            <a:xfrm>
              <a:off x="1586753" y="6195167"/>
              <a:ext cx="93726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ZoneTexte 9"/>
            <p:cNvSpPr txBox="1"/>
            <p:nvPr/>
          </p:nvSpPr>
          <p:spPr>
            <a:xfrm>
              <a:off x="2786810" y="6277578"/>
              <a:ext cx="69724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rgbClr val="0070C0"/>
                  </a:solidFill>
                </a:rPr>
                <a:t>Groupe de travail zonal « Réponse des SIS à la menace et aux attentats »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F3EBA62-9D1C-4380-A6EA-6590C1209AF7}"/>
              </a:ext>
            </a:extLst>
          </p:cNvPr>
          <p:cNvSpPr/>
          <p:nvPr/>
        </p:nvSpPr>
        <p:spPr>
          <a:xfrm>
            <a:off x="996044" y="2200962"/>
            <a:ext cx="993718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133275"/>
                </a:solidFill>
              </a:rPr>
              <a:t> </a:t>
            </a:r>
          </a:p>
          <a:p>
            <a:endParaRPr lang="fr-FR" sz="3600" dirty="0">
              <a:solidFill>
                <a:srgbClr val="133275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CC5B0BB5-BEAB-4FF0-83B4-526CE7B9F137}"/>
              </a:ext>
            </a:extLst>
          </p:cNvPr>
          <p:cNvSpPr/>
          <p:nvPr/>
        </p:nvSpPr>
        <p:spPr>
          <a:xfrm>
            <a:off x="1884800" y="393055"/>
            <a:ext cx="28278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dirty="0">
                <a:solidFill>
                  <a:srgbClr val="133275"/>
                </a:solidFill>
              </a:rPr>
              <a:t>Petit matériel 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0CDB2DAB-C1D8-43CC-BF2A-C2EA84885F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6244" y="3117596"/>
            <a:ext cx="1162902" cy="1313649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EE22E8CC-120B-49BE-BB83-3F079B00D9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5762" y="3168900"/>
            <a:ext cx="1050919" cy="131364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DB44C836-6566-41C6-8E2D-E8863EDFEF0C}"/>
              </a:ext>
            </a:extLst>
          </p:cNvPr>
          <p:cNvSpPr/>
          <p:nvPr/>
        </p:nvSpPr>
        <p:spPr>
          <a:xfrm>
            <a:off x="2548486" y="4490963"/>
            <a:ext cx="305305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>
                <a:solidFill>
                  <a:srgbClr val="133275"/>
                </a:solidFill>
              </a:rPr>
              <a:t>Moyen de communication  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xmlns="" id="{0FEF8BEB-FFA7-4F23-A767-434CAF97B5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31531" y="3056729"/>
            <a:ext cx="1659011" cy="139165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A3BD2685-C481-49DF-AB5D-11585490457C}"/>
              </a:ext>
            </a:extLst>
          </p:cNvPr>
          <p:cNvSpPr/>
          <p:nvPr/>
        </p:nvSpPr>
        <p:spPr>
          <a:xfrm>
            <a:off x="7877360" y="4482549"/>
            <a:ext cx="15673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dirty="0">
                <a:solidFill>
                  <a:srgbClr val="133275"/>
                </a:solidFill>
              </a:rPr>
              <a:t>bâtons lumineux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xmlns="" id="{6EE298D0-940A-4577-A148-2A7E29C48E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4437442">
            <a:off x="5872427" y="2962574"/>
            <a:ext cx="1333500" cy="13335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1CAD890E-0415-46D5-A399-4F5383737914}"/>
              </a:ext>
            </a:extLst>
          </p:cNvPr>
          <p:cNvSpPr/>
          <p:nvPr/>
        </p:nvSpPr>
        <p:spPr>
          <a:xfrm>
            <a:off x="5998521" y="4463325"/>
            <a:ext cx="15077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dirty="0">
                <a:solidFill>
                  <a:srgbClr val="133275"/>
                </a:solidFill>
              </a:rPr>
              <a:t>Pince coupante </a:t>
            </a: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xmlns="" id="{8CE44C87-8495-45F7-93E3-82E7CA2BBD7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98745" y="4880821"/>
            <a:ext cx="824280" cy="82428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34AB1E22-7560-4E53-9E38-9FC95F93FDD3}"/>
              </a:ext>
            </a:extLst>
          </p:cNvPr>
          <p:cNvSpPr/>
          <p:nvPr/>
        </p:nvSpPr>
        <p:spPr>
          <a:xfrm>
            <a:off x="3130411" y="5724169"/>
            <a:ext cx="13478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dirty="0">
                <a:solidFill>
                  <a:srgbClr val="133275"/>
                </a:solidFill>
              </a:rPr>
              <a:t>Cale de porte </a:t>
            </a:r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xmlns="" id="{DBC4D787-53F7-4FA3-ACA9-1DABF4AA7A1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82464" y="4750004"/>
            <a:ext cx="989628" cy="974165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xmlns="" id="{DC3ED333-D35B-4405-A2FA-1B86E3ACFC8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64219" y="4849484"/>
            <a:ext cx="1684166" cy="701101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xmlns="" id="{9D15B25A-44EB-4ED0-8996-ABD61EC3729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779000" y="4424287"/>
            <a:ext cx="540420" cy="1199917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C0F05845-2FA1-4CE9-9E48-DF6BE2810E95}"/>
              </a:ext>
            </a:extLst>
          </p:cNvPr>
          <p:cNvSpPr/>
          <p:nvPr/>
        </p:nvSpPr>
        <p:spPr>
          <a:xfrm>
            <a:off x="5390758" y="5724169"/>
            <a:ext cx="14237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dirty="0">
                <a:solidFill>
                  <a:srgbClr val="133275"/>
                </a:solidFill>
              </a:rPr>
              <a:t>Plot lumineux  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4DB43C6B-CA71-4566-A249-A498632ED903}"/>
              </a:ext>
            </a:extLst>
          </p:cNvPr>
          <p:cNvSpPr/>
          <p:nvPr/>
        </p:nvSpPr>
        <p:spPr>
          <a:xfrm>
            <a:off x="7784045" y="5724169"/>
            <a:ext cx="8846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dirty="0">
                <a:solidFill>
                  <a:srgbClr val="133275"/>
                </a:solidFill>
              </a:rPr>
              <a:t>Couteau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E06DE04C-1AE4-4EC2-8BA6-14B9F4261624}"/>
              </a:ext>
            </a:extLst>
          </p:cNvPr>
          <p:cNvSpPr/>
          <p:nvPr/>
        </p:nvSpPr>
        <p:spPr>
          <a:xfrm>
            <a:off x="9733170" y="5750307"/>
            <a:ext cx="7425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dirty="0">
                <a:solidFill>
                  <a:srgbClr val="133275"/>
                </a:solidFill>
              </a:rPr>
              <a:t>Lampe</a:t>
            </a:r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xmlns="" id="{343C6FFB-C244-4C3D-A3E0-90A68B47C8D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23315" y="447636"/>
            <a:ext cx="624208" cy="603254"/>
          </a:xfrm>
          <a:prstGeom prst="rect">
            <a:avLst/>
          </a:prstGeom>
        </p:spPr>
      </p:pic>
      <p:sp>
        <p:nvSpPr>
          <p:cNvPr id="34" name="ZoneTexte 5">
            <a:extLst>
              <a:ext uri="{FF2B5EF4-FFF2-40B4-BE49-F238E27FC236}">
                <a16:creationId xmlns:a16="http://schemas.microsoft.com/office/drawing/2014/main" xmlns="" id="{A01177F7-40A5-48CC-81DF-338248C71F9D}"/>
              </a:ext>
            </a:extLst>
          </p:cNvPr>
          <p:cNvSpPr txBox="1"/>
          <p:nvPr/>
        </p:nvSpPr>
        <p:spPr>
          <a:xfrm>
            <a:off x="9735412" y="6451566"/>
            <a:ext cx="3882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rgbClr val="FF0000"/>
                </a:solidFill>
              </a:rPr>
              <a:t>DIFFUSION RESTREINTE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ED37148-74A3-0C28-913D-FB0946DCBCF9}"/>
              </a:ext>
            </a:extLst>
          </p:cNvPr>
          <p:cNvSpPr/>
          <p:nvPr/>
        </p:nvSpPr>
        <p:spPr>
          <a:xfrm>
            <a:off x="1277471" y="1326065"/>
            <a:ext cx="959780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133275"/>
                </a:solidFill>
              </a:rPr>
              <a:t>selon les SIS de la zone :</a:t>
            </a:r>
          </a:p>
          <a:p>
            <a:endParaRPr lang="fr-FR" sz="2000" dirty="0">
              <a:solidFill>
                <a:srgbClr val="133275"/>
              </a:solidFill>
            </a:endParaRPr>
          </a:p>
          <a:p>
            <a:pPr algn="just"/>
            <a:r>
              <a:rPr lang="fr-FR" sz="2000" dirty="0">
                <a:solidFill>
                  <a:srgbClr val="133275"/>
                </a:solidFill>
              </a:rPr>
              <a:t>Le petit matériel peut être différent. Il peut </a:t>
            </a:r>
            <a:r>
              <a:rPr lang="fr-FR" sz="2000" dirty="0" smtClean="0">
                <a:solidFill>
                  <a:srgbClr val="133275"/>
                </a:solidFill>
              </a:rPr>
              <a:t>être </a:t>
            </a:r>
            <a:r>
              <a:rPr lang="fr-FR" sz="2000" dirty="0">
                <a:solidFill>
                  <a:srgbClr val="133275"/>
                </a:solidFill>
              </a:rPr>
              <a:t>en dotation Individuelle ou collective. </a:t>
            </a:r>
          </a:p>
          <a:p>
            <a:pPr algn="just"/>
            <a:r>
              <a:rPr lang="fr-FR" sz="2000" dirty="0">
                <a:solidFill>
                  <a:srgbClr val="133275"/>
                </a:solidFill>
              </a:rPr>
              <a:t>Il a pour vocation d’aider les extracteurs dans leurs missions </a:t>
            </a:r>
          </a:p>
        </p:txBody>
      </p:sp>
    </p:spTree>
    <p:extLst>
      <p:ext uri="{BB962C8B-B14F-4D97-AF65-F5344CB8AC3E}">
        <p14:creationId xmlns:p14="http://schemas.microsoft.com/office/powerpoint/2010/main" val="491105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lèche : droite 18">
            <a:extLst>
              <a:ext uri="{FF2B5EF4-FFF2-40B4-BE49-F238E27FC236}">
                <a16:creationId xmlns:a16="http://schemas.microsoft.com/office/drawing/2014/main" xmlns="" id="{68EF24A0-4264-46EB-AA01-7ECD1E9DC19B}"/>
              </a:ext>
            </a:extLst>
          </p:cNvPr>
          <p:cNvSpPr/>
          <p:nvPr/>
        </p:nvSpPr>
        <p:spPr>
          <a:xfrm>
            <a:off x="1460090" y="3670030"/>
            <a:ext cx="9271819" cy="907561"/>
          </a:xfrm>
          <a:prstGeom prst="rightArrow">
            <a:avLst/>
          </a:prstGeom>
          <a:gradFill>
            <a:gsLst>
              <a:gs pos="0">
                <a:srgbClr val="FF0000"/>
              </a:gs>
              <a:gs pos="40000">
                <a:srgbClr val="FF0000"/>
              </a:gs>
              <a:gs pos="83000">
                <a:srgbClr val="FFC000"/>
              </a:gs>
              <a:gs pos="100000">
                <a:srgbClr val="FFC000"/>
              </a:gs>
            </a:gsLst>
            <a:lin ang="48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Évolution                                                   de la menace    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991356"/>
          </a:xfrm>
          <a:prstGeom prst="rect">
            <a:avLst/>
          </a:prstGeom>
        </p:spPr>
      </p:pic>
      <p:pic>
        <p:nvPicPr>
          <p:cNvPr id="1026" name="Picture 2" descr="part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79234"/>
            <a:ext cx="1277470" cy="1224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e 10"/>
          <p:cNvGrpSpPr/>
          <p:nvPr/>
        </p:nvGrpSpPr>
        <p:grpSpPr>
          <a:xfrm>
            <a:off x="1560627" y="6342530"/>
            <a:ext cx="9372600" cy="451743"/>
            <a:chOff x="1586753" y="6195167"/>
            <a:chExt cx="9372600" cy="451743"/>
          </a:xfrm>
        </p:grpSpPr>
        <p:cxnSp>
          <p:nvCxnSpPr>
            <p:cNvPr id="7" name="Connecteur droit 6"/>
            <p:cNvCxnSpPr/>
            <p:nvPr/>
          </p:nvCxnSpPr>
          <p:spPr>
            <a:xfrm>
              <a:off x="1586753" y="6195167"/>
              <a:ext cx="93726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ZoneTexte 9"/>
            <p:cNvSpPr txBox="1"/>
            <p:nvPr/>
          </p:nvSpPr>
          <p:spPr>
            <a:xfrm>
              <a:off x="2786810" y="6277578"/>
              <a:ext cx="69724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rgbClr val="0070C0"/>
                  </a:solidFill>
                </a:rPr>
                <a:t>Groupe de travail zonal « Réponse des SIS à la menace et aux attentats »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F3EBA62-9D1C-4380-A6EA-6590C1209AF7}"/>
              </a:ext>
            </a:extLst>
          </p:cNvPr>
          <p:cNvSpPr/>
          <p:nvPr/>
        </p:nvSpPr>
        <p:spPr>
          <a:xfrm>
            <a:off x="996044" y="2159139"/>
            <a:ext cx="993718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133275"/>
                </a:solidFill>
              </a:rPr>
              <a:t> </a:t>
            </a:r>
          </a:p>
          <a:p>
            <a:endParaRPr lang="fr-FR" sz="3600" dirty="0">
              <a:solidFill>
                <a:srgbClr val="133275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CC5B0BB5-BEAB-4FF0-83B4-526CE7B9F137}"/>
              </a:ext>
            </a:extLst>
          </p:cNvPr>
          <p:cNvSpPr/>
          <p:nvPr/>
        </p:nvSpPr>
        <p:spPr>
          <a:xfrm>
            <a:off x="1816177" y="365880"/>
            <a:ext cx="20915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dirty="0">
                <a:solidFill>
                  <a:srgbClr val="133275"/>
                </a:solidFill>
              </a:rPr>
              <a:t>La tenue </a:t>
            </a:r>
            <a:endParaRPr lang="fr-FR" sz="40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30A1529-50A7-4C5B-A973-8BC5D3725E6F}"/>
              </a:ext>
            </a:extLst>
          </p:cNvPr>
          <p:cNvSpPr/>
          <p:nvPr/>
        </p:nvSpPr>
        <p:spPr>
          <a:xfrm>
            <a:off x="996043" y="2179059"/>
            <a:ext cx="993718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133275"/>
                </a:solidFill>
              </a:rPr>
              <a:t> </a:t>
            </a:r>
          </a:p>
          <a:p>
            <a:endParaRPr lang="fr-FR" sz="3600" dirty="0">
              <a:solidFill>
                <a:srgbClr val="133275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C345C2A-F38A-438F-94F3-D1C8D5CA29A7}"/>
              </a:ext>
            </a:extLst>
          </p:cNvPr>
          <p:cNvSpPr/>
          <p:nvPr/>
        </p:nvSpPr>
        <p:spPr>
          <a:xfrm>
            <a:off x="1430005" y="2412182"/>
            <a:ext cx="8413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>
                <a:solidFill>
                  <a:srgbClr val="133275"/>
                </a:solidFill>
              </a:rPr>
              <a:t>les risques provenant d’une menace « conventionnelle »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>
                <a:solidFill>
                  <a:srgbClr val="133275"/>
                </a:solidFill>
              </a:rPr>
              <a:t>les risques provenant d’une menace « NRBC »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2C803B5-2EE7-472D-B164-CB91144C0E74}"/>
              </a:ext>
            </a:extLst>
          </p:cNvPr>
          <p:cNvSpPr/>
          <p:nvPr/>
        </p:nvSpPr>
        <p:spPr>
          <a:xfrm>
            <a:off x="1335418" y="2023261"/>
            <a:ext cx="30530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133275"/>
                </a:solidFill>
              </a:rPr>
              <a:t>Il existe des tenues pour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00C6DDA1-E805-4F2C-A327-5B9C2FAD7D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0942" y="3078571"/>
            <a:ext cx="1081825" cy="232451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A42A3136-9B2C-4CA0-951F-D3EA7F5FE4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0329" y="3046256"/>
            <a:ext cx="1365161" cy="2356834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B211595E-1FF0-44D8-AC4A-0FE6CF16D6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9162" y="3058853"/>
            <a:ext cx="1313645" cy="2344238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01631E5B-B19D-4DDA-8CA4-16620248A6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38031" y="4720627"/>
            <a:ext cx="746975" cy="734096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4FB37E83-06C9-4B5C-B5C6-50A97501D26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10445" y="4733389"/>
            <a:ext cx="669701" cy="669701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xmlns="" id="{E9948D32-2EA7-44C9-A70A-1A654E27710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88767" y="4688147"/>
            <a:ext cx="850006" cy="77905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66A4FD29-A12F-4C4E-B633-4FA3546DAA61}"/>
              </a:ext>
            </a:extLst>
          </p:cNvPr>
          <p:cNvSpPr/>
          <p:nvPr/>
        </p:nvSpPr>
        <p:spPr>
          <a:xfrm>
            <a:off x="1874735" y="5537133"/>
            <a:ext cx="23265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/>
              <a:t>Départ GRES</a:t>
            </a:r>
          </a:p>
          <a:p>
            <a:r>
              <a:rPr lang="fr-FR" sz="1400" b="1" dirty="0"/>
              <a:t>avec</a:t>
            </a:r>
            <a:r>
              <a:rPr lang="fr-FR" sz="1400" dirty="0"/>
              <a:t> notion d’arme à feu</a:t>
            </a:r>
          </a:p>
          <a:p>
            <a:r>
              <a:rPr lang="fr-FR" sz="1400" b="1" dirty="0"/>
              <a:t>Ou </a:t>
            </a:r>
            <a:r>
              <a:rPr lang="fr-FR" sz="1400" dirty="0"/>
              <a:t>appui FSP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DDE360E2-A240-47B1-A120-A5C92954587F}"/>
              </a:ext>
            </a:extLst>
          </p:cNvPr>
          <p:cNvSpPr/>
          <p:nvPr/>
        </p:nvSpPr>
        <p:spPr>
          <a:xfrm>
            <a:off x="5125114" y="5514308"/>
            <a:ext cx="266454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rgbClr val="000000"/>
                </a:solidFill>
              </a:rPr>
              <a:t>Départ GRES </a:t>
            </a:r>
          </a:p>
          <a:p>
            <a:r>
              <a:rPr lang="fr-FR" sz="1400" b="1" dirty="0">
                <a:solidFill>
                  <a:srgbClr val="000000"/>
                </a:solidFill>
              </a:rPr>
              <a:t>avec </a:t>
            </a:r>
            <a:r>
              <a:rPr lang="fr-FR" sz="1400" dirty="0">
                <a:solidFill>
                  <a:srgbClr val="000000"/>
                </a:solidFill>
              </a:rPr>
              <a:t>notion d’explosion </a:t>
            </a:r>
          </a:p>
          <a:p>
            <a:r>
              <a:rPr lang="fr-FR" sz="1400" b="1" dirty="0">
                <a:solidFill>
                  <a:srgbClr val="000000"/>
                </a:solidFill>
              </a:rPr>
              <a:t>sans présence de symptômes RBC</a:t>
            </a:r>
            <a:r>
              <a:rPr lang="fr-FR" sz="10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fr-FR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8D6BBCF2-1D3B-44A4-84D2-A6AB4D5DE9BB}"/>
              </a:ext>
            </a:extLst>
          </p:cNvPr>
          <p:cNvSpPr/>
          <p:nvPr/>
        </p:nvSpPr>
        <p:spPr>
          <a:xfrm>
            <a:off x="8649162" y="5514308"/>
            <a:ext cx="238923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rgbClr val="000000"/>
                </a:solidFill>
              </a:rPr>
              <a:t>Départ GRES </a:t>
            </a:r>
          </a:p>
          <a:p>
            <a:r>
              <a:rPr lang="fr-FR" sz="1400" dirty="0">
                <a:solidFill>
                  <a:srgbClr val="000000"/>
                </a:solidFill>
              </a:rPr>
              <a:t>Avec </a:t>
            </a:r>
            <a:r>
              <a:rPr lang="fr-FR" sz="1400" b="1" dirty="0">
                <a:solidFill>
                  <a:srgbClr val="000000"/>
                </a:solidFill>
              </a:rPr>
              <a:t>présence de symptômes RBC</a:t>
            </a:r>
            <a:r>
              <a:rPr lang="fr-FR" sz="10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fr-FR" dirty="0"/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xmlns="" id="{4502FC25-E9EF-41B5-9E2D-385B7AE9D45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23315" y="447636"/>
            <a:ext cx="624208" cy="603254"/>
          </a:xfrm>
          <a:prstGeom prst="rect">
            <a:avLst/>
          </a:prstGeom>
        </p:spPr>
      </p:pic>
      <p:sp>
        <p:nvSpPr>
          <p:cNvPr id="24" name="ZoneTexte 5">
            <a:extLst>
              <a:ext uri="{FF2B5EF4-FFF2-40B4-BE49-F238E27FC236}">
                <a16:creationId xmlns:a16="http://schemas.microsoft.com/office/drawing/2014/main" xmlns="" id="{5AD00AB2-4B19-47A1-B275-72D190D9FD9D}"/>
              </a:ext>
            </a:extLst>
          </p:cNvPr>
          <p:cNvSpPr txBox="1"/>
          <p:nvPr/>
        </p:nvSpPr>
        <p:spPr>
          <a:xfrm>
            <a:off x="9735412" y="6451566"/>
            <a:ext cx="3882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rgbClr val="FF0000"/>
                </a:solidFill>
              </a:rPr>
              <a:t>DIFFUSION RESTREINTE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2676AB6-5150-65E7-3124-F622D4C27B26}"/>
              </a:ext>
            </a:extLst>
          </p:cNvPr>
          <p:cNvSpPr/>
          <p:nvPr/>
        </p:nvSpPr>
        <p:spPr>
          <a:xfrm>
            <a:off x="1335419" y="1053448"/>
            <a:ext cx="947840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>
                <a:solidFill>
                  <a:srgbClr val="133275"/>
                </a:solidFill>
              </a:rPr>
              <a:t>Pour chaque mission dédiée au GRES et plus particulièrement aux missions d’extractions, il est convenu que la tenue évolue en fonction de la menace auxquelles sont soumis les sapeurs-pompiers. </a:t>
            </a:r>
          </a:p>
        </p:txBody>
      </p:sp>
    </p:spTree>
    <p:extLst>
      <p:ext uri="{BB962C8B-B14F-4D97-AF65-F5344CB8AC3E}">
        <p14:creationId xmlns:p14="http://schemas.microsoft.com/office/powerpoint/2010/main" val="349193971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924</TotalTime>
  <Words>420</Words>
  <Application>Microsoft Office PowerPoint</Application>
  <PresentationFormat>Grand écran</PresentationFormat>
  <Paragraphs>89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Jerome.BOUCHER@sdmis.fr;Jean-Francois.FAURE@sdmis.fr</dc:creator>
  <cp:lastModifiedBy>ROBERT Philippe</cp:lastModifiedBy>
  <cp:revision>68</cp:revision>
  <cp:lastPrinted>2021-06-29T09:34:15Z</cp:lastPrinted>
  <dcterms:created xsi:type="dcterms:W3CDTF">2021-06-28T08:11:08Z</dcterms:created>
  <dcterms:modified xsi:type="dcterms:W3CDTF">2023-02-16T15:44:18Z</dcterms:modified>
</cp:coreProperties>
</file>