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86" r:id="rId4"/>
    <p:sldId id="285" r:id="rId5"/>
    <p:sldId id="271" r:id="rId6"/>
    <p:sldId id="272" r:id="rId7"/>
    <p:sldId id="277" r:id="rId8"/>
    <p:sldId id="273" r:id="rId9"/>
    <p:sldId id="276" r:id="rId10"/>
    <p:sldId id="278" r:id="rId11"/>
    <p:sldId id="282" r:id="rId12"/>
    <p:sldId id="280" r:id="rId13"/>
    <p:sldId id="287" r:id="rId14"/>
    <p:sldId id="275" r:id="rId15"/>
    <p:sldId id="288" r:id="rId16"/>
    <p:sldId id="289" r:id="rId17"/>
    <p:sldId id="290" r:id="rId18"/>
    <p:sldId id="291" r:id="rId19"/>
    <p:sldId id="284"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275"/>
    <a:srgbClr val="DAA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9" d="100"/>
          <a:sy n="89" d="100"/>
        </p:scale>
        <p:origin x="86" y="77"/>
      </p:cViewPr>
      <p:guideLst/>
    </p:cSldViewPr>
  </p:slideViewPr>
  <p:notesTextViewPr>
    <p:cViewPr>
      <p:scale>
        <a:sx n="3" d="2"/>
        <a:sy n="3" d="2"/>
      </p:scale>
      <p:origin x="0" y="0"/>
    </p:cViewPr>
  </p:notesTextViewPr>
  <p:sorterViewPr>
    <p:cViewPr>
      <p:scale>
        <a:sx n="100" d="100"/>
        <a:sy n="100" d="100"/>
      </p:scale>
      <p:origin x="0" y="-3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09T23:27:02.815"/>
    </inkml:context>
    <inkml:brush xml:id="br0">
      <inkml:brushProperty name="width" value="0.05292" units="cm"/>
      <inkml:brushProperty name="height" value="0.05292" units="cm"/>
      <inkml:brushProperty name="color" value="#E71224"/>
    </inkml:brush>
  </inkml:definitions>
  <inkml:trace contextRef="#ctx0" brushRef="#br0">8985 1320 24575,'-6'0'0,"-2"0"0,2 0 0,-3 0 0,3 0 0,0 0 0,-4 3 0,5 0 0,-4 2 0,2-1 0,-1-1 0,1 2 0,-2-2 0,4 0 0,-5-3 0,4 4 0,0-1 0,-6-1 0,7 1 0,-7-3 0,8 6 0,-7-6 0,7 4 0,-5-2 0,4-2 0,-4 3 0,5-3 0,-7 2 0,7-1 0,-4 2 0,2-3 0,-1 0 0,-1 0 0,-1 0 0,2 0 0,-4 0 0,2 0 0,0 0 0,-1 0 0,4 0 0,-6 0 0,7 0 0,-7 0 0,8 0 0,-8 0 0,6 0 0,-11 0 0,10 0 0,-10 0 0,11 0 0,-1 0 0,-1 0 0,1 0 0,-1 0 0,-1 0 0,5 0 0,-5 0 0,4 0 0,-4 0 0,3 0 0,-1 0 0,2 0 0,-2 0 0,2 0 0,-4 0 0,3 0 0,0 0 0,-1 0 0,2 0 0,1 0 0,-2 0 0,1 0 0,-2-3 0,-1 0 0,2-2 0,3-1 0,-3 0 0,3-1 0,-1 2 0,1-5 0,-3 4 0,3-6 0,1 4 0,-4-5 0,6 7 0,-6-6 0,6 6 0,-6-8 0,6 5 0,-3-3 0,3 5 0,0-5 0,0 4 0,0-5 0,0 1 0,0 0 0,0 1 0,0 2 0,0 2 0,0-2 0,0 3 0,0 0 0,0-1 0,0 3 0,0-2 0,0-2 0,0 4 0,0-4 0,0 4 0,0-4 0,0 2 0,0 0 0,0 0 0,0 2 0,0-4 0,0 2 0,0 0 0,0 0 0,0 0 0,0 0 0,-4-1 0,4 2 0,-2-2 0,2 1 0,-1 1 0,-1-2 0,-2 2 0,4-2 0,-3 1 0,3 0 0,-2 3 0,2-2 0,-3 1 0,0-2 0,3-2 0,-3 4 0,3-2 0,0-2 0,0 4 0,0-4 0,0 1 0,-3-1 0,3-2 0,-3 5 0,3 0 0,0-5 0,0 2 0,-1 1 0,-1-1 0,2 2 0,-4 2 0,4-1 0,-3 2 0,3-3 0,0-3 0,-2 2 0,1-4 0,1 4 0,0-1 0,-3-1 0,3 2 0,-3 1 0,3 0 0,0 0 0,0-2 0,0 4 0,0-2 0,0-2 0,0 4 0,0-7 0,0 4 0,0-4 0,0 4 0,0-7 0,0 8 0,0-3 0,0 2 0,0 1 0,0-2 0,0 2 0,0-8 0,-5 7 0,5-5 0,-3 6 0,3-5 0,0 7 0,-3-7 0,-1 5 0,-2-7 0,4 5 0,-1-4 0,-3 6 0,2-4 0,2 1 0,-2 3 0,4-5 0,-5 7 0,4-4 0,-4-1 0,4 2 0,-4-2 0,5 3 0,-4 3 0,4-3 0,-3 3 0,0-3 0,1-3 0,1 1 0,-2-1 0,3 4 0,-2-1 0,1-1 0,-1 2 0,1-1 0,1-1 0,-5 2 0,5-5 0,-3 2 0,3 1 0,0-1 0,0 2 0,0 0 0,0 0 0,-3 3 0,3-3 0,-1 0 0,-1-1 0,1-1 0,-5-4 0,6 5 0,-5-7 0,2 8 0,0-6 0,-3 2 0,3-4 0,0 1 0,-1 4 0,1-2 0,0 2 0,-3 3 0,3-6 0,0 4 0,-5 1 0,4-1 0,-2 1 0,1-1 0,1-2 0,2 4 0,-4 0 0,0 0 0,2 1 0,-2-2 0,1 4 0,-1-3 0,2 3 0,-2 0 0,0-2 0,3 2 0,-5 2 0,4-2 0,-1 3 0,-2-3 0,2 0 0,1 3 0,-4-5 0,5 4 0,-3-1 0,0 1 0,2 1 0,-2 0 0,3 0 0,-5 0 0,4 0 0,-1 0 0,-2 0 0,2 0 0,1 0 0,-2 0 0,1 0 0,-1 0 0,0 0 0,2 0 0,-2 0 0,1 0 0,-1 0 0,0 0 0,-1 0 0,-1 0 0,1 0 0,2 1 0,1 1 0,-5-1 0,4 4 0,-5-5 0,4 6 0,-3-6 0,0 4 0,-3-1 0,0-1 0,3 1 0,-5-3 0,4 3 0,-1-3 0,-1 3 0,-9-3 0,8 4 0,-7-4 0,8 0 0,0 0 0,-1 0 0,2 0 0,-1 3 0,-3-3 0,3 3 0,-4-3 0,2 0 0,2 0 0,-3 0 0,-1 0 0,4 0 0,-6 0 0,4 2 0,2-1 0,-3 4 0,2-5 0,-2 1 0,1 1 0,2 1 0,-1-3 0,-2 0 0,-2 0 0,5 0 0,0 0 0,5 0 0,-5 1 0,1 1 0,1 2 0,1-4 0,0 0 0,-2 0 0,-1 0 0,5 0 0,-5 0 0,6 0 0,-4 0 0,2 0 0,-5 0 0,1 0 0,4 0 0,-4 0 0,2 0 0,1 0 0,-9 0 0,4 0 0,-1 0 0,0 0 0,2 0 0,-2 0 0,0 0 0,3 0 0,-6 0 0,4 0 0,-4 0 0,5 0 0,-5 0 0,6 0 0,-6 0 0,6 0 0,-8 0 0,8 0 0,-4 0 0,2 0 0,-1 0 0,-1-4 0,-2 2 0,3-2 0,-2 2 0,-4-5 0,2 4 0,2-2 0,-4 1 0,9 4 0,2-2 0,-2 1 0,0-2 0,0 3 0,3 0 0,-2 0 0,5 0 0,-3 0 0,5 0 0,-1 0 0,-2 0 0,4 0 0,-3 0 0,-2 0 0,5 0 0,-3 0 0,3 0 0,-4 0 0,1 3 0,-3 0 0,3 1 0,-2 2 0,2-3 0,0 3 0,-3-3 0,5 5 0,-4-5 0,4 0 0,-1 1 0,1 1 0,-5-2 0,3 1 0,-3 1 0,1 1 0,1-3 0,-2 3 0,1-3 0,1 3 0,-1 1 0,2-4 0,-6 2 0,6-2 0,-1 3 0,1-1 0,1-1 0,-1-1 0,0 0 0,2 3 0,1-3 0,-3 5 0,4-4 0,-1 2 0,-1 0 0,-1-3 0,4 2 0,-4-1 0,4 2 0,-1-1 0,2 2 0,0-1 0,0 0 0,0 0 0,0 0 0,0 3 0,0 0 0,-3 3 0,3-1 0,-4 2 0,4 1 0,0-5 0,0 3 0,0-5 0,0 2 0,0 0 0,0-1 0,0 1 0,0-4 0,0 1 0,0-2 0,0 4 0,0-2 0,0 0 0,0 0 0,0 0 0,0 0 0,0 0 0,0 0 0,0-2 0,0 4 0,0-2 0,0 0 0,0 0 0,0 0 0,0 0 0,0 0 0,0 0 0,0-2 0,0 4 0,0-2 0,0 0 0,0 0 0,0 0 0,0 0 0,0 0 0,0 0 0,0 1 0,0-2 0,0 1 0,0 0 0,0 0 0,0 0 0,0 0 0,0-2 0,0 4 0,0 1 0,0-3 0,0 6 0,0-4 0,0 2 0,0-2 0,0 2 0,0-2 0,0-1 0,0 4 0,0-7 0,0 2 0,0 2 0,0-4 0,0 4 0,0-4 0,0 4 0,0-4 0,0 4 0,0-4 0,0 2 0,0 3 0,0-4 0,0 2 0,0-2 0,0 2 0,0-2 0,0 1 0,3-2 0,-2 1 0,1-2 0,-2 4 0,0-2 0,0 2 0,0-2 0,0 2 0,0-2 0,0 1 0,0 0 0,0 0 0,0 1 0,0-2 0,0 1 0,0-1 0,0 2 0,0-2 0,0 1 0,0 1 0,0-2 0,0 2 0,0-2 0,0 2 0,0-2 0,0 1 0,0 0 0,0 0 0,0 1 0,0-2 0,0 2 0,0-2 0,0 2 0,0-2 0,0 5 0,0-4 0,0 6 0,0-4 0,0 5 0,0-7 0,0 6 0,0-6 0,0 8 0,0-5 0,0 1 0,0 4 0,0-2 0,0 0 0,0 6 0,0-6 0,0 5 0,0-4 0,0 1 0,0-1 0,0 4 0,0-4 0,0 7 0,0-2 0,0-5 0,0 4 0,0-4 0,0 4 0,0-2 0,0 2 0,0-4 0,0-1 0,0 2 0,0-5 0,0 4 0,0-2 0,0-1 0,0 2 0,0-3 0,0 2 0,0 1 0,0-6 0,0 7 0,3-2 0,-2-1 0,4 2 0,-5 2 0,6-1 0,-6 2 0,3-4 0,-3 1 0,3-6 0,-3 6 0,1-4 0,-1 1 0,0-3 0,0 3 0,0-2 0,0 1 0,0-1 0,0-2 0,0 2 0,0 1 0,0-1 0,0 4 0,0-7 0,0 4 0,0-1 0,0 2 0,-1 0 0,-2 0 0,0 2 0,-3-4 0,4 4 0,-4-2 0,-1-3 0,5 4 0,-2-1 0,1-3 0,-2 5 0,-2-4 0,2 0 0,1 3 0,-4-5 0,4 5 0,-1-4 0,-2 3 0,2-3 0,1 2 0,-2-4 0,-2 4 0,2-4 0,-3 4 0,0-2 0,0 1 0,-4-1 0,-2-3 0,3 3 0,1-4 0,-4 2 0,-1-2 0,-2 2 0,3-4 0,-5 0 0,4 0 0,2 0 0,-5 0 0,2 0 0,2 0 0,-1 0 0,1 0 0,3 0 0,-3 0 0,3 0 0,-2 0 0,1 0 0,-2 0 0,3 0 0,0 0 0,1 0 0,-1 0 0,-3 0 0,2 0 0,-2 0 0,4-4 0,-4 4 0,3-3 0,-3 3 0,2-3 0,2 3 0,-1-3 0,0 3 0,2 0 0,1 0 0,-5 0 0,7-5 0,-2 5 0,-2-3 0,2 3 0,2 0 0,-5 0 0,3 0 0,-2 0 0,2 0 0,-4 0 0,1 0 0,-2 0 0,-1 0 0,5 0 0,2 0 0,-4 0 0,-1 0 0,2 0 0,-1 0 0,0 0 0,2 0 0,-2 0 0,0 0 0,-2 0 0,5 0 0,0 0 0,-1 0 0,-1 0 0,-1 0 0,5 0 0,-4 0 0,2 0 0,0 0 0,-3 0 0,0 0 0,-1 3 0,-5-3 0,6 5 0,1-5 0,-1 3 0,3-3 0,-3 3 0,5-3 0,-7 0 0,2 1 0,2 1 0,-2 2 0,1-4 0,1 0 0,-4 0 0,2 0 0,2 0 0,-2 0 0,0 0 0,0 0 0,1 0 0,-2 0 0,1 0 0,1 0 0,-1 0 0,0 0 0,3 0 0,-4 0 0,1 0 0,0 0 0,1 0 0,2 0 0,-4 0 0,5 0 0,-1 0 0,-1 0 0,4 0 0,-5 0 0,1 0 0,2 0 0,-2 0 0,0 0 0,2 0 0,-4 0 0,6-4 0,-4 4 0,4-3 0,-6 3 0,7 0 0,-5 0 0,1 0 0,-3 0 0,4 0 0,-1 0 0,5 0 0,-2 0 0,0 0 0,-2 0 0,2 0 0,-1 0 0,-1 0 0,5 0 0,-3 0 0,0-3 0,2 3 0,-2-3 0,1 3 0,-1 0 0,2 0 0,2-2 0,-2 4 0,1-4 0,0 4 0,0-2 0,-5 0 0,4 0 0,-1 0 0,-2 0 0,2 0 0,1 0 0,-4 0 0,5 0 0,-3 0 0,0-2 0,2-1 0,-2 2 0,3 1 0,-5 0 0,4 0 0,-1 0 0,-2 0 0,2 0 0,1 0 0,-4-3 0,5 3 0,-3-3 0,0 3 0,2 0 0,-2 0 0,1 0 0,-1 0 0,0 0 0,-9 0 0,3 0 0,-3 0 0,0 0 0,2 0 0,1 0 0,-2 0 0,2 0 0,0 0 0,2 0 0,-5-3 0,-8 3 0,7-5 0,-5 5 0,6 0 0,4 0 0,-8 0 0,5 0 0,-2 0 0,-5-3 0,10 2 0,-8-2 0,4 3 0,0 0 0,-3 0 0,4 0 0,-4 0 0,5 0 0,-2 0 0,0 0 0,1 0 0,-1 0 0,5 0 0,1-2 0,0-1 0,-6 2 0,1 1 0,-2 0 0,5 0 0,1 0 0,1 0 0,1 0 0,-4 0 0,3 0 0,2 0 0,-5 0 0,4 0 0,-4 0 0,0 0 0,2 0 0,-4 0 0,2 0 0,0 0 0,2 0 0,-2-3 0,0 3 0,0-3 0,0 3 0,0-3 0,-6-2 0,3 1 0,-5 1 0,4 1 0,4-1 0,-3 0 0,4 3 0,-4 0 0,2-3 0,-2 3 0,0-3 0,1 3 0,-1 0 0,2 0 0,-1 0 0,-4 0 0,6 0 0,-4 0 0,2 0 0,1 0 0,-2 0 0,4 0 0,-1 0 0,-4 0 0,4 0 0,-6 0 0,4 0 0,-2 0 0,-1 0 0,1 0 0,-2 0 0,6 0 0,-3 0 0,0 0 0,1 0 0,-1 0 0,3 0 0,-3 0 0,5 0 0,-8 0 0,4 0 0,-4 0 0,3 0 0,-4 0 0,4 0 0,-5 0 0,5 0 0,-6 0 0,3 0 0,-1 0 0,1 0 0,-11 0 0,7 0 0,-5 0 0,7 0 0,2 0 0,-1 0 0,1 0 0,-2 0 0,-1 0 0,3 0 0,2 0 0,1 0 0,1 0 0,1 0 0,-2 0 0,6 0 0,-2 0 0,1 0 0,2 3 0,-2-3 0,4 3 0,-3-3 0,4 0 0,2 2 0,-1-1 0,2 5 0,1-3 0,1 2 0,0 2 0,0-2 0,1 2 0,-8-4 0,-2 0 0,-11-3 0,2 0 0,2 0 0,-2 0 0,1 0 0,1 0 0,0 0 0,4 0 0,-8 0 0,4 0 0,1 0 0,-3 0 0,4 0 0,-1 0 0,5 0 0,-7 0 0,5 0 0,-3 0 0,3 0 0,2 0 0,-5 0 0,1 0 0,-1 0 0,3 0 0,-3 0 0,3 0 0,-7 0 0,7 0 0,-3 0 0,3 0 0,0 0 0,3 0 0,-6 0 0,3 0 0,0 0 0,1 0 0,5 0 0,-3 0 0,0 0 0,5 0 0,-8 0 0,4 0 0,-1 0 0,-3 0 0,3 0 0,-1 0 0,1 0 0,-3 0 0,4 0 0,-1 0 0,-3 0 0,5 0 0,-5 0 0,1-3 0,-2 2 0,1-1 0,0-1 0,-3 0 0,-2-1 0,1 1 0,-2-3 0,3 4 0,4 2 0,-5-3 0,4 2 0,1-1 0,1 2 0,-4 0 0,2-3 0,2 0 0,-5 2 0,1 1 0,-1 0 0,3 0 0,-3 0 0,3 0 0,-3 0 0,3 0 0,0 0 0,2 0 0,-2 0 0,0 0 0,-3 0 0,4 0 0,-1 0 0,2 0 0,4 0 0,-6 0 0,4 0 0,-2 0 0,1 0 0,3 0 0,-8 0 0,10 0 0,-5 0 0,1 0 0,2 0 0,-6 0 0,8 0 0,-5 0 0,1 0 0,1 0 0,-2 0 0,3 0 0,-3 0 0,4 0 0,-1 0 0,0 0 0,3 0 0,-4 0 0,1 0 0,3 0 0,-5 0 0,5 0 0,-3 0 0,-1 0 0,4 0 0,-3 0 0,0 0 0,1 0 0,-1 0 0,2 0 0,-2 0 0,0 0 0,-3 0 0,3 0 0,-2 0 0,4 0 0,-1 0 0,-2 0 0,4 0 0,-3 0 0,0 0 0,1 0 0,-4 0 0,3 0 0,-3 0 0,-1 0 0,2 0 0,-1 0 0,2 0 0,-1 0 0,1 0 0,-1 0 0,2-3 0,-6 3 0,6-3 0,-4 3 0,5 0 0,-8 0 0,8 0 0,-5 0 0,2-3 0,-2 3 0,4-5 0,-6 5 0,7 0 0,-4 0 0,2 0 0,-1 0 0,-1-1 0,2-1 0,-4-1 0,5 3 0,-4 0 0,4 0 0,-5 0 0,1 0 0,-4-1 0,1-1 0,4-1 0,0 3 0,1-3 0,-1 3 0,0-3 0,-3 3 0,8 0 0,-8 0 0,3 0 0,1 0 0,-4 0 0,3 0 0,0 0 0,2 0 0,-2 0 0,3 0 0,-5 0 0,5 0 0,-6 0 0,8 0 0,-8 0 0,6 0 0,-8 0 0,10 0 0,-11 0 0,9 0 0,-5 0 0,4 0 0,-2 0 0,0 0 0,0 0 0,-3 0 0,7 2 0,-7-1 0,8 1 0,-7 2 0,5-4 0,-3 3 0,3 0 0,-3-3 0,3 5 0,-4-5 0,4 4 0,-6-4 0,6 0 0,-5 3 0,-4-3 0,6 3 0,-7-3 0,7 0 0,-3 0 0,1 0 0,-1 0 0,0 0 0,2 0 0,-2 0 0,0 0 0,0 0 0,0 0 0,0 0 0,0 0 0,1 0 0,-1 0 0,0 0 0,0 0 0,2-3 0,-2 3 0,4-7 0,-4 4 0,5 0 0,1-2 0,-5 2 0,4-3 0,-4 5 0,2-8 0,3 6 0,-1-4 0,2 1 0,-2 2 0,2-4 0,1 5 0,-2-1 0,1-1 0,2-1 0,-1 0 0,-1 0 0,4-1 0,-5-1 0,6 1 0,-8-2 0,8 3 0,-1 0 0,1-2 0,-2 1 0,1-2 0,-2-2 0,3 7 0,0-4 0,0 2 0,0 2 0,0-4 0,0 4 0,0-7 0,0 4 0,0-4 0,0 2 0,0 0 0,0 3 0,0 2 0,0-4 0,0 2 0,0 0 0,3 0 0,-3 1 0,3-1 0,-3-1 0,1 2 0,-1-2 0,5 2 0,-5-1 0,1-1 0,1 2 0,-1-2 0,2 2 0,-3-2 0,2 1 0,-2-3 0,1 3 0,1-5 0,1 7 0,0-4 0,-3 2 0,3-3 0,-3 2 0,0-2 0,1 3 0,-1 0 0,2-2 0,-2 4 0,0-2 0,0-2 0,0 4 0,0-4 0,0 4 0,0-4 0,0 2 0,0 0 0,0 0 0,0 2 0,0-4 0,0 2 0,0 0 0,0 1 0,0-2 0,0 2 0,0-2 0,0 2 0,0-2 0,0 1 0,0 1 0,0-2 0,3 2 0,-3-2 0,4 1 0,-4-3 0,0 3 0,3-5 0,-3 7 0,2-4 0,-1 2 0,-1-1 0,3 1 0,-3 0 0,0 0 0,0-2 0,0 4 0,3-4 0,-3 2 0,5 2 0,-5-4 0,0 4 0,0-7 0,0 4 0,0-2 0,0 3 0,0 0 0,0 0 0,0 0 0,1-6 0,1 4 0,-2-3 0,0 5 0,0 0 0,0-1 0,0 2 0,0-2 0,0 2 0,0-1 0,3-1 0,-3 2 0,3-2 0,-2 2 0,1-2 0,2 1 0,-4 0 0,5 0 0,-4-2 0,4 4 0,-5-2 0,6 1 0,-3 1 0,1 1 0,2-6 0,2 3 0,-2-2 0,1 4 0,-1-1 0,0-1 0,6 3 0,-3-3 0,3 5 0,0-4 0,-1-1 0,-1 0 0,2 3 0,0-3 0,3 5 0,-1-4 0,-1 1 0,2-1 0,-3 1 0,3 2 0,-3-4 0,0 2 0,0 1 0,0-3 0,2 2 0,-5 1 0,1 0 0,-2 0 0,-2 2 0,3-2 0,-6 1 0,4 1 0,-2-1 0,-1-2 0,5 4 0,-4-3 0,8 0 0,-8 3 0,4-5 0,-2 2 0,-1 2 0,2-2 0,1 3 0,-3-3 0,4 3 0,-4-3 0,6 3 0,-7-6 0,11 3 0,-5 0 0,5-2 0,-7 5 0,2-3 0,-5 3 0,6-3 0,-8 3 0,5 0 0,-1-3 0,-1 3 0,-1-4 0,3 4 0,-3-3 0,5 3 0,-5-3 0,1 3 0,2 0 0,-4-2 0,5 1 0,-7-1 0,8 2 0,-7 0 0,4-4 0,-2 4 0,1-3 0,-1 0 0,3 3 0,-6-3 0,5 3 0,-4 0 0,5-3 0,-3 1 0,0-1 0,2 3 0,-5 0 0,3 0 0,0-1 0,-2-1 0,2 1 0,-1 1 0,1 0 0,-2 0 0,2 0 0,-1-5 0,-1 5 0,4-4 0,-4 4 0,1-2 0,-1 1 0,2-1 0,2 2 0,-1 0 0,-1 0 0,-3-3 0,5 3 0,-2-4 0,10 4 0,-4 0 0,3 0 0,-4 0 0,-2 0 0,0 0 0,1-3 0,2 3 0,-4-3 0,5 3 0,-4-3 0,-3 3 0,6-5 0,-6 2 0,5 3 0,-2-3 0,0 2 0,1-1 0,1-4 0,-2 6 0,0-3 0,1 3 0,1-3 0,-2 3 0,1-3 0,-4 3 0,6-4 0,-6 4 0,0-3 0,3 3 0,-3-3 0,2 3 0,-2-3 0,-2 3 0,2 0 0,-1 0 0,1 0 0,-2 0 0,2 0 0,-3 0 0,5 0 0,-2 0 0,-3 0 0,4 0 0,-2 0 0,-1 0 0,2 0 0,-1 0 0,1 0 0,0 0 0,-2 0 0,1 0 0,-1 0 0,2 0 0,0 0 0,-3 0 0,5 0 0,-2 0 0,-3 0 0,4 0 0,-4 0 0,3 0 0,0 0 0,-1 0 0,-1 0 0,4 0 0,-4 0 0,1 0 0,-1 0 0,2 0 0,0 0 0,-3 0 0,5 0 0,-4 0 0,1 0 0,2 0 0,-4 0 0,3 0 0,0 0 0,-1 0 0,-1 0 0,2 0 0,0 0 0,-1 0 0,1 0 0,-2 0 0,2 0 0,-3 0 0,5 0 0,-5 0 0,3 0 0,1 3 0,-4-3 0,3 3 0,0-3 0,-1 1 0,-1 1 0,2 4 0,2-6 0,-4 4 0,10-2 0,-8 4 0,3-6 0,-2 6 0,1-6 0,-4 4 0,5-4 0,-3 8 0,2-8 0,-2 3 0,-2-2 0,2 1 0,3 4 0,-1-3 0,4 0 0,-3-2 0,-3 5 0,1-6 0,-1 5 0,6-4 0,-6 1 0,5 1 0,-5 0 0,6-2 0,-5 2 0,2-1 0,3-1 0,-4-1 0,4 0 0,-3 0 0,1 0 0,-1 3 0,0-3 0,0 5 0,3-5 0,-4 0 0,7 0 0,-9 0 0,3 0 0,-2 0 0,2 0 0,-1 0 0,2 0 0,-4 3 0,2-3 0,-1 3 0,-2-3 0,1 3 0,-2-3 0,2 4 0,0-2 0,-3 1 0,2 0 0,-2 3 0,1-3 0,2 3 0,-3 1 0,5-2 0,-5 2 0,1-4 0,-2 2 0,1-1 0,3-1 0,-5 2 0,2-1 0,0 1 0,0 0 0,3 2 0,-4-2 0,1 2 0,1-2 0,-4 2 0,3-2 0,0-2 0,-3 3 0,3-3 0,-3 3 0,2-2 0,-2 1 0,3-2 0,-3 4 0,3-4 0,-3 2 0,1-1 0,-1 1 0,0 1 0,0 0 0,0 0 0,0 1 0,2-2 0,1 2 0,-2-2 0,-1 2 0,0-2 0,0 1 0,0 1 0,0-2 0,0 2 0,0-2 0,0 2 0,0-2 0,3 2 0,-3-2 0,3 1 0,-3 1 0,0-2 0,2 2 0,-1-2 0,-1 2 0,0-2 0,0 1 0,0-1 0,0 1 0,0 1 0,0-2 0,0 2 0,0-2 0,0 2 0,0-2 0,0 1 0,0 0 0,0 0 0,0 1 0,0-2 0,0 2 0,0-2 0,-3 2 0,-3-2 0,0-2 0,2 0 0,-2 1 0,1-4 0,-1 3 0,2-3 0,-5 0 0,4 2 0,-1-2 0,2 3 0,-1-3 0,1 0 0,-4 0 0,5 0 0,-6 0 0,3 4 0,-1-4 0,-2 3 0,3-3 0,-5 0 0,5 0 0,-6 0 0,8 0 0,-8 0 0,3 0 0,-2 0 0,2 0 0,-3 0 0,3 0 0,2 0 0,-5 0 0,3 0 0,-2 0 0,-1 0 0,2 0 0,-1 0 0,5 0 0,-4 0 0,4 0 0,-2 0 0,-1 0 0,5 0 0,-5 0 0,3 0 0,1 0 0,-1 0 0,2 0 0,-2 0 0,1 0 0,-1 0 0,-3 0 0,2 0 0,-1 0 0,-4 0 0,6 0 0,-4 0 0,1 0 0,0 0 0,-3 0 0,3 0 0,0 0 0,0 0 0,-2 0 0,4 0 0,-5 2 0,3-1 0,0 2 0,-2-3 0,4 0 0,-4 0 0,1 0 0,2 0 0,-7 3 0,3 0 0,0-1 0,2-2 0,1 0 0,0 0 0,-3 0 0,7 0 0,-7 3 0,8-3 0,-5 3 0,0-3 0,3 0 0,-5 0 0,5 0 0,-4 0 0,2 0 0,-1 0 0,-1 0 0,2 0 0,-4 0 0,6 0 0,-1 3 0,1-3 0,-2 4 0,2-4 0,-9 0 0,11 0 0,-7 2 0,5-1 0,2 1 0,-2-2 0,0 0 0,1 0 0,2 3 0,0-3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09T23:41:30.567"/>
    </inkml:context>
    <inkml:brush xml:id="br0">
      <inkml:brushProperty name="width" value="0.05" units="cm"/>
      <inkml:brushProperty name="height" value="0.05" units="cm"/>
      <inkml:brushProperty name="color" value="#E71224"/>
    </inkml:brush>
  </inkml:definitions>
  <inkml:trace contextRef="#ctx0" brushRef="#br0">215 0 24575,'0'10'0,"0"0"0,0 1 0,0 1 0,0 7 0,0 1 0,0 6 0,0-4 0,0 0 0,0-3 0,0-1 0,0 2 0,0-5 0,0-2 0,0 0 0,2-4 0,0 1 0,-2-2 0,4-2 0,-4 2 0,4-2 0,-2-1 0,0-1 0,0 2 0,-2-2 0,4 2 0,-4-2 0,2 0 0,-2 0 0,0 0 0,0 1 0,0-1 0,0 2 0,0-3 0,0 2 0,0-2 0,0 2 0,0-2 0,0 2 0,0-1 0,2 1 0,-2-1 0,2 0 0,0 0 0,-2 1 0,0-1 0,1 2 0,-1-1 0,4-2 0,-2 2 0,0-1 0,0 0 0,0 0 0,-2 2 0,0-2 0,1 2 0,1-2 0,-2 2 0,4-2 0,-4 2 0,4-1 0,-4-1 0,6 6 0,-4-3 0,4 3 0,-2-3 0,0 1 0,0 0 0,2 2 0,0-1 0,2 4 0,-2 0 0,2 1 0,-4-2 0,0 3 0,2-1 0,0 0 0,-6 5 0,6-4 0,-6 1 0,4-3 0,-2 0 0,-2-4 0,0 1 0,0-3 0,0-1 0,0-1 0,0 0 0,0 1 0,0 4 0,0-1 0,0 4 0,0-1 0,0 2 0,2 0 0,-2-1 0,4 0 0,-4 0 0,0-1 0,0 0 0,2 2 0,-2-3 0,2 2 0,2-1 0,-4 0 0,0 1 0,2-3 0,0 4 0,0-2 0,-2 0 0,2-1 0,-2 0 0,2-1 0,-2 0 0,0 1 0,0-1 0,0 0 0,0 0 0,0 2 0,0-1 0,0 0 0,0 1 0,0-2 0,0 4 0,0-2 0,0 1 0,0 0 0,0-1 0,0-1 0,0 2 0,0 3 0,0-1 0,0 0 0,0-5 0,0 1 0,0-1 0,0-2 0,0 2 0,0-2 0,0 3 0,0-2 0,0 1 0,0-4 0,0 4 0,0-2 0,0 2 0,0-3 0,2 1 0,-2 1 0,2-1 0,0-1 0,0 1 0,0-3 0,2 1 0,-2-1 0,2 1 0,-2-2 0,1 0 0,-3-2 0,2 0 0,0-1 0,-2 0 0,0 0 0,4 2 0,-4-1 0,4 0 0,-4 0 0,0 0 0,0-1 0,2 2 0,-2-1 0,2 1 0,-2-1 0,0 1 0,4-1 0,-4-1 0,1 2 0,1 0 0,-2 2 0,4-1 0,-2-1 0,-2 3 0,4-2 0,-2 1 0,0 0 0,-2 1 0,2 0 0,-2 1 0,2 0 0,-2 1 0,0 1 0,0 1 0,0 2 0,0 0 0,0 2 0,0 1 0,0-3 0,0 2 0,0 0 0,0 0 0,0-2 0,0 0 0,0-2 0,0-2 0,0 0 0,0-1 0,0-2 0,0-2 0,0 3 0,0-2 0,0 4 0,0 2 0,0 1 0,0 0 0,0 1 0,0-2 0,0 0 0,-2-1 0,2-1 0,-2 2 0,2 0 0,0 0 0,0 1 0,0 0 0,0 0 0,0 2 0,0-1 0,0 6 0,0-6 0,0 11 0,0-11 0,2 13 0,0-13 0,4 8 0,-2-4 0,0-1 0,2 3 0,0-4 0,-4-1 0,2 0 0,-4-1 0,6 3 0,-6-3 0,2 1 0,-2 0 0,0-1 0,0 5 0,0-6 0,0 6 0,0-1 0,0-3 0,0 6 0,0-5 0,0 2 0,0 1 0,0-3 0,0 2 0,0-1 0,0-3 0,0 2 0,0 0 0,0 2 0,0-3 0,0 3 0,0 0 0,0-3 0,0 4 0,0 8 0,0-8 0,0 8 0,0-10 0,0 2 0,0-2 0,0 0 0,0-1 0,-2-2 0,0 0 0,-4 1 0,0 3 0,0-5 0,-2 4 0,0-7 0,0 3 0,2 0 0,-3-1 0,5 0 0,-2-1 0,0-1 0,6-1 0,-2 1 0,2-4 0,0 3 0,0-6 0,-5 4 0,-1 0 0,-6 0 0,0 2 0,0 1 0,4-4 0,-6 4 0,6-5 0,-6 5 0,6-3 0,-2 2 0,2-1 0,-2 0 0,2-1 0,0 2 0,0-1 0,1 1 0,-1 1 0,1-2 0,-1 2 0,-2 0 0,0-1 0,2 2 0,-2 0 0,2-2 0,0 1 0,-2 0 0,2-1 0,2-1 0,-4 1 0,4-2 0,-4 3 0,4-3 0,-2 3 0,-2-3 0,4 2 0,-2-2 0,2 1 0,0-1 0,-2 0 0,2-2 0,0 1 0,0 0 0,0-1 0,0 1 0,0 0 0,2 0 0,-2 0 0,2-1 0,-2 0 0,4-2 0,-2 1 0,2 0 0,0 0 0,2 0 0,0-1 0,-2 1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09T23:41:38.378"/>
    </inkml:context>
    <inkml:brush xml:id="br0">
      <inkml:brushProperty name="width" value="0.05" units="cm"/>
      <inkml:brushProperty name="height" value="0.05" units="cm"/>
      <inkml:brushProperty name="color" value="#E71224"/>
    </inkml:brush>
  </inkml:definitions>
  <inkml:trace contextRef="#ctx0" brushRef="#br0">99-7 24575,'-2'1'0,"0"1"0,-3-1 0,2 0 0,-1 0 0,0 1 0,0-1 0,0 0 0,0 0 0,1 0 0,-1 0 0,2 0 0,-2 0 0,3 0 0,-1 0 0,-1 1 0,1-1 0,0 0 0,0 1 0,0-1 0,0 1 0,-1-1 0,0 1 0,2-1 0,-2 1 0,1-1 0,0 1 0,-1 0 0,1 0 0,0-1 0,0 1 0,0-1 0,-1 1 0,1-1 0,1 0 0,-1 0 0,2 1 0,-2-1 0,1 0 0,1 0 0,0-1 0,-1 2 0,1-1 0,-1 1 0,1-1 0,0 1 0,0-1 0,0 1 0,0-1 0,2 1 0,1 0 0,0-1 0,0 0 0,0 1 0,0-1 0,0-1 0,0 0 0,-1 1 0,1 0 0,-1-1 0,-1 1 0,1 0 0,0-1 0,1 1 0,-2 0 0,-1-1 0,2 1 0,-2 0 0,2 0 0,-2 0 0,0 0 0,1 0 0,0 0 0,2 1 0,-2 0 0,2-1 0,-1 0 0,0 1 0,0-2 0,0 0 0,0 1 0,0-1 0,-1 0 0,0 1 0,0-1 0,1 1 0,-1 1 0,3-2 0,-2 2 0,1-2 0,-1 2 0,2-1 0,-3 0 0,3-1 0,-2 1 0,1-1 0,-1 0 0,2 1 0,-2-1 0,3 1 0,-2-1 0,0 0 0,0 1 0,-1-1 0,2 1 0,-2-1 0,1 0 0,-1 1 0,2-1 0,-3 0 0,3 0 0,-3 1 0,3-1 0,-2 0 0,2 0 0,-1 1 0,-1-1 0,1 0 0,-1 0 0,1 1 0,-1-1 0,1 0 0,0 0 0,1 0 0,-1 0 0,1 0 0,2 0 0,-3 0 0,3 1 0,-2-1 0,1 0 0,-1 0 0,2 0 0,-2 0 0,5 0 0,-2 0 0,0 0 0,-1 0 0,2 0 0,-1 0 0,1 0 0,0 0 0,-2 0 0,2 0 0,-1 0 0,0 0 0,0 0 0,-1 1 0,3-1 0,-2 0 0,-1 0 0,2 0 0,-2 0 0,1 1 0,0-1 0,-1 0 0,3 0 0,-4 0 0,4 0 0,-3 0 0,1 0 0,-1 0 0,1 0 0,-1 0 0,2 0 0,0 0 0,-1 0 0,3 0 0,-2 0 0,2 0 0,-1 0 0,-1 0 0,2 0 0,-1 0 0,0 1 0,2-1 0,-2 0 0,-2 0 0,1 0 0,1 0 0,-1 0 0,0 0 0,0 0 0,0 0 0,1 0 0,2 0 0,-2 0 0,1 0 0,-4 0 0,1 0 0,-1 0 0,0 0 0,0 0 0,-1 0 0,2 0 0,-4 0 0,2 0 0,-2 0 0,0 0 0,-1 0 0,0 0 0,0 0 0,0 0 0,-1 0 0,-1 1 0,1-1 0,0 0 0,1 0 0,0 0 0,1 0 0,3 0 0,-1 0 0,0 0 0,0 0 0,-1 0 0,1 0 0,0 0 0,-1 0 0,1 0 0,0 0 0,1 0 0,-1 0 0,1 0 0,-2 0 0,1 0 0,-2 0 0,0 0 0,1 0 0,0 0 0,-1 0 0,1 0 0,1 0 0,-2 0 0,4 0 0,-4 1 0,3-1 0,-1 0 0,1 0 0,0 0 0,0 0 0,0 0 0,-1 0 0,1 0 0,1 0 0,-1 0 0,3 0 0,3 0 0,-3 0 0,4 0 0,-4 0 0,0 0 0,5 0 0,-4 0 0,7 0 0,-10 0 0,9-1 0,-8 1 0,5-1 0,2 1 0,-4-1 0,2 1 0,-1 0 0,0 0 0,-2 0 0,1 0 0,-3 0 0,1 0 0,-1 0 0,0 0 0,0 0 0,-2 0 0,1 0 0,2 0 0,-3 0 0,2 1 0,-2-1 0,0 0 0,0 0 0,-1 1 0,1-1 0,-1 0 0,1 0 0,-2 0 0,2 1 0,-1-1 0,2 0 0,-1 0 0,0 1 0,0-1 0,-1 0 0,1 0 0,0 0 0,0 1 0,-1-1 0,0 0 0,0 0 0,0 0 0,1 0 0,-1 0 0,-2 0 0,2 1 0,-1-1 0,1 0 0,-1 0 0,0 0 0,1 0 0,-1 0 0,0 0 0,0 0 0,0 0 0,0 0 0,-1 0 0,1 0 0,-1 0 0,1 1 0,1-1 0,-3 0 0,1 0 0,-1 0 0,1 0 0,-2 0 0,1 0 0,0 0 0,-1 1 0,-1-1 0,0 0 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36302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6149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22434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42473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89998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159645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951A69-6F59-43A1-81F4-17903AA184B8}" type="datetimeFigureOut">
              <a:rPr lang="fr-FR" smtClean="0"/>
              <a:t>16/02/2023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43155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4951A69-6F59-43A1-81F4-17903AA184B8}" type="datetimeFigureOut">
              <a:rPr lang="fr-FR" smtClean="0"/>
              <a:t>16/02/2023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72113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951A69-6F59-43A1-81F4-17903AA184B8}" type="datetimeFigureOut">
              <a:rPr lang="fr-FR" smtClean="0"/>
              <a:t>16/02/2023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00341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19470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147624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BBFE4-0C24-4628-A212-DE15439B8F64}" type="slidenum">
              <a:rPr lang="fr-FR" smtClean="0"/>
              <a:t>‹N°›</a:t>
            </a:fld>
            <a:endParaRPr lang="fr-FR"/>
          </a:p>
        </p:txBody>
      </p:sp>
    </p:spTree>
    <p:extLst>
      <p:ext uri="{BB962C8B-B14F-4D97-AF65-F5344CB8AC3E}">
        <p14:creationId xmlns:p14="http://schemas.microsoft.com/office/powerpoint/2010/main" val="29553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4.tiff"/><Relationship Id="rId5" Type="http://schemas.openxmlformats.org/officeDocument/2006/relationships/image" Target="../media/image33.tiff"/><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3.emf"/><Relationship Id="rId4" Type="http://schemas.openxmlformats.org/officeDocument/2006/relationships/image" Target="../media/image4.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customXml" Target="../ink/ink3.xml"/><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emf"/><Relationship Id="rId1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0"/>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1020695" y="388101"/>
            <a:ext cx="624208" cy="603254"/>
          </a:xfrm>
          <a:prstGeom prst="rect">
            <a:avLst/>
          </a:prstGeom>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r>
                <a:rPr lang="fr-FR" dirty="0">
                  <a:solidFill>
                    <a:srgbClr val="0070C0"/>
                  </a:solidFill>
                </a:rPr>
                <a:t>Groupe de travail zonal « Réponse des SIS à la menace et aux attentats »</a:t>
              </a:r>
            </a:p>
          </p:txBody>
        </p:sp>
      </p:grpSp>
      <p:sp>
        <p:nvSpPr>
          <p:cNvPr id="3" name="Rectangle 2">
            <a:extLst>
              <a:ext uri="{FF2B5EF4-FFF2-40B4-BE49-F238E27FC236}">
                <a16:creationId xmlns:a16="http://schemas.microsoft.com/office/drawing/2014/main" xmlns="" id="{5A3B9387-3D8B-4841-BE02-35C9F2A9218B}"/>
              </a:ext>
            </a:extLst>
          </p:cNvPr>
          <p:cNvSpPr/>
          <p:nvPr/>
        </p:nvSpPr>
        <p:spPr>
          <a:xfrm>
            <a:off x="1591897" y="2243185"/>
            <a:ext cx="9869879" cy="3077766"/>
          </a:xfrm>
          <a:prstGeom prst="rect">
            <a:avLst/>
          </a:prstGeom>
        </p:spPr>
        <p:txBody>
          <a:bodyPr wrap="square">
            <a:spAutoFit/>
          </a:bodyPr>
          <a:lstStyle/>
          <a:p>
            <a:endParaRPr lang="fr-FR" dirty="0"/>
          </a:p>
          <a:p>
            <a:pPr algn="ctr"/>
            <a:r>
              <a:rPr lang="fr-FR" sz="800" dirty="0">
                <a:solidFill>
                  <a:srgbClr val="133275"/>
                </a:solidFill>
              </a:rPr>
              <a:t> </a:t>
            </a:r>
            <a:r>
              <a:rPr lang="fr-FR" sz="6600" dirty="0">
                <a:solidFill>
                  <a:srgbClr val="133275"/>
                </a:solidFill>
              </a:rPr>
              <a:t>Techniques Opérationnelles</a:t>
            </a:r>
          </a:p>
          <a:p>
            <a:pPr algn="ctr"/>
            <a:endParaRPr lang="fr-FR" sz="6600" dirty="0">
              <a:solidFill>
                <a:srgbClr val="133275"/>
              </a:solidFill>
            </a:endParaRPr>
          </a:p>
          <a:p>
            <a:pPr algn="ctr"/>
            <a:r>
              <a:rPr lang="fr-FR" sz="4400" dirty="0">
                <a:solidFill>
                  <a:srgbClr val="133275"/>
                </a:solidFill>
                <a:ea typeface="Calibri" panose="020F0502020204030204" pitchFamily="34" charset="0"/>
                <a:cs typeface="Times New Roman" panose="02020603050405020304" pitchFamily="18" charset="0"/>
              </a:rPr>
              <a:t>Techniques d’extraction</a:t>
            </a:r>
          </a:p>
        </p:txBody>
      </p:sp>
      <p:sp>
        <p:nvSpPr>
          <p:cNvPr id="2" name="ZoneTexte 1">
            <a:extLst>
              <a:ext uri="{FF2B5EF4-FFF2-40B4-BE49-F238E27FC236}">
                <a16:creationId xmlns:a16="http://schemas.microsoft.com/office/drawing/2014/main" xmlns="" id="{0647B46D-D1A7-2873-C66B-23BD04352260}"/>
              </a:ext>
            </a:extLst>
          </p:cNvPr>
          <p:cNvSpPr txBox="1"/>
          <p:nvPr/>
        </p:nvSpPr>
        <p:spPr>
          <a:xfrm>
            <a:off x="1711163" y="431999"/>
            <a:ext cx="4561890" cy="461665"/>
          </a:xfrm>
          <a:prstGeom prst="rect">
            <a:avLst/>
          </a:prstGeom>
          <a:noFill/>
        </p:spPr>
        <p:txBody>
          <a:bodyPr wrap="none" rtlCol="0">
            <a:spAutoFit/>
          </a:bodyPr>
          <a:lstStyle/>
          <a:p>
            <a:r>
              <a:rPr lang="fr-FR" sz="2400" dirty="0">
                <a:solidFill>
                  <a:srgbClr val="133275"/>
                </a:solidFill>
              </a:rPr>
              <a:t>Formation Tuerie de Masses (TDM)</a:t>
            </a:r>
          </a:p>
        </p:txBody>
      </p:sp>
      <p:sp>
        <p:nvSpPr>
          <p:cNvPr id="6" name="ZoneTexte 5">
            <a:extLst>
              <a:ext uri="{FF2B5EF4-FFF2-40B4-BE49-F238E27FC236}">
                <a16:creationId xmlns:a16="http://schemas.microsoft.com/office/drawing/2014/main" xmlns="" id="{5AD00AB2-4B19-47A1-B275-72D190D9FD9D}"/>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2947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071561" y="431999"/>
            <a:ext cx="2632121" cy="461665"/>
          </a:xfrm>
          <a:prstGeom prst="rect">
            <a:avLst/>
          </a:prstGeom>
          <a:noFill/>
        </p:spPr>
        <p:txBody>
          <a:bodyPr wrap="square" rtlCol="0">
            <a:spAutoFit/>
          </a:bodyPr>
          <a:lstStyle/>
          <a:p>
            <a:pPr marL="12700" lvl="1" algn="ctr"/>
            <a:r>
              <a:rPr lang="fr-FR" sz="2400" dirty="0">
                <a:solidFill>
                  <a:srgbClr val="133275"/>
                </a:solidFill>
              </a:rPr>
              <a:t>La traction</a:t>
            </a:r>
          </a:p>
        </p:txBody>
      </p:sp>
      <p:pic>
        <p:nvPicPr>
          <p:cNvPr id="14" name="Image 13">
            <a:extLst>
              <a:ext uri="{FF2B5EF4-FFF2-40B4-BE49-F238E27FC236}">
                <a16:creationId xmlns:a16="http://schemas.microsoft.com/office/drawing/2014/main" xmlns="" id="{FDC19EFA-0142-46C0-93D3-239B2A632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415" y="1684397"/>
            <a:ext cx="1962679" cy="3489206"/>
          </a:xfrm>
          <a:prstGeom prst="rect">
            <a:avLst/>
          </a:prstGeom>
        </p:spPr>
      </p:pic>
      <p:sp>
        <p:nvSpPr>
          <p:cNvPr id="9" name="Rectangle 8">
            <a:extLst>
              <a:ext uri="{FF2B5EF4-FFF2-40B4-BE49-F238E27FC236}">
                <a16:creationId xmlns:a16="http://schemas.microsoft.com/office/drawing/2014/main" xmlns="" id="{26FB521B-DF4F-4064-A8CE-A5DC6D703DF0}"/>
              </a:ext>
            </a:extLst>
          </p:cNvPr>
          <p:cNvSpPr/>
          <p:nvPr/>
        </p:nvSpPr>
        <p:spPr>
          <a:xfrm>
            <a:off x="2915181" y="4804271"/>
            <a:ext cx="1962680" cy="369332"/>
          </a:xfrm>
          <a:prstGeom prst="rect">
            <a:avLst/>
          </a:prstGeom>
          <a:solidFill>
            <a:sysClr val="window" lastClr="FFFFFF"/>
          </a:solidFill>
          <a:ln w="25400" cap="flat" cmpd="sng" algn="ctr">
            <a:solidFill>
              <a:srgbClr val="133275"/>
            </a:solidFill>
            <a:prstDash val="solid"/>
          </a:ln>
          <a:effectLst/>
        </p:spPr>
        <p:txBody>
          <a:bodyPr wrap="square" anchor="ctr" anchorCtr="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Myriad Pro"/>
                <a:ea typeface="+mn-ea"/>
                <a:cs typeface="+mn-cs"/>
              </a:rPr>
              <a:t>    </a:t>
            </a:r>
            <a:r>
              <a:rPr lang="fr-FR" kern="0" dirty="0">
                <a:solidFill>
                  <a:srgbClr val="133275"/>
                </a:solidFill>
                <a:latin typeface="Myriad Pro"/>
              </a:rPr>
              <a:t>Traction avant</a:t>
            </a:r>
            <a:endParaRPr kumimoji="0" lang="fr-FR" sz="1800" b="0" i="0" u="none" strike="noStrike" kern="0" cap="none" spc="0" normalizeH="0" baseline="0" noProof="0" dirty="0">
              <a:ln>
                <a:noFill/>
              </a:ln>
              <a:solidFill>
                <a:prstClr val="black"/>
              </a:solidFill>
              <a:effectLst/>
              <a:uLnTx/>
              <a:uFillTx/>
              <a:latin typeface="Myriad Pro"/>
              <a:ea typeface="+mn-ea"/>
              <a:cs typeface="+mn-cs"/>
            </a:endParaRPr>
          </a:p>
        </p:txBody>
      </p:sp>
      <p:sp>
        <p:nvSpPr>
          <p:cNvPr id="2" name="Rectangle 1">
            <a:extLst>
              <a:ext uri="{FF2B5EF4-FFF2-40B4-BE49-F238E27FC236}">
                <a16:creationId xmlns:a16="http://schemas.microsoft.com/office/drawing/2014/main" xmlns="" id="{9297980F-5C18-6F0C-ED94-5AC9C1666835}"/>
              </a:ext>
            </a:extLst>
          </p:cNvPr>
          <p:cNvSpPr/>
          <p:nvPr/>
        </p:nvSpPr>
        <p:spPr>
          <a:xfrm rot="1384946">
            <a:off x="3652687" y="1792742"/>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pic>
        <p:nvPicPr>
          <p:cNvPr id="12" name="Image 11">
            <a:extLst>
              <a:ext uri="{FF2B5EF4-FFF2-40B4-BE49-F238E27FC236}">
                <a16:creationId xmlns:a16="http://schemas.microsoft.com/office/drawing/2014/main" xmlns="" id="{74CDAAF7-7820-454B-851E-424A23DE11B5}"/>
              </a:ext>
            </a:extLst>
          </p:cNvPr>
          <p:cNvPicPr>
            <a:picLocks noChangeAspect="1"/>
          </p:cNvPicPr>
          <p:nvPr/>
        </p:nvPicPr>
        <p:blipFill>
          <a:blip r:embed="rId5"/>
          <a:stretch>
            <a:fillRect/>
          </a:stretch>
        </p:blipFill>
        <p:spPr>
          <a:xfrm>
            <a:off x="1020695" y="388101"/>
            <a:ext cx="624208" cy="603254"/>
          </a:xfrm>
          <a:prstGeom prst="rect">
            <a:avLst/>
          </a:prstGeom>
        </p:spPr>
      </p:pic>
      <p:sp>
        <p:nvSpPr>
          <p:cNvPr id="13" name="ZoneTexte 12">
            <a:extLst>
              <a:ext uri="{FF2B5EF4-FFF2-40B4-BE49-F238E27FC236}">
                <a16:creationId xmlns:a16="http://schemas.microsoft.com/office/drawing/2014/main" xmlns="" id="{AD1F9C70-EEBF-46D2-8E86-2F69D9E83812}"/>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181408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221502" y="356084"/>
            <a:ext cx="5329517" cy="461665"/>
          </a:xfrm>
          <a:prstGeom prst="rect">
            <a:avLst/>
          </a:prstGeom>
          <a:noFill/>
        </p:spPr>
        <p:txBody>
          <a:bodyPr wrap="square" rtlCol="0">
            <a:spAutoFit/>
          </a:bodyPr>
          <a:lstStyle/>
          <a:p>
            <a:pPr lvl="1"/>
            <a:r>
              <a:rPr lang="fr-FR" sz="2400" dirty="0">
                <a:solidFill>
                  <a:srgbClr val="133275"/>
                </a:solidFill>
              </a:rPr>
              <a:t>La traction en binôme</a:t>
            </a:r>
            <a:endParaRPr lang="fr-FR" sz="2400" dirty="0"/>
          </a:p>
        </p:txBody>
      </p:sp>
      <p:pic>
        <p:nvPicPr>
          <p:cNvPr id="12" name="Image 11">
            <a:extLst>
              <a:ext uri="{FF2B5EF4-FFF2-40B4-BE49-F238E27FC236}">
                <a16:creationId xmlns:a16="http://schemas.microsoft.com/office/drawing/2014/main" xmlns="" id="{51ADC5F9-5AA7-4A15-95DB-BBBA11ABFDA2}"/>
              </a:ext>
            </a:extLst>
          </p:cNvPr>
          <p:cNvPicPr>
            <a:picLocks noChangeAspect="1"/>
          </p:cNvPicPr>
          <p:nvPr/>
        </p:nvPicPr>
        <p:blipFill rotWithShape="1">
          <a:blip r:embed="rId4"/>
          <a:srcRect l="10163"/>
          <a:stretch/>
        </p:blipFill>
        <p:spPr>
          <a:xfrm>
            <a:off x="770635" y="1639626"/>
            <a:ext cx="6339608" cy="3528392"/>
          </a:xfrm>
          <a:prstGeom prst="rect">
            <a:avLst/>
          </a:prstGeom>
        </p:spPr>
      </p:pic>
      <p:pic>
        <p:nvPicPr>
          <p:cNvPr id="3" name="Image 2" descr="page12image27460624">
            <a:extLst>
              <a:ext uri="{FF2B5EF4-FFF2-40B4-BE49-F238E27FC236}">
                <a16:creationId xmlns:a16="http://schemas.microsoft.com/office/drawing/2014/main" xmlns="" id="{B647C32E-1919-BEC8-B16E-11BF0AD02C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407" y="1639626"/>
            <a:ext cx="4720069" cy="3528392"/>
          </a:xfrm>
          <a:prstGeom prst="rect">
            <a:avLst/>
          </a:prstGeom>
          <a:noFill/>
          <a:ln>
            <a:noFill/>
          </a:ln>
        </p:spPr>
      </p:pic>
      <p:sp>
        <p:nvSpPr>
          <p:cNvPr id="9" name="Rectangle 8">
            <a:extLst>
              <a:ext uri="{FF2B5EF4-FFF2-40B4-BE49-F238E27FC236}">
                <a16:creationId xmlns:a16="http://schemas.microsoft.com/office/drawing/2014/main" xmlns="" id="{EB860BA9-A576-4401-8176-662EF0168EC7}"/>
              </a:ext>
            </a:extLst>
          </p:cNvPr>
          <p:cNvSpPr/>
          <p:nvPr/>
        </p:nvSpPr>
        <p:spPr>
          <a:xfrm>
            <a:off x="4909579" y="4521687"/>
            <a:ext cx="3801656" cy="646331"/>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Calibri" panose="020F0502020204030204" pitchFamily="34" charset="0"/>
                <a:cs typeface="Calibri" panose="020F0502020204030204" pitchFamily="34" charset="0"/>
              </a:rPr>
              <a:t>L’équipier rejoint le chef à l’avant pour                 </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Calibri" panose="020F0502020204030204" pitchFamily="34" charset="0"/>
                <a:cs typeface="Calibri" panose="020F0502020204030204" pitchFamily="34" charset="0"/>
              </a:rPr>
              <a:t>une traction en binôme </a:t>
            </a:r>
          </a:p>
        </p:txBody>
      </p:sp>
      <p:pic>
        <p:nvPicPr>
          <p:cNvPr id="13" name="Image 12">
            <a:extLst>
              <a:ext uri="{FF2B5EF4-FFF2-40B4-BE49-F238E27FC236}">
                <a16:creationId xmlns:a16="http://schemas.microsoft.com/office/drawing/2014/main" xmlns="" id="{E9E80088-EE7D-4A34-A0D1-76399795F5C7}"/>
              </a:ext>
            </a:extLst>
          </p:cNvPr>
          <p:cNvPicPr>
            <a:picLocks noChangeAspect="1"/>
          </p:cNvPicPr>
          <p:nvPr/>
        </p:nvPicPr>
        <p:blipFill>
          <a:blip r:embed="rId6"/>
          <a:stretch>
            <a:fillRect/>
          </a:stretch>
        </p:blipFill>
        <p:spPr>
          <a:xfrm>
            <a:off x="1020695" y="388101"/>
            <a:ext cx="624208" cy="603254"/>
          </a:xfrm>
          <a:prstGeom prst="rect">
            <a:avLst/>
          </a:prstGeom>
        </p:spPr>
      </p:pic>
      <p:sp>
        <p:nvSpPr>
          <p:cNvPr id="14" name="ZoneTexte 13">
            <a:extLst>
              <a:ext uri="{FF2B5EF4-FFF2-40B4-BE49-F238E27FC236}">
                <a16:creationId xmlns:a16="http://schemas.microsoft.com/office/drawing/2014/main" xmlns="" id="{448D362D-8C27-4B56-BBCF-4EE1759A8D88}"/>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03635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257139" y="431999"/>
            <a:ext cx="5552771" cy="461665"/>
          </a:xfrm>
          <a:prstGeom prst="rect">
            <a:avLst/>
          </a:prstGeom>
          <a:noFill/>
        </p:spPr>
        <p:txBody>
          <a:bodyPr wrap="square" rtlCol="0">
            <a:spAutoFit/>
          </a:bodyPr>
          <a:lstStyle/>
          <a:p>
            <a:pPr lvl="1"/>
            <a:r>
              <a:rPr lang="fr-FR" sz="2400" dirty="0">
                <a:solidFill>
                  <a:srgbClr val="133275"/>
                </a:solidFill>
              </a:rPr>
              <a:t>L’extraction complexe</a:t>
            </a:r>
            <a:endParaRPr lang="fr-FR" dirty="0"/>
          </a:p>
        </p:txBody>
      </p:sp>
      <p:pic>
        <p:nvPicPr>
          <p:cNvPr id="12" name="Espace réservé du contenu 3">
            <a:extLst>
              <a:ext uri="{FF2B5EF4-FFF2-40B4-BE49-F238E27FC236}">
                <a16:creationId xmlns:a16="http://schemas.microsoft.com/office/drawing/2014/main" xmlns="" id="{9B8AA802-08F7-401C-8ECE-7AA4736371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77471" y="1412093"/>
            <a:ext cx="2016950" cy="3446543"/>
          </a:xfrm>
          <a:prstGeom prst="rect">
            <a:avLst/>
          </a:prstGeom>
          <a:noFill/>
          <a:ln w="9525">
            <a:noFill/>
            <a:miter lim="800000"/>
            <a:headEnd/>
            <a:tailEnd/>
          </a:ln>
        </p:spPr>
      </p:pic>
      <p:pic>
        <p:nvPicPr>
          <p:cNvPr id="2" name="Image 1" descr="page11image27485744">
            <a:extLst>
              <a:ext uri="{FF2B5EF4-FFF2-40B4-BE49-F238E27FC236}">
                <a16:creationId xmlns:a16="http://schemas.microsoft.com/office/drawing/2014/main" xmlns="" id="{4CC78C48-BD74-FE08-E2FF-07F931299E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421" y="1412093"/>
            <a:ext cx="2560955" cy="1919605"/>
          </a:xfrm>
          <a:prstGeom prst="rect">
            <a:avLst/>
          </a:prstGeom>
          <a:noFill/>
          <a:ln>
            <a:noFill/>
          </a:ln>
        </p:spPr>
      </p:pic>
      <p:pic>
        <p:nvPicPr>
          <p:cNvPr id="3" name="Image 2" descr="page13image27390352">
            <a:extLst>
              <a:ext uri="{FF2B5EF4-FFF2-40B4-BE49-F238E27FC236}">
                <a16:creationId xmlns:a16="http://schemas.microsoft.com/office/drawing/2014/main" xmlns="" id="{7E1437EB-ED47-E66F-0393-6501A61C129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4421" y="3190519"/>
            <a:ext cx="2559050" cy="1919605"/>
          </a:xfrm>
          <a:prstGeom prst="rect">
            <a:avLst/>
          </a:prstGeom>
          <a:noFill/>
          <a:ln>
            <a:noFill/>
          </a:ln>
        </p:spPr>
      </p:pic>
      <p:sp>
        <p:nvSpPr>
          <p:cNvPr id="9" name="Rectangle 8">
            <a:extLst>
              <a:ext uri="{FF2B5EF4-FFF2-40B4-BE49-F238E27FC236}">
                <a16:creationId xmlns:a16="http://schemas.microsoft.com/office/drawing/2014/main" xmlns="" id="{F3E0FDC4-95B4-4E62-93FB-D3FC1C112730}"/>
              </a:ext>
            </a:extLst>
          </p:cNvPr>
          <p:cNvSpPr/>
          <p:nvPr/>
        </p:nvSpPr>
        <p:spPr>
          <a:xfrm>
            <a:off x="1335948" y="4786958"/>
            <a:ext cx="4647426" cy="646331"/>
          </a:xfrm>
          <a:prstGeom prst="rect">
            <a:avLst/>
          </a:prstGeom>
          <a:solidFill>
            <a:sysClr val="window" lastClr="FFFFFF"/>
          </a:solidFill>
          <a:ln w="25400" cap="flat" cmpd="sng" algn="ctr">
            <a:solidFill>
              <a:srgbClr val="133275"/>
            </a:solidFill>
            <a:prstDash val="soli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Myriad Pro"/>
                <a:ea typeface="+mn-ea"/>
                <a:cs typeface="+mn-cs"/>
              </a:rPr>
              <a:t>        </a:t>
            </a:r>
            <a:r>
              <a:rPr kumimoji="0" lang="fr-FR" sz="1800" b="0" i="0" u="none" strike="noStrike" kern="0" cap="none" spc="0" normalizeH="0" baseline="0" noProof="0" dirty="0">
                <a:ln>
                  <a:noFill/>
                </a:ln>
                <a:solidFill>
                  <a:srgbClr val="133275"/>
                </a:solidFill>
                <a:effectLst/>
                <a:uLnTx/>
                <a:uFillTx/>
                <a:latin typeface="Myriad Pro"/>
                <a:ea typeface="+mn-ea"/>
                <a:cs typeface="+mn-cs"/>
              </a:rPr>
              <a:t>Lors du cheminement, </a:t>
            </a:r>
            <a:r>
              <a:rPr lang="fr-FR" kern="0" dirty="0">
                <a:solidFill>
                  <a:srgbClr val="133275"/>
                </a:solidFill>
                <a:latin typeface="Myriad Pro"/>
              </a:rPr>
              <a:t>l’équipier</a:t>
            </a:r>
            <a:r>
              <a:rPr kumimoji="0" lang="fr-FR" sz="1800" b="0" i="0" u="none" strike="noStrike" kern="0" cap="none" spc="0" normalizeH="0" baseline="0" noProof="0" dirty="0">
                <a:ln>
                  <a:noFill/>
                </a:ln>
                <a:solidFill>
                  <a:srgbClr val="133275"/>
                </a:solidFill>
                <a:effectLst/>
                <a:uLnTx/>
                <a:uFillTx/>
                <a:latin typeface="Myriad Pro"/>
                <a:ea typeface="+mn-ea"/>
                <a:cs typeface="+mn-cs"/>
              </a:rPr>
              <a:t> guide </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le brancard dans les virages, les escaliers… </a:t>
            </a:r>
          </a:p>
        </p:txBody>
      </p:sp>
      <p:pic>
        <p:nvPicPr>
          <p:cNvPr id="8" name="Image 7" descr="page11image27479296">
            <a:extLst>
              <a:ext uri="{FF2B5EF4-FFF2-40B4-BE49-F238E27FC236}">
                <a16:creationId xmlns:a16="http://schemas.microsoft.com/office/drawing/2014/main" xmlns="" id="{E2E699BB-9229-CC0C-8F80-4687017FC9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4879" y="1412093"/>
            <a:ext cx="3466898" cy="2599529"/>
          </a:xfrm>
          <a:prstGeom prst="rect">
            <a:avLst/>
          </a:prstGeom>
          <a:noFill/>
          <a:ln>
            <a:noFill/>
          </a:ln>
        </p:spPr>
      </p:pic>
      <p:pic>
        <p:nvPicPr>
          <p:cNvPr id="13" name="Image 12">
            <a:extLst>
              <a:ext uri="{FF2B5EF4-FFF2-40B4-BE49-F238E27FC236}">
                <a16:creationId xmlns:a16="http://schemas.microsoft.com/office/drawing/2014/main" xmlns="" id="{402484D6-A4C7-4B0D-B252-331DE60F3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7800" y="1355147"/>
            <a:ext cx="1765242" cy="3199210"/>
          </a:xfrm>
          <a:prstGeom prst="rect">
            <a:avLst/>
          </a:prstGeom>
        </p:spPr>
      </p:pic>
      <p:sp>
        <p:nvSpPr>
          <p:cNvPr id="14" name="Rectangle 13">
            <a:extLst>
              <a:ext uri="{FF2B5EF4-FFF2-40B4-BE49-F238E27FC236}">
                <a16:creationId xmlns:a16="http://schemas.microsoft.com/office/drawing/2014/main" xmlns="" id="{F61AB2AC-AE84-4ECF-845F-45C7CA00CDDF}"/>
              </a:ext>
            </a:extLst>
          </p:cNvPr>
          <p:cNvSpPr/>
          <p:nvPr/>
        </p:nvSpPr>
        <p:spPr>
          <a:xfrm>
            <a:off x="6987801" y="3908968"/>
            <a:ext cx="4473976" cy="923330"/>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R="0" lvl="0" defTabSz="914400" eaLnBrk="1" fontAlgn="base" latinLnBrk="0" hangingPunct="1">
              <a:lnSpc>
                <a:spcPct val="100000"/>
              </a:lnSpc>
              <a:spcBef>
                <a:spcPct val="0"/>
              </a:spcBef>
              <a:spcAft>
                <a:spcPct val="0"/>
              </a:spcAft>
              <a:buClrTx/>
              <a:buSzTx/>
              <a:buFontTx/>
              <a:buNone/>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Pour aider à la perte d’adhérence, l’équipier tire vers l’avant en complément du chef</a:t>
            </a:r>
          </a:p>
        </p:txBody>
      </p:sp>
      <p:pic>
        <p:nvPicPr>
          <p:cNvPr id="16" name="Image 15">
            <a:extLst>
              <a:ext uri="{FF2B5EF4-FFF2-40B4-BE49-F238E27FC236}">
                <a16:creationId xmlns:a16="http://schemas.microsoft.com/office/drawing/2014/main" xmlns="" id="{2B9CE713-7A24-4AB3-84BB-4B99342096D4}"/>
              </a:ext>
            </a:extLst>
          </p:cNvPr>
          <p:cNvPicPr>
            <a:picLocks noChangeAspect="1"/>
          </p:cNvPicPr>
          <p:nvPr/>
        </p:nvPicPr>
        <p:blipFill>
          <a:blip r:embed="rId9"/>
          <a:stretch>
            <a:fillRect/>
          </a:stretch>
        </p:blipFill>
        <p:spPr>
          <a:xfrm>
            <a:off x="1020695" y="388101"/>
            <a:ext cx="624208" cy="603254"/>
          </a:xfrm>
          <a:prstGeom prst="rect">
            <a:avLst/>
          </a:prstGeom>
        </p:spPr>
      </p:pic>
      <p:sp>
        <p:nvSpPr>
          <p:cNvPr id="17" name="ZoneTexte 16">
            <a:extLst>
              <a:ext uri="{FF2B5EF4-FFF2-40B4-BE49-F238E27FC236}">
                <a16:creationId xmlns:a16="http://schemas.microsoft.com/office/drawing/2014/main" xmlns="" id="{9EE17ED3-11E4-439A-B4FA-3AF2BA68E274}"/>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43312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BBB360D-B816-F82F-37CA-C829002AB3FA}"/>
              </a:ext>
            </a:extLst>
          </p:cNvPr>
          <p:cNvPicPr>
            <a:picLocks noChangeAspect="1"/>
          </p:cNvPicPr>
          <p:nvPr/>
        </p:nvPicPr>
        <p:blipFill>
          <a:blip r:embed="rId2"/>
          <a:stretch>
            <a:fillRect/>
          </a:stretch>
        </p:blipFill>
        <p:spPr>
          <a:xfrm>
            <a:off x="1" y="-35511"/>
            <a:ext cx="12192000" cy="991356"/>
          </a:xfrm>
          <a:prstGeom prst="rect">
            <a:avLst/>
          </a:prstGeom>
        </p:spPr>
      </p:pic>
      <p:pic>
        <p:nvPicPr>
          <p:cNvPr id="5" name="Picture 2" descr="part1">
            <a:extLst>
              <a:ext uri="{FF2B5EF4-FFF2-40B4-BE49-F238E27FC236}">
                <a16:creationId xmlns:a16="http://schemas.microsoft.com/office/drawing/2014/main" xmlns="" id="{06EC9496-E125-5EF9-F4C5-3A6F9FDE4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xmlns="" id="{C58515A9-8495-00ED-5483-BF262F9B72C4}"/>
              </a:ext>
            </a:extLst>
          </p:cNvPr>
          <p:cNvGrpSpPr/>
          <p:nvPr/>
        </p:nvGrpSpPr>
        <p:grpSpPr>
          <a:xfrm>
            <a:off x="1586753" y="6195167"/>
            <a:ext cx="9372600" cy="451743"/>
            <a:chOff x="1586753" y="6195167"/>
            <a:chExt cx="9372600" cy="451743"/>
          </a:xfrm>
        </p:grpSpPr>
        <p:cxnSp>
          <p:nvCxnSpPr>
            <p:cNvPr id="8" name="Connecteur droit 7">
              <a:extLst>
                <a:ext uri="{FF2B5EF4-FFF2-40B4-BE49-F238E27FC236}">
                  <a16:creationId xmlns:a16="http://schemas.microsoft.com/office/drawing/2014/main" xmlns="" id="{EBF08B3D-38A0-54F0-78AF-D96AC9FFB967}"/>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6297F2A8-7928-4840-BF2C-6773B2468AA5}"/>
                </a:ext>
              </a:extLst>
            </p:cNvPr>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pic>
        <p:nvPicPr>
          <p:cNvPr id="11" name="Image 10" descr="page14image27318784">
            <a:extLst>
              <a:ext uri="{FF2B5EF4-FFF2-40B4-BE49-F238E27FC236}">
                <a16:creationId xmlns:a16="http://schemas.microsoft.com/office/drawing/2014/main" xmlns="" id="{B25EF1F6-966F-D8BC-E5DA-C43451B2CA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048" y="1825712"/>
            <a:ext cx="2843259" cy="2097509"/>
          </a:xfrm>
          <a:prstGeom prst="rect">
            <a:avLst/>
          </a:prstGeom>
          <a:noFill/>
          <a:ln>
            <a:noFill/>
          </a:ln>
        </p:spPr>
      </p:pic>
      <p:sp>
        <p:nvSpPr>
          <p:cNvPr id="13" name="ZoneTexte 12">
            <a:extLst>
              <a:ext uri="{FF2B5EF4-FFF2-40B4-BE49-F238E27FC236}">
                <a16:creationId xmlns:a16="http://schemas.microsoft.com/office/drawing/2014/main" xmlns="" id="{A37AF1B8-E482-E7E0-155D-E092B969CE9F}"/>
              </a:ext>
            </a:extLst>
          </p:cNvPr>
          <p:cNvSpPr txBox="1"/>
          <p:nvPr/>
        </p:nvSpPr>
        <p:spPr>
          <a:xfrm>
            <a:off x="1221502" y="397289"/>
            <a:ext cx="5329517" cy="461665"/>
          </a:xfrm>
          <a:prstGeom prst="rect">
            <a:avLst/>
          </a:prstGeom>
          <a:noFill/>
        </p:spPr>
        <p:txBody>
          <a:bodyPr wrap="square" rtlCol="0">
            <a:spAutoFit/>
          </a:bodyPr>
          <a:lstStyle/>
          <a:p>
            <a:pPr lvl="1"/>
            <a:r>
              <a:rPr lang="fr-FR" sz="2400" dirty="0">
                <a:solidFill>
                  <a:srgbClr val="133275"/>
                </a:solidFill>
              </a:rPr>
              <a:t>Les escaliers</a:t>
            </a:r>
            <a:endParaRPr lang="fr-FR" sz="2400" dirty="0"/>
          </a:p>
        </p:txBody>
      </p:sp>
      <p:sp>
        <p:nvSpPr>
          <p:cNvPr id="14" name="Zone de texte 1754">
            <a:extLst>
              <a:ext uri="{FF2B5EF4-FFF2-40B4-BE49-F238E27FC236}">
                <a16:creationId xmlns:a16="http://schemas.microsoft.com/office/drawing/2014/main" xmlns="" id="{9C7129D2-689F-0CF8-8C6D-1F387EA33595}"/>
              </a:ext>
            </a:extLst>
          </p:cNvPr>
          <p:cNvSpPr txBox="1"/>
          <p:nvPr/>
        </p:nvSpPr>
        <p:spPr>
          <a:xfrm>
            <a:off x="7945228" y="4400590"/>
            <a:ext cx="3257550" cy="14345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400" dirty="0">
                <a:solidFill>
                  <a:srgbClr val="133275"/>
                </a:solidFill>
                <a:effectLst/>
                <a:ea typeface="Times New Roman" panose="02020603050405020304" pitchFamily="18" charset="0"/>
              </a:rPr>
              <a:t>Le chef du binôme d’extraction peut adapter </a:t>
            </a:r>
            <a:r>
              <a:rPr lang="fr-FR" sz="1400" dirty="0">
                <a:solidFill>
                  <a:srgbClr val="133275"/>
                </a:solidFill>
                <a:ea typeface="Times New Roman" panose="02020603050405020304" pitchFamily="18" charset="0"/>
              </a:rPr>
              <a:t>l</a:t>
            </a:r>
            <a:r>
              <a:rPr lang="fr-FR" sz="1400" dirty="0">
                <a:solidFill>
                  <a:srgbClr val="133275"/>
                </a:solidFill>
                <a:effectLst/>
                <a:ea typeface="Times New Roman" panose="02020603050405020304" pitchFamily="18" charset="0"/>
              </a:rPr>
              <a:t>a technique en fonction des situations rencontrées.</a:t>
            </a:r>
          </a:p>
          <a:p>
            <a:pPr marR="35560" algn="just">
              <a:tabLst>
                <a:tab pos="815340" algn="l"/>
              </a:tabLst>
            </a:pPr>
            <a:r>
              <a:rPr lang="fr-FR" sz="1400" dirty="0">
                <a:solidFill>
                  <a:srgbClr val="133275"/>
                </a:solidFill>
                <a:ea typeface="Calibri" panose="020F0502020204030204" pitchFamily="34" charset="0"/>
              </a:rPr>
              <a:t>Il est le garant de la rapidité d’</a:t>
            </a:r>
            <a:r>
              <a:rPr lang="fr-FR" sz="1400" dirty="0" err="1">
                <a:solidFill>
                  <a:srgbClr val="133275"/>
                </a:solidFill>
                <a:ea typeface="Calibri" panose="020F0502020204030204" pitchFamily="34" charset="0"/>
              </a:rPr>
              <a:t>éxécution</a:t>
            </a:r>
            <a:r>
              <a:rPr lang="fr-FR" sz="1400" dirty="0">
                <a:solidFill>
                  <a:srgbClr val="133275"/>
                </a:solidFill>
                <a:ea typeface="Calibri" panose="020F0502020204030204" pitchFamily="34" charset="0"/>
              </a:rPr>
              <a:t> de l’extraction</a:t>
            </a:r>
            <a:endParaRPr lang="fr-FR" sz="1400" dirty="0">
              <a:solidFill>
                <a:srgbClr val="133275"/>
              </a:solidFill>
              <a:effectLst/>
              <a:ea typeface="Calibri" panose="020F0502020204030204" pitchFamily="34" charset="0"/>
            </a:endParaRPr>
          </a:p>
        </p:txBody>
      </p:sp>
      <p:sp>
        <p:nvSpPr>
          <p:cNvPr id="15" name="Zone de texte 1773">
            <a:extLst>
              <a:ext uri="{FF2B5EF4-FFF2-40B4-BE49-F238E27FC236}">
                <a16:creationId xmlns:a16="http://schemas.microsoft.com/office/drawing/2014/main" xmlns="" id="{C79B55DA-F594-BE7A-AC14-E9C25E809F32}"/>
              </a:ext>
            </a:extLst>
          </p:cNvPr>
          <p:cNvSpPr txBox="1"/>
          <p:nvPr/>
        </p:nvSpPr>
        <p:spPr>
          <a:xfrm>
            <a:off x="7945228" y="3947119"/>
            <a:ext cx="3257550" cy="342900"/>
          </a:xfrm>
          <a:prstGeom prst="rect">
            <a:avLst/>
          </a:prstGeom>
          <a:noFill/>
          <a:ln w="6350">
            <a:solidFill>
              <a:srgbClr val="133275"/>
            </a:solidFill>
          </a:ln>
        </p:spPr>
        <p:txBody>
          <a:bodyPr rot="0" spcFirstLastPara="0" vert="horz" wrap="square" lIns="0" tIns="0" rIns="0" bIns="0" numCol="1" spcCol="0" rtlCol="0" fromWordArt="0" anchor="t" anchorCtr="0" forceAA="0" compatLnSpc="1">
            <a:prstTxWarp prst="textNoShape">
              <a:avLst/>
            </a:prstTxWarp>
            <a:noAutofit/>
          </a:bodyPr>
          <a:lstStyle/>
          <a:p>
            <a:pPr marR="35560" algn="ctr">
              <a:tabLst>
                <a:tab pos="815340" algn="l"/>
              </a:tabLst>
            </a:pPr>
            <a:r>
              <a:rPr lang="fr-FR" sz="1100" b="1" u="sng" dirty="0">
                <a:solidFill>
                  <a:srgbClr val="FF0000"/>
                </a:solidFill>
                <a:effectLst/>
                <a:ea typeface="Times New Roman" panose="02020603050405020304" pitchFamily="18" charset="0"/>
              </a:rPr>
              <a:t>Cas particuliers</a:t>
            </a:r>
            <a:endParaRPr lang="fr-FR" sz="1400" dirty="0">
              <a:solidFill>
                <a:srgbClr val="FF0000"/>
              </a:solidFill>
              <a:effectLst/>
              <a:ea typeface="Calibri" panose="020F0502020204030204" pitchFamily="34" charset="0"/>
            </a:endParaRPr>
          </a:p>
        </p:txBody>
      </p:sp>
      <p:sp>
        <p:nvSpPr>
          <p:cNvPr id="16" name="Zone de texte 1761">
            <a:extLst>
              <a:ext uri="{FF2B5EF4-FFF2-40B4-BE49-F238E27FC236}">
                <a16:creationId xmlns:a16="http://schemas.microsoft.com/office/drawing/2014/main" xmlns="" id="{7959C971-AC5D-C83F-F368-021C1C074208}"/>
              </a:ext>
            </a:extLst>
          </p:cNvPr>
          <p:cNvSpPr txBox="1"/>
          <p:nvPr/>
        </p:nvSpPr>
        <p:spPr>
          <a:xfrm>
            <a:off x="738202" y="4378260"/>
            <a:ext cx="3270250" cy="1449030"/>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tabLst>
                <a:tab pos="815340" algn="l"/>
              </a:tabLst>
            </a:pPr>
            <a:r>
              <a:rPr lang="fr-FR" sz="1400" dirty="0">
                <a:solidFill>
                  <a:srgbClr val="133275"/>
                </a:solidFill>
                <a:effectLst/>
                <a:ea typeface="Times New Roman" panose="02020603050405020304" pitchFamily="18" charset="0"/>
              </a:rPr>
              <a:t>La descente de la victime s’effectue </a:t>
            </a:r>
            <a:r>
              <a:rPr lang="fr-FR" sz="1400" u="sng" dirty="0">
                <a:solidFill>
                  <a:srgbClr val="133275"/>
                </a:solidFill>
                <a:effectLst/>
                <a:ea typeface="Times New Roman" panose="02020603050405020304" pitchFamily="18" charset="0"/>
              </a:rPr>
              <a:t>les pieds en avant et la tête surélevée</a:t>
            </a:r>
            <a:r>
              <a:rPr lang="fr-FR" sz="1400" dirty="0">
                <a:solidFill>
                  <a:srgbClr val="133275"/>
                </a:solidFill>
                <a:effectLst/>
                <a:ea typeface="Times New Roman" panose="02020603050405020304" pitchFamily="18" charset="0"/>
              </a:rPr>
              <a:t>.</a:t>
            </a:r>
            <a:endParaRPr lang="fr-FR" sz="1400" dirty="0">
              <a:solidFill>
                <a:srgbClr val="133275"/>
              </a:solidFill>
              <a:effectLst/>
              <a:ea typeface="Calibri" panose="020F0502020204030204" pitchFamily="34" charset="0"/>
            </a:endParaRPr>
          </a:p>
          <a:p>
            <a:pPr marR="35560" algn="just">
              <a:tabLst>
                <a:tab pos="815340" algn="l"/>
              </a:tabLst>
            </a:pPr>
            <a:r>
              <a:rPr lang="fr-FR" sz="1400" dirty="0">
                <a:solidFill>
                  <a:srgbClr val="133275"/>
                </a:solidFill>
                <a:effectLst/>
                <a:ea typeface="Times New Roman" panose="02020603050405020304" pitchFamily="18" charset="0"/>
              </a:rPr>
              <a:t>L’équipier engage le brancard dans les escaliers.</a:t>
            </a:r>
            <a:endParaRPr lang="fr-FR" sz="1400" dirty="0">
              <a:solidFill>
                <a:srgbClr val="133275"/>
              </a:solidFill>
              <a:effectLst/>
              <a:ea typeface="Calibri" panose="020F0502020204030204" pitchFamily="34" charset="0"/>
            </a:endParaRPr>
          </a:p>
          <a:p>
            <a:pPr marR="35560" algn="just">
              <a:tabLst>
                <a:tab pos="815340" algn="l"/>
              </a:tabLst>
            </a:pPr>
            <a:r>
              <a:rPr lang="fr-FR" sz="1400" dirty="0">
                <a:solidFill>
                  <a:srgbClr val="133275"/>
                </a:solidFill>
                <a:effectLst/>
                <a:ea typeface="Times New Roman" panose="02020603050405020304" pitchFamily="18" charset="0"/>
              </a:rPr>
              <a:t>Le chef retient la descente avec la sangle de traction.</a:t>
            </a:r>
            <a:endParaRPr lang="fr-FR" sz="1400" dirty="0">
              <a:solidFill>
                <a:srgbClr val="133275"/>
              </a:solidFill>
              <a:effectLst/>
              <a:ea typeface="Calibri" panose="020F0502020204030204" pitchFamily="34" charset="0"/>
            </a:endParaRPr>
          </a:p>
          <a:p>
            <a:r>
              <a:rPr lang="fr-FR" sz="1400" dirty="0">
                <a:solidFill>
                  <a:srgbClr val="133275"/>
                </a:solidFill>
                <a:effectLst/>
                <a:ea typeface="Calibri" panose="020F0502020204030204" pitchFamily="34" charset="0"/>
              </a:rPr>
              <a:t> </a:t>
            </a:r>
          </a:p>
        </p:txBody>
      </p:sp>
      <p:sp>
        <p:nvSpPr>
          <p:cNvPr id="17" name="Zone de texte 1772">
            <a:extLst>
              <a:ext uri="{FF2B5EF4-FFF2-40B4-BE49-F238E27FC236}">
                <a16:creationId xmlns:a16="http://schemas.microsoft.com/office/drawing/2014/main" xmlns="" id="{FE214CFE-E6C9-49E7-7694-5BE11E113715}"/>
              </a:ext>
            </a:extLst>
          </p:cNvPr>
          <p:cNvSpPr txBox="1"/>
          <p:nvPr/>
        </p:nvSpPr>
        <p:spPr>
          <a:xfrm>
            <a:off x="738202" y="3948198"/>
            <a:ext cx="3282950" cy="342900"/>
          </a:xfrm>
          <a:prstGeom prst="rect">
            <a:avLst/>
          </a:prstGeom>
          <a:noFill/>
          <a:ln w="6350">
            <a:solidFill>
              <a:srgbClr val="133275"/>
            </a:solidFill>
          </a:ln>
        </p:spPr>
        <p:txBody>
          <a:bodyPr rot="0" spcFirstLastPara="0" vert="horz" wrap="square" lIns="0" tIns="0" rIns="0" bIns="0" numCol="1" spcCol="0" rtlCol="0" fromWordArt="0" anchor="t" anchorCtr="0" forceAA="0" compatLnSpc="1">
            <a:prstTxWarp prst="textNoShape">
              <a:avLst/>
            </a:prstTxWarp>
            <a:noAutofit/>
          </a:bodyPr>
          <a:lstStyle/>
          <a:p>
            <a:pPr marR="35560" algn="ctr">
              <a:tabLst>
                <a:tab pos="815340" algn="l"/>
              </a:tabLst>
            </a:pPr>
            <a:r>
              <a:rPr lang="fr-FR" sz="1100" b="1" u="sng">
                <a:solidFill>
                  <a:srgbClr val="133275"/>
                </a:solidFill>
                <a:effectLst/>
                <a:ea typeface="Times New Roman" panose="02020603050405020304" pitchFamily="18" charset="0"/>
              </a:rPr>
              <a:t>Descente d’une volée d’escaliers longue (</a:t>
            </a:r>
            <a:r>
              <a:rPr lang="fr-FR" sz="1100" b="1" u="sng">
                <a:solidFill>
                  <a:srgbClr val="133275"/>
                </a:solidFill>
                <a:effectLst/>
                <a:ea typeface="Times New Roman" panose="02020603050405020304" pitchFamily="18" charset="0"/>
                <a:cs typeface="Arial" panose="020B0604020202020204" pitchFamily="34" charset="0"/>
                <a:sym typeface="Symbol" pitchFamily="2" charset="2"/>
              </a:rPr>
              <a:t></a:t>
            </a:r>
            <a:r>
              <a:rPr lang="fr-FR" sz="1100" b="1" u="sng">
                <a:solidFill>
                  <a:srgbClr val="133275"/>
                </a:solidFill>
                <a:effectLst/>
                <a:ea typeface="Times New Roman" panose="02020603050405020304" pitchFamily="18" charset="0"/>
              </a:rPr>
              <a:t> 10 marches)</a:t>
            </a:r>
            <a:endParaRPr lang="fr-FR" sz="1400">
              <a:solidFill>
                <a:srgbClr val="133275"/>
              </a:solidFill>
              <a:effectLst/>
              <a:ea typeface="Calibri" panose="020F0502020204030204" pitchFamily="34" charset="0"/>
            </a:endParaRPr>
          </a:p>
        </p:txBody>
      </p:sp>
      <p:sp>
        <p:nvSpPr>
          <p:cNvPr id="18" name="Zone de texte 1775">
            <a:extLst>
              <a:ext uri="{FF2B5EF4-FFF2-40B4-BE49-F238E27FC236}">
                <a16:creationId xmlns:a16="http://schemas.microsoft.com/office/drawing/2014/main" xmlns="" id="{3701A4EB-920C-8595-E848-7C20FE34BF6D}"/>
              </a:ext>
            </a:extLst>
          </p:cNvPr>
          <p:cNvSpPr txBox="1"/>
          <p:nvPr/>
        </p:nvSpPr>
        <p:spPr>
          <a:xfrm>
            <a:off x="4335365" y="3948198"/>
            <a:ext cx="3282950" cy="342895"/>
          </a:xfrm>
          <a:prstGeom prst="rect">
            <a:avLst/>
          </a:prstGeom>
          <a:noFill/>
          <a:ln w="6350">
            <a:solidFill>
              <a:srgbClr val="133275"/>
            </a:solidFill>
          </a:ln>
        </p:spPr>
        <p:txBody>
          <a:bodyPr rot="0" spcFirstLastPara="0" vert="horz" wrap="square" lIns="0" tIns="0" rIns="0" bIns="0" numCol="1" spcCol="0" rtlCol="0" fromWordArt="0" anchor="t" anchorCtr="0" forceAA="0" compatLnSpc="1">
            <a:prstTxWarp prst="textNoShape">
              <a:avLst/>
            </a:prstTxWarp>
            <a:noAutofit/>
          </a:bodyPr>
          <a:lstStyle/>
          <a:p>
            <a:pPr marR="35560" algn="ctr">
              <a:tabLst>
                <a:tab pos="815340" algn="l"/>
              </a:tabLst>
            </a:pPr>
            <a:r>
              <a:rPr lang="fr-FR" sz="1100" b="1" u="sng">
                <a:solidFill>
                  <a:srgbClr val="133275"/>
                </a:solidFill>
                <a:effectLst/>
                <a:ea typeface="Times New Roman" panose="02020603050405020304" pitchFamily="18" charset="0"/>
              </a:rPr>
              <a:t>Montée d’une volée d’escaliers</a:t>
            </a:r>
            <a:endParaRPr lang="fr-FR" sz="1400">
              <a:solidFill>
                <a:srgbClr val="133275"/>
              </a:solidFill>
              <a:effectLst/>
              <a:ea typeface="Calibri" panose="020F0502020204030204" pitchFamily="34" charset="0"/>
            </a:endParaRPr>
          </a:p>
        </p:txBody>
      </p:sp>
      <p:sp>
        <p:nvSpPr>
          <p:cNvPr id="19" name="Zone de texte 1781">
            <a:extLst>
              <a:ext uri="{FF2B5EF4-FFF2-40B4-BE49-F238E27FC236}">
                <a16:creationId xmlns:a16="http://schemas.microsoft.com/office/drawing/2014/main" xmlns="" id="{9747F366-B9A8-52D0-5525-B9EAD52B2692}"/>
              </a:ext>
            </a:extLst>
          </p:cNvPr>
          <p:cNvSpPr txBox="1"/>
          <p:nvPr/>
        </p:nvSpPr>
        <p:spPr>
          <a:xfrm>
            <a:off x="4335365" y="4397957"/>
            <a:ext cx="3270250" cy="163536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400" dirty="0">
                <a:solidFill>
                  <a:srgbClr val="133275"/>
                </a:solidFill>
                <a:effectLst/>
                <a:ea typeface="Times New Roman" panose="02020603050405020304" pitchFamily="18" charset="0"/>
              </a:rPr>
              <a:t>Le chef et l’équipier assure une traction du brancard au plus prêt de la tête de la victime en se positionnant de part et d’autre du brancard.</a:t>
            </a:r>
            <a:endParaRPr lang="fr-FR" sz="1400" dirty="0">
              <a:solidFill>
                <a:srgbClr val="133275"/>
              </a:solidFill>
              <a:effectLst/>
              <a:ea typeface="Calibri" panose="020F0502020204030204" pitchFamily="34" charset="0"/>
            </a:endParaRPr>
          </a:p>
          <a:p>
            <a:r>
              <a:rPr lang="fr-FR" sz="1400" dirty="0">
                <a:solidFill>
                  <a:srgbClr val="133275"/>
                </a:solidFill>
                <a:effectLst/>
                <a:ea typeface="Calibri" panose="020F0502020204030204" pitchFamily="34" charset="0"/>
              </a:rPr>
              <a:t>Le but </a:t>
            </a:r>
            <a:r>
              <a:rPr lang="fr-FR" sz="1400" dirty="0">
                <a:solidFill>
                  <a:srgbClr val="133275"/>
                </a:solidFill>
                <a:ea typeface="Calibri" panose="020F0502020204030204" pitchFamily="34" charset="0"/>
              </a:rPr>
              <a:t>est de reparti l’effort et la charge en ne levant que</a:t>
            </a:r>
            <a:r>
              <a:rPr lang="fr-FR" sz="1400" dirty="0">
                <a:solidFill>
                  <a:srgbClr val="133275"/>
                </a:solidFill>
                <a:effectLst/>
                <a:ea typeface="Calibri" panose="020F0502020204030204" pitchFamily="34" charset="0"/>
              </a:rPr>
              <a:t> le haut du brancard et en laissant trainer le bas. </a:t>
            </a:r>
          </a:p>
        </p:txBody>
      </p:sp>
      <p:sp>
        <p:nvSpPr>
          <p:cNvPr id="20" name="Rectangle 19">
            <a:extLst>
              <a:ext uri="{FF2B5EF4-FFF2-40B4-BE49-F238E27FC236}">
                <a16:creationId xmlns:a16="http://schemas.microsoft.com/office/drawing/2014/main" xmlns="" id="{5F85E7DF-CEDA-1BB0-E876-14C26E0A49BB}"/>
              </a:ext>
            </a:extLst>
          </p:cNvPr>
          <p:cNvSpPr/>
          <p:nvPr/>
        </p:nvSpPr>
        <p:spPr>
          <a:xfrm>
            <a:off x="738202" y="1215111"/>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pic>
        <p:nvPicPr>
          <p:cNvPr id="21" name="Image 20">
            <a:extLst>
              <a:ext uri="{FF2B5EF4-FFF2-40B4-BE49-F238E27FC236}">
                <a16:creationId xmlns:a16="http://schemas.microsoft.com/office/drawing/2014/main" xmlns="" id="{4C8A7C21-A56A-4A52-AC68-6AB7542BB9D6}"/>
              </a:ext>
            </a:extLst>
          </p:cNvPr>
          <p:cNvPicPr>
            <a:picLocks noChangeAspect="1"/>
          </p:cNvPicPr>
          <p:nvPr/>
        </p:nvPicPr>
        <p:blipFill>
          <a:blip r:embed="rId5"/>
          <a:stretch>
            <a:fillRect/>
          </a:stretch>
        </p:blipFill>
        <p:spPr>
          <a:xfrm>
            <a:off x="1020695" y="388101"/>
            <a:ext cx="624208" cy="603254"/>
          </a:xfrm>
          <a:prstGeom prst="rect">
            <a:avLst/>
          </a:prstGeom>
        </p:spPr>
      </p:pic>
      <p:sp>
        <p:nvSpPr>
          <p:cNvPr id="22" name="ZoneTexte 21">
            <a:extLst>
              <a:ext uri="{FF2B5EF4-FFF2-40B4-BE49-F238E27FC236}">
                <a16:creationId xmlns:a16="http://schemas.microsoft.com/office/drawing/2014/main" xmlns="" id="{D900E558-CC95-4D64-8DA3-8A36DABCDA11}"/>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42622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662009" y="393775"/>
            <a:ext cx="3639844" cy="461665"/>
          </a:xfrm>
          <a:prstGeom prst="rect">
            <a:avLst/>
          </a:prstGeom>
          <a:noFill/>
        </p:spPr>
        <p:txBody>
          <a:bodyPr wrap="square" rtlCol="0">
            <a:spAutoFit/>
          </a:bodyPr>
          <a:lstStyle/>
          <a:p>
            <a:r>
              <a:rPr lang="fr-FR" sz="2400" dirty="0">
                <a:solidFill>
                  <a:srgbClr val="133275"/>
                </a:solidFill>
              </a:rPr>
              <a:t>Le franchissement</a:t>
            </a:r>
          </a:p>
        </p:txBody>
      </p:sp>
      <p:pic>
        <p:nvPicPr>
          <p:cNvPr id="2" name="Image 1" descr="page16image27374800">
            <a:extLst>
              <a:ext uri="{FF2B5EF4-FFF2-40B4-BE49-F238E27FC236}">
                <a16:creationId xmlns:a16="http://schemas.microsoft.com/office/drawing/2014/main" xmlns="" id="{4103DA91-7BD2-3971-DB4C-339B6B5553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53" y="1794690"/>
            <a:ext cx="1986940" cy="2655635"/>
          </a:xfrm>
          <a:prstGeom prst="rect">
            <a:avLst/>
          </a:prstGeom>
          <a:noFill/>
          <a:ln>
            <a:noFill/>
          </a:ln>
        </p:spPr>
      </p:pic>
      <p:pic>
        <p:nvPicPr>
          <p:cNvPr id="3" name="Image 2">
            <a:extLst>
              <a:ext uri="{FF2B5EF4-FFF2-40B4-BE49-F238E27FC236}">
                <a16:creationId xmlns:a16="http://schemas.microsoft.com/office/drawing/2014/main" xmlns="" id="{DA0ED659-0EAD-28E9-835E-967DED56F4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0137" y="1794690"/>
            <a:ext cx="1991725" cy="2655633"/>
          </a:xfrm>
          <a:prstGeom prst="rect">
            <a:avLst/>
          </a:prstGeom>
        </p:spPr>
      </p:pic>
      <p:pic>
        <p:nvPicPr>
          <p:cNvPr id="8" name="Image 7">
            <a:extLst>
              <a:ext uri="{FF2B5EF4-FFF2-40B4-BE49-F238E27FC236}">
                <a16:creationId xmlns:a16="http://schemas.microsoft.com/office/drawing/2014/main" xmlns="" id="{31DAF094-D8F4-9980-1A31-5688B3FF1B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7206" y="1794690"/>
            <a:ext cx="1991725" cy="2655633"/>
          </a:xfrm>
          <a:prstGeom prst="rect">
            <a:avLst/>
          </a:prstGeom>
        </p:spPr>
      </p:pic>
      <p:sp>
        <p:nvSpPr>
          <p:cNvPr id="9" name="Zone de texte 1947">
            <a:extLst>
              <a:ext uri="{FF2B5EF4-FFF2-40B4-BE49-F238E27FC236}">
                <a16:creationId xmlns:a16="http://schemas.microsoft.com/office/drawing/2014/main" xmlns="" id="{24B3B96B-6DFE-A0C7-77D5-7A09017B2EEA}"/>
              </a:ext>
            </a:extLst>
          </p:cNvPr>
          <p:cNvSpPr txBox="1"/>
          <p:nvPr/>
        </p:nvSpPr>
        <p:spPr>
          <a:xfrm>
            <a:off x="917770" y="4600335"/>
            <a:ext cx="3270250" cy="606425"/>
          </a:xfrm>
          <a:prstGeom prst="rect">
            <a:avLst/>
          </a:prstGeom>
          <a:noFill/>
          <a:ln w="6350">
            <a:solidFill>
              <a:srgbClr val="133275"/>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100" dirty="0">
                <a:solidFill>
                  <a:srgbClr val="133275"/>
                </a:solidFill>
                <a:effectLst/>
                <a:ea typeface="Times New Roman" panose="02020603050405020304" pitchFamily="18" charset="0"/>
              </a:rPr>
              <a:t>Répartis de part et d’autre du brancard, le chef et l’équipier lèvent simultanément afin de poser le brancard sur l’obstacle.</a:t>
            </a:r>
            <a:endParaRPr lang="fr-FR" sz="1400" dirty="0">
              <a:solidFill>
                <a:srgbClr val="133275"/>
              </a:solidFill>
              <a:effectLst/>
              <a:ea typeface="Calibri" panose="020F0502020204030204" pitchFamily="34" charset="0"/>
            </a:endParaRPr>
          </a:p>
          <a:p>
            <a:r>
              <a:rPr lang="fr-FR" sz="1100" dirty="0">
                <a:solidFill>
                  <a:srgbClr val="133275"/>
                </a:solidFill>
                <a:effectLst/>
                <a:ea typeface="Calibri" panose="020F0502020204030204" pitchFamily="34" charset="0"/>
              </a:rPr>
              <a:t> </a:t>
            </a:r>
            <a:endParaRPr lang="fr-FR" sz="1400" dirty="0">
              <a:solidFill>
                <a:srgbClr val="133275"/>
              </a:solidFill>
              <a:effectLst/>
              <a:ea typeface="Calibri" panose="020F0502020204030204" pitchFamily="34" charset="0"/>
            </a:endParaRPr>
          </a:p>
        </p:txBody>
      </p:sp>
      <p:sp>
        <p:nvSpPr>
          <p:cNvPr id="12" name="Zone de texte 1965">
            <a:extLst>
              <a:ext uri="{FF2B5EF4-FFF2-40B4-BE49-F238E27FC236}">
                <a16:creationId xmlns:a16="http://schemas.microsoft.com/office/drawing/2014/main" xmlns="" id="{CA277C18-8AD4-A944-683D-48A188641FF9}"/>
              </a:ext>
            </a:extLst>
          </p:cNvPr>
          <p:cNvSpPr txBox="1"/>
          <p:nvPr/>
        </p:nvSpPr>
        <p:spPr>
          <a:xfrm>
            <a:off x="6273053" y="4600335"/>
            <a:ext cx="3270250" cy="477520"/>
          </a:xfrm>
          <a:prstGeom prst="rect">
            <a:avLst/>
          </a:prstGeom>
          <a:solidFill>
            <a:schemeClr val="lt1"/>
          </a:solidFill>
          <a:ln w="6350">
            <a:solidFill>
              <a:srgbClr val="133275"/>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100" dirty="0">
                <a:solidFill>
                  <a:srgbClr val="133275"/>
                </a:solidFill>
                <a:effectLst/>
                <a:ea typeface="Times New Roman" panose="02020603050405020304" pitchFamily="18" charset="0"/>
              </a:rPr>
              <a:t>Le chef et l’équipier effectuent un relai afin de franchir l’obstacle</a:t>
            </a:r>
            <a:endParaRPr lang="fr-FR" sz="1400" dirty="0">
              <a:solidFill>
                <a:srgbClr val="133275"/>
              </a:solidFill>
              <a:effectLst/>
              <a:ea typeface="Calibri" panose="020F0502020204030204" pitchFamily="34" charset="0"/>
            </a:endParaRPr>
          </a:p>
          <a:p>
            <a:r>
              <a:rPr lang="fr-FR" sz="1100" dirty="0">
                <a:solidFill>
                  <a:srgbClr val="133275"/>
                </a:solidFill>
                <a:effectLst/>
                <a:ea typeface="Calibri" panose="020F0502020204030204" pitchFamily="34" charset="0"/>
              </a:rPr>
              <a:t> </a:t>
            </a:r>
            <a:endParaRPr lang="fr-FR" sz="1400" dirty="0">
              <a:solidFill>
                <a:srgbClr val="133275"/>
              </a:solidFill>
              <a:effectLst/>
              <a:ea typeface="Calibri" panose="020F0502020204030204" pitchFamily="34" charset="0"/>
            </a:endParaRPr>
          </a:p>
        </p:txBody>
      </p:sp>
      <p:sp>
        <p:nvSpPr>
          <p:cNvPr id="13" name="Rectangle 12">
            <a:extLst>
              <a:ext uri="{FF2B5EF4-FFF2-40B4-BE49-F238E27FC236}">
                <a16:creationId xmlns:a16="http://schemas.microsoft.com/office/drawing/2014/main" xmlns="" id="{6B833AE0-0CF2-979E-963B-CBECD3DD445F}"/>
              </a:ext>
            </a:extLst>
          </p:cNvPr>
          <p:cNvSpPr/>
          <p:nvPr/>
        </p:nvSpPr>
        <p:spPr>
          <a:xfrm>
            <a:off x="4554691" y="1164504"/>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pic>
        <p:nvPicPr>
          <p:cNvPr id="15" name="Image 14">
            <a:extLst>
              <a:ext uri="{FF2B5EF4-FFF2-40B4-BE49-F238E27FC236}">
                <a16:creationId xmlns:a16="http://schemas.microsoft.com/office/drawing/2014/main" xmlns="" id="{4EB1384D-6016-4826-98E1-9BD2016D83A9}"/>
              </a:ext>
            </a:extLst>
          </p:cNvPr>
          <p:cNvPicPr>
            <a:picLocks noChangeAspect="1"/>
          </p:cNvPicPr>
          <p:nvPr/>
        </p:nvPicPr>
        <p:blipFill>
          <a:blip r:embed="rId7"/>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FF0F3C2A-DAD3-4E93-BAB0-1A8A5D3B1A4D}"/>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41182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75065B7F-00C3-8845-6D75-74C7D26B7C48}"/>
              </a:ext>
            </a:extLst>
          </p:cNvPr>
          <p:cNvPicPr>
            <a:picLocks noChangeAspect="1"/>
          </p:cNvPicPr>
          <p:nvPr/>
        </p:nvPicPr>
        <p:blipFill>
          <a:blip r:embed="rId2"/>
          <a:stretch>
            <a:fillRect/>
          </a:stretch>
        </p:blipFill>
        <p:spPr>
          <a:xfrm>
            <a:off x="1" y="-35511"/>
            <a:ext cx="12192000" cy="991356"/>
          </a:xfrm>
          <a:prstGeom prst="rect">
            <a:avLst/>
          </a:prstGeom>
        </p:spPr>
      </p:pic>
      <p:pic>
        <p:nvPicPr>
          <p:cNvPr id="5" name="Picture 2" descr="part1">
            <a:extLst>
              <a:ext uri="{FF2B5EF4-FFF2-40B4-BE49-F238E27FC236}">
                <a16:creationId xmlns:a16="http://schemas.microsoft.com/office/drawing/2014/main" xmlns="" id="{9902E728-429A-3998-19F1-52CEF246E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xmlns="" id="{B1936740-F87E-8BD2-BF8B-CE51BF6A2DD7}"/>
              </a:ext>
            </a:extLst>
          </p:cNvPr>
          <p:cNvGrpSpPr/>
          <p:nvPr/>
        </p:nvGrpSpPr>
        <p:grpSpPr>
          <a:xfrm>
            <a:off x="1586753" y="6195167"/>
            <a:ext cx="9372600" cy="451743"/>
            <a:chOff x="1586753" y="6195167"/>
            <a:chExt cx="9372600" cy="451743"/>
          </a:xfrm>
        </p:grpSpPr>
        <p:cxnSp>
          <p:nvCxnSpPr>
            <p:cNvPr id="8" name="Connecteur droit 7">
              <a:extLst>
                <a:ext uri="{FF2B5EF4-FFF2-40B4-BE49-F238E27FC236}">
                  <a16:creationId xmlns:a16="http://schemas.microsoft.com/office/drawing/2014/main" xmlns="" id="{F137C631-A305-0C70-D7D4-BBBFE475BF60}"/>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7FA4C634-F5D0-5122-7F19-3045CBE9FFDE}"/>
                </a:ext>
              </a:extLst>
            </p:cNvPr>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10" name="ZoneTexte 9">
            <a:extLst>
              <a:ext uri="{FF2B5EF4-FFF2-40B4-BE49-F238E27FC236}">
                <a16:creationId xmlns:a16="http://schemas.microsoft.com/office/drawing/2014/main" xmlns="" id="{03ADCA4F-5388-DDD0-C888-1ECC339CC125}"/>
              </a:ext>
            </a:extLst>
          </p:cNvPr>
          <p:cNvSpPr txBox="1"/>
          <p:nvPr/>
        </p:nvSpPr>
        <p:spPr>
          <a:xfrm>
            <a:off x="1644903" y="434228"/>
            <a:ext cx="3639844" cy="461665"/>
          </a:xfrm>
          <a:prstGeom prst="rect">
            <a:avLst/>
          </a:prstGeom>
          <a:noFill/>
        </p:spPr>
        <p:txBody>
          <a:bodyPr wrap="square" rtlCol="0">
            <a:spAutoFit/>
          </a:bodyPr>
          <a:lstStyle/>
          <a:p>
            <a:r>
              <a:rPr lang="fr-FR" sz="2400" dirty="0">
                <a:solidFill>
                  <a:srgbClr val="133275"/>
                </a:solidFill>
              </a:rPr>
              <a:t>Le dégagement</a:t>
            </a:r>
          </a:p>
        </p:txBody>
      </p:sp>
      <p:pic>
        <p:nvPicPr>
          <p:cNvPr id="11" name="Image 10" descr="page17image27356128">
            <a:extLst>
              <a:ext uri="{FF2B5EF4-FFF2-40B4-BE49-F238E27FC236}">
                <a16:creationId xmlns:a16="http://schemas.microsoft.com/office/drawing/2014/main" xmlns="" id="{D8EEA6F9-67FB-3BDA-D067-5CD8AC5BB1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96" y="1603477"/>
            <a:ext cx="2379980" cy="3302413"/>
          </a:xfrm>
          <a:prstGeom prst="rect">
            <a:avLst/>
          </a:prstGeom>
          <a:noFill/>
          <a:ln>
            <a:noFill/>
          </a:ln>
        </p:spPr>
      </p:pic>
      <p:sp>
        <p:nvSpPr>
          <p:cNvPr id="12" name="Zone de texte 1952">
            <a:extLst>
              <a:ext uri="{FF2B5EF4-FFF2-40B4-BE49-F238E27FC236}">
                <a16:creationId xmlns:a16="http://schemas.microsoft.com/office/drawing/2014/main" xmlns="" id="{31D32F2B-E086-B104-0CDD-C23D8465A576}"/>
              </a:ext>
            </a:extLst>
          </p:cNvPr>
          <p:cNvSpPr txBox="1"/>
          <p:nvPr/>
        </p:nvSpPr>
        <p:spPr>
          <a:xfrm>
            <a:off x="2115396" y="5076239"/>
            <a:ext cx="2379980" cy="394871"/>
          </a:xfrm>
          <a:prstGeom prst="rect">
            <a:avLst/>
          </a:prstGeom>
          <a:noFill/>
          <a:ln w="6350">
            <a:solidFill>
              <a:srgbClr val="133275"/>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100" dirty="0">
                <a:solidFill>
                  <a:srgbClr val="133275"/>
                </a:solidFill>
                <a:effectLst/>
                <a:latin typeface="Calibri" panose="020F0502020204030204" pitchFamily="34" charset="0"/>
                <a:ea typeface="Times New Roman" panose="02020603050405020304" pitchFamily="18" charset="0"/>
              </a:rPr>
              <a:t>Le chef effectue le dégagement à bras,</a:t>
            </a:r>
            <a:endParaRPr lang="fr-FR" sz="1100" dirty="0">
              <a:solidFill>
                <a:srgbClr val="133275"/>
              </a:solidFill>
              <a:effectLst/>
              <a:latin typeface="Calibri" panose="020F0502020204030204" pitchFamily="34" charset="0"/>
              <a:ea typeface="Calibri" panose="020F0502020204030204" pitchFamily="34" charset="0"/>
            </a:endParaRPr>
          </a:p>
          <a:p>
            <a:r>
              <a:rPr lang="fr-FR" sz="1100" dirty="0">
                <a:solidFill>
                  <a:srgbClr val="133275"/>
                </a:solidFill>
                <a:effectLst/>
                <a:latin typeface="Calibri" panose="020F0502020204030204" pitchFamily="34" charset="0"/>
                <a:ea typeface="Calibri" panose="020F0502020204030204" pitchFamily="34" charset="0"/>
              </a:rPr>
              <a:t> </a:t>
            </a:r>
          </a:p>
        </p:txBody>
      </p:sp>
      <p:sp>
        <p:nvSpPr>
          <p:cNvPr id="13" name="Zone de texte 1970">
            <a:extLst>
              <a:ext uri="{FF2B5EF4-FFF2-40B4-BE49-F238E27FC236}">
                <a16:creationId xmlns:a16="http://schemas.microsoft.com/office/drawing/2014/main" xmlns="" id="{999F6438-88F4-BFF8-DFB3-F2D564DB3522}"/>
              </a:ext>
            </a:extLst>
          </p:cNvPr>
          <p:cNvSpPr txBox="1"/>
          <p:nvPr/>
        </p:nvSpPr>
        <p:spPr>
          <a:xfrm>
            <a:off x="7015512" y="4971413"/>
            <a:ext cx="3061092" cy="394869"/>
          </a:xfrm>
          <a:prstGeom prst="rect">
            <a:avLst/>
          </a:prstGeom>
          <a:noFill/>
          <a:ln w="6350">
            <a:solidFill>
              <a:srgbClr val="133275"/>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35560" algn="just">
              <a:tabLst>
                <a:tab pos="815340" algn="l"/>
              </a:tabLst>
            </a:pPr>
            <a:r>
              <a:rPr lang="fr-FR" sz="1100" dirty="0">
                <a:solidFill>
                  <a:srgbClr val="133275"/>
                </a:solidFill>
                <a:effectLst/>
                <a:latin typeface="Calibri" panose="020F0502020204030204" pitchFamily="34" charset="0"/>
                <a:ea typeface="Times New Roman" panose="02020603050405020304" pitchFamily="18" charset="0"/>
              </a:rPr>
              <a:t>Pendant ce temps, l’équipier met en œuvre le </a:t>
            </a:r>
            <a:r>
              <a:rPr lang="fr-FR" sz="1100" dirty="0">
                <a:solidFill>
                  <a:srgbClr val="133275"/>
                </a:solidFill>
                <a:latin typeface="Calibri" panose="020F0502020204030204" pitchFamily="34" charset="0"/>
                <a:ea typeface="Times New Roman" panose="02020603050405020304" pitchFamily="18" charset="0"/>
              </a:rPr>
              <a:t>vecteur d’extraction.</a:t>
            </a:r>
            <a:endParaRPr lang="fr-FR" sz="1100" dirty="0">
              <a:solidFill>
                <a:srgbClr val="133275"/>
              </a:solidFill>
              <a:effectLst/>
              <a:latin typeface="Calibri" panose="020F0502020204030204" pitchFamily="34" charset="0"/>
              <a:ea typeface="Calibri" panose="020F0502020204030204" pitchFamily="34" charset="0"/>
            </a:endParaRPr>
          </a:p>
          <a:p>
            <a:pPr algn="just"/>
            <a:r>
              <a:rPr lang="fr-FR" sz="1100" dirty="0">
                <a:solidFill>
                  <a:srgbClr val="133275"/>
                </a:solidFill>
                <a:effectLst/>
                <a:latin typeface="Calibri" panose="020F0502020204030204" pitchFamily="34" charset="0"/>
                <a:ea typeface="Calibri" panose="020F0502020204030204" pitchFamily="34" charset="0"/>
              </a:rPr>
              <a:t> </a:t>
            </a:r>
          </a:p>
        </p:txBody>
      </p:sp>
      <p:pic>
        <p:nvPicPr>
          <p:cNvPr id="14" name="Image 13" descr="page7image38616512">
            <a:extLst>
              <a:ext uri="{FF2B5EF4-FFF2-40B4-BE49-F238E27FC236}">
                <a16:creationId xmlns:a16="http://schemas.microsoft.com/office/drawing/2014/main" xmlns="" id="{422FF84E-80B0-053F-1CBB-6835C72B14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512" y="2144113"/>
            <a:ext cx="3061092" cy="2235513"/>
          </a:xfrm>
          <a:prstGeom prst="rect">
            <a:avLst/>
          </a:prstGeom>
          <a:noFill/>
          <a:ln>
            <a:noFill/>
          </a:ln>
        </p:spPr>
      </p:pic>
      <p:pic>
        <p:nvPicPr>
          <p:cNvPr id="15" name="Image 14">
            <a:extLst>
              <a:ext uri="{FF2B5EF4-FFF2-40B4-BE49-F238E27FC236}">
                <a16:creationId xmlns:a16="http://schemas.microsoft.com/office/drawing/2014/main" xmlns="" id="{07B9D847-D6BB-419C-98E5-8E436B0B174C}"/>
              </a:ext>
            </a:extLst>
          </p:cNvPr>
          <p:cNvPicPr>
            <a:picLocks noChangeAspect="1"/>
          </p:cNvPicPr>
          <p:nvPr/>
        </p:nvPicPr>
        <p:blipFill>
          <a:blip r:embed="rId6"/>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A97A6475-A449-4B03-A32B-C1928567FAE6}"/>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11280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88E3D196-8109-9027-0FF4-D46998AC2551}"/>
              </a:ext>
            </a:extLst>
          </p:cNvPr>
          <p:cNvPicPr>
            <a:picLocks noChangeAspect="1"/>
          </p:cNvPicPr>
          <p:nvPr/>
        </p:nvPicPr>
        <p:blipFill>
          <a:blip r:embed="rId2"/>
          <a:stretch>
            <a:fillRect/>
          </a:stretch>
        </p:blipFill>
        <p:spPr>
          <a:xfrm>
            <a:off x="1" y="-35511"/>
            <a:ext cx="12192000" cy="991356"/>
          </a:xfrm>
          <a:prstGeom prst="rect">
            <a:avLst/>
          </a:prstGeom>
        </p:spPr>
      </p:pic>
      <p:pic>
        <p:nvPicPr>
          <p:cNvPr id="5" name="Picture 2" descr="part1">
            <a:extLst>
              <a:ext uri="{FF2B5EF4-FFF2-40B4-BE49-F238E27FC236}">
                <a16:creationId xmlns:a16="http://schemas.microsoft.com/office/drawing/2014/main" xmlns="" id="{C0773F4A-575A-4AC5-74AE-4E6EBEA8A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xmlns="" id="{38A3FFE0-9D95-FDA4-235F-8C3A5B8C2E15}"/>
              </a:ext>
            </a:extLst>
          </p:cNvPr>
          <p:cNvGrpSpPr/>
          <p:nvPr/>
        </p:nvGrpSpPr>
        <p:grpSpPr>
          <a:xfrm>
            <a:off x="1586753" y="6195167"/>
            <a:ext cx="9372600" cy="451743"/>
            <a:chOff x="1586753" y="6195167"/>
            <a:chExt cx="9372600" cy="451743"/>
          </a:xfrm>
        </p:grpSpPr>
        <p:cxnSp>
          <p:nvCxnSpPr>
            <p:cNvPr id="8" name="Connecteur droit 7">
              <a:extLst>
                <a:ext uri="{FF2B5EF4-FFF2-40B4-BE49-F238E27FC236}">
                  <a16:creationId xmlns:a16="http://schemas.microsoft.com/office/drawing/2014/main" xmlns="" id="{6EAC9182-3EAE-4C4E-AF76-D00A73491C85}"/>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74112E3D-6903-7565-E746-B136B2653ED7}"/>
                </a:ext>
              </a:extLst>
            </p:cNvPr>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10" name="Rectangle 9">
            <a:extLst>
              <a:ext uri="{FF2B5EF4-FFF2-40B4-BE49-F238E27FC236}">
                <a16:creationId xmlns:a16="http://schemas.microsoft.com/office/drawing/2014/main" xmlns="" id="{8A4E9681-AEC2-B9AA-7AA2-2B4486850502}"/>
              </a:ext>
            </a:extLst>
          </p:cNvPr>
          <p:cNvSpPr/>
          <p:nvPr/>
        </p:nvSpPr>
        <p:spPr>
          <a:xfrm>
            <a:off x="1277472" y="4024734"/>
            <a:ext cx="9637058" cy="7656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0" rIns="91440" bIns="0" numCol="1" spcCol="0" rtlCol="0" fromWordArt="0" anchor="ctr" anchorCtr="0" forceAA="0" compatLnSpc="1">
            <a:prstTxWarp prst="textNoShape">
              <a:avLst/>
            </a:prstTxWarp>
            <a:noAutofit/>
          </a:bodyPr>
          <a:lstStyle/>
          <a:p>
            <a:r>
              <a:rPr lang="fr-FR" sz="1600" dirty="0">
                <a:solidFill>
                  <a:srgbClr val="133275"/>
                </a:solidFill>
                <a:effectLst/>
                <a:ea typeface="Calibri" panose="020F0502020204030204" pitchFamily="34" charset="0"/>
              </a:rPr>
              <a:t>Les membres des Forces de Sécurité Intérieur</a:t>
            </a:r>
            <a:r>
              <a:rPr lang="fr-FR" sz="1600" dirty="0">
                <a:solidFill>
                  <a:srgbClr val="133275"/>
                </a:solidFill>
                <a:ea typeface="Calibri" panose="020F0502020204030204" pitchFamily="34" charset="0"/>
              </a:rPr>
              <a:t>e</a:t>
            </a:r>
            <a:r>
              <a:rPr lang="fr-FR" sz="1600" dirty="0">
                <a:solidFill>
                  <a:srgbClr val="133275"/>
                </a:solidFill>
                <a:effectLst/>
                <a:ea typeface="Calibri" panose="020F0502020204030204" pitchFamily="34" charset="0"/>
              </a:rPr>
              <a:t> sont prioritaires dans leur prise en charge et dans leur extraction.</a:t>
            </a:r>
          </a:p>
          <a:p>
            <a:r>
              <a:rPr lang="fr-FR" sz="1600" dirty="0">
                <a:solidFill>
                  <a:srgbClr val="133275"/>
                </a:solidFill>
                <a:effectLst/>
                <a:ea typeface="Calibri" panose="020F0502020204030204" pitchFamily="34" charset="0"/>
              </a:rPr>
              <a:t>Lors de l’évacuation, pour les FSP l’arme doit être prise en compte par un autre membre des FSP.</a:t>
            </a:r>
          </a:p>
        </p:txBody>
      </p:sp>
      <p:sp>
        <p:nvSpPr>
          <p:cNvPr id="11" name="ZoneTexte 10">
            <a:extLst>
              <a:ext uri="{FF2B5EF4-FFF2-40B4-BE49-F238E27FC236}">
                <a16:creationId xmlns:a16="http://schemas.microsoft.com/office/drawing/2014/main" xmlns="" id="{710ED2F3-BE4D-2E36-0266-0FB0C3844BB5}"/>
              </a:ext>
            </a:extLst>
          </p:cNvPr>
          <p:cNvSpPr txBox="1"/>
          <p:nvPr/>
        </p:nvSpPr>
        <p:spPr>
          <a:xfrm>
            <a:off x="1711799" y="458895"/>
            <a:ext cx="3639844" cy="461665"/>
          </a:xfrm>
          <a:prstGeom prst="rect">
            <a:avLst/>
          </a:prstGeom>
          <a:noFill/>
        </p:spPr>
        <p:txBody>
          <a:bodyPr wrap="square" rtlCol="0">
            <a:spAutoFit/>
          </a:bodyPr>
          <a:lstStyle/>
          <a:p>
            <a:r>
              <a:rPr lang="fr-FR" sz="2400" dirty="0">
                <a:solidFill>
                  <a:srgbClr val="133275"/>
                </a:solidFill>
              </a:rPr>
              <a:t>Les extractions particulières</a:t>
            </a:r>
          </a:p>
        </p:txBody>
      </p:sp>
      <p:pic>
        <p:nvPicPr>
          <p:cNvPr id="13" name="Image 12">
            <a:extLst>
              <a:ext uri="{FF2B5EF4-FFF2-40B4-BE49-F238E27FC236}">
                <a16:creationId xmlns:a16="http://schemas.microsoft.com/office/drawing/2014/main" xmlns="" id="{84C55EA6-4423-D479-9FD2-E35786FA7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471" y="1607962"/>
            <a:ext cx="4508500" cy="2260600"/>
          </a:xfrm>
          <a:prstGeom prst="rect">
            <a:avLst/>
          </a:prstGeom>
        </p:spPr>
      </p:pic>
      <p:pic>
        <p:nvPicPr>
          <p:cNvPr id="16" name="Image 15">
            <a:extLst>
              <a:ext uri="{FF2B5EF4-FFF2-40B4-BE49-F238E27FC236}">
                <a16:creationId xmlns:a16="http://schemas.microsoft.com/office/drawing/2014/main" xmlns="" id="{0385B42C-479B-15B1-E2AB-66FE6C207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8" y="1599288"/>
            <a:ext cx="4101351" cy="2307010"/>
          </a:xfrm>
          <a:prstGeom prst="rect">
            <a:avLst/>
          </a:prstGeom>
        </p:spPr>
      </p:pic>
      <p:pic>
        <p:nvPicPr>
          <p:cNvPr id="12" name="Image 11">
            <a:extLst>
              <a:ext uri="{FF2B5EF4-FFF2-40B4-BE49-F238E27FC236}">
                <a16:creationId xmlns:a16="http://schemas.microsoft.com/office/drawing/2014/main" xmlns="" id="{A95BB13A-6205-412F-B05E-B0836BF91498}"/>
              </a:ext>
            </a:extLst>
          </p:cNvPr>
          <p:cNvPicPr>
            <a:picLocks noChangeAspect="1"/>
          </p:cNvPicPr>
          <p:nvPr/>
        </p:nvPicPr>
        <p:blipFill>
          <a:blip r:embed="rId6"/>
          <a:stretch>
            <a:fillRect/>
          </a:stretch>
        </p:blipFill>
        <p:spPr>
          <a:xfrm>
            <a:off x="1020695" y="388101"/>
            <a:ext cx="624208" cy="603254"/>
          </a:xfrm>
          <a:prstGeom prst="rect">
            <a:avLst/>
          </a:prstGeom>
        </p:spPr>
      </p:pic>
      <p:sp>
        <p:nvSpPr>
          <p:cNvPr id="14" name="ZoneTexte 13">
            <a:extLst>
              <a:ext uri="{FF2B5EF4-FFF2-40B4-BE49-F238E27FC236}">
                <a16:creationId xmlns:a16="http://schemas.microsoft.com/office/drawing/2014/main" xmlns="" id="{45EB632D-A4CA-4707-8AD5-1D91AA23FC90}"/>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04529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ge18image27416256">
            <a:extLst>
              <a:ext uri="{FF2B5EF4-FFF2-40B4-BE49-F238E27FC236}">
                <a16:creationId xmlns:a16="http://schemas.microsoft.com/office/drawing/2014/main" xmlns="" id="{99516993-1C72-0F8F-DBEC-997398D921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20" t="3823" b="13703"/>
          <a:stretch/>
        </p:blipFill>
        <p:spPr bwMode="auto">
          <a:xfrm>
            <a:off x="3558988" y="1270992"/>
            <a:ext cx="5074024" cy="3308789"/>
          </a:xfrm>
          <a:prstGeom prst="rect">
            <a:avLst/>
          </a:prstGeom>
          <a:noFill/>
          <a:ln>
            <a:noFill/>
          </a:ln>
        </p:spPr>
      </p:pic>
      <p:pic>
        <p:nvPicPr>
          <p:cNvPr id="5" name="Image 4">
            <a:extLst>
              <a:ext uri="{FF2B5EF4-FFF2-40B4-BE49-F238E27FC236}">
                <a16:creationId xmlns:a16="http://schemas.microsoft.com/office/drawing/2014/main" xmlns="" id="{FF430C54-334D-528C-5B26-A78BBCA33D43}"/>
              </a:ext>
            </a:extLst>
          </p:cNvPr>
          <p:cNvPicPr>
            <a:picLocks noChangeAspect="1"/>
          </p:cNvPicPr>
          <p:nvPr/>
        </p:nvPicPr>
        <p:blipFill>
          <a:blip r:embed="rId3"/>
          <a:stretch>
            <a:fillRect/>
          </a:stretch>
        </p:blipFill>
        <p:spPr>
          <a:xfrm>
            <a:off x="1" y="-35511"/>
            <a:ext cx="12192000" cy="991356"/>
          </a:xfrm>
          <a:prstGeom prst="rect">
            <a:avLst/>
          </a:prstGeom>
        </p:spPr>
      </p:pic>
      <p:pic>
        <p:nvPicPr>
          <p:cNvPr id="6" name="Picture 2" descr="part1">
            <a:extLst>
              <a:ext uri="{FF2B5EF4-FFF2-40B4-BE49-F238E27FC236}">
                <a16:creationId xmlns:a16="http://schemas.microsoft.com/office/drawing/2014/main" xmlns="" id="{A368DD5D-3028-5898-0EF7-A73D403DE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a:extLst>
              <a:ext uri="{FF2B5EF4-FFF2-40B4-BE49-F238E27FC236}">
                <a16:creationId xmlns:a16="http://schemas.microsoft.com/office/drawing/2014/main" xmlns="" id="{C32EA568-DFC5-0E2A-580C-F0B6CE156E39}"/>
              </a:ext>
            </a:extLst>
          </p:cNvPr>
          <p:cNvGrpSpPr/>
          <p:nvPr/>
        </p:nvGrpSpPr>
        <p:grpSpPr>
          <a:xfrm>
            <a:off x="1586753" y="6195167"/>
            <a:ext cx="9372600" cy="451743"/>
            <a:chOff x="1586753" y="6195167"/>
            <a:chExt cx="9372600" cy="451743"/>
          </a:xfrm>
        </p:grpSpPr>
        <p:cxnSp>
          <p:nvCxnSpPr>
            <p:cNvPr id="9" name="Connecteur droit 8">
              <a:extLst>
                <a:ext uri="{FF2B5EF4-FFF2-40B4-BE49-F238E27FC236}">
                  <a16:creationId xmlns:a16="http://schemas.microsoft.com/office/drawing/2014/main" xmlns="" id="{AD1EA8FE-2E27-B471-DCD6-1CE2AF260DE1}"/>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421EE3D9-247F-3986-430B-B6324D69362D}"/>
                </a:ext>
              </a:extLst>
            </p:cNvPr>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11" name="ZoneTexte 10">
            <a:extLst>
              <a:ext uri="{FF2B5EF4-FFF2-40B4-BE49-F238E27FC236}">
                <a16:creationId xmlns:a16="http://schemas.microsoft.com/office/drawing/2014/main" xmlns="" id="{FEC9ED1D-C9ED-6F10-ACBD-3218B0E49095}"/>
              </a:ext>
            </a:extLst>
          </p:cNvPr>
          <p:cNvSpPr txBox="1"/>
          <p:nvPr/>
        </p:nvSpPr>
        <p:spPr>
          <a:xfrm>
            <a:off x="1644903" y="357585"/>
            <a:ext cx="4661716" cy="830997"/>
          </a:xfrm>
          <a:prstGeom prst="rect">
            <a:avLst/>
          </a:prstGeom>
          <a:noFill/>
        </p:spPr>
        <p:txBody>
          <a:bodyPr wrap="square" rtlCol="0">
            <a:spAutoFit/>
          </a:bodyPr>
          <a:lstStyle/>
          <a:p>
            <a:r>
              <a:rPr lang="fr-FR" sz="2400" dirty="0">
                <a:solidFill>
                  <a:srgbClr val="133275"/>
                </a:solidFill>
              </a:rPr>
              <a:t>Les enfants et personnes de petites tailles</a:t>
            </a:r>
          </a:p>
        </p:txBody>
      </p:sp>
      <p:sp>
        <p:nvSpPr>
          <p:cNvPr id="12" name="ZoneTexte 11">
            <a:extLst>
              <a:ext uri="{FF2B5EF4-FFF2-40B4-BE49-F238E27FC236}">
                <a16:creationId xmlns:a16="http://schemas.microsoft.com/office/drawing/2014/main" xmlns="" id="{9608B8D1-4B81-5C1D-D47A-BD2B99CCAB01}"/>
              </a:ext>
            </a:extLst>
          </p:cNvPr>
          <p:cNvSpPr txBox="1"/>
          <p:nvPr/>
        </p:nvSpPr>
        <p:spPr>
          <a:xfrm>
            <a:off x="2238935" y="4662191"/>
            <a:ext cx="8068235" cy="1200329"/>
          </a:xfrm>
          <a:prstGeom prst="rect">
            <a:avLst/>
          </a:prstGeom>
          <a:noFill/>
          <a:ln>
            <a:solidFill>
              <a:srgbClr val="133275"/>
            </a:solidFill>
          </a:ln>
        </p:spPr>
        <p:txBody>
          <a:bodyPr wrap="square" rtlCol="0">
            <a:spAutoFit/>
          </a:bodyPr>
          <a:lstStyle/>
          <a:p>
            <a:pPr marL="52388" marR="541655">
              <a:spcAft>
                <a:spcPts val="0"/>
              </a:spcAft>
              <a:tabLst>
                <a:tab pos="814388" algn="l"/>
              </a:tabLst>
            </a:pPr>
            <a:r>
              <a:rPr lang="fr-FR" sz="1800" dirty="0">
                <a:solidFill>
                  <a:srgbClr val="133275"/>
                </a:solidFill>
                <a:effectLst/>
                <a:ea typeface="Calibri" panose="020F0502020204030204" pitchFamily="34" charset="0"/>
              </a:rPr>
              <a:t>Quand des extractions concernent des enfants ou des personnes de petite taille, il est possible d’en positionner deux dans le même brancard. </a:t>
            </a:r>
          </a:p>
          <a:p>
            <a:pPr marL="52388" marR="541655">
              <a:spcAft>
                <a:spcPts val="0"/>
              </a:spcAft>
              <a:tabLst>
                <a:tab pos="814388" algn="l"/>
              </a:tabLst>
            </a:pPr>
            <a:endParaRPr lang="fr-FR" sz="1800" dirty="0">
              <a:solidFill>
                <a:srgbClr val="133275"/>
              </a:solidFill>
              <a:effectLst/>
              <a:ea typeface="Calibri" panose="020F0502020204030204" pitchFamily="34" charset="0"/>
            </a:endParaRPr>
          </a:p>
          <a:p>
            <a:r>
              <a:rPr lang="fr-FR" sz="1800" dirty="0">
                <a:solidFill>
                  <a:srgbClr val="133275"/>
                </a:solidFill>
                <a:effectLst/>
                <a:ea typeface="Calibri" panose="020F0502020204030204" pitchFamily="34" charset="0"/>
              </a:rPr>
              <a:t>Ceci afin d’optimiser les extractions et les prises en charge médicales au PRV.</a:t>
            </a:r>
            <a:r>
              <a:rPr lang="fr-FR" dirty="0">
                <a:solidFill>
                  <a:srgbClr val="133275"/>
                </a:solidFill>
                <a:effectLst/>
              </a:rPr>
              <a:t> </a:t>
            </a:r>
            <a:endParaRPr lang="fr-FR" dirty="0">
              <a:solidFill>
                <a:srgbClr val="133275"/>
              </a:solidFill>
            </a:endParaRPr>
          </a:p>
        </p:txBody>
      </p:sp>
      <p:pic>
        <p:nvPicPr>
          <p:cNvPr id="13" name="Image 12">
            <a:extLst>
              <a:ext uri="{FF2B5EF4-FFF2-40B4-BE49-F238E27FC236}">
                <a16:creationId xmlns:a16="http://schemas.microsoft.com/office/drawing/2014/main" xmlns="" id="{AA3D121B-BB59-4D10-94A4-76CF633568A7}"/>
              </a:ext>
            </a:extLst>
          </p:cNvPr>
          <p:cNvPicPr>
            <a:picLocks noChangeAspect="1"/>
          </p:cNvPicPr>
          <p:nvPr/>
        </p:nvPicPr>
        <p:blipFill>
          <a:blip r:embed="rId5"/>
          <a:stretch>
            <a:fillRect/>
          </a:stretch>
        </p:blipFill>
        <p:spPr>
          <a:xfrm>
            <a:off x="1020695" y="388101"/>
            <a:ext cx="624208" cy="603254"/>
          </a:xfrm>
          <a:prstGeom prst="rect">
            <a:avLst/>
          </a:prstGeom>
        </p:spPr>
      </p:pic>
      <p:sp>
        <p:nvSpPr>
          <p:cNvPr id="14" name="ZoneTexte 13">
            <a:extLst>
              <a:ext uri="{FF2B5EF4-FFF2-40B4-BE49-F238E27FC236}">
                <a16:creationId xmlns:a16="http://schemas.microsoft.com/office/drawing/2014/main" xmlns="" id="{723BA27A-63DB-405D-A027-C854C2DA685F}"/>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49689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A979A1-1EA2-84CC-67BA-050984D8653A}"/>
              </a:ext>
            </a:extLst>
          </p:cNvPr>
          <p:cNvSpPr>
            <a:spLocks noGrp="1"/>
          </p:cNvSpPr>
          <p:nvPr>
            <p:ph type="title"/>
          </p:nvPr>
        </p:nvSpPr>
        <p:spPr>
          <a:xfrm>
            <a:off x="838200" y="1567946"/>
            <a:ext cx="10515600" cy="2540028"/>
          </a:xfrm>
        </p:spPr>
        <p:txBody>
          <a:bodyPr>
            <a:normAutofit/>
          </a:bodyPr>
          <a:lstStyle/>
          <a:p>
            <a:pPr marL="450215" marR="541655">
              <a:spcAft>
                <a:spcPts val="0"/>
              </a:spcAft>
              <a:tabLst>
                <a:tab pos="815340" algn="l"/>
              </a:tabLst>
            </a:pPr>
            <a:r>
              <a:rPr lang="fr-FR" sz="1800" dirty="0">
                <a:solidFill>
                  <a:srgbClr val="133275"/>
                </a:solidFill>
                <a:effectLst/>
                <a:latin typeface="Arial" panose="020B0604020202020204" pitchFamily="34" charset="0"/>
                <a:ea typeface="Calibri" panose="020F0502020204030204" pitchFamily="34" charset="0"/>
              </a:rPr>
              <a:t>Afin de préserver le personnel et de limiter l’usure du matériel, toute extraction se fera de façon motorisée </a:t>
            </a:r>
            <a:r>
              <a:rPr lang="fr-FR" sz="1800" dirty="0">
                <a:solidFill>
                  <a:srgbClr val="133275"/>
                </a:solidFill>
                <a:latin typeface="Arial" panose="020B0604020202020204" pitchFamily="34" charset="0"/>
                <a:ea typeface="Calibri" panose="020F0502020204030204" pitchFamily="34" charset="0"/>
              </a:rPr>
              <a:t>dès lors que la situation le nécessite (distance et/ou dénivelé importants).</a:t>
            </a:r>
            <a:r>
              <a:rPr lang="fr-FR" sz="1800" dirty="0">
                <a:solidFill>
                  <a:srgbClr val="133275"/>
                </a:solidFill>
                <a:effectLst/>
                <a:latin typeface="Arial" panose="020B0604020202020204" pitchFamily="34" charset="0"/>
                <a:ea typeface="Calibri" panose="020F0502020204030204" pitchFamily="34" charset="0"/>
              </a:rPr>
              <a:t/>
            </a:r>
            <a:br>
              <a:rPr lang="fr-FR" sz="1800" dirty="0">
                <a:solidFill>
                  <a:srgbClr val="133275"/>
                </a:solidFill>
                <a:effectLst/>
                <a:latin typeface="Arial" panose="020B0604020202020204" pitchFamily="34" charset="0"/>
                <a:ea typeface="Calibri" panose="020F0502020204030204" pitchFamily="34" charset="0"/>
              </a:rPr>
            </a:br>
            <a:r>
              <a:rPr lang="fr-FR" sz="1800" dirty="0">
                <a:solidFill>
                  <a:srgbClr val="133275"/>
                </a:solidFill>
                <a:effectLst/>
                <a:latin typeface="Calibri" panose="020F0502020204030204" pitchFamily="34" charset="0"/>
                <a:ea typeface="Calibri" panose="020F0502020204030204" pitchFamily="34" charset="0"/>
              </a:rPr>
              <a:t/>
            </a:r>
            <a:br>
              <a:rPr lang="fr-FR" sz="1800" dirty="0">
                <a:solidFill>
                  <a:srgbClr val="133275"/>
                </a:solidFill>
                <a:effectLst/>
                <a:latin typeface="Calibri" panose="020F0502020204030204" pitchFamily="34" charset="0"/>
                <a:ea typeface="Calibri" panose="020F0502020204030204" pitchFamily="34" charset="0"/>
              </a:rPr>
            </a:br>
            <a:r>
              <a:rPr lang="fr-FR" sz="1800" dirty="0">
                <a:solidFill>
                  <a:srgbClr val="133275"/>
                </a:solidFill>
                <a:effectLst/>
                <a:latin typeface="Arial" panose="020B0604020202020204" pitchFamily="34" charset="0"/>
                <a:ea typeface="Calibri" panose="020F0502020204030204" pitchFamily="34" charset="0"/>
              </a:rPr>
              <a:t>La mise en œuvre d’une extraction motorisée doit se faire avec l’accord des FSP et du COS sur proposition du CDG GRES. </a:t>
            </a:r>
            <a:br>
              <a:rPr lang="fr-FR" sz="1800" dirty="0">
                <a:solidFill>
                  <a:srgbClr val="133275"/>
                </a:solidFill>
                <a:effectLst/>
                <a:latin typeface="Arial" panose="020B0604020202020204" pitchFamily="34" charset="0"/>
                <a:ea typeface="Calibri" panose="020F0502020204030204" pitchFamily="34" charset="0"/>
              </a:rPr>
            </a:br>
            <a:r>
              <a:rPr lang="fr-FR" sz="1800" dirty="0">
                <a:solidFill>
                  <a:srgbClr val="133275"/>
                </a:solidFill>
                <a:effectLst/>
                <a:latin typeface="Arial" panose="020B0604020202020204" pitchFamily="34" charset="0"/>
                <a:ea typeface="Calibri" panose="020F0502020204030204" pitchFamily="34" charset="0"/>
              </a:rPr>
              <a:t/>
            </a:r>
            <a:br>
              <a:rPr lang="fr-FR" sz="1800" dirty="0">
                <a:solidFill>
                  <a:srgbClr val="133275"/>
                </a:solidFill>
                <a:effectLst/>
                <a:latin typeface="Arial" panose="020B0604020202020204" pitchFamily="34" charset="0"/>
                <a:ea typeface="Calibri" panose="020F0502020204030204" pitchFamily="34" charset="0"/>
              </a:rPr>
            </a:br>
            <a:r>
              <a:rPr lang="fr-FR" sz="1800" dirty="0">
                <a:solidFill>
                  <a:srgbClr val="133275"/>
                </a:solidFill>
                <a:effectLst/>
                <a:latin typeface="Arial" panose="020B0604020202020204" pitchFamily="34" charset="0"/>
                <a:ea typeface="Calibri" panose="020F0502020204030204" pitchFamily="34" charset="0"/>
              </a:rPr>
              <a:t>L’engin utilisé doit être clairement identifié par les différents postes de commandements.</a:t>
            </a:r>
            <a:endParaRPr lang="fr-FR" dirty="0">
              <a:solidFill>
                <a:srgbClr val="133275"/>
              </a:solidFill>
            </a:endParaRPr>
          </a:p>
        </p:txBody>
      </p:sp>
      <p:pic>
        <p:nvPicPr>
          <p:cNvPr id="4" name="Image 3">
            <a:extLst>
              <a:ext uri="{FF2B5EF4-FFF2-40B4-BE49-F238E27FC236}">
                <a16:creationId xmlns:a16="http://schemas.microsoft.com/office/drawing/2014/main" xmlns="" id="{179200AE-4E86-58A8-244A-2BCBF63CBBAC}"/>
              </a:ext>
            </a:extLst>
          </p:cNvPr>
          <p:cNvPicPr>
            <a:picLocks noChangeAspect="1"/>
          </p:cNvPicPr>
          <p:nvPr/>
        </p:nvPicPr>
        <p:blipFill>
          <a:blip r:embed="rId2"/>
          <a:stretch>
            <a:fillRect/>
          </a:stretch>
        </p:blipFill>
        <p:spPr>
          <a:xfrm>
            <a:off x="1" y="-35511"/>
            <a:ext cx="12192000" cy="991356"/>
          </a:xfrm>
          <a:prstGeom prst="rect">
            <a:avLst/>
          </a:prstGeom>
        </p:spPr>
      </p:pic>
      <p:pic>
        <p:nvPicPr>
          <p:cNvPr id="5" name="Picture 2" descr="part1">
            <a:extLst>
              <a:ext uri="{FF2B5EF4-FFF2-40B4-BE49-F238E27FC236}">
                <a16:creationId xmlns:a16="http://schemas.microsoft.com/office/drawing/2014/main" xmlns="" id="{88C28A2F-D6AD-E1E2-6757-43EF8DCD1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xmlns="" id="{9C6ABFF0-8CD7-18FA-C069-38CB1A7D98CF}"/>
              </a:ext>
            </a:extLst>
          </p:cNvPr>
          <p:cNvGrpSpPr/>
          <p:nvPr/>
        </p:nvGrpSpPr>
        <p:grpSpPr>
          <a:xfrm>
            <a:off x="1586753" y="6195167"/>
            <a:ext cx="9372600" cy="451743"/>
            <a:chOff x="1586753" y="6195167"/>
            <a:chExt cx="9372600" cy="451743"/>
          </a:xfrm>
        </p:grpSpPr>
        <p:cxnSp>
          <p:nvCxnSpPr>
            <p:cNvPr id="8" name="Connecteur droit 7">
              <a:extLst>
                <a:ext uri="{FF2B5EF4-FFF2-40B4-BE49-F238E27FC236}">
                  <a16:creationId xmlns:a16="http://schemas.microsoft.com/office/drawing/2014/main" xmlns="" id="{E5CB3461-661D-6566-95CA-4E150792E58A}"/>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3B44D793-C759-EFC1-4D20-0AF29A96FC52}"/>
                </a:ext>
              </a:extLst>
            </p:cNvPr>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10" name="ZoneTexte 9">
            <a:extLst>
              <a:ext uri="{FF2B5EF4-FFF2-40B4-BE49-F238E27FC236}">
                <a16:creationId xmlns:a16="http://schemas.microsoft.com/office/drawing/2014/main" xmlns="" id="{D3E4CA1B-6F22-D7F9-E685-28D78DECEB98}"/>
              </a:ext>
            </a:extLst>
          </p:cNvPr>
          <p:cNvSpPr txBox="1"/>
          <p:nvPr/>
        </p:nvSpPr>
        <p:spPr>
          <a:xfrm>
            <a:off x="1602676" y="414012"/>
            <a:ext cx="3639844" cy="461665"/>
          </a:xfrm>
          <a:prstGeom prst="rect">
            <a:avLst/>
          </a:prstGeom>
          <a:noFill/>
        </p:spPr>
        <p:txBody>
          <a:bodyPr wrap="square" rtlCol="0">
            <a:spAutoFit/>
          </a:bodyPr>
          <a:lstStyle/>
          <a:p>
            <a:r>
              <a:rPr lang="fr-FR" sz="2400" dirty="0">
                <a:solidFill>
                  <a:srgbClr val="133275"/>
                </a:solidFill>
              </a:rPr>
              <a:t>Les extractions motorisées</a:t>
            </a:r>
          </a:p>
        </p:txBody>
      </p:sp>
      <p:pic>
        <p:nvPicPr>
          <p:cNvPr id="11" name="Image 10" descr="Une image contenant route, bâtiment, extérieur, transport&#10;&#10;Description générée automatiquement">
            <a:extLst>
              <a:ext uri="{FF2B5EF4-FFF2-40B4-BE49-F238E27FC236}">
                <a16:creationId xmlns:a16="http://schemas.microsoft.com/office/drawing/2014/main" xmlns="" id="{0F6FC701-51A2-59C5-A523-56E71555B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48" y="4342728"/>
            <a:ext cx="3067050" cy="1482725"/>
          </a:xfrm>
          <a:prstGeom prst="rect">
            <a:avLst/>
          </a:prstGeom>
        </p:spPr>
      </p:pic>
      <p:pic>
        <p:nvPicPr>
          <p:cNvPr id="12" name="Image 11" descr="Une image contenant route, extérieur, ciel, camion&#10;&#10;Description générée automatiquement">
            <a:extLst>
              <a:ext uri="{FF2B5EF4-FFF2-40B4-BE49-F238E27FC236}">
                <a16:creationId xmlns:a16="http://schemas.microsoft.com/office/drawing/2014/main" xmlns="" id="{1AF20C6E-99D6-2A4B-941C-094CD8A7C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5136" y="4338283"/>
            <a:ext cx="2328014" cy="1470391"/>
          </a:xfrm>
          <a:prstGeom prst="rect">
            <a:avLst/>
          </a:prstGeom>
        </p:spPr>
      </p:pic>
      <p:pic>
        <p:nvPicPr>
          <p:cNvPr id="13" name="Image 12" descr="Une image contenant ciel, extérieur, route, camion&#10;&#10;Description générée automatiquement">
            <a:extLst>
              <a:ext uri="{FF2B5EF4-FFF2-40B4-BE49-F238E27FC236}">
                <a16:creationId xmlns:a16="http://schemas.microsoft.com/office/drawing/2014/main" xmlns="" id="{510AA14F-5989-C1BA-BA2D-A7722B426A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2843" y="4342728"/>
            <a:ext cx="2162048" cy="1484688"/>
          </a:xfrm>
          <a:prstGeom prst="rect">
            <a:avLst/>
          </a:prstGeom>
        </p:spPr>
      </p:pic>
      <p:pic>
        <p:nvPicPr>
          <p:cNvPr id="14" name="Image 13">
            <a:extLst>
              <a:ext uri="{FF2B5EF4-FFF2-40B4-BE49-F238E27FC236}">
                <a16:creationId xmlns:a16="http://schemas.microsoft.com/office/drawing/2014/main" xmlns="" id="{CE26975C-9166-099C-2DD9-4C951D5A55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7717" y="4338283"/>
            <a:ext cx="2908067" cy="1487170"/>
          </a:xfrm>
          <a:prstGeom prst="rect">
            <a:avLst/>
          </a:prstGeom>
        </p:spPr>
      </p:pic>
      <p:pic>
        <p:nvPicPr>
          <p:cNvPr id="15" name="Image 14">
            <a:extLst>
              <a:ext uri="{FF2B5EF4-FFF2-40B4-BE49-F238E27FC236}">
                <a16:creationId xmlns:a16="http://schemas.microsoft.com/office/drawing/2014/main" xmlns="" id="{B993A6EB-6F14-499B-AC16-EB0EC4E7DF55}"/>
              </a:ext>
            </a:extLst>
          </p:cNvPr>
          <p:cNvPicPr>
            <a:picLocks noChangeAspect="1"/>
          </p:cNvPicPr>
          <p:nvPr/>
        </p:nvPicPr>
        <p:blipFill>
          <a:blip r:embed="rId8"/>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DBCBEBD1-A88B-4F1F-B7EA-7751032E41F5}"/>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152177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638736" y="414781"/>
            <a:ext cx="3639844" cy="461665"/>
          </a:xfrm>
          <a:prstGeom prst="rect">
            <a:avLst/>
          </a:prstGeom>
          <a:noFill/>
        </p:spPr>
        <p:txBody>
          <a:bodyPr wrap="square" rtlCol="0">
            <a:spAutoFit/>
          </a:bodyPr>
          <a:lstStyle/>
          <a:p>
            <a:pPr algn="ctr"/>
            <a:r>
              <a:rPr lang="fr-FR" sz="2400" dirty="0">
                <a:solidFill>
                  <a:srgbClr val="133275"/>
                </a:solidFill>
                <a:latin typeface="Calibri" panose="020F0502020204030204" pitchFamily="34" charset="0"/>
                <a:cs typeface="Calibri" panose="020F0502020204030204" pitchFamily="34" charset="0"/>
              </a:rPr>
              <a:t>Rappels</a:t>
            </a:r>
            <a:endParaRPr lang="fr-FR" sz="2400"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xmlns="" id="{7E0289D7-B477-429C-8982-4657C2F5F684}"/>
              </a:ext>
            </a:extLst>
          </p:cNvPr>
          <p:cNvSpPr/>
          <p:nvPr/>
        </p:nvSpPr>
        <p:spPr>
          <a:xfrm>
            <a:off x="5864403" y="1139113"/>
            <a:ext cx="93255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a:solidFill>
                  <a:srgbClr val="133275"/>
                </a:solidFill>
              </a:rPr>
              <a:t>AVANT </a:t>
            </a:r>
          </a:p>
        </p:txBody>
      </p:sp>
      <p:sp>
        <p:nvSpPr>
          <p:cNvPr id="35" name="Rectangle 34">
            <a:extLst>
              <a:ext uri="{FF2B5EF4-FFF2-40B4-BE49-F238E27FC236}">
                <a16:creationId xmlns:a16="http://schemas.microsoft.com/office/drawing/2014/main" xmlns="" id="{5B94690A-9576-4BB0-8A74-BBF79EA1C393}"/>
              </a:ext>
            </a:extLst>
          </p:cNvPr>
          <p:cNvSpPr/>
          <p:nvPr/>
        </p:nvSpPr>
        <p:spPr>
          <a:xfrm>
            <a:off x="2342637" y="3165283"/>
            <a:ext cx="8390706" cy="584775"/>
          </a:xfrm>
          <a:prstGeom prst="rect">
            <a:avLst/>
          </a:prstGeom>
        </p:spPr>
        <p:txBody>
          <a:bodyPr wrap="square">
            <a:spAutoFit/>
          </a:bodyPr>
          <a:lstStyle/>
          <a:p>
            <a:r>
              <a:rPr lang="fr-FR" sz="1600" dirty="0">
                <a:solidFill>
                  <a:srgbClr val="FF0000"/>
                </a:solidFill>
              </a:rPr>
              <a:t>- Si la victime est un sapeur-pompier ou un membre des FSP: Extraction prioritaire     </a:t>
            </a:r>
          </a:p>
          <a:p>
            <a:r>
              <a:rPr lang="fr-FR" sz="1600" dirty="0">
                <a:solidFill>
                  <a:srgbClr val="133275"/>
                </a:solidFill>
              </a:rPr>
              <a:t>       </a:t>
            </a:r>
            <a:r>
              <a:rPr lang="fr-FR" sz="1400" dirty="0">
                <a:solidFill>
                  <a:srgbClr val="133275"/>
                </a:solidFill>
              </a:rPr>
              <a:t>(Important : les armes sont prises en charge par un autre membre des  FSP ou rangées en sécurité)     </a:t>
            </a:r>
          </a:p>
        </p:txBody>
      </p:sp>
      <p:sp>
        <p:nvSpPr>
          <p:cNvPr id="36" name="Rectangle 35">
            <a:extLst>
              <a:ext uri="{FF2B5EF4-FFF2-40B4-BE49-F238E27FC236}">
                <a16:creationId xmlns:a16="http://schemas.microsoft.com/office/drawing/2014/main" xmlns="" id="{809F5982-DD38-4FBD-B44A-E68C98C09CD7}"/>
              </a:ext>
            </a:extLst>
          </p:cNvPr>
          <p:cNvSpPr/>
          <p:nvPr/>
        </p:nvSpPr>
        <p:spPr>
          <a:xfrm>
            <a:off x="2406088" y="2571753"/>
            <a:ext cx="8263805" cy="338554"/>
          </a:xfrm>
          <a:prstGeom prst="rect">
            <a:avLst/>
          </a:prstGeom>
        </p:spPr>
        <p:txBody>
          <a:bodyPr wrap="square">
            <a:spAutoFit/>
          </a:bodyPr>
          <a:lstStyle/>
          <a:p>
            <a:r>
              <a:rPr lang="fr-FR" sz="1600" dirty="0"/>
              <a:t>- </a:t>
            </a:r>
            <a:r>
              <a:rPr lang="fr-FR" sz="1600" dirty="0">
                <a:solidFill>
                  <a:srgbClr val="133275"/>
                </a:solidFill>
              </a:rPr>
              <a:t>Prise en compte de la victime: Rassurer, Traiter, Conditionner, Extraire </a:t>
            </a:r>
          </a:p>
        </p:txBody>
      </p:sp>
      <p:sp>
        <p:nvSpPr>
          <p:cNvPr id="37" name="Rectangle 36">
            <a:extLst>
              <a:ext uri="{FF2B5EF4-FFF2-40B4-BE49-F238E27FC236}">
                <a16:creationId xmlns:a16="http://schemas.microsoft.com/office/drawing/2014/main" xmlns="" id="{5A1107A8-EAA5-4B98-968F-5BE5EF019816}"/>
              </a:ext>
            </a:extLst>
          </p:cNvPr>
          <p:cNvSpPr/>
          <p:nvPr/>
        </p:nvSpPr>
        <p:spPr>
          <a:xfrm>
            <a:off x="2406088" y="3717883"/>
            <a:ext cx="8202141" cy="584775"/>
          </a:xfrm>
          <a:prstGeom prst="rect">
            <a:avLst/>
          </a:prstGeom>
        </p:spPr>
        <p:txBody>
          <a:bodyPr wrap="square">
            <a:spAutoFit/>
          </a:bodyPr>
          <a:lstStyle/>
          <a:p>
            <a:r>
              <a:rPr lang="fr-FR" sz="1600" dirty="0"/>
              <a:t>- </a:t>
            </a:r>
            <a:r>
              <a:rPr lang="fr-FR" sz="1600" dirty="0">
                <a:solidFill>
                  <a:srgbClr val="133275"/>
                </a:solidFill>
              </a:rPr>
              <a:t>Envisager une mise en sécurité si nécessité absolue ou sur ordre</a:t>
            </a:r>
          </a:p>
          <a:p>
            <a:r>
              <a:rPr lang="fr-FR" sz="1600" dirty="0">
                <a:solidFill>
                  <a:srgbClr val="133275"/>
                </a:solidFill>
              </a:rPr>
              <a:t>- Adapter la traction ou le portage au terrain : virages, escaliers, trottoirs, obstacles….</a:t>
            </a:r>
          </a:p>
        </p:txBody>
      </p:sp>
      <p:sp>
        <p:nvSpPr>
          <p:cNvPr id="38" name="Rectangle 37">
            <a:extLst>
              <a:ext uri="{FF2B5EF4-FFF2-40B4-BE49-F238E27FC236}">
                <a16:creationId xmlns:a16="http://schemas.microsoft.com/office/drawing/2014/main" xmlns="" id="{650E109D-43FD-4ECD-986D-9F5DCA979A47}"/>
              </a:ext>
            </a:extLst>
          </p:cNvPr>
          <p:cNvSpPr/>
          <p:nvPr/>
        </p:nvSpPr>
        <p:spPr>
          <a:xfrm>
            <a:off x="5682607" y="2066629"/>
            <a:ext cx="1296144"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dirty="0">
                <a:solidFill>
                  <a:srgbClr val="133275"/>
                </a:solidFill>
              </a:rPr>
              <a:t>PENDANT</a:t>
            </a:r>
            <a:r>
              <a:rPr lang="fr-FR" dirty="0"/>
              <a:t> </a:t>
            </a:r>
          </a:p>
        </p:txBody>
      </p:sp>
      <p:sp>
        <p:nvSpPr>
          <p:cNvPr id="39" name="Rectangle 38">
            <a:extLst>
              <a:ext uri="{FF2B5EF4-FFF2-40B4-BE49-F238E27FC236}">
                <a16:creationId xmlns:a16="http://schemas.microsoft.com/office/drawing/2014/main" xmlns="" id="{85E1D81C-0A05-456B-A2D6-46A9BB8DDF08}"/>
              </a:ext>
            </a:extLst>
          </p:cNvPr>
          <p:cNvSpPr/>
          <p:nvPr/>
        </p:nvSpPr>
        <p:spPr>
          <a:xfrm>
            <a:off x="5845512" y="4696404"/>
            <a:ext cx="970334"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dirty="0">
                <a:solidFill>
                  <a:srgbClr val="133275"/>
                </a:solidFill>
              </a:rPr>
              <a:t>APRES</a:t>
            </a:r>
            <a:r>
              <a:rPr lang="fr-FR" dirty="0"/>
              <a:t> </a:t>
            </a:r>
          </a:p>
        </p:txBody>
      </p:sp>
      <p:sp>
        <p:nvSpPr>
          <p:cNvPr id="40" name="Rectangle 39">
            <a:extLst>
              <a:ext uri="{FF2B5EF4-FFF2-40B4-BE49-F238E27FC236}">
                <a16:creationId xmlns:a16="http://schemas.microsoft.com/office/drawing/2014/main" xmlns="" id="{2559B1CA-005F-444E-AA87-FBAE5DE58A77}"/>
              </a:ext>
            </a:extLst>
          </p:cNvPr>
          <p:cNvSpPr/>
          <p:nvPr/>
        </p:nvSpPr>
        <p:spPr>
          <a:xfrm>
            <a:off x="2419058" y="5058588"/>
            <a:ext cx="3744936" cy="830997"/>
          </a:xfrm>
          <a:prstGeom prst="rect">
            <a:avLst/>
          </a:prstGeom>
        </p:spPr>
        <p:txBody>
          <a:bodyPr wrap="none">
            <a:spAutoFit/>
          </a:bodyPr>
          <a:lstStyle/>
          <a:p>
            <a:pPr marL="285750" indent="-285750">
              <a:buFontTx/>
              <a:buChar char="-"/>
            </a:pPr>
            <a:r>
              <a:rPr lang="fr-FR" sz="1600" dirty="0">
                <a:solidFill>
                  <a:srgbClr val="133275"/>
                </a:solidFill>
              </a:rPr>
              <a:t>Récupération des vecteurs d’extraction </a:t>
            </a:r>
          </a:p>
          <a:p>
            <a:pPr marL="285750" indent="-285750">
              <a:buFontTx/>
              <a:buChar char="-"/>
            </a:pPr>
            <a:r>
              <a:rPr lang="fr-FR" sz="1600" dirty="0">
                <a:solidFill>
                  <a:srgbClr val="133275"/>
                </a:solidFill>
              </a:rPr>
              <a:t>Nettoyage</a:t>
            </a:r>
          </a:p>
          <a:p>
            <a:pPr marL="285750" indent="-285750">
              <a:buFontTx/>
              <a:buChar char="-"/>
            </a:pPr>
            <a:r>
              <a:rPr lang="fr-FR" sz="1600" dirty="0">
                <a:solidFill>
                  <a:srgbClr val="133275"/>
                </a:solidFill>
              </a:rPr>
              <a:t>Réengagement ou rangement</a:t>
            </a:r>
          </a:p>
        </p:txBody>
      </p:sp>
      <p:sp>
        <p:nvSpPr>
          <p:cNvPr id="41" name="Rectangle 40">
            <a:extLst>
              <a:ext uri="{FF2B5EF4-FFF2-40B4-BE49-F238E27FC236}">
                <a16:creationId xmlns:a16="http://schemas.microsoft.com/office/drawing/2014/main" xmlns="" id="{07526AB1-7E95-420D-9AF5-AD8E8D67D5D7}"/>
              </a:ext>
            </a:extLst>
          </p:cNvPr>
          <p:cNvSpPr/>
          <p:nvPr/>
        </p:nvSpPr>
        <p:spPr>
          <a:xfrm>
            <a:off x="2407404" y="2863899"/>
            <a:ext cx="7072770" cy="338554"/>
          </a:xfrm>
          <a:prstGeom prst="rect">
            <a:avLst/>
          </a:prstGeom>
        </p:spPr>
        <p:txBody>
          <a:bodyPr wrap="none">
            <a:spAutoFit/>
          </a:bodyPr>
          <a:lstStyle/>
          <a:p>
            <a:r>
              <a:rPr lang="fr-FR" sz="1600" b="1" dirty="0">
                <a:solidFill>
                  <a:srgbClr val="FF0000"/>
                </a:solidFill>
              </a:rPr>
              <a:t>- Vérifier si la victime ne dissimule pas d’armes ou ceinture explosive  </a:t>
            </a:r>
          </a:p>
        </p:txBody>
      </p:sp>
      <p:sp>
        <p:nvSpPr>
          <p:cNvPr id="42" name="Rectangle 41">
            <a:extLst>
              <a:ext uri="{FF2B5EF4-FFF2-40B4-BE49-F238E27FC236}">
                <a16:creationId xmlns:a16="http://schemas.microsoft.com/office/drawing/2014/main" xmlns="" id="{03B75D04-1E19-4384-A2AE-67F8D22D4D8E}"/>
              </a:ext>
            </a:extLst>
          </p:cNvPr>
          <p:cNvSpPr/>
          <p:nvPr/>
        </p:nvSpPr>
        <p:spPr>
          <a:xfrm>
            <a:off x="2419058" y="1606757"/>
            <a:ext cx="7734876" cy="369332"/>
          </a:xfrm>
          <a:prstGeom prst="rect">
            <a:avLst/>
          </a:prstGeom>
        </p:spPr>
        <p:txBody>
          <a:bodyPr wrap="square">
            <a:spAutoFit/>
          </a:bodyPr>
          <a:lstStyle/>
          <a:p>
            <a:r>
              <a:rPr lang="fr-FR" sz="1600" dirty="0"/>
              <a:t>-</a:t>
            </a:r>
            <a:r>
              <a:rPr lang="fr-FR" b="1" dirty="0"/>
              <a:t> </a:t>
            </a:r>
            <a:r>
              <a:rPr lang="fr-FR" sz="1600" dirty="0">
                <a:solidFill>
                  <a:srgbClr val="133275"/>
                </a:solidFill>
              </a:rPr>
              <a:t>Analyser le zonage et l’itinéraire du corridor pour adapter les techniques d’extraction</a:t>
            </a:r>
          </a:p>
        </p:txBody>
      </p:sp>
      <p:sp>
        <p:nvSpPr>
          <p:cNvPr id="2" name="Rectangle 1">
            <a:extLst>
              <a:ext uri="{FF2B5EF4-FFF2-40B4-BE49-F238E27FC236}">
                <a16:creationId xmlns:a16="http://schemas.microsoft.com/office/drawing/2014/main" xmlns="" id="{49F8122D-CE8C-C1BB-B7EC-C1147F5A222A}"/>
              </a:ext>
            </a:extLst>
          </p:cNvPr>
          <p:cNvSpPr/>
          <p:nvPr/>
        </p:nvSpPr>
        <p:spPr>
          <a:xfrm>
            <a:off x="4693219" y="4269686"/>
            <a:ext cx="3274921" cy="338554"/>
          </a:xfrm>
          <a:prstGeom prst="rect">
            <a:avLst/>
          </a:prstGeom>
        </p:spPr>
        <p:txBody>
          <a:bodyPr wrap="square">
            <a:spAutoFit/>
          </a:bodyPr>
          <a:lstStyle/>
          <a:p>
            <a:r>
              <a:rPr lang="fr-FR" sz="1600" b="1" dirty="0">
                <a:solidFill>
                  <a:srgbClr val="FF0000"/>
                </a:solidFill>
              </a:rPr>
              <a:t>Rester en contact radio permanant</a:t>
            </a:r>
          </a:p>
        </p:txBody>
      </p:sp>
      <p:pic>
        <p:nvPicPr>
          <p:cNvPr id="19" name="Image 18">
            <a:extLst>
              <a:ext uri="{FF2B5EF4-FFF2-40B4-BE49-F238E27FC236}">
                <a16:creationId xmlns:a16="http://schemas.microsoft.com/office/drawing/2014/main" xmlns="" id="{72009267-F489-4B1C-8D51-C5545AE1AC82}"/>
              </a:ext>
            </a:extLst>
          </p:cNvPr>
          <p:cNvPicPr>
            <a:picLocks noChangeAspect="1"/>
          </p:cNvPicPr>
          <p:nvPr/>
        </p:nvPicPr>
        <p:blipFill>
          <a:blip r:embed="rId4"/>
          <a:stretch>
            <a:fillRect/>
          </a:stretch>
        </p:blipFill>
        <p:spPr>
          <a:xfrm>
            <a:off x="1020695" y="388101"/>
            <a:ext cx="624208" cy="603254"/>
          </a:xfrm>
          <a:prstGeom prst="rect">
            <a:avLst/>
          </a:prstGeom>
        </p:spPr>
      </p:pic>
      <p:sp>
        <p:nvSpPr>
          <p:cNvPr id="20" name="ZoneTexte 19">
            <a:extLst>
              <a:ext uri="{FF2B5EF4-FFF2-40B4-BE49-F238E27FC236}">
                <a16:creationId xmlns:a16="http://schemas.microsoft.com/office/drawing/2014/main" xmlns="" id="{5BF48D76-BE82-443B-8E7C-08C3608B961F}"/>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95183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35" y="10472"/>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60627" y="6342530"/>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r>
                <a:rPr lang="fr-FR" dirty="0">
                  <a:solidFill>
                    <a:srgbClr val="0070C0"/>
                  </a:solidFill>
                </a:rPr>
                <a:t>Groupe de travail zonal « Réponse des SIS à la menace et aux attentats »</a:t>
              </a:r>
            </a:p>
          </p:txBody>
        </p:sp>
      </p:grpSp>
      <p:pic>
        <p:nvPicPr>
          <p:cNvPr id="15" name="Image 14">
            <a:extLst>
              <a:ext uri="{FF2B5EF4-FFF2-40B4-BE49-F238E27FC236}">
                <a16:creationId xmlns:a16="http://schemas.microsoft.com/office/drawing/2014/main" xmlns="" id="{AEB1E607-2AC7-4E0C-99C8-DE47BF7BC8FD}"/>
              </a:ext>
            </a:extLst>
          </p:cNvPr>
          <p:cNvPicPr>
            <a:picLocks noChangeAspect="1"/>
          </p:cNvPicPr>
          <p:nvPr/>
        </p:nvPicPr>
        <p:blipFill>
          <a:blip r:embed="rId4"/>
          <a:stretch>
            <a:fillRect/>
          </a:stretch>
        </p:blipFill>
        <p:spPr>
          <a:xfrm>
            <a:off x="3354166" y="1484185"/>
            <a:ext cx="2979591" cy="2635013"/>
          </a:xfrm>
          <a:prstGeom prst="rect">
            <a:avLst/>
          </a:prstGeom>
        </p:spPr>
      </p:pic>
      <p:pic>
        <p:nvPicPr>
          <p:cNvPr id="17" name="Image 16">
            <a:extLst>
              <a:ext uri="{FF2B5EF4-FFF2-40B4-BE49-F238E27FC236}">
                <a16:creationId xmlns:a16="http://schemas.microsoft.com/office/drawing/2014/main" xmlns="" id="{4324E8CA-9C07-44E1-A74D-5E6B36C06C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580"/>
          <a:stretch/>
        </p:blipFill>
        <p:spPr>
          <a:xfrm>
            <a:off x="6331164" y="1879778"/>
            <a:ext cx="2088313" cy="2031611"/>
          </a:xfrm>
          <a:prstGeom prst="rect">
            <a:avLst/>
          </a:prstGeom>
        </p:spPr>
      </p:pic>
      <p:sp>
        <p:nvSpPr>
          <p:cNvPr id="19" name="ZoneTexte 18">
            <a:extLst>
              <a:ext uri="{FF2B5EF4-FFF2-40B4-BE49-F238E27FC236}">
                <a16:creationId xmlns:a16="http://schemas.microsoft.com/office/drawing/2014/main" xmlns="" id="{C91A93FE-34CE-47CC-916D-42A29F22CEE5}"/>
              </a:ext>
            </a:extLst>
          </p:cNvPr>
          <p:cNvSpPr txBox="1"/>
          <p:nvPr/>
        </p:nvSpPr>
        <p:spPr>
          <a:xfrm>
            <a:off x="8556068" y="2126893"/>
            <a:ext cx="3635932" cy="3785652"/>
          </a:xfrm>
          <a:prstGeom prst="rect">
            <a:avLst/>
          </a:prstGeom>
          <a:noFill/>
        </p:spPr>
        <p:txBody>
          <a:bodyPr wrap="square" rtlCol="0">
            <a:spAutoFit/>
          </a:bodyPr>
          <a:lstStyle/>
          <a:p>
            <a:r>
              <a:rPr lang="fr-FR" sz="2000" dirty="0">
                <a:solidFill>
                  <a:srgbClr val="133275"/>
                </a:solidFill>
              </a:rPr>
              <a:t>Dans la Zone de Défense et de sécurité Sud-Est, il existe plusieurs types de vecteurs d’extraction : </a:t>
            </a:r>
          </a:p>
          <a:p>
            <a:pPr marL="342900" indent="-160338">
              <a:buFont typeface="Arial" panose="020B0604020202020204" pitchFamily="34" charset="0"/>
              <a:buChar char="•"/>
            </a:pPr>
            <a:r>
              <a:rPr lang="fr-FR" sz="2000" dirty="0">
                <a:solidFill>
                  <a:srgbClr val="133275"/>
                </a:solidFill>
              </a:rPr>
              <a:t>Rigide (barquette, plan dur)</a:t>
            </a:r>
          </a:p>
          <a:p>
            <a:pPr marL="342900" indent="-160338">
              <a:buFont typeface="Arial" panose="020B0604020202020204" pitchFamily="34" charset="0"/>
              <a:buChar char="•"/>
            </a:pPr>
            <a:r>
              <a:rPr lang="fr-FR" sz="2000" dirty="0">
                <a:solidFill>
                  <a:srgbClr val="133275"/>
                </a:solidFill>
              </a:rPr>
              <a:t>Semi-rigide (brancard d’extraction)</a:t>
            </a:r>
          </a:p>
          <a:p>
            <a:pPr marL="342900" indent="-160338">
              <a:buFont typeface="Arial" panose="020B0604020202020204" pitchFamily="34" charset="0"/>
              <a:buChar char="•"/>
            </a:pPr>
            <a:r>
              <a:rPr lang="fr-FR" sz="2000" dirty="0">
                <a:solidFill>
                  <a:srgbClr val="133275"/>
                </a:solidFill>
              </a:rPr>
              <a:t>Sangles de sauvetage </a:t>
            </a:r>
          </a:p>
          <a:p>
            <a:pPr marL="182562"/>
            <a:endParaRPr lang="fr-FR" sz="2000" dirty="0">
              <a:solidFill>
                <a:srgbClr val="133275"/>
              </a:solidFill>
            </a:endParaRPr>
          </a:p>
          <a:p>
            <a:pPr marL="14288">
              <a:tabLst>
                <a:tab pos="2752725" algn="l"/>
              </a:tabLst>
            </a:pPr>
            <a:r>
              <a:rPr lang="fr-FR" sz="2000" b="1" dirty="0">
                <a:solidFill>
                  <a:srgbClr val="133275"/>
                </a:solidFill>
              </a:rPr>
              <a:t>Malgré cette variété, les techniques opérationnelles restent proches </a:t>
            </a:r>
          </a:p>
        </p:txBody>
      </p:sp>
      <p:pic>
        <p:nvPicPr>
          <p:cNvPr id="30" name="Image 29">
            <a:extLst>
              <a:ext uri="{FF2B5EF4-FFF2-40B4-BE49-F238E27FC236}">
                <a16:creationId xmlns:a16="http://schemas.microsoft.com/office/drawing/2014/main" xmlns="" id="{88D7FCF0-3E01-44ED-927C-6C22C2069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4564" y="3888659"/>
            <a:ext cx="3058793" cy="2035488"/>
          </a:xfrm>
          <a:prstGeom prst="rect">
            <a:avLst/>
          </a:prstGeom>
        </p:spPr>
      </p:pic>
      <p:sp>
        <p:nvSpPr>
          <p:cNvPr id="18" name="ZoneTexte 17">
            <a:extLst>
              <a:ext uri="{FF2B5EF4-FFF2-40B4-BE49-F238E27FC236}">
                <a16:creationId xmlns:a16="http://schemas.microsoft.com/office/drawing/2014/main" xmlns="" id="{A33F046C-910E-40A1-9B7E-C8AACD885117}"/>
              </a:ext>
            </a:extLst>
          </p:cNvPr>
          <p:cNvSpPr txBox="1"/>
          <p:nvPr/>
        </p:nvSpPr>
        <p:spPr>
          <a:xfrm>
            <a:off x="1859948" y="159885"/>
            <a:ext cx="3639844" cy="707886"/>
          </a:xfrm>
          <a:prstGeom prst="rect">
            <a:avLst/>
          </a:prstGeom>
          <a:noFill/>
        </p:spPr>
        <p:txBody>
          <a:bodyPr wrap="square" rtlCol="0">
            <a:spAutoFit/>
          </a:bodyPr>
          <a:lstStyle/>
          <a:p>
            <a:pPr lvl="1" algn="ctr"/>
            <a:r>
              <a:rPr lang="fr-FR" sz="1600" dirty="0">
                <a:solidFill>
                  <a:srgbClr val="133275"/>
                </a:solidFill>
              </a:rPr>
              <a:t>            </a:t>
            </a:r>
          </a:p>
          <a:p>
            <a:r>
              <a:rPr lang="fr-FR" sz="2400" dirty="0">
                <a:solidFill>
                  <a:srgbClr val="133275"/>
                </a:solidFill>
              </a:rPr>
              <a:t>Introduction</a:t>
            </a:r>
          </a:p>
        </p:txBody>
      </p:sp>
      <p:pic>
        <p:nvPicPr>
          <p:cNvPr id="20" name="Image 19">
            <a:extLst>
              <a:ext uri="{FF2B5EF4-FFF2-40B4-BE49-F238E27FC236}">
                <a16:creationId xmlns:a16="http://schemas.microsoft.com/office/drawing/2014/main" xmlns="" id="{504006C3-9096-4D04-9CA5-565FCC511F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82"/>
          <a:stretch/>
        </p:blipFill>
        <p:spPr>
          <a:xfrm>
            <a:off x="378960" y="1900026"/>
            <a:ext cx="2979592" cy="1811917"/>
          </a:xfrm>
          <a:prstGeom prst="rect">
            <a:avLst/>
          </a:prstGeom>
        </p:spPr>
      </p:pic>
      <p:pic>
        <p:nvPicPr>
          <p:cNvPr id="24" name="Image 23">
            <a:extLst>
              <a:ext uri="{FF2B5EF4-FFF2-40B4-BE49-F238E27FC236}">
                <a16:creationId xmlns:a16="http://schemas.microsoft.com/office/drawing/2014/main" xmlns="" id="{3E3B13B9-3E8A-431A-A6A1-0E85F2995F70}"/>
              </a:ext>
            </a:extLst>
          </p:cNvPr>
          <p:cNvPicPr>
            <a:picLocks noChangeAspect="1"/>
          </p:cNvPicPr>
          <p:nvPr/>
        </p:nvPicPr>
        <p:blipFill rotWithShape="1">
          <a:blip r:embed="rId8">
            <a:extLst>
              <a:ext uri="{28A0092B-C50C-407E-A947-70E740481C1C}">
                <a14:useLocalDpi xmlns:a14="http://schemas.microsoft.com/office/drawing/2010/main" val="0"/>
              </a:ext>
            </a:extLst>
          </a:blip>
          <a:srcRect l="16596"/>
          <a:stretch/>
        </p:blipFill>
        <p:spPr>
          <a:xfrm>
            <a:off x="378959" y="3579750"/>
            <a:ext cx="2961979" cy="2363250"/>
          </a:xfrm>
          <a:prstGeom prst="rect">
            <a:avLst/>
          </a:prstGeom>
        </p:spPr>
      </p:pic>
      <p:pic>
        <p:nvPicPr>
          <p:cNvPr id="27" name="Image 26">
            <a:extLst>
              <a:ext uri="{FF2B5EF4-FFF2-40B4-BE49-F238E27FC236}">
                <a16:creationId xmlns:a16="http://schemas.microsoft.com/office/drawing/2014/main" xmlns="" id="{C2420E1C-388F-45BE-AF84-6E6A13FCC9E0}"/>
              </a:ext>
            </a:extLst>
          </p:cNvPr>
          <p:cNvPicPr>
            <a:picLocks noChangeAspect="1"/>
          </p:cNvPicPr>
          <p:nvPr/>
        </p:nvPicPr>
        <p:blipFill rotWithShape="1">
          <a:blip r:embed="rId9">
            <a:extLst>
              <a:ext uri="{28A0092B-C50C-407E-A947-70E740481C1C}">
                <a14:useLocalDpi xmlns:a14="http://schemas.microsoft.com/office/drawing/2010/main" val="0"/>
              </a:ext>
            </a:extLst>
          </a:blip>
          <a:srcRect l="6612" r="6248"/>
          <a:stretch/>
        </p:blipFill>
        <p:spPr>
          <a:xfrm>
            <a:off x="5729342" y="3888660"/>
            <a:ext cx="2690135" cy="2031610"/>
          </a:xfrm>
          <a:prstGeom prst="rect">
            <a:avLst/>
          </a:prstGeom>
        </p:spPr>
      </p:pic>
      <p:pic>
        <p:nvPicPr>
          <p:cNvPr id="16" name="Image 15">
            <a:extLst>
              <a:ext uri="{FF2B5EF4-FFF2-40B4-BE49-F238E27FC236}">
                <a16:creationId xmlns:a16="http://schemas.microsoft.com/office/drawing/2014/main" xmlns="" id="{90A69B0A-02A9-4060-9022-6D9EEFA87570}"/>
              </a:ext>
            </a:extLst>
          </p:cNvPr>
          <p:cNvPicPr>
            <a:picLocks noChangeAspect="1"/>
          </p:cNvPicPr>
          <p:nvPr/>
        </p:nvPicPr>
        <p:blipFill>
          <a:blip r:embed="rId10"/>
          <a:stretch>
            <a:fillRect/>
          </a:stretch>
        </p:blipFill>
        <p:spPr>
          <a:xfrm>
            <a:off x="1020695" y="388101"/>
            <a:ext cx="624208" cy="603254"/>
          </a:xfrm>
          <a:prstGeom prst="rect">
            <a:avLst/>
          </a:prstGeom>
        </p:spPr>
      </p:pic>
      <p:sp>
        <p:nvSpPr>
          <p:cNvPr id="21" name="ZoneTexte 20">
            <a:extLst>
              <a:ext uri="{FF2B5EF4-FFF2-40B4-BE49-F238E27FC236}">
                <a16:creationId xmlns:a16="http://schemas.microsoft.com/office/drawing/2014/main" xmlns="" id="{08924E0B-E203-40B8-8F02-772A612A480C}"/>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95669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E249D6B9-35BC-1EE2-3A8E-ED937FB238A7}"/>
              </a:ext>
            </a:extLst>
          </p:cNvPr>
          <p:cNvPicPr>
            <a:picLocks noChangeAspect="1"/>
          </p:cNvPicPr>
          <p:nvPr/>
        </p:nvPicPr>
        <p:blipFill>
          <a:blip r:embed="rId2"/>
          <a:stretch>
            <a:fillRect/>
          </a:stretch>
        </p:blipFill>
        <p:spPr>
          <a:xfrm>
            <a:off x="-5635" y="10472"/>
            <a:ext cx="12192000" cy="991356"/>
          </a:xfrm>
          <a:prstGeom prst="rect">
            <a:avLst/>
          </a:prstGeom>
        </p:spPr>
      </p:pic>
      <p:pic>
        <p:nvPicPr>
          <p:cNvPr id="5" name="Picture 2" descr="part1">
            <a:extLst>
              <a:ext uri="{FF2B5EF4-FFF2-40B4-BE49-F238E27FC236}">
                <a16:creationId xmlns:a16="http://schemas.microsoft.com/office/drawing/2014/main" xmlns="" id="{2F162BE0-3CF7-4508-27F8-2D0F7E9B1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xmlns="" id="{147D3617-D938-8B63-0D33-46BC1F578C12}"/>
              </a:ext>
            </a:extLst>
          </p:cNvPr>
          <p:cNvGrpSpPr/>
          <p:nvPr/>
        </p:nvGrpSpPr>
        <p:grpSpPr>
          <a:xfrm>
            <a:off x="1560627" y="6342530"/>
            <a:ext cx="9372600" cy="451743"/>
            <a:chOff x="1586753" y="6195167"/>
            <a:chExt cx="9372600" cy="451743"/>
          </a:xfrm>
        </p:grpSpPr>
        <p:cxnSp>
          <p:nvCxnSpPr>
            <p:cNvPr id="8" name="Connecteur droit 7">
              <a:extLst>
                <a:ext uri="{FF2B5EF4-FFF2-40B4-BE49-F238E27FC236}">
                  <a16:creationId xmlns:a16="http://schemas.microsoft.com/office/drawing/2014/main" xmlns="" id="{AC993D0B-28B7-24D1-729C-4297D1422953}"/>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A7529FB7-683A-525A-4F5A-DE58AC7AE839}"/>
                </a:ext>
              </a:extLst>
            </p:cNvPr>
            <p:cNvSpPr txBox="1"/>
            <p:nvPr/>
          </p:nvSpPr>
          <p:spPr>
            <a:xfrm>
              <a:off x="2786810" y="6277578"/>
              <a:ext cx="6972486" cy="369332"/>
            </a:xfrm>
            <a:prstGeom prst="rect">
              <a:avLst/>
            </a:prstGeom>
            <a:noFill/>
          </p:spPr>
          <p:txBody>
            <a:bodyPr wrap="none" rtlCol="0">
              <a:spAutoFit/>
            </a:bodyPr>
            <a:lstStyle/>
            <a:p>
              <a:r>
                <a:rPr lang="fr-FR" dirty="0">
                  <a:solidFill>
                    <a:srgbClr val="0070C0"/>
                  </a:solidFill>
                </a:rPr>
                <a:t>Groupe de travail zonal « Réponse des SIS à la menace et aux attentats »</a:t>
              </a:r>
            </a:p>
          </p:txBody>
        </p:sp>
      </p:grpSp>
      <p:sp>
        <p:nvSpPr>
          <p:cNvPr id="12" name="ZoneTexte 11">
            <a:extLst>
              <a:ext uri="{FF2B5EF4-FFF2-40B4-BE49-F238E27FC236}">
                <a16:creationId xmlns:a16="http://schemas.microsoft.com/office/drawing/2014/main" xmlns="" id="{EC372823-5CEB-99D8-5514-EDA820CA9230}"/>
              </a:ext>
            </a:extLst>
          </p:cNvPr>
          <p:cNvSpPr txBox="1"/>
          <p:nvPr/>
        </p:nvSpPr>
        <p:spPr>
          <a:xfrm>
            <a:off x="1272152" y="1534233"/>
            <a:ext cx="4654343" cy="400110"/>
          </a:xfrm>
          <a:prstGeom prst="rect">
            <a:avLst/>
          </a:prstGeom>
          <a:noFill/>
        </p:spPr>
        <p:txBody>
          <a:bodyPr wrap="square" rtlCol="0">
            <a:spAutoFit/>
          </a:bodyPr>
          <a:lstStyle/>
          <a:p>
            <a:pPr marL="17463" lvl="1"/>
            <a:r>
              <a:rPr lang="fr-FR" sz="2000" dirty="0">
                <a:solidFill>
                  <a:srgbClr val="133275"/>
                </a:solidFill>
              </a:rPr>
              <a:t>Chronologie d’une extraction</a:t>
            </a:r>
          </a:p>
        </p:txBody>
      </p:sp>
      <p:sp>
        <p:nvSpPr>
          <p:cNvPr id="13" name="ZoneTexte 12">
            <a:extLst>
              <a:ext uri="{FF2B5EF4-FFF2-40B4-BE49-F238E27FC236}">
                <a16:creationId xmlns:a16="http://schemas.microsoft.com/office/drawing/2014/main" xmlns="" id="{9DC45B54-7FCE-84F7-6CD1-50358DAEAC74}"/>
              </a:ext>
            </a:extLst>
          </p:cNvPr>
          <p:cNvSpPr txBox="1"/>
          <p:nvPr/>
        </p:nvSpPr>
        <p:spPr>
          <a:xfrm>
            <a:off x="2343892" y="467847"/>
            <a:ext cx="3639844" cy="461665"/>
          </a:xfrm>
          <a:prstGeom prst="rect">
            <a:avLst/>
          </a:prstGeom>
          <a:noFill/>
        </p:spPr>
        <p:txBody>
          <a:bodyPr wrap="square" rtlCol="0">
            <a:spAutoFit/>
          </a:bodyPr>
          <a:lstStyle/>
          <a:p>
            <a:r>
              <a:rPr lang="fr-FR" sz="2400" dirty="0">
                <a:solidFill>
                  <a:srgbClr val="133275"/>
                </a:solidFill>
              </a:rPr>
              <a:t>Introduction</a:t>
            </a:r>
          </a:p>
        </p:txBody>
      </p:sp>
      <p:pic>
        <p:nvPicPr>
          <p:cNvPr id="14" name="Image 13">
            <a:extLst>
              <a:ext uri="{FF2B5EF4-FFF2-40B4-BE49-F238E27FC236}">
                <a16:creationId xmlns:a16="http://schemas.microsoft.com/office/drawing/2014/main" xmlns="" id="{2DD4A3C7-173A-4DC9-8A6B-80B9DB8C2CAB}"/>
              </a:ext>
            </a:extLst>
          </p:cNvPr>
          <p:cNvPicPr>
            <a:picLocks noChangeAspect="1"/>
          </p:cNvPicPr>
          <p:nvPr/>
        </p:nvPicPr>
        <p:blipFill>
          <a:blip r:embed="rId4"/>
          <a:stretch>
            <a:fillRect/>
          </a:stretch>
        </p:blipFill>
        <p:spPr>
          <a:xfrm>
            <a:off x="1020695" y="388101"/>
            <a:ext cx="624208" cy="603254"/>
          </a:xfrm>
          <a:prstGeom prst="rect">
            <a:avLst/>
          </a:prstGeom>
        </p:spPr>
      </p:pic>
      <p:sp>
        <p:nvSpPr>
          <p:cNvPr id="15" name="ZoneTexte 14">
            <a:extLst>
              <a:ext uri="{FF2B5EF4-FFF2-40B4-BE49-F238E27FC236}">
                <a16:creationId xmlns:a16="http://schemas.microsoft.com/office/drawing/2014/main" xmlns="" id="{63EE07EA-0181-4001-BD62-BB973D0C4CAA}"/>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pic>
        <p:nvPicPr>
          <p:cNvPr id="6" name="Image 5">
            <a:extLst>
              <a:ext uri="{FF2B5EF4-FFF2-40B4-BE49-F238E27FC236}">
                <a16:creationId xmlns:a16="http://schemas.microsoft.com/office/drawing/2014/main" xmlns="" id="{5D94E4E6-AD39-6DD2-C493-2A3617197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32" y="2004394"/>
            <a:ext cx="11189736" cy="3348752"/>
          </a:xfrm>
          <a:prstGeom prst="rect">
            <a:avLst/>
          </a:prstGeom>
        </p:spPr>
      </p:pic>
      <p:sp>
        <p:nvSpPr>
          <p:cNvPr id="2" name="Rectangle : coins arrondis 1">
            <a:extLst>
              <a:ext uri="{FF2B5EF4-FFF2-40B4-BE49-F238E27FC236}">
                <a16:creationId xmlns:a16="http://schemas.microsoft.com/office/drawing/2014/main" xmlns="" id="{FCA3F266-5D81-FE2C-ABE3-C23C722C9B67}"/>
              </a:ext>
            </a:extLst>
          </p:cNvPr>
          <p:cNvSpPr/>
          <p:nvPr/>
        </p:nvSpPr>
        <p:spPr>
          <a:xfrm>
            <a:off x="1657095" y="2217581"/>
            <a:ext cx="1208025" cy="107289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2875" indent="-142875">
              <a:buFontTx/>
              <a:buChar char="-"/>
            </a:pPr>
            <a:r>
              <a:rPr lang="fr-FR" sz="1100" dirty="0">
                <a:solidFill>
                  <a:srgbClr val="00B050"/>
                </a:solidFill>
              </a:rPr>
              <a:t>Geste salvateurs</a:t>
            </a:r>
          </a:p>
          <a:p>
            <a:pPr marL="142875" indent="-142875">
              <a:buFontTx/>
              <a:buChar char="-"/>
            </a:pPr>
            <a:r>
              <a:rPr lang="fr-FR" sz="1100" dirty="0">
                <a:solidFill>
                  <a:srgbClr val="00B050"/>
                </a:solidFill>
              </a:rPr>
              <a:t>Bilan lésionnel</a:t>
            </a:r>
          </a:p>
          <a:p>
            <a:pPr marL="142875" indent="-142875">
              <a:buFontTx/>
              <a:buChar char="-"/>
            </a:pPr>
            <a:r>
              <a:rPr lang="fr-FR" sz="1100" dirty="0">
                <a:solidFill>
                  <a:srgbClr val="00B050"/>
                </a:solidFill>
              </a:rPr>
              <a:t>Priorisation</a:t>
            </a:r>
          </a:p>
          <a:p>
            <a:pPr marL="142875" indent="-142875">
              <a:buFontTx/>
              <a:buChar char="-"/>
            </a:pPr>
            <a:r>
              <a:rPr lang="fr-FR" sz="1100" dirty="0">
                <a:solidFill>
                  <a:srgbClr val="00B050"/>
                </a:solidFill>
              </a:rPr>
              <a:t>Signalisation</a:t>
            </a:r>
          </a:p>
        </p:txBody>
      </p:sp>
    </p:spTree>
    <p:extLst>
      <p:ext uri="{BB962C8B-B14F-4D97-AF65-F5344CB8AC3E}">
        <p14:creationId xmlns:p14="http://schemas.microsoft.com/office/powerpoint/2010/main" val="322386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rte&#10;&#10;Description générée automatiquement">
            <a:extLst>
              <a:ext uri="{FF2B5EF4-FFF2-40B4-BE49-F238E27FC236}">
                <a16:creationId xmlns:a16="http://schemas.microsoft.com/office/drawing/2014/main" xmlns="" id="{A4A6E205-CFBC-8D16-DED6-1AC9191A9689}"/>
              </a:ext>
            </a:extLst>
          </p:cNvPr>
          <p:cNvPicPr>
            <a:picLocks noChangeAspect="1"/>
          </p:cNvPicPr>
          <p:nvPr/>
        </p:nvPicPr>
        <p:blipFill rotWithShape="1">
          <a:blip r:embed="rId2">
            <a:extLst>
              <a:ext uri="{28A0092B-C50C-407E-A947-70E740481C1C}">
                <a14:useLocalDpi xmlns:a14="http://schemas.microsoft.com/office/drawing/2010/main" val="0"/>
              </a:ext>
            </a:extLst>
          </a:blip>
          <a:srcRect l="32720" t="12665" r="2043" b="8807"/>
          <a:stretch/>
        </p:blipFill>
        <p:spPr bwMode="auto">
          <a:xfrm>
            <a:off x="4195487" y="1603477"/>
            <a:ext cx="3796910" cy="223097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xmlns="" id="{2A3AADBF-18DB-E69E-8788-F04209261A48}"/>
                  </a:ext>
                </a:extLst>
              </p14:cNvPr>
              <p14:cNvContentPartPr/>
              <p14:nvPr/>
            </p14:nvContentPartPr>
            <p14:xfrm>
              <a:off x="4477930" y="2211976"/>
              <a:ext cx="3234975" cy="718037"/>
            </p14:xfrm>
          </p:contentPart>
        </mc:Choice>
        <mc:Fallback xmlns="">
          <p:pic>
            <p:nvPicPr>
              <p:cNvPr id="5" name="Encre 4">
                <a:extLst>
                  <a:ext uri="{FF2B5EF4-FFF2-40B4-BE49-F238E27FC236}">
                    <a16:creationId xmlns:a16="http://schemas.microsoft.com/office/drawing/2014/main" id="{2A3AADBF-18DB-E69E-8788-F04209261A48}"/>
                  </a:ext>
                </a:extLst>
              </p:cNvPr>
              <p:cNvPicPr/>
              <p:nvPr/>
            </p:nvPicPr>
            <p:blipFill>
              <a:blip r:embed="rId4"/>
              <a:stretch>
                <a:fillRect/>
              </a:stretch>
            </p:blipFill>
            <p:spPr>
              <a:xfrm>
                <a:off x="4468570" y="2202655"/>
                <a:ext cx="3253695" cy="736678"/>
              </a:xfrm>
              <a:prstGeom prst="rect">
                <a:avLst/>
              </a:prstGeom>
            </p:spPr>
          </p:pic>
        </mc:Fallback>
      </mc:AlternateContent>
      <p:pic>
        <p:nvPicPr>
          <p:cNvPr id="6" name="Image 5">
            <a:extLst>
              <a:ext uri="{FF2B5EF4-FFF2-40B4-BE49-F238E27FC236}">
                <a16:creationId xmlns:a16="http://schemas.microsoft.com/office/drawing/2014/main" xmlns="" id="{D1025398-6086-669A-0034-9F1C6612AB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46" y="1654921"/>
            <a:ext cx="3165349" cy="2167888"/>
          </a:xfrm>
          <a:prstGeom prst="rect">
            <a:avLst/>
          </a:prstGeom>
          <a:solidFill>
            <a:srgbClr val="FFFF00"/>
          </a:solidFill>
          <a:ln>
            <a:noFill/>
          </a:ln>
        </p:spPr>
      </p:pic>
      <p:pic>
        <p:nvPicPr>
          <p:cNvPr id="7" name="Image 6">
            <a:extLst>
              <a:ext uri="{FF2B5EF4-FFF2-40B4-BE49-F238E27FC236}">
                <a16:creationId xmlns:a16="http://schemas.microsoft.com/office/drawing/2014/main" xmlns="" id="{9F6012F0-CF49-2846-A18A-C20CF438DA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852" t="3562"/>
          <a:stretch/>
        </p:blipFill>
        <p:spPr bwMode="auto">
          <a:xfrm>
            <a:off x="8563635" y="1642313"/>
            <a:ext cx="3322320" cy="2192742"/>
          </a:xfrm>
          <a:prstGeom prst="rect">
            <a:avLst/>
          </a:prstGeom>
          <a:noFill/>
          <a:ln>
            <a:noFill/>
          </a:ln>
          <a:extLst>
            <a:ext uri="{53640926-AAD7-44D8-BBD7-CCE9431645EC}">
              <a14:shadowObscured xmlns:a14="http://schemas.microsoft.com/office/drawing/2010/main"/>
            </a:ext>
          </a:extLst>
        </p:spPr>
      </p:pic>
      <p:sp>
        <p:nvSpPr>
          <p:cNvPr id="8" name="Ellipse 7">
            <a:extLst>
              <a:ext uri="{FF2B5EF4-FFF2-40B4-BE49-F238E27FC236}">
                <a16:creationId xmlns:a16="http://schemas.microsoft.com/office/drawing/2014/main" xmlns="" id="{D4243CA8-11A5-3C09-3BAF-7BE79EE24A0A}"/>
              </a:ext>
            </a:extLst>
          </p:cNvPr>
          <p:cNvSpPr/>
          <p:nvPr/>
        </p:nvSpPr>
        <p:spPr>
          <a:xfrm>
            <a:off x="7572839" y="2564660"/>
            <a:ext cx="336922" cy="284992"/>
          </a:xfrm>
          <a:prstGeom prst="ellipse">
            <a:avLst/>
          </a:prstGeom>
          <a:solidFill>
            <a:srgbClr val="FF0000"/>
          </a:solidFill>
          <a:ln w="0">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fr-FR" sz="500" b="1" dirty="0">
                <a:solidFill>
                  <a:srgbClr val="FFFF00"/>
                </a:solidFill>
                <a:effectLst/>
                <a:ea typeface="Calibri" panose="020F0502020204030204" pitchFamily="34" charset="0"/>
              </a:rPr>
              <a:t>PEV</a:t>
            </a:r>
            <a:endParaRPr lang="fr-FR" sz="1100" dirty="0">
              <a:effectLs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7">
            <p14:nvContentPartPr>
              <p14:cNvPr id="10" name="Encre 9">
                <a:extLst>
                  <a:ext uri="{FF2B5EF4-FFF2-40B4-BE49-F238E27FC236}">
                    <a16:creationId xmlns:a16="http://schemas.microsoft.com/office/drawing/2014/main" xmlns="" id="{DC81A636-56F9-4BD0-EB1C-091C7ED07B13}"/>
                  </a:ext>
                </a:extLst>
              </p14:cNvPr>
              <p14:cNvContentPartPr/>
              <p14:nvPr/>
            </p14:nvContentPartPr>
            <p14:xfrm rot="20589298" flipH="1">
              <a:off x="10346378" y="2332531"/>
              <a:ext cx="176781" cy="1157242"/>
            </p14:xfrm>
          </p:contentPart>
        </mc:Choice>
        <mc:Fallback xmlns="">
          <p:pic>
            <p:nvPicPr>
              <p:cNvPr id="10" name="Encre 9">
                <a:extLst>
                  <a:ext uri="{FF2B5EF4-FFF2-40B4-BE49-F238E27FC236}">
                    <a16:creationId xmlns:a16="http://schemas.microsoft.com/office/drawing/2014/main" id="{DC81A636-56F9-4BD0-EB1C-091C7ED07B13}"/>
                  </a:ext>
                </a:extLst>
              </p:cNvPr>
              <p:cNvPicPr/>
              <p:nvPr/>
            </p:nvPicPr>
            <p:blipFill>
              <a:blip r:embed="rId8"/>
              <a:stretch>
                <a:fillRect/>
              </a:stretch>
            </p:blipFill>
            <p:spPr>
              <a:xfrm rot="20589298" flipH="1">
                <a:off x="10337432" y="2323543"/>
                <a:ext cx="194316" cy="1174858"/>
              </a:xfrm>
              <a:prstGeom prst="rect">
                <a:avLst/>
              </a:prstGeom>
            </p:spPr>
          </p:pic>
        </mc:Fallback>
      </mc:AlternateContent>
      <p:sp>
        <p:nvSpPr>
          <p:cNvPr id="11" name="Zone de texte 692">
            <a:extLst>
              <a:ext uri="{FF2B5EF4-FFF2-40B4-BE49-F238E27FC236}">
                <a16:creationId xmlns:a16="http://schemas.microsoft.com/office/drawing/2014/main" xmlns="" id="{F860670F-E03E-4042-A92E-0F02A3C25079}"/>
              </a:ext>
            </a:extLst>
          </p:cNvPr>
          <p:cNvSpPr txBox="1"/>
          <p:nvPr/>
        </p:nvSpPr>
        <p:spPr>
          <a:xfrm>
            <a:off x="444119" y="1643371"/>
            <a:ext cx="1381760" cy="265430"/>
          </a:xfrm>
          <a:prstGeom prst="rect">
            <a:avLst/>
          </a:prstGeom>
          <a:solidFill>
            <a:schemeClr val="bg1"/>
          </a:solidFill>
          <a:ln w="6350">
            <a:solidFill>
              <a:srgbClr val="133275"/>
            </a:solidFill>
          </a:ln>
        </p:spPr>
        <p:txBody>
          <a:bodyPr rot="0" spcFirstLastPara="0" vert="horz" wrap="square" lIns="0" tIns="45720" rIns="0" bIns="45720" numCol="1" spcCol="0" rtlCol="0" fromWordArt="0" anchor="t" anchorCtr="0" forceAA="0" compatLnSpc="1">
            <a:prstTxWarp prst="textNoShape">
              <a:avLst/>
            </a:prstTxWarp>
            <a:noAutofit/>
          </a:bodyPr>
          <a:lstStyle/>
          <a:p>
            <a:pPr marL="90170"/>
            <a:r>
              <a:rPr lang="fr-FR" sz="1000" b="1">
                <a:solidFill>
                  <a:srgbClr val="000000"/>
                </a:solidFill>
                <a:effectLst/>
                <a:latin typeface="Arial" panose="020B0604020202020204" pitchFamily="34" charset="0"/>
                <a:ea typeface="Calibri" panose="020F0502020204030204" pitchFamily="34" charset="0"/>
              </a:rPr>
              <a:t>L’extraction simple </a:t>
            </a:r>
            <a:endParaRPr lang="fr-FR" sz="1100">
              <a:effectLst/>
              <a:latin typeface="Calibri" panose="020F0502020204030204" pitchFamily="34" charset="0"/>
              <a:ea typeface="Calibri" panose="020F0502020204030204" pitchFamily="34" charset="0"/>
            </a:endParaRPr>
          </a:p>
        </p:txBody>
      </p:sp>
      <p:sp>
        <p:nvSpPr>
          <p:cNvPr id="12" name="Zone de texte 693">
            <a:extLst>
              <a:ext uri="{FF2B5EF4-FFF2-40B4-BE49-F238E27FC236}">
                <a16:creationId xmlns:a16="http://schemas.microsoft.com/office/drawing/2014/main" xmlns="" id="{8274783B-B59A-5618-16CD-BFF4F342038D}"/>
              </a:ext>
            </a:extLst>
          </p:cNvPr>
          <p:cNvSpPr txBox="1"/>
          <p:nvPr/>
        </p:nvSpPr>
        <p:spPr>
          <a:xfrm>
            <a:off x="4195487" y="1642313"/>
            <a:ext cx="1555115" cy="260985"/>
          </a:xfrm>
          <a:prstGeom prst="rect">
            <a:avLst/>
          </a:prstGeom>
          <a:solidFill>
            <a:schemeClr val="bg1"/>
          </a:solidFill>
          <a:ln w="6350">
            <a:solidFill>
              <a:prstClr val="black"/>
            </a:solidFill>
          </a:ln>
        </p:spPr>
        <p:txBody>
          <a:bodyPr rot="0" spcFirstLastPara="0" vert="horz" wrap="square" lIns="0" tIns="46800" rIns="0" bIns="46800" numCol="1" spcCol="0" rtlCol="0" fromWordArt="0" anchor="t" anchorCtr="0" forceAA="0" compatLnSpc="1">
            <a:prstTxWarp prst="textNoShape">
              <a:avLst/>
            </a:prstTxWarp>
            <a:noAutofit/>
          </a:bodyPr>
          <a:lstStyle/>
          <a:p>
            <a:pPr marL="90170"/>
            <a:r>
              <a:rPr lang="fr-FR" sz="1000" b="1" dirty="0">
                <a:solidFill>
                  <a:srgbClr val="000000"/>
                </a:solidFill>
                <a:effectLst/>
                <a:latin typeface="Arial" panose="020B0604020202020204" pitchFamily="34" charset="0"/>
                <a:ea typeface="Calibri" panose="020F0502020204030204" pitchFamily="34" charset="0"/>
              </a:rPr>
              <a:t>L’extraction complexe </a:t>
            </a:r>
            <a:endParaRPr lang="fr-FR" sz="1100" dirty="0">
              <a:effectLst/>
              <a:latin typeface="Calibri" panose="020F0502020204030204" pitchFamily="34" charset="0"/>
              <a:ea typeface="Calibri" panose="020F0502020204030204" pitchFamily="34" charset="0"/>
            </a:endParaRPr>
          </a:p>
        </p:txBody>
      </p:sp>
      <p:sp>
        <p:nvSpPr>
          <p:cNvPr id="15" name="Zone de texte 1646">
            <a:extLst>
              <a:ext uri="{FF2B5EF4-FFF2-40B4-BE49-F238E27FC236}">
                <a16:creationId xmlns:a16="http://schemas.microsoft.com/office/drawing/2014/main" xmlns="" id="{7A766181-78B6-3C38-82EE-439CC2BF2AC3}"/>
              </a:ext>
            </a:extLst>
          </p:cNvPr>
          <p:cNvSpPr txBox="1"/>
          <p:nvPr/>
        </p:nvSpPr>
        <p:spPr>
          <a:xfrm>
            <a:off x="444119" y="4030025"/>
            <a:ext cx="3193528" cy="1437751"/>
          </a:xfrm>
          <a:prstGeom prst="rect">
            <a:avLst/>
          </a:prstGeom>
          <a:solidFill>
            <a:schemeClr val="bg1"/>
          </a:solidFill>
          <a:ln w="3175">
            <a:solidFill>
              <a:schemeClr val="tx1"/>
            </a:solidFill>
          </a:ln>
        </p:spPr>
        <p:txBody>
          <a:bodyPr rot="0" spcFirstLastPara="0" vert="horz" wrap="square" lIns="0" tIns="0" rIns="0" bIns="0" numCol="1" spcCol="0" rtlCol="0" fromWordArt="0" anchor="t" anchorCtr="0" forceAA="0" compatLnSpc="1">
            <a:prstTxWarp prst="textNoShape">
              <a:avLst/>
            </a:prstTxWarp>
            <a:noAutofit/>
          </a:bodyPr>
          <a:lstStyle/>
          <a:p>
            <a:pPr marL="180340" marR="108585" algn="just">
              <a:spcAft>
                <a:spcPts val="0"/>
              </a:spcAft>
              <a:tabLst>
                <a:tab pos="815340" algn="l"/>
              </a:tabLst>
            </a:pPr>
            <a:r>
              <a:rPr lang="fr-FR" sz="1400" u="sng" dirty="0">
                <a:solidFill>
                  <a:srgbClr val="133275"/>
                </a:solidFill>
                <a:effectLst/>
                <a:ea typeface="Calibri" panose="020F0502020204030204" pitchFamily="34" charset="0"/>
              </a:rPr>
              <a:t>Une extraction simple</a:t>
            </a:r>
            <a:r>
              <a:rPr lang="fr-FR" sz="1400" dirty="0">
                <a:solidFill>
                  <a:srgbClr val="133275"/>
                </a:solidFill>
                <a:effectLst/>
                <a:ea typeface="Calibri" panose="020F0502020204030204" pitchFamily="34" charset="0"/>
              </a:rPr>
              <a:t> se fait sans différence de niveaux.</a:t>
            </a:r>
            <a:endParaRPr lang="fr-FR" dirty="0">
              <a:solidFill>
                <a:srgbClr val="133275"/>
              </a:solidFill>
              <a:effectLst/>
              <a:ea typeface="Calibri" panose="020F0502020204030204" pitchFamily="34" charset="0"/>
            </a:endParaRPr>
          </a:p>
          <a:p>
            <a:pPr marL="180340" marR="541655" algn="just">
              <a:spcAft>
                <a:spcPts val="0"/>
              </a:spcAft>
              <a:tabLst>
                <a:tab pos="815340" algn="l"/>
              </a:tabLst>
            </a:pPr>
            <a:r>
              <a:rPr lang="fr-FR" sz="1400" dirty="0">
                <a:solidFill>
                  <a:srgbClr val="133275"/>
                </a:solidFill>
                <a:effectLst/>
                <a:ea typeface="Calibri" panose="020F0502020204030204" pitchFamily="34" charset="0"/>
              </a:rPr>
              <a:t>Elle peut se faire :</a:t>
            </a:r>
            <a:endParaRPr lang="fr-FR" dirty="0">
              <a:solidFill>
                <a:srgbClr val="133275"/>
              </a:solidFill>
              <a:effectLst/>
              <a:ea typeface="Calibri" panose="020F0502020204030204" pitchFamily="34" charset="0"/>
            </a:endParaRPr>
          </a:p>
          <a:p>
            <a:pPr marL="913765" marR="541655" indent="-89535" algn="just">
              <a:spcAft>
                <a:spcPts val="0"/>
              </a:spcAft>
              <a:tabLst>
                <a:tab pos="815340" algn="l"/>
              </a:tabLst>
            </a:pPr>
            <a:r>
              <a:rPr lang="fr-FR" sz="1400" dirty="0">
                <a:solidFill>
                  <a:srgbClr val="133275"/>
                </a:solidFill>
                <a:effectLst/>
                <a:ea typeface="Calibri" panose="020F0502020204030204" pitchFamily="34" charset="0"/>
              </a:rPr>
              <a:t>En utilisant un brancard semi-rigide.</a:t>
            </a:r>
            <a:endParaRPr lang="fr-FR" dirty="0">
              <a:solidFill>
                <a:srgbClr val="133275"/>
              </a:solidFill>
              <a:effectLst/>
              <a:ea typeface="Calibri" panose="020F0502020204030204" pitchFamily="34" charset="0"/>
            </a:endParaRPr>
          </a:p>
          <a:p>
            <a:pPr marL="913765" marR="541655" indent="-89535" algn="just">
              <a:spcAft>
                <a:spcPts val="0"/>
              </a:spcAft>
              <a:tabLst>
                <a:tab pos="815340" algn="l"/>
              </a:tabLst>
            </a:pPr>
            <a:r>
              <a:rPr lang="fr-FR" sz="1400" dirty="0">
                <a:solidFill>
                  <a:srgbClr val="133275"/>
                </a:solidFill>
                <a:effectLst/>
                <a:ea typeface="Calibri" panose="020F0502020204030204" pitchFamily="34" charset="0"/>
              </a:rPr>
              <a:t>En « porté à bras »</a:t>
            </a:r>
            <a:endParaRPr lang="fr-FR" dirty="0">
              <a:solidFill>
                <a:srgbClr val="133275"/>
              </a:solidFill>
              <a:effectLst/>
              <a:ea typeface="Calibri" panose="020F0502020204030204" pitchFamily="34" charset="0"/>
            </a:endParaRPr>
          </a:p>
          <a:p>
            <a:pPr algn="just"/>
            <a:r>
              <a:rPr lang="fr-FR" sz="1400" dirty="0">
                <a:ln>
                  <a:noFill/>
                </a:ln>
                <a:solidFill>
                  <a:srgbClr val="133275"/>
                </a:solidFill>
                <a:effectLst/>
                <a:ea typeface="Calibri" panose="020F0502020204030204" pitchFamily="34" charset="0"/>
              </a:rPr>
              <a:t> </a:t>
            </a:r>
            <a:endParaRPr lang="fr-FR" dirty="0">
              <a:solidFill>
                <a:srgbClr val="133275"/>
              </a:solidFill>
              <a:effectLst/>
              <a:ea typeface="Calibri" panose="020F0502020204030204" pitchFamily="34" charset="0"/>
            </a:endParaRPr>
          </a:p>
        </p:txBody>
      </p:sp>
      <p:sp>
        <p:nvSpPr>
          <p:cNvPr id="16" name="Zone de texte 257">
            <a:extLst>
              <a:ext uri="{FF2B5EF4-FFF2-40B4-BE49-F238E27FC236}">
                <a16:creationId xmlns:a16="http://schemas.microsoft.com/office/drawing/2014/main" xmlns="" id="{6CEC2054-BE67-4777-01E7-C1758893ECFA}"/>
              </a:ext>
            </a:extLst>
          </p:cNvPr>
          <p:cNvSpPr txBox="1"/>
          <p:nvPr/>
        </p:nvSpPr>
        <p:spPr>
          <a:xfrm>
            <a:off x="4195487" y="4031033"/>
            <a:ext cx="3796910" cy="1435733"/>
          </a:xfrm>
          <a:prstGeom prst="rect">
            <a:avLst/>
          </a:prstGeom>
          <a:solidFill>
            <a:schemeClr val="bg1"/>
          </a:solidFill>
          <a:ln w="3175">
            <a:solidFill>
              <a:schemeClr val="tx1"/>
            </a:solidFill>
          </a:ln>
        </p:spPr>
        <p:txBody>
          <a:bodyPr rot="0" spcFirstLastPara="0" vert="horz" wrap="square" lIns="0" tIns="0" rIns="0" bIns="0" numCol="1" spcCol="0" rtlCol="0" fromWordArt="0" anchor="t" anchorCtr="0" forceAA="0" compatLnSpc="1">
            <a:prstTxWarp prst="textNoShape">
              <a:avLst/>
            </a:prstTxWarp>
            <a:noAutofit/>
          </a:bodyPr>
          <a:lstStyle/>
          <a:p>
            <a:pPr marL="180340" marR="167005" algn="just">
              <a:spcAft>
                <a:spcPts val="0"/>
              </a:spcAft>
              <a:tabLst>
                <a:tab pos="815340" algn="l"/>
              </a:tabLst>
            </a:pPr>
            <a:r>
              <a:rPr lang="fr-FR" sz="1400" u="sng" dirty="0">
                <a:solidFill>
                  <a:srgbClr val="133275"/>
                </a:solidFill>
                <a:effectLst/>
                <a:ea typeface="Calibri" panose="020F0502020204030204" pitchFamily="34" charset="0"/>
              </a:rPr>
              <a:t>Une extraction complexe</a:t>
            </a:r>
            <a:r>
              <a:rPr lang="fr-FR" sz="1400" dirty="0">
                <a:solidFill>
                  <a:srgbClr val="133275"/>
                </a:solidFill>
                <a:effectLst/>
                <a:ea typeface="Calibri" panose="020F0502020204030204" pitchFamily="34" charset="0"/>
              </a:rPr>
              <a:t> se fait de manière sinueuse, avec montées/descentes d’étage et des franchissements d’obstacles.</a:t>
            </a:r>
          </a:p>
          <a:p>
            <a:pPr marL="180340" marR="167005" algn="just">
              <a:spcAft>
                <a:spcPts val="0"/>
              </a:spcAft>
              <a:tabLst>
                <a:tab pos="815340" algn="l"/>
              </a:tabLst>
            </a:pPr>
            <a:r>
              <a:rPr lang="fr-FR" sz="1400" dirty="0">
                <a:solidFill>
                  <a:srgbClr val="133275"/>
                </a:solidFill>
                <a:effectLst/>
                <a:ea typeface="Calibri" panose="020F0502020204030204" pitchFamily="34" charset="0"/>
              </a:rPr>
              <a:t>Elle se  fait en utilisant un brancard semi-rigide</a:t>
            </a:r>
          </a:p>
          <a:p>
            <a:pPr marL="3870960" marR="167005" indent="-180340" algn="just">
              <a:spcAft>
                <a:spcPts val="0"/>
              </a:spcAft>
              <a:tabLst>
                <a:tab pos="914400" algn="l"/>
              </a:tabLst>
            </a:pPr>
            <a:endParaRPr lang="fr-FR" sz="1400" dirty="0">
              <a:solidFill>
                <a:srgbClr val="133275"/>
              </a:solidFill>
              <a:effectLst/>
              <a:ea typeface="Calibri" panose="020F0502020204030204" pitchFamily="34" charset="0"/>
            </a:endParaRPr>
          </a:p>
        </p:txBody>
      </p:sp>
      <p:sp>
        <p:nvSpPr>
          <p:cNvPr id="17" name="Zone de texte 267">
            <a:extLst>
              <a:ext uri="{FF2B5EF4-FFF2-40B4-BE49-F238E27FC236}">
                <a16:creationId xmlns:a16="http://schemas.microsoft.com/office/drawing/2014/main" xmlns="" id="{C7F9D8B6-FDC5-DE3B-61EE-CEB4E733268E}"/>
              </a:ext>
            </a:extLst>
          </p:cNvPr>
          <p:cNvSpPr txBox="1"/>
          <p:nvPr/>
        </p:nvSpPr>
        <p:spPr>
          <a:xfrm>
            <a:off x="8563635" y="4030025"/>
            <a:ext cx="3322320" cy="1430947"/>
          </a:xfrm>
          <a:prstGeom prst="rect">
            <a:avLst/>
          </a:prstGeom>
          <a:solidFill>
            <a:schemeClr val="bg1"/>
          </a:solidFill>
          <a:ln w="3175">
            <a:solidFill>
              <a:schemeClr val="tx1"/>
            </a:solidFill>
          </a:ln>
        </p:spPr>
        <p:txBody>
          <a:bodyPr rot="0" spcFirstLastPara="0" vert="horz" wrap="square" lIns="0" tIns="0" rIns="0" bIns="0" numCol="1" spcCol="0" rtlCol="0" fromWordArt="0" anchor="t" anchorCtr="0" forceAA="0" compatLnSpc="1">
            <a:prstTxWarp prst="textNoShape">
              <a:avLst/>
            </a:prstTxWarp>
            <a:noAutofit/>
          </a:bodyPr>
          <a:lstStyle/>
          <a:p>
            <a:pPr marL="180340" marR="167005" algn="just">
              <a:spcAft>
                <a:spcPts val="0"/>
              </a:spcAft>
              <a:tabLst>
                <a:tab pos="815340" algn="l"/>
              </a:tabLst>
            </a:pPr>
            <a:r>
              <a:rPr lang="fr-FR" sz="1400" u="sng" dirty="0">
                <a:solidFill>
                  <a:srgbClr val="133275"/>
                </a:solidFill>
                <a:effectLst/>
                <a:ea typeface="Calibri" panose="020F0502020204030204" pitchFamily="34" charset="0"/>
              </a:rPr>
              <a:t>Une extraction motorisée</a:t>
            </a:r>
            <a:r>
              <a:rPr lang="fr-FR" sz="1400" dirty="0">
                <a:solidFill>
                  <a:srgbClr val="133275"/>
                </a:solidFill>
                <a:effectLst/>
                <a:ea typeface="Calibri" panose="020F0502020204030204" pitchFamily="34" charset="0"/>
              </a:rPr>
              <a:t> se fait à l’aide d’un véhicule dédié dès lors que </a:t>
            </a:r>
            <a:r>
              <a:rPr lang="fr-FR" sz="1400" dirty="0">
                <a:solidFill>
                  <a:srgbClr val="133275"/>
                </a:solidFill>
                <a:ea typeface="Calibri" panose="020F0502020204030204" pitchFamily="34" charset="0"/>
              </a:rPr>
              <a:t>la situation le nécessite (distance et/ou dénivelé importants)</a:t>
            </a:r>
            <a:r>
              <a:rPr lang="fr-FR" sz="1400" dirty="0">
                <a:solidFill>
                  <a:srgbClr val="133275"/>
                </a:solidFill>
                <a:effectLst/>
                <a:ea typeface="Calibri" panose="020F0502020204030204" pitchFamily="34" charset="0"/>
              </a:rPr>
              <a:t>.</a:t>
            </a:r>
          </a:p>
          <a:p>
            <a:pPr marR="167005" algn="just"/>
            <a:r>
              <a:rPr lang="fr-FR" sz="1400" dirty="0">
                <a:ln>
                  <a:noFill/>
                </a:ln>
                <a:solidFill>
                  <a:srgbClr val="133275"/>
                </a:solidFill>
                <a:effectLst/>
                <a:ea typeface="Calibri" panose="020F0502020204030204" pitchFamily="34" charset="0"/>
              </a:rPr>
              <a:t> </a:t>
            </a:r>
            <a:endParaRPr lang="fr-FR" sz="1400" dirty="0">
              <a:solidFill>
                <a:srgbClr val="133275"/>
              </a:solidFill>
              <a:effectLst/>
              <a:ea typeface="Calibri" panose="020F0502020204030204" pitchFamily="34" charset="0"/>
            </a:endParaRPr>
          </a:p>
          <a:p>
            <a:pPr marR="167005" algn="just"/>
            <a:r>
              <a:rPr lang="fr-FR" sz="1400" dirty="0">
                <a:ln>
                  <a:noFill/>
                </a:ln>
                <a:solidFill>
                  <a:srgbClr val="133275"/>
                </a:solidFill>
                <a:effectLst/>
                <a:ea typeface="Calibri" panose="020F0502020204030204" pitchFamily="34" charset="0"/>
              </a:rPr>
              <a:t> </a:t>
            </a:r>
            <a:endParaRPr lang="fr-FR" sz="1400" dirty="0">
              <a:solidFill>
                <a:srgbClr val="133275"/>
              </a:solidFill>
              <a:effectLst/>
              <a:ea typeface="Calibri" panose="020F0502020204030204" pitchFamily="34" charset="0"/>
            </a:endParaRPr>
          </a:p>
          <a:p>
            <a:pPr marR="167005" algn="just"/>
            <a:r>
              <a:rPr lang="fr-FR" sz="1400" dirty="0">
                <a:ln>
                  <a:noFill/>
                </a:ln>
                <a:solidFill>
                  <a:srgbClr val="133275"/>
                </a:solidFill>
                <a:effectLst/>
                <a:ea typeface="Calibri" panose="020F0502020204030204" pitchFamily="34" charset="0"/>
              </a:rPr>
              <a:t> </a:t>
            </a:r>
            <a:endParaRPr lang="fr-FR" sz="1400" dirty="0">
              <a:solidFill>
                <a:srgbClr val="133275"/>
              </a:solidFill>
              <a:effectLst/>
              <a:ea typeface="Calibri" panose="020F0502020204030204" pitchFamily="34" charset="0"/>
            </a:endParaRPr>
          </a:p>
        </p:txBody>
      </p:sp>
      <p:pic>
        <p:nvPicPr>
          <p:cNvPr id="18" name="Image 17">
            <a:extLst>
              <a:ext uri="{FF2B5EF4-FFF2-40B4-BE49-F238E27FC236}">
                <a16:creationId xmlns:a16="http://schemas.microsoft.com/office/drawing/2014/main" xmlns="" id="{B078BB3D-082F-A74E-99E8-2DD4B28B355E}"/>
              </a:ext>
            </a:extLst>
          </p:cNvPr>
          <p:cNvPicPr>
            <a:picLocks noChangeAspect="1"/>
          </p:cNvPicPr>
          <p:nvPr/>
        </p:nvPicPr>
        <p:blipFill>
          <a:blip r:embed="rId9"/>
          <a:stretch>
            <a:fillRect/>
          </a:stretch>
        </p:blipFill>
        <p:spPr>
          <a:xfrm>
            <a:off x="-5635" y="10472"/>
            <a:ext cx="12192000" cy="991356"/>
          </a:xfrm>
          <a:prstGeom prst="rect">
            <a:avLst/>
          </a:prstGeom>
        </p:spPr>
      </p:pic>
      <p:pic>
        <p:nvPicPr>
          <p:cNvPr id="19" name="Picture 2" descr="part1">
            <a:extLst>
              <a:ext uri="{FF2B5EF4-FFF2-40B4-BE49-F238E27FC236}">
                <a16:creationId xmlns:a16="http://schemas.microsoft.com/office/drawing/2014/main" xmlns="" id="{4768019E-F418-F640-C44A-74D9E0CC66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e 20">
            <a:extLst>
              <a:ext uri="{FF2B5EF4-FFF2-40B4-BE49-F238E27FC236}">
                <a16:creationId xmlns:a16="http://schemas.microsoft.com/office/drawing/2014/main" xmlns="" id="{9072AD27-6F4E-F051-8A33-4882C0A7B83E}"/>
              </a:ext>
            </a:extLst>
          </p:cNvPr>
          <p:cNvGrpSpPr/>
          <p:nvPr/>
        </p:nvGrpSpPr>
        <p:grpSpPr>
          <a:xfrm>
            <a:off x="1560627" y="6342530"/>
            <a:ext cx="9372600" cy="451743"/>
            <a:chOff x="1586753" y="6195167"/>
            <a:chExt cx="9372600" cy="451743"/>
          </a:xfrm>
        </p:grpSpPr>
        <p:cxnSp>
          <p:nvCxnSpPr>
            <p:cNvPr id="22" name="Connecteur droit 21">
              <a:extLst>
                <a:ext uri="{FF2B5EF4-FFF2-40B4-BE49-F238E27FC236}">
                  <a16:creationId xmlns:a16="http://schemas.microsoft.com/office/drawing/2014/main" xmlns="" id="{B68D80BA-8A9C-C0B5-B0A5-BB2F787D3509}"/>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6F0F18A2-0820-2EFD-C8A9-5B8FF3D9F1AB}"/>
                </a:ext>
              </a:extLst>
            </p:cNvPr>
            <p:cNvSpPr txBox="1"/>
            <p:nvPr/>
          </p:nvSpPr>
          <p:spPr>
            <a:xfrm>
              <a:off x="2786810" y="6277578"/>
              <a:ext cx="6972486" cy="369332"/>
            </a:xfrm>
            <a:prstGeom prst="rect">
              <a:avLst/>
            </a:prstGeom>
            <a:noFill/>
          </p:spPr>
          <p:txBody>
            <a:bodyPr wrap="none" rtlCol="0">
              <a:spAutoFit/>
            </a:bodyPr>
            <a:lstStyle/>
            <a:p>
              <a:r>
                <a:rPr lang="fr-FR" dirty="0">
                  <a:solidFill>
                    <a:srgbClr val="0070C0"/>
                  </a:solidFill>
                </a:rPr>
                <a:t>Groupe de travail zonal « Réponse des SIS à la menace et aux attentats »</a:t>
              </a:r>
            </a:p>
          </p:txBody>
        </p:sp>
      </p:grpSp>
      <p:sp>
        <p:nvSpPr>
          <p:cNvPr id="24" name="ZoneTexte 23">
            <a:extLst>
              <a:ext uri="{FF2B5EF4-FFF2-40B4-BE49-F238E27FC236}">
                <a16:creationId xmlns:a16="http://schemas.microsoft.com/office/drawing/2014/main" xmlns="" id="{FA67470F-8092-B987-2DDC-E9072AB1E4B8}"/>
              </a:ext>
            </a:extLst>
          </p:cNvPr>
          <p:cNvSpPr txBox="1"/>
          <p:nvPr/>
        </p:nvSpPr>
        <p:spPr>
          <a:xfrm>
            <a:off x="1274969" y="379234"/>
            <a:ext cx="4654343" cy="461665"/>
          </a:xfrm>
          <a:prstGeom prst="rect">
            <a:avLst/>
          </a:prstGeom>
          <a:noFill/>
        </p:spPr>
        <p:txBody>
          <a:bodyPr wrap="square" rtlCol="0">
            <a:spAutoFit/>
          </a:bodyPr>
          <a:lstStyle/>
          <a:p>
            <a:pPr lvl="1"/>
            <a:r>
              <a:rPr lang="fr-FR" sz="2400" dirty="0">
                <a:solidFill>
                  <a:srgbClr val="133275"/>
                </a:solidFill>
              </a:rPr>
              <a:t>Les différents types d’extraction</a:t>
            </a:r>
          </a:p>
        </p:txBody>
      </p:sp>
      <mc:AlternateContent xmlns:mc="http://schemas.openxmlformats.org/markup-compatibility/2006" xmlns:p14="http://schemas.microsoft.com/office/powerpoint/2010/main">
        <mc:Choice Requires="p14">
          <p:contentPart p14:bwMode="auto" r:id="rId11">
            <p14:nvContentPartPr>
              <p14:cNvPr id="25" name="Encre 24">
                <a:extLst>
                  <a:ext uri="{FF2B5EF4-FFF2-40B4-BE49-F238E27FC236}">
                    <a16:creationId xmlns:a16="http://schemas.microsoft.com/office/drawing/2014/main" xmlns="" id="{EDD0BAC0-95CD-3986-93F1-54233AF2E628}"/>
                  </a:ext>
                </a:extLst>
              </p14:cNvPr>
              <p14:cNvContentPartPr/>
              <p14:nvPr/>
            </p14:nvContentPartPr>
            <p14:xfrm rot="21140524" flipH="1">
              <a:off x="9986409" y="3483498"/>
              <a:ext cx="510636" cy="45719"/>
            </p14:xfrm>
          </p:contentPart>
        </mc:Choice>
        <mc:Fallback xmlns="">
          <p:pic>
            <p:nvPicPr>
              <p:cNvPr id="25" name="Encre 24">
                <a:extLst>
                  <a:ext uri="{FF2B5EF4-FFF2-40B4-BE49-F238E27FC236}">
                    <a16:creationId xmlns:a16="http://schemas.microsoft.com/office/drawing/2014/main" id="{EDD0BAC0-95CD-3986-93F1-54233AF2E628}"/>
                  </a:ext>
                </a:extLst>
              </p:cNvPr>
              <p:cNvPicPr/>
              <p:nvPr/>
            </p:nvPicPr>
            <p:blipFill>
              <a:blip r:embed="rId13"/>
              <a:stretch>
                <a:fillRect/>
              </a:stretch>
            </p:blipFill>
            <p:spPr>
              <a:xfrm rot="21140524" flipH="1">
                <a:off x="9977463" y="3474904"/>
                <a:ext cx="528170" cy="62563"/>
              </a:xfrm>
              <a:prstGeom prst="rect">
                <a:avLst/>
              </a:prstGeom>
            </p:spPr>
          </p:pic>
        </mc:Fallback>
      </mc:AlternateContent>
      <p:sp>
        <p:nvSpPr>
          <p:cNvPr id="13" name="Ellipse 12">
            <a:extLst>
              <a:ext uri="{FF2B5EF4-FFF2-40B4-BE49-F238E27FC236}">
                <a16:creationId xmlns:a16="http://schemas.microsoft.com/office/drawing/2014/main" xmlns="" id="{94CEB133-1CA8-47BE-CB17-31BBF6FFB2A0}"/>
              </a:ext>
            </a:extLst>
          </p:cNvPr>
          <p:cNvSpPr/>
          <p:nvPr/>
        </p:nvSpPr>
        <p:spPr>
          <a:xfrm>
            <a:off x="9825262" y="3463272"/>
            <a:ext cx="229870" cy="14097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fr-FR" sz="500" b="1" dirty="0">
                <a:solidFill>
                  <a:srgbClr val="FFFF00"/>
                </a:solidFill>
                <a:effectLst/>
                <a:ea typeface="Calibri" panose="020F0502020204030204" pitchFamily="34" charset="0"/>
              </a:rPr>
              <a:t>PRV</a:t>
            </a:r>
            <a:endParaRPr lang="fr-FR" sz="1100" dirty="0">
              <a:effectLst/>
              <a:ea typeface="Calibri" panose="020F0502020204030204" pitchFamily="34" charset="0"/>
            </a:endParaRPr>
          </a:p>
        </p:txBody>
      </p:sp>
      <p:sp>
        <p:nvSpPr>
          <p:cNvPr id="26" name="Zone de texte 694">
            <a:extLst>
              <a:ext uri="{FF2B5EF4-FFF2-40B4-BE49-F238E27FC236}">
                <a16:creationId xmlns:a16="http://schemas.microsoft.com/office/drawing/2014/main" xmlns="" id="{77F1FAF8-1D71-4635-F12F-BEFEB98C3ADD}"/>
              </a:ext>
            </a:extLst>
          </p:cNvPr>
          <p:cNvSpPr txBox="1"/>
          <p:nvPr/>
        </p:nvSpPr>
        <p:spPr>
          <a:xfrm>
            <a:off x="8563635" y="1642313"/>
            <a:ext cx="1480185" cy="234266"/>
          </a:xfrm>
          <a:prstGeom prst="rect">
            <a:avLst/>
          </a:prstGeom>
          <a:solidFill>
            <a:schemeClr val="bg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90170"/>
            <a:r>
              <a:rPr lang="fr-FR" sz="1000" b="1" dirty="0">
                <a:solidFill>
                  <a:srgbClr val="000000"/>
                </a:solidFill>
                <a:effectLst/>
                <a:latin typeface="Arial" panose="020B0604020202020204" pitchFamily="34" charset="0"/>
                <a:ea typeface="Calibri" panose="020F0502020204030204" pitchFamily="34" charset="0"/>
              </a:rPr>
              <a:t>L’extraction motorisée </a:t>
            </a:r>
            <a:endParaRPr lang="fr-FR" sz="1100" dirty="0">
              <a:effectLst/>
              <a:latin typeface="Calibri" panose="020F0502020204030204" pitchFamily="34" charset="0"/>
              <a:ea typeface="Calibri" panose="020F0502020204030204" pitchFamily="34" charset="0"/>
            </a:endParaRPr>
          </a:p>
        </p:txBody>
      </p:sp>
      <p:sp>
        <p:nvSpPr>
          <p:cNvPr id="9" name="Ellipse 8">
            <a:extLst>
              <a:ext uri="{FF2B5EF4-FFF2-40B4-BE49-F238E27FC236}">
                <a16:creationId xmlns:a16="http://schemas.microsoft.com/office/drawing/2014/main" xmlns="" id="{7AE54873-4DD9-0EDD-38BA-DFEC9C640314}"/>
              </a:ext>
            </a:extLst>
          </p:cNvPr>
          <p:cNvSpPr/>
          <p:nvPr/>
        </p:nvSpPr>
        <p:spPr>
          <a:xfrm>
            <a:off x="10090419" y="2229760"/>
            <a:ext cx="236855" cy="126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fr-FR" sz="500" b="1" dirty="0">
                <a:solidFill>
                  <a:srgbClr val="FFFF00"/>
                </a:solidFill>
                <a:effectLst/>
                <a:ea typeface="Calibri" panose="020F0502020204030204" pitchFamily="34" charset="0"/>
              </a:rPr>
              <a:t>PEV</a:t>
            </a:r>
            <a:endParaRPr lang="fr-FR" sz="1100" dirty="0">
              <a:effectLst/>
              <a:ea typeface="Calibri" panose="020F0502020204030204" pitchFamily="34" charset="0"/>
            </a:endParaRPr>
          </a:p>
        </p:txBody>
      </p:sp>
      <p:pic>
        <p:nvPicPr>
          <p:cNvPr id="27" name="Image 26">
            <a:extLst>
              <a:ext uri="{FF2B5EF4-FFF2-40B4-BE49-F238E27FC236}">
                <a16:creationId xmlns:a16="http://schemas.microsoft.com/office/drawing/2014/main" xmlns="" id="{D86C6C74-167E-4D4C-AE92-E8D4E98B7238}"/>
              </a:ext>
            </a:extLst>
          </p:cNvPr>
          <p:cNvPicPr>
            <a:picLocks noChangeAspect="1"/>
          </p:cNvPicPr>
          <p:nvPr/>
        </p:nvPicPr>
        <p:blipFill>
          <a:blip r:embed="rId14"/>
          <a:stretch>
            <a:fillRect/>
          </a:stretch>
        </p:blipFill>
        <p:spPr>
          <a:xfrm>
            <a:off x="1020695" y="388101"/>
            <a:ext cx="624208" cy="603254"/>
          </a:xfrm>
          <a:prstGeom prst="rect">
            <a:avLst/>
          </a:prstGeom>
        </p:spPr>
      </p:pic>
      <p:sp>
        <p:nvSpPr>
          <p:cNvPr id="28" name="ZoneTexte 27">
            <a:extLst>
              <a:ext uri="{FF2B5EF4-FFF2-40B4-BE49-F238E27FC236}">
                <a16:creationId xmlns:a16="http://schemas.microsoft.com/office/drawing/2014/main" xmlns="" id="{31067662-2485-4F68-BA60-54942A8E83EC}"/>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10256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15" name="Rectangle 14">
            <a:extLst>
              <a:ext uri="{FF2B5EF4-FFF2-40B4-BE49-F238E27FC236}">
                <a16:creationId xmlns:a16="http://schemas.microsoft.com/office/drawing/2014/main" xmlns="" id="{53EC5CDF-C1D9-4EF1-9D92-72789D0BFB86}"/>
              </a:ext>
            </a:extLst>
          </p:cNvPr>
          <p:cNvSpPr/>
          <p:nvPr/>
        </p:nvSpPr>
        <p:spPr>
          <a:xfrm>
            <a:off x="2320532" y="999639"/>
            <a:ext cx="932555" cy="369332"/>
          </a:xfrm>
          <a:prstGeom prst="rect">
            <a:avLst/>
          </a:prstGeom>
          <a:ln>
            <a:solidFill>
              <a:srgbClr val="133275"/>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a:solidFill>
                  <a:srgbClr val="133275"/>
                </a:solidFill>
              </a:rPr>
              <a:t>AVANT</a:t>
            </a:r>
            <a:r>
              <a:rPr lang="fr-FR" dirty="0"/>
              <a:t> </a:t>
            </a:r>
          </a:p>
        </p:txBody>
      </p:sp>
      <p:sp>
        <p:nvSpPr>
          <p:cNvPr id="20" name="Rectangle 19">
            <a:extLst>
              <a:ext uri="{FF2B5EF4-FFF2-40B4-BE49-F238E27FC236}">
                <a16:creationId xmlns:a16="http://schemas.microsoft.com/office/drawing/2014/main" xmlns="" id="{54F62275-4DEB-4E1A-B571-A43FB7F7D0DD}"/>
              </a:ext>
            </a:extLst>
          </p:cNvPr>
          <p:cNvSpPr/>
          <p:nvPr/>
        </p:nvSpPr>
        <p:spPr>
          <a:xfrm>
            <a:off x="2229611" y="1376039"/>
            <a:ext cx="8263805" cy="2200602"/>
          </a:xfrm>
          <a:prstGeom prst="rect">
            <a:avLst/>
          </a:prstGeom>
        </p:spPr>
        <p:txBody>
          <a:bodyPr wrap="square">
            <a:spAutoFit/>
          </a:bodyPr>
          <a:lstStyle/>
          <a:p>
            <a:pPr marL="285750" indent="-285750">
              <a:buFont typeface="Arial" panose="020B0604020202020204" pitchFamily="34" charset="0"/>
              <a:buChar char="•"/>
            </a:pPr>
            <a:r>
              <a:rPr lang="fr-FR" dirty="0">
                <a:solidFill>
                  <a:srgbClr val="133275"/>
                </a:solidFill>
              </a:rPr>
              <a:t>Préparation du vecteur d’extraction : </a:t>
            </a:r>
          </a:p>
          <a:p>
            <a:pPr marL="742950" lvl="1" indent="-285750">
              <a:buFont typeface="Arial" panose="020B0604020202020204" pitchFamily="34" charset="0"/>
              <a:buChar char="•"/>
            </a:pPr>
            <a:r>
              <a:rPr lang="fr-FR" dirty="0">
                <a:solidFill>
                  <a:srgbClr val="133275"/>
                </a:solidFill>
              </a:rPr>
              <a:t>Veiller au bon fonctionnement des sangles de serrage</a:t>
            </a:r>
          </a:p>
          <a:p>
            <a:pPr marL="742950" lvl="1" indent="-285750">
              <a:buFont typeface="Arial" panose="020B0604020202020204" pitchFamily="34" charset="0"/>
              <a:buChar char="•"/>
            </a:pPr>
            <a:r>
              <a:rPr lang="fr-FR" dirty="0">
                <a:solidFill>
                  <a:srgbClr val="133275"/>
                </a:solidFill>
              </a:rPr>
              <a:t>Enlever le brancard semi-rigide de sa housse</a:t>
            </a:r>
          </a:p>
          <a:p>
            <a:pPr lvl="1"/>
            <a:endParaRPr lang="fr-FR" sz="1100" dirty="0">
              <a:solidFill>
                <a:srgbClr val="133275"/>
              </a:solidFill>
            </a:endParaRPr>
          </a:p>
          <a:p>
            <a:pPr marL="285750" indent="-285750">
              <a:buFont typeface="Arial" panose="020B0604020202020204" pitchFamily="34" charset="0"/>
              <a:buChar char="•"/>
            </a:pPr>
            <a:r>
              <a:rPr lang="fr-FR" dirty="0">
                <a:solidFill>
                  <a:srgbClr val="133275"/>
                </a:solidFill>
              </a:rPr>
              <a:t>Analyser l’itinéraire principal et l’itinéraire de repli  </a:t>
            </a:r>
          </a:p>
          <a:p>
            <a:pPr marL="742950" lvl="1" indent="-285750">
              <a:buFont typeface="Arial" panose="020B0604020202020204" pitchFamily="34" charset="0"/>
              <a:buChar char="•"/>
            </a:pPr>
            <a:r>
              <a:rPr lang="fr-FR" dirty="0">
                <a:solidFill>
                  <a:srgbClr val="133275"/>
                </a:solidFill>
              </a:rPr>
              <a:t>Le cheminement (dénivelé, distance, étage, virage)</a:t>
            </a:r>
          </a:p>
          <a:p>
            <a:pPr marL="304800" lvl="1" indent="-304800">
              <a:buFont typeface="Arial" panose="020B0604020202020204" pitchFamily="34" charset="0"/>
              <a:buChar char="•"/>
            </a:pPr>
            <a:r>
              <a:rPr lang="fr-FR" dirty="0">
                <a:solidFill>
                  <a:srgbClr val="133275"/>
                </a:solidFill>
              </a:rPr>
              <a:t>Contrôle croisé des équipements</a:t>
            </a:r>
          </a:p>
          <a:p>
            <a:pPr marL="304800" lvl="1" indent="-304800">
              <a:buFont typeface="Arial" panose="020B0604020202020204" pitchFamily="34" charset="0"/>
              <a:buChar char="•"/>
            </a:pPr>
            <a:r>
              <a:rPr lang="fr-FR" dirty="0">
                <a:solidFill>
                  <a:srgbClr val="133275"/>
                </a:solidFill>
              </a:rPr>
              <a:t>Se tenir a disposition du Chef de Groupe pour engagement dans le corridor</a:t>
            </a:r>
          </a:p>
        </p:txBody>
      </p:sp>
      <p:pic>
        <p:nvPicPr>
          <p:cNvPr id="2" name="Espace réservé du contenu 3">
            <a:extLst>
              <a:ext uri="{FF2B5EF4-FFF2-40B4-BE49-F238E27FC236}">
                <a16:creationId xmlns:a16="http://schemas.microsoft.com/office/drawing/2014/main" xmlns="" id="{6C04186E-E6D5-29A7-9F66-CBA0C0928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36333" y="3768375"/>
            <a:ext cx="3719332" cy="2092124"/>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365BB238-902D-326E-83E8-A1DDBEBAB309}"/>
              </a:ext>
            </a:extLst>
          </p:cNvPr>
          <p:cNvSpPr/>
          <p:nvPr/>
        </p:nvSpPr>
        <p:spPr>
          <a:xfrm>
            <a:off x="8638118" y="3911309"/>
            <a:ext cx="2242355" cy="1200329"/>
          </a:xfrm>
          <a:prstGeom prst="rect">
            <a:avLst/>
          </a:prstGeom>
        </p:spPr>
        <p:txBody>
          <a:bodyPr wrap="square">
            <a:spAutoFit/>
          </a:bodyPr>
          <a:lstStyle/>
          <a:p>
            <a:pPr algn="ctr" fontAlgn="base">
              <a:spcBef>
                <a:spcPct val="0"/>
              </a:spcBef>
              <a:spcAft>
                <a:spcPct val="0"/>
              </a:spcAft>
            </a:pPr>
            <a:r>
              <a:rPr lang="fr-FR" dirty="0">
                <a:ln w="0"/>
                <a:solidFill>
                  <a:srgbClr val="133275"/>
                </a:solidFill>
                <a:effectLst>
                  <a:outerShdw blurRad="38100" dist="19050" dir="2700000" algn="tl" rotWithShape="0">
                    <a:prstClr val="black">
                      <a:alpha val="40000"/>
                    </a:prstClr>
                  </a:outerShdw>
                </a:effectLst>
                <a:cs typeface="Times New Roman" panose="02020603050405020304" pitchFamily="18" charset="0"/>
              </a:rPr>
              <a:t>Brancard </a:t>
            </a:r>
            <a:r>
              <a:rPr lang="fr-FR" b="1" u="sng" dirty="0">
                <a:ln w="0"/>
                <a:solidFill>
                  <a:srgbClr val="FF0000"/>
                </a:solidFill>
                <a:effectLst>
                  <a:outerShdw blurRad="38100" dist="19050" dir="2700000" algn="tl" rotWithShape="0">
                    <a:prstClr val="black">
                      <a:alpha val="40000"/>
                    </a:prstClr>
                  </a:outerShdw>
                </a:effectLst>
                <a:cs typeface="Times New Roman" panose="02020603050405020304" pitchFamily="18" charset="0"/>
              </a:rPr>
              <a:t>SANS</a:t>
            </a:r>
            <a:r>
              <a:rPr lang="fr-FR" dirty="0">
                <a:ln w="0"/>
                <a:solidFill>
                  <a:srgbClr val="133275"/>
                </a:solidFill>
                <a:effectLst>
                  <a:outerShdw blurRad="38100" dist="19050" dir="2700000" algn="tl" rotWithShape="0">
                    <a:prstClr val="black">
                      <a:alpha val="40000"/>
                    </a:prstClr>
                  </a:outerShdw>
                </a:effectLst>
                <a:cs typeface="Times New Roman" panose="02020603050405020304" pitchFamily="18" charset="0"/>
              </a:rPr>
              <a:t> le sac de transport </a:t>
            </a:r>
          </a:p>
          <a:p>
            <a:pPr algn="ctr" fontAlgn="base">
              <a:spcBef>
                <a:spcPct val="0"/>
              </a:spcBef>
              <a:spcAft>
                <a:spcPct val="0"/>
              </a:spcAft>
            </a:pPr>
            <a:r>
              <a:rPr lang="fr-FR" dirty="0">
                <a:ln w="0"/>
                <a:solidFill>
                  <a:srgbClr val="133275"/>
                </a:solidFill>
                <a:effectLst>
                  <a:outerShdw blurRad="38100" dist="19050" dir="2700000" algn="tl" rotWithShape="0">
                    <a:prstClr val="black">
                      <a:alpha val="40000"/>
                    </a:prstClr>
                  </a:outerShdw>
                </a:effectLst>
                <a:cs typeface="Times New Roman" panose="02020603050405020304" pitchFamily="18" charset="0"/>
              </a:rPr>
              <a:t>=</a:t>
            </a:r>
          </a:p>
          <a:p>
            <a:pPr algn="ctr" fontAlgn="base">
              <a:spcBef>
                <a:spcPct val="0"/>
              </a:spcBef>
              <a:spcAft>
                <a:spcPct val="0"/>
              </a:spcAft>
            </a:pPr>
            <a:r>
              <a:rPr lang="fr-FR" dirty="0">
                <a:ln w="0"/>
                <a:solidFill>
                  <a:srgbClr val="133275"/>
                </a:solidFill>
                <a:effectLst>
                  <a:outerShdw blurRad="38100" dist="19050" dir="2700000" algn="tl" rotWithShape="0">
                    <a:prstClr val="black">
                      <a:alpha val="40000"/>
                    </a:prstClr>
                  </a:outerShdw>
                </a:effectLst>
                <a:cs typeface="Times New Roman" panose="02020603050405020304" pitchFamily="18" charset="0"/>
              </a:rPr>
              <a:t>Prêt à l’emploi</a:t>
            </a:r>
            <a:endParaRPr lang="fr-FR" dirty="0">
              <a:ln w="0"/>
              <a:solidFill>
                <a:srgbClr val="133275"/>
              </a:solidFill>
              <a:effectLst>
                <a:outerShdw blurRad="38100" dist="19050" dir="2700000" algn="tl" rotWithShape="0">
                  <a:prstClr val="black">
                    <a:alpha val="40000"/>
                  </a:prstClr>
                </a:outerShdw>
              </a:effectLst>
              <a:latin typeface="Arial" charset="0"/>
            </a:endParaRPr>
          </a:p>
        </p:txBody>
      </p:sp>
      <p:cxnSp>
        <p:nvCxnSpPr>
          <p:cNvPr id="8" name="Connecteur droit avec flèche 7">
            <a:extLst>
              <a:ext uri="{FF2B5EF4-FFF2-40B4-BE49-F238E27FC236}">
                <a16:creationId xmlns:a16="http://schemas.microsoft.com/office/drawing/2014/main" xmlns="" id="{F7704820-B2BB-BDB3-D330-36A3AA81795A}"/>
              </a:ext>
            </a:extLst>
          </p:cNvPr>
          <p:cNvCxnSpPr>
            <a:cxnSpLocks/>
          </p:cNvCxnSpPr>
          <p:nvPr/>
        </p:nvCxnSpPr>
        <p:spPr>
          <a:xfrm flipV="1">
            <a:off x="7302273" y="4524725"/>
            <a:ext cx="1703704" cy="454438"/>
          </a:xfrm>
          <a:prstGeom prst="straightConnector1">
            <a:avLst/>
          </a:prstGeom>
          <a:noFill/>
          <a:ln w="19050" cap="flat" cmpd="sng" algn="ctr">
            <a:solidFill>
              <a:srgbClr val="FF0000"/>
            </a:solidFill>
            <a:prstDash val="solid"/>
            <a:headEnd type="arrow"/>
            <a:tailEnd type="none"/>
          </a:ln>
          <a:effectLst/>
        </p:spPr>
      </p:cxnSp>
      <p:sp>
        <p:nvSpPr>
          <p:cNvPr id="23" name="ZoneTexte 22">
            <a:extLst>
              <a:ext uri="{FF2B5EF4-FFF2-40B4-BE49-F238E27FC236}">
                <a16:creationId xmlns:a16="http://schemas.microsoft.com/office/drawing/2014/main" xmlns="" id="{D524E97A-D438-9A71-19F2-2FDBB88333CE}"/>
              </a:ext>
            </a:extLst>
          </p:cNvPr>
          <p:cNvSpPr txBox="1"/>
          <p:nvPr/>
        </p:nvSpPr>
        <p:spPr>
          <a:xfrm>
            <a:off x="1716088" y="420679"/>
            <a:ext cx="4556965" cy="461665"/>
          </a:xfrm>
          <a:prstGeom prst="rect">
            <a:avLst/>
          </a:prstGeom>
          <a:noFill/>
        </p:spPr>
        <p:txBody>
          <a:bodyPr wrap="square" rtlCol="0">
            <a:spAutoFit/>
          </a:bodyPr>
          <a:lstStyle/>
          <a:p>
            <a:pPr marL="15875" lvl="1"/>
            <a:r>
              <a:rPr lang="fr-FR" sz="2400" dirty="0">
                <a:solidFill>
                  <a:srgbClr val="133275"/>
                </a:solidFill>
              </a:rPr>
              <a:t>Action 1, mise en œuvre</a:t>
            </a:r>
          </a:p>
        </p:txBody>
      </p:sp>
      <p:pic>
        <p:nvPicPr>
          <p:cNvPr id="14" name="Image 13">
            <a:extLst>
              <a:ext uri="{FF2B5EF4-FFF2-40B4-BE49-F238E27FC236}">
                <a16:creationId xmlns:a16="http://schemas.microsoft.com/office/drawing/2014/main" xmlns="" id="{32CBF0C0-278F-41E3-8182-8E6576AFBD61}"/>
              </a:ext>
            </a:extLst>
          </p:cNvPr>
          <p:cNvPicPr>
            <a:picLocks noChangeAspect="1"/>
          </p:cNvPicPr>
          <p:nvPr/>
        </p:nvPicPr>
        <p:blipFill>
          <a:blip r:embed="rId5"/>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EDC223D6-345E-4836-B771-BFB72DC6AE48}"/>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08500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951358" y="458895"/>
            <a:ext cx="4556965" cy="461665"/>
          </a:xfrm>
          <a:prstGeom prst="rect">
            <a:avLst/>
          </a:prstGeom>
          <a:noFill/>
        </p:spPr>
        <p:txBody>
          <a:bodyPr wrap="square" rtlCol="0">
            <a:spAutoFit/>
          </a:bodyPr>
          <a:lstStyle/>
          <a:p>
            <a:pPr marL="15875" lvl="1"/>
            <a:r>
              <a:rPr lang="fr-FR" sz="2400" dirty="0">
                <a:solidFill>
                  <a:srgbClr val="133275"/>
                </a:solidFill>
              </a:rPr>
              <a:t>La mise en œuvre</a:t>
            </a:r>
          </a:p>
        </p:txBody>
      </p:sp>
      <p:pic>
        <p:nvPicPr>
          <p:cNvPr id="2" name="Image 1">
            <a:extLst>
              <a:ext uri="{FF2B5EF4-FFF2-40B4-BE49-F238E27FC236}">
                <a16:creationId xmlns:a16="http://schemas.microsoft.com/office/drawing/2014/main" xmlns="" id="{27E35057-7B69-4E6F-8022-18069C249DEF}"/>
              </a:ext>
            </a:extLst>
          </p:cNvPr>
          <p:cNvPicPr>
            <a:picLocks noChangeAspect="1"/>
          </p:cNvPicPr>
          <p:nvPr/>
        </p:nvPicPr>
        <p:blipFill>
          <a:blip r:embed="rId4"/>
          <a:stretch>
            <a:fillRect/>
          </a:stretch>
        </p:blipFill>
        <p:spPr>
          <a:xfrm>
            <a:off x="915176" y="1902284"/>
            <a:ext cx="3743268" cy="2304488"/>
          </a:xfrm>
          <a:prstGeom prst="rect">
            <a:avLst/>
          </a:prstGeom>
        </p:spPr>
      </p:pic>
      <p:pic>
        <p:nvPicPr>
          <p:cNvPr id="25" name="Image 24">
            <a:extLst>
              <a:ext uri="{FF2B5EF4-FFF2-40B4-BE49-F238E27FC236}">
                <a16:creationId xmlns:a16="http://schemas.microsoft.com/office/drawing/2014/main" xmlns="" id="{7FB74979-ADE3-4AB4-BF29-A415E0050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8323" y="1893457"/>
            <a:ext cx="4096924" cy="2304520"/>
          </a:xfrm>
          <a:prstGeom prst="rect">
            <a:avLst/>
          </a:prstGeom>
        </p:spPr>
      </p:pic>
      <p:sp>
        <p:nvSpPr>
          <p:cNvPr id="26" name="Rectangle 25">
            <a:extLst>
              <a:ext uri="{FF2B5EF4-FFF2-40B4-BE49-F238E27FC236}">
                <a16:creationId xmlns:a16="http://schemas.microsoft.com/office/drawing/2014/main" xmlns="" id="{10BA2C72-E0A2-45B3-BD78-2D540B168A09}"/>
              </a:ext>
            </a:extLst>
          </p:cNvPr>
          <p:cNvSpPr/>
          <p:nvPr/>
        </p:nvSpPr>
        <p:spPr>
          <a:xfrm>
            <a:off x="8253321" y="1893457"/>
            <a:ext cx="2351926" cy="369332"/>
          </a:xfrm>
          <a:prstGeom prst="rect">
            <a:avLst/>
          </a:prstGeom>
          <a:solidFill>
            <a:sysClr val="window" lastClr="FFFFFF"/>
          </a:solidFill>
          <a:ln w="25400" cap="flat" cmpd="sng" algn="ctr">
            <a:solidFill>
              <a:srgbClr val="133275"/>
            </a:solidFill>
            <a:prstDash val="soli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Dérouler le brancard </a:t>
            </a:r>
          </a:p>
        </p:txBody>
      </p:sp>
      <p:sp>
        <p:nvSpPr>
          <p:cNvPr id="24" name="Rectangle 23">
            <a:extLst>
              <a:ext uri="{FF2B5EF4-FFF2-40B4-BE49-F238E27FC236}">
                <a16:creationId xmlns:a16="http://schemas.microsoft.com/office/drawing/2014/main" xmlns="" id="{2AE4C32D-ED84-406E-B301-BDCFD9664117}"/>
              </a:ext>
            </a:extLst>
          </p:cNvPr>
          <p:cNvSpPr/>
          <p:nvPr/>
        </p:nvSpPr>
        <p:spPr>
          <a:xfrm>
            <a:off x="1634108" y="3827162"/>
            <a:ext cx="302433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Retirer la sangle du rouleau</a:t>
            </a:r>
          </a:p>
        </p:txBody>
      </p:sp>
      <p:pic>
        <p:nvPicPr>
          <p:cNvPr id="13" name="Image 12">
            <a:extLst>
              <a:ext uri="{FF2B5EF4-FFF2-40B4-BE49-F238E27FC236}">
                <a16:creationId xmlns:a16="http://schemas.microsoft.com/office/drawing/2014/main" xmlns="" id="{A0E8E1A1-C39A-43DA-BC6D-C77963977F98}"/>
              </a:ext>
            </a:extLst>
          </p:cNvPr>
          <p:cNvPicPr>
            <a:picLocks noChangeAspect="1"/>
          </p:cNvPicPr>
          <p:nvPr/>
        </p:nvPicPr>
        <p:blipFill>
          <a:blip r:embed="rId6"/>
          <a:stretch>
            <a:fillRect/>
          </a:stretch>
        </p:blipFill>
        <p:spPr>
          <a:xfrm>
            <a:off x="1020695" y="388101"/>
            <a:ext cx="624208" cy="603254"/>
          </a:xfrm>
          <a:prstGeom prst="rect">
            <a:avLst/>
          </a:prstGeom>
        </p:spPr>
      </p:pic>
      <p:sp>
        <p:nvSpPr>
          <p:cNvPr id="14" name="ZoneTexte 13">
            <a:extLst>
              <a:ext uri="{FF2B5EF4-FFF2-40B4-BE49-F238E27FC236}">
                <a16:creationId xmlns:a16="http://schemas.microsoft.com/office/drawing/2014/main" xmlns="" id="{C071CF9F-8538-42B9-8C1C-BBFD6D4E1924}"/>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30372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22051" y="362019"/>
            <a:ext cx="5329517" cy="461665"/>
          </a:xfrm>
          <a:prstGeom prst="rect">
            <a:avLst/>
          </a:prstGeom>
          <a:noFill/>
        </p:spPr>
        <p:txBody>
          <a:bodyPr wrap="square" rtlCol="0">
            <a:spAutoFit/>
          </a:bodyPr>
          <a:lstStyle/>
          <a:p>
            <a:pPr marL="50800" lvl="1" algn="ctr"/>
            <a:r>
              <a:rPr lang="fr-FR" sz="2400" dirty="0">
                <a:solidFill>
                  <a:srgbClr val="133275"/>
                </a:solidFill>
              </a:rPr>
              <a:t>La mise en œuvre</a:t>
            </a:r>
          </a:p>
        </p:txBody>
      </p:sp>
      <p:pic>
        <p:nvPicPr>
          <p:cNvPr id="12" name="Image 11">
            <a:extLst>
              <a:ext uri="{FF2B5EF4-FFF2-40B4-BE49-F238E27FC236}">
                <a16:creationId xmlns:a16="http://schemas.microsoft.com/office/drawing/2014/main" xmlns="" id="{C99CC6CE-F57F-4438-8831-729214B7C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135" y="2099155"/>
            <a:ext cx="4032448" cy="2312830"/>
          </a:xfrm>
          <a:prstGeom prst="rect">
            <a:avLst/>
          </a:prstGeom>
        </p:spPr>
      </p:pic>
      <p:pic>
        <p:nvPicPr>
          <p:cNvPr id="13" name="Espace réservé du contenu 3">
            <a:extLst>
              <a:ext uri="{FF2B5EF4-FFF2-40B4-BE49-F238E27FC236}">
                <a16:creationId xmlns:a16="http://schemas.microsoft.com/office/drawing/2014/main" xmlns="" id="{0ECB5A25-7019-438F-AEBB-15FCA6B8EC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755667" y="2083137"/>
            <a:ext cx="3898776" cy="2312830"/>
          </a:xfrm>
          <a:prstGeom prst="rect">
            <a:avLst/>
          </a:prstGeom>
          <a:noFill/>
          <a:ln w="9525">
            <a:noFill/>
            <a:miter lim="800000"/>
            <a:headEnd/>
            <a:tailEnd/>
          </a:ln>
        </p:spPr>
      </p:pic>
      <p:sp>
        <p:nvSpPr>
          <p:cNvPr id="14" name="Rectangle 13">
            <a:extLst>
              <a:ext uri="{FF2B5EF4-FFF2-40B4-BE49-F238E27FC236}">
                <a16:creationId xmlns:a16="http://schemas.microsoft.com/office/drawing/2014/main" xmlns="" id="{9D4AF5DA-5049-41C2-8BF5-0AFAAC0AC5CB}"/>
              </a:ext>
            </a:extLst>
          </p:cNvPr>
          <p:cNvSpPr/>
          <p:nvPr/>
        </p:nvSpPr>
        <p:spPr>
          <a:xfrm>
            <a:off x="7325934" y="3765654"/>
            <a:ext cx="4147289" cy="646331"/>
          </a:xfrm>
          <a:prstGeom prst="rect">
            <a:avLst/>
          </a:prstGeom>
          <a:solidFill>
            <a:sysClr val="window" lastClr="FFFFFF"/>
          </a:solidFill>
          <a:ln w="25400" cap="flat" cmpd="sng" algn="ctr">
            <a:solidFill>
              <a:srgbClr val="133275"/>
            </a:solidFill>
            <a:prstDash val="soli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fr-FR" kern="0" dirty="0">
                <a:solidFill>
                  <a:srgbClr val="133275"/>
                </a:solidFill>
                <a:latin typeface="Myriad Pro"/>
              </a:rPr>
              <a:t>Le b</a:t>
            </a:r>
            <a:r>
              <a:rPr kumimoji="0" lang="fr-FR" sz="1800" b="0" i="0" u="none" strike="noStrike" kern="0" cap="none" spc="0" normalizeH="0" baseline="0" noProof="0" dirty="0">
                <a:ln>
                  <a:noFill/>
                </a:ln>
                <a:solidFill>
                  <a:srgbClr val="133275"/>
                </a:solidFill>
                <a:effectLst/>
                <a:uLnTx/>
                <a:uFillTx/>
                <a:latin typeface="Myriad Pro"/>
                <a:ea typeface="+mn-ea"/>
                <a:cs typeface="+mn-cs"/>
              </a:rPr>
              <a:t>rancard prêt pour la mise en place </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                  d’une victime</a:t>
            </a:r>
          </a:p>
        </p:txBody>
      </p:sp>
      <p:sp>
        <p:nvSpPr>
          <p:cNvPr id="9" name="Rectangle 8">
            <a:extLst>
              <a:ext uri="{FF2B5EF4-FFF2-40B4-BE49-F238E27FC236}">
                <a16:creationId xmlns:a16="http://schemas.microsoft.com/office/drawing/2014/main" xmlns="" id="{A79F40A1-AD15-4739-AAFE-C9C90E16181B}"/>
              </a:ext>
            </a:extLst>
          </p:cNvPr>
          <p:cNvSpPr/>
          <p:nvPr/>
        </p:nvSpPr>
        <p:spPr>
          <a:xfrm>
            <a:off x="1765088" y="4171229"/>
            <a:ext cx="4586512" cy="646331"/>
          </a:xfrm>
          <a:prstGeom prst="rect">
            <a:avLst/>
          </a:prstGeom>
          <a:solidFill>
            <a:sysClr val="window" lastClr="FFFFFF"/>
          </a:solidFill>
          <a:ln w="25400" cap="flat" cmpd="sng" algn="ctr">
            <a:solidFill>
              <a:srgbClr val="133275"/>
            </a:solidFill>
            <a:prstDash val="soli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Dérouler le brancard totalement et</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lui faire prendre une forme de « gouttière »</a:t>
            </a:r>
          </a:p>
        </p:txBody>
      </p:sp>
      <p:pic>
        <p:nvPicPr>
          <p:cNvPr id="15" name="Image 14">
            <a:extLst>
              <a:ext uri="{FF2B5EF4-FFF2-40B4-BE49-F238E27FC236}">
                <a16:creationId xmlns:a16="http://schemas.microsoft.com/office/drawing/2014/main" xmlns="" id="{9EEAB5F5-B635-49D6-BCBE-3BA6A1771141}"/>
              </a:ext>
            </a:extLst>
          </p:cNvPr>
          <p:cNvPicPr>
            <a:picLocks noChangeAspect="1"/>
          </p:cNvPicPr>
          <p:nvPr/>
        </p:nvPicPr>
        <p:blipFill>
          <a:blip r:embed="rId6"/>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A2DC528C-D138-4293-BBC4-C1E423B44B91}"/>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82039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sp>
        <p:nvSpPr>
          <p:cNvPr id="6" name="ZoneTexte 5">
            <a:extLst>
              <a:ext uri="{FF2B5EF4-FFF2-40B4-BE49-F238E27FC236}">
                <a16:creationId xmlns:a16="http://schemas.microsoft.com/office/drawing/2014/main" xmlns="" id="{FF0F3AFB-A6A5-40E2-A822-391F667EA5AE}"/>
              </a:ext>
            </a:extLst>
          </p:cNvPr>
          <p:cNvSpPr txBox="1"/>
          <p:nvPr/>
        </p:nvSpPr>
        <p:spPr>
          <a:xfrm>
            <a:off x="1644903" y="444725"/>
            <a:ext cx="5579848" cy="461665"/>
          </a:xfrm>
          <a:prstGeom prst="rect">
            <a:avLst/>
          </a:prstGeom>
          <a:noFill/>
        </p:spPr>
        <p:txBody>
          <a:bodyPr wrap="square" rtlCol="0">
            <a:spAutoFit/>
          </a:bodyPr>
          <a:lstStyle/>
          <a:p>
            <a:pPr marL="15875" lvl="1"/>
            <a:r>
              <a:rPr lang="fr-FR" sz="2400" dirty="0">
                <a:solidFill>
                  <a:srgbClr val="133275"/>
                </a:solidFill>
              </a:rPr>
              <a:t>La mise en place de la victime </a:t>
            </a:r>
          </a:p>
        </p:txBody>
      </p:sp>
      <p:pic>
        <p:nvPicPr>
          <p:cNvPr id="12" name="Image 11">
            <a:extLst>
              <a:ext uri="{FF2B5EF4-FFF2-40B4-BE49-F238E27FC236}">
                <a16:creationId xmlns:a16="http://schemas.microsoft.com/office/drawing/2014/main" xmlns="" id="{FD2067A6-319F-41C2-8FFB-393DD6FCA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665" y="1982548"/>
            <a:ext cx="4248473" cy="2453055"/>
          </a:xfrm>
          <a:prstGeom prst="rect">
            <a:avLst/>
          </a:prstGeom>
        </p:spPr>
      </p:pic>
      <p:pic>
        <p:nvPicPr>
          <p:cNvPr id="13" name="Espace réservé du contenu 3">
            <a:extLst>
              <a:ext uri="{FF2B5EF4-FFF2-40B4-BE49-F238E27FC236}">
                <a16:creationId xmlns:a16="http://schemas.microsoft.com/office/drawing/2014/main" xmlns="" id="{D5B7DCF2-BA14-4380-9623-ADE3E77D84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183033" y="1307524"/>
            <a:ext cx="3718756" cy="2448272"/>
          </a:xfrm>
          <a:prstGeom prst="rect">
            <a:avLst/>
          </a:prstGeom>
          <a:noFill/>
          <a:ln w="9525">
            <a:noFill/>
            <a:miter lim="800000"/>
            <a:headEnd/>
            <a:tailEnd/>
          </a:ln>
        </p:spPr>
      </p:pic>
      <p:sp>
        <p:nvSpPr>
          <p:cNvPr id="9" name="Rectangle 8">
            <a:extLst>
              <a:ext uri="{FF2B5EF4-FFF2-40B4-BE49-F238E27FC236}">
                <a16:creationId xmlns:a16="http://schemas.microsoft.com/office/drawing/2014/main" xmlns="" id="{48194CA2-DAED-447D-93C9-9BD7C198A169}"/>
              </a:ext>
            </a:extLst>
          </p:cNvPr>
          <p:cNvSpPr/>
          <p:nvPr/>
        </p:nvSpPr>
        <p:spPr>
          <a:xfrm>
            <a:off x="2061971" y="4057808"/>
            <a:ext cx="4460906" cy="646331"/>
          </a:xfrm>
          <a:prstGeom prst="rect">
            <a:avLst/>
          </a:prstGeom>
          <a:solidFill>
            <a:sysClr val="window" lastClr="FFFFFF"/>
          </a:solidFill>
          <a:ln w="25400" cap="flat" cmpd="sng" algn="ctr">
            <a:solidFill>
              <a:srgbClr val="133275"/>
            </a:solidFill>
            <a:prstDash val="solid"/>
          </a:ln>
          <a:effectLst/>
        </p:spPr>
        <p:txBody>
          <a:bodyPr wrap="square">
            <a:spAutoFit/>
          </a:bodyPr>
          <a:lstStyle/>
          <a:p>
            <a:pPr fontAlgn="base">
              <a:spcBef>
                <a:spcPct val="0"/>
              </a:spcBef>
              <a:spcAft>
                <a:spcPct val="0"/>
              </a:spcAf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Faites glisser le brancard contre la victime</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Placer la victime sur le coté </a:t>
            </a:r>
          </a:p>
        </p:txBody>
      </p:sp>
      <p:sp>
        <p:nvSpPr>
          <p:cNvPr id="3" name="Rectangle 2">
            <a:extLst>
              <a:ext uri="{FF2B5EF4-FFF2-40B4-BE49-F238E27FC236}">
                <a16:creationId xmlns:a16="http://schemas.microsoft.com/office/drawing/2014/main" xmlns="" id="{955969D5-AD89-E10A-5833-D3D211AEB0EF}"/>
              </a:ext>
            </a:extLst>
          </p:cNvPr>
          <p:cNvSpPr/>
          <p:nvPr/>
        </p:nvSpPr>
        <p:spPr>
          <a:xfrm rot="1384946">
            <a:off x="3418255" y="1841366"/>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sp>
        <p:nvSpPr>
          <p:cNvPr id="14" name="Rectangle 13">
            <a:extLst>
              <a:ext uri="{FF2B5EF4-FFF2-40B4-BE49-F238E27FC236}">
                <a16:creationId xmlns:a16="http://schemas.microsoft.com/office/drawing/2014/main" xmlns="" id="{09712C04-6F02-454C-A979-42F24E3A21CB}"/>
              </a:ext>
            </a:extLst>
          </p:cNvPr>
          <p:cNvSpPr/>
          <p:nvPr/>
        </p:nvSpPr>
        <p:spPr>
          <a:xfrm>
            <a:off x="8061936" y="3454947"/>
            <a:ext cx="3394720" cy="646331"/>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Basculer et centrer la victime sur le vecteur                   </a:t>
            </a:r>
          </a:p>
        </p:txBody>
      </p:sp>
      <p:pic>
        <p:nvPicPr>
          <p:cNvPr id="15" name="Image 14">
            <a:extLst>
              <a:ext uri="{FF2B5EF4-FFF2-40B4-BE49-F238E27FC236}">
                <a16:creationId xmlns:a16="http://schemas.microsoft.com/office/drawing/2014/main" xmlns="" id="{24907970-FD80-4580-A6CA-62CE2CE62C58}"/>
              </a:ext>
            </a:extLst>
          </p:cNvPr>
          <p:cNvPicPr>
            <a:picLocks noChangeAspect="1"/>
          </p:cNvPicPr>
          <p:nvPr/>
        </p:nvPicPr>
        <p:blipFill>
          <a:blip r:embed="rId6"/>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17AA507B-4349-4816-9575-9BC40497232C}"/>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51496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35511"/>
            <a:ext cx="12192000" cy="991356"/>
          </a:xfrm>
          <a:prstGeom prst="rect">
            <a:avLst/>
          </a:prstGeom>
        </p:spPr>
      </p:pic>
      <p:pic>
        <p:nvPicPr>
          <p:cNvPr id="1026"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1586753" y="6195167"/>
            <a:ext cx="9372600" cy="451743"/>
            <a:chOff x="1586753" y="6195167"/>
            <a:chExt cx="9372600" cy="451743"/>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6810" y="6277578"/>
              <a:ext cx="6972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Calibri" panose="020F0502020204030204"/>
                  <a:ea typeface="+mn-ea"/>
                  <a:cs typeface="+mn-cs"/>
                </a:rPr>
                <a:t>Groupe de travail zonal « Réponse des SIS à la menace et aux attentats »</a:t>
              </a:r>
            </a:p>
          </p:txBody>
        </p:sp>
      </p:grpSp>
      <p:pic>
        <p:nvPicPr>
          <p:cNvPr id="12" name="Espace réservé du contenu 3">
            <a:extLst>
              <a:ext uri="{FF2B5EF4-FFF2-40B4-BE49-F238E27FC236}">
                <a16:creationId xmlns:a16="http://schemas.microsoft.com/office/drawing/2014/main" xmlns="" id="{E3717436-E695-4D1B-9281-894BC4B20270}"/>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1000" contrast="-2000"/>
                    </a14:imgEffect>
                  </a14:imgLayer>
                </a14:imgProps>
              </a:ext>
              <a:ext uri="{28A0092B-C50C-407E-A947-70E740481C1C}">
                <a14:useLocalDpi xmlns:a14="http://schemas.microsoft.com/office/drawing/2010/main" val="0"/>
              </a:ext>
            </a:extLst>
          </a:blip>
          <a:stretch>
            <a:fillRect/>
          </a:stretch>
        </p:blipFill>
        <p:spPr bwMode="auto">
          <a:xfrm>
            <a:off x="1232647" y="2159348"/>
            <a:ext cx="3995936" cy="2286001"/>
          </a:xfrm>
          <a:prstGeom prst="rect">
            <a:avLst/>
          </a:prstGeom>
          <a:noFill/>
          <a:ln w="9525">
            <a:noFill/>
            <a:miter lim="800000"/>
            <a:headEnd/>
            <a:tailEnd/>
          </a:ln>
        </p:spPr>
      </p:pic>
      <p:pic>
        <p:nvPicPr>
          <p:cNvPr id="13" name="Image 12">
            <a:extLst>
              <a:ext uri="{FF2B5EF4-FFF2-40B4-BE49-F238E27FC236}">
                <a16:creationId xmlns:a16="http://schemas.microsoft.com/office/drawing/2014/main" xmlns="" id="{567772DE-6470-4A85-BBDF-97103A35650B}"/>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36000"/>
                    </a14:imgEffect>
                  </a14:imgLayer>
                </a14:imgProps>
              </a:ext>
              <a:ext uri="{28A0092B-C50C-407E-A947-70E740481C1C}">
                <a14:useLocalDpi xmlns:a14="http://schemas.microsoft.com/office/drawing/2010/main" val="0"/>
              </a:ext>
            </a:extLst>
          </a:blip>
          <a:stretch>
            <a:fillRect/>
          </a:stretch>
        </p:blipFill>
        <p:spPr>
          <a:xfrm>
            <a:off x="7060576" y="2079989"/>
            <a:ext cx="3898776" cy="2286001"/>
          </a:xfrm>
          <a:prstGeom prst="rect">
            <a:avLst/>
          </a:prstGeom>
        </p:spPr>
      </p:pic>
      <p:sp>
        <p:nvSpPr>
          <p:cNvPr id="14" name="Rectangle 13">
            <a:extLst>
              <a:ext uri="{FF2B5EF4-FFF2-40B4-BE49-F238E27FC236}">
                <a16:creationId xmlns:a16="http://schemas.microsoft.com/office/drawing/2014/main" xmlns="" id="{7B56AC90-2B34-420A-AF18-22E488A145F0}"/>
              </a:ext>
            </a:extLst>
          </p:cNvPr>
          <p:cNvSpPr/>
          <p:nvPr/>
        </p:nvSpPr>
        <p:spPr>
          <a:xfrm>
            <a:off x="6560985" y="2083724"/>
            <a:ext cx="3198311" cy="369332"/>
          </a:xfrm>
          <a:prstGeom prst="rect">
            <a:avLst/>
          </a:prstGeom>
          <a:solidFill>
            <a:sysClr val="window" lastClr="FFFFFF"/>
          </a:solidFill>
          <a:ln w="25400" cap="flat" cmpd="sng" algn="ctr">
            <a:solidFill>
              <a:srgbClr val="133275"/>
            </a:solidFill>
            <a:prstDash val="soli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Prendre la sangle de traction </a:t>
            </a:r>
          </a:p>
        </p:txBody>
      </p:sp>
      <p:sp>
        <p:nvSpPr>
          <p:cNvPr id="2" name="ZoneTexte 1">
            <a:extLst>
              <a:ext uri="{FF2B5EF4-FFF2-40B4-BE49-F238E27FC236}">
                <a16:creationId xmlns:a16="http://schemas.microsoft.com/office/drawing/2014/main" xmlns="" id="{04FE04D2-8B15-338B-E6BA-35FEEC78CC0C}"/>
              </a:ext>
            </a:extLst>
          </p:cNvPr>
          <p:cNvSpPr txBox="1"/>
          <p:nvPr/>
        </p:nvSpPr>
        <p:spPr>
          <a:xfrm>
            <a:off x="1586753" y="491690"/>
            <a:ext cx="5579848" cy="461665"/>
          </a:xfrm>
          <a:prstGeom prst="rect">
            <a:avLst/>
          </a:prstGeom>
          <a:noFill/>
        </p:spPr>
        <p:txBody>
          <a:bodyPr wrap="square" rtlCol="0">
            <a:spAutoFit/>
          </a:bodyPr>
          <a:lstStyle/>
          <a:p>
            <a:pPr marL="15875" lvl="1"/>
            <a:r>
              <a:rPr lang="fr-FR" sz="2400" dirty="0">
                <a:solidFill>
                  <a:srgbClr val="133275"/>
                </a:solidFill>
              </a:rPr>
              <a:t>Le serrage de la victime </a:t>
            </a:r>
          </a:p>
        </p:txBody>
      </p:sp>
      <p:sp>
        <p:nvSpPr>
          <p:cNvPr id="9" name="Rectangle 8">
            <a:extLst>
              <a:ext uri="{FF2B5EF4-FFF2-40B4-BE49-F238E27FC236}">
                <a16:creationId xmlns:a16="http://schemas.microsoft.com/office/drawing/2014/main" xmlns="" id="{95BAFB55-0A5D-43F4-957E-5A7D5D39398B}"/>
              </a:ext>
            </a:extLst>
          </p:cNvPr>
          <p:cNvSpPr/>
          <p:nvPr/>
        </p:nvSpPr>
        <p:spPr>
          <a:xfrm>
            <a:off x="2148644" y="4168428"/>
            <a:ext cx="3995936" cy="646331"/>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33275"/>
                </a:solidFill>
                <a:effectLst/>
                <a:uLnTx/>
                <a:uFillTx/>
                <a:latin typeface="Myriad Pro"/>
                <a:ea typeface="+mn-ea"/>
                <a:cs typeface="+mn-cs"/>
              </a:rPr>
              <a:t>Sangler la victime</a:t>
            </a:r>
            <a:r>
              <a:rPr lang="fr-FR" kern="0" dirty="0">
                <a:solidFill>
                  <a:srgbClr val="133275"/>
                </a:solidFill>
                <a:latin typeface="Myriad Pro"/>
              </a:rPr>
              <a:t> avec</a:t>
            </a:r>
            <a:r>
              <a:rPr kumimoji="0" lang="fr-FR" sz="1800" b="0" i="0" u="none" strike="noStrike" kern="0" cap="none" spc="0" normalizeH="0" baseline="0" noProof="0" dirty="0">
                <a:ln>
                  <a:noFill/>
                </a:ln>
                <a:solidFill>
                  <a:srgbClr val="133275"/>
                </a:solidFill>
                <a:effectLst/>
                <a:uLnTx/>
                <a:uFillTx/>
                <a:latin typeface="Myriad Pro"/>
                <a:ea typeface="+mn-ea"/>
                <a:cs typeface="+mn-cs"/>
              </a:rPr>
              <a:t> une bonne répartition des serrages  </a:t>
            </a:r>
          </a:p>
        </p:txBody>
      </p:sp>
      <p:sp>
        <p:nvSpPr>
          <p:cNvPr id="3" name="Rectangle 2">
            <a:extLst>
              <a:ext uri="{FF2B5EF4-FFF2-40B4-BE49-F238E27FC236}">
                <a16:creationId xmlns:a16="http://schemas.microsoft.com/office/drawing/2014/main" xmlns="" id="{1BF3EF1E-0795-1028-5A2C-7B81CC8A39C6}"/>
              </a:ext>
            </a:extLst>
          </p:cNvPr>
          <p:cNvSpPr/>
          <p:nvPr/>
        </p:nvSpPr>
        <p:spPr>
          <a:xfrm rot="1384946">
            <a:off x="3112958" y="2145393"/>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sp>
        <p:nvSpPr>
          <p:cNvPr id="8" name="Rectangle 7">
            <a:extLst>
              <a:ext uri="{FF2B5EF4-FFF2-40B4-BE49-F238E27FC236}">
                <a16:creationId xmlns:a16="http://schemas.microsoft.com/office/drawing/2014/main" xmlns="" id="{808C9652-2246-FEA6-9201-9960A6130179}"/>
              </a:ext>
            </a:extLst>
          </p:cNvPr>
          <p:cNvSpPr/>
          <p:nvPr/>
        </p:nvSpPr>
        <p:spPr>
          <a:xfrm rot="1384946">
            <a:off x="8816561" y="1895322"/>
            <a:ext cx="3082616" cy="369332"/>
          </a:xfrm>
          <a:prstGeom prst="rect">
            <a:avLst/>
          </a:prstGeom>
          <a:solidFill>
            <a:sysClr val="window" lastClr="FFFFFF"/>
          </a:solidFill>
          <a:ln w="25400" cap="flat" cmpd="sng" algn="ctr">
            <a:solidFill>
              <a:srgbClr val="133275"/>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Myriad Pro"/>
                <a:ea typeface="+mn-ea"/>
                <a:cs typeface="+mn-cs"/>
              </a:rPr>
              <a:t>Identique pour la barquette</a:t>
            </a:r>
          </a:p>
        </p:txBody>
      </p:sp>
      <p:pic>
        <p:nvPicPr>
          <p:cNvPr id="15" name="Image 14">
            <a:extLst>
              <a:ext uri="{FF2B5EF4-FFF2-40B4-BE49-F238E27FC236}">
                <a16:creationId xmlns:a16="http://schemas.microsoft.com/office/drawing/2014/main" xmlns="" id="{C8FE00E8-D52E-49EC-A523-19C28BCDD0FF}"/>
              </a:ext>
            </a:extLst>
          </p:cNvPr>
          <p:cNvPicPr>
            <a:picLocks noChangeAspect="1"/>
          </p:cNvPicPr>
          <p:nvPr/>
        </p:nvPicPr>
        <p:blipFill>
          <a:blip r:embed="rId8"/>
          <a:stretch>
            <a:fillRect/>
          </a:stretch>
        </p:blipFill>
        <p:spPr>
          <a:xfrm>
            <a:off x="1020695" y="388101"/>
            <a:ext cx="624208" cy="603254"/>
          </a:xfrm>
          <a:prstGeom prst="rect">
            <a:avLst/>
          </a:prstGeom>
        </p:spPr>
      </p:pic>
      <p:sp>
        <p:nvSpPr>
          <p:cNvPr id="16" name="ZoneTexte 15">
            <a:extLst>
              <a:ext uri="{FF2B5EF4-FFF2-40B4-BE49-F238E27FC236}">
                <a16:creationId xmlns:a16="http://schemas.microsoft.com/office/drawing/2014/main" xmlns="" id="{920FCE61-335B-4622-86F7-E2F1318668F8}"/>
              </a:ext>
            </a:extLst>
          </p:cNvPr>
          <p:cNvSpPr txBox="1"/>
          <p:nvPr/>
        </p:nvSpPr>
        <p:spPr>
          <a:xfrm>
            <a:off x="9732792" y="6392031"/>
            <a:ext cx="3882887"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35357273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1035</Words>
  <Application>Microsoft Office PowerPoint</Application>
  <PresentationFormat>Grand écran</PresentationFormat>
  <Paragraphs>164</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Myriad Pro</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Afin de préserver le personnel et de limiter l’usure du matériel, toute extraction se fera de façon motorisée dès lors que la situation le nécessite (distance et/ou dénivelé importants).  La mise en œuvre d’une extraction motorisée doit se faire avec l’accord des FSP et du COS sur proposition du CDG GRES.   L’engin utilisé doit être clairement identifié par les différents postes de commandements.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Jerome.BOUCHER@sdmis.fr</dc:creator>
  <cp:lastModifiedBy>ROBERT Philippe</cp:lastModifiedBy>
  <cp:revision>61</cp:revision>
  <cp:lastPrinted>2021-06-29T09:34:15Z</cp:lastPrinted>
  <dcterms:created xsi:type="dcterms:W3CDTF">2021-06-28T08:11:08Z</dcterms:created>
  <dcterms:modified xsi:type="dcterms:W3CDTF">2023-02-16T15:52:46Z</dcterms:modified>
</cp:coreProperties>
</file>