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70" r:id="rId6"/>
    <p:sldId id="272" r:id="rId7"/>
    <p:sldId id="273" r:id="rId8"/>
    <p:sldId id="274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76" y="6160617"/>
            <a:ext cx="624208" cy="60325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5010A4-AA51-1ACF-2D5B-DAAEF3E128EA}"/>
              </a:ext>
            </a:extLst>
          </p:cNvPr>
          <p:cNvSpPr/>
          <p:nvPr/>
        </p:nvSpPr>
        <p:spPr>
          <a:xfrm>
            <a:off x="1591897" y="2243185"/>
            <a:ext cx="98698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800" dirty="0">
                <a:solidFill>
                  <a:srgbClr val="133275"/>
                </a:solidFill>
              </a:rPr>
              <a:t> </a:t>
            </a:r>
            <a:r>
              <a:rPr lang="fr-FR" sz="6600" dirty="0">
                <a:solidFill>
                  <a:srgbClr val="133275"/>
                </a:solidFill>
              </a:rPr>
              <a:t>Techniques Opérationnelles</a:t>
            </a:r>
          </a:p>
          <a:p>
            <a:pPr algn="ctr"/>
            <a:endParaRPr lang="fr-FR" sz="6600" dirty="0">
              <a:solidFill>
                <a:srgbClr val="133275"/>
              </a:solidFill>
            </a:endParaRPr>
          </a:p>
          <a:p>
            <a:pPr algn="ctr"/>
            <a:r>
              <a:rPr lang="fr-FR" sz="4400" dirty="0">
                <a:solidFill>
                  <a:srgbClr val="13327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départ en intervention GRES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EC27774-C61D-922F-C435-857A97E0C801}"/>
              </a:ext>
            </a:extLst>
          </p:cNvPr>
          <p:cNvSpPr txBox="1"/>
          <p:nvPr/>
        </p:nvSpPr>
        <p:spPr>
          <a:xfrm>
            <a:off x="1711163" y="431999"/>
            <a:ext cx="456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Formation Tuerie de Masses (TDM)</a:t>
            </a:r>
          </a:p>
        </p:txBody>
      </p:sp>
    </p:spTree>
    <p:extLst>
      <p:ext uri="{BB962C8B-B14F-4D97-AF65-F5344CB8AC3E}">
        <p14:creationId xmlns:p14="http://schemas.microsoft.com/office/powerpoint/2010/main" val="244613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930C214-E891-6FD8-5F37-25377FA86F32}"/>
              </a:ext>
            </a:extLst>
          </p:cNvPr>
          <p:cNvSpPr txBox="1"/>
          <p:nvPr/>
        </p:nvSpPr>
        <p:spPr>
          <a:xfrm>
            <a:off x="1900729" y="529690"/>
            <a:ext cx="23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23175"/>
                </a:solidFill>
              </a:rPr>
              <a:t>L’ordre de départ</a:t>
            </a:r>
          </a:p>
        </p:txBody>
      </p:sp>
      <p:sp>
        <p:nvSpPr>
          <p:cNvPr id="6" name="Informations :…">
            <a:extLst>
              <a:ext uri="{FF2B5EF4-FFF2-40B4-BE49-F238E27FC236}">
                <a16:creationId xmlns:a16="http://schemas.microsoft.com/office/drawing/2014/main" xmlns="" id="{D59E039E-912D-794C-4FC4-315477340124}"/>
              </a:ext>
            </a:extLst>
          </p:cNvPr>
          <p:cNvSpPr txBox="1">
            <a:spLocks/>
          </p:cNvSpPr>
          <p:nvPr/>
        </p:nvSpPr>
        <p:spPr>
          <a:xfrm>
            <a:off x="6333704" y="1328649"/>
            <a:ext cx="4625649" cy="4571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fr-FR" b="1" dirty="0">
                <a:solidFill>
                  <a:srgbClr val="123175"/>
                </a:solidFill>
              </a:rPr>
              <a:t>Informations importantes :</a:t>
            </a:r>
          </a:p>
          <a:p>
            <a:pPr>
              <a:buFontTx/>
              <a:buNone/>
            </a:pPr>
            <a:endParaRPr lang="fr-FR" sz="500" dirty="0">
              <a:solidFill>
                <a:srgbClr val="12317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23175"/>
                </a:solidFill>
              </a:rPr>
              <a:t>Nature de l’intervention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12317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23175"/>
                </a:solidFill>
              </a:rPr>
              <a:t>Adresse du sinistre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12317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23175"/>
                </a:solidFill>
              </a:rPr>
              <a:t>Adresse du PRM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12317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23175"/>
                </a:solidFill>
              </a:rPr>
              <a:t>Vecteur de transit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4A9F25B-6026-A543-780E-90AC7323F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40" y="1316644"/>
            <a:ext cx="3338074" cy="4724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704890C-C684-4768-542E-96B0A445143D}"/>
              </a:ext>
            </a:extLst>
          </p:cNvPr>
          <p:cNvSpPr txBox="1"/>
          <p:nvPr/>
        </p:nvSpPr>
        <p:spPr>
          <a:xfrm>
            <a:off x="1298242" y="4384416"/>
            <a:ext cx="4540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PIERREBEN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D33D04A-00B2-A378-661E-CB79A362FEDB}"/>
              </a:ext>
            </a:extLst>
          </p:cNvPr>
          <p:cNvSpPr txBox="1"/>
          <p:nvPr/>
        </p:nvSpPr>
        <p:spPr>
          <a:xfrm>
            <a:off x="2114960" y="4384416"/>
            <a:ext cx="710789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FSE-1  (FSEGRES)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FD6B1D3-3D9D-E195-12C2-AC1D6B83C021}"/>
              </a:ext>
            </a:extLst>
          </p:cNvPr>
          <p:cNvSpPr txBox="1"/>
          <p:nvPr/>
        </p:nvSpPr>
        <p:spPr>
          <a:xfrm>
            <a:off x="2848215" y="5820814"/>
            <a:ext cx="1636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Ordre de départ du SDMIS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09737F-C2C7-3A15-741A-DC6C596E0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87" y="1477204"/>
            <a:ext cx="221729" cy="61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BA50792-5134-0C0E-ED9C-9BFBFD40E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43" y="429307"/>
            <a:ext cx="624208" cy="6032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4F64C2C-E415-7170-31AF-EB9D9A7E3920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2947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Le CDG ou Chef d’Agrès…">
            <a:extLst>
              <a:ext uri="{FF2B5EF4-FFF2-40B4-BE49-F238E27FC236}">
                <a16:creationId xmlns:a16="http://schemas.microsoft.com/office/drawing/2014/main" xmlns="" id="{91D6D3F6-CF96-8602-0C8A-D9CA028E978C}"/>
              </a:ext>
            </a:extLst>
          </p:cNvPr>
          <p:cNvSpPr txBox="1">
            <a:spLocks/>
          </p:cNvSpPr>
          <p:nvPr/>
        </p:nvSpPr>
        <p:spPr>
          <a:xfrm>
            <a:off x="638736" y="1675843"/>
            <a:ext cx="4854822" cy="3960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713231">
              <a:spcBef>
                <a:spcPts val="500"/>
              </a:spcBef>
              <a:buFontTx/>
              <a:buNone/>
              <a:defRPr sz="1871" b="1" u="sng">
                <a:solidFill>
                  <a:srgbClr val="FF2E17"/>
                </a:solidFill>
              </a:defRPr>
            </a:pPr>
            <a:r>
              <a:rPr lang="fr-FR" sz="2000" b="1" u="sng" dirty="0">
                <a:solidFill>
                  <a:srgbClr val="123175"/>
                </a:solidFill>
              </a:rPr>
              <a:t>Le CDG et/ou Chef d’Agrès</a:t>
            </a:r>
          </a:p>
          <a:p>
            <a:pPr marL="267461" indent="-267461" algn="just" defTabSz="713231">
              <a:spcBef>
                <a:spcPts val="500"/>
              </a:spcBef>
              <a:defRPr sz="1871">
                <a:solidFill>
                  <a:srgbClr val="FF2E17"/>
                </a:solidFill>
              </a:defRPr>
            </a:pPr>
            <a:r>
              <a:rPr lang="fr-FR" sz="1800" dirty="0">
                <a:solidFill>
                  <a:srgbClr val="123175"/>
                </a:solidFill>
              </a:rPr>
              <a:t>Créé le binômage</a:t>
            </a:r>
          </a:p>
          <a:p>
            <a:pPr marL="267461" indent="-267461" algn="just" defTabSz="713231">
              <a:spcBef>
                <a:spcPts val="500"/>
              </a:spcBef>
              <a:defRPr sz="1871">
                <a:solidFill>
                  <a:srgbClr val="FF2E17"/>
                </a:solidFill>
              </a:defRPr>
            </a:pPr>
            <a:r>
              <a:rPr lang="fr-FR" sz="1800" dirty="0">
                <a:solidFill>
                  <a:srgbClr val="123175"/>
                </a:solidFill>
              </a:rPr>
              <a:t>Prennent en compte les informations de l’Ordre de départ: </a:t>
            </a:r>
          </a:p>
          <a:p>
            <a:pPr marL="699516" lvl="1" indent="-342900" algn="just" defTabSz="713231">
              <a:buFont typeface="Wingdings" panose="05000000000000000000" pitchFamily="2" charset="2"/>
              <a:buChar char="v"/>
              <a:defRPr sz="1871">
                <a:solidFill>
                  <a:srgbClr val="FF2E17"/>
                </a:solidFill>
              </a:defRPr>
            </a:pPr>
            <a:r>
              <a:rPr lang="fr-FR" sz="1800" u="sng" dirty="0">
                <a:solidFill>
                  <a:srgbClr val="123175"/>
                </a:solidFill>
              </a:rPr>
              <a:t>Nature de l’intervention</a:t>
            </a:r>
          </a:p>
          <a:p>
            <a:pPr marL="699516" lvl="1" indent="-342900" algn="just" defTabSz="713231">
              <a:buFont typeface="Wingdings" panose="05000000000000000000" pitchFamily="2" charset="2"/>
              <a:buChar char="v"/>
              <a:defRPr sz="1871">
                <a:solidFill>
                  <a:srgbClr val="FF2E17"/>
                </a:solidFill>
              </a:defRPr>
            </a:pPr>
            <a:r>
              <a:rPr lang="fr-FR" sz="1800" u="sng" dirty="0">
                <a:solidFill>
                  <a:srgbClr val="123175"/>
                </a:solidFill>
              </a:rPr>
              <a:t>Adresse de l’intervention et adresse du PRM</a:t>
            </a:r>
            <a:endParaRPr lang="fr-FR" sz="1800" dirty="0">
              <a:solidFill>
                <a:srgbClr val="123175"/>
              </a:solidFill>
            </a:endParaRPr>
          </a:p>
          <a:p>
            <a:pPr marL="699516" lvl="1" indent="-342900" algn="just" defTabSz="713231">
              <a:buFont typeface="Wingdings" panose="05000000000000000000" pitchFamily="2" charset="2"/>
              <a:buChar char="v"/>
              <a:defRPr sz="1871">
                <a:solidFill>
                  <a:srgbClr val="FF2E17"/>
                </a:solidFill>
              </a:defRPr>
            </a:pPr>
            <a:r>
              <a:rPr lang="fr-FR" sz="1800" dirty="0">
                <a:solidFill>
                  <a:srgbClr val="123175"/>
                </a:solidFill>
              </a:rPr>
              <a:t>Localisation du </a:t>
            </a:r>
            <a:r>
              <a:rPr lang="fr-FR" sz="1800" dirty="0" smtClean="0">
                <a:solidFill>
                  <a:srgbClr val="123175"/>
                </a:solidFill>
              </a:rPr>
              <a:t>PPO / PRM </a:t>
            </a:r>
            <a:r>
              <a:rPr lang="fr-FR" sz="1800" dirty="0">
                <a:solidFill>
                  <a:srgbClr val="123175"/>
                </a:solidFill>
              </a:rPr>
              <a:t>par rapport à la caserne</a:t>
            </a:r>
          </a:p>
          <a:p>
            <a:pPr marL="699516" lvl="1" indent="-342900" algn="just" defTabSz="713231">
              <a:buFont typeface="Wingdings" panose="05000000000000000000" pitchFamily="2" charset="2"/>
              <a:buChar char="v"/>
              <a:defRPr sz="1871">
                <a:solidFill>
                  <a:srgbClr val="FF2E17"/>
                </a:solidFill>
              </a:defRPr>
            </a:pPr>
            <a:r>
              <a:rPr lang="fr-FR" sz="1800" dirty="0">
                <a:solidFill>
                  <a:srgbClr val="123175"/>
                </a:solidFill>
              </a:rPr>
              <a:t>Vecteur de transit ( </a:t>
            </a:r>
            <a:r>
              <a:rPr lang="fr-FR" sz="1800" dirty="0" smtClean="0">
                <a:solidFill>
                  <a:srgbClr val="123175"/>
                </a:solidFill>
              </a:rPr>
              <a:t>VTP, </a:t>
            </a:r>
            <a:r>
              <a:rPr lang="fr-FR" sz="1800" dirty="0">
                <a:solidFill>
                  <a:srgbClr val="123175"/>
                </a:solidFill>
              </a:rPr>
              <a:t>FPT, VTU, …)</a:t>
            </a:r>
          </a:p>
          <a:p>
            <a:pPr marL="266700" lvl="1" indent="-266700" algn="just" defTabSz="713231">
              <a:buFont typeface="Arial" panose="020B0604020202020204" pitchFamily="34" charset="0"/>
              <a:buChar char="•"/>
              <a:defRPr sz="1871">
                <a:solidFill>
                  <a:srgbClr val="FF2E17"/>
                </a:solidFill>
              </a:defRPr>
            </a:pPr>
            <a:r>
              <a:rPr lang="fr-FR" sz="1800" dirty="0">
                <a:solidFill>
                  <a:srgbClr val="123175"/>
                </a:solidFill>
              </a:rPr>
              <a:t>Déterminent un itinéraire</a:t>
            </a:r>
          </a:p>
          <a:p>
            <a:pPr marL="266700" lvl="1" indent="-266700" algn="just" defTabSz="713231">
              <a:buFont typeface="Arial" panose="020B0604020202020204" pitchFamily="34" charset="0"/>
              <a:buChar char="•"/>
              <a:defRPr sz="1871">
                <a:solidFill>
                  <a:srgbClr val="FF2E17"/>
                </a:solidFill>
              </a:defRPr>
            </a:pPr>
            <a:r>
              <a:rPr lang="fr-FR" sz="1800" dirty="0">
                <a:solidFill>
                  <a:srgbClr val="123175"/>
                </a:solidFill>
              </a:rPr>
              <a:t>Récupèrent les moyens de communication pour l’équipe.</a:t>
            </a:r>
          </a:p>
        </p:txBody>
      </p:sp>
      <p:sp>
        <p:nvSpPr>
          <p:cNvPr id="3" name="Titre 8">
            <a:extLst>
              <a:ext uri="{FF2B5EF4-FFF2-40B4-BE49-F238E27FC236}">
                <a16:creationId xmlns:a16="http://schemas.microsoft.com/office/drawing/2014/main" xmlns="" id="{0A9A3AED-E037-E869-1A21-510CA5610C10}"/>
              </a:ext>
            </a:extLst>
          </p:cNvPr>
          <p:cNvSpPr txBox="1"/>
          <p:nvPr/>
        </p:nvSpPr>
        <p:spPr>
          <a:xfrm>
            <a:off x="-412655" y="525183"/>
            <a:ext cx="864096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100"/>
            </a:lvl1pPr>
          </a:lstStyle>
          <a:p>
            <a:r>
              <a:rPr sz="2400" b="1" dirty="0">
                <a:solidFill>
                  <a:srgbClr val="123175"/>
                </a:solidFill>
              </a:rPr>
              <a:t>AVANT</a:t>
            </a:r>
            <a:r>
              <a:rPr sz="2400" dirty="0">
                <a:solidFill>
                  <a:srgbClr val="123175"/>
                </a:solidFill>
              </a:rPr>
              <a:t> le d</a:t>
            </a:r>
            <a:r>
              <a:rPr lang="fr-FR" sz="2400" dirty="0" err="1">
                <a:solidFill>
                  <a:srgbClr val="123175"/>
                </a:solidFill>
              </a:rPr>
              <a:t>é</a:t>
            </a:r>
            <a:r>
              <a:rPr sz="2400" dirty="0">
                <a:solidFill>
                  <a:srgbClr val="123175"/>
                </a:solidFill>
              </a:rPr>
              <a:t>part </a:t>
            </a:r>
            <a:r>
              <a:rPr sz="2400" dirty="0" err="1">
                <a:solidFill>
                  <a:srgbClr val="123175"/>
                </a:solidFill>
              </a:rPr>
              <a:t>en</a:t>
            </a:r>
            <a:r>
              <a:rPr sz="2400" dirty="0">
                <a:solidFill>
                  <a:srgbClr val="123175"/>
                </a:solidFill>
              </a:rPr>
              <a:t> intervention</a:t>
            </a:r>
            <a:endParaRPr lang="fr-FR" sz="2400" dirty="0">
              <a:solidFill>
                <a:srgbClr val="123175"/>
              </a:solidFill>
            </a:endParaRPr>
          </a:p>
          <a:p>
            <a:pPr algn="l"/>
            <a:r>
              <a:rPr lang="fr-FR" sz="1600" dirty="0">
                <a:solidFill>
                  <a:srgbClr val="123175"/>
                </a:solidFill>
              </a:rPr>
              <a:t>			Et selon l’organisation des SIS</a:t>
            </a:r>
            <a:endParaRPr sz="1600" dirty="0">
              <a:solidFill>
                <a:srgbClr val="123175"/>
              </a:solidFill>
            </a:endParaRPr>
          </a:p>
        </p:txBody>
      </p:sp>
      <p:sp>
        <p:nvSpPr>
          <p:cNvPr id="6" name="Les sauveteurs/extracteurs…">
            <a:extLst>
              <a:ext uri="{FF2B5EF4-FFF2-40B4-BE49-F238E27FC236}">
                <a16:creationId xmlns:a16="http://schemas.microsoft.com/office/drawing/2014/main" xmlns="" id="{9D9B9DE4-EB9C-AC7E-3FF0-D6A75FFFA2BC}"/>
              </a:ext>
            </a:extLst>
          </p:cNvPr>
          <p:cNvSpPr txBox="1"/>
          <p:nvPr/>
        </p:nvSpPr>
        <p:spPr>
          <a:xfrm>
            <a:off x="6827618" y="1675842"/>
            <a:ext cx="4946262" cy="372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defTabSz="640079">
              <a:spcBef>
                <a:spcPts val="500"/>
              </a:spcBef>
              <a:defRPr sz="1750" b="1" u="sng">
                <a:solidFill>
                  <a:srgbClr val="FF8913"/>
                </a:solidFill>
              </a:defRPr>
            </a:pPr>
            <a:r>
              <a:rPr sz="2000" dirty="0">
                <a:solidFill>
                  <a:srgbClr val="123175"/>
                </a:solidFill>
              </a:rPr>
              <a:t>Les </a:t>
            </a:r>
            <a:r>
              <a:rPr lang="fr-FR" sz="2000" dirty="0">
                <a:solidFill>
                  <a:srgbClr val="123175"/>
                </a:solidFill>
              </a:rPr>
              <a:t>équipiers du GRES</a:t>
            </a:r>
            <a:r>
              <a:rPr sz="2000" dirty="0">
                <a:solidFill>
                  <a:srgbClr val="123175"/>
                </a:solidFill>
              </a:rPr>
              <a:t> </a:t>
            </a:r>
          </a:p>
          <a:p>
            <a:pPr marL="239713" lvl="1" indent="-239713" algn="just" defTabSz="640079">
              <a:spcBef>
                <a:spcPts val="500"/>
              </a:spcBef>
              <a:buSzPct val="100000"/>
              <a:buFont typeface="Arial"/>
              <a:buChar char="•"/>
              <a:defRPr sz="1750">
                <a:solidFill>
                  <a:srgbClr val="FF8913"/>
                </a:solidFill>
              </a:defRPr>
            </a:pPr>
            <a:r>
              <a:rPr lang="fr-FR" dirty="0">
                <a:solidFill>
                  <a:srgbClr val="123175"/>
                </a:solidFill>
              </a:rPr>
              <a:t>S’équipent de la </a:t>
            </a:r>
            <a:r>
              <a:rPr lang="fr-FR" dirty="0" smtClean="0">
                <a:solidFill>
                  <a:srgbClr val="123175"/>
                </a:solidFill>
              </a:rPr>
              <a:t>tenue, </a:t>
            </a:r>
            <a:endParaRPr lang="fr-FR" dirty="0">
              <a:solidFill>
                <a:srgbClr val="123175"/>
              </a:solidFill>
            </a:endParaRPr>
          </a:p>
          <a:p>
            <a:pPr marL="239713" lvl="1" indent="-239713" algn="just" defTabSz="640079">
              <a:spcBef>
                <a:spcPts val="500"/>
              </a:spcBef>
              <a:buSzPct val="100000"/>
              <a:buFont typeface="Arial"/>
              <a:buChar char="•"/>
              <a:defRPr sz="1750">
                <a:solidFill>
                  <a:srgbClr val="FF8913"/>
                </a:solidFill>
              </a:defRPr>
            </a:pPr>
            <a:r>
              <a:rPr lang="fr-FR" dirty="0">
                <a:solidFill>
                  <a:srgbClr val="123175"/>
                </a:solidFill>
              </a:rPr>
              <a:t>récupèrent</a:t>
            </a:r>
            <a:r>
              <a:rPr dirty="0">
                <a:solidFill>
                  <a:srgbClr val="123175"/>
                </a:solidFill>
              </a:rPr>
              <a:t>:</a:t>
            </a:r>
          </a:p>
          <a:p>
            <a:pPr marL="674687" lvl="2" indent="-285750" algn="just" defTabSz="640079">
              <a:spcBef>
                <a:spcPts val="500"/>
              </a:spcBef>
              <a:buSzPct val="100000"/>
              <a:buFont typeface="Wingdings" panose="05000000000000000000" pitchFamily="2" charset="2"/>
              <a:buChar char="v"/>
              <a:defRPr sz="1750">
                <a:solidFill>
                  <a:srgbClr val="FF8913"/>
                </a:solidFill>
              </a:defRPr>
            </a:pPr>
            <a:r>
              <a:rPr lang="fr-FR" dirty="0">
                <a:solidFill>
                  <a:srgbClr val="123175"/>
                </a:solidFill>
              </a:rPr>
              <a:t>Les tenues de feu,</a:t>
            </a:r>
          </a:p>
          <a:p>
            <a:pPr marL="674687" lvl="2" indent="-285750" algn="just" defTabSz="640079">
              <a:spcBef>
                <a:spcPts val="500"/>
              </a:spcBef>
              <a:buSzPct val="100000"/>
              <a:buFont typeface="Wingdings" panose="05000000000000000000" pitchFamily="2" charset="2"/>
              <a:buChar char="v"/>
              <a:defRPr sz="1750">
                <a:solidFill>
                  <a:srgbClr val="FF8913"/>
                </a:solidFill>
              </a:defRPr>
            </a:pPr>
            <a:r>
              <a:rPr lang="fr-FR" dirty="0">
                <a:solidFill>
                  <a:srgbClr val="123175"/>
                </a:solidFill>
              </a:rPr>
              <a:t>Les </a:t>
            </a:r>
            <a:r>
              <a:rPr dirty="0">
                <a:solidFill>
                  <a:srgbClr val="123175"/>
                </a:solidFill>
              </a:rPr>
              <a:t>EPB</a:t>
            </a:r>
            <a:r>
              <a:rPr lang="fr-FR" dirty="0">
                <a:solidFill>
                  <a:srgbClr val="123175"/>
                </a:solidFill>
              </a:rPr>
              <a:t>,</a:t>
            </a:r>
            <a:endParaRPr dirty="0">
              <a:solidFill>
                <a:srgbClr val="123175"/>
              </a:solidFill>
            </a:endParaRPr>
          </a:p>
          <a:p>
            <a:pPr marL="674687" lvl="2" indent="-285750" algn="just" defTabSz="640079">
              <a:spcBef>
                <a:spcPts val="500"/>
              </a:spcBef>
              <a:buSzPct val="100000"/>
              <a:buFont typeface="Wingdings" panose="05000000000000000000" pitchFamily="2" charset="2"/>
              <a:buChar char="v"/>
              <a:defRPr sz="1750">
                <a:solidFill>
                  <a:srgbClr val="FF8913"/>
                </a:solidFill>
              </a:defRPr>
            </a:pPr>
            <a:r>
              <a:rPr lang="fr-FR" dirty="0">
                <a:solidFill>
                  <a:srgbClr val="123175"/>
                </a:solidFill>
              </a:rPr>
              <a:t>Les b</a:t>
            </a:r>
            <a:r>
              <a:rPr dirty="0" err="1">
                <a:solidFill>
                  <a:srgbClr val="123175"/>
                </a:solidFill>
              </a:rPr>
              <a:t>rancards</a:t>
            </a:r>
            <a:r>
              <a:rPr lang="fr-FR" dirty="0">
                <a:solidFill>
                  <a:srgbClr val="123175"/>
                </a:solidFill>
              </a:rPr>
              <a:t>,</a:t>
            </a:r>
            <a:endParaRPr dirty="0">
              <a:solidFill>
                <a:srgbClr val="123175"/>
              </a:solidFill>
            </a:endParaRPr>
          </a:p>
          <a:p>
            <a:pPr marL="674687" lvl="2" indent="-285750" algn="just" defTabSz="640079">
              <a:spcBef>
                <a:spcPts val="500"/>
              </a:spcBef>
              <a:buSzPct val="100000"/>
              <a:buFont typeface="Wingdings" panose="05000000000000000000" pitchFamily="2" charset="2"/>
              <a:buChar char="v"/>
              <a:defRPr sz="1750">
                <a:solidFill>
                  <a:srgbClr val="FF8913"/>
                </a:solidFill>
              </a:defRPr>
            </a:pPr>
            <a:r>
              <a:rPr lang="fr-FR" i="1" dirty="0">
                <a:solidFill>
                  <a:srgbClr val="123175"/>
                </a:solidFill>
              </a:rPr>
              <a:t>Le </a:t>
            </a:r>
            <a:r>
              <a:rPr i="1" dirty="0">
                <a:solidFill>
                  <a:srgbClr val="123175"/>
                </a:solidFill>
              </a:rPr>
              <a:t>petit matériel</a:t>
            </a:r>
            <a:r>
              <a:rPr lang="fr-FR" i="1" dirty="0">
                <a:solidFill>
                  <a:srgbClr val="123175"/>
                </a:solidFill>
              </a:rPr>
              <a:t>.</a:t>
            </a:r>
            <a:endParaRPr i="1" dirty="0">
              <a:solidFill>
                <a:srgbClr val="123175"/>
              </a:solidFill>
            </a:endParaRPr>
          </a:p>
          <a:p>
            <a:pPr marL="266700" lvl="1" indent="-239713" algn="just" defTabSz="640079">
              <a:spcBef>
                <a:spcPts val="500"/>
              </a:spcBef>
              <a:buSzPct val="100000"/>
              <a:buFont typeface="Arial"/>
              <a:buChar char="•"/>
              <a:defRPr sz="1750">
                <a:solidFill>
                  <a:srgbClr val="FF8913"/>
                </a:solidFill>
              </a:defRPr>
            </a:pPr>
            <a:r>
              <a:rPr dirty="0" err="1">
                <a:solidFill>
                  <a:srgbClr val="123175"/>
                </a:solidFill>
              </a:rPr>
              <a:t>S’équipent</a:t>
            </a:r>
            <a:r>
              <a:rPr lang="fr-FR" dirty="0">
                <a:solidFill>
                  <a:srgbClr val="123175"/>
                </a:solidFill>
              </a:rPr>
              <a:t> du gilet et du petit matériel,</a:t>
            </a:r>
            <a:endParaRPr dirty="0">
              <a:solidFill>
                <a:srgbClr val="123175"/>
              </a:solidFill>
            </a:endParaRPr>
          </a:p>
          <a:p>
            <a:pPr marL="266700" lvl="1" indent="-239713" algn="just" defTabSz="640079">
              <a:spcBef>
                <a:spcPts val="500"/>
              </a:spcBef>
              <a:buSzPct val="100000"/>
              <a:buFont typeface="Arial"/>
              <a:buChar char="•"/>
              <a:defRPr sz="1750">
                <a:solidFill>
                  <a:srgbClr val="FF8913"/>
                </a:solidFill>
              </a:defRPr>
            </a:pPr>
            <a:r>
              <a:rPr dirty="0" err="1">
                <a:solidFill>
                  <a:srgbClr val="123175"/>
                </a:solidFill>
              </a:rPr>
              <a:t>Crée</a:t>
            </a:r>
            <a:r>
              <a:rPr lang="fr-FR" dirty="0">
                <a:solidFill>
                  <a:srgbClr val="123175"/>
                </a:solidFill>
              </a:rPr>
              <a:t>nt</a:t>
            </a:r>
            <a:r>
              <a:rPr dirty="0">
                <a:solidFill>
                  <a:srgbClr val="123175"/>
                </a:solidFill>
              </a:rPr>
              <a:t> un parc </a:t>
            </a:r>
            <a:r>
              <a:rPr dirty="0" err="1">
                <a:solidFill>
                  <a:srgbClr val="123175"/>
                </a:solidFill>
              </a:rPr>
              <a:t>à</a:t>
            </a:r>
            <a:r>
              <a:rPr dirty="0">
                <a:solidFill>
                  <a:srgbClr val="123175"/>
                </a:solidFill>
              </a:rPr>
              <a:t> matériel.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D14AD7C-75D1-5DDC-C07C-F6BB4927A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42" y="413208"/>
            <a:ext cx="624208" cy="6032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3B88EC4-F46B-364C-2389-1721A731F228}"/>
              </a:ext>
            </a:extLst>
          </p:cNvPr>
          <p:cNvSpPr txBox="1"/>
          <p:nvPr/>
        </p:nvSpPr>
        <p:spPr>
          <a:xfrm>
            <a:off x="9595389" y="6367163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9566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riefing avant le départ…">
            <a:extLst>
              <a:ext uri="{FF2B5EF4-FFF2-40B4-BE49-F238E27FC236}">
                <a16:creationId xmlns:a16="http://schemas.microsoft.com/office/drawing/2014/main" xmlns="" id="{745034CD-145D-9876-F12D-10CB718314A6}"/>
              </a:ext>
            </a:extLst>
          </p:cNvPr>
          <p:cNvSpPr txBox="1">
            <a:spLocks/>
          </p:cNvSpPr>
          <p:nvPr/>
        </p:nvSpPr>
        <p:spPr>
          <a:xfrm>
            <a:off x="1198868" y="1360781"/>
            <a:ext cx="8534302" cy="3979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 sz="2500"/>
            </a:pPr>
            <a:r>
              <a:rPr lang="fr-FR" sz="2000" dirty="0">
                <a:solidFill>
                  <a:srgbClr val="123175"/>
                </a:solidFill>
              </a:rPr>
              <a:t>Il est important de prendre le temps de :</a:t>
            </a:r>
          </a:p>
          <a:p>
            <a:pPr marL="447675" indent="-447675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Constituer les binômes avec matériel</a:t>
            </a:r>
          </a:p>
          <a:p>
            <a:pPr marL="447675" indent="-447675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Vérifier les tenues (cagoules, </a:t>
            </a:r>
            <a:r>
              <a:rPr lang="fr-FR" sz="1900" dirty="0" smtClean="0">
                <a:solidFill>
                  <a:srgbClr val="123175"/>
                </a:solidFill>
              </a:rPr>
              <a:t>veste, </a:t>
            </a:r>
            <a:r>
              <a:rPr lang="fr-FR" sz="1900" dirty="0">
                <a:solidFill>
                  <a:srgbClr val="123175"/>
                </a:solidFill>
              </a:rPr>
              <a:t>prendre la tenue de feu)</a:t>
            </a:r>
          </a:p>
          <a:p>
            <a:pPr marL="445504" indent="-445504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Radio pour tous les Chefs + micros déportés </a:t>
            </a:r>
          </a:p>
          <a:p>
            <a:pPr marL="445504" indent="-445504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Donner les informations sur le </a:t>
            </a:r>
            <a:r>
              <a:rPr lang="fr-FR" sz="1900" dirty="0" smtClean="0">
                <a:solidFill>
                  <a:srgbClr val="123175"/>
                </a:solidFill>
              </a:rPr>
              <a:t>PPO / </a:t>
            </a:r>
            <a:r>
              <a:rPr lang="fr-FR" sz="1900" dirty="0" smtClean="0">
                <a:solidFill>
                  <a:srgbClr val="123175"/>
                </a:solidFill>
              </a:rPr>
              <a:t>PRM </a:t>
            </a:r>
            <a:r>
              <a:rPr lang="fr-FR" sz="1900" dirty="0">
                <a:solidFill>
                  <a:srgbClr val="123175"/>
                </a:solidFill>
              </a:rPr>
              <a:t>et l’itinéraire à emprunter,</a:t>
            </a:r>
          </a:p>
          <a:p>
            <a:pPr marL="445504" indent="-445504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Rappels de vigilance pendant le transit (pas de casques, rester en convoi)</a:t>
            </a:r>
          </a:p>
          <a:p>
            <a:pPr marL="445504" indent="-445504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Veiller la radio (apport d’information, changement, …)</a:t>
            </a:r>
          </a:p>
          <a:p>
            <a:pPr marL="445504" indent="-445504">
              <a:lnSpc>
                <a:spcPct val="150000"/>
              </a:lnSpc>
              <a:buFontTx/>
              <a:buChar char="•"/>
              <a:defRPr sz="2500"/>
            </a:pPr>
            <a:r>
              <a:rPr lang="fr-FR" sz="1900" dirty="0">
                <a:solidFill>
                  <a:srgbClr val="123175"/>
                </a:solidFill>
              </a:rPr>
              <a:t>Charger du matériel dans le vecteur de transit.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D37E20C-0140-9C21-E052-AADB215D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7" name="Picture 2" descr="part1">
            <a:extLst>
              <a:ext uri="{FF2B5EF4-FFF2-40B4-BE49-F238E27FC236}">
                <a16:creationId xmlns:a16="http://schemas.microsoft.com/office/drawing/2014/main" xmlns="" id="{7BC5040A-23AE-98E8-4792-B5BDC070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E953D379-DF71-9D87-A494-8DA3582198E7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xmlns="" id="{152B4DA4-4176-7CF3-A0B5-A407AA89BAEB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318C2552-ADBA-715E-13F3-72953FE4B532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2" name="Titre 8">
            <a:extLst>
              <a:ext uri="{FF2B5EF4-FFF2-40B4-BE49-F238E27FC236}">
                <a16:creationId xmlns:a16="http://schemas.microsoft.com/office/drawing/2014/main" xmlns="" id="{ADA359D8-4CD2-E5A1-DFC9-BAE537A52DBB}"/>
              </a:ext>
            </a:extLst>
          </p:cNvPr>
          <p:cNvSpPr txBox="1"/>
          <p:nvPr/>
        </p:nvSpPr>
        <p:spPr>
          <a:xfrm>
            <a:off x="-498798" y="449558"/>
            <a:ext cx="86409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100"/>
            </a:lvl1pPr>
          </a:lstStyle>
          <a:p>
            <a:r>
              <a:rPr sz="2400" b="1" dirty="0">
                <a:solidFill>
                  <a:srgbClr val="123175"/>
                </a:solidFill>
              </a:rPr>
              <a:t>AVANT</a:t>
            </a:r>
            <a:r>
              <a:rPr sz="2400" dirty="0">
                <a:solidFill>
                  <a:srgbClr val="123175"/>
                </a:solidFill>
              </a:rPr>
              <a:t> le d</a:t>
            </a:r>
            <a:r>
              <a:rPr lang="fr-FR" sz="2400" dirty="0" err="1">
                <a:solidFill>
                  <a:srgbClr val="123175"/>
                </a:solidFill>
              </a:rPr>
              <a:t>é</a:t>
            </a:r>
            <a:r>
              <a:rPr sz="2400" dirty="0">
                <a:solidFill>
                  <a:srgbClr val="123175"/>
                </a:solidFill>
              </a:rPr>
              <a:t>part </a:t>
            </a:r>
            <a:r>
              <a:rPr sz="2400" dirty="0" err="1">
                <a:solidFill>
                  <a:srgbClr val="123175"/>
                </a:solidFill>
              </a:rPr>
              <a:t>en</a:t>
            </a:r>
            <a:r>
              <a:rPr sz="2400" dirty="0">
                <a:solidFill>
                  <a:srgbClr val="123175"/>
                </a:solidFill>
              </a:rPr>
              <a:t> </a:t>
            </a:r>
            <a:r>
              <a:rPr sz="2400" dirty="0" err="1">
                <a:solidFill>
                  <a:srgbClr val="123175"/>
                </a:solidFill>
              </a:rPr>
              <a:t>interventio</a:t>
            </a:r>
            <a:r>
              <a:rPr lang="fr-FR" sz="2400" dirty="0">
                <a:solidFill>
                  <a:srgbClr val="123175"/>
                </a:solidFill>
              </a:rPr>
              <a:t>n</a:t>
            </a:r>
            <a:endParaRPr sz="2400" dirty="0">
              <a:solidFill>
                <a:srgbClr val="123175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C9D67BE-5C2C-1B13-9F32-6E7A809C8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42" y="413208"/>
            <a:ext cx="624208" cy="6032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CA4ED2F-34AD-70C1-6A83-19B608B12A24}"/>
              </a:ext>
            </a:extLst>
          </p:cNvPr>
          <p:cNvSpPr txBox="1"/>
          <p:nvPr/>
        </p:nvSpPr>
        <p:spPr>
          <a:xfrm>
            <a:off x="9595389" y="6367163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27393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5BB3152-5B0E-5F1A-7683-6477C806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47DA3095-5009-94C4-3FE2-AA41546A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F1E58193-0F2E-36CB-3EB6-708201B26153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BCC8159B-06C3-F8BB-E218-E5686DB43CFA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9050E4D8-54DF-D7D3-628B-A6F07474D3E3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Titre 8">
            <a:extLst>
              <a:ext uri="{FF2B5EF4-FFF2-40B4-BE49-F238E27FC236}">
                <a16:creationId xmlns:a16="http://schemas.microsoft.com/office/drawing/2014/main" xmlns="" id="{4C6EA50F-86BA-A0EA-5B59-640757E4672F}"/>
              </a:ext>
            </a:extLst>
          </p:cNvPr>
          <p:cNvSpPr txBox="1"/>
          <p:nvPr/>
        </p:nvSpPr>
        <p:spPr>
          <a:xfrm>
            <a:off x="1994791" y="488475"/>
            <a:ext cx="170179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3100"/>
            </a:lvl1pPr>
          </a:lstStyle>
          <a:p>
            <a:pPr algn="l"/>
            <a:r>
              <a:rPr lang="fr-FR" sz="2400" dirty="0">
                <a:solidFill>
                  <a:srgbClr val="123175"/>
                </a:solidFill>
              </a:rPr>
              <a:t>L’itinéraire</a:t>
            </a:r>
            <a:endParaRPr sz="2400" dirty="0">
              <a:solidFill>
                <a:srgbClr val="123175"/>
              </a:solidFill>
            </a:endParaRPr>
          </a:p>
        </p:txBody>
      </p:sp>
      <p:pic>
        <p:nvPicPr>
          <p:cNvPr id="2" name="Capture d’écran 2019-01-10 à 09.43.39.png" descr="Capture d’écran 2019-01-10 à 09.43.39.png">
            <a:extLst>
              <a:ext uri="{FF2B5EF4-FFF2-40B4-BE49-F238E27FC236}">
                <a16:creationId xmlns:a16="http://schemas.microsoft.com/office/drawing/2014/main" xmlns="" id="{2637A52A-E8C6-476C-2501-D2ABA18C96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2" r="12523"/>
          <a:stretch/>
        </p:blipFill>
        <p:spPr>
          <a:xfrm>
            <a:off x="894528" y="1370590"/>
            <a:ext cx="6464808" cy="46883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AO">
            <a:extLst>
              <a:ext uri="{FF2B5EF4-FFF2-40B4-BE49-F238E27FC236}">
                <a16:creationId xmlns:a16="http://schemas.microsoft.com/office/drawing/2014/main" xmlns="" id="{11DAED66-BFF1-C146-22EB-E4E5754439A3}"/>
              </a:ext>
            </a:extLst>
          </p:cNvPr>
          <p:cNvSpPr txBox="1"/>
          <p:nvPr/>
        </p:nvSpPr>
        <p:spPr>
          <a:xfrm>
            <a:off x="4108385" y="5337751"/>
            <a:ext cx="605292" cy="369332"/>
          </a:xfrm>
          <a:prstGeom prst="rect">
            <a:avLst/>
          </a:prstGeom>
          <a:ln w="22225">
            <a:solidFill>
              <a:srgbClr val="00B05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45BA48"/>
                </a:solidFill>
              </a:defRPr>
            </a:lvl1pPr>
          </a:lstStyle>
          <a:p>
            <a:r>
              <a:rPr lang="fr-FR" dirty="0"/>
              <a:t>PRM</a:t>
            </a:r>
            <a:endParaRPr dirty="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xmlns="" id="{3AB42B21-256C-1423-B1E1-729313D84730}"/>
              </a:ext>
            </a:extLst>
          </p:cNvPr>
          <p:cNvSpPr/>
          <p:nvPr/>
        </p:nvSpPr>
        <p:spPr>
          <a:xfrm flipH="1">
            <a:off x="4768216" y="5239512"/>
            <a:ext cx="1650871" cy="247898"/>
          </a:xfrm>
          <a:prstGeom prst="line">
            <a:avLst/>
          </a:prstGeom>
          <a:ln w="25400">
            <a:solidFill>
              <a:srgbClr val="0070C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" name="Ligne">
            <a:extLst>
              <a:ext uri="{FF2B5EF4-FFF2-40B4-BE49-F238E27FC236}">
                <a16:creationId xmlns:a16="http://schemas.microsoft.com/office/drawing/2014/main" xmlns="" id="{3A4B9D30-D7D3-B057-9625-EF5997CFD1E5}"/>
              </a:ext>
            </a:extLst>
          </p:cNvPr>
          <p:cNvSpPr/>
          <p:nvPr/>
        </p:nvSpPr>
        <p:spPr>
          <a:xfrm flipH="1">
            <a:off x="3159317" y="5568696"/>
            <a:ext cx="894527" cy="129818"/>
          </a:xfrm>
          <a:prstGeom prst="line">
            <a:avLst/>
          </a:prstGeom>
          <a:ln w="25400">
            <a:solidFill>
              <a:srgbClr val="FFC000"/>
            </a:solidFill>
            <a:head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" name="Ligne">
            <a:extLst>
              <a:ext uri="{FF2B5EF4-FFF2-40B4-BE49-F238E27FC236}">
                <a16:creationId xmlns:a16="http://schemas.microsoft.com/office/drawing/2014/main" xmlns="" id="{A436B3E4-89F3-D1C8-CB4B-662A1E27EDD0}"/>
              </a:ext>
            </a:extLst>
          </p:cNvPr>
          <p:cNvSpPr/>
          <p:nvPr/>
        </p:nvSpPr>
        <p:spPr>
          <a:xfrm flipH="1" flipV="1">
            <a:off x="2696010" y="1370589"/>
            <a:ext cx="463308" cy="4336493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" name="Explosion 2 14">
            <a:extLst>
              <a:ext uri="{FF2B5EF4-FFF2-40B4-BE49-F238E27FC236}">
                <a16:creationId xmlns:a16="http://schemas.microsoft.com/office/drawing/2014/main" xmlns="" id="{C1D670D3-FE14-D114-753F-F9A36104552A}"/>
              </a:ext>
            </a:extLst>
          </p:cNvPr>
          <p:cNvSpPr/>
          <p:nvPr/>
        </p:nvSpPr>
        <p:spPr>
          <a:xfrm rot="1575710">
            <a:off x="2479736" y="3279642"/>
            <a:ext cx="385219" cy="324862"/>
          </a:xfrm>
          <a:prstGeom prst="irregularSeal2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12" name="Sens interdit">
            <a:extLst>
              <a:ext uri="{FF2B5EF4-FFF2-40B4-BE49-F238E27FC236}">
                <a16:creationId xmlns:a16="http://schemas.microsoft.com/office/drawing/2014/main" xmlns="" id="{7EA91DFD-C921-7193-494C-24D6264C57F3}"/>
              </a:ext>
            </a:extLst>
          </p:cNvPr>
          <p:cNvSpPr/>
          <p:nvPr/>
        </p:nvSpPr>
        <p:spPr>
          <a:xfrm>
            <a:off x="2560535" y="2115887"/>
            <a:ext cx="423151" cy="42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8" y="0"/>
                </a:moveTo>
                <a:cubicBezTo>
                  <a:pt x="1080" y="0"/>
                  <a:pt x="0" y="1080"/>
                  <a:pt x="0" y="2408"/>
                </a:cubicBezTo>
                <a:lnTo>
                  <a:pt x="0" y="19192"/>
                </a:lnTo>
                <a:cubicBezTo>
                  <a:pt x="0" y="20520"/>
                  <a:pt x="1080" y="21600"/>
                  <a:pt x="2408" y="21600"/>
                </a:cubicBezTo>
                <a:lnTo>
                  <a:pt x="19192" y="21600"/>
                </a:lnTo>
                <a:cubicBezTo>
                  <a:pt x="20520" y="21600"/>
                  <a:pt x="21600" y="20520"/>
                  <a:pt x="21600" y="19192"/>
                </a:cubicBezTo>
                <a:lnTo>
                  <a:pt x="21600" y="2408"/>
                </a:lnTo>
                <a:cubicBezTo>
                  <a:pt x="21600" y="1080"/>
                  <a:pt x="20520" y="0"/>
                  <a:pt x="19192" y="0"/>
                </a:cubicBezTo>
                <a:lnTo>
                  <a:pt x="2408" y="0"/>
                </a:lnTo>
                <a:close/>
                <a:moveTo>
                  <a:pt x="2408" y="913"/>
                </a:moveTo>
                <a:lnTo>
                  <a:pt x="19192" y="913"/>
                </a:lnTo>
                <a:cubicBezTo>
                  <a:pt x="20018" y="913"/>
                  <a:pt x="20687" y="1582"/>
                  <a:pt x="20687" y="2408"/>
                </a:cubicBezTo>
                <a:lnTo>
                  <a:pt x="20687" y="19192"/>
                </a:lnTo>
                <a:cubicBezTo>
                  <a:pt x="20687" y="20018"/>
                  <a:pt x="20018" y="20687"/>
                  <a:pt x="19192" y="20687"/>
                </a:cubicBezTo>
                <a:lnTo>
                  <a:pt x="2408" y="20687"/>
                </a:lnTo>
                <a:cubicBezTo>
                  <a:pt x="1582" y="20687"/>
                  <a:pt x="913" y="20018"/>
                  <a:pt x="913" y="19192"/>
                </a:cubicBezTo>
                <a:lnTo>
                  <a:pt x="913" y="2408"/>
                </a:lnTo>
                <a:cubicBezTo>
                  <a:pt x="913" y="1582"/>
                  <a:pt x="1582" y="913"/>
                  <a:pt x="2408" y="913"/>
                </a:cubicBezTo>
                <a:close/>
                <a:moveTo>
                  <a:pt x="10800" y="1971"/>
                </a:moveTo>
                <a:cubicBezTo>
                  <a:pt x="5924" y="1971"/>
                  <a:pt x="1971" y="5924"/>
                  <a:pt x="1971" y="10800"/>
                </a:cubicBezTo>
                <a:cubicBezTo>
                  <a:pt x="1971" y="15676"/>
                  <a:pt x="5924" y="19629"/>
                  <a:pt x="10800" y="19629"/>
                </a:cubicBezTo>
                <a:cubicBezTo>
                  <a:pt x="15676" y="19629"/>
                  <a:pt x="19629" y="15676"/>
                  <a:pt x="19629" y="10800"/>
                </a:cubicBezTo>
                <a:cubicBezTo>
                  <a:pt x="19629" y="5924"/>
                  <a:pt x="15676" y="1971"/>
                  <a:pt x="10800" y="1971"/>
                </a:cubicBezTo>
                <a:close/>
                <a:moveTo>
                  <a:pt x="4379" y="9477"/>
                </a:moveTo>
                <a:lnTo>
                  <a:pt x="17221" y="9477"/>
                </a:lnTo>
                <a:lnTo>
                  <a:pt x="17221" y="12123"/>
                </a:lnTo>
                <a:lnTo>
                  <a:pt x="4379" y="12123"/>
                </a:lnTo>
                <a:lnTo>
                  <a:pt x="4379" y="9477"/>
                </a:lnTo>
                <a:close/>
              </a:path>
            </a:pathLst>
          </a:custGeom>
          <a:solidFill>
            <a:srgbClr val="FF1F0E"/>
          </a:solidFill>
          <a:ln w="6350">
            <a:solidFill>
              <a:srgbClr val="F4FD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xmlns="" id="{A0E53E01-601F-528C-72C7-5E27CE64E2FD}"/>
              </a:ext>
            </a:extLst>
          </p:cNvPr>
          <p:cNvSpPr/>
          <p:nvPr/>
        </p:nvSpPr>
        <p:spPr>
          <a:xfrm>
            <a:off x="6062472" y="1536192"/>
            <a:ext cx="356616" cy="3703320"/>
          </a:xfrm>
          <a:custGeom>
            <a:avLst/>
            <a:gdLst>
              <a:gd name="connsiteX0" fmla="*/ 356616 w 356616"/>
              <a:gd name="connsiteY0" fmla="*/ 3703320 h 3703320"/>
              <a:gd name="connsiteX1" fmla="*/ 0 w 356616"/>
              <a:gd name="connsiteY1" fmla="*/ 1645920 h 3703320"/>
              <a:gd name="connsiteX2" fmla="*/ 164592 w 356616"/>
              <a:gd name="connsiteY2" fmla="*/ 722376 h 3703320"/>
              <a:gd name="connsiteX3" fmla="*/ 173736 w 356616"/>
              <a:gd name="connsiteY3" fmla="*/ 256032 h 3703320"/>
              <a:gd name="connsiteX4" fmla="*/ 9144 w 356616"/>
              <a:gd name="connsiteY4" fmla="*/ 0 h 3703320"/>
              <a:gd name="connsiteX5" fmla="*/ 9144 w 356616"/>
              <a:gd name="connsiteY5" fmla="*/ 0 h 370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16" h="3703320">
                <a:moveTo>
                  <a:pt x="356616" y="3703320"/>
                </a:moveTo>
                <a:lnTo>
                  <a:pt x="0" y="1645920"/>
                </a:lnTo>
                <a:lnTo>
                  <a:pt x="164592" y="722376"/>
                </a:lnTo>
                <a:lnTo>
                  <a:pt x="173736" y="256032"/>
                </a:lnTo>
                <a:lnTo>
                  <a:pt x="9144" y="0"/>
                </a:lnTo>
                <a:lnTo>
                  <a:pt x="9144" y="0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xplosion 2 16">
            <a:extLst>
              <a:ext uri="{FF2B5EF4-FFF2-40B4-BE49-F238E27FC236}">
                <a16:creationId xmlns:a16="http://schemas.microsoft.com/office/drawing/2014/main" xmlns="" id="{52201E94-3A7C-B59C-183C-804865321EFF}"/>
              </a:ext>
            </a:extLst>
          </p:cNvPr>
          <p:cNvSpPr/>
          <p:nvPr/>
        </p:nvSpPr>
        <p:spPr>
          <a:xfrm rot="1575710">
            <a:off x="7679592" y="3867999"/>
            <a:ext cx="385219" cy="324862"/>
          </a:xfrm>
          <a:prstGeom prst="irregularSeal2">
            <a:avLst/>
          </a:prstGeom>
          <a:solidFill>
            <a:srgbClr val="FF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18" name="Ligne">
            <a:extLst>
              <a:ext uri="{FF2B5EF4-FFF2-40B4-BE49-F238E27FC236}">
                <a16:creationId xmlns:a16="http://schemas.microsoft.com/office/drawing/2014/main" xmlns="" id="{74D11A3C-CFB5-FE70-0719-EAA65479F576}"/>
              </a:ext>
            </a:extLst>
          </p:cNvPr>
          <p:cNvSpPr/>
          <p:nvPr/>
        </p:nvSpPr>
        <p:spPr>
          <a:xfrm flipH="1" flipV="1">
            <a:off x="7605152" y="4505340"/>
            <a:ext cx="478654" cy="6575"/>
          </a:xfrm>
          <a:prstGeom prst="line">
            <a:avLst/>
          </a:prstGeom>
          <a:ln w="25400">
            <a:solidFill>
              <a:srgbClr val="FFC000"/>
            </a:solidFill>
            <a:head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" name="Ligne">
            <a:extLst>
              <a:ext uri="{FF2B5EF4-FFF2-40B4-BE49-F238E27FC236}">
                <a16:creationId xmlns:a16="http://schemas.microsoft.com/office/drawing/2014/main" xmlns="" id="{2954B4FE-70EC-4004-95E6-90EE429BA91D}"/>
              </a:ext>
            </a:extLst>
          </p:cNvPr>
          <p:cNvSpPr/>
          <p:nvPr/>
        </p:nvSpPr>
        <p:spPr>
          <a:xfrm flipV="1">
            <a:off x="7605153" y="5581895"/>
            <a:ext cx="478653" cy="1"/>
          </a:xfrm>
          <a:prstGeom prst="line">
            <a:avLst/>
          </a:prstGeom>
          <a:ln w="25400">
            <a:solidFill>
              <a:srgbClr val="0070C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E6231F6-ECE9-421B-FCD8-E27089C3CDFB}"/>
              </a:ext>
            </a:extLst>
          </p:cNvPr>
          <p:cNvSpPr txBox="1"/>
          <p:nvPr/>
        </p:nvSpPr>
        <p:spPr>
          <a:xfrm>
            <a:off x="7494812" y="1493948"/>
            <a:ext cx="442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Le choix de l’itinéraire est extrêmement important.</a:t>
            </a:r>
          </a:p>
          <a:p>
            <a:r>
              <a:rPr lang="fr-FR" dirty="0">
                <a:solidFill>
                  <a:srgbClr val="123175"/>
                </a:solidFill>
              </a:rPr>
              <a:t>Il permet de déterminer quel est le point à atteindre sans passer dans la zone de danger.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E3C486F-B5E2-77EC-6678-BA215065BB23}"/>
              </a:ext>
            </a:extLst>
          </p:cNvPr>
          <p:cNvSpPr txBox="1"/>
          <p:nvPr/>
        </p:nvSpPr>
        <p:spPr>
          <a:xfrm>
            <a:off x="8156933" y="3824476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Lieux de l’attaque - Zone de 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01E59D0-6953-05B9-ED09-B115DF64DE36}"/>
              </a:ext>
            </a:extLst>
          </p:cNvPr>
          <p:cNvSpPr txBox="1"/>
          <p:nvPr/>
        </p:nvSpPr>
        <p:spPr>
          <a:xfrm>
            <a:off x="8155093" y="4344539"/>
            <a:ext cx="347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Itinéraire le plus rapide passant dans la zone de contact en menace directe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A9FF4AEC-881D-F62E-80C2-84E58EC9A91B}"/>
              </a:ext>
            </a:extLst>
          </p:cNvPr>
          <p:cNvSpPr txBox="1"/>
          <p:nvPr/>
        </p:nvSpPr>
        <p:spPr>
          <a:xfrm>
            <a:off x="8155093" y="5253274"/>
            <a:ext cx="364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3175"/>
                </a:solidFill>
              </a:rPr>
              <a:t>Itinéraire (plus long) en menace indirecte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DA7D322-2FD4-3F24-24F3-431C78A15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42" y="413208"/>
            <a:ext cx="624208" cy="60325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751FCA81-7D6A-A024-0C1E-D46A8BE80F86}"/>
              </a:ext>
            </a:extLst>
          </p:cNvPr>
          <p:cNvSpPr txBox="1"/>
          <p:nvPr/>
        </p:nvSpPr>
        <p:spPr>
          <a:xfrm>
            <a:off x="9595389" y="6367163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1134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FF4A25C-FE85-67D2-8A6B-28609C26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D573CB75-3B7D-2BE1-911A-E78072AE3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06B25802-E176-BC44-AC53-00C7949B4113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D4CD49CB-DA8E-EB8C-31B2-5ECFC474F432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D41087CC-98A2-60E7-0A00-FBEC39DC1583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Titre 8">
            <a:extLst>
              <a:ext uri="{FF2B5EF4-FFF2-40B4-BE49-F238E27FC236}">
                <a16:creationId xmlns:a16="http://schemas.microsoft.com/office/drawing/2014/main" xmlns="" id="{968B4CFE-0534-FECA-A12A-2FFE8F8CCE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7193" y="338029"/>
            <a:ext cx="3348510" cy="6945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sz="2400" dirty="0">
                <a:solidFill>
                  <a:srgbClr val="123175"/>
                </a:solidFill>
                <a:latin typeface="+mn-lt"/>
              </a:rPr>
              <a:t>SUR LES LIEUX D</a:t>
            </a:r>
            <a:r>
              <a:rPr lang="fr-FR" sz="2400" dirty="0">
                <a:solidFill>
                  <a:srgbClr val="123175"/>
                </a:solidFill>
                <a:latin typeface="+mn-lt"/>
              </a:rPr>
              <a:t>U PRM</a:t>
            </a:r>
            <a:endParaRPr sz="2400" dirty="0">
              <a:solidFill>
                <a:srgbClr val="123175"/>
              </a:solidFill>
              <a:latin typeface="+mn-lt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97A23126-4320-A078-98C2-0893D330F7E7}"/>
              </a:ext>
            </a:extLst>
          </p:cNvPr>
          <p:cNvSpPr txBox="1">
            <a:spLocks/>
          </p:cNvSpPr>
          <p:nvPr/>
        </p:nvSpPr>
        <p:spPr>
          <a:xfrm>
            <a:off x="682752" y="1339056"/>
            <a:ext cx="10948416" cy="491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033" indent="-264033" algn="just" defTabSz="704087">
              <a:defRPr sz="1848"/>
            </a:pPr>
            <a:r>
              <a:rPr lang="fr-FR" sz="1800" dirty="0">
                <a:solidFill>
                  <a:srgbClr val="123175"/>
                </a:solidFill>
              </a:rPr>
              <a:t>Le CDG prend contact avec le Chef de Site / Chef de Colonne</a:t>
            </a:r>
          </a:p>
          <a:p>
            <a:pPr marL="264033" indent="-264033" algn="just" defTabSz="704087">
              <a:defRPr sz="1848"/>
            </a:pPr>
            <a:r>
              <a:rPr lang="fr-FR" sz="1800" dirty="0">
                <a:solidFill>
                  <a:srgbClr val="123175"/>
                </a:solidFill>
              </a:rPr>
              <a:t>Si </a:t>
            </a:r>
            <a:r>
              <a:rPr lang="fr-FR" sz="1800" dirty="0" smtClean="0">
                <a:solidFill>
                  <a:srgbClr val="123175"/>
                </a:solidFill>
              </a:rPr>
              <a:t>cela </a:t>
            </a:r>
            <a:r>
              <a:rPr lang="fr-FR" sz="1800" dirty="0">
                <a:solidFill>
                  <a:srgbClr val="123175"/>
                </a:solidFill>
              </a:rPr>
              <a:t>n’est pas déjà fait par le CDC/CDS : Le CDG propose la création d’un point de jonction </a:t>
            </a:r>
            <a:r>
              <a:rPr lang="fr-FR" sz="1600" dirty="0">
                <a:solidFill>
                  <a:srgbClr val="123175"/>
                </a:solidFill>
              </a:rPr>
              <a:t>(voir diapo suivante)</a:t>
            </a:r>
            <a:endParaRPr lang="fr-FR" sz="1800" dirty="0">
              <a:solidFill>
                <a:srgbClr val="123175"/>
              </a:solidFill>
            </a:endParaRPr>
          </a:p>
          <a:p>
            <a:pPr marL="264033" indent="-264033" algn="just" defTabSz="704087">
              <a:defRPr sz="1848"/>
            </a:pPr>
            <a:r>
              <a:rPr lang="fr-FR" sz="1800" dirty="0">
                <a:solidFill>
                  <a:srgbClr val="123175"/>
                </a:solidFill>
              </a:rPr>
              <a:t>Prise en compte d’un éventuel zonage </a:t>
            </a:r>
          </a:p>
          <a:p>
            <a:pPr marL="264033" indent="-264033" algn="just" defTabSz="704087">
              <a:defRPr sz="1848"/>
            </a:pPr>
            <a:r>
              <a:rPr lang="fr-FR" sz="1800" dirty="0">
                <a:solidFill>
                  <a:srgbClr val="123175"/>
                </a:solidFill>
              </a:rPr>
              <a:t>Mise en place du logigramme d’ouverture du corridor (voir diapo suivante)</a:t>
            </a:r>
          </a:p>
          <a:p>
            <a:pPr marL="264033" indent="-264033" algn="just" defTabSz="704087">
              <a:defRPr sz="1848"/>
            </a:pPr>
            <a:r>
              <a:rPr lang="fr-FR" sz="1800" dirty="0">
                <a:solidFill>
                  <a:srgbClr val="123175"/>
                </a:solidFill>
              </a:rPr>
              <a:t>Briefing avant engagement : 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>
                <a:solidFill>
                  <a:srgbClr val="123175"/>
                </a:solidFill>
              </a:rPr>
              <a:t>Respect strict du Zonage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>
                <a:solidFill>
                  <a:srgbClr val="123175"/>
                </a:solidFill>
              </a:rPr>
              <a:t>Respect des ordres des </a:t>
            </a:r>
            <a:r>
              <a:rPr lang="fr-FR" sz="1600" dirty="0" smtClean="0">
                <a:solidFill>
                  <a:srgbClr val="123175"/>
                </a:solidFill>
              </a:rPr>
              <a:t>FSP </a:t>
            </a:r>
            <a:r>
              <a:rPr lang="fr-FR" sz="1600" dirty="0">
                <a:solidFill>
                  <a:srgbClr val="123175"/>
                </a:solidFill>
              </a:rPr>
              <a:t>et prendre en compte le moyen de protection du corridor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>
                <a:solidFill>
                  <a:srgbClr val="123175"/>
                </a:solidFill>
              </a:rPr>
              <a:t>Déplacement tactique (en colonne ou binôme, silence )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 smtClean="0">
                <a:solidFill>
                  <a:srgbClr val="123175"/>
                </a:solidFill>
              </a:rPr>
              <a:t>Préparation </a:t>
            </a:r>
            <a:r>
              <a:rPr lang="fr-FR" sz="1600" dirty="0">
                <a:solidFill>
                  <a:srgbClr val="123175"/>
                </a:solidFill>
              </a:rPr>
              <a:t>des brancards (enlever les housses)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>
                <a:solidFill>
                  <a:srgbClr val="123175"/>
                </a:solidFill>
              </a:rPr>
              <a:t>Préparation </a:t>
            </a:r>
            <a:r>
              <a:rPr lang="fr-FR" sz="1600" dirty="0" smtClean="0">
                <a:solidFill>
                  <a:srgbClr val="123175"/>
                </a:solidFill>
              </a:rPr>
              <a:t>garrots, </a:t>
            </a:r>
            <a:r>
              <a:rPr lang="fr-FR" sz="1600" dirty="0">
                <a:solidFill>
                  <a:srgbClr val="123175"/>
                </a:solidFill>
              </a:rPr>
              <a:t>plots lumineux,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>
                <a:solidFill>
                  <a:srgbClr val="123175"/>
                </a:solidFill>
              </a:rPr>
              <a:t>Tenue: cagoule, gants vinyle, gants de travail,</a:t>
            </a:r>
          </a:p>
          <a:p>
            <a:pPr marL="637794" lvl="1" indent="-285750" algn="just" defTabSz="704087">
              <a:buFont typeface="Wingdings" panose="05000000000000000000" pitchFamily="2" charset="2"/>
              <a:buChar char="v"/>
              <a:defRPr sz="1540"/>
            </a:pPr>
            <a:r>
              <a:rPr lang="fr-FR" sz="1600" dirty="0">
                <a:solidFill>
                  <a:srgbClr val="123175"/>
                </a:solidFill>
              </a:rPr>
              <a:t>Rappels :</a:t>
            </a:r>
          </a:p>
          <a:p>
            <a:pPr marL="968120" lvl="2" indent="-264032" algn="just" defTabSz="704087">
              <a:defRPr sz="1540"/>
            </a:pPr>
            <a:r>
              <a:rPr lang="fr-FR" sz="1600" dirty="0">
                <a:solidFill>
                  <a:srgbClr val="123175"/>
                </a:solidFill>
              </a:rPr>
              <a:t>Priorité </a:t>
            </a:r>
            <a:r>
              <a:rPr lang="fr-FR" sz="1600" dirty="0" smtClean="0">
                <a:solidFill>
                  <a:srgbClr val="123175"/>
                </a:solidFill>
              </a:rPr>
              <a:t>FSP </a:t>
            </a:r>
            <a:r>
              <a:rPr lang="fr-FR" sz="1600" dirty="0">
                <a:solidFill>
                  <a:srgbClr val="123175"/>
                </a:solidFill>
              </a:rPr>
              <a:t>blessés,</a:t>
            </a:r>
          </a:p>
          <a:p>
            <a:pPr marL="968120" lvl="2" indent="-264032" algn="just" defTabSz="704087">
              <a:defRPr sz="1540"/>
            </a:pPr>
            <a:r>
              <a:rPr lang="fr-FR" sz="1600" dirty="0">
                <a:solidFill>
                  <a:srgbClr val="123175"/>
                </a:solidFill>
              </a:rPr>
              <a:t>Vigilance systématique sur l’environnement (personnes, voitures, objets suspects),</a:t>
            </a:r>
          </a:p>
          <a:p>
            <a:pPr marL="968120" lvl="2" indent="-264032" algn="just" defTabSz="704087">
              <a:defRPr sz="1540"/>
            </a:pPr>
            <a:r>
              <a:rPr lang="fr-FR" sz="1600" dirty="0">
                <a:solidFill>
                  <a:srgbClr val="123175"/>
                </a:solidFill>
              </a:rPr>
              <a:t>Effectuer un rapide bilan lésionnel avant prise en charge d’une victime (Hémorragie cachée, ceinture explo., armes …).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C2ED72C-7A2F-56BE-8D1D-E65B92B2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42" y="413208"/>
            <a:ext cx="624208" cy="6032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EF010BE-A68D-977D-E778-71944EF49750}"/>
              </a:ext>
            </a:extLst>
          </p:cNvPr>
          <p:cNvSpPr txBox="1"/>
          <p:nvPr/>
        </p:nvSpPr>
        <p:spPr>
          <a:xfrm>
            <a:off x="9595389" y="6367163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26004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6C7554F-2721-93D1-38BF-E1E48124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D0719E70-0DEF-65DA-4F85-8ED3C007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0E3095A8-B2F6-978E-303E-29DF0CD63D5C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9585BA00-A906-7028-1EC5-13FC53F1E003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EDE35C30-E42E-9735-33C3-CE4CFAA9A518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343CC0-5B96-F568-DAC2-B5903A333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09" t="22267" r="67174" b="4657"/>
          <a:stretch/>
        </p:blipFill>
        <p:spPr bwMode="auto">
          <a:xfrm>
            <a:off x="6658948" y="914865"/>
            <a:ext cx="4212236" cy="538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re 8">
            <a:extLst>
              <a:ext uri="{FF2B5EF4-FFF2-40B4-BE49-F238E27FC236}">
                <a16:creationId xmlns:a16="http://schemas.microsoft.com/office/drawing/2014/main" xmlns="" id="{15E14164-7CF3-7027-8221-B0219CACE6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942" y="379234"/>
            <a:ext cx="3348510" cy="6945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fr-FR" sz="2400" dirty="0">
                <a:solidFill>
                  <a:srgbClr val="123175"/>
                </a:solidFill>
                <a:latin typeface="+mn-lt"/>
              </a:rPr>
              <a:t>Sur les lieux du PRM</a:t>
            </a:r>
            <a:endParaRPr sz="2400" dirty="0">
              <a:solidFill>
                <a:srgbClr val="123175"/>
              </a:solidFill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0400FF6-E15B-4FDA-1752-1077B3C0E0A5}"/>
              </a:ext>
            </a:extLst>
          </p:cNvPr>
          <p:cNvSpPr txBox="1"/>
          <p:nvPr/>
        </p:nvSpPr>
        <p:spPr>
          <a:xfrm>
            <a:off x="872617" y="1546312"/>
            <a:ext cx="5065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123175"/>
                </a:solidFill>
              </a:rPr>
              <a:t>LE POINT DE JONCTION (PDJ)</a:t>
            </a:r>
          </a:p>
          <a:p>
            <a:pPr algn="just"/>
            <a:endParaRPr lang="fr-FR" sz="1600" dirty="0">
              <a:solidFill>
                <a:srgbClr val="123175"/>
              </a:solidFill>
            </a:endParaRPr>
          </a:p>
          <a:p>
            <a:pPr algn="just"/>
            <a:r>
              <a:rPr lang="fr-FR" sz="1600" dirty="0">
                <a:solidFill>
                  <a:srgbClr val="123175"/>
                </a:solidFill>
              </a:rPr>
              <a:t>Le PDJ est éphémère et mobile. Il permet la rencontre entre le 1</a:t>
            </a:r>
            <a:r>
              <a:rPr lang="fr-FR" sz="1600" baseline="30000" dirty="0">
                <a:solidFill>
                  <a:srgbClr val="123175"/>
                </a:solidFill>
              </a:rPr>
              <a:t>er </a:t>
            </a:r>
            <a:r>
              <a:rPr lang="fr-FR" sz="1600" dirty="0">
                <a:solidFill>
                  <a:srgbClr val="123175"/>
                </a:solidFill>
              </a:rPr>
              <a:t>COS et le 1er COPG.</a:t>
            </a:r>
          </a:p>
          <a:p>
            <a:pPr algn="just"/>
            <a:r>
              <a:rPr lang="fr-FR" sz="1600" dirty="0">
                <a:solidFill>
                  <a:srgbClr val="123175"/>
                </a:solidFill>
              </a:rPr>
              <a:t>Il est défini le plus rapidement possible à l’initiative du COS et du COPG ou des centres opérationnels.</a:t>
            </a:r>
          </a:p>
          <a:p>
            <a:pPr algn="just"/>
            <a:endParaRPr lang="fr-FR" sz="1600" dirty="0">
              <a:solidFill>
                <a:srgbClr val="123175"/>
              </a:solidFill>
            </a:endParaRPr>
          </a:p>
          <a:p>
            <a:pPr algn="just"/>
            <a:r>
              <a:rPr lang="fr-FR" sz="1600" dirty="0">
                <a:solidFill>
                  <a:srgbClr val="123175"/>
                </a:solidFill>
              </a:rPr>
              <a:t>Lors de cette jonction, </a:t>
            </a:r>
            <a:r>
              <a:rPr lang="fr-FR" sz="1600" b="1" dirty="0">
                <a:solidFill>
                  <a:srgbClr val="123175"/>
                </a:solidFill>
              </a:rPr>
              <a:t>quatre grands points </a:t>
            </a:r>
            <a:r>
              <a:rPr lang="fr-FR" sz="1600" dirty="0">
                <a:solidFill>
                  <a:srgbClr val="123175"/>
                </a:solidFill>
              </a:rPr>
              <a:t>sont abordés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3175"/>
                </a:solidFill>
              </a:rPr>
              <a:t>L’évaluation conjointe de la situation et des effets de la menace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3175"/>
                </a:solidFill>
              </a:rPr>
              <a:t>L’établissement conjoint du zonage et de l’effet majeur à obtenir sur ces zones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3175"/>
                </a:solidFill>
              </a:rPr>
              <a:t>Le positionnement des PEV/PRV et du corridor d’extraction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3175"/>
                </a:solidFill>
              </a:rPr>
              <a:t>La protection du corridor et des SP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DE1A67D6-AFD6-86D5-3E93-3CFCB9CFFAC8}"/>
              </a:ext>
            </a:extLst>
          </p:cNvPr>
          <p:cNvCxnSpPr/>
          <p:nvPr/>
        </p:nvCxnSpPr>
        <p:spPr>
          <a:xfrm>
            <a:off x="6096000" y="1192722"/>
            <a:ext cx="0" cy="471380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4ECED96-0A65-B0ED-4B17-4F2AD8F07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42" y="413208"/>
            <a:ext cx="624208" cy="6032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98DF22F-50DF-4858-1199-6EC3DC9F6A3E}"/>
              </a:ext>
            </a:extLst>
          </p:cNvPr>
          <p:cNvSpPr txBox="1"/>
          <p:nvPr/>
        </p:nvSpPr>
        <p:spPr>
          <a:xfrm>
            <a:off x="9595389" y="6367163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9392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45D46C9-C49D-32AD-BADD-5E092089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55AD4075-8834-CAEA-90D8-EB52FE44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94CC4F5-F1C1-E734-E44E-323BF908E3E8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45577CD5-3AC1-C01B-6803-82C4160B8AF4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5D0568A-087D-1E18-0FD1-4973744FACFA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1" name="S’équiper dans le calme…">
            <a:extLst>
              <a:ext uri="{FF2B5EF4-FFF2-40B4-BE49-F238E27FC236}">
                <a16:creationId xmlns:a16="http://schemas.microsoft.com/office/drawing/2014/main" xmlns="" id="{218200EA-0232-779F-8FA6-624AC406EA0C}"/>
              </a:ext>
            </a:extLst>
          </p:cNvPr>
          <p:cNvSpPr txBox="1">
            <a:spLocks/>
          </p:cNvSpPr>
          <p:nvPr/>
        </p:nvSpPr>
        <p:spPr>
          <a:xfrm>
            <a:off x="1388380" y="1259998"/>
            <a:ext cx="10073395" cy="4963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9" indent="-342899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S’équiper dans le calme et en binôme</a:t>
            </a:r>
          </a:p>
          <a:p>
            <a:pPr marL="342899" indent="-342899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Ne pas s’énerver </a:t>
            </a:r>
          </a:p>
          <a:p>
            <a:pPr marL="342899" indent="-342899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Demander de l’aide si nécessaire</a:t>
            </a:r>
          </a:p>
          <a:p>
            <a:pPr marL="342899" indent="-342899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Être méticuleux et méthodique</a:t>
            </a:r>
          </a:p>
          <a:p>
            <a:pPr marL="342899" indent="-342899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Rester concentré sur les missions futures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  <a:defRPr sz="2500"/>
            </a:pPr>
            <a:r>
              <a:rPr lang="fr-FR" sz="2500" dirty="0">
                <a:solidFill>
                  <a:srgbClr val="123175"/>
                </a:solidFill>
              </a:rPr>
              <a:t>Revoir les gestes et l’organisation mentalement</a:t>
            </a:r>
          </a:p>
          <a:p>
            <a:pPr marL="342899" indent="-342899" algn="just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Garder son sang froid</a:t>
            </a:r>
          </a:p>
          <a:p>
            <a:pPr marL="342899" indent="-342899" algn="just">
              <a:lnSpc>
                <a:spcPct val="150000"/>
              </a:lnSpc>
              <a:defRPr sz="2500"/>
            </a:pPr>
            <a:r>
              <a:rPr lang="fr-FR" sz="2500" dirty="0">
                <a:solidFill>
                  <a:srgbClr val="123175"/>
                </a:solidFill>
              </a:rPr>
              <a:t>Connaître le matériel et les procédures permet de ne pas s’encombrer l’esprit de pensées parasites</a:t>
            </a:r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xmlns="" id="{4BC9F38E-3D06-0CA6-B62C-21C3ED4DEAF3}"/>
              </a:ext>
            </a:extLst>
          </p:cNvPr>
          <p:cNvSpPr txBox="1">
            <a:spLocks/>
          </p:cNvSpPr>
          <p:nvPr/>
        </p:nvSpPr>
        <p:spPr>
          <a:xfrm>
            <a:off x="1705373" y="413708"/>
            <a:ext cx="4877507" cy="694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123175"/>
                </a:solidFill>
                <a:latin typeface="+mn-lt"/>
              </a:rPr>
              <a:t>Conseil sur la gestion du stress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A7478BA-0020-C3BE-D3FD-8B86A91A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42" y="413208"/>
            <a:ext cx="624208" cy="6032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E357429-71F1-29AC-383A-82C99AB92BE8}"/>
              </a:ext>
            </a:extLst>
          </p:cNvPr>
          <p:cNvSpPr txBox="1"/>
          <p:nvPr/>
        </p:nvSpPr>
        <p:spPr>
          <a:xfrm>
            <a:off x="9595389" y="6367163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494097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708</Words>
  <Application>Microsoft Office PowerPoint</Application>
  <PresentationFormat>Grand écran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 LES LIEUX DU PRM</vt:lpstr>
      <vt:lpstr>Sur les lieux du PRM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BOUCHER Jérôme</dc:creator>
  <cp:lastModifiedBy>ROBERT Philippe</cp:lastModifiedBy>
  <cp:revision>33</cp:revision>
  <cp:lastPrinted>2021-06-29T09:34:15Z</cp:lastPrinted>
  <dcterms:created xsi:type="dcterms:W3CDTF">2021-06-28T08:11:08Z</dcterms:created>
  <dcterms:modified xsi:type="dcterms:W3CDTF">2023-02-16T15:50:24Z</dcterms:modified>
</cp:coreProperties>
</file>