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0" r:id="rId2"/>
  </p:sldMasterIdLst>
  <p:notesMasterIdLst>
    <p:notesMasterId r:id="rId29"/>
  </p:notesMasterIdLst>
  <p:sldIdLst>
    <p:sldId id="256" r:id="rId3"/>
    <p:sldId id="257" r:id="rId4"/>
    <p:sldId id="264" r:id="rId5"/>
    <p:sldId id="265" r:id="rId6"/>
    <p:sldId id="266" r:id="rId7"/>
    <p:sldId id="267" r:id="rId8"/>
    <p:sldId id="263" r:id="rId9"/>
    <p:sldId id="268" r:id="rId10"/>
    <p:sldId id="269" r:id="rId11"/>
    <p:sldId id="270" r:id="rId12"/>
    <p:sldId id="271" r:id="rId13"/>
    <p:sldId id="272" r:id="rId14"/>
    <p:sldId id="280" r:id="rId15"/>
    <p:sldId id="274" r:id="rId16"/>
    <p:sldId id="287" r:id="rId17"/>
    <p:sldId id="276" r:id="rId18"/>
    <p:sldId id="288" r:id="rId19"/>
    <p:sldId id="285" r:id="rId20"/>
    <p:sldId id="278" r:id="rId21"/>
    <p:sldId id="283" r:id="rId22"/>
    <p:sldId id="286" r:id="rId23"/>
    <p:sldId id="284" r:id="rId24"/>
    <p:sldId id="291" r:id="rId25"/>
    <p:sldId id="290" r:id="rId26"/>
    <p:sldId id="281" r:id="rId27"/>
    <p:sldId id="273" r:id="rId28"/>
  </p:sldIdLst>
  <p:sldSz cx="9144000" cy="5143500" type="screen16x9"/>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qwAZOclZFKTlqg8O7iI2hQ==" hashData="Y0fga2E2dwAFZ2yhquNCPBXZexo="/>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667" autoAdjust="0"/>
  </p:normalViewPr>
  <p:slideViewPr>
    <p:cSldViewPr snapToGrid="0">
      <p:cViewPr varScale="1">
        <p:scale>
          <a:sx n="82" d="100"/>
          <a:sy n="82" d="100"/>
        </p:scale>
        <p:origin x="-1397"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1FF882CF-46FF-42A4-B32E-31CDFC5C6688}" type="datetimeFigureOut">
              <a:rPr lang="fr-FR" smtClean="0"/>
              <a:t>30/11/2022</a:t>
            </a:fld>
            <a:endParaRPr lang="fr-FR"/>
          </a:p>
        </p:txBody>
      </p:sp>
      <p:sp>
        <p:nvSpPr>
          <p:cNvPr id="4" name="Espace réservé de l'image des diapositives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3ED31B63-FC15-4BEE-AA5F-82AE03BB8446}" type="slidenum">
              <a:rPr lang="fr-FR" smtClean="0"/>
              <a:t>‹N°›</a:t>
            </a:fld>
            <a:endParaRPr lang="fr-FR"/>
          </a:p>
        </p:txBody>
      </p:sp>
    </p:spTree>
    <p:extLst>
      <p:ext uri="{BB962C8B-B14F-4D97-AF65-F5344CB8AC3E}">
        <p14:creationId xmlns:p14="http://schemas.microsoft.com/office/powerpoint/2010/main" val="49157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a:t>
            </a:fld>
            <a:endParaRPr lang="fr-FR"/>
          </a:p>
        </p:txBody>
      </p:sp>
    </p:spTree>
    <p:extLst>
      <p:ext uri="{BB962C8B-B14F-4D97-AF65-F5344CB8AC3E}">
        <p14:creationId xmlns:p14="http://schemas.microsoft.com/office/powerpoint/2010/main" val="362647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auprès de son entourage</a:t>
            </a:r>
          </a:p>
          <a:p>
            <a:r>
              <a:rPr lang="fr-FR" sz="1800" dirty="0">
                <a:effectLst/>
                <a:latin typeface="Calibri" panose="020F0502020204030204" pitchFamily="34" charset="0"/>
                <a:cs typeface="Times New Roman" panose="02020603050405020304" pitchFamily="18" charset="0"/>
              </a:rPr>
              <a:t>Objectif = former toute la population</a:t>
            </a:r>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11</a:t>
            </a:fld>
            <a:endParaRPr lang="fr-FR"/>
          </a:p>
        </p:txBody>
      </p:sp>
    </p:spTree>
    <p:extLst>
      <p:ext uri="{BB962C8B-B14F-4D97-AF65-F5344CB8AC3E}">
        <p14:creationId xmlns:p14="http://schemas.microsoft.com/office/powerpoint/2010/main" val="363627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Bef>
                <a:spcPts val="120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Toute situation de crise peut avoir un impact psychologique tant sur les victimes que les témoins ou les intervenants. </a:t>
            </a:r>
          </a:p>
          <a:p>
            <a:pPr algn="just">
              <a:lnSpc>
                <a:spcPct val="107000"/>
              </a:lnSpc>
              <a:spcBef>
                <a:spcPts val="120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citoyen peut être dans l’une de ces trois catégories. </a:t>
            </a:r>
          </a:p>
          <a:p>
            <a:pPr algn="just">
              <a:lnSpc>
                <a:spcPct val="107000"/>
              </a:lnSpc>
              <a:spcBef>
                <a:spcPts val="120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réduction de l’impact psychologique pour le citoyen passe par :</a:t>
            </a:r>
          </a:p>
          <a:p>
            <a:pPr marL="342900" lvl="0" indent="-342900" algn="just">
              <a:lnSpc>
                <a:spcPct val="115000"/>
              </a:lnSpc>
              <a:buFont typeface="Symbol" panose="05050102010706020507" pitchFamily="18" charset="2"/>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sa préparation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en se formant régulièrement, ce qui lui permet d’intervenir avec une moindre gêne des effets du stress ou de comprendre comment il va être pris en charge s’il est la victime.</a:t>
            </a:r>
          </a:p>
          <a:p>
            <a:pPr marL="342900" lvl="0" indent="-342900" algn="just">
              <a:lnSpc>
                <a:spcPct val="115000"/>
              </a:lnSpc>
              <a:buFont typeface="Symbol" panose="05050102010706020507" pitchFamily="18" charset="2"/>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sa posture</a:t>
            </a:r>
            <a:r>
              <a:rPr lang="fr-FR" sz="1800" dirty="0">
                <a:effectLst/>
                <a:latin typeface="Calibri" panose="020F0502020204030204" pitchFamily="34" charset="0"/>
                <a:ea typeface="Calibri" panose="020F0502020204030204" pitchFamily="34" charset="0"/>
                <a:cs typeface="Times New Roman" panose="02020603050405020304" pitchFamily="18" charset="0"/>
              </a:rPr>
              <a:t> lorsqu’il intervient sur une victime : en se mettant à sa hauteur, en l’écoutant et en la rassurant, en l’accompagnant du regard, en respectant son intimité, etc.</a:t>
            </a:r>
          </a:p>
          <a:p>
            <a:pPr marL="342900" lvl="0" indent="-342900" algn="just">
              <a:lnSpc>
                <a:spcPct val="115000"/>
              </a:lnSpc>
              <a:buFont typeface="Symbol" panose="05050102010706020507" pitchFamily="18" charset="2"/>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l’échange</a:t>
            </a:r>
            <a:r>
              <a:rPr lang="fr-FR" sz="1800" dirty="0">
                <a:effectLst/>
                <a:latin typeface="Calibri" panose="020F0502020204030204" pitchFamily="34" charset="0"/>
                <a:ea typeface="Calibri" panose="020F0502020204030204" pitchFamily="34" charset="0"/>
                <a:cs typeface="Times New Roman" panose="02020603050405020304" pitchFamily="18" charset="0"/>
              </a:rPr>
              <a:t> avec les secours présents sur place, une fois la victime prise en charge.</a:t>
            </a:r>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12</a:t>
            </a:fld>
            <a:endParaRPr lang="fr-FR"/>
          </a:p>
        </p:txBody>
      </p:sp>
    </p:spTree>
    <p:extLst>
      <p:ext uri="{BB962C8B-B14F-4D97-AF65-F5344CB8AC3E}">
        <p14:creationId xmlns:p14="http://schemas.microsoft.com/office/powerpoint/2010/main" val="2437121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13</a:t>
            </a:fld>
            <a:endParaRPr lang="fr-FR"/>
          </a:p>
        </p:txBody>
      </p:sp>
    </p:spTree>
    <p:extLst>
      <p:ext uri="{BB962C8B-B14F-4D97-AF65-F5344CB8AC3E}">
        <p14:creationId xmlns:p14="http://schemas.microsoft.com/office/powerpoint/2010/main" val="48277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just">
              <a:lnSpc>
                <a:spcPct val="115000"/>
              </a:lnSpc>
              <a:buFont typeface="Symbol" panose="05050102010706020507" pitchFamily="18" charset="2"/>
              <a:buNone/>
            </a:pPr>
            <a:r>
              <a:rPr lang="fr-FR" sz="1100" dirty="0">
                <a:effectLst/>
                <a:latin typeface="Calibri" panose="020F0502020204030204" pitchFamily="34" charset="0"/>
                <a:ea typeface="Calibri" panose="020F0502020204030204" pitchFamily="34" charset="0"/>
                <a:cs typeface="Times New Roman" panose="02020603050405020304" pitchFamily="18" charset="0"/>
              </a:rPr>
              <a:t>Reco PSC1 PAGE 8 :</a:t>
            </a:r>
          </a:p>
          <a:p>
            <a:pPr marL="0" lvl="0" indent="0" algn="just">
              <a:lnSpc>
                <a:spcPct val="115000"/>
              </a:lnSpc>
              <a:buFont typeface="Symbol" panose="05050102010706020507" pitchFamily="18" charset="2"/>
              <a:buNone/>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100" dirty="0">
                <a:effectLst/>
                <a:latin typeface="Calibri" panose="020F0502020204030204" pitchFamily="34" charset="0"/>
                <a:ea typeface="Calibri" panose="020F0502020204030204" pitchFamily="34" charset="0"/>
                <a:cs typeface="Times New Roman" panose="02020603050405020304" pitchFamily="18" charset="0"/>
              </a:rPr>
              <a:t>notifications « FR-ALERT » sur les téléphones portables :</a:t>
            </a:r>
          </a:p>
          <a:p>
            <a:pPr marL="742950" lvl="1" indent="-285750" algn="just">
              <a:lnSpc>
                <a:spcPct val="115000"/>
              </a:lnSpc>
              <a:buFont typeface="Courier New" panose="02070309020205020404" pitchFamily="49" charset="0"/>
              <a:buChar char="o"/>
            </a:pPr>
            <a:r>
              <a:rPr lang="fr-FR" sz="1100" dirty="0">
                <a:effectLst/>
                <a:latin typeface="Calibri" panose="020F0502020204030204" pitchFamily="34" charset="0"/>
                <a:ea typeface="Calibri" panose="020F0502020204030204" pitchFamily="34" charset="0"/>
                <a:cs typeface="Times New Roman" panose="02020603050405020304" pitchFamily="18" charset="0"/>
              </a:rPr>
              <a:t>pour recevoir cette notification, le téléphone doit :</a:t>
            </a:r>
          </a:p>
          <a:p>
            <a:pPr marL="1143000" lvl="2" indent="-228600" algn="just">
              <a:lnSpc>
                <a:spcPct val="115000"/>
              </a:lnSpc>
              <a:buFont typeface="Wingdings" panose="05000000000000000000" pitchFamily="2" charset="2"/>
              <a:buChar char=""/>
            </a:pPr>
            <a:r>
              <a:rPr lang="fr-FR" sz="1100" dirty="0">
                <a:effectLst/>
                <a:latin typeface="Calibri" panose="020F0502020204030204" pitchFamily="34" charset="0"/>
                <a:ea typeface="Calibri" panose="020F0502020204030204" pitchFamily="34" charset="0"/>
                <a:cs typeface="Times New Roman" panose="02020603050405020304" pitchFamily="18" charset="0"/>
              </a:rPr>
              <a:t>être dans une zone géographique affectée ;</a:t>
            </a:r>
          </a:p>
          <a:p>
            <a:pPr marL="1143000" lvl="2" indent="-228600" algn="just">
              <a:lnSpc>
                <a:spcPct val="115000"/>
              </a:lnSpc>
              <a:buFont typeface="Wingdings" panose="05000000000000000000" pitchFamily="2" charset="2"/>
              <a:buChar char=""/>
            </a:pPr>
            <a:r>
              <a:rPr lang="fr-FR" sz="1100" dirty="0">
                <a:effectLst/>
                <a:latin typeface="Calibri" panose="020F0502020204030204" pitchFamily="34" charset="0"/>
                <a:ea typeface="Calibri" panose="020F0502020204030204" pitchFamily="34" charset="0"/>
                <a:cs typeface="Times New Roman" panose="02020603050405020304" pitchFamily="18" charset="0"/>
              </a:rPr>
              <a:t>être allumé ;</a:t>
            </a:r>
          </a:p>
          <a:p>
            <a:pPr marL="1143000" lvl="2" indent="-228600" algn="just">
              <a:lnSpc>
                <a:spcPct val="115000"/>
              </a:lnSpc>
              <a:buFont typeface="Wingdings" panose="05000000000000000000" pitchFamily="2" charset="2"/>
              <a:buChar char=""/>
            </a:pPr>
            <a:r>
              <a:rPr lang="fr-FR" sz="1100" dirty="0">
                <a:effectLst/>
                <a:latin typeface="Calibri" panose="020F0502020204030204" pitchFamily="34" charset="0"/>
                <a:ea typeface="Calibri" panose="020F0502020204030204" pitchFamily="34" charset="0"/>
                <a:cs typeface="Times New Roman" panose="02020603050405020304" pitchFamily="18" charset="0"/>
              </a:rPr>
              <a:t>avoir du réseau.</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ce dispositif actif depuis juin 2022, ne nécessite pas d’inscription ni d’application</a:t>
            </a:r>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14</a:t>
            </a:fld>
            <a:endParaRPr lang="fr-FR"/>
          </a:p>
        </p:txBody>
      </p:sp>
    </p:spTree>
    <p:extLst>
      <p:ext uri="{BB962C8B-B14F-4D97-AF65-F5344CB8AC3E}">
        <p14:creationId xmlns:p14="http://schemas.microsoft.com/office/powerpoint/2010/main" val="232733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vidéos : présentation optionnelle</a:t>
            </a:r>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15</a:t>
            </a:fld>
            <a:endParaRPr lang="fr-FR"/>
          </a:p>
        </p:txBody>
      </p:sp>
    </p:spTree>
    <p:extLst>
      <p:ext uri="{BB962C8B-B14F-4D97-AF65-F5344CB8AC3E}">
        <p14:creationId xmlns:p14="http://schemas.microsoft.com/office/powerpoint/2010/main" val="126243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Reco PSC1 PAGE 9 :</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Toute personne concourt par son comportement à la sécurité civile » conformément à l’article L721-1 du code de la sécurité intérieure.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 minima, chaque citoyen doit donc se préparer en :</a:t>
            </a:r>
          </a:p>
          <a:p>
            <a:pPr marL="342900" lvl="0" indent="-342900" algn="just">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s’informant sur les risques et procédures pouvant l’impacter sur son lieu d’habitation, son environnement professionnel ou de loisirs (vacances, sport, etc.) ;</a:t>
            </a:r>
          </a:p>
          <a:p>
            <a:pPr marL="342900" lvl="0" indent="-342900" algn="just">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préparant un kit d’urgence, pour en savoir plus et compléter son kit :</a:t>
            </a: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16</a:t>
            </a:fld>
            <a:endParaRPr lang="fr-FR"/>
          </a:p>
        </p:txBody>
      </p:sp>
    </p:spTree>
    <p:extLst>
      <p:ext uri="{BB962C8B-B14F-4D97-AF65-F5344CB8AC3E}">
        <p14:creationId xmlns:p14="http://schemas.microsoft.com/office/powerpoint/2010/main" val="274518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vidéos : présentation optionnelle</a:t>
            </a: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17</a:t>
            </a:fld>
            <a:endParaRPr lang="fr-FR"/>
          </a:p>
        </p:txBody>
      </p:sp>
    </p:spTree>
    <p:extLst>
      <p:ext uri="{BB962C8B-B14F-4D97-AF65-F5344CB8AC3E}">
        <p14:creationId xmlns:p14="http://schemas.microsoft.com/office/powerpoint/2010/main" val="751338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11</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18</a:t>
            </a:fld>
            <a:endParaRPr lang="fr-FR"/>
          </a:p>
        </p:txBody>
      </p:sp>
    </p:spTree>
    <p:extLst>
      <p:ext uri="{BB962C8B-B14F-4D97-AF65-F5344CB8AC3E}">
        <p14:creationId xmlns:p14="http://schemas.microsoft.com/office/powerpoint/2010/main" val="2965715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11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114, numéro d’appel accessible par SMS, fax,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visio</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tchat, réservé aux déficients auditifs (réception et orientation des personnes malentendantes vers les autres numéros d’urgence). Ce service peut aussi être utilisé pour les personnes qui souhaitent alerter les secours dans le cadre de violences intrafamiliales et qui ne peuvent pas parler à voix haute.</a:t>
            </a:r>
          </a:p>
          <a:p>
            <a:endParaRPr lang="fr-FR" dirty="0"/>
          </a:p>
          <a:p>
            <a:r>
              <a:rPr lang="fr-FR" dirty="0"/>
              <a:t>(Attention : modification des reco 2021 en février 2022 (suppr 114 en cas d’attentat)</a:t>
            </a:r>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19</a:t>
            </a:fld>
            <a:endParaRPr lang="fr-FR"/>
          </a:p>
        </p:txBody>
      </p:sp>
    </p:spTree>
    <p:extLst>
      <p:ext uri="{BB962C8B-B14F-4D97-AF65-F5344CB8AC3E}">
        <p14:creationId xmlns:p14="http://schemas.microsoft.com/office/powerpoint/2010/main" val="2648006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26</a:t>
            </a: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20</a:t>
            </a:fld>
            <a:endParaRPr lang="fr-FR"/>
          </a:p>
        </p:txBody>
      </p:sp>
    </p:spTree>
    <p:extLst>
      <p:ext uri="{BB962C8B-B14F-4D97-AF65-F5344CB8AC3E}">
        <p14:creationId xmlns:p14="http://schemas.microsoft.com/office/powerpoint/2010/main" val="188061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a:t>
            </a:fld>
            <a:endParaRPr lang="fr-FR"/>
          </a:p>
        </p:txBody>
      </p:sp>
    </p:spTree>
    <p:extLst>
      <p:ext uri="{BB962C8B-B14F-4D97-AF65-F5344CB8AC3E}">
        <p14:creationId xmlns:p14="http://schemas.microsoft.com/office/powerpoint/2010/main" val="17268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Justification des médecins : priorité 1 = vérification de la respiration ; prise en compte du trauma = secondaire.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Faire le lien avec la suite :</a:t>
            </a:r>
          </a:p>
          <a:p>
            <a:pPr>
              <a:lnSpc>
                <a:spcPct val="107000"/>
              </a:lnSpc>
              <a:spcBef>
                <a:spcPts val="1200"/>
              </a:spcBef>
              <a:spcAft>
                <a:spcPts val="800"/>
              </a:spcAft>
              <a:tabLst>
                <a:tab pos="2273935" algn="l"/>
              </a:tabLst>
            </a:pPr>
            <a:r>
              <a:rPr lang="fr-FR" sz="1800" dirty="0">
                <a:solidFill>
                  <a:srgbClr val="48A5D8"/>
                </a:solidFill>
                <a:effectLst/>
                <a:latin typeface="Calibri Light" panose="020F0302020204030204" pitchFamily="34" charset="0"/>
                <a:ea typeface="Calibri" panose="020F0502020204030204" pitchFamily="34" charset="0"/>
                <a:cs typeface="Calibri Light" panose="020F0302020204030204" pitchFamily="34" charset="0"/>
              </a:rPr>
              <a:t>En présence d’une victime qui ne répond pas, ne réagit pas et respire </a:t>
            </a:r>
            <a:r>
              <a:rPr lang="fr-FR" sz="1800" b="1" dirty="0">
                <a:solidFill>
                  <a:srgbClr val="48A5D8"/>
                </a:solidFill>
                <a:effectLst/>
                <a:latin typeface="Calibri Light" panose="020F0302020204030204" pitchFamily="34" charset="0"/>
                <a:ea typeface="Calibri" panose="020F0502020204030204" pitchFamily="34" charset="0"/>
                <a:cs typeface="Calibri Light" panose="020F0302020204030204" pitchFamily="34" charset="0"/>
              </a:rPr>
              <a:t>à la suite d’un traumatisme</a:t>
            </a:r>
            <a:r>
              <a:rPr lang="fr-FR" sz="1800" dirty="0">
                <a:solidFill>
                  <a:srgbClr val="48A5D8"/>
                </a:solidFill>
                <a:effectLst/>
                <a:latin typeface="Calibri Light" panose="020F0302020204030204" pitchFamily="34" charset="0"/>
                <a:ea typeface="Calibri" panose="020F0502020204030204" pitchFamily="34" charset="0"/>
                <a:cs typeface="Calibri Light" panose="020F0302020204030204" pitchFamily="34" charset="0"/>
              </a:rPr>
              <a:t> : </a:t>
            </a:r>
            <a:r>
              <a:rPr lang="fr-FR" sz="18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laisser la victime sur le dos </a:t>
            </a:r>
            <a:endParaRPr lang="fr-FR" sz="12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fr-FR" dirty="0"/>
          </a:p>
          <a:p>
            <a:r>
              <a:rPr lang="fr-FR" dirty="0"/>
              <a:t>Femme enceinte : note en bas de page (pour ne pas donner trop d’importance à cette consigne qui reste secondaire)</a:t>
            </a:r>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21</a:t>
            </a:fld>
            <a:endParaRPr lang="fr-FR"/>
          </a:p>
        </p:txBody>
      </p:sp>
    </p:spTree>
    <p:extLst>
      <p:ext uri="{BB962C8B-B14F-4D97-AF65-F5344CB8AC3E}">
        <p14:creationId xmlns:p14="http://schemas.microsoft.com/office/powerpoint/2010/main" val="1410022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51</a:t>
            </a: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22</a:t>
            </a:fld>
            <a:endParaRPr lang="fr-FR"/>
          </a:p>
        </p:txBody>
      </p:sp>
    </p:spTree>
    <p:extLst>
      <p:ext uri="{BB962C8B-B14F-4D97-AF65-F5344CB8AC3E}">
        <p14:creationId xmlns:p14="http://schemas.microsoft.com/office/powerpoint/2010/main" val="4264652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Justification des médecins : priorité 1 = vérification de la respiration ; prise en compte du trauma = secondaire.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Faire le lien avec la suite :</a:t>
            </a:r>
          </a:p>
          <a:p>
            <a:pPr>
              <a:lnSpc>
                <a:spcPct val="107000"/>
              </a:lnSpc>
              <a:spcBef>
                <a:spcPts val="1200"/>
              </a:spcBef>
              <a:spcAft>
                <a:spcPts val="800"/>
              </a:spcAft>
              <a:tabLst>
                <a:tab pos="2273935" algn="l"/>
              </a:tabLst>
            </a:pPr>
            <a:r>
              <a:rPr lang="fr-FR" sz="1800" dirty="0">
                <a:solidFill>
                  <a:srgbClr val="48A5D8"/>
                </a:solidFill>
                <a:effectLst/>
                <a:latin typeface="Calibri Light" panose="020F0302020204030204" pitchFamily="34" charset="0"/>
                <a:ea typeface="Calibri" panose="020F0502020204030204" pitchFamily="34" charset="0"/>
                <a:cs typeface="Calibri Light" panose="020F0302020204030204" pitchFamily="34" charset="0"/>
              </a:rPr>
              <a:t>En présence d’une victime qui ne répond pas, ne réagit pas et respire </a:t>
            </a:r>
            <a:r>
              <a:rPr lang="fr-FR" sz="1800" b="1" dirty="0">
                <a:solidFill>
                  <a:srgbClr val="48A5D8"/>
                </a:solidFill>
                <a:effectLst/>
                <a:latin typeface="Calibri Light" panose="020F0302020204030204" pitchFamily="34" charset="0"/>
                <a:ea typeface="Calibri" panose="020F0502020204030204" pitchFamily="34" charset="0"/>
                <a:cs typeface="Calibri Light" panose="020F0302020204030204" pitchFamily="34" charset="0"/>
              </a:rPr>
              <a:t>à la suite d’un traumatisme</a:t>
            </a:r>
            <a:r>
              <a:rPr lang="fr-FR" sz="1800" dirty="0">
                <a:solidFill>
                  <a:srgbClr val="48A5D8"/>
                </a:solidFill>
                <a:effectLst/>
                <a:latin typeface="Calibri Light" panose="020F0302020204030204" pitchFamily="34" charset="0"/>
                <a:ea typeface="Calibri" panose="020F0502020204030204" pitchFamily="34" charset="0"/>
                <a:cs typeface="Calibri Light" panose="020F0302020204030204" pitchFamily="34" charset="0"/>
              </a:rPr>
              <a:t> : </a:t>
            </a:r>
            <a:r>
              <a:rPr lang="fr-FR" sz="18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laisser la victime sur le dos </a:t>
            </a:r>
            <a:endParaRPr lang="fr-FR" sz="12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fr-FR" dirty="0"/>
          </a:p>
          <a:p>
            <a:r>
              <a:rPr lang="fr-FR" dirty="0"/>
              <a:t>Femme enceinte : note en bas de page (pour ne pas donner trop d’importance à cette consigne qui reste secondaire)</a:t>
            </a:r>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23</a:t>
            </a:fld>
            <a:endParaRPr lang="fr-FR"/>
          </a:p>
        </p:txBody>
      </p:sp>
    </p:spTree>
    <p:extLst>
      <p:ext uri="{BB962C8B-B14F-4D97-AF65-F5344CB8AC3E}">
        <p14:creationId xmlns:p14="http://schemas.microsoft.com/office/powerpoint/2010/main" val="181855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51</a:t>
            </a: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24</a:t>
            </a:fld>
            <a:endParaRPr lang="fr-FR"/>
          </a:p>
        </p:txBody>
      </p:sp>
    </p:spTree>
    <p:extLst>
      <p:ext uri="{BB962C8B-B14F-4D97-AF65-F5344CB8AC3E}">
        <p14:creationId xmlns:p14="http://schemas.microsoft.com/office/powerpoint/2010/main" val="998415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Reco PSC1 PAGE 51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Rectification d’une erreur de mise en page dans la version 2021 (fracture du membre dans le paragraphe douleur du cou).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Ajout d’un nouveau paragraphe fracture de membre déplacée.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25</a:t>
            </a:fld>
            <a:endParaRPr lang="fr-FR"/>
          </a:p>
        </p:txBody>
      </p:sp>
    </p:spTree>
    <p:extLst>
      <p:ext uri="{BB962C8B-B14F-4D97-AF65-F5344CB8AC3E}">
        <p14:creationId xmlns:p14="http://schemas.microsoft.com/office/powerpoint/2010/main" val="2066137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3</a:t>
            </a:fld>
            <a:endParaRPr lang="fr-FR"/>
          </a:p>
        </p:txBody>
      </p:sp>
    </p:spTree>
    <p:extLst>
      <p:ext uri="{BB962C8B-B14F-4D97-AF65-F5344CB8AC3E}">
        <p14:creationId xmlns:p14="http://schemas.microsoft.com/office/powerpoint/2010/main" val="240438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Cette fiche ne fait pas l’objet d’un enseignement spécifique. Les messages ci-après doivent être distillés tout au long de la formation PSC1 au moment le plus opportun et en fonction de la teneur des échanges.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4</a:t>
            </a:fld>
            <a:endParaRPr lang="fr-FR"/>
          </a:p>
        </p:txBody>
      </p:sp>
    </p:spTree>
    <p:extLst>
      <p:ext uri="{BB962C8B-B14F-4D97-AF65-F5344CB8AC3E}">
        <p14:creationId xmlns:p14="http://schemas.microsoft.com/office/powerpoint/2010/main" val="15679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La loi de 2004, dite de « modernisation de la sécurité civile », faisait du citoyen un acteur majeur de la Sécurité Civile. </a:t>
            </a:r>
          </a:p>
          <a:p>
            <a:endParaRPr lang="fr-FR"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Au‐delà des gestes techniques de secours, toute formation de Sécurité Civile à destination des citoyens est donc une occasion de rappeler la place essentielle de ces derniers.</a:t>
            </a:r>
          </a:p>
          <a:p>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5</a:t>
            </a:fld>
            <a:endParaRPr lang="fr-FR"/>
          </a:p>
        </p:txBody>
      </p:sp>
    </p:spTree>
    <p:extLst>
      <p:ext uri="{BB962C8B-B14F-4D97-AF65-F5344CB8AC3E}">
        <p14:creationId xmlns:p14="http://schemas.microsoft.com/office/powerpoint/2010/main" val="366945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secouriste est la première personne formée à la prise en charge de victimes d’un accident, un malaise, une aggravation brutale d’une maladie ou toute autre situation venant interrompre leur quotidien, de manière soudaine et inattendue, et susceptible de déborder les capacités individuelles ou collectives à faire face.</a:t>
            </a:r>
          </a:p>
          <a:p>
            <a:endParaRPr lang="fr-FR" dirty="0"/>
          </a:p>
        </p:txBody>
      </p:sp>
      <p:sp>
        <p:nvSpPr>
          <p:cNvPr id="4" name="Espace réservé du numéro de diapositive 3"/>
          <p:cNvSpPr>
            <a:spLocks noGrp="1"/>
          </p:cNvSpPr>
          <p:nvPr>
            <p:ph type="sldNum" sz="quarter" idx="5"/>
          </p:nvPr>
        </p:nvSpPr>
        <p:spPr/>
        <p:txBody>
          <a:bodyPr/>
          <a:lstStyle/>
          <a:p>
            <a:fld id="{39DC84B0-2A6C-4A34-BAC9-EC85504E9557}" type="slidenum">
              <a:rPr lang="fr-FR" smtClean="0"/>
              <a:t>7</a:t>
            </a:fld>
            <a:endParaRPr lang="fr-FR"/>
          </a:p>
        </p:txBody>
      </p:sp>
    </p:spTree>
    <p:extLst>
      <p:ext uri="{BB962C8B-B14F-4D97-AF65-F5344CB8AC3E}">
        <p14:creationId xmlns:p14="http://schemas.microsoft.com/office/powerpoint/2010/main" val="197364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Les services de secours sont souvent sollicités pour des accidents de la vie courante qui touchent particulièrement les enfants de moins de 15 ans et les personnes âgées.</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Valoriser toute action que le citoyen peut mettre en œuvre pour éviter un accident, en supprimant un danger ou en le réduisant, pour lui‐même ou son entourage.</a:t>
            </a:r>
            <a:endParaRPr lang="fr-FR" dirty="0"/>
          </a:p>
        </p:txBody>
      </p:sp>
      <p:sp>
        <p:nvSpPr>
          <p:cNvPr id="4" name="Espace réservé du numéro de diapositive 3"/>
          <p:cNvSpPr>
            <a:spLocks noGrp="1"/>
          </p:cNvSpPr>
          <p:nvPr>
            <p:ph type="sldNum" sz="quarter" idx="5"/>
          </p:nvPr>
        </p:nvSpPr>
        <p:spPr/>
        <p:txBody>
          <a:bodyPr/>
          <a:lstStyle/>
          <a:p>
            <a:fld id="{39DC84B0-2A6C-4A34-BAC9-EC85504E9557}" type="slidenum">
              <a:rPr lang="fr-FR" smtClean="0"/>
              <a:t>8</a:t>
            </a:fld>
            <a:endParaRPr lang="fr-FR"/>
          </a:p>
        </p:txBody>
      </p:sp>
    </p:spTree>
    <p:extLst>
      <p:ext uri="{BB962C8B-B14F-4D97-AF65-F5344CB8AC3E}">
        <p14:creationId xmlns:p14="http://schemas.microsoft.com/office/powerpoint/2010/main" val="398468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Malgré une absence d’obligation de formation continue pour certaines qualifications grand public, il est recommandé que le citoyen actualise régulièrement ses compétences.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Toute personne suivant une formation GQS, dont le but était initialement de répondre à une situation d’attentat, est invitée à développer ses compétences au PSC1, </a:t>
            </a:r>
            <a:r>
              <a:rPr lang="fr-FR" sz="1800" u="sng" dirty="0">
                <a:effectLst/>
                <a:latin typeface="Calibri" panose="020F0502020204030204" pitchFamily="34" charset="0"/>
                <a:ea typeface="Calibri" panose="020F0502020204030204" pitchFamily="34" charset="0"/>
                <a:cs typeface="Times New Roman" panose="02020603050405020304" pitchFamily="18" charset="0"/>
              </a:rPr>
              <a:t>formation de base du citoyen </a:t>
            </a:r>
            <a:r>
              <a:rPr lang="fr-FR" sz="1800" dirty="0">
                <a:effectLst/>
                <a:latin typeface="Calibri" panose="020F0502020204030204" pitchFamily="34" charset="0"/>
                <a:ea typeface="Calibri" panose="020F0502020204030204" pitchFamily="34" charset="0"/>
                <a:cs typeface="Times New Roman" panose="02020603050405020304" pitchFamily="18" charset="0"/>
              </a:rPr>
              <a:t>permettant de répondre aux enjeux du quotidien, ou d’un niveau supérieur.</a:t>
            </a:r>
          </a:p>
          <a:p>
            <a:endParaRPr lang="fr-FR" dirty="0"/>
          </a:p>
        </p:txBody>
      </p:sp>
      <p:sp>
        <p:nvSpPr>
          <p:cNvPr id="4" name="Espace réservé du numéro de diapositive 3"/>
          <p:cNvSpPr>
            <a:spLocks noGrp="1"/>
          </p:cNvSpPr>
          <p:nvPr>
            <p:ph type="sldNum" sz="quarter" idx="5"/>
          </p:nvPr>
        </p:nvSpPr>
        <p:spPr/>
        <p:txBody>
          <a:bodyPr/>
          <a:lstStyle/>
          <a:p>
            <a:fld id="{39DC84B0-2A6C-4A34-BAC9-EC85504E9557}" type="slidenum">
              <a:rPr lang="fr-FR" smtClean="0"/>
              <a:t>9</a:t>
            </a:fld>
            <a:endParaRPr lang="fr-FR"/>
          </a:p>
        </p:txBody>
      </p:sp>
    </p:spTree>
    <p:extLst>
      <p:ext uri="{BB962C8B-B14F-4D97-AF65-F5344CB8AC3E}">
        <p14:creationId xmlns:p14="http://schemas.microsoft.com/office/powerpoint/2010/main" val="3152399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Bef>
                <a:spcPts val="120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Que le citoyen soit confronté de manière directe ou indirecte à une situation dangereuse, un accident, une catastrophe naturelle ou un attentat terroriste, sa mobilisation est essentielle et peut permettre de sauver des vies.</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Chaque citoyen peut s’engager sur la base du volontariat ou du bénévolat, pour contribuer à la sécurité du pays et pour aider les victimes.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Se mobiliser, c’est aussi adopter des gestes simples qui inscrivent chaque citoyen dans une démarche responsable et solidaire.</a:t>
            </a:r>
            <a:endParaRPr lang="fr-FR" dirty="0"/>
          </a:p>
        </p:txBody>
      </p:sp>
      <p:sp>
        <p:nvSpPr>
          <p:cNvPr id="4" name="Espace réservé du numéro de diapositive 3"/>
          <p:cNvSpPr>
            <a:spLocks noGrp="1"/>
          </p:cNvSpPr>
          <p:nvPr>
            <p:ph type="sldNum" sz="quarter" idx="5"/>
          </p:nvPr>
        </p:nvSpPr>
        <p:spPr/>
        <p:txBody>
          <a:bodyPr/>
          <a:lstStyle/>
          <a:p>
            <a:fld id="{3ED31B63-FC15-4BEE-AA5F-82AE03BB8446}" type="slidenum">
              <a:rPr lang="fr-FR" smtClean="0"/>
              <a:t>10</a:t>
            </a:fld>
            <a:endParaRPr lang="fr-FR"/>
          </a:p>
        </p:txBody>
      </p:sp>
    </p:spTree>
    <p:extLst>
      <p:ext uri="{BB962C8B-B14F-4D97-AF65-F5344CB8AC3E}">
        <p14:creationId xmlns:p14="http://schemas.microsoft.com/office/powerpoint/2010/main" val="313667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29" name="PlaceHolder 2"/>
          <p:cNvSpPr>
            <a:spLocks noGrp="1"/>
          </p:cNvSpPr>
          <p:nvPr>
            <p:ph type="body"/>
          </p:nvPr>
        </p:nvSpPr>
        <p:spPr>
          <a:xfrm>
            <a:off x="0" y="738000"/>
            <a:ext cx="91436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30" name="PlaceHolder 3"/>
          <p:cNvSpPr>
            <a:spLocks noGrp="1"/>
          </p:cNvSpPr>
          <p:nvPr>
            <p:ph type="body"/>
          </p:nvPr>
        </p:nvSpPr>
        <p:spPr>
          <a:xfrm>
            <a:off x="0" y="3058920"/>
            <a:ext cx="91436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32" name="PlaceHolder 2"/>
          <p:cNvSpPr>
            <a:spLocks noGrp="1"/>
          </p:cNvSpPr>
          <p:nvPr>
            <p:ph type="body"/>
          </p:nvPr>
        </p:nvSpPr>
        <p:spPr>
          <a:xfrm>
            <a:off x="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33" name="PlaceHolder 3"/>
          <p:cNvSpPr>
            <a:spLocks noGrp="1"/>
          </p:cNvSpPr>
          <p:nvPr>
            <p:ph type="body"/>
          </p:nvPr>
        </p:nvSpPr>
        <p:spPr>
          <a:xfrm>
            <a:off x="468540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34" name="PlaceHolder 4"/>
          <p:cNvSpPr>
            <a:spLocks noGrp="1"/>
          </p:cNvSpPr>
          <p:nvPr>
            <p:ph type="body"/>
          </p:nvPr>
        </p:nvSpPr>
        <p:spPr>
          <a:xfrm>
            <a:off x="468540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35" name="PlaceHolder 5"/>
          <p:cNvSpPr>
            <a:spLocks noGrp="1"/>
          </p:cNvSpPr>
          <p:nvPr>
            <p:ph type="body"/>
          </p:nvPr>
        </p:nvSpPr>
        <p:spPr>
          <a:xfrm>
            <a:off x="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37" name="PlaceHolder 2"/>
          <p:cNvSpPr>
            <a:spLocks noGrp="1"/>
          </p:cNvSpPr>
          <p:nvPr>
            <p:ph type="body"/>
          </p:nvPr>
        </p:nvSpPr>
        <p:spPr>
          <a:xfrm>
            <a:off x="0" y="73800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38" name="PlaceHolder 3"/>
          <p:cNvSpPr>
            <a:spLocks noGrp="1"/>
          </p:cNvSpPr>
          <p:nvPr>
            <p:ph type="body"/>
          </p:nvPr>
        </p:nvSpPr>
        <p:spPr>
          <a:xfrm>
            <a:off x="3091680" y="73800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39" name="PlaceHolder 4"/>
          <p:cNvSpPr>
            <a:spLocks noGrp="1"/>
          </p:cNvSpPr>
          <p:nvPr>
            <p:ph type="body"/>
          </p:nvPr>
        </p:nvSpPr>
        <p:spPr>
          <a:xfrm>
            <a:off x="6183360" y="73800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40" name="PlaceHolder 5"/>
          <p:cNvSpPr>
            <a:spLocks noGrp="1"/>
          </p:cNvSpPr>
          <p:nvPr>
            <p:ph type="body"/>
          </p:nvPr>
        </p:nvSpPr>
        <p:spPr>
          <a:xfrm>
            <a:off x="6183360" y="305892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41" name="PlaceHolder 6"/>
          <p:cNvSpPr>
            <a:spLocks noGrp="1"/>
          </p:cNvSpPr>
          <p:nvPr>
            <p:ph type="body"/>
          </p:nvPr>
        </p:nvSpPr>
        <p:spPr>
          <a:xfrm>
            <a:off x="3091680" y="305892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42" name="PlaceHolder 7"/>
          <p:cNvSpPr>
            <a:spLocks noGrp="1"/>
          </p:cNvSpPr>
          <p:nvPr>
            <p:ph type="body"/>
          </p:nvPr>
        </p:nvSpPr>
        <p:spPr>
          <a:xfrm>
            <a:off x="0" y="305892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0"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81" name="PlaceHolder 2"/>
          <p:cNvSpPr>
            <a:spLocks noGrp="1"/>
          </p:cNvSpPr>
          <p:nvPr>
            <p:ph type="subTitle"/>
          </p:nvPr>
        </p:nvSpPr>
        <p:spPr>
          <a:xfrm>
            <a:off x="0" y="738000"/>
            <a:ext cx="9143640" cy="4443480"/>
          </a:xfrm>
          <a:prstGeom prst="rect">
            <a:avLst/>
          </a:prstGeom>
        </p:spPr>
        <p:txBody>
          <a:bodyPr lIns="0" tIns="0" rIns="0" bIns="0" anchor="ct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83" name="PlaceHolder 2"/>
          <p:cNvSpPr>
            <a:spLocks noGrp="1"/>
          </p:cNvSpPr>
          <p:nvPr>
            <p:ph type="body"/>
          </p:nvPr>
        </p:nvSpPr>
        <p:spPr>
          <a:xfrm>
            <a:off x="0" y="738000"/>
            <a:ext cx="9143640" cy="444348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85" name="PlaceHolder 2"/>
          <p:cNvSpPr>
            <a:spLocks noGrp="1"/>
          </p:cNvSpPr>
          <p:nvPr>
            <p:ph type="body"/>
          </p:nvPr>
        </p:nvSpPr>
        <p:spPr>
          <a:xfrm>
            <a:off x="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86" name="PlaceHolder 3"/>
          <p:cNvSpPr>
            <a:spLocks noGrp="1"/>
          </p:cNvSpPr>
          <p:nvPr>
            <p:ph type="body"/>
          </p:nvPr>
        </p:nvSpPr>
        <p:spPr>
          <a:xfrm>
            <a:off x="468540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7"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8" name="PlaceHolder 1"/>
          <p:cNvSpPr>
            <a:spLocks noGrp="1"/>
          </p:cNvSpPr>
          <p:nvPr>
            <p:ph type="subTitle"/>
          </p:nvPr>
        </p:nvSpPr>
        <p:spPr>
          <a:xfrm>
            <a:off x="360000" y="4972320"/>
            <a:ext cx="8423640" cy="10287360"/>
          </a:xfrm>
          <a:prstGeom prst="rect">
            <a:avLst/>
          </a:prstGeom>
        </p:spPr>
        <p:txBody>
          <a:bodyPr lIns="0" tIns="0" rIns="0" bIns="0" anchor="ct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90" name="PlaceHolder 2"/>
          <p:cNvSpPr>
            <a:spLocks noGrp="1"/>
          </p:cNvSpPr>
          <p:nvPr>
            <p:ph type="body"/>
          </p:nvPr>
        </p:nvSpPr>
        <p:spPr>
          <a:xfrm>
            <a:off x="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91" name="PlaceHolder 3"/>
          <p:cNvSpPr>
            <a:spLocks noGrp="1"/>
          </p:cNvSpPr>
          <p:nvPr>
            <p:ph type="body"/>
          </p:nvPr>
        </p:nvSpPr>
        <p:spPr>
          <a:xfrm>
            <a:off x="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92" name="PlaceHolder 4"/>
          <p:cNvSpPr>
            <a:spLocks noGrp="1"/>
          </p:cNvSpPr>
          <p:nvPr>
            <p:ph type="body"/>
          </p:nvPr>
        </p:nvSpPr>
        <p:spPr>
          <a:xfrm>
            <a:off x="468540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8" name="PlaceHolder 2"/>
          <p:cNvSpPr>
            <a:spLocks noGrp="1"/>
          </p:cNvSpPr>
          <p:nvPr>
            <p:ph type="subTitle"/>
          </p:nvPr>
        </p:nvSpPr>
        <p:spPr>
          <a:xfrm>
            <a:off x="0" y="738000"/>
            <a:ext cx="9143640" cy="4443480"/>
          </a:xfrm>
          <a:prstGeom prst="rect">
            <a:avLst/>
          </a:prstGeom>
        </p:spPr>
        <p:txBody>
          <a:bodyPr lIns="0" tIns="0" rIns="0" bIns="0" anchor="ct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94" name="PlaceHolder 2"/>
          <p:cNvSpPr>
            <a:spLocks noGrp="1"/>
          </p:cNvSpPr>
          <p:nvPr>
            <p:ph type="body"/>
          </p:nvPr>
        </p:nvSpPr>
        <p:spPr>
          <a:xfrm>
            <a:off x="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95" name="PlaceHolder 3"/>
          <p:cNvSpPr>
            <a:spLocks noGrp="1"/>
          </p:cNvSpPr>
          <p:nvPr>
            <p:ph type="body"/>
          </p:nvPr>
        </p:nvSpPr>
        <p:spPr>
          <a:xfrm>
            <a:off x="468540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96" name="PlaceHolder 4"/>
          <p:cNvSpPr>
            <a:spLocks noGrp="1"/>
          </p:cNvSpPr>
          <p:nvPr>
            <p:ph type="body"/>
          </p:nvPr>
        </p:nvSpPr>
        <p:spPr>
          <a:xfrm>
            <a:off x="468540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98" name="PlaceHolder 2"/>
          <p:cNvSpPr>
            <a:spLocks noGrp="1"/>
          </p:cNvSpPr>
          <p:nvPr>
            <p:ph type="body"/>
          </p:nvPr>
        </p:nvSpPr>
        <p:spPr>
          <a:xfrm>
            <a:off x="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99" name="PlaceHolder 3"/>
          <p:cNvSpPr>
            <a:spLocks noGrp="1"/>
          </p:cNvSpPr>
          <p:nvPr>
            <p:ph type="body"/>
          </p:nvPr>
        </p:nvSpPr>
        <p:spPr>
          <a:xfrm>
            <a:off x="468540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00" name="PlaceHolder 4"/>
          <p:cNvSpPr>
            <a:spLocks noGrp="1"/>
          </p:cNvSpPr>
          <p:nvPr>
            <p:ph type="body"/>
          </p:nvPr>
        </p:nvSpPr>
        <p:spPr>
          <a:xfrm>
            <a:off x="0" y="3058920"/>
            <a:ext cx="91436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202" name="PlaceHolder 2"/>
          <p:cNvSpPr>
            <a:spLocks noGrp="1"/>
          </p:cNvSpPr>
          <p:nvPr>
            <p:ph type="body"/>
          </p:nvPr>
        </p:nvSpPr>
        <p:spPr>
          <a:xfrm>
            <a:off x="0" y="738000"/>
            <a:ext cx="91436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03" name="PlaceHolder 3"/>
          <p:cNvSpPr>
            <a:spLocks noGrp="1"/>
          </p:cNvSpPr>
          <p:nvPr>
            <p:ph type="body"/>
          </p:nvPr>
        </p:nvSpPr>
        <p:spPr>
          <a:xfrm>
            <a:off x="0" y="3058920"/>
            <a:ext cx="91436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205" name="PlaceHolder 2"/>
          <p:cNvSpPr>
            <a:spLocks noGrp="1"/>
          </p:cNvSpPr>
          <p:nvPr>
            <p:ph type="body"/>
          </p:nvPr>
        </p:nvSpPr>
        <p:spPr>
          <a:xfrm>
            <a:off x="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06" name="PlaceHolder 3"/>
          <p:cNvSpPr>
            <a:spLocks noGrp="1"/>
          </p:cNvSpPr>
          <p:nvPr>
            <p:ph type="body"/>
          </p:nvPr>
        </p:nvSpPr>
        <p:spPr>
          <a:xfrm>
            <a:off x="468540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07" name="PlaceHolder 4"/>
          <p:cNvSpPr>
            <a:spLocks noGrp="1"/>
          </p:cNvSpPr>
          <p:nvPr>
            <p:ph type="body"/>
          </p:nvPr>
        </p:nvSpPr>
        <p:spPr>
          <a:xfrm>
            <a:off x="468540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08" name="PlaceHolder 5"/>
          <p:cNvSpPr>
            <a:spLocks noGrp="1"/>
          </p:cNvSpPr>
          <p:nvPr>
            <p:ph type="body"/>
          </p:nvPr>
        </p:nvSpPr>
        <p:spPr>
          <a:xfrm>
            <a:off x="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210" name="PlaceHolder 2"/>
          <p:cNvSpPr>
            <a:spLocks noGrp="1"/>
          </p:cNvSpPr>
          <p:nvPr>
            <p:ph type="body"/>
          </p:nvPr>
        </p:nvSpPr>
        <p:spPr>
          <a:xfrm>
            <a:off x="0" y="73800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11" name="PlaceHolder 3"/>
          <p:cNvSpPr>
            <a:spLocks noGrp="1"/>
          </p:cNvSpPr>
          <p:nvPr>
            <p:ph type="body"/>
          </p:nvPr>
        </p:nvSpPr>
        <p:spPr>
          <a:xfrm>
            <a:off x="3091680" y="73800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12" name="PlaceHolder 4"/>
          <p:cNvSpPr>
            <a:spLocks noGrp="1"/>
          </p:cNvSpPr>
          <p:nvPr>
            <p:ph type="body"/>
          </p:nvPr>
        </p:nvSpPr>
        <p:spPr>
          <a:xfrm>
            <a:off x="6183360" y="73800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13" name="PlaceHolder 5"/>
          <p:cNvSpPr>
            <a:spLocks noGrp="1"/>
          </p:cNvSpPr>
          <p:nvPr>
            <p:ph type="body"/>
          </p:nvPr>
        </p:nvSpPr>
        <p:spPr>
          <a:xfrm>
            <a:off x="6183360" y="305892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14" name="PlaceHolder 6"/>
          <p:cNvSpPr>
            <a:spLocks noGrp="1"/>
          </p:cNvSpPr>
          <p:nvPr>
            <p:ph type="body"/>
          </p:nvPr>
        </p:nvSpPr>
        <p:spPr>
          <a:xfrm>
            <a:off x="3091680" y="305892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15" name="PlaceHolder 7"/>
          <p:cNvSpPr>
            <a:spLocks noGrp="1"/>
          </p:cNvSpPr>
          <p:nvPr>
            <p:ph type="body"/>
          </p:nvPr>
        </p:nvSpPr>
        <p:spPr>
          <a:xfrm>
            <a:off x="0" y="3058920"/>
            <a:ext cx="294408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0" name="PlaceHolder 2"/>
          <p:cNvSpPr>
            <a:spLocks noGrp="1"/>
          </p:cNvSpPr>
          <p:nvPr>
            <p:ph type="body"/>
          </p:nvPr>
        </p:nvSpPr>
        <p:spPr>
          <a:xfrm>
            <a:off x="0" y="738000"/>
            <a:ext cx="9143640" cy="444348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2" name="PlaceHolder 2"/>
          <p:cNvSpPr>
            <a:spLocks noGrp="1"/>
          </p:cNvSpPr>
          <p:nvPr>
            <p:ph type="body"/>
          </p:nvPr>
        </p:nvSpPr>
        <p:spPr>
          <a:xfrm>
            <a:off x="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3" name="PlaceHolder 3"/>
          <p:cNvSpPr>
            <a:spLocks noGrp="1"/>
          </p:cNvSpPr>
          <p:nvPr>
            <p:ph type="body"/>
          </p:nvPr>
        </p:nvSpPr>
        <p:spPr>
          <a:xfrm>
            <a:off x="468540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360000" y="4972320"/>
            <a:ext cx="8423640" cy="10287360"/>
          </a:xfrm>
          <a:prstGeom prst="rect">
            <a:avLst/>
          </a:prstGeom>
        </p:spPr>
        <p:txBody>
          <a:bodyPr lIns="0" tIns="0" rIns="0" bIns="0" anchor="ct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17" name="PlaceHolder 2"/>
          <p:cNvSpPr>
            <a:spLocks noGrp="1"/>
          </p:cNvSpPr>
          <p:nvPr>
            <p:ph type="body"/>
          </p:nvPr>
        </p:nvSpPr>
        <p:spPr>
          <a:xfrm>
            <a:off x="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8" name="PlaceHolder 3"/>
          <p:cNvSpPr>
            <a:spLocks noGrp="1"/>
          </p:cNvSpPr>
          <p:nvPr>
            <p:ph type="body"/>
          </p:nvPr>
        </p:nvSpPr>
        <p:spPr>
          <a:xfrm>
            <a:off x="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19" name="PlaceHolder 4"/>
          <p:cNvSpPr>
            <a:spLocks noGrp="1"/>
          </p:cNvSpPr>
          <p:nvPr>
            <p:ph type="body"/>
          </p:nvPr>
        </p:nvSpPr>
        <p:spPr>
          <a:xfrm>
            <a:off x="468540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21" name="PlaceHolder 2"/>
          <p:cNvSpPr>
            <a:spLocks noGrp="1"/>
          </p:cNvSpPr>
          <p:nvPr>
            <p:ph type="body"/>
          </p:nvPr>
        </p:nvSpPr>
        <p:spPr>
          <a:xfrm>
            <a:off x="0" y="738000"/>
            <a:ext cx="4461840" cy="444348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2" name="PlaceHolder 3"/>
          <p:cNvSpPr>
            <a:spLocks noGrp="1"/>
          </p:cNvSpPr>
          <p:nvPr>
            <p:ph type="body"/>
          </p:nvPr>
        </p:nvSpPr>
        <p:spPr>
          <a:xfrm>
            <a:off x="468540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3" name="PlaceHolder 4"/>
          <p:cNvSpPr>
            <a:spLocks noGrp="1"/>
          </p:cNvSpPr>
          <p:nvPr>
            <p:ph type="body"/>
          </p:nvPr>
        </p:nvSpPr>
        <p:spPr>
          <a:xfrm>
            <a:off x="4685400" y="305892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60000" y="738000"/>
            <a:ext cx="8423640" cy="4046040"/>
          </a:xfrm>
          <a:prstGeom prst="rect">
            <a:avLst/>
          </a:prstGeom>
        </p:spPr>
        <p:txBody>
          <a:bodyPr lIns="0" tIns="0" rIns="0" bIns="0" anchor="ctr"/>
          <a:lstStyle/>
          <a:p>
            <a:endParaRPr lang="fr-FR" sz="1800" b="0" strike="noStrike" spc="-1">
              <a:solidFill>
                <a:srgbClr val="000000"/>
              </a:solidFill>
              <a:latin typeface="Arial"/>
            </a:endParaRPr>
          </a:p>
        </p:txBody>
      </p:sp>
      <p:sp>
        <p:nvSpPr>
          <p:cNvPr id="25" name="PlaceHolder 2"/>
          <p:cNvSpPr>
            <a:spLocks noGrp="1"/>
          </p:cNvSpPr>
          <p:nvPr>
            <p:ph type="body"/>
          </p:nvPr>
        </p:nvSpPr>
        <p:spPr>
          <a:xfrm>
            <a:off x="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6" name="PlaceHolder 3"/>
          <p:cNvSpPr>
            <a:spLocks noGrp="1"/>
          </p:cNvSpPr>
          <p:nvPr>
            <p:ph type="body"/>
          </p:nvPr>
        </p:nvSpPr>
        <p:spPr>
          <a:xfrm>
            <a:off x="4685400" y="738000"/>
            <a:ext cx="4461840" cy="211932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27" name="PlaceHolder 4"/>
          <p:cNvSpPr>
            <a:spLocks noGrp="1"/>
          </p:cNvSpPr>
          <p:nvPr>
            <p:ph type="body"/>
          </p:nvPr>
        </p:nvSpPr>
        <p:spPr>
          <a:xfrm>
            <a:off x="0" y="3058920"/>
            <a:ext cx="9143640" cy="2119320"/>
          </a:xfrm>
          <a:prstGeom prst="rect">
            <a:avLst/>
          </a:prstGeom>
        </p:spPr>
        <p:txBody>
          <a:bodyPr lIns="0" tIns="0" rIns="0" bIns="0">
            <a:normAutofit/>
          </a:bodyPr>
          <a:lstStyle/>
          <a:p>
            <a:endParaRPr lang="fr-FR"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Line 1"/>
          <p:cNvSpPr/>
          <p:nvPr/>
        </p:nvSpPr>
        <p:spPr>
          <a:xfrm>
            <a:off x="323640" y="4784040"/>
            <a:ext cx="8424720" cy="3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8" name="Line 2"/>
          <p:cNvSpPr/>
          <p:nvPr/>
        </p:nvSpPr>
        <p:spPr>
          <a:xfrm>
            <a:off x="360000" y="4784040"/>
            <a:ext cx="8424000" cy="360"/>
          </a:xfrm>
          <a:prstGeom prst="line">
            <a:avLst/>
          </a:prstGeom>
          <a:ln w="10080">
            <a:solidFill>
              <a:srgbClr val="000000"/>
            </a:solidFill>
            <a:round/>
          </a:ln>
        </p:spPr>
        <p:style>
          <a:lnRef idx="0">
            <a:scrgbClr r="0" g="0" b="0"/>
          </a:lnRef>
          <a:fillRef idx="0">
            <a:scrgbClr r="0" g="0" b="0"/>
          </a:fillRef>
          <a:effectRef idx="0">
            <a:scrgbClr r="0" g="0" b="0"/>
          </a:effectRef>
          <a:fontRef idx="minor"/>
        </p:style>
      </p:sp>
      <p:pic>
        <p:nvPicPr>
          <p:cNvPr id="2" name="MIN_Interieur_RVB.jpg"/>
          <p:cNvPicPr/>
          <p:nvPr/>
        </p:nvPicPr>
        <p:blipFill>
          <a:blip r:embed="rId14"/>
          <a:stretch/>
        </p:blipFill>
        <p:spPr>
          <a:xfrm>
            <a:off x="293040" y="115200"/>
            <a:ext cx="628200" cy="474480"/>
          </a:xfrm>
          <a:prstGeom prst="rect">
            <a:avLst/>
          </a:prstGeom>
          <a:ln w="12600">
            <a:noFill/>
          </a:ln>
        </p:spPr>
      </p:pic>
      <p:sp>
        <p:nvSpPr>
          <p:cNvPr id="3" name="PlaceHolder 3"/>
          <p:cNvSpPr>
            <a:spLocks noGrp="1"/>
          </p:cNvSpPr>
          <p:nvPr>
            <p:ph type="sldNum"/>
          </p:nvPr>
        </p:nvSpPr>
        <p:spPr>
          <a:xfrm>
            <a:off x="0" y="4985280"/>
            <a:ext cx="179640" cy="136080"/>
          </a:xfrm>
          <a:prstGeom prst="rect">
            <a:avLst/>
          </a:prstGeom>
        </p:spPr>
        <p:txBody>
          <a:bodyPr lIns="0" tIns="0" rIns="0" bIns="0" anchor="ctr"/>
          <a:lstStyle/>
          <a:p>
            <a:pPr algn="r">
              <a:lnSpc>
                <a:spcPct val="100000"/>
              </a:lnSpc>
            </a:pPr>
            <a:fld id="{986873D5-62E2-4FF6-9B57-2CE0FA4C1DC4}" type="slidenum">
              <a:rPr lang="fr-FR" sz="100" b="1" strike="noStrike" spc="-1">
                <a:solidFill>
                  <a:srgbClr val="000000"/>
                </a:solidFill>
                <a:latin typeface="Arial"/>
                <a:ea typeface="Arial"/>
              </a:rPr>
              <a:t>‹N°›</a:t>
            </a:fld>
            <a:endParaRPr lang="fr-FR" sz="100" b="0" strike="noStrike" spc="-1">
              <a:latin typeface="Times New Roman"/>
            </a:endParaRPr>
          </a:p>
        </p:txBody>
      </p:sp>
      <p:sp>
        <p:nvSpPr>
          <p:cNvPr id="4" name="PlaceHolder 4"/>
          <p:cNvSpPr>
            <a:spLocks noGrp="1"/>
          </p:cNvSpPr>
          <p:nvPr>
            <p:ph type="title"/>
          </p:nvPr>
        </p:nvSpPr>
        <p:spPr>
          <a:xfrm>
            <a:off x="0" y="0"/>
            <a:ext cx="179640" cy="179640"/>
          </a:xfrm>
          <a:prstGeom prst="rect">
            <a:avLst/>
          </a:prstGeom>
        </p:spPr>
        <p:txBody>
          <a:bodyPr lIns="45720" rIns="45720" anchor="ctr"/>
          <a:lstStyle/>
          <a:p>
            <a:pPr>
              <a:lnSpc>
                <a:spcPct val="100000"/>
              </a:lnSpc>
            </a:pPr>
            <a:r>
              <a:rPr lang="fr-FR" sz="100" b="1" strike="noStrike" spc="-1">
                <a:solidFill>
                  <a:srgbClr val="000000"/>
                </a:solidFill>
                <a:latin typeface="Arial"/>
                <a:ea typeface="Arial"/>
              </a:rPr>
              <a:t>Titre</a:t>
            </a:r>
            <a:endParaRPr lang="fr-FR" sz="100" b="0" strike="noStrike" spc="-1">
              <a:solidFill>
                <a:srgbClr val="000000"/>
              </a:solidFill>
              <a:latin typeface="Arial"/>
            </a:endParaRPr>
          </a:p>
        </p:txBody>
      </p:sp>
      <p:sp>
        <p:nvSpPr>
          <p:cNvPr id="5" name="PlaceHolder 5"/>
          <p:cNvSpPr>
            <a:spLocks noGrp="1"/>
          </p:cNvSpPr>
          <p:nvPr>
            <p:ph type="body"/>
          </p:nvPr>
        </p:nvSpPr>
        <p:spPr>
          <a:xfrm>
            <a:off x="3722760" y="2345040"/>
            <a:ext cx="5133240" cy="2550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pic>
        <p:nvPicPr>
          <p:cNvPr id="6" name="Image 5"/>
          <p:cNvPicPr/>
          <p:nvPr/>
        </p:nvPicPr>
        <p:blipFill>
          <a:blip r:embed="rId15"/>
          <a:stretch/>
        </p:blipFill>
        <p:spPr>
          <a:xfrm>
            <a:off x="340200" y="159480"/>
            <a:ext cx="3780000" cy="2854440"/>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 name="Line 1"/>
          <p:cNvSpPr/>
          <p:nvPr/>
        </p:nvSpPr>
        <p:spPr>
          <a:xfrm>
            <a:off x="323640" y="4784040"/>
            <a:ext cx="8424720" cy="3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3" name="Line 2"/>
          <p:cNvSpPr/>
          <p:nvPr/>
        </p:nvSpPr>
        <p:spPr>
          <a:xfrm>
            <a:off x="360000" y="4784040"/>
            <a:ext cx="8424000" cy="3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4" name="PlaceHolder 3"/>
          <p:cNvSpPr>
            <a:spLocks noGrp="1"/>
          </p:cNvSpPr>
          <p:nvPr>
            <p:ph type="sldNum"/>
          </p:nvPr>
        </p:nvSpPr>
        <p:spPr>
          <a:xfrm>
            <a:off x="8621640" y="4899960"/>
            <a:ext cx="126720" cy="126720"/>
          </a:xfrm>
          <a:prstGeom prst="rect">
            <a:avLst/>
          </a:prstGeom>
        </p:spPr>
        <p:txBody>
          <a:bodyPr lIns="0" tIns="0" rIns="0" bIns="0" anchor="ctr"/>
          <a:lstStyle/>
          <a:p>
            <a:pPr algn="r">
              <a:lnSpc>
                <a:spcPct val="100000"/>
              </a:lnSpc>
            </a:pPr>
            <a:fld id="{EDAB78C5-0F4C-45AA-8DD1-03BBF7E4502B}" type="slidenum">
              <a:rPr lang="fr-FR" sz="700" b="1" strike="noStrike" spc="-1">
                <a:solidFill>
                  <a:srgbClr val="000000"/>
                </a:solidFill>
                <a:latin typeface="Arial"/>
                <a:ea typeface="Arial"/>
              </a:rPr>
              <a:t>‹N°›</a:t>
            </a:fld>
            <a:endParaRPr lang="fr-FR" sz="700" b="0" strike="noStrike" spc="-1">
              <a:latin typeface="Times New Roman"/>
            </a:endParaRPr>
          </a:p>
        </p:txBody>
      </p:sp>
      <p:sp>
        <p:nvSpPr>
          <p:cNvPr id="175" name="PlaceHolder 4"/>
          <p:cNvSpPr>
            <a:spLocks noGrp="1"/>
          </p:cNvSpPr>
          <p:nvPr>
            <p:ph type="body"/>
          </p:nvPr>
        </p:nvSpPr>
        <p:spPr>
          <a:xfrm>
            <a:off x="323640" y="1707480"/>
            <a:ext cx="2519640" cy="2880000"/>
          </a:xfrm>
          <a:prstGeom prst="rect">
            <a:avLst/>
          </a:prstGeom>
        </p:spPr>
        <p:txBody>
          <a:bodyPr lIns="0" tIns="0" rIns="0" bIns="0">
            <a:normAutofit/>
          </a:bodyPr>
          <a:lstStyle/>
          <a:p>
            <a:pPr>
              <a:lnSpc>
                <a:spcPct val="100000"/>
              </a:lnSpc>
              <a:spcBef>
                <a:spcPts val="499"/>
              </a:spcBef>
            </a:pPr>
            <a:r>
              <a:rPr lang="fr-FR" sz="1400" b="0" strike="noStrike" spc="-1">
                <a:solidFill>
                  <a:srgbClr val="000000"/>
                </a:solidFill>
                <a:latin typeface="Arial"/>
                <a:ea typeface="Arial"/>
              </a:rPr>
              <a:t>Texte de niveau 1</a:t>
            </a:r>
            <a:endParaRPr lang="fr-FR" sz="1400" b="0" strike="noStrike" spc="-1">
              <a:solidFill>
                <a:srgbClr val="000000"/>
              </a:solidFill>
              <a:latin typeface="Arial"/>
            </a:endParaRPr>
          </a:p>
          <a:p>
            <a:endParaRPr lang="fr-FR" sz="1400" b="0" strike="noStrike" spc="-1">
              <a:solidFill>
                <a:srgbClr val="000000"/>
              </a:solidFill>
              <a:latin typeface="Arial"/>
            </a:endParaRPr>
          </a:p>
          <a:p>
            <a:endParaRPr lang="fr-FR" sz="1400" b="0" strike="noStrike" spc="-1">
              <a:solidFill>
                <a:srgbClr val="000000"/>
              </a:solidFill>
              <a:latin typeface="Arial"/>
            </a:endParaRPr>
          </a:p>
          <a:p>
            <a:endParaRPr lang="fr-FR" sz="1400" b="0" strike="noStrike" spc="-1">
              <a:solidFill>
                <a:srgbClr val="000000"/>
              </a:solidFill>
              <a:latin typeface="Arial"/>
            </a:endParaRPr>
          </a:p>
          <a:p>
            <a:endParaRPr lang="fr-FR" sz="1400" b="0" strike="noStrike" spc="-1">
              <a:solidFill>
                <a:srgbClr val="000000"/>
              </a:solidFill>
              <a:latin typeface="Arial"/>
            </a:endParaRPr>
          </a:p>
        </p:txBody>
      </p:sp>
      <p:sp>
        <p:nvSpPr>
          <p:cNvPr id="176" name="PlaceHolder 5"/>
          <p:cNvSpPr>
            <a:spLocks noGrp="1"/>
          </p:cNvSpPr>
          <p:nvPr>
            <p:ph type="body"/>
          </p:nvPr>
        </p:nvSpPr>
        <p:spPr>
          <a:xfrm>
            <a:off x="324000" y="1248840"/>
            <a:ext cx="8424360" cy="242640"/>
          </a:xfrm>
          <a:prstGeom prst="rect">
            <a:avLst/>
          </a:prstGeom>
        </p:spPr>
        <p:txBody>
          <a:bodyPr lIns="0" tIns="0" rIns="0" bIns="0">
            <a:normAutofit/>
          </a:bodyPr>
          <a:lstStyle/>
          <a:p>
            <a:pPr>
              <a:lnSpc>
                <a:spcPct val="100000"/>
              </a:lnSpc>
              <a:spcBef>
                <a:spcPts val="799"/>
              </a:spcBef>
            </a:pPr>
            <a:r>
              <a:rPr lang="fr-FR" sz="1500" b="1" strike="noStrike" spc="-1">
                <a:solidFill>
                  <a:srgbClr val="808080"/>
                </a:solidFill>
                <a:latin typeface="Arial"/>
                <a:ea typeface="Arial"/>
              </a:rPr>
              <a:t>Sous-titre</a:t>
            </a:r>
            <a:endParaRPr lang="fr-FR" sz="1500" b="0" strike="noStrike" spc="-1">
              <a:solidFill>
                <a:srgbClr val="000000"/>
              </a:solidFill>
              <a:latin typeface="Arial"/>
            </a:endParaRPr>
          </a:p>
        </p:txBody>
      </p:sp>
      <p:sp>
        <p:nvSpPr>
          <p:cNvPr id="177" name="PlaceHolder 6"/>
          <p:cNvSpPr>
            <a:spLocks noGrp="1"/>
          </p:cNvSpPr>
          <p:nvPr>
            <p:ph type="title"/>
          </p:nvPr>
        </p:nvSpPr>
        <p:spPr>
          <a:xfrm>
            <a:off x="324000" y="682920"/>
            <a:ext cx="8424360" cy="539640"/>
          </a:xfrm>
          <a:prstGeom prst="rect">
            <a:avLst/>
          </a:prstGeom>
        </p:spPr>
        <p:txBody>
          <a:bodyPr lIns="45720" rIns="45720" anchor="ctr"/>
          <a:lstStyle/>
          <a:p>
            <a:pPr>
              <a:lnSpc>
                <a:spcPct val="100000"/>
              </a:lnSpc>
            </a:pPr>
            <a:r>
              <a:rPr lang="fr-FR" sz="2500" b="1" strike="noStrike" spc="-1">
                <a:solidFill>
                  <a:srgbClr val="000000"/>
                </a:solidFill>
                <a:latin typeface="Arial"/>
                <a:ea typeface="Arial"/>
              </a:rPr>
              <a:t>Titre</a:t>
            </a:r>
            <a:endParaRPr lang="fr-FR" sz="2500" b="0" strike="noStrike" spc="-1">
              <a:solidFill>
                <a:srgbClr val="000000"/>
              </a:solidFill>
              <a:latin typeface="Arial"/>
            </a:endParaRPr>
          </a:p>
        </p:txBody>
      </p:sp>
      <p:sp>
        <p:nvSpPr>
          <p:cNvPr id="178" name="PlaceHolder 7"/>
          <p:cNvSpPr>
            <a:spLocks noGrp="1"/>
          </p:cNvSpPr>
          <p:nvPr>
            <p:ph type="body"/>
          </p:nvPr>
        </p:nvSpPr>
        <p:spPr>
          <a:xfrm>
            <a:off x="3132000" y="1707480"/>
            <a:ext cx="5616360" cy="2880000"/>
          </a:xfrm>
          <a:prstGeom prst="rect">
            <a:avLst/>
          </a:prstGeom>
        </p:spPr>
        <p:txBody>
          <a:bodyPr/>
          <a:lstStyle/>
          <a:p>
            <a:pPr>
              <a:lnSpc>
                <a:spcPct val="100000"/>
              </a:lnSpc>
            </a:pPr>
            <a:r>
              <a:rPr lang="fr-FR" sz="1800" b="0" strike="noStrike" spc="-1">
                <a:solidFill>
                  <a:srgbClr val="000000"/>
                </a:solidFill>
                <a:latin typeface="Arial"/>
                <a:ea typeface="Arial"/>
              </a:rPr>
              <a:t>Cliquez sur l'icône pour ajouter une image</a:t>
            </a:r>
            <a:endParaRPr lang="fr-FR" sz="1800" b="0" strike="noStrike" spc="-1">
              <a:solidFill>
                <a:srgbClr val="000000"/>
              </a:solidFill>
              <a:latin typeface="Arial"/>
            </a:endParaRPr>
          </a:p>
        </p:txBody>
      </p:sp>
      <p:pic>
        <p:nvPicPr>
          <p:cNvPr id="179" name="Image 178"/>
          <p:cNvPicPr/>
          <p:nvPr/>
        </p:nvPicPr>
        <p:blipFill>
          <a:blip r:embed="rId14"/>
          <a:stretch/>
        </p:blipFill>
        <p:spPr>
          <a:xfrm>
            <a:off x="293040" y="115200"/>
            <a:ext cx="628560" cy="474840"/>
          </a:xfrm>
          <a:prstGeom prst="rect">
            <a:avLst/>
          </a:prstGeom>
          <a:ln>
            <a:noFill/>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1.svg"/><Relationship Id="rId3" Type="http://schemas.openxmlformats.org/officeDocument/2006/relationships/hyperlink" Target="https://www.gouvernement.fr/risques/s-engager-pour-aider-en-cas-de-crise" TargetMode="External"/><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slide" Target="slide2.xml"/><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image" Target="../media/image16.png"/><Relationship Id="rId9" Type="http://schemas.microsoft.com/office/2007/relationships/hdphoto" Target="../media/hdphoto3.wdp"/><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12.jpe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6.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5.jpe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microsoft.com/office/2007/relationships/media" Target="../media/media2.mp4"/><Relationship Id="rId7" Type="http://schemas.openxmlformats.org/officeDocument/2006/relationships/image" Target="../media/image25.jpeg"/><Relationship Id="rId12"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4.xml"/><Relationship Id="rId11" Type="http://schemas.openxmlformats.org/officeDocument/2006/relationships/image" Target="../media/image11.svg"/><Relationship Id="rId5" Type="http://schemas.openxmlformats.org/officeDocument/2006/relationships/slideLayout" Target="../slideLayouts/slideLayout15.xml"/><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4.wdp"/><Relationship Id="rId3" Type="http://schemas.openxmlformats.org/officeDocument/2006/relationships/image" Target="../media/image23.png"/><Relationship Id="rId7" Type="http://schemas.openxmlformats.org/officeDocument/2006/relationships/hyperlink" Target="http://www.gouvernement.fr/risques" TargetMode="External"/><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11.svg"/><Relationship Id="rId11" Type="http://schemas.openxmlformats.org/officeDocument/2006/relationships/hyperlink" Target="https://www.gouvernement.fr/risques/prevenir-et-agir-en-cas-de-risques-et-de-menaces" TargetMode="External"/><Relationship Id="rId5" Type="http://schemas.openxmlformats.org/officeDocument/2006/relationships/image" Target="../media/image9.png"/><Relationship Id="rId15" Type="http://schemas.microsoft.com/office/2007/relationships/hdphoto" Target="../media/hdphoto5.wdp"/><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hyperlink" Target="https://youtu.be/oM7SRcj_Utg" TargetMode="External"/><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png"/><Relationship Id="rId3" Type="http://schemas.microsoft.com/office/2007/relationships/media" Target="../media/media4.mp4"/><Relationship Id="rId7" Type="http://schemas.openxmlformats.org/officeDocument/2006/relationships/image" Target="../media/image36.png"/><Relationship Id="rId12"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6.xml"/><Relationship Id="rId11" Type="http://schemas.openxmlformats.org/officeDocument/2006/relationships/image" Target="../media/image11.svg"/><Relationship Id="rId5" Type="http://schemas.openxmlformats.org/officeDocument/2006/relationships/slideLayout" Target="../slideLayouts/slideLayout15.xml"/><Relationship Id="rId10" Type="http://schemas.openxmlformats.org/officeDocument/2006/relationships/image" Target="../media/image9.png"/><Relationship Id="rId4" Type="http://schemas.openxmlformats.org/officeDocument/2006/relationships/video" Target="../media/media4.mp4"/><Relationship Id="rId9" Type="http://schemas.openxmlformats.org/officeDocument/2006/relationships/slide" Target="slide2.xml"/><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1.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hyperlink" Target="https://www.gouvernement.fr/risques/connaitre-les-numeros-d-urgence"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slide" Target="slide2.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png"/><Relationship Id="rId7" Type="http://schemas.openxmlformats.org/officeDocument/2006/relationships/slide" Target="slide13.xml"/><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sv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slide" Target="slide22.xml"/><Relationship Id="rId4" Type="http://schemas.openxmlformats.org/officeDocument/2006/relationships/slide" Target="slide3.xml"/><Relationship Id="rId9"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1.sv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slide" Target="slide2.xml"/><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1.sv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2.xml"/><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51.png"/><Relationship Id="rId5" Type="http://schemas.openxmlformats.org/officeDocument/2006/relationships/image" Target="../media/image11.svg"/><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1.sv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15.xml"/><Relationship Id="rId5" Type="http://schemas.openxmlformats.org/officeDocument/2006/relationships/image" Target="../media/image11.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slide" Target="slide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solidarites-sante.gouv.fr/prevention-en-sante/risques-de-la-vie-courante/" TargetMode="External"/><Relationship Id="rId3" Type="http://schemas.openxmlformats.org/officeDocument/2006/relationships/image" Target="../media/image7.png"/><Relationship Id="rId7" Type="http://schemas.openxmlformats.org/officeDocument/2006/relationships/hyperlink" Target="https://solidarites-sante.gouv.fr/prevention-en-sante/risques-de-la-vie-courante"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slide" Target="slide2.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trike="noStrike" spc="-1" dirty="0">
                <a:solidFill>
                  <a:srgbClr val="000000"/>
                </a:solidFill>
                <a:latin typeface="Arial"/>
                <a:ea typeface="Arial"/>
              </a:rPr>
              <a:t>DGSCGC - SECTION SECOURISME</a:t>
            </a:r>
          </a:p>
          <a:p>
            <a:pPr algn="r">
              <a:lnSpc>
                <a:spcPct val="100000"/>
              </a:lnSpc>
            </a:pPr>
            <a:endParaRPr lang="fr-FR" sz="700" b="0" strike="noStrike" spc="-1" dirty="0">
              <a:latin typeface="Arial"/>
            </a:endParaRPr>
          </a:p>
        </p:txBody>
      </p:sp>
      <p:sp>
        <p:nvSpPr>
          <p:cNvPr id="218" name="TextShape 3"/>
          <p:cNvSpPr txBox="1"/>
          <p:nvPr/>
        </p:nvSpPr>
        <p:spPr>
          <a:xfrm>
            <a:off x="0" y="0"/>
            <a:ext cx="179640" cy="179640"/>
          </a:xfrm>
          <a:prstGeom prst="rect">
            <a:avLst/>
          </a:prstGeom>
          <a:noFill/>
          <a:ln w="9360">
            <a:solidFill>
              <a:srgbClr val="000000"/>
            </a:solidFill>
            <a:round/>
          </a:ln>
        </p:spPr>
        <p:txBody>
          <a:bodyPr lIns="45720" rIns="45720" anchor="ctr"/>
          <a:lstStyle/>
          <a:p>
            <a:endParaRPr lang="fr-FR" sz="1800" b="0" strike="noStrike" spc="-1">
              <a:solidFill>
                <a:srgbClr val="000000"/>
              </a:solidFill>
              <a:latin typeface="Arial"/>
            </a:endParaRPr>
          </a:p>
        </p:txBody>
      </p:sp>
      <p:sp>
        <p:nvSpPr>
          <p:cNvPr id="219" name="CustomShape 4"/>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2" name="TextShape 6">
            <a:extLst>
              <a:ext uri="{FF2B5EF4-FFF2-40B4-BE49-F238E27FC236}">
                <a16:creationId xmlns:a16="http://schemas.microsoft.com/office/drawing/2014/main" xmlns="" id="{B8787C8E-E979-E1A9-7B84-25291F05E127}"/>
              </a:ext>
            </a:extLst>
          </p:cNvPr>
          <p:cNvSpPr txBox="1"/>
          <p:nvPr/>
        </p:nvSpPr>
        <p:spPr>
          <a:xfrm>
            <a:off x="3275860" y="3772350"/>
            <a:ext cx="5472500" cy="539640"/>
          </a:xfrm>
          <a:prstGeom prst="rect">
            <a:avLst/>
          </a:prstGeom>
          <a:noFill/>
          <a:ln w="12600">
            <a:noFill/>
          </a:ln>
        </p:spPr>
        <p:txBody>
          <a:bodyPr lIns="45720" rIns="45720" anchor="ctr"/>
          <a:lstStyle/>
          <a:p>
            <a:pPr algn="r"/>
            <a:r>
              <a:rPr lang="fr-FR" sz="1800" b="0" strike="noStrike" spc="-1" dirty="0">
                <a:solidFill>
                  <a:srgbClr val="000000"/>
                </a:solidFill>
                <a:latin typeface="Arial"/>
              </a:rPr>
              <a:t>FORMATION CONTINUE 2022</a:t>
            </a:r>
            <a:br>
              <a:rPr lang="fr-FR" sz="1800" b="0" strike="noStrike" spc="-1" dirty="0">
                <a:solidFill>
                  <a:srgbClr val="000000"/>
                </a:solidFill>
                <a:latin typeface="Arial"/>
              </a:rPr>
            </a:br>
            <a:r>
              <a:rPr lang="fr-FR" sz="1800" b="0" strike="noStrike" spc="-1" dirty="0">
                <a:solidFill>
                  <a:srgbClr val="000000"/>
                </a:solidFill>
                <a:latin typeface="Arial"/>
              </a:rPr>
              <a:t>DES ÉQUIPES PÉDAGOGIQUES NATIONALES</a:t>
            </a:r>
          </a:p>
          <a:p>
            <a:pPr algn="r"/>
            <a:r>
              <a:rPr lang="fr-FR" sz="1800" b="0" strike="noStrike" spc="-1" dirty="0">
                <a:solidFill>
                  <a:srgbClr val="000000"/>
                </a:solidFill>
                <a:latin typeface="Arial"/>
              </a:rPr>
              <a:t>Filière Citoyenne</a:t>
            </a:r>
          </a:p>
          <a:p>
            <a:pPr algn="r"/>
            <a:endParaRPr lang="fr-FR" sz="1800" b="0" strike="noStrike" spc="-1" dirty="0">
              <a:solidFill>
                <a:srgbClr val="000000"/>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4462959" y="8559546"/>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10</a:t>
            </a:fld>
            <a:endParaRPr lang="fr-FR" sz="700" b="0" strike="noStrike" spc="-1">
              <a:latin typeface="Times New Roman"/>
            </a:endParaRPr>
          </a:p>
        </p:txBody>
      </p:sp>
      <p:sp>
        <p:nvSpPr>
          <p:cNvPr id="6" name="Rectangle 5">
            <a:extLst>
              <a:ext uri="{FF2B5EF4-FFF2-40B4-BE49-F238E27FC236}">
                <a16:creationId xmlns:a16="http://schemas.microsoft.com/office/drawing/2014/main" xmlns="" id="{7D36E4D6-5B47-4D17-8262-AE57AAE10E86}"/>
              </a:ext>
            </a:extLst>
          </p:cNvPr>
          <p:cNvSpPr/>
          <p:nvPr/>
        </p:nvSpPr>
        <p:spPr>
          <a:xfrm>
            <a:off x="616225" y="1565227"/>
            <a:ext cx="8271111" cy="307777"/>
          </a:xfrm>
          <a:prstGeom prst="rect">
            <a:avLst/>
          </a:prstGeom>
        </p:spPr>
        <p:txBody>
          <a:bodyPr wrap="square">
            <a:spAutoFit/>
          </a:bodyPr>
          <a:lstStyle/>
          <a:p>
            <a:r>
              <a:rPr lang="fr-FR" sz="1400" b="1" dirty="0">
                <a:cs typeface="Times New Roman" panose="02020603050405020304" pitchFamily="18" charset="0"/>
              </a:rPr>
              <a:t>Aider		         Devenir Volontaire		Devenir Réserviste</a:t>
            </a:r>
            <a:endParaRPr lang="fr-FR" sz="1400" b="1" dirty="0"/>
          </a:p>
        </p:txBody>
      </p:sp>
      <p:sp>
        <p:nvSpPr>
          <p:cNvPr id="47" name="TextShape 7">
            <a:extLst>
              <a:ext uri="{FF2B5EF4-FFF2-40B4-BE49-F238E27FC236}">
                <a16:creationId xmlns:a16="http://schemas.microsoft.com/office/drawing/2014/main" xmlns="" id="{DCA4CCCC-A5FC-49ED-B621-00C4F848E05A}"/>
              </a:ext>
            </a:extLst>
          </p:cNvPr>
          <p:cNvSpPr txBox="1"/>
          <p:nvPr/>
        </p:nvSpPr>
        <p:spPr>
          <a:xfrm>
            <a:off x="462977" y="764374"/>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rPr>
              <a:t>S’engager</a:t>
            </a:r>
          </a:p>
        </p:txBody>
      </p:sp>
      <p:pic>
        <p:nvPicPr>
          <p:cNvPr id="9" name="Image 8">
            <a:hlinkClick r:id="rId3"/>
            <a:extLst>
              <a:ext uri="{FF2B5EF4-FFF2-40B4-BE49-F238E27FC236}">
                <a16:creationId xmlns:a16="http://schemas.microsoft.com/office/drawing/2014/main" xmlns="" id="{D2DBE334-D9F9-43A0-BAF4-F8BB619BFD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16226" y="2053517"/>
            <a:ext cx="1897380" cy="2179320"/>
          </a:xfrm>
          <a:prstGeom prst="rect">
            <a:avLst/>
          </a:prstGeom>
        </p:spPr>
      </p:pic>
      <p:pic>
        <p:nvPicPr>
          <p:cNvPr id="11" name="Image 10">
            <a:hlinkClick r:id="rId3"/>
            <a:extLst>
              <a:ext uri="{FF2B5EF4-FFF2-40B4-BE49-F238E27FC236}">
                <a16:creationId xmlns:a16="http://schemas.microsoft.com/office/drawing/2014/main" xmlns="" id="{D2341075-081C-4846-BD18-350A133FC92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2793017" y="2061137"/>
            <a:ext cx="1882140" cy="2171700"/>
          </a:xfrm>
          <a:prstGeom prst="rect">
            <a:avLst/>
          </a:prstGeom>
        </p:spPr>
      </p:pic>
      <p:pic>
        <p:nvPicPr>
          <p:cNvPr id="12" name="Image 11">
            <a:hlinkClick r:id="rId3"/>
            <a:extLst>
              <a:ext uri="{FF2B5EF4-FFF2-40B4-BE49-F238E27FC236}">
                <a16:creationId xmlns:a16="http://schemas.microsoft.com/office/drawing/2014/main" xmlns="" id="{C217A7A3-629E-4513-9902-ADBD1E3BD2D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5046856" y="2061137"/>
            <a:ext cx="3840480" cy="2186940"/>
          </a:xfrm>
          <a:prstGeom prst="rect">
            <a:avLst/>
          </a:prstGeom>
        </p:spPr>
      </p:pic>
      <p:sp>
        <p:nvSpPr>
          <p:cNvPr id="2" name="CustomShape 4">
            <a:extLst>
              <a:ext uri="{FF2B5EF4-FFF2-40B4-BE49-F238E27FC236}">
                <a16:creationId xmlns:a16="http://schemas.microsoft.com/office/drawing/2014/main" xmlns="" id="{4B0A87B8-D9C9-7905-37C2-D0C3D0CB6D80}"/>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3" name="Image 2">
            <a:extLst>
              <a:ext uri="{FF2B5EF4-FFF2-40B4-BE49-F238E27FC236}">
                <a16:creationId xmlns:a16="http://schemas.microsoft.com/office/drawing/2014/main" xmlns="" id="{6D7E011A-2642-ED40-FA58-8C51398CE142}"/>
              </a:ext>
            </a:extLst>
          </p:cNvPr>
          <p:cNvPicPr>
            <a:picLocks noChangeAspect="1"/>
          </p:cNvPicPr>
          <p:nvPr/>
        </p:nvPicPr>
        <p:blipFill rotWithShape="1">
          <a:blip r:embed="rId10"/>
          <a:srcRect l="54095" t="41990" r="8762" b="48529"/>
          <a:stretch/>
        </p:blipFill>
        <p:spPr>
          <a:xfrm>
            <a:off x="2692896" y="159300"/>
            <a:ext cx="3758207" cy="539640"/>
          </a:xfrm>
          <a:prstGeom prst="rect">
            <a:avLst/>
          </a:prstGeom>
        </p:spPr>
      </p:pic>
      <p:pic>
        <p:nvPicPr>
          <p:cNvPr id="4" name="Graphique 3" descr="Retour">
            <a:hlinkClick r:id="rId11" action="ppaction://hlinksldjump"/>
            <a:extLst>
              <a:ext uri="{FF2B5EF4-FFF2-40B4-BE49-F238E27FC236}">
                <a16:creationId xmlns:a16="http://schemas.microsoft.com/office/drawing/2014/main" xmlns="" id="{586059FB-9272-B85D-1A6E-8367B8690E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407334" y="4390846"/>
            <a:ext cx="428611" cy="428611"/>
          </a:xfrm>
          <a:prstGeom prst="rect">
            <a:avLst/>
          </a:prstGeom>
        </p:spPr>
      </p:pic>
      <p:pic>
        <p:nvPicPr>
          <p:cNvPr id="7" name="Image 6">
            <a:hlinkClick r:id="rId3"/>
            <a:extLst>
              <a:ext uri="{FF2B5EF4-FFF2-40B4-BE49-F238E27FC236}">
                <a16:creationId xmlns:a16="http://schemas.microsoft.com/office/drawing/2014/main" xmlns="" id="{20891B9C-4B4D-8196-BBFE-18D8FEA4EEB0}"/>
              </a:ext>
            </a:extLst>
          </p:cNvPr>
          <p:cNvPicPr>
            <a:picLocks noChangeAspect="1"/>
          </p:cNvPicPr>
          <p:nvPr/>
        </p:nvPicPr>
        <p:blipFill>
          <a:blip r:embed="rId14"/>
          <a:stretch>
            <a:fillRect/>
          </a:stretch>
        </p:blipFill>
        <p:spPr>
          <a:xfrm>
            <a:off x="7144261" y="519185"/>
            <a:ext cx="1743075" cy="752475"/>
          </a:xfrm>
          <a:prstGeom prst="rect">
            <a:avLst/>
          </a:prstGeom>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xmlns="" id="{B9201566-0820-9625-7F81-38188CDF290B}"/>
              </a:ext>
            </a:extLst>
          </p:cNvPr>
          <p:cNvSpPr txBox="1"/>
          <p:nvPr/>
        </p:nvSpPr>
        <p:spPr>
          <a:xfrm>
            <a:off x="2396526" y="4573836"/>
            <a:ext cx="5918134" cy="261610"/>
          </a:xfrm>
          <a:prstGeom prst="rect">
            <a:avLst/>
          </a:prstGeom>
          <a:noFill/>
        </p:spPr>
        <p:txBody>
          <a:bodyPr wrap="square">
            <a:spAutoFit/>
          </a:bodyPr>
          <a:lstStyle/>
          <a:p>
            <a:r>
              <a:rPr lang="fr-FR" sz="1100" i="1" dirty="0">
                <a:hlinkClick r:id="rId3"/>
              </a:rPr>
              <a:t>https://www.gouvernement.fr/risques/s-engager-pour-aider-en-cas-de-crise</a:t>
            </a:r>
            <a:endParaRPr lang="fr-FR" sz="1100" i="1" dirty="0"/>
          </a:p>
        </p:txBody>
      </p:sp>
      <p:pic>
        <p:nvPicPr>
          <p:cNvPr id="14" name="Image 13">
            <a:extLst>
              <a:ext uri="{FF2B5EF4-FFF2-40B4-BE49-F238E27FC236}">
                <a16:creationId xmlns:a16="http://schemas.microsoft.com/office/drawing/2014/main" xmlns="" id="{9FF29DA6-A34C-FC7A-9148-03F9692F8AB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98947" y="707925"/>
            <a:ext cx="995158" cy="995158"/>
          </a:xfrm>
          <a:prstGeom prst="rect">
            <a:avLst/>
          </a:prstGeom>
        </p:spPr>
      </p:pic>
    </p:spTree>
    <p:extLst>
      <p:ext uri="{BB962C8B-B14F-4D97-AF65-F5344CB8AC3E}">
        <p14:creationId xmlns:p14="http://schemas.microsoft.com/office/powerpoint/2010/main" val="18874015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11</a:t>
            </a:fld>
            <a:endParaRPr lang="fr-FR" sz="700" b="0" strike="noStrike" spc="-1">
              <a:latin typeface="Times New Roman"/>
            </a:endParaRPr>
          </a:p>
        </p:txBody>
      </p:sp>
      <p:pic>
        <p:nvPicPr>
          <p:cNvPr id="6" name="Picture 4" descr="3d petites personnes - bienvenue salutation - bonhomme blanc photos et images de collection">
            <a:extLst>
              <a:ext uri="{FF2B5EF4-FFF2-40B4-BE49-F238E27FC236}">
                <a16:creationId xmlns:a16="http://schemas.microsoft.com/office/drawing/2014/main" xmlns="" id="{61BBE13F-3BCD-41CE-AA63-E96474210A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71" t="5687" r="9399" b="6441"/>
          <a:stretch/>
        </p:blipFill>
        <p:spPr bwMode="auto">
          <a:xfrm>
            <a:off x="3372172" y="1492265"/>
            <a:ext cx="1913054" cy="3228482"/>
          </a:xfrm>
          <a:prstGeom prst="rect">
            <a:avLst/>
          </a:prstGeom>
          <a:solidFill>
            <a:schemeClr val="accent2">
              <a:lumMod val="60000"/>
              <a:lumOff val="40000"/>
            </a:schemeClr>
          </a:solidFill>
        </p:spPr>
      </p:pic>
      <p:sp>
        <p:nvSpPr>
          <p:cNvPr id="12" name="TextShape 7">
            <a:extLst>
              <a:ext uri="{FF2B5EF4-FFF2-40B4-BE49-F238E27FC236}">
                <a16:creationId xmlns:a16="http://schemas.microsoft.com/office/drawing/2014/main" xmlns="" id="{4E101CAC-D1C1-4985-B488-733265F6AF49}"/>
              </a:ext>
            </a:extLst>
          </p:cNvPr>
          <p:cNvSpPr txBox="1"/>
          <p:nvPr/>
        </p:nvSpPr>
        <p:spPr>
          <a:xfrm>
            <a:off x="462977" y="764374"/>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rPr>
              <a:t>Être un « ambassadeur » de Sécurité Civile</a:t>
            </a:r>
          </a:p>
        </p:txBody>
      </p:sp>
      <p:sp>
        <p:nvSpPr>
          <p:cNvPr id="2" name="CustomShape 4">
            <a:extLst>
              <a:ext uri="{FF2B5EF4-FFF2-40B4-BE49-F238E27FC236}">
                <a16:creationId xmlns:a16="http://schemas.microsoft.com/office/drawing/2014/main" xmlns="" id="{182DB237-92D8-EECE-B698-EB114F01D792}"/>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grpSp>
        <p:nvGrpSpPr>
          <p:cNvPr id="10" name="Groupe 9">
            <a:extLst>
              <a:ext uri="{FF2B5EF4-FFF2-40B4-BE49-F238E27FC236}">
                <a16:creationId xmlns:a16="http://schemas.microsoft.com/office/drawing/2014/main" xmlns="" id="{3A3A56DD-7C89-19A1-C2DD-0C6D037A667E}"/>
              </a:ext>
            </a:extLst>
          </p:cNvPr>
          <p:cNvGrpSpPr/>
          <p:nvPr/>
        </p:nvGrpSpPr>
        <p:grpSpPr>
          <a:xfrm>
            <a:off x="4863335" y="1079287"/>
            <a:ext cx="2268278" cy="1119962"/>
            <a:chOff x="3780956" y="1226288"/>
            <a:chExt cx="2978913" cy="1119962"/>
          </a:xfrm>
        </p:grpSpPr>
        <p:sp>
          <p:nvSpPr>
            <p:cNvPr id="3" name="Phylactère : pensées 2">
              <a:extLst>
                <a:ext uri="{FF2B5EF4-FFF2-40B4-BE49-F238E27FC236}">
                  <a16:creationId xmlns:a16="http://schemas.microsoft.com/office/drawing/2014/main" xmlns="" id="{588C29D7-7D7E-0FE1-6995-14A1AEB7FAF7}"/>
                </a:ext>
              </a:extLst>
            </p:cNvPr>
            <p:cNvSpPr/>
            <p:nvPr/>
          </p:nvSpPr>
          <p:spPr>
            <a:xfrm>
              <a:off x="3780956" y="1226288"/>
              <a:ext cx="2978913" cy="1119962"/>
            </a:xfrm>
            <a:prstGeom prst="cloudCallout">
              <a:avLst>
                <a:gd name="adj1" fmla="val -47395"/>
                <a:gd name="adj2" fmla="val 44146"/>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5" name="ZoneTexte 4">
              <a:extLst>
                <a:ext uri="{FF2B5EF4-FFF2-40B4-BE49-F238E27FC236}">
                  <a16:creationId xmlns:a16="http://schemas.microsoft.com/office/drawing/2014/main" xmlns="" id="{42255A9D-E893-055C-87C7-BDAC0370342D}"/>
                </a:ext>
              </a:extLst>
            </p:cNvPr>
            <p:cNvSpPr txBox="1"/>
            <p:nvPr/>
          </p:nvSpPr>
          <p:spPr>
            <a:xfrm>
              <a:off x="3887925" y="1373382"/>
              <a:ext cx="2512400" cy="738664"/>
            </a:xfrm>
            <a:prstGeom prst="rect">
              <a:avLst/>
            </a:prstGeom>
            <a:noFill/>
          </p:spPr>
          <p:txBody>
            <a:bodyPr wrap="square">
              <a:spAutoFit/>
            </a:bodyPr>
            <a:lstStyle/>
            <a:p>
              <a:pPr algn="ctr"/>
              <a:r>
                <a:rPr lang="fr-FR" sz="1400" dirty="0">
                  <a:cs typeface="Times New Roman" panose="02020603050405020304" pitchFamily="18" charset="0"/>
                </a:rPr>
                <a:t>Partager son expérience et inciter à se former </a:t>
              </a:r>
              <a:endParaRPr lang="fr-FR" sz="1400" dirty="0"/>
            </a:p>
          </p:txBody>
        </p:sp>
      </p:grpSp>
      <p:grpSp>
        <p:nvGrpSpPr>
          <p:cNvPr id="11" name="Groupe 10">
            <a:extLst>
              <a:ext uri="{FF2B5EF4-FFF2-40B4-BE49-F238E27FC236}">
                <a16:creationId xmlns:a16="http://schemas.microsoft.com/office/drawing/2014/main" xmlns="" id="{19FA79B9-8B4E-511F-AD16-223B51482980}"/>
              </a:ext>
            </a:extLst>
          </p:cNvPr>
          <p:cNvGrpSpPr/>
          <p:nvPr/>
        </p:nvGrpSpPr>
        <p:grpSpPr>
          <a:xfrm>
            <a:off x="5472029" y="2178199"/>
            <a:ext cx="2268278" cy="1119962"/>
            <a:chOff x="3840101" y="1226288"/>
            <a:chExt cx="2978913" cy="1119962"/>
          </a:xfrm>
        </p:grpSpPr>
        <p:sp>
          <p:nvSpPr>
            <p:cNvPr id="13" name="Phylactère : pensées 12">
              <a:extLst>
                <a:ext uri="{FF2B5EF4-FFF2-40B4-BE49-F238E27FC236}">
                  <a16:creationId xmlns:a16="http://schemas.microsoft.com/office/drawing/2014/main" xmlns="" id="{09EA50DA-E56B-2D5D-B844-BEFB6DD74056}"/>
                </a:ext>
              </a:extLst>
            </p:cNvPr>
            <p:cNvSpPr/>
            <p:nvPr/>
          </p:nvSpPr>
          <p:spPr>
            <a:xfrm>
              <a:off x="3840101" y="1226288"/>
              <a:ext cx="2978913" cy="1119962"/>
            </a:xfrm>
            <a:prstGeom prst="cloudCallout">
              <a:avLst>
                <a:gd name="adj1" fmla="val -62395"/>
                <a:gd name="adj2" fmla="val -8386"/>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4" name="ZoneTexte 13">
              <a:extLst>
                <a:ext uri="{FF2B5EF4-FFF2-40B4-BE49-F238E27FC236}">
                  <a16:creationId xmlns:a16="http://schemas.microsoft.com/office/drawing/2014/main" xmlns="" id="{E612519C-56E3-8547-6386-33AFD2024714}"/>
                </a:ext>
              </a:extLst>
            </p:cNvPr>
            <p:cNvSpPr txBox="1"/>
            <p:nvPr/>
          </p:nvSpPr>
          <p:spPr>
            <a:xfrm>
              <a:off x="4114867" y="1382068"/>
              <a:ext cx="2429381" cy="738664"/>
            </a:xfrm>
            <a:prstGeom prst="rect">
              <a:avLst/>
            </a:prstGeom>
            <a:noFill/>
          </p:spPr>
          <p:txBody>
            <a:bodyPr wrap="square">
              <a:spAutoFit/>
            </a:bodyPr>
            <a:lstStyle/>
            <a:p>
              <a:pPr algn="ctr"/>
              <a:r>
                <a:rPr lang="fr-FR" sz="1400" dirty="0">
                  <a:cs typeface="Times New Roman" panose="02020603050405020304" pitchFamily="18" charset="0"/>
                </a:rPr>
                <a:t>Véhiculer les communications de la sécurité civile</a:t>
              </a:r>
              <a:endParaRPr lang="fr-FR" sz="1400" dirty="0"/>
            </a:p>
          </p:txBody>
        </p:sp>
      </p:grpSp>
      <p:grpSp>
        <p:nvGrpSpPr>
          <p:cNvPr id="19" name="Groupe 18">
            <a:extLst>
              <a:ext uri="{FF2B5EF4-FFF2-40B4-BE49-F238E27FC236}">
                <a16:creationId xmlns:a16="http://schemas.microsoft.com/office/drawing/2014/main" xmlns="" id="{A07471D9-10BD-1850-3B81-67AC1796B0BF}"/>
              </a:ext>
            </a:extLst>
          </p:cNvPr>
          <p:cNvGrpSpPr/>
          <p:nvPr/>
        </p:nvGrpSpPr>
        <p:grpSpPr>
          <a:xfrm>
            <a:off x="1989704" y="1362950"/>
            <a:ext cx="1696746" cy="1040008"/>
            <a:chOff x="4307106" y="3839486"/>
            <a:chExt cx="1696746" cy="888457"/>
          </a:xfrm>
        </p:grpSpPr>
        <p:sp>
          <p:nvSpPr>
            <p:cNvPr id="17" name="ZoneTexte 16">
              <a:extLst>
                <a:ext uri="{FF2B5EF4-FFF2-40B4-BE49-F238E27FC236}">
                  <a16:creationId xmlns:a16="http://schemas.microsoft.com/office/drawing/2014/main" xmlns="" id="{1D15F4A1-42C4-A7B8-A45A-C7B1BA3250FB}"/>
                </a:ext>
              </a:extLst>
            </p:cNvPr>
            <p:cNvSpPr txBox="1"/>
            <p:nvPr/>
          </p:nvSpPr>
          <p:spPr>
            <a:xfrm rot="21040603">
              <a:off x="4307106" y="3960218"/>
              <a:ext cx="1669404" cy="404637"/>
            </a:xfrm>
            <a:prstGeom prst="rect">
              <a:avLst/>
            </a:prstGeom>
            <a:noFill/>
          </p:spPr>
          <p:txBody>
            <a:bodyPr wrap="square">
              <a:spAutoFit/>
            </a:bodyPr>
            <a:lstStyle/>
            <a:p>
              <a:pPr algn="ctr"/>
              <a:r>
                <a:rPr lang="fr-FR" sz="1400" dirty="0">
                  <a:cs typeface="Times New Roman" panose="02020603050405020304" pitchFamily="18" charset="0"/>
                </a:rPr>
                <a:t>Partager ses compétences</a:t>
              </a:r>
              <a:endParaRPr lang="fr-FR" sz="1400" dirty="0"/>
            </a:p>
          </p:txBody>
        </p:sp>
        <p:sp>
          <p:nvSpPr>
            <p:cNvPr id="18" name="Phylactère : pensées 17">
              <a:extLst>
                <a:ext uri="{FF2B5EF4-FFF2-40B4-BE49-F238E27FC236}">
                  <a16:creationId xmlns:a16="http://schemas.microsoft.com/office/drawing/2014/main" xmlns="" id="{CCE91ADF-D8C9-C320-6E83-28363906106D}"/>
                </a:ext>
              </a:extLst>
            </p:cNvPr>
            <p:cNvSpPr/>
            <p:nvPr/>
          </p:nvSpPr>
          <p:spPr>
            <a:xfrm>
              <a:off x="4368632" y="3839486"/>
              <a:ext cx="1635220" cy="888457"/>
            </a:xfrm>
            <a:prstGeom prst="cloudCallout">
              <a:avLst>
                <a:gd name="adj1" fmla="val 49715"/>
                <a:gd name="adj2" fmla="val 41738"/>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solidFill>
                  <a:schemeClr val="dk1"/>
                </a:solidFill>
              </a:endParaRPr>
            </a:p>
          </p:txBody>
        </p:sp>
      </p:grpSp>
      <p:pic>
        <p:nvPicPr>
          <p:cNvPr id="20" name="Image 19">
            <a:extLst>
              <a:ext uri="{FF2B5EF4-FFF2-40B4-BE49-F238E27FC236}">
                <a16:creationId xmlns:a16="http://schemas.microsoft.com/office/drawing/2014/main" xmlns="" id="{FF256161-D6C3-0AED-59B9-853AC042CAE5}"/>
              </a:ext>
            </a:extLst>
          </p:cNvPr>
          <p:cNvPicPr>
            <a:picLocks noChangeAspect="1"/>
          </p:cNvPicPr>
          <p:nvPr/>
        </p:nvPicPr>
        <p:blipFill rotWithShape="1">
          <a:blip r:embed="rId4"/>
          <a:srcRect l="54095" t="41990" r="8762" b="48529"/>
          <a:stretch/>
        </p:blipFill>
        <p:spPr>
          <a:xfrm>
            <a:off x="2692896" y="159300"/>
            <a:ext cx="3758207" cy="539640"/>
          </a:xfrm>
          <a:prstGeom prst="rect">
            <a:avLst/>
          </a:prstGeom>
        </p:spPr>
      </p:pic>
      <p:pic>
        <p:nvPicPr>
          <p:cNvPr id="21" name="Graphique 20" descr="Retour">
            <a:hlinkClick r:id="rId5" action="ppaction://hlinksldjump"/>
            <a:extLst>
              <a:ext uri="{FF2B5EF4-FFF2-40B4-BE49-F238E27FC236}">
                <a16:creationId xmlns:a16="http://schemas.microsoft.com/office/drawing/2014/main" xmlns="" id="{544D77EB-FBA5-C5D2-553F-18FAE67BA5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24334937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xmlns="" id="{E6E5B141-562C-4BD0-AEA5-995A04CE7ED6}"/>
              </a:ext>
            </a:extLst>
          </p:cNvPr>
          <p:cNvPicPr>
            <a:picLocks noChangeAspect="1"/>
          </p:cNvPicPr>
          <p:nvPr/>
        </p:nvPicPr>
        <p:blipFill>
          <a:blip r:embed="rId3"/>
          <a:stretch>
            <a:fillRect/>
          </a:stretch>
        </p:blipFill>
        <p:spPr>
          <a:xfrm>
            <a:off x="2671312" y="1672685"/>
            <a:ext cx="957684" cy="877877"/>
          </a:xfrm>
          <a:prstGeom prst="rect">
            <a:avLst/>
          </a:prstGeom>
        </p:spPr>
      </p:pic>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12</a:t>
            </a:fld>
            <a:endParaRPr lang="fr-FR" sz="700" b="0" strike="noStrike" spc="-1">
              <a:latin typeface="Times New Roman"/>
            </a:endParaRPr>
          </a:p>
        </p:txBody>
      </p:sp>
      <p:grpSp>
        <p:nvGrpSpPr>
          <p:cNvPr id="7" name="Groupe 6">
            <a:extLst>
              <a:ext uri="{FF2B5EF4-FFF2-40B4-BE49-F238E27FC236}">
                <a16:creationId xmlns:a16="http://schemas.microsoft.com/office/drawing/2014/main" xmlns="" id="{A47BC38F-6E75-4F4B-B055-771208853C6F}"/>
              </a:ext>
            </a:extLst>
          </p:cNvPr>
          <p:cNvGrpSpPr/>
          <p:nvPr/>
        </p:nvGrpSpPr>
        <p:grpSpPr>
          <a:xfrm>
            <a:off x="434903" y="3635341"/>
            <a:ext cx="8186737" cy="407168"/>
            <a:chOff x="434903" y="3186486"/>
            <a:chExt cx="8186737" cy="539641"/>
          </a:xfrm>
        </p:grpSpPr>
        <p:grpSp>
          <p:nvGrpSpPr>
            <p:cNvPr id="5" name="Groupe 4">
              <a:extLst>
                <a:ext uri="{FF2B5EF4-FFF2-40B4-BE49-F238E27FC236}">
                  <a16:creationId xmlns:a16="http://schemas.microsoft.com/office/drawing/2014/main" xmlns="" id="{E9906DA3-A731-444E-B6E1-B876CC000763}"/>
                </a:ext>
              </a:extLst>
            </p:cNvPr>
            <p:cNvGrpSpPr/>
            <p:nvPr/>
          </p:nvGrpSpPr>
          <p:grpSpPr>
            <a:xfrm>
              <a:off x="434903" y="3186486"/>
              <a:ext cx="8186737" cy="539641"/>
              <a:chOff x="434903" y="2773017"/>
              <a:chExt cx="8186737" cy="695743"/>
            </a:xfrm>
            <a:solidFill>
              <a:schemeClr val="accent4">
                <a:lumMod val="60000"/>
                <a:lumOff val="40000"/>
              </a:schemeClr>
            </a:solidFill>
          </p:grpSpPr>
          <p:sp>
            <p:nvSpPr>
              <p:cNvPr id="2" name="Flèche : pentagone 1">
                <a:extLst>
                  <a:ext uri="{FF2B5EF4-FFF2-40B4-BE49-F238E27FC236}">
                    <a16:creationId xmlns:a16="http://schemas.microsoft.com/office/drawing/2014/main" xmlns="" id="{939AA2A9-E5EC-48B4-9B2E-C2ECFA9DF48D}"/>
                  </a:ext>
                </a:extLst>
              </p:cNvPr>
              <p:cNvSpPr/>
              <p:nvPr/>
            </p:nvSpPr>
            <p:spPr>
              <a:xfrm>
                <a:off x="983974" y="2773017"/>
                <a:ext cx="2107096" cy="69574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lèche : chevron 2">
                <a:extLst>
                  <a:ext uri="{FF2B5EF4-FFF2-40B4-BE49-F238E27FC236}">
                    <a16:creationId xmlns:a16="http://schemas.microsoft.com/office/drawing/2014/main" xmlns="" id="{9DE87D56-8CA5-4840-AAF6-EB40C418F129}"/>
                  </a:ext>
                </a:extLst>
              </p:cNvPr>
              <p:cNvSpPr/>
              <p:nvPr/>
            </p:nvSpPr>
            <p:spPr>
              <a:xfrm>
                <a:off x="3106973" y="2773017"/>
                <a:ext cx="3399182" cy="6957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Flèche : chevron 7">
                <a:extLst>
                  <a:ext uri="{FF2B5EF4-FFF2-40B4-BE49-F238E27FC236}">
                    <a16:creationId xmlns:a16="http://schemas.microsoft.com/office/drawing/2014/main" xmlns="" id="{207A04DD-E5C7-45CA-BC97-EE3557547F94}"/>
                  </a:ext>
                </a:extLst>
              </p:cNvPr>
              <p:cNvSpPr/>
              <p:nvPr/>
            </p:nvSpPr>
            <p:spPr>
              <a:xfrm>
                <a:off x="6514544" y="2773017"/>
                <a:ext cx="2107096" cy="6957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a:extLst>
                  <a:ext uri="{FF2B5EF4-FFF2-40B4-BE49-F238E27FC236}">
                    <a16:creationId xmlns:a16="http://schemas.microsoft.com/office/drawing/2014/main" xmlns="" id="{639C7C54-E5C5-4A43-885F-3B6B8A99A1C0}"/>
                  </a:ext>
                </a:extLst>
              </p:cNvPr>
              <p:cNvSpPr/>
              <p:nvPr/>
            </p:nvSpPr>
            <p:spPr>
              <a:xfrm>
                <a:off x="709961" y="2773017"/>
                <a:ext cx="215596" cy="695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B3374CCB-DFAF-437B-9E52-6EEB1995DA9B}"/>
                  </a:ext>
                </a:extLst>
              </p:cNvPr>
              <p:cNvSpPr/>
              <p:nvPr/>
            </p:nvSpPr>
            <p:spPr>
              <a:xfrm>
                <a:off x="434903" y="2773020"/>
                <a:ext cx="215596" cy="695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xmlns="" id="{285EB676-1739-4085-BD9F-594ADBB78566}"/>
                </a:ext>
              </a:extLst>
            </p:cNvPr>
            <p:cNvSpPr txBox="1"/>
            <p:nvPr/>
          </p:nvSpPr>
          <p:spPr>
            <a:xfrm>
              <a:off x="1493640" y="3271639"/>
              <a:ext cx="1042826" cy="369332"/>
            </a:xfrm>
            <a:prstGeom prst="rect">
              <a:avLst/>
            </a:prstGeom>
            <a:noFill/>
          </p:spPr>
          <p:txBody>
            <a:bodyPr wrap="square" rtlCol="0">
              <a:spAutoFit/>
            </a:bodyPr>
            <a:lstStyle/>
            <a:p>
              <a:r>
                <a:rPr lang="fr-FR" dirty="0">
                  <a:solidFill>
                    <a:schemeClr val="bg1"/>
                  </a:solidFill>
                </a:rPr>
                <a:t>AVANT</a:t>
              </a:r>
            </a:p>
          </p:txBody>
        </p:sp>
        <p:sp>
          <p:nvSpPr>
            <p:cNvPr id="13" name="ZoneTexte 12">
              <a:extLst>
                <a:ext uri="{FF2B5EF4-FFF2-40B4-BE49-F238E27FC236}">
                  <a16:creationId xmlns:a16="http://schemas.microsoft.com/office/drawing/2014/main" xmlns="" id="{F6AD51AA-DEC6-4EF5-A2EF-E220FA268A1D}"/>
                </a:ext>
              </a:extLst>
            </p:cNvPr>
            <p:cNvSpPr txBox="1"/>
            <p:nvPr/>
          </p:nvSpPr>
          <p:spPr>
            <a:xfrm>
              <a:off x="4134678" y="3271639"/>
              <a:ext cx="1305340" cy="369332"/>
            </a:xfrm>
            <a:prstGeom prst="rect">
              <a:avLst/>
            </a:prstGeom>
            <a:noFill/>
          </p:spPr>
          <p:txBody>
            <a:bodyPr wrap="square" rtlCol="0">
              <a:spAutoFit/>
            </a:bodyPr>
            <a:lstStyle/>
            <a:p>
              <a:r>
                <a:rPr lang="fr-FR" dirty="0">
                  <a:solidFill>
                    <a:schemeClr val="bg1"/>
                  </a:solidFill>
                </a:rPr>
                <a:t>PENDANT</a:t>
              </a:r>
            </a:p>
          </p:txBody>
        </p:sp>
        <p:sp>
          <p:nvSpPr>
            <p:cNvPr id="14" name="ZoneTexte 13">
              <a:extLst>
                <a:ext uri="{FF2B5EF4-FFF2-40B4-BE49-F238E27FC236}">
                  <a16:creationId xmlns:a16="http://schemas.microsoft.com/office/drawing/2014/main" xmlns="" id="{37F850BD-03EF-458E-A8CD-FC388C2FDBA7}"/>
                </a:ext>
              </a:extLst>
            </p:cNvPr>
            <p:cNvSpPr txBox="1"/>
            <p:nvPr/>
          </p:nvSpPr>
          <p:spPr>
            <a:xfrm>
              <a:off x="7227856" y="3271639"/>
              <a:ext cx="1042826" cy="369332"/>
            </a:xfrm>
            <a:prstGeom prst="rect">
              <a:avLst/>
            </a:prstGeom>
            <a:noFill/>
          </p:spPr>
          <p:txBody>
            <a:bodyPr wrap="square" rtlCol="0">
              <a:spAutoFit/>
            </a:bodyPr>
            <a:lstStyle/>
            <a:p>
              <a:r>
                <a:rPr lang="fr-FR" dirty="0">
                  <a:solidFill>
                    <a:schemeClr val="bg1"/>
                  </a:solidFill>
                </a:rPr>
                <a:t>APRES</a:t>
              </a:r>
            </a:p>
          </p:txBody>
        </p:sp>
      </p:grpSp>
      <p:sp>
        <p:nvSpPr>
          <p:cNvPr id="9" name="ZoneTexte 8">
            <a:extLst>
              <a:ext uri="{FF2B5EF4-FFF2-40B4-BE49-F238E27FC236}">
                <a16:creationId xmlns:a16="http://schemas.microsoft.com/office/drawing/2014/main" xmlns="" id="{7975AAAD-806F-47D7-8EA5-73A24282EE92}"/>
              </a:ext>
            </a:extLst>
          </p:cNvPr>
          <p:cNvSpPr txBox="1"/>
          <p:nvPr/>
        </p:nvSpPr>
        <p:spPr>
          <a:xfrm>
            <a:off x="925557" y="3273492"/>
            <a:ext cx="7047152" cy="338554"/>
          </a:xfrm>
          <a:prstGeom prst="rect">
            <a:avLst/>
          </a:prstGeom>
          <a:noFill/>
        </p:spPr>
        <p:txBody>
          <a:bodyPr wrap="square" rtlCol="0">
            <a:spAutoFit/>
          </a:bodyPr>
          <a:lstStyle/>
          <a:p>
            <a:pPr algn="ctr"/>
            <a:r>
              <a:rPr lang="fr-FR" sz="1600" dirty="0">
                <a:solidFill>
                  <a:schemeClr val="accent4">
                    <a:lumMod val="60000"/>
                    <a:lumOff val="40000"/>
                  </a:schemeClr>
                </a:solidFill>
              </a:rPr>
              <a:t>La réduction de l’impact psychologique pour le citoyen passe par :</a:t>
            </a:r>
          </a:p>
        </p:txBody>
      </p:sp>
      <p:sp>
        <p:nvSpPr>
          <p:cNvPr id="17" name="Rectangle 16">
            <a:extLst>
              <a:ext uri="{FF2B5EF4-FFF2-40B4-BE49-F238E27FC236}">
                <a16:creationId xmlns:a16="http://schemas.microsoft.com/office/drawing/2014/main" xmlns="" id="{56854224-7AC3-43B6-9F41-EB01FFF02C6A}"/>
              </a:ext>
            </a:extLst>
          </p:cNvPr>
          <p:cNvSpPr/>
          <p:nvPr/>
        </p:nvSpPr>
        <p:spPr>
          <a:xfrm>
            <a:off x="542701" y="4171654"/>
            <a:ext cx="2274452" cy="523220"/>
          </a:xfrm>
          <a:prstGeom prst="rect">
            <a:avLst/>
          </a:prstGeom>
        </p:spPr>
        <p:txBody>
          <a:bodyPr wrap="square">
            <a:spAutoFit/>
          </a:bodyPr>
          <a:lstStyle/>
          <a:p>
            <a:pPr algn="ctr"/>
            <a:r>
              <a:rPr lang="fr-FR" sz="1400" b="1" dirty="0">
                <a:cs typeface="Times New Roman" panose="02020603050405020304" pitchFamily="18" charset="0"/>
              </a:rPr>
              <a:t>sa préparation </a:t>
            </a:r>
          </a:p>
          <a:p>
            <a:pPr algn="ctr"/>
            <a:r>
              <a:rPr lang="fr-FR" sz="1400" dirty="0">
                <a:cs typeface="Times New Roman" panose="02020603050405020304" pitchFamily="18" charset="0"/>
              </a:rPr>
              <a:t>pour limiter le stress</a:t>
            </a:r>
            <a:endParaRPr lang="fr-FR" sz="1400" dirty="0"/>
          </a:p>
        </p:txBody>
      </p:sp>
      <p:sp>
        <p:nvSpPr>
          <p:cNvPr id="18" name="Rectangle 17">
            <a:extLst>
              <a:ext uri="{FF2B5EF4-FFF2-40B4-BE49-F238E27FC236}">
                <a16:creationId xmlns:a16="http://schemas.microsoft.com/office/drawing/2014/main" xmlns="" id="{E1364766-3617-4910-905C-AE1CF97029D0}"/>
              </a:ext>
            </a:extLst>
          </p:cNvPr>
          <p:cNvSpPr/>
          <p:nvPr/>
        </p:nvSpPr>
        <p:spPr>
          <a:xfrm>
            <a:off x="3442518" y="4171654"/>
            <a:ext cx="2679989" cy="523220"/>
          </a:xfrm>
          <a:prstGeom prst="rect">
            <a:avLst/>
          </a:prstGeom>
        </p:spPr>
        <p:txBody>
          <a:bodyPr wrap="square">
            <a:spAutoFit/>
          </a:bodyPr>
          <a:lstStyle/>
          <a:p>
            <a:pPr algn="ctr"/>
            <a:r>
              <a:rPr lang="fr-FR" sz="1400" b="1" dirty="0">
                <a:cs typeface="Times New Roman" panose="02020603050405020304" pitchFamily="18" charset="0"/>
              </a:rPr>
              <a:t>sa posture</a:t>
            </a:r>
            <a:br>
              <a:rPr lang="fr-FR" sz="1400" b="1" dirty="0">
                <a:cs typeface="Times New Roman" panose="02020603050405020304" pitchFamily="18" charset="0"/>
              </a:rPr>
            </a:br>
            <a:r>
              <a:rPr lang="fr-FR" sz="1400" dirty="0">
                <a:cs typeface="Times New Roman" panose="02020603050405020304" pitchFamily="18" charset="0"/>
              </a:rPr>
              <a:t>avec la victime</a:t>
            </a:r>
            <a:endParaRPr lang="fr-FR" sz="1400" b="1" dirty="0">
              <a:cs typeface="Times New Roman" panose="02020603050405020304" pitchFamily="18" charset="0"/>
            </a:endParaRPr>
          </a:p>
        </p:txBody>
      </p:sp>
      <p:sp>
        <p:nvSpPr>
          <p:cNvPr id="19" name="Rectangle 18">
            <a:extLst>
              <a:ext uri="{FF2B5EF4-FFF2-40B4-BE49-F238E27FC236}">
                <a16:creationId xmlns:a16="http://schemas.microsoft.com/office/drawing/2014/main" xmlns="" id="{9A5FBC9F-2BE5-41B1-A83F-FE633BBEECD2}"/>
              </a:ext>
            </a:extLst>
          </p:cNvPr>
          <p:cNvSpPr/>
          <p:nvPr/>
        </p:nvSpPr>
        <p:spPr>
          <a:xfrm>
            <a:off x="6464011" y="4171654"/>
            <a:ext cx="2157629" cy="523220"/>
          </a:xfrm>
          <a:prstGeom prst="rect">
            <a:avLst/>
          </a:prstGeom>
        </p:spPr>
        <p:txBody>
          <a:bodyPr wrap="square">
            <a:spAutoFit/>
          </a:bodyPr>
          <a:lstStyle/>
          <a:p>
            <a:pPr algn="ctr"/>
            <a:r>
              <a:rPr lang="fr-FR" sz="1400" b="1" dirty="0">
                <a:cs typeface="Times New Roman" panose="02020603050405020304" pitchFamily="18" charset="0"/>
              </a:rPr>
              <a:t>l’échange</a:t>
            </a:r>
            <a:br>
              <a:rPr lang="fr-FR" sz="1400" b="1" dirty="0">
                <a:cs typeface="Times New Roman" panose="02020603050405020304" pitchFamily="18" charset="0"/>
              </a:rPr>
            </a:br>
            <a:r>
              <a:rPr lang="fr-FR" sz="1400" dirty="0">
                <a:cs typeface="Times New Roman" panose="02020603050405020304" pitchFamily="18" charset="0"/>
              </a:rPr>
              <a:t>avec les secours</a:t>
            </a:r>
            <a:endParaRPr lang="fr-FR" sz="1400" dirty="0"/>
          </a:p>
        </p:txBody>
      </p:sp>
      <p:pic>
        <p:nvPicPr>
          <p:cNvPr id="20" name="Picture 4" descr="3d petites personnes - bienvenue salutation - bonhomme blanc photos et images de collection">
            <a:extLst>
              <a:ext uri="{FF2B5EF4-FFF2-40B4-BE49-F238E27FC236}">
                <a16:creationId xmlns:a16="http://schemas.microsoft.com/office/drawing/2014/main" xmlns="" id="{8F3C5360-D952-4543-B10A-16F955777E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71" t="5687" r="9399" b="6441"/>
          <a:stretch/>
        </p:blipFill>
        <p:spPr bwMode="auto">
          <a:xfrm>
            <a:off x="4075172" y="1914990"/>
            <a:ext cx="537005" cy="906252"/>
          </a:xfrm>
          <a:prstGeom prst="rect">
            <a:avLst/>
          </a:prstGeom>
          <a:solidFill>
            <a:schemeClr val="accent2">
              <a:lumMod val="60000"/>
              <a:lumOff val="40000"/>
            </a:schemeClr>
          </a:solidFill>
        </p:spPr>
      </p:pic>
      <p:pic>
        <p:nvPicPr>
          <p:cNvPr id="2050" name="Picture 2" descr="Bonhomme Blanc Banque d'images et photos libres de droit - iStock">
            <a:extLst>
              <a:ext uri="{FF2B5EF4-FFF2-40B4-BE49-F238E27FC236}">
                <a16:creationId xmlns:a16="http://schemas.microsoft.com/office/drawing/2014/main" xmlns="" id="{213C3629-79EA-4D5F-860B-E2EE4E475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914" y="1655612"/>
            <a:ext cx="1888277" cy="974399"/>
          </a:xfrm>
          <a:prstGeom prst="rect">
            <a:avLst/>
          </a:prstGeom>
          <a:noFill/>
          <a:extLst>
            <a:ext uri="{909E8E84-426E-40DD-AFC4-6F175D3DCCD1}">
              <a14:hiddenFill xmlns:a14="http://schemas.microsoft.com/office/drawing/2010/main">
                <a:solidFill>
                  <a:srgbClr val="FFFFFF"/>
                </a:solidFill>
              </a14:hiddenFill>
            </a:ext>
          </a:extLst>
        </p:spPr>
      </p:pic>
      <p:sp>
        <p:nvSpPr>
          <p:cNvPr id="26" name="TextShape 7">
            <a:extLst>
              <a:ext uri="{FF2B5EF4-FFF2-40B4-BE49-F238E27FC236}">
                <a16:creationId xmlns:a16="http://schemas.microsoft.com/office/drawing/2014/main" xmlns="" id="{27D42132-1EC6-4572-96DA-1E00F20D46F4}"/>
              </a:ext>
            </a:extLst>
          </p:cNvPr>
          <p:cNvSpPr txBox="1"/>
          <p:nvPr/>
        </p:nvSpPr>
        <p:spPr>
          <a:xfrm>
            <a:off x="462977" y="764374"/>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rPr>
              <a:t>Impact psychologique d’une intervention</a:t>
            </a:r>
          </a:p>
        </p:txBody>
      </p:sp>
      <p:sp>
        <p:nvSpPr>
          <p:cNvPr id="22" name="ZoneTexte 21">
            <a:extLst>
              <a:ext uri="{FF2B5EF4-FFF2-40B4-BE49-F238E27FC236}">
                <a16:creationId xmlns:a16="http://schemas.microsoft.com/office/drawing/2014/main" xmlns="" id="{B4E45C40-A27E-459D-8AE7-168D67F69FA8}"/>
              </a:ext>
            </a:extLst>
          </p:cNvPr>
          <p:cNvSpPr txBox="1"/>
          <p:nvPr/>
        </p:nvSpPr>
        <p:spPr>
          <a:xfrm>
            <a:off x="3679100" y="1596049"/>
            <a:ext cx="1271918" cy="369332"/>
          </a:xfrm>
          <a:prstGeom prst="rect">
            <a:avLst/>
          </a:prstGeom>
          <a:noFill/>
        </p:spPr>
        <p:txBody>
          <a:bodyPr wrap="square" rtlCol="0">
            <a:spAutoFit/>
          </a:bodyPr>
          <a:lstStyle/>
          <a:p>
            <a:pPr algn="ctr"/>
            <a:r>
              <a:rPr lang="fr-FR" dirty="0">
                <a:solidFill>
                  <a:schemeClr val="accent4">
                    <a:lumMod val="40000"/>
                    <a:lumOff val="60000"/>
                  </a:schemeClr>
                </a:solidFill>
                <a:latin typeface="Rimbo" panose="00000500000000000000" pitchFamily="2" charset="0"/>
              </a:rPr>
              <a:t>IMPACT</a:t>
            </a:r>
          </a:p>
        </p:txBody>
      </p:sp>
      <p:sp>
        <p:nvSpPr>
          <p:cNvPr id="23" name="ZoneTexte 22">
            <a:extLst>
              <a:ext uri="{FF2B5EF4-FFF2-40B4-BE49-F238E27FC236}">
                <a16:creationId xmlns:a16="http://schemas.microsoft.com/office/drawing/2014/main" xmlns="" id="{69085EFF-29DB-4EFB-8BA4-945B02197E0B}"/>
              </a:ext>
            </a:extLst>
          </p:cNvPr>
          <p:cNvSpPr txBox="1"/>
          <p:nvPr/>
        </p:nvSpPr>
        <p:spPr>
          <a:xfrm>
            <a:off x="2459286" y="2454439"/>
            <a:ext cx="715733" cy="276999"/>
          </a:xfrm>
          <a:prstGeom prst="rect">
            <a:avLst/>
          </a:prstGeom>
          <a:noFill/>
        </p:spPr>
        <p:txBody>
          <a:bodyPr wrap="square" rtlCol="0">
            <a:spAutoFit/>
          </a:bodyPr>
          <a:lstStyle/>
          <a:p>
            <a:r>
              <a:rPr lang="fr-FR" sz="1200" dirty="0">
                <a:solidFill>
                  <a:schemeClr val="bg1">
                    <a:lumMod val="65000"/>
                  </a:schemeClr>
                </a:solidFill>
              </a:rPr>
              <a:t>victime</a:t>
            </a:r>
          </a:p>
        </p:txBody>
      </p:sp>
      <p:sp>
        <p:nvSpPr>
          <p:cNvPr id="29" name="ZoneTexte 28">
            <a:extLst>
              <a:ext uri="{FF2B5EF4-FFF2-40B4-BE49-F238E27FC236}">
                <a16:creationId xmlns:a16="http://schemas.microsoft.com/office/drawing/2014/main" xmlns="" id="{BADDACB1-BD87-4BB0-8D28-A0566758DB6B}"/>
              </a:ext>
            </a:extLst>
          </p:cNvPr>
          <p:cNvSpPr txBox="1"/>
          <p:nvPr/>
        </p:nvSpPr>
        <p:spPr>
          <a:xfrm>
            <a:off x="5312844" y="2514245"/>
            <a:ext cx="715733" cy="276999"/>
          </a:xfrm>
          <a:prstGeom prst="rect">
            <a:avLst/>
          </a:prstGeom>
          <a:noFill/>
        </p:spPr>
        <p:txBody>
          <a:bodyPr wrap="square" rtlCol="0">
            <a:spAutoFit/>
          </a:bodyPr>
          <a:lstStyle/>
          <a:p>
            <a:r>
              <a:rPr lang="fr-FR" sz="1200" dirty="0">
                <a:solidFill>
                  <a:schemeClr val="bg1">
                    <a:lumMod val="65000"/>
                  </a:schemeClr>
                </a:solidFill>
              </a:rPr>
              <a:t>témoins</a:t>
            </a:r>
          </a:p>
        </p:txBody>
      </p:sp>
      <p:sp>
        <p:nvSpPr>
          <p:cNvPr id="30" name="ZoneTexte 29">
            <a:extLst>
              <a:ext uri="{FF2B5EF4-FFF2-40B4-BE49-F238E27FC236}">
                <a16:creationId xmlns:a16="http://schemas.microsoft.com/office/drawing/2014/main" xmlns="" id="{0F000BF2-506F-4431-AF14-F93A0565ACFD}"/>
              </a:ext>
            </a:extLst>
          </p:cNvPr>
          <p:cNvSpPr txBox="1"/>
          <p:nvPr/>
        </p:nvSpPr>
        <p:spPr>
          <a:xfrm>
            <a:off x="3922747" y="2772717"/>
            <a:ext cx="915107" cy="276999"/>
          </a:xfrm>
          <a:prstGeom prst="rect">
            <a:avLst/>
          </a:prstGeom>
          <a:noFill/>
        </p:spPr>
        <p:txBody>
          <a:bodyPr wrap="square" rtlCol="0">
            <a:spAutoFit/>
          </a:bodyPr>
          <a:lstStyle/>
          <a:p>
            <a:r>
              <a:rPr lang="fr-FR" sz="1200" dirty="0">
                <a:solidFill>
                  <a:schemeClr val="bg1">
                    <a:lumMod val="65000"/>
                  </a:schemeClr>
                </a:solidFill>
              </a:rPr>
              <a:t>sauveteur</a:t>
            </a:r>
          </a:p>
        </p:txBody>
      </p:sp>
      <p:sp>
        <p:nvSpPr>
          <p:cNvPr id="24" name="Explosion : 8 points 23">
            <a:extLst>
              <a:ext uri="{FF2B5EF4-FFF2-40B4-BE49-F238E27FC236}">
                <a16:creationId xmlns:a16="http://schemas.microsoft.com/office/drawing/2014/main" xmlns="" id="{307AC043-4F6C-4652-AE76-DA61A553E847}"/>
              </a:ext>
            </a:extLst>
          </p:cNvPr>
          <p:cNvSpPr/>
          <p:nvPr/>
        </p:nvSpPr>
        <p:spPr>
          <a:xfrm>
            <a:off x="2805863" y="1264940"/>
            <a:ext cx="2918185" cy="1443203"/>
          </a:xfrm>
          <a:prstGeom prst="irregularSeal1">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CustomShape 4">
            <a:extLst>
              <a:ext uri="{FF2B5EF4-FFF2-40B4-BE49-F238E27FC236}">
                <a16:creationId xmlns:a16="http://schemas.microsoft.com/office/drawing/2014/main" xmlns="" id="{B1D5AFAE-E407-7DFE-FDA7-D12DFFDE5EAD}"/>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12" name="Image 11">
            <a:extLst>
              <a:ext uri="{FF2B5EF4-FFF2-40B4-BE49-F238E27FC236}">
                <a16:creationId xmlns:a16="http://schemas.microsoft.com/office/drawing/2014/main" xmlns="" id="{D8C43EBE-9AF5-9571-4F7F-320818D6BEC3}"/>
              </a:ext>
            </a:extLst>
          </p:cNvPr>
          <p:cNvPicPr>
            <a:picLocks noChangeAspect="1"/>
          </p:cNvPicPr>
          <p:nvPr/>
        </p:nvPicPr>
        <p:blipFill rotWithShape="1">
          <a:blip r:embed="rId6"/>
          <a:srcRect l="54095" t="41990" r="8762" b="48529"/>
          <a:stretch/>
        </p:blipFill>
        <p:spPr>
          <a:xfrm>
            <a:off x="2692896" y="159300"/>
            <a:ext cx="3758207" cy="539640"/>
          </a:xfrm>
          <a:prstGeom prst="rect">
            <a:avLst/>
          </a:prstGeom>
        </p:spPr>
      </p:pic>
      <p:pic>
        <p:nvPicPr>
          <p:cNvPr id="15" name="Graphique 14" descr="Retour">
            <a:hlinkClick r:id="rId7" action="ppaction://hlinksldjump"/>
            <a:extLst>
              <a:ext uri="{FF2B5EF4-FFF2-40B4-BE49-F238E27FC236}">
                <a16:creationId xmlns:a16="http://schemas.microsoft.com/office/drawing/2014/main" xmlns="" id="{11D8C488-67B9-6980-9E07-E89915FDE6E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23795430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13</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sp>
        <p:nvSpPr>
          <p:cNvPr id="7" name="TextShape 6">
            <a:extLst>
              <a:ext uri="{FF2B5EF4-FFF2-40B4-BE49-F238E27FC236}">
                <a16:creationId xmlns:a16="http://schemas.microsoft.com/office/drawing/2014/main" xmlns="" id="{FF1C4CD6-59A4-48C7-1C72-8C01C6D27EE8}"/>
              </a:ext>
            </a:extLst>
          </p:cNvPr>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Chapitre 01 – Informations générales</a:t>
            </a:r>
          </a:p>
        </p:txBody>
      </p:sp>
      <p:pic>
        <p:nvPicPr>
          <p:cNvPr id="4" name="Image 3">
            <a:extLst>
              <a:ext uri="{FF2B5EF4-FFF2-40B4-BE49-F238E27FC236}">
                <a16:creationId xmlns:a16="http://schemas.microsoft.com/office/drawing/2014/main" xmlns="" id="{751AF786-5892-DE6A-353F-C759DE49EC6A}"/>
              </a:ext>
            </a:extLst>
          </p:cNvPr>
          <p:cNvPicPr>
            <a:picLocks noChangeAspect="1"/>
          </p:cNvPicPr>
          <p:nvPr/>
        </p:nvPicPr>
        <p:blipFill>
          <a:blip r:embed="rId3"/>
          <a:stretch>
            <a:fillRect/>
          </a:stretch>
        </p:blipFill>
        <p:spPr>
          <a:xfrm>
            <a:off x="5064049" y="2161550"/>
            <a:ext cx="3681250" cy="547013"/>
          </a:xfrm>
          <a:prstGeom prst="rect">
            <a:avLst/>
          </a:prstGeom>
        </p:spPr>
      </p:pic>
      <p:pic>
        <p:nvPicPr>
          <p:cNvPr id="9" name="Image 8">
            <a:extLst>
              <a:ext uri="{FF2B5EF4-FFF2-40B4-BE49-F238E27FC236}">
                <a16:creationId xmlns:a16="http://schemas.microsoft.com/office/drawing/2014/main" xmlns="" id="{D1794CB7-A110-1413-0D69-952FF1A9B1B6}"/>
              </a:ext>
            </a:extLst>
          </p:cNvPr>
          <p:cNvPicPr>
            <a:picLocks noChangeAspect="1"/>
          </p:cNvPicPr>
          <p:nvPr/>
        </p:nvPicPr>
        <p:blipFill>
          <a:blip r:embed="rId4"/>
          <a:stretch>
            <a:fillRect/>
          </a:stretch>
        </p:blipFill>
        <p:spPr>
          <a:xfrm>
            <a:off x="2333884" y="560107"/>
            <a:ext cx="2847734" cy="3830739"/>
          </a:xfrm>
          <a:prstGeom prst="rect">
            <a:avLst/>
          </a:prstGeom>
          <a:effectLst>
            <a:outerShdw blurRad="50800" dist="38100" dir="8100000" algn="tr" rotWithShape="0">
              <a:prstClr val="black">
                <a:alpha val="40000"/>
              </a:prstClr>
            </a:outerShdw>
          </a:effectLst>
        </p:spPr>
      </p:pic>
      <p:sp>
        <p:nvSpPr>
          <p:cNvPr id="5" name="CustomShape 4">
            <a:extLst>
              <a:ext uri="{FF2B5EF4-FFF2-40B4-BE49-F238E27FC236}">
                <a16:creationId xmlns:a16="http://schemas.microsoft.com/office/drawing/2014/main" xmlns="" id="{1FF8F092-50C3-724A-B954-92150A7A8596}"/>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6" name="CustomShape 1">
            <a:extLst>
              <a:ext uri="{FF2B5EF4-FFF2-40B4-BE49-F238E27FC236}">
                <a16:creationId xmlns:a16="http://schemas.microsoft.com/office/drawing/2014/main" xmlns="" id="{3473E873-CAF7-4F8C-5CA5-92EC8576703E}"/>
              </a:ext>
            </a:extLst>
          </p:cNvPr>
          <p:cNvSpPr/>
          <p:nvPr/>
        </p:nvSpPr>
        <p:spPr>
          <a:xfrm>
            <a:off x="324000" y="4579637"/>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trike="noStrike" spc="-1" dirty="0">
                <a:solidFill>
                  <a:srgbClr val="000000"/>
                </a:solidFill>
                <a:latin typeface="Arial"/>
                <a:ea typeface="Arial"/>
              </a:rPr>
              <a:t>DGSCGC-Section secourisme</a:t>
            </a:r>
          </a:p>
        </p:txBody>
      </p:sp>
      <p:pic>
        <p:nvPicPr>
          <p:cNvPr id="2" name="Graphique 1" descr="Retour">
            <a:hlinkClick r:id="rId5" action="ppaction://hlinksldjump"/>
            <a:extLst>
              <a:ext uri="{FF2B5EF4-FFF2-40B4-BE49-F238E27FC236}">
                <a16:creationId xmlns:a16="http://schemas.microsoft.com/office/drawing/2014/main" xmlns="" id="{8C7B3B92-5BC9-8F54-D03F-7D205E1D4E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4472662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Dispositif FR-Alert"/>
          <p:cNvPicPr/>
          <p:nvPr/>
        </p:nvPicPr>
        <p:blipFill rotWithShape="1">
          <a:blip r:embed="rId3">
            <a:extLst>
              <a:ext uri="{28A0092B-C50C-407E-A947-70E740481C1C}">
                <a14:useLocalDpi xmlns:a14="http://schemas.microsoft.com/office/drawing/2010/main" val="0"/>
              </a:ext>
            </a:extLst>
          </a:blip>
          <a:srcRect l="4715" t="8149" r="4919" b="4879"/>
          <a:stretch/>
        </p:blipFill>
        <p:spPr bwMode="auto">
          <a:xfrm>
            <a:off x="307975" y="1544938"/>
            <a:ext cx="6208418" cy="2971550"/>
          </a:xfrm>
          <a:prstGeom prst="rect">
            <a:avLst/>
          </a:prstGeom>
          <a:noFill/>
          <a:ln>
            <a:noFill/>
          </a:ln>
          <a:effectLst>
            <a:outerShdw blurRad="50800" dist="38100" dir="2700000" algn="tl" rotWithShape="0">
              <a:prstClr val="black">
                <a:alpha val="40000"/>
              </a:prstClr>
            </a:outerShdw>
          </a:effectLst>
        </p:spPr>
      </p:pic>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pPr algn="r">
                <a:lnSpc>
                  <a:spcPct val="100000"/>
                </a:lnSpc>
              </a:pPr>
              <a:t>14</a:t>
            </a:fld>
            <a:endParaRPr lang="fr-FR" sz="700" b="0" strike="noStrike" spc="-1">
              <a:latin typeface="Times New Roman"/>
            </a:endParaRPr>
          </a:p>
        </p:txBody>
      </p:sp>
      <p:sp>
        <p:nvSpPr>
          <p:cNvPr id="5122" name="AutoShape 2" descr="https://zimbra.intrabat.bmpm.fr/service/home/~/?auth=co&amp;loc=fr&amp;id=42225&amp;part=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123" name="Picture 3" descr="D:\Users\olivier.balan\Desktop\logo-FR-Alert_largeur_760.jpg"/>
          <p:cNvPicPr>
            <a:picLocks noChangeAspect="1" noChangeArrowheads="1"/>
          </p:cNvPicPr>
          <p:nvPr/>
        </p:nvPicPr>
        <p:blipFill rotWithShape="1">
          <a:blip r:embed="rId4"/>
          <a:srcRect l="10875" t="7553" r="10043" b="17736"/>
          <a:stretch/>
        </p:blipFill>
        <p:spPr bwMode="auto">
          <a:xfrm>
            <a:off x="4154750" y="734290"/>
            <a:ext cx="843378" cy="685800"/>
          </a:xfrm>
          <a:prstGeom prst="rect">
            <a:avLst/>
          </a:prstGeom>
          <a:noFill/>
        </p:spPr>
      </p:pic>
      <p:sp>
        <p:nvSpPr>
          <p:cNvPr id="2" name="CustomShape 4">
            <a:extLst>
              <a:ext uri="{FF2B5EF4-FFF2-40B4-BE49-F238E27FC236}">
                <a16:creationId xmlns:a16="http://schemas.microsoft.com/office/drawing/2014/main" xmlns="" id="{A06E2A3E-6A63-89B4-23C4-872443F6AA17}"/>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4" name="Image 3">
            <a:extLst>
              <a:ext uri="{FF2B5EF4-FFF2-40B4-BE49-F238E27FC236}">
                <a16:creationId xmlns:a16="http://schemas.microsoft.com/office/drawing/2014/main" xmlns="" id="{D06F2CD7-21F4-479E-8FA1-A2775A443534}"/>
              </a:ext>
            </a:extLst>
          </p:cNvPr>
          <p:cNvPicPr>
            <a:picLocks noChangeAspect="1"/>
          </p:cNvPicPr>
          <p:nvPr/>
        </p:nvPicPr>
        <p:blipFill>
          <a:blip r:embed="rId5"/>
          <a:stretch>
            <a:fillRect/>
          </a:stretch>
        </p:blipFill>
        <p:spPr>
          <a:xfrm>
            <a:off x="2695375" y="220227"/>
            <a:ext cx="3681250" cy="547013"/>
          </a:xfrm>
          <a:prstGeom prst="rect">
            <a:avLst/>
          </a:prstGeom>
        </p:spPr>
      </p:pic>
      <p:pic>
        <p:nvPicPr>
          <p:cNvPr id="5" name="Image 4" descr="Fr alert présentation">
            <a:extLst>
              <a:ext uri="{FF2B5EF4-FFF2-40B4-BE49-F238E27FC236}">
                <a16:creationId xmlns:a16="http://schemas.microsoft.com/office/drawing/2014/main" xmlns="" id="{7CF335D0-B79B-B1F8-7B01-F1D272489C7A}"/>
              </a:ext>
            </a:extLst>
          </p:cNvPr>
          <p:cNvPicPr/>
          <p:nvPr/>
        </p:nvPicPr>
        <p:blipFill rotWithShape="1">
          <a:blip r:embed="rId6">
            <a:extLst>
              <a:ext uri="{28A0092B-C50C-407E-A947-70E740481C1C}">
                <a14:useLocalDpi xmlns:a14="http://schemas.microsoft.com/office/drawing/2010/main" val="0"/>
              </a:ext>
            </a:extLst>
          </a:blip>
          <a:srcRect l="35022" t="4242" r="35241" b="3510"/>
          <a:stretch/>
        </p:blipFill>
        <p:spPr bwMode="auto">
          <a:xfrm>
            <a:off x="6516393" y="859691"/>
            <a:ext cx="2168607" cy="3719946"/>
          </a:xfrm>
          <a:prstGeom prst="rect">
            <a:avLst/>
          </a:prstGeom>
          <a:noFill/>
          <a:ln>
            <a:noFill/>
          </a:ln>
          <a:effectLst>
            <a:softEdge rad="12700"/>
          </a:effectLst>
          <a:scene3d>
            <a:camera prst="perspectiveContrastingLeftFacing"/>
            <a:lightRig rig="contrasting" dir="t">
              <a:rot lat="0" lon="0" rev="7800000"/>
            </a:lightRig>
          </a:scene3d>
          <a:sp3d>
            <a:bevelT w="139700" h="139700"/>
          </a:sp3d>
        </p:spPr>
      </p:pic>
      <p:pic>
        <p:nvPicPr>
          <p:cNvPr id="6" name="Graphique 5" descr="Retour">
            <a:hlinkClick r:id="rId7" action="ppaction://hlinksldjump"/>
            <a:extLst>
              <a:ext uri="{FF2B5EF4-FFF2-40B4-BE49-F238E27FC236}">
                <a16:creationId xmlns:a16="http://schemas.microsoft.com/office/drawing/2014/main" xmlns="" id="{AFB3E0A3-C123-1DE5-5B57-88B082D187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407334" y="4390846"/>
            <a:ext cx="428611" cy="428611"/>
          </a:xfrm>
          <a:prstGeom prst="rect">
            <a:avLst/>
          </a:prstGeom>
        </p:spPr>
      </p:pic>
      <p:sp>
        <p:nvSpPr>
          <p:cNvPr id="7" name="CustomShape 1">
            <a:extLst>
              <a:ext uri="{FF2B5EF4-FFF2-40B4-BE49-F238E27FC236}">
                <a16:creationId xmlns:a16="http://schemas.microsoft.com/office/drawing/2014/main" xmlns="" id="{C7CD7A49-FCA3-A385-9FF2-CD7D3DE880B8}"/>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8" name="Image 7">
            <a:extLst>
              <a:ext uri="{FF2B5EF4-FFF2-40B4-BE49-F238E27FC236}">
                <a16:creationId xmlns:a16="http://schemas.microsoft.com/office/drawing/2014/main" xmlns="" id="{9DE34EF1-9C2B-C475-5AF2-C4A9C6D0FC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056" y="553690"/>
            <a:ext cx="1011488" cy="10114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pPr algn="r">
                <a:lnSpc>
                  <a:spcPct val="100000"/>
                </a:lnSpc>
              </a:pPr>
              <a:t>15</a:t>
            </a:fld>
            <a:endParaRPr lang="fr-FR" sz="700" b="0" strike="noStrike" spc="-1">
              <a:latin typeface="Times New Roman"/>
            </a:endParaRPr>
          </a:p>
        </p:txBody>
      </p:sp>
      <p:sp>
        <p:nvSpPr>
          <p:cNvPr id="5122" name="AutoShape 2" descr="https://zimbra.intrabat.bmpm.fr/service/home/~/?auth=co&amp;loc=fr&amp;id=42225&amp;part=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123" name="Picture 3" descr="D:\Users\olivier.balan\Desktop\logo-FR-Alert_largeur_760.jpg"/>
          <p:cNvPicPr>
            <a:picLocks noChangeAspect="1" noChangeArrowheads="1"/>
          </p:cNvPicPr>
          <p:nvPr/>
        </p:nvPicPr>
        <p:blipFill rotWithShape="1">
          <a:blip r:embed="rId7"/>
          <a:srcRect t="7553" b="17736"/>
          <a:stretch/>
        </p:blipFill>
        <p:spPr bwMode="auto">
          <a:xfrm>
            <a:off x="4038771" y="734290"/>
            <a:ext cx="1066458" cy="685800"/>
          </a:xfrm>
          <a:prstGeom prst="rect">
            <a:avLst/>
          </a:prstGeom>
          <a:noFill/>
        </p:spPr>
      </p:pic>
      <p:sp>
        <p:nvSpPr>
          <p:cNvPr id="2" name="CustomShape 4">
            <a:extLst>
              <a:ext uri="{FF2B5EF4-FFF2-40B4-BE49-F238E27FC236}">
                <a16:creationId xmlns:a16="http://schemas.microsoft.com/office/drawing/2014/main" xmlns="" id="{A06E2A3E-6A63-89B4-23C4-872443F6AA17}"/>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4" name="Image 3">
            <a:extLst>
              <a:ext uri="{FF2B5EF4-FFF2-40B4-BE49-F238E27FC236}">
                <a16:creationId xmlns:a16="http://schemas.microsoft.com/office/drawing/2014/main" xmlns="" id="{D06F2CD7-21F4-479E-8FA1-A2775A443534}"/>
              </a:ext>
            </a:extLst>
          </p:cNvPr>
          <p:cNvPicPr>
            <a:picLocks noChangeAspect="1"/>
          </p:cNvPicPr>
          <p:nvPr/>
        </p:nvPicPr>
        <p:blipFill>
          <a:blip r:embed="rId8"/>
          <a:stretch>
            <a:fillRect/>
          </a:stretch>
        </p:blipFill>
        <p:spPr>
          <a:xfrm>
            <a:off x="2695375" y="220227"/>
            <a:ext cx="3681250" cy="547013"/>
          </a:xfrm>
          <a:prstGeom prst="rect">
            <a:avLst/>
          </a:prstGeom>
        </p:spPr>
      </p:pic>
      <p:pic>
        <p:nvPicPr>
          <p:cNvPr id="6" name="Graphique 5" descr="Retour">
            <a:hlinkClick r:id="rId9" action="ppaction://hlinksldjump"/>
            <a:extLst>
              <a:ext uri="{FF2B5EF4-FFF2-40B4-BE49-F238E27FC236}">
                <a16:creationId xmlns:a16="http://schemas.microsoft.com/office/drawing/2014/main" xmlns="" id="{AFB3E0A3-C123-1DE5-5B57-88B082D187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407334" y="4390846"/>
            <a:ext cx="428611" cy="428611"/>
          </a:xfrm>
          <a:prstGeom prst="rect">
            <a:avLst/>
          </a:prstGeom>
        </p:spPr>
      </p:pic>
      <p:sp>
        <p:nvSpPr>
          <p:cNvPr id="7" name="CustomShape 1">
            <a:extLst>
              <a:ext uri="{FF2B5EF4-FFF2-40B4-BE49-F238E27FC236}">
                <a16:creationId xmlns:a16="http://schemas.microsoft.com/office/drawing/2014/main" xmlns="" id="{C7CD7A49-FCA3-A385-9FF2-CD7D3DE880B8}"/>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8" name="Bien alerté, bien protégé  le dispositif national FR-Alert">
            <a:hlinkClick r:id="" action="ppaction://media"/>
            <a:extLst>
              <a:ext uri="{FF2B5EF4-FFF2-40B4-BE49-F238E27FC236}">
                <a16:creationId xmlns:a16="http://schemas.microsoft.com/office/drawing/2014/main" xmlns="" id="{1DE46B15-D832-AADB-10B1-171CA0C6261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587394" y="1658681"/>
            <a:ext cx="4317411" cy="2428543"/>
          </a:xfrm>
          <a:prstGeom prst="rect">
            <a:avLst/>
          </a:prstGeom>
          <a:effectLst>
            <a:outerShdw blurRad="50800" dist="38100" dir="2700000" algn="tl" rotWithShape="0">
              <a:prstClr val="black">
                <a:alpha val="40000"/>
              </a:prstClr>
            </a:outerShdw>
          </a:effectLst>
        </p:spPr>
      </p:pic>
      <p:pic>
        <p:nvPicPr>
          <p:cNvPr id="12" name="FR Alerte">
            <a:hlinkClick r:id="" action="ppaction://media"/>
            <a:extLst>
              <a:ext uri="{FF2B5EF4-FFF2-40B4-BE49-F238E27FC236}">
                <a16:creationId xmlns:a16="http://schemas.microsoft.com/office/drawing/2014/main" xmlns="" id="{FBA86D70-4F60-575F-89D2-870B25E7F843}"/>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239195" y="1658680"/>
            <a:ext cx="4310662" cy="24285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99093"/>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video>
              <p:cMediaNode vol="80000">
                <p:cTn id="3"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a:extLst>
              <a:ext uri="{FF2B5EF4-FFF2-40B4-BE49-F238E27FC236}">
                <a16:creationId xmlns:a16="http://schemas.microsoft.com/office/drawing/2014/main" xmlns="" id="{63DBBAD8-82ED-421C-2CA5-60E03DD2DB81}"/>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6" name="Image 5">
            <a:extLst>
              <a:ext uri="{FF2B5EF4-FFF2-40B4-BE49-F238E27FC236}">
                <a16:creationId xmlns:a16="http://schemas.microsoft.com/office/drawing/2014/main" xmlns="" id="{6F9E663B-7D5D-DC83-CE10-CF5F2FEBF5BE}"/>
              </a:ext>
            </a:extLst>
          </p:cNvPr>
          <p:cNvPicPr>
            <a:picLocks noChangeAspect="1"/>
          </p:cNvPicPr>
          <p:nvPr/>
        </p:nvPicPr>
        <p:blipFill>
          <a:blip r:embed="rId3"/>
          <a:stretch>
            <a:fillRect/>
          </a:stretch>
        </p:blipFill>
        <p:spPr>
          <a:xfrm>
            <a:off x="2695375" y="220227"/>
            <a:ext cx="3681250" cy="547013"/>
          </a:xfrm>
          <a:prstGeom prst="rect">
            <a:avLst/>
          </a:prstGeom>
        </p:spPr>
      </p:pic>
      <p:sp>
        <p:nvSpPr>
          <p:cNvPr id="8" name="TextShape 7">
            <a:extLst>
              <a:ext uri="{FF2B5EF4-FFF2-40B4-BE49-F238E27FC236}">
                <a16:creationId xmlns:a16="http://schemas.microsoft.com/office/drawing/2014/main" xmlns="" id="{6B1F7DFA-7754-8578-A04A-B731F781440B}"/>
              </a:ext>
            </a:extLst>
          </p:cNvPr>
          <p:cNvSpPr txBox="1"/>
          <p:nvPr/>
        </p:nvSpPr>
        <p:spPr>
          <a:xfrm>
            <a:off x="487409" y="794889"/>
            <a:ext cx="8424360" cy="539640"/>
          </a:xfrm>
          <a:prstGeom prst="rect">
            <a:avLst/>
          </a:prstGeom>
          <a:noFill/>
          <a:ln w="12600">
            <a:noFill/>
          </a:ln>
        </p:spPr>
        <p:txBody>
          <a:bodyPr lIns="45720" rIns="45720" anchor="ctr"/>
          <a:lstStyle/>
          <a:p>
            <a:r>
              <a:rPr lang="fr-FR" b="1" spc="-1" dirty="0">
                <a:solidFill>
                  <a:srgbClr val="000000"/>
                </a:solidFill>
                <a:latin typeface="+mj-lt"/>
              </a:rPr>
              <a:t>► En amont de toute crise / </a:t>
            </a:r>
            <a:r>
              <a:rPr lang="fr-FR" b="1" spc="-1" dirty="0">
                <a:solidFill>
                  <a:srgbClr val="000000"/>
                </a:solidFill>
                <a:latin typeface="Arial"/>
              </a:rPr>
              <a:t>Risques Majeurs</a:t>
            </a:r>
          </a:p>
        </p:txBody>
      </p:sp>
      <p:pic>
        <p:nvPicPr>
          <p:cNvPr id="9" name="Graphique 8" descr="Retour">
            <a:hlinkClick r:id="rId4" action="ppaction://hlinksldjump"/>
            <a:extLst>
              <a:ext uri="{FF2B5EF4-FFF2-40B4-BE49-F238E27FC236}">
                <a16:creationId xmlns:a16="http://schemas.microsoft.com/office/drawing/2014/main" xmlns="" id="{DBED04E3-BBBE-D221-3287-A0DDE6D1BB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07334" y="4390846"/>
            <a:ext cx="428611" cy="428611"/>
          </a:xfrm>
          <a:prstGeom prst="rect">
            <a:avLst/>
          </a:prstGeom>
        </p:spPr>
      </p:pic>
      <p:pic>
        <p:nvPicPr>
          <p:cNvPr id="11" name="Image 10">
            <a:hlinkClick r:id="rId7"/>
            <a:extLst>
              <a:ext uri="{FF2B5EF4-FFF2-40B4-BE49-F238E27FC236}">
                <a16:creationId xmlns:a16="http://schemas.microsoft.com/office/drawing/2014/main" xmlns="" id="{2F15811D-3BEC-B13A-B895-75D5B7B4B2A7}"/>
              </a:ext>
            </a:extLst>
          </p:cNvPr>
          <p:cNvPicPr>
            <a:picLocks noChangeAspect="1"/>
          </p:cNvPicPr>
          <p:nvPr/>
        </p:nvPicPr>
        <p:blipFill>
          <a:blip r:embed="rId8"/>
          <a:stretch>
            <a:fillRect/>
          </a:stretch>
        </p:blipFill>
        <p:spPr>
          <a:xfrm>
            <a:off x="1262653" y="1322085"/>
            <a:ext cx="1894961" cy="756425"/>
          </a:xfrm>
          <a:prstGeom prst="rect">
            <a:avLst/>
          </a:prstGeom>
          <a:effectLst>
            <a:outerShdw blurRad="50800" dist="38100" dir="2700000" algn="tl" rotWithShape="0">
              <a:prstClr val="black">
                <a:alpha val="40000"/>
              </a:prstClr>
            </a:outerShdw>
          </a:effectLst>
        </p:spPr>
      </p:pic>
      <p:sp>
        <p:nvSpPr>
          <p:cNvPr id="12" name="CustomShape 1">
            <a:extLst>
              <a:ext uri="{FF2B5EF4-FFF2-40B4-BE49-F238E27FC236}">
                <a16:creationId xmlns:a16="http://schemas.microsoft.com/office/drawing/2014/main" xmlns="" id="{2EB249E5-04EB-8217-674E-C08AA7569FEA}"/>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15" name="Image 14">
            <a:hlinkClick r:id="rId9"/>
            <a:extLst>
              <a:ext uri="{FF2B5EF4-FFF2-40B4-BE49-F238E27FC236}">
                <a16:creationId xmlns:a16="http://schemas.microsoft.com/office/drawing/2014/main" xmlns="" id="{872C1316-E1C6-05AD-6AA3-CB67EF64CE5D}"/>
              </a:ext>
            </a:extLst>
          </p:cNvPr>
          <p:cNvPicPr>
            <a:picLocks noChangeAspect="1"/>
          </p:cNvPicPr>
          <p:nvPr/>
        </p:nvPicPr>
        <p:blipFill>
          <a:blip r:embed="rId10"/>
          <a:stretch>
            <a:fillRect/>
          </a:stretch>
        </p:blipFill>
        <p:spPr>
          <a:xfrm>
            <a:off x="7111055" y="767240"/>
            <a:ext cx="1852815" cy="923330"/>
          </a:xfrm>
          <a:prstGeom prst="rect">
            <a:avLst/>
          </a:prstGeom>
          <a:effectLst>
            <a:outerShdw blurRad="50800" dist="38100" dir="2700000" algn="tl" rotWithShape="0">
              <a:prstClr val="black">
                <a:alpha val="40000"/>
              </a:prstClr>
            </a:outerShdw>
          </a:effectLst>
        </p:spPr>
      </p:pic>
      <p:pic>
        <p:nvPicPr>
          <p:cNvPr id="17" name="Image 16">
            <a:hlinkClick r:id="rId11"/>
            <a:extLst>
              <a:ext uri="{FF2B5EF4-FFF2-40B4-BE49-F238E27FC236}">
                <a16:creationId xmlns:a16="http://schemas.microsoft.com/office/drawing/2014/main" xmlns="" id="{63F091C3-CD25-EB40-D2C1-FCABCEED1D3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40000" contrast="-20000"/>
                    </a14:imgEffect>
                  </a14:imgLayer>
                </a14:imgProps>
              </a:ext>
            </a:extLst>
          </a:blip>
          <a:stretch>
            <a:fillRect/>
          </a:stretch>
        </p:blipFill>
        <p:spPr>
          <a:xfrm>
            <a:off x="3758927" y="1267594"/>
            <a:ext cx="2750815" cy="3415242"/>
          </a:xfrm>
          <a:prstGeom prst="rect">
            <a:avLst/>
          </a:prstGeom>
        </p:spPr>
      </p:pic>
      <p:pic>
        <p:nvPicPr>
          <p:cNvPr id="19" name="Image 18">
            <a:hlinkClick r:id="rId11"/>
            <a:extLst>
              <a:ext uri="{FF2B5EF4-FFF2-40B4-BE49-F238E27FC236}">
                <a16:creationId xmlns:a16="http://schemas.microsoft.com/office/drawing/2014/main" xmlns="" id="{A23B2903-5C94-10C8-2E99-2FD7AD14D99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20000"/>
                    </a14:imgEffect>
                  </a14:imgLayer>
                </a14:imgProps>
              </a:ext>
            </a:extLst>
          </a:blip>
          <a:stretch>
            <a:fillRect/>
          </a:stretch>
        </p:blipFill>
        <p:spPr>
          <a:xfrm>
            <a:off x="757690" y="2245476"/>
            <a:ext cx="2978997" cy="2437360"/>
          </a:xfrm>
          <a:prstGeom prst="rect">
            <a:avLst/>
          </a:prstGeom>
        </p:spPr>
      </p:pic>
      <p:pic>
        <p:nvPicPr>
          <p:cNvPr id="4" name="Image 3">
            <a:extLst>
              <a:ext uri="{FF2B5EF4-FFF2-40B4-BE49-F238E27FC236}">
                <a16:creationId xmlns:a16="http://schemas.microsoft.com/office/drawing/2014/main" xmlns="" id="{84095373-2190-DE9F-670A-51156390117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15484" y="1729530"/>
            <a:ext cx="1197363" cy="1197363"/>
          </a:xfrm>
          <a:prstGeom prst="rect">
            <a:avLst/>
          </a:prstGeom>
        </p:spPr>
      </p:pic>
      <p:pic>
        <p:nvPicPr>
          <p:cNvPr id="7" name="Image 6">
            <a:extLst>
              <a:ext uri="{FF2B5EF4-FFF2-40B4-BE49-F238E27FC236}">
                <a16:creationId xmlns:a16="http://schemas.microsoft.com/office/drawing/2014/main" xmlns="" id="{54297136-6FC2-EBD3-B4A5-E89D4DBBE48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09743" y="3542190"/>
            <a:ext cx="1197362" cy="1197362"/>
          </a:xfrm>
          <a:prstGeom prst="rect">
            <a:avLst/>
          </a:prstGeom>
        </p:spPr>
      </p:pic>
    </p:spTree>
    <p:extLst>
      <p:ext uri="{BB962C8B-B14F-4D97-AF65-F5344CB8AC3E}">
        <p14:creationId xmlns:p14="http://schemas.microsoft.com/office/powerpoint/2010/main" val="20714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xmlns="" id="{0641CC82-7AFF-9279-2F6A-14B9CD8E87F5}"/>
              </a:ext>
            </a:extLst>
          </p:cNvPr>
          <p:cNvPicPr>
            <a:picLocks noChangeAspect="1"/>
          </p:cNvPicPr>
          <p:nvPr/>
        </p:nvPicPr>
        <p:blipFill rotWithShape="1">
          <a:blip r:embed="rId7"/>
          <a:srcRect t="14728"/>
          <a:stretch/>
        </p:blipFill>
        <p:spPr>
          <a:xfrm>
            <a:off x="3311753" y="1310673"/>
            <a:ext cx="1047596" cy="935841"/>
          </a:xfrm>
          <a:prstGeom prst="rect">
            <a:avLst/>
          </a:prstGeom>
        </p:spPr>
      </p:pic>
      <p:sp>
        <p:nvSpPr>
          <p:cNvPr id="3" name="CustomShape 4">
            <a:extLst>
              <a:ext uri="{FF2B5EF4-FFF2-40B4-BE49-F238E27FC236}">
                <a16:creationId xmlns:a16="http://schemas.microsoft.com/office/drawing/2014/main" xmlns="" id="{63DBBAD8-82ED-421C-2CA5-60E03DD2DB81}"/>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6" name="Image 5">
            <a:extLst>
              <a:ext uri="{FF2B5EF4-FFF2-40B4-BE49-F238E27FC236}">
                <a16:creationId xmlns:a16="http://schemas.microsoft.com/office/drawing/2014/main" xmlns="" id="{6F9E663B-7D5D-DC83-CE10-CF5F2FEBF5BE}"/>
              </a:ext>
            </a:extLst>
          </p:cNvPr>
          <p:cNvPicPr>
            <a:picLocks noChangeAspect="1"/>
          </p:cNvPicPr>
          <p:nvPr/>
        </p:nvPicPr>
        <p:blipFill>
          <a:blip r:embed="rId8"/>
          <a:stretch>
            <a:fillRect/>
          </a:stretch>
        </p:blipFill>
        <p:spPr>
          <a:xfrm>
            <a:off x="2695375" y="220227"/>
            <a:ext cx="3681250" cy="547013"/>
          </a:xfrm>
          <a:prstGeom prst="rect">
            <a:avLst/>
          </a:prstGeom>
        </p:spPr>
      </p:pic>
      <p:sp>
        <p:nvSpPr>
          <p:cNvPr id="8" name="TextShape 7">
            <a:extLst>
              <a:ext uri="{FF2B5EF4-FFF2-40B4-BE49-F238E27FC236}">
                <a16:creationId xmlns:a16="http://schemas.microsoft.com/office/drawing/2014/main" xmlns="" id="{6B1F7DFA-7754-8578-A04A-B731F781440B}"/>
              </a:ext>
            </a:extLst>
          </p:cNvPr>
          <p:cNvSpPr txBox="1"/>
          <p:nvPr/>
        </p:nvSpPr>
        <p:spPr>
          <a:xfrm>
            <a:off x="487409" y="794889"/>
            <a:ext cx="8424360" cy="539640"/>
          </a:xfrm>
          <a:prstGeom prst="rect">
            <a:avLst/>
          </a:prstGeom>
          <a:noFill/>
          <a:ln w="12600">
            <a:noFill/>
          </a:ln>
        </p:spPr>
        <p:txBody>
          <a:bodyPr lIns="45720" rIns="45720" anchor="ctr"/>
          <a:lstStyle/>
          <a:p>
            <a:r>
              <a:rPr lang="fr-FR" b="1" spc="-1" dirty="0">
                <a:solidFill>
                  <a:srgbClr val="000000"/>
                </a:solidFill>
                <a:latin typeface="+mj-lt"/>
              </a:rPr>
              <a:t>► En amont de toute crise / </a:t>
            </a:r>
            <a:r>
              <a:rPr lang="fr-FR" b="1" spc="-1" dirty="0">
                <a:solidFill>
                  <a:srgbClr val="000000"/>
                </a:solidFill>
                <a:latin typeface="Arial"/>
              </a:rPr>
              <a:t>Risques Majeurs</a:t>
            </a:r>
          </a:p>
        </p:txBody>
      </p:sp>
      <p:pic>
        <p:nvPicPr>
          <p:cNvPr id="9" name="Graphique 8" descr="Retour">
            <a:hlinkClick r:id="rId9" action="ppaction://hlinksldjump"/>
            <a:extLst>
              <a:ext uri="{FF2B5EF4-FFF2-40B4-BE49-F238E27FC236}">
                <a16:creationId xmlns:a16="http://schemas.microsoft.com/office/drawing/2014/main" xmlns="" id="{DBED04E3-BBBE-D221-3287-A0DDE6D1BB5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407334" y="4390846"/>
            <a:ext cx="428611" cy="428611"/>
          </a:xfrm>
          <a:prstGeom prst="rect">
            <a:avLst/>
          </a:prstGeom>
        </p:spPr>
      </p:pic>
      <p:sp>
        <p:nvSpPr>
          <p:cNvPr id="12" name="CustomShape 1">
            <a:extLst>
              <a:ext uri="{FF2B5EF4-FFF2-40B4-BE49-F238E27FC236}">
                <a16:creationId xmlns:a16="http://schemas.microsoft.com/office/drawing/2014/main" xmlns="" id="{2EB249E5-04EB-8217-674E-C08AA7569FEA}"/>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10" name="Cata Kit">
            <a:hlinkClick r:id="" action="ppaction://media"/>
            <a:extLst>
              <a:ext uri="{FF2B5EF4-FFF2-40B4-BE49-F238E27FC236}">
                <a16:creationId xmlns:a16="http://schemas.microsoft.com/office/drawing/2014/main" xmlns="" id="{583CCF1B-339F-5514-ADD5-0DBF5A1DF7B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694500" y="2202382"/>
            <a:ext cx="4053860" cy="2280297"/>
          </a:xfrm>
          <a:prstGeom prst="rect">
            <a:avLst/>
          </a:prstGeom>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xmlns="" id="{5B659071-3E07-205B-3E9B-7AB48B0EE50B}"/>
              </a:ext>
            </a:extLst>
          </p:cNvPr>
          <p:cNvPicPr>
            <a:picLocks noChangeAspect="1"/>
          </p:cNvPicPr>
          <p:nvPr/>
        </p:nvPicPr>
        <p:blipFill>
          <a:blip r:embed="rId13"/>
          <a:stretch>
            <a:fillRect/>
          </a:stretch>
        </p:blipFill>
        <p:spPr>
          <a:xfrm>
            <a:off x="6691745" y="1311111"/>
            <a:ext cx="2056615" cy="798375"/>
          </a:xfrm>
          <a:prstGeom prst="rect">
            <a:avLst/>
          </a:prstGeom>
        </p:spPr>
      </p:pic>
      <p:pic>
        <p:nvPicPr>
          <p:cNvPr id="4" name="FAR">
            <a:hlinkClick r:id="" action="ppaction://media"/>
            <a:extLst>
              <a:ext uri="{FF2B5EF4-FFF2-40B4-BE49-F238E27FC236}">
                <a16:creationId xmlns:a16="http://schemas.microsoft.com/office/drawing/2014/main" xmlns="" id="{580AEDAF-5341-A8B8-C9D3-91B7F1C63AEF}"/>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24000" y="2196679"/>
            <a:ext cx="4057650" cy="2286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272608"/>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video>
              <p:cMediaNode vol="80000">
                <p:cTn id="3"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1613EAD6-3C4C-CB5D-9568-B6E74706A092}"/>
              </a:ext>
            </a:extLst>
          </p:cNvPr>
          <p:cNvPicPr>
            <a:picLocks noChangeAspect="1"/>
          </p:cNvPicPr>
          <p:nvPr/>
        </p:nvPicPr>
        <p:blipFill>
          <a:blip r:embed="rId3"/>
          <a:stretch>
            <a:fillRect/>
          </a:stretch>
        </p:blipFill>
        <p:spPr>
          <a:xfrm>
            <a:off x="4904509" y="2089480"/>
            <a:ext cx="3879670" cy="570225"/>
          </a:xfrm>
          <a:prstGeom prst="rect">
            <a:avLst/>
          </a:prstGeom>
        </p:spPr>
      </p:pic>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18</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sp>
        <p:nvSpPr>
          <p:cNvPr id="7" name="TextShape 6">
            <a:extLst>
              <a:ext uri="{FF2B5EF4-FFF2-40B4-BE49-F238E27FC236}">
                <a16:creationId xmlns:a16="http://schemas.microsoft.com/office/drawing/2014/main" xmlns="" id="{FF1C4CD6-59A4-48C7-1C72-8C01C6D27EE8}"/>
              </a:ext>
            </a:extLst>
          </p:cNvPr>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Chapitre 01 – Informations générales</a:t>
            </a:r>
          </a:p>
        </p:txBody>
      </p:sp>
      <p:pic>
        <p:nvPicPr>
          <p:cNvPr id="9" name="Image 8">
            <a:extLst>
              <a:ext uri="{FF2B5EF4-FFF2-40B4-BE49-F238E27FC236}">
                <a16:creationId xmlns:a16="http://schemas.microsoft.com/office/drawing/2014/main" xmlns="" id="{D1794CB7-A110-1413-0D69-952FF1A9B1B6}"/>
              </a:ext>
            </a:extLst>
          </p:cNvPr>
          <p:cNvPicPr>
            <a:picLocks noChangeAspect="1"/>
          </p:cNvPicPr>
          <p:nvPr/>
        </p:nvPicPr>
        <p:blipFill>
          <a:blip r:embed="rId4"/>
          <a:stretch>
            <a:fillRect/>
          </a:stretch>
        </p:blipFill>
        <p:spPr>
          <a:xfrm>
            <a:off x="2333884" y="560107"/>
            <a:ext cx="2847734" cy="3830739"/>
          </a:xfrm>
          <a:prstGeom prst="rect">
            <a:avLst/>
          </a:prstGeom>
          <a:effectLst>
            <a:outerShdw blurRad="50800" dist="38100" dir="8100000" algn="tr" rotWithShape="0">
              <a:prstClr val="black">
                <a:alpha val="40000"/>
              </a:prstClr>
            </a:outerShdw>
          </a:effectLst>
        </p:spPr>
      </p:pic>
      <p:sp>
        <p:nvSpPr>
          <p:cNvPr id="5" name="CustomShape 4">
            <a:extLst>
              <a:ext uri="{FF2B5EF4-FFF2-40B4-BE49-F238E27FC236}">
                <a16:creationId xmlns:a16="http://schemas.microsoft.com/office/drawing/2014/main" xmlns="" id="{1FF8F092-50C3-724A-B954-92150A7A8596}"/>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6" name="CustomShape 1">
            <a:extLst>
              <a:ext uri="{FF2B5EF4-FFF2-40B4-BE49-F238E27FC236}">
                <a16:creationId xmlns:a16="http://schemas.microsoft.com/office/drawing/2014/main" xmlns="" id="{3473E873-CAF7-4F8C-5CA5-92EC8576703E}"/>
              </a:ext>
            </a:extLst>
          </p:cNvPr>
          <p:cNvSpPr/>
          <p:nvPr/>
        </p:nvSpPr>
        <p:spPr>
          <a:xfrm>
            <a:off x="324000" y="4579637"/>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trike="noStrike" spc="-1" dirty="0">
                <a:solidFill>
                  <a:srgbClr val="000000"/>
                </a:solidFill>
                <a:latin typeface="Arial"/>
                <a:ea typeface="Arial"/>
              </a:rPr>
              <a:t>DGSCGC-Section secourisme</a:t>
            </a:r>
          </a:p>
        </p:txBody>
      </p:sp>
      <p:pic>
        <p:nvPicPr>
          <p:cNvPr id="2" name="Graphique 1" descr="Retour">
            <a:hlinkClick r:id="rId5" action="ppaction://hlinksldjump"/>
            <a:extLst>
              <a:ext uri="{FF2B5EF4-FFF2-40B4-BE49-F238E27FC236}">
                <a16:creationId xmlns:a16="http://schemas.microsoft.com/office/drawing/2014/main" xmlns="" id="{3AE9A0D6-697C-8284-09D1-48A3CBDD2BB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8386555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2"/>
          <p:cNvSpPr/>
          <p:nvPr/>
        </p:nvSpPr>
        <p:spPr>
          <a:xfrm>
            <a:off x="0" y="4963680"/>
            <a:ext cx="179640" cy="179640"/>
          </a:xfrm>
          <a:prstGeom prst="rect">
            <a:avLst/>
          </a:prstGeom>
          <a:noFill/>
          <a:ln w="9360">
            <a:solidFill>
              <a:srgbClr val="000000"/>
            </a:solidFill>
            <a:round/>
          </a:ln>
        </p:spPr>
        <p:style>
          <a:lnRef idx="0">
            <a:scrgbClr r="0" g="0" b="0"/>
          </a:lnRef>
          <a:fillRef idx="0">
            <a:scrgbClr r="0" g="0" b="0"/>
          </a:fillRef>
          <a:effectRef idx="0">
            <a:scrgbClr r="0" g="0" b="0"/>
          </a:effectRef>
          <a:fontRef idx="minor"/>
        </p:style>
      </p:sp>
      <p:sp>
        <p:nvSpPr>
          <p:cNvPr id="248" name="CustomShape 3"/>
          <p:cNvSpPr/>
          <p:nvPr/>
        </p:nvSpPr>
        <p:spPr>
          <a:xfrm>
            <a:off x="50400" y="4932360"/>
            <a:ext cx="78840" cy="241920"/>
          </a:xfrm>
          <a:prstGeom prst="rect">
            <a:avLst/>
          </a:prstGeom>
          <a:noFill/>
          <a:ln w="12600">
            <a:noFill/>
          </a:ln>
        </p:spPr>
        <p:style>
          <a:lnRef idx="0">
            <a:scrgbClr r="0" g="0" b="0"/>
          </a:lnRef>
          <a:fillRef idx="0">
            <a:scrgbClr r="0" g="0" b="0"/>
          </a:fillRef>
          <a:effectRef idx="0">
            <a:scrgbClr r="0" g="0" b="0"/>
          </a:effectRef>
          <a:fontRef idx="minor"/>
        </p:style>
        <p:txBody>
          <a:bodyPr lIns="45720" rIns="45720" anchor="ctr"/>
          <a:lstStyle/>
          <a:p>
            <a:pPr algn="r">
              <a:lnSpc>
                <a:spcPct val="100000"/>
              </a:lnSpc>
            </a:pPr>
            <a:r>
              <a:rPr lang="fr-FR" sz="100" b="1" strike="noStrike" cap="all" spc="-1">
                <a:solidFill>
                  <a:srgbClr val="000000"/>
                </a:solidFill>
                <a:latin typeface="Arial"/>
                <a:ea typeface="Arial"/>
              </a:rPr>
              <a:t>27/08/2020</a:t>
            </a:r>
            <a:endParaRPr lang="fr-FR" sz="100" b="0" strike="noStrike" spc="-1">
              <a:latin typeface="Arial"/>
            </a:endParaRPr>
          </a:p>
        </p:txBody>
      </p:sp>
      <p:sp>
        <p:nvSpPr>
          <p:cNvPr id="249"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05FB1969-B666-44C0-94C8-5B76A1D47EBC}" type="slidenum">
              <a:rPr lang="fr-FR" sz="700" b="1" strike="noStrike" spc="-1">
                <a:solidFill>
                  <a:srgbClr val="FFFFFF"/>
                </a:solidFill>
                <a:latin typeface="Arial"/>
                <a:ea typeface="Arial"/>
              </a:rPr>
              <a:pPr algn="r">
                <a:lnSpc>
                  <a:spcPct val="100000"/>
                </a:lnSpc>
              </a:pPr>
              <a:t>19</a:t>
            </a:fld>
            <a:endParaRPr lang="fr-FR" sz="700" b="0" strike="noStrike" spc="-1">
              <a:latin typeface="Times New Roman"/>
            </a:endParaRPr>
          </a:p>
        </p:txBody>
      </p:sp>
      <p:sp>
        <p:nvSpPr>
          <p:cNvPr id="250" name="TextShape 5"/>
          <p:cNvSpPr txBox="1"/>
          <p:nvPr/>
        </p:nvSpPr>
        <p:spPr>
          <a:xfrm>
            <a:off x="684049" y="3519250"/>
            <a:ext cx="7382781" cy="1444430"/>
          </a:xfrm>
          <a:prstGeom prst="rect">
            <a:avLst/>
          </a:prstGeom>
          <a:noFill/>
          <a:ln w="10080">
            <a:solidFill>
              <a:srgbClr val="FFFFFF"/>
            </a:solidFill>
            <a:round/>
          </a:ln>
        </p:spPr>
        <p:txBody>
          <a:bodyPr lIns="0" tIns="0" rIns="0" bIns="0" anchor="ctr"/>
          <a:lstStyle/>
          <a:p>
            <a:pPr marL="285750" indent="-285750" algn="just" rtl="0" fontAlgn="base">
              <a:spcBef>
                <a:spcPts val="0"/>
              </a:spcBef>
              <a:spcAft>
                <a:spcPts val="0"/>
              </a:spcAft>
              <a:buFont typeface="Wingdings" panose="05000000000000000000" pitchFamily="2" charset="2"/>
              <a:buChar char="Ø"/>
            </a:pPr>
            <a:r>
              <a:rPr lang="fr-FR" sz="1600" b="0" i="0" u="none" strike="noStrike" dirty="0">
                <a:solidFill>
                  <a:srgbClr val="000000"/>
                </a:solidFill>
                <a:effectLst/>
                <a:latin typeface="Calibri" panose="020F0502020204030204" pitchFamily="34" charset="0"/>
              </a:rPr>
              <a:t>Le 114, numéro d’appel accessible par SMS, fax, </a:t>
            </a:r>
            <a:r>
              <a:rPr lang="fr-FR" sz="1600" b="0" i="0" u="none" strike="noStrike" dirty="0" err="1">
                <a:solidFill>
                  <a:srgbClr val="000000"/>
                </a:solidFill>
                <a:effectLst/>
                <a:latin typeface="Calibri" panose="020F0502020204030204" pitchFamily="34" charset="0"/>
              </a:rPr>
              <a:t>visio</a:t>
            </a:r>
            <a:r>
              <a:rPr lang="fr-FR" sz="1600" b="0" i="0" u="none" strike="noStrike" dirty="0">
                <a:solidFill>
                  <a:srgbClr val="000000"/>
                </a:solidFill>
                <a:effectLst/>
                <a:latin typeface="Calibri" panose="020F0502020204030204" pitchFamily="34" charset="0"/>
              </a:rPr>
              <a:t> et tchat ; </a:t>
            </a:r>
          </a:p>
          <a:p>
            <a:pPr marL="285750" indent="-285750" algn="just" rtl="0" fontAlgn="base">
              <a:spcBef>
                <a:spcPts val="0"/>
              </a:spcBef>
              <a:spcAft>
                <a:spcPts val="0"/>
              </a:spcAft>
              <a:buFont typeface="Wingdings" panose="05000000000000000000" pitchFamily="2" charset="2"/>
              <a:buChar char="Ø"/>
            </a:pPr>
            <a:r>
              <a:rPr lang="fr-FR" sz="1600" b="0" i="0" u="none" strike="noStrike" dirty="0">
                <a:solidFill>
                  <a:srgbClr val="000000"/>
                </a:solidFill>
                <a:effectLst/>
                <a:latin typeface="Calibri" panose="020F0502020204030204" pitchFamily="34" charset="0"/>
              </a:rPr>
              <a:t>Réservé aux déficients auditifs ;</a:t>
            </a:r>
          </a:p>
          <a:p>
            <a:pPr marL="285750" indent="-285750" algn="just" rtl="0" fontAlgn="base">
              <a:spcBef>
                <a:spcPts val="0"/>
              </a:spcBef>
              <a:spcAft>
                <a:spcPts val="0"/>
              </a:spcAft>
              <a:buFont typeface="Wingdings" panose="05000000000000000000" pitchFamily="2" charset="2"/>
              <a:buChar char="Ø"/>
            </a:pPr>
            <a:r>
              <a:rPr lang="fr-FR" sz="1600" b="0" i="0" u="none" strike="noStrike" dirty="0">
                <a:solidFill>
                  <a:srgbClr val="000000"/>
                </a:solidFill>
                <a:effectLst/>
                <a:latin typeface="Calibri" panose="020F0502020204030204" pitchFamily="34" charset="0"/>
              </a:rPr>
              <a:t>Ce service peut aussi être utilisé pour les personnes qui souhaitent alerter les secours dans le cadre de violences intrafamiliales et qui ne peuvent pas parler à voix haute.</a:t>
            </a:r>
            <a:endParaRPr lang="fr-FR" sz="1600" b="0" i="0" u="none" strike="noStrike" dirty="0">
              <a:solidFill>
                <a:srgbClr val="000000"/>
              </a:solidFill>
              <a:effectLst/>
              <a:latin typeface="Noto Sans Symbols"/>
            </a:endParaRPr>
          </a:p>
          <a:p>
            <a:endParaRPr lang="fr-FR" sz="1600" spc="-1" dirty="0">
              <a:solidFill>
                <a:srgbClr val="000000"/>
              </a:solidFill>
              <a:latin typeface="Arial"/>
            </a:endParaRPr>
          </a:p>
          <a:p>
            <a:endParaRPr lang="fr-FR" sz="1600" b="0" strike="noStrike" spc="-1" dirty="0">
              <a:solidFill>
                <a:srgbClr val="000000"/>
              </a:solidFill>
              <a:latin typeface="Arial"/>
            </a:endParaRPr>
          </a:p>
        </p:txBody>
      </p:sp>
      <p:pic>
        <p:nvPicPr>
          <p:cNvPr id="4" name="Image 3">
            <a:extLst>
              <a:ext uri="{FF2B5EF4-FFF2-40B4-BE49-F238E27FC236}">
                <a16:creationId xmlns:a16="http://schemas.microsoft.com/office/drawing/2014/main" xmlns="" id="{04F401A0-328A-C6A5-0C76-E6F8B91BC22E}"/>
              </a:ext>
            </a:extLst>
          </p:cNvPr>
          <p:cNvPicPr>
            <a:picLocks noChangeAspect="1"/>
          </p:cNvPicPr>
          <p:nvPr/>
        </p:nvPicPr>
        <p:blipFill>
          <a:blip r:embed="rId3"/>
          <a:stretch>
            <a:fillRect/>
          </a:stretch>
        </p:blipFill>
        <p:spPr>
          <a:xfrm>
            <a:off x="2632165" y="186336"/>
            <a:ext cx="3879670" cy="570225"/>
          </a:xfrm>
          <a:prstGeom prst="rect">
            <a:avLst/>
          </a:prstGeom>
        </p:spPr>
      </p:pic>
      <p:pic>
        <p:nvPicPr>
          <p:cNvPr id="5" name="Graphique 4" descr="Retour">
            <a:hlinkClick r:id="rId4" action="ppaction://hlinksldjump"/>
            <a:extLst>
              <a:ext uri="{FF2B5EF4-FFF2-40B4-BE49-F238E27FC236}">
                <a16:creationId xmlns:a16="http://schemas.microsoft.com/office/drawing/2014/main" xmlns="" id="{C5270872-1A81-4D63-DC84-418DBF812E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07334" y="4390846"/>
            <a:ext cx="428611" cy="428611"/>
          </a:xfrm>
          <a:prstGeom prst="rect">
            <a:avLst/>
          </a:prstGeom>
        </p:spPr>
      </p:pic>
      <p:sp>
        <p:nvSpPr>
          <p:cNvPr id="6" name="CustomShape 1">
            <a:extLst>
              <a:ext uri="{FF2B5EF4-FFF2-40B4-BE49-F238E27FC236}">
                <a16:creationId xmlns:a16="http://schemas.microsoft.com/office/drawing/2014/main" xmlns="" id="{FC551D5A-1021-D69F-2CBF-556BA8B49658}"/>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8" name="Image 7">
            <a:hlinkClick r:id="rId7"/>
            <a:extLst>
              <a:ext uri="{FF2B5EF4-FFF2-40B4-BE49-F238E27FC236}">
                <a16:creationId xmlns:a16="http://schemas.microsoft.com/office/drawing/2014/main" xmlns="" id="{3F684CCD-D28F-974A-CE34-E8B7B6CBCA05}"/>
              </a:ext>
            </a:extLst>
          </p:cNvPr>
          <p:cNvPicPr>
            <a:picLocks noChangeAspect="1"/>
          </p:cNvPicPr>
          <p:nvPr/>
        </p:nvPicPr>
        <p:blipFill>
          <a:blip r:embed="rId8"/>
          <a:stretch>
            <a:fillRect/>
          </a:stretch>
        </p:blipFill>
        <p:spPr>
          <a:xfrm>
            <a:off x="3446711" y="825946"/>
            <a:ext cx="2250578" cy="2359477"/>
          </a:xfrm>
          <a:prstGeom prst="rect">
            <a:avLst/>
          </a:prstGeom>
          <a:effectLst>
            <a:outerShdw blurRad="50800" dist="38100" dir="2700000" algn="tl" rotWithShape="0">
              <a:prstClr val="black">
                <a:alpha val="40000"/>
              </a:prstClr>
            </a:outerShdw>
          </a:effectLst>
        </p:spPr>
      </p:pic>
      <p:pic>
        <p:nvPicPr>
          <p:cNvPr id="3" name="Image 2">
            <a:extLst>
              <a:ext uri="{FF2B5EF4-FFF2-40B4-BE49-F238E27FC236}">
                <a16:creationId xmlns:a16="http://schemas.microsoft.com/office/drawing/2014/main" xmlns="" id="{6B36F3C3-71FC-27DF-FC26-701E2D29C6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5715" y="473510"/>
            <a:ext cx="1195924" cy="1195924"/>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xmlns="" id="{D1FFD87B-46E8-0084-CCFC-E57F2DDFA5E3}"/>
              </a:ext>
            </a:extLst>
          </p:cNvPr>
          <p:cNvPicPr>
            <a:picLocks noChangeAspect="1"/>
          </p:cNvPicPr>
          <p:nvPr/>
        </p:nvPicPr>
        <p:blipFill rotWithShape="1">
          <a:blip r:embed="rId3"/>
          <a:srcRect r="793" b="3605"/>
          <a:stretch/>
        </p:blipFill>
        <p:spPr>
          <a:xfrm>
            <a:off x="2544085" y="599555"/>
            <a:ext cx="6549496" cy="4145627"/>
          </a:xfrm>
          <a:prstGeom prst="rect">
            <a:avLst/>
          </a:prstGeom>
        </p:spPr>
      </p:pic>
      <p:sp>
        <p:nvSpPr>
          <p:cNvPr id="220" name="CustomShape 1"/>
          <p:cNvSpPr/>
          <p:nvPr/>
        </p:nvSpPr>
        <p:spPr>
          <a:xfrm>
            <a:off x="324000" y="4579637"/>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trike="noStrike" spc="-1" dirty="0">
                <a:solidFill>
                  <a:srgbClr val="000000"/>
                </a:solidFill>
                <a:latin typeface="Arial"/>
                <a:ea typeface="Arial"/>
              </a:rPr>
              <a:t>DGSCGC-Section secourisme</a:t>
            </a:r>
          </a:p>
        </p:txBody>
      </p:sp>
      <p:sp>
        <p:nvSpPr>
          <p:cNvPr id="222" name="CustomShape 3"/>
          <p:cNvSpPr/>
          <p:nvPr/>
        </p:nvSpPr>
        <p:spPr>
          <a:xfrm>
            <a:off x="50400" y="4932360"/>
            <a:ext cx="78840" cy="241920"/>
          </a:xfrm>
          <a:prstGeom prst="rect">
            <a:avLst/>
          </a:prstGeom>
          <a:noFill/>
          <a:ln w="12600">
            <a:noFill/>
          </a:ln>
        </p:spPr>
        <p:style>
          <a:lnRef idx="0">
            <a:scrgbClr r="0" g="0" b="0"/>
          </a:lnRef>
          <a:fillRef idx="0">
            <a:scrgbClr r="0" g="0" b="0"/>
          </a:fillRef>
          <a:effectRef idx="0">
            <a:scrgbClr r="0" g="0" b="0"/>
          </a:effectRef>
          <a:fontRef idx="minor"/>
        </p:style>
        <p:txBody>
          <a:bodyPr lIns="45720" rIns="45720" anchor="ctr"/>
          <a:lstStyle/>
          <a:p>
            <a:pPr>
              <a:lnSpc>
                <a:spcPct val="100000"/>
              </a:lnSpc>
            </a:pPr>
            <a:r>
              <a:rPr lang="fr-FR" sz="100" b="1" strike="noStrike" spc="-1">
                <a:solidFill>
                  <a:srgbClr val="000000"/>
                </a:solidFill>
                <a:latin typeface="Arial"/>
                <a:ea typeface="Arial"/>
              </a:rPr>
              <a:t>27/08/2020</a:t>
            </a:r>
            <a:endParaRPr lang="fr-FR" sz="100" b="0" strike="noStrike" spc="-1">
              <a:latin typeface="Arial"/>
            </a:endParaRPr>
          </a:p>
        </p:txBody>
      </p:sp>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2</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Atelier - </a:t>
            </a:r>
            <a:r>
              <a:rPr lang="fr-FR" spc="-1" dirty="0">
                <a:solidFill>
                  <a:srgbClr val="000000"/>
                </a:solidFill>
                <a:latin typeface="Arial"/>
              </a:rPr>
              <a:t>Fi</a:t>
            </a:r>
            <a:r>
              <a:rPr lang="fr-FR" sz="1800" b="0" strike="noStrike" spc="-1" dirty="0">
                <a:solidFill>
                  <a:srgbClr val="000000"/>
                </a:solidFill>
                <a:latin typeface="Arial"/>
              </a:rPr>
              <a:t>lière Citoyenne</a:t>
            </a:r>
          </a:p>
        </p:txBody>
      </p:sp>
      <p:sp>
        <p:nvSpPr>
          <p:cNvPr id="4" name="Espace réservé du texte 3">
            <a:extLst>
              <a:ext uri="{FF2B5EF4-FFF2-40B4-BE49-F238E27FC236}">
                <a16:creationId xmlns:a16="http://schemas.microsoft.com/office/drawing/2014/main" xmlns="" id="{53F44479-3EB3-2B56-C3AC-6C89D71822BE}"/>
              </a:ext>
            </a:extLst>
          </p:cNvPr>
          <p:cNvSpPr>
            <a:spLocks noGrp="1"/>
          </p:cNvSpPr>
          <p:nvPr>
            <p:ph type="body"/>
          </p:nvPr>
        </p:nvSpPr>
        <p:spPr>
          <a:xfrm>
            <a:off x="535783" y="1971654"/>
            <a:ext cx="1702558" cy="866202"/>
          </a:xfrm>
          <a:solidFill>
            <a:srgbClr val="A7ADB8"/>
          </a:solidFill>
          <a:ln w="3175">
            <a:noFill/>
          </a:ln>
          <a:effectLst>
            <a:outerShdw blurRad="50800" dist="38100" dir="2700000" algn="tl" rotWithShape="0">
              <a:prstClr val="black">
                <a:alpha val="40000"/>
              </a:prstClr>
            </a:outerShdw>
          </a:effectLst>
        </p:spPr>
        <p:txBody>
          <a:bodyPr lIns="0" tIns="0" rIns="0" bIns="0">
            <a:normAutofit/>
          </a:bodyPr>
          <a:lstStyle/>
          <a:p>
            <a:pPr marL="0" indent="0">
              <a:buNone/>
            </a:pPr>
            <a:r>
              <a:rPr lang="fr-FR" sz="2000" dirty="0"/>
              <a:t>Le citoyen de Sécurité</a:t>
            </a:r>
            <a:br>
              <a:rPr lang="fr-FR" sz="2000" dirty="0"/>
            </a:br>
            <a:r>
              <a:rPr lang="fr-FR" sz="2000" dirty="0"/>
              <a:t>Civile</a:t>
            </a:r>
          </a:p>
        </p:txBody>
      </p:sp>
      <p:sp>
        <p:nvSpPr>
          <p:cNvPr id="5" name="Espace réservé du texte 4">
            <a:extLst>
              <a:ext uri="{FF2B5EF4-FFF2-40B4-BE49-F238E27FC236}">
                <a16:creationId xmlns:a16="http://schemas.microsoft.com/office/drawing/2014/main" xmlns="" id="{BF4D584C-FF67-4F5B-A9F0-05A2B7C0298C}"/>
              </a:ext>
            </a:extLst>
          </p:cNvPr>
          <p:cNvSpPr>
            <a:spLocks noGrp="1"/>
          </p:cNvSpPr>
          <p:nvPr>
            <p:ph type="body"/>
          </p:nvPr>
        </p:nvSpPr>
        <p:spPr>
          <a:xfrm>
            <a:off x="2521335" y="3044951"/>
            <a:ext cx="1915763" cy="479915"/>
          </a:xfrm>
          <a:solidFill>
            <a:srgbClr val="A7ADB8"/>
          </a:solidFill>
          <a:ln w="3175">
            <a:noFill/>
          </a:ln>
          <a:effectLst>
            <a:outerShdw blurRad="50800" dist="38100" dir="2700000" algn="tl" rotWithShape="0">
              <a:prstClr val="black">
                <a:alpha val="40000"/>
              </a:prstClr>
            </a:outerShdw>
          </a:effectLst>
        </p:spPr>
        <p:txBody>
          <a:bodyPr lIns="0" tIns="0" rIns="0" bIns="0">
            <a:normAutofit/>
          </a:bodyPr>
          <a:lstStyle/>
          <a:p>
            <a:pPr marL="0" indent="0">
              <a:buNone/>
            </a:pPr>
            <a:r>
              <a:rPr lang="fr-FR" sz="2000" dirty="0"/>
              <a:t>Alerte</a:t>
            </a:r>
          </a:p>
        </p:txBody>
      </p:sp>
      <p:sp>
        <p:nvSpPr>
          <p:cNvPr id="7" name="Espace réservé du texte 3">
            <a:extLst>
              <a:ext uri="{FF2B5EF4-FFF2-40B4-BE49-F238E27FC236}">
                <a16:creationId xmlns:a16="http://schemas.microsoft.com/office/drawing/2014/main" xmlns="" id="{3A8492B0-90F5-AA13-8B23-F761B28AE81C}"/>
              </a:ext>
            </a:extLst>
          </p:cNvPr>
          <p:cNvSpPr txBox="1">
            <a:spLocks/>
          </p:cNvSpPr>
          <p:nvPr/>
        </p:nvSpPr>
        <p:spPr>
          <a:xfrm>
            <a:off x="2521335" y="1967557"/>
            <a:ext cx="1915763" cy="987477"/>
          </a:xfrm>
          <a:prstGeom prst="rect">
            <a:avLst/>
          </a:prstGeom>
          <a:solidFill>
            <a:srgbClr val="A7ADB8"/>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fr-FR" sz="2000" dirty="0"/>
              <a:t>Alerte et protection des populations</a:t>
            </a:r>
          </a:p>
        </p:txBody>
      </p:sp>
      <p:sp>
        <p:nvSpPr>
          <p:cNvPr id="14" name="Espace réservé du texte 4">
            <a:extLst>
              <a:ext uri="{FF2B5EF4-FFF2-40B4-BE49-F238E27FC236}">
                <a16:creationId xmlns:a16="http://schemas.microsoft.com/office/drawing/2014/main" xmlns="" id="{62ED5C55-E218-B852-60BC-F62590406F56}"/>
              </a:ext>
            </a:extLst>
          </p:cNvPr>
          <p:cNvSpPr txBox="1">
            <a:spLocks/>
          </p:cNvSpPr>
          <p:nvPr/>
        </p:nvSpPr>
        <p:spPr>
          <a:xfrm>
            <a:off x="4834979" y="1971534"/>
            <a:ext cx="1702558" cy="961691"/>
          </a:xfrm>
          <a:prstGeom prst="rect">
            <a:avLst/>
          </a:prstGeom>
          <a:solidFill>
            <a:srgbClr val="A7ADB8"/>
          </a:solidFill>
          <a:ln w="3175">
            <a:noFill/>
          </a:ln>
          <a:effectLst>
            <a:outerShdw blurRad="50800" dist="38100" dir="2700000" algn="tl" rotWithShape="0">
              <a:prstClr val="black">
                <a:alpha val="40000"/>
              </a:prstClr>
            </a:outerShdw>
          </a:effectLst>
        </p:spPr>
        <p:txBody>
          <a:bodyPr lIns="0" tIns="0" rIns="0" bIns="0">
            <a:norm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2000" dirty="0"/>
              <a:t>Perte de connaissance</a:t>
            </a:r>
          </a:p>
        </p:txBody>
      </p:sp>
      <p:pic>
        <p:nvPicPr>
          <p:cNvPr id="23" name="Graphique 22" descr="Cible">
            <a:hlinkClick r:id="rId4" action="ppaction://hlinksldjump"/>
            <a:extLst>
              <a:ext uri="{FF2B5EF4-FFF2-40B4-BE49-F238E27FC236}">
                <a16:creationId xmlns:a16="http://schemas.microsoft.com/office/drawing/2014/main" xmlns="" id="{AD91E8B6-8F99-9B60-7F63-DC0E0C3CBB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62433" y="2357940"/>
            <a:ext cx="479915" cy="479915"/>
          </a:xfrm>
          <a:prstGeom prst="rect">
            <a:avLst/>
          </a:prstGeom>
        </p:spPr>
      </p:pic>
      <p:pic>
        <p:nvPicPr>
          <p:cNvPr id="25" name="Graphique 24" descr="Cible">
            <a:hlinkClick r:id="rId7" action="ppaction://hlinksldjump"/>
            <a:extLst>
              <a:ext uri="{FF2B5EF4-FFF2-40B4-BE49-F238E27FC236}">
                <a16:creationId xmlns:a16="http://schemas.microsoft.com/office/drawing/2014/main" xmlns="" id="{FB6F5B67-9172-8522-10A0-DB35CE7C90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78511" y="2475686"/>
            <a:ext cx="479915" cy="479915"/>
          </a:xfrm>
          <a:prstGeom prst="rect">
            <a:avLst/>
          </a:prstGeom>
        </p:spPr>
      </p:pic>
      <p:pic>
        <p:nvPicPr>
          <p:cNvPr id="26" name="Graphique 25" descr="Cible">
            <a:hlinkClick r:id="rId8" action="ppaction://hlinksldjump"/>
            <a:extLst>
              <a:ext uri="{FF2B5EF4-FFF2-40B4-BE49-F238E27FC236}">
                <a16:creationId xmlns:a16="http://schemas.microsoft.com/office/drawing/2014/main" xmlns="" id="{56AD9643-BD69-2FD6-0E68-8B7EBDA548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57183" y="3044951"/>
            <a:ext cx="479915" cy="479915"/>
          </a:xfrm>
          <a:prstGeom prst="rect">
            <a:avLst/>
          </a:prstGeom>
        </p:spPr>
      </p:pic>
      <p:pic>
        <p:nvPicPr>
          <p:cNvPr id="27" name="Graphique 26" descr="Cible">
            <a:hlinkClick r:id="rId9" action="ppaction://hlinksldjump"/>
            <a:extLst>
              <a:ext uri="{FF2B5EF4-FFF2-40B4-BE49-F238E27FC236}">
                <a16:creationId xmlns:a16="http://schemas.microsoft.com/office/drawing/2014/main" xmlns="" id="{E0D4334D-1B65-75DE-31AC-D488881BE3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41621" y="2464888"/>
            <a:ext cx="479915" cy="479915"/>
          </a:xfrm>
          <a:prstGeom prst="rect">
            <a:avLst/>
          </a:prstGeom>
        </p:spPr>
      </p:pic>
      <p:sp>
        <p:nvSpPr>
          <p:cNvPr id="28" name="Espace réservé du texte 4">
            <a:extLst>
              <a:ext uri="{FF2B5EF4-FFF2-40B4-BE49-F238E27FC236}">
                <a16:creationId xmlns:a16="http://schemas.microsoft.com/office/drawing/2014/main" xmlns="" id="{A1CA407F-4E0D-50DF-821F-CD30E9FAAA2B}"/>
              </a:ext>
            </a:extLst>
          </p:cNvPr>
          <p:cNvSpPr txBox="1">
            <a:spLocks/>
          </p:cNvSpPr>
          <p:nvPr/>
        </p:nvSpPr>
        <p:spPr>
          <a:xfrm>
            <a:off x="6868417" y="1971534"/>
            <a:ext cx="1915763" cy="700716"/>
          </a:xfrm>
          <a:prstGeom prst="rect">
            <a:avLst/>
          </a:prstGeom>
          <a:solidFill>
            <a:srgbClr val="A7ADB8"/>
          </a:solidFill>
          <a:ln w="3175">
            <a:noFill/>
          </a:ln>
          <a:effectLst>
            <a:outerShdw blurRad="50800" dist="38100" dir="2700000" algn="tl" rotWithShape="0">
              <a:prstClr val="black">
                <a:alpha val="40000"/>
              </a:prstClr>
            </a:outerShdw>
          </a:effectLst>
        </p:spPr>
        <p:txBody>
          <a:bodyPr lIns="0" tIns="0" rIns="0" bIns="0">
            <a:normAutofit/>
          </a:bodyPr>
          <a:lstStyle>
            <a:defPPr>
              <a:defRPr lang="fr-FR"/>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Traumatismes</a:t>
            </a:r>
          </a:p>
        </p:txBody>
      </p:sp>
      <p:pic>
        <p:nvPicPr>
          <p:cNvPr id="29" name="Graphique 28" descr="Cible">
            <a:hlinkClick r:id="rId10" action="ppaction://hlinksldjump"/>
            <a:extLst>
              <a:ext uri="{FF2B5EF4-FFF2-40B4-BE49-F238E27FC236}">
                <a16:creationId xmlns:a16="http://schemas.microsoft.com/office/drawing/2014/main" xmlns="" id="{847EE048-0103-854A-2F3B-BF0E8F8C0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327015" y="2235728"/>
            <a:ext cx="479915" cy="479915"/>
          </a:xfrm>
          <a:prstGeom prst="rect">
            <a:avLst/>
          </a:prstGeom>
        </p:spPr>
      </p:pic>
      <p:sp>
        <p:nvSpPr>
          <p:cNvPr id="30" name="CustomShape 4">
            <a:extLst>
              <a:ext uri="{FF2B5EF4-FFF2-40B4-BE49-F238E27FC236}">
                <a16:creationId xmlns:a16="http://schemas.microsoft.com/office/drawing/2014/main" xmlns="" id="{0C92E1FC-74E5-8555-BFFA-12E9D9445218}"/>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8" name="Image 7">
            <a:hlinkClick r:id="rId9" action="ppaction://hlinksldjump"/>
            <a:extLst>
              <a:ext uri="{FF2B5EF4-FFF2-40B4-BE49-F238E27FC236}">
                <a16:creationId xmlns:a16="http://schemas.microsoft.com/office/drawing/2014/main" xmlns="" id="{A0954309-E77C-C4A8-60B8-F0DE822EE7FE}"/>
              </a:ext>
            </a:extLst>
          </p:cNvPr>
          <p:cNvPicPr>
            <a:picLocks noChangeAspect="1"/>
          </p:cNvPicPr>
          <p:nvPr/>
        </p:nvPicPr>
        <p:blipFill>
          <a:blip r:embed="rId11"/>
          <a:stretch>
            <a:fillRect/>
          </a:stretch>
        </p:blipFill>
        <p:spPr>
          <a:xfrm>
            <a:off x="4856654" y="1000561"/>
            <a:ext cx="3870698" cy="402552"/>
          </a:xfrm>
          <a:prstGeom prst="snip2Diag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7" name="Image 16">
            <a:hlinkClick r:id="rId4" action="ppaction://hlinksldjump"/>
            <a:extLst>
              <a:ext uri="{FF2B5EF4-FFF2-40B4-BE49-F238E27FC236}">
                <a16:creationId xmlns:a16="http://schemas.microsoft.com/office/drawing/2014/main" xmlns="" id="{00E562C0-0A34-A7E4-AC00-94ED20013E6A}"/>
              </a:ext>
            </a:extLst>
          </p:cNvPr>
          <p:cNvPicPr>
            <a:picLocks noChangeAspect="1"/>
          </p:cNvPicPr>
          <p:nvPr/>
        </p:nvPicPr>
        <p:blipFill rotWithShape="1">
          <a:blip r:embed="rId12"/>
          <a:srcRect l="1507" r="1171"/>
          <a:stretch/>
        </p:blipFill>
        <p:spPr>
          <a:xfrm>
            <a:off x="600252" y="985841"/>
            <a:ext cx="3836846" cy="420684"/>
          </a:xfrm>
          <a:prstGeom prst="snip2Diag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Espace réservé du texte 4">
            <a:extLst>
              <a:ext uri="{FF2B5EF4-FFF2-40B4-BE49-F238E27FC236}">
                <a16:creationId xmlns:a16="http://schemas.microsoft.com/office/drawing/2014/main" xmlns="" id="{0CCB5209-3E26-3D70-A499-31FCAC3DBC1B}"/>
              </a:ext>
            </a:extLst>
          </p:cNvPr>
          <p:cNvSpPr txBox="1">
            <a:spLocks/>
          </p:cNvSpPr>
          <p:nvPr/>
        </p:nvSpPr>
        <p:spPr>
          <a:xfrm>
            <a:off x="4834979" y="3012015"/>
            <a:ext cx="1702558" cy="636221"/>
          </a:xfrm>
          <a:prstGeom prst="rect">
            <a:avLst/>
          </a:prstGeom>
          <a:solidFill>
            <a:srgbClr val="A7ADB8"/>
          </a:solidFill>
          <a:ln w="3175">
            <a:noFill/>
          </a:ln>
          <a:effectLst>
            <a:outerShdw blurRad="50800" dist="38100" dir="2700000" algn="tl" rotWithShape="0">
              <a:prstClr val="black">
                <a:alpha val="40000"/>
              </a:prstClr>
            </a:outerShdw>
          </a:effectLst>
        </p:spPr>
        <p:txBody>
          <a:bodyPr lIns="0" tIns="0" rIns="0" bIns="0">
            <a:norm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2000" dirty="0"/>
              <a:t>Arrêt cardiaque</a:t>
            </a:r>
          </a:p>
        </p:txBody>
      </p:sp>
      <p:pic>
        <p:nvPicPr>
          <p:cNvPr id="3" name="Graphique 2" descr="Cible">
            <a:hlinkClick r:id="rId10" action="ppaction://hlinksldjump"/>
            <a:extLst>
              <a:ext uri="{FF2B5EF4-FFF2-40B4-BE49-F238E27FC236}">
                <a16:creationId xmlns:a16="http://schemas.microsoft.com/office/drawing/2014/main" xmlns="" id="{D54567EB-0A9F-0559-7072-D85DB447BB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41620" y="3168321"/>
            <a:ext cx="479915" cy="479915"/>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DF5ABB71-49CB-AF45-6601-50F2E398BF66}"/>
              </a:ext>
            </a:extLst>
          </p:cNvPr>
          <p:cNvPicPr>
            <a:picLocks noChangeAspect="1"/>
          </p:cNvPicPr>
          <p:nvPr/>
        </p:nvPicPr>
        <p:blipFill>
          <a:blip r:embed="rId3"/>
          <a:stretch>
            <a:fillRect/>
          </a:stretch>
        </p:blipFill>
        <p:spPr>
          <a:xfrm>
            <a:off x="5015345" y="2115282"/>
            <a:ext cx="3768835" cy="560441"/>
          </a:xfrm>
          <a:prstGeom prst="rect">
            <a:avLst/>
          </a:prstGeom>
        </p:spPr>
      </p:pic>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20</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sp>
        <p:nvSpPr>
          <p:cNvPr id="7" name="TextShape 6">
            <a:extLst>
              <a:ext uri="{FF2B5EF4-FFF2-40B4-BE49-F238E27FC236}">
                <a16:creationId xmlns:a16="http://schemas.microsoft.com/office/drawing/2014/main" xmlns="" id="{FF1C4CD6-59A4-48C7-1C72-8C01C6D27EE8}"/>
              </a:ext>
            </a:extLst>
          </p:cNvPr>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Chapitre 02 – Secourir une personne</a:t>
            </a:r>
          </a:p>
        </p:txBody>
      </p:sp>
      <p:pic>
        <p:nvPicPr>
          <p:cNvPr id="9" name="Image 8">
            <a:extLst>
              <a:ext uri="{FF2B5EF4-FFF2-40B4-BE49-F238E27FC236}">
                <a16:creationId xmlns:a16="http://schemas.microsoft.com/office/drawing/2014/main" xmlns="" id="{D1794CB7-A110-1413-0D69-952FF1A9B1B6}"/>
              </a:ext>
            </a:extLst>
          </p:cNvPr>
          <p:cNvPicPr>
            <a:picLocks noChangeAspect="1"/>
          </p:cNvPicPr>
          <p:nvPr/>
        </p:nvPicPr>
        <p:blipFill>
          <a:blip r:embed="rId4"/>
          <a:stretch>
            <a:fillRect/>
          </a:stretch>
        </p:blipFill>
        <p:spPr>
          <a:xfrm>
            <a:off x="2333884" y="560107"/>
            <a:ext cx="2847734" cy="3830739"/>
          </a:xfrm>
          <a:prstGeom prst="rect">
            <a:avLst/>
          </a:prstGeom>
          <a:effectLst>
            <a:outerShdw blurRad="50800" dist="38100" dir="8100000" algn="tr" rotWithShape="0">
              <a:prstClr val="black">
                <a:alpha val="40000"/>
              </a:prstClr>
            </a:outerShdw>
          </a:effectLst>
        </p:spPr>
      </p:pic>
      <p:sp>
        <p:nvSpPr>
          <p:cNvPr id="5" name="CustomShape 4">
            <a:extLst>
              <a:ext uri="{FF2B5EF4-FFF2-40B4-BE49-F238E27FC236}">
                <a16:creationId xmlns:a16="http://schemas.microsoft.com/office/drawing/2014/main" xmlns="" id="{1FF8F092-50C3-724A-B954-92150A7A8596}"/>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6" name="CustomShape 1">
            <a:extLst>
              <a:ext uri="{FF2B5EF4-FFF2-40B4-BE49-F238E27FC236}">
                <a16:creationId xmlns:a16="http://schemas.microsoft.com/office/drawing/2014/main" xmlns="" id="{3473E873-CAF7-4F8C-5CA5-92EC8576703E}"/>
              </a:ext>
            </a:extLst>
          </p:cNvPr>
          <p:cNvSpPr/>
          <p:nvPr/>
        </p:nvSpPr>
        <p:spPr>
          <a:xfrm>
            <a:off x="324000" y="4579637"/>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trike="noStrike" spc="-1" dirty="0">
                <a:solidFill>
                  <a:srgbClr val="000000"/>
                </a:solidFill>
                <a:latin typeface="Arial"/>
                <a:ea typeface="Arial"/>
              </a:rPr>
              <a:t>DGSCGC-Section secourisme</a:t>
            </a:r>
          </a:p>
        </p:txBody>
      </p:sp>
      <p:pic>
        <p:nvPicPr>
          <p:cNvPr id="2" name="Graphique 1" descr="Retour">
            <a:hlinkClick r:id="rId5" action="ppaction://hlinksldjump"/>
            <a:extLst>
              <a:ext uri="{FF2B5EF4-FFF2-40B4-BE49-F238E27FC236}">
                <a16:creationId xmlns:a16="http://schemas.microsoft.com/office/drawing/2014/main" xmlns="" id="{3CDD5B33-B638-6E25-4A84-4421293049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29233530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A8D6FFC3-B4F7-8596-1A30-F871AB0F7A9C}"/>
              </a:ext>
            </a:extLst>
          </p:cNvPr>
          <p:cNvPicPr>
            <a:picLocks noChangeAspect="1"/>
          </p:cNvPicPr>
          <p:nvPr/>
        </p:nvPicPr>
        <p:blipFill>
          <a:blip r:embed="rId3"/>
          <a:stretch>
            <a:fillRect/>
          </a:stretch>
        </p:blipFill>
        <p:spPr>
          <a:xfrm>
            <a:off x="2687582" y="116962"/>
            <a:ext cx="3768835" cy="560441"/>
          </a:xfrm>
          <a:prstGeom prst="rect">
            <a:avLst/>
          </a:prstGeom>
        </p:spPr>
      </p:pic>
      <p:pic>
        <p:nvPicPr>
          <p:cNvPr id="3" name="Graphique 2" descr="Retour">
            <a:hlinkClick r:id="rId4" action="ppaction://hlinksldjump"/>
            <a:extLst>
              <a:ext uri="{FF2B5EF4-FFF2-40B4-BE49-F238E27FC236}">
                <a16:creationId xmlns:a16="http://schemas.microsoft.com/office/drawing/2014/main" xmlns="" id="{ADB788FC-CB3E-EF58-7556-74A68F4982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07334" y="4390846"/>
            <a:ext cx="428611" cy="428611"/>
          </a:xfrm>
          <a:prstGeom prst="rect">
            <a:avLst/>
          </a:prstGeom>
        </p:spPr>
      </p:pic>
      <p:sp>
        <p:nvSpPr>
          <p:cNvPr id="4" name="TextShape 7">
            <a:extLst>
              <a:ext uri="{FF2B5EF4-FFF2-40B4-BE49-F238E27FC236}">
                <a16:creationId xmlns:a16="http://schemas.microsoft.com/office/drawing/2014/main" xmlns="" id="{D95B1E52-A05E-29EE-FD37-8DB31650B09C}"/>
              </a:ext>
            </a:extLst>
          </p:cNvPr>
          <p:cNvSpPr txBox="1"/>
          <p:nvPr/>
        </p:nvSpPr>
        <p:spPr>
          <a:xfrm>
            <a:off x="487409" y="794889"/>
            <a:ext cx="8424360" cy="539640"/>
          </a:xfrm>
          <a:prstGeom prst="rect">
            <a:avLst/>
          </a:prstGeom>
          <a:noFill/>
          <a:ln w="12600">
            <a:noFill/>
          </a:ln>
        </p:spPr>
        <p:txBody>
          <a:bodyPr lIns="45720" rIns="45720" anchor="ctr"/>
          <a:lstStyle/>
          <a:p>
            <a:r>
              <a:rPr lang="fr-FR" b="1" spc="-1" dirty="0">
                <a:solidFill>
                  <a:srgbClr val="000000"/>
                </a:solidFill>
                <a:latin typeface="+mj-lt"/>
              </a:rPr>
              <a:t>► deux modifications des recommandations 2022 </a:t>
            </a:r>
            <a:endParaRPr lang="fr-FR" b="1" spc="-1" dirty="0">
              <a:solidFill>
                <a:srgbClr val="000000"/>
              </a:solidFill>
              <a:latin typeface="Arial"/>
            </a:endParaRPr>
          </a:p>
        </p:txBody>
      </p:sp>
      <p:pic>
        <p:nvPicPr>
          <p:cNvPr id="9" name="Image 8">
            <a:extLst>
              <a:ext uri="{FF2B5EF4-FFF2-40B4-BE49-F238E27FC236}">
                <a16:creationId xmlns:a16="http://schemas.microsoft.com/office/drawing/2014/main" xmlns="" id="{68EB1F2C-30AC-995F-1DA7-6F9739D5806A}"/>
              </a:ext>
            </a:extLst>
          </p:cNvPr>
          <p:cNvPicPr>
            <a:picLocks noChangeAspect="1"/>
          </p:cNvPicPr>
          <p:nvPr/>
        </p:nvPicPr>
        <p:blipFill rotWithShape="1">
          <a:blip r:embed="rId7"/>
          <a:srcRect b="58859"/>
          <a:stretch/>
        </p:blipFill>
        <p:spPr>
          <a:xfrm>
            <a:off x="658090" y="1455456"/>
            <a:ext cx="6851152" cy="1080655"/>
          </a:xfrm>
          <a:prstGeom prst="rect">
            <a:avLst/>
          </a:prstGeom>
        </p:spPr>
      </p:pic>
      <p:pic>
        <p:nvPicPr>
          <p:cNvPr id="11" name="Image 10">
            <a:extLst>
              <a:ext uri="{FF2B5EF4-FFF2-40B4-BE49-F238E27FC236}">
                <a16:creationId xmlns:a16="http://schemas.microsoft.com/office/drawing/2014/main" xmlns="" id="{28BCF8F4-193D-19CE-7A55-3DE0FB359096}"/>
              </a:ext>
            </a:extLst>
          </p:cNvPr>
          <p:cNvPicPr>
            <a:picLocks noChangeAspect="1"/>
          </p:cNvPicPr>
          <p:nvPr/>
        </p:nvPicPr>
        <p:blipFill>
          <a:blip r:embed="rId8"/>
          <a:stretch>
            <a:fillRect/>
          </a:stretch>
        </p:blipFill>
        <p:spPr>
          <a:xfrm>
            <a:off x="7401100" y="2262903"/>
            <a:ext cx="557645" cy="333038"/>
          </a:xfrm>
          <a:prstGeom prst="rect">
            <a:avLst/>
          </a:prstGeom>
        </p:spPr>
      </p:pic>
      <p:sp>
        <p:nvSpPr>
          <p:cNvPr id="14" name="CustomShape 1">
            <a:extLst>
              <a:ext uri="{FF2B5EF4-FFF2-40B4-BE49-F238E27FC236}">
                <a16:creationId xmlns:a16="http://schemas.microsoft.com/office/drawing/2014/main" xmlns="" id="{B2B3DA68-395B-CA17-9568-E1BF7876C49E}"/>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6" name="Image 5">
            <a:extLst>
              <a:ext uri="{FF2B5EF4-FFF2-40B4-BE49-F238E27FC236}">
                <a16:creationId xmlns:a16="http://schemas.microsoft.com/office/drawing/2014/main" xmlns="" id="{C5EF2DDB-A5DF-1BE3-312E-8A8D2E16B0C6}"/>
              </a:ext>
            </a:extLst>
          </p:cNvPr>
          <p:cNvPicPr>
            <a:picLocks noChangeAspect="1"/>
          </p:cNvPicPr>
          <p:nvPr/>
        </p:nvPicPr>
        <p:blipFill>
          <a:blip r:embed="rId9"/>
          <a:stretch>
            <a:fillRect/>
          </a:stretch>
        </p:blipFill>
        <p:spPr>
          <a:xfrm>
            <a:off x="487409" y="3479277"/>
            <a:ext cx="7471336" cy="858290"/>
          </a:xfrm>
          <a:prstGeom prst="rect">
            <a:avLst/>
          </a:prstGeom>
        </p:spPr>
      </p:pic>
    </p:spTree>
    <p:extLst>
      <p:ext uri="{BB962C8B-B14F-4D97-AF65-F5344CB8AC3E}">
        <p14:creationId xmlns:p14="http://schemas.microsoft.com/office/powerpoint/2010/main" val="424086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xmlns="" id="{7F411FA5-3EEE-871B-C49A-7E54F342A7FF}"/>
              </a:ext>
            </a:extLst>
          </p:cNvPr>
          <p:cNvPicPr>
            <a:picLocks noChangeAspect="1"/>
          </p:cNvPicPr>
          <p:nvPr/>
        </p:nvPicPr>
        <p:blipFill>
          <a:blip r:embed="rId3"/>
          <a:stretch>
            <a:fillRect/>
          </a:stretch>
        </p:blipFill>
        <p:spPr>
          <a:xfrm>
            <a:off x="4795231" y="2082722"/>
            <a:ext cx="4040714" cy="539640"/>
          </a:xfrm>
          <a:prstGeom prst="rect">
            <a:avLst/>
          </a:prstGeom>
        </p:spPr>
      </p:pic>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22</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sp>
        <p:nvSpPr>
          <p:cNvPr id="7" name="TextShape 6">
            <a:extLst>
              <a:ext uri="{FF2B5EF4-FFF2-40B4-BE49-F238E27FC236}">
                <a16:creationId xmlns:a16="http://schemas.microsoft.com/office/drawing/2014/main" xmlns="" id="{FF1C4CD6-59A4-48C7-1C72-8C01C6D27EE8}"/>
              </a:ext>
            </a:extLst>
          </p:cNvPr>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Chapitre 02 – Secourir une personne</a:t>
            </a:r>
          </a:p>
        </p:txBody>
      </p:sp>
      <p:pic>
        <p:nvPicPr>
          <p:cNvPr id="9" name="Image 8">
            <a:extLst>
              <a:ext uri="{FF2B5EF4-FFF2-40B4-BE49-F238E27FC236}">
                <a16:creationId xmlns:a16="http://schemas.microsoft.com/office/drawing/2014/main" xmlns="" id="{D1794CB7-A110-1413-0D69-952FF1A9B1B6}"/>
              </a:ext>
            </a:extLst>
          </p:cNvPr>
          <p:cNvPicPr>
            <a:picLocks noChangeAspect="1"/>
          </p:cNvPicPr>
          <p:nvPr/>
        </p:nvPicPr>
        <p:blipFill>
          <a:blip r:embed="rId4"/>
          <a:stretch>
            <a:fillRect/>
          </a:stretch>
        </p:blipFill>
        <p:spPr>
          <a:xfrm>
            <a:off x="2333884" y="560107"/>
            <a:ext cx="2847734" cy="3830739"/>
          </a:xfrm>
          <a:prstGeom prst="rect">
            <a:avLst/>
          </a:prstGeom>
          <a:effectLst>
            <a:outerShdw blurRad="50800" dist="38100" dir="8100000" algn="tr" rotWithShape="0">
              <a:prstClr val="black">
                <a:alpha val="40000"/>
              </a:prstClr>
            </a:outerShdw>
          </a:effectLst>
        </p:spPr>
      </p:pic>
      <p:sp>
        <p:nvSpPr>
          <p:cNvPr id="5" name="CustomShape 4">
            <a:extLst>
              <a:ext uri="{FF2B5EF4-FFF2-40B4-BE49-F238E27FC236}">
                <a16:creationId xmlns:a16="http://schemas.microsoft.com/office/drawing/2014/main" xmlns="" id="{1FF8F092-50C3-724A-B954-92150A7A8596}"/>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6" name="CustomShape 1">
            <a:extLst>
              <a:ext uri="{FF2B5EF4-FFF2-40B4-BE49-F238E27FC236}">
                <a16:creationId xmlns:a16="http://schemas.microsoft.com/office/drawing/2014/main" xmlns="" id="{3473E873-CAF7-4F8C-5CA5-92EC8576703E}"/>
              </a:ext>
            </a:extLst>
          </p:cNvPr>
          <p:cNvSpPr/>
          <p:nvPr/>
        </p:nvSpPr>
        <p:spPr>
          <a:xfrm>
            <a:off x="324000" y="4579637"/>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trike="noStrike" spc="-1" dirty="0">
                <a:solidFill>
                  <a:srgbClr val="000000"/>
                </a:solidFill>
                <a:latin typeface="Arial"/>
                <a:ea typeface="Arial"/>
              </a:rPr>
              <a:t>DGSCGC-Section secourisme</a:t>
            </a:r>
          </a:p>
        </p:txBody>
      </p:sp>
      <p:pic>
        <p:nvPicPr>
          <p:cNvPr id="2" name="Graphique 1" descr="Retour">
            <a:hlinkClick r:id="rId5" action="ppaction://hlinksldjump"/>
            <a:extLst>
              <a:ext uri="{FF2B5EF4-FFF2-40B4-BE49-F238E27FC236}">
                <a16:creationId xmlns:a16="http://schemas.microsoft.com/office/drawing/2014/main" xmlns="" id="{190585B4-2BEB-16AE-BBF1-DE5F22529B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20325780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que 2" descr="Retour">
            <a:hlinkClick r:id="rId3" action="ppaction://hlinksldjump"/>
            <a:extLst>
              <a:ext uri="{FF2B5EF4-FFF2-40B4-BE49-F238E27FC236}">
                <a16:creationId xmlns:a16="http://schemas.microsoft.com/office/drawing/2014/main" xmlns="" id="{ADB788FC-CB3E-EF58-7556-74A68F4982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407334" y="4405019"/>
            <a:ext cx="428611" cy="428611"/>
          </a:xfrm>
          <a:prstGeom prst="rect">
            <a:avLst/>
          </a:prstGeom>
        </p:spPr>
      </p:pic>
      <p:sp>
        <p:nvSpPr>
          <p:cNvPr id="4" name="TextShape 7">
            <a:extLst>
              <a:ext uri="{FF2B5EF4-FFF2-40B4-BE49-F238E27FC236}">
                <a16:creationId xmlns:a16="http://schemas.microsoft.com/office/drawing/2014/main" xmlns="" id="{D95B1E52-A05E-29EE-FD37-8DB31650B09C}"/>
              </a:ext>
            </a:extLst>
          </p:cNvPr>
          <p:cNvSpPr txBox="1"/>
          <p:nvPr/>
        </p:nvSpPr>
        <p:spPr>
          <a:xfrm>
            <a:off x="487409" y="794889"/>
            <a:ext cx="8424360" cy="539640"/>
          </a:xfrm>
          <a:prstGeom prst="rect">
            <a:avLst/>
          </a:prstGeom>
          <a:noFill/>
          <a:ln w="12600">
            <a:noFill/>
          </a:ln>
        </p:spPr>
        <p:txBody>
          <a:bodyPr lIns="45720" rIns="45720" anchor="ctr"/>
          <a:lstStyle/>
          <a:p>
            <a:r>
              <a:rPr lang="fr-FR" b="1" spc="-1" dirty="0">
                <a:solidFill>
                  <a:srgbClr val="000000"/>
                </a:solidFill>
                <a:latin typeface="+mj-lt"/>
              </a:rPr>
              <a:t>► une suppression dans les recommandations 2022 </a:t>
            </a:r>
            <a:endParaRPr lang="fr-FR" b="1" spc="-1" dirty="0">
              <a:solidFill>
                <a:srgbClr val="000000"/>
              </a:solidFill>
              <a:latin typeface="Arial"/>
            </a:endParaRPr>
          </a:p>
        </p:txBody>
      </p:sp>
      <p:pic>
        <p:nvPicPr>
          <p:cNvPr id="11" name="Image 10">
            <a:extLst>
              <a:ext uri="{FF2B5EF4-FFF2-40B4-BE49-F238E27FC236}">
                <a16:creationId xmlns:a16="http://schemas.microsoft.com/office/drawing/2014/main" xmlns="" id="{28BCF8F4-193D-19CE-7A55-3DE0FB359096}"/>
              </a:ext>
            </a:extLst>
          </p:cNvPr>
          <p:cNvPicPr>
            <a:picLocks noChangeAspect="1"/>
          </p:cNvPicPr>
          <p:nvPr/>
        </p:nvPicPr>
        <p:blipFill>
          <a:blip r:embed="rId6"/>
          <a:stretch>
            <a:fillRect/>
          </a:stretch>
        </p:blipFill>
        <p:spPr>
          <a:xfrm>
            <a:off x="7401100" y="2262903"/>
            <a:ext cx="557645" cy="333038"/>
          </a:xfrm>
          <a:prstGeom prst="rect">
            <a:avLst/>
          </a:prstGeom>
        </p:spPr>
      </p:pic>
      <p:sp>
        <p:nvSpPr>
          <p:cNvPr id="14" name="CustomShape 1">
            <a:extLst>
              <a:ext uri="{FF2B5EF4-FFF2-40B4-BE49-F238E27FC236}">
                <a16:creationId xmlns:a16="http://schemas.microsoft.com/office/drawing/2014/main" xmlns="" id="{B2B3DA68-395B-CA17-9568-E1BF7876C49E}"/>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5" name="Image 4" descr="Une image contenant texte&#10;&#10;Description générée automatiquement">
            <a:extLst>
              <a:ext uri="{FF2B5EF4-FFF2-40B4-BE49-F238E27FC236}">
                <a16:creationId xmlns:a16="http://schemas.microsoft.com/office/drawing/2014/main" xmlns="" id="{EDA53B93-0653-4AF9-E201-A41342950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205" y="2444191"/>
            <a:ext cx="8146032" cy="1553651"/>
          </a:xfrm>
          <a:prstGeom prst="rect">
            <a:avLst/>
          </a:prstGeom>
        </p:spPr>
      </p:pic>
      <p:pic>
        <p:nvPicPr>
          <p:cNvPr id="6" name="Image 5">
            <a:extLst>
              <a:ext uri="{FF2B5EF4-FFF2-40B4-BE49-F238E27FC236}">
                <a16:creationId xmlns:a16="http://schemas.microsoft.com/office/drawing/2014/main" xmlns="" id="{BF500A45-3A37-D60F-F14D-311021503774}"/>
              </a:ext>
            </a:extLst>
          </p:cNvPr>
          <p:cNvPicPr>
            <a:picLocks noChangeAspect="1"/>
          </p:cNvPicPr>
          <p:nvPr/>
        </p:nvPicPr>
        <p:blipFill>
          <a:blip r:embed="rId8"/>
          <a:stretch>
            <a:fillRect/>
          </a:stretch>
        </p:blipFill>
        <p:spPr>
          <a:xfrm>
            <a:off x="2103386" y="105660"/>
            <a:ext cx="4040714" cy="539640"/>
          </a:xfrm>
          <a:prstGeom prst="rect">
            <a:avLst/>
          </a:prstGeom>
        </p:spPr>
      </p:pic>
      <p:pic>
        <p:nvPicPr>
          <p:cNvPr id="8" name="Image 7">
            <a:extLst>
              <a:ext uri="{FF2B5EF4-FFF2-40B4-BE49-F238E27FC236}">
                <a16:creationId xmlns:a16="http://schemas.microsoft.com/office/drawing/2014/main" xmlns="" id="{0311132A-8866-8155-49B4-A8B516D1F0D1}"/>
              </a:ext>
            </a:extLst>
          </p:cNvPr>
          <p:cNvPicPr>
            <a:picLocks noChangeAspect="1"/>
          </p:cNvPicPr>
          <p:nvPr/>
        </p:nvPicPr>
        <p:blipFill>
          <a:blip r:embed="rId9"/>
          <a:stretch>
            <a:fillRect/>
          </a:stretch>
        </p:blipFill>
        <p:spPr>
          <a:xfrm>
            <a:off x="1997231" y="1216842"/>
            <a:ext cx="4253023" cy="581874"/>
          </a:xfrm>
          <a:prstGeom prst="rect">
            <a:avLst/>
          </a:prstGeom>
        </p:spPr>
      </p:pic>
      <p:pic>
        <p:nvPicPr>
          <p:cNvPr id="12" name="Image 11">
            <a:extLst>
              <a:ext uri="{FF2B5EF4-FFF2-40B4-BE49-F238E27FC236}">
                <a16:creationId xmlns:a16="http://schemas.microsoft.com/office/drawing/2014/main" xmlns="" id="{FAB9F9A2-99BB-E0BA-075C-FB05E8AE3D69}"/>
              </a:ext>
            </a:extLst>
          </p:cNvPr>
          <p:cNvPicPr>
            <a:picLocks noChangeAspect="1"/>
          </p:cNvPicPr>
          <p:nvPr/>
        </p:nvPicPr>
        <p:blipFill>
          <a:blip r:embed="rId10"/>
          <a:stretch>
            <a:fillRect/>
          </a:stretch>
        </p:blipFill>
        <p:spPr>
          <a:xfrm>
            <a:off x="607909" y="2111153"/>
            <a:ext cx="5349867" cy="333038"/>
          </a:xfrm>
          <a:prstGeom prst="rect">
            <a:avLst/>
          </a:prstGeom>
        </p:spPr>
      </p:pic>
      <p:pic>
        <p:nvPicPr>
          <p:cNvPr id="16" name="Image 15">
            <a:extLst>
              <a:ext uri="{FF2B5EF4-FFF2-40B4-BE49-F238E27FC236}">
                <a16:creationId xmlns:a16="http://schemas.microsoft.com/office/drawing/2014/main" xmlns="" id="{B23C6B16-6344-DB7D-2D39-2FFB28E19A46}"/>
              </a:ext>
            </a:extLst>
          </p:cNvPr>
          <p:cNvPicPr>
            <a:picLocks noChangeAspect="1"/>
          </p:cNvPicPr>
          <p:nvPr/>
        </p:nvPicPr>
        <p:blipFill>
          <a:blip r:embed="rId11"/>
          <a:stretch>
            <a:fillRect/>
          </a:stretch>
        </p:blipFill>
        <p:spPr>
          <a:xfrm>
            <a:off x="8110604" y="2064936"/>
            <a:ext cx="406421" cy="425472"/>
          </a:xfrm>
          <a:prstGeom prst="rect">
            <a:avLst/>
          </a:prstGeom>
        </p:spPr>
      </p:pic>
    </p:spTree>
    <p:extLst>
      <p:ext uri="{BB962C8B-B14F-4D97-AF65-F5344CB8AC3E}">
        <p14:creationId xmlns:p14="http://schemas.microsoft.com/office/powerpoint/2010/main" val="406392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EA481285-7B7D-7B7B-4521-2DB69840F8F5}"/>
              </a:ext>
            </a:extLst>
          </p:cNvPr>
          <p:cNvPicPr>
            <a:picLocks noChangeAspect="1"/>
          </p:cNvPicPr>
          <p:nvPr/>
        </p:nvPicPr>
        <p:blipFill>
          <a:blip r:embed="rId3"/>
          <a:stretch>
            <a:fillRect/>
          </a:stretch>
        </p:blipFill>
        <p:spPr>
          <a:xfrm>
            <a:off x="4765964" y="2169266"/>
            <a:ext cx="4129942" cy="538928"/>
          </a:xfrm>
          <a:prstGeom prst="rect">
            <a:avLst/>
          </a:prstGeom>
        </p:spPr>
      </p:pic>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24</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sp>
        <p:nvSpPr>
          <p:cNvPr id="7" name="TextShape 6">
            <a:extLst>
              <a:ext uri="{FF2B5EF4-FFF2-40B4-BE49-F238E27FC236}">
                <a16:creationId xmlns:a16="http://schemas.microsoft.com/office/drawing/2014/main" xmlns="" id="{FF1C4CD6-59A4-48C7-1C72-8C01C6D27EE8}"/>
              </a:ext>
            </a:extLst>
          </p:cNvPr>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Chapitre 02 – Secourir une personne</a:t>
            </a:r>
          </a:p>
        </p:txBody>
      </p:sp>
      <p:pic>
        <p:nvPicPr>
          <p:cNvPr id="9" name="Image 8">
            <a:extLst>
              <a:ext uri="{FF2B5EF4-FFF2-40B4-BE49-F238E27FC236}">
                <a16:creationId xmlns:a16="http://schemas.microsoft.com/office/drawing/2014/main" xmlns="" id="{D1794CB7-A110-1413-0D69-952FF1A9B1B6}"/>
              </a:ext>
            </a:extLst>
          </p:cNvPr>
          <p:cNvPicPr>
            <a:picLocks noChangeAspect="1"/>
          </p:cNvPicPr>
          <p:nvPr/>
        </p:nvPicPr>
        <p:blipFill>
          <a:blip r:embed="rId4"/>
          <a:stretch>
            <a:fillRect/>
          </a:stretch>
        </p:blipFill>
        <p:spPr>
          <a:xfrm>
            <a:off x="2333884" y="560107"/>
            <a:ext cx="2847734" cy="3830739"/>
          </a:xfrm>
          <a:prstGeom prst="rect">
            <a:avLst/>
          </a:prstGeom>
          <a:effectLst>
            <a:outerShdw blurRad="50800" dist="38100" dir="8100000" algn="tr" rotWithShape="0">
              <a:prstClr val="black">
                <a:alpha val="40000"/>
              </a:prstClr>
            </a:outerShdw>
          </a:effectLst>
        </p:spPr>
      </p:pic>
      <p:sp>
        <p:nvSpPr>
          <p:cNvPr id="5" name="CustomShape 4">
            <a:extLst>
              <a:ext uri="{FF2B5EF4-FFF2-40B4-BE49-F238E27FC236}">
                <a16:creationId xmlns:a16="http://schemas.microsoft.com/office/drawing/2014/main" xmlns="" id="{1FF8F092-50C3-724A-B954-92150A7A8596}"/>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6" name="CustomShape 1">
            <a:extLst>
              <a:ext uri="{FF2B5EF4-FFF2-40B4-BE49-F238E27FC236}">
                <a16:creationId xmlns:a16="http://schemas.microsoft.com/office/drawing/2014/main" xmlns="" id="{3473E873-CAF7-4F8C-5CA5-92EC8576703E}"/>
              </a:ext>
            </a:extLst>
          </p:cNvPr>
          <p:cNvSpPr/>
          <p:nvPr/>
        </p:nvSpPr>
        <p:spPr>
          <a:xfrm>
            <a:off x="324000" y="4579637"/>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trike="noStrike" spc="-1" dirty="0">
                <a:solidFill>
                  <a:srgbClr val="000000"/>
                </a:solidFill>
                <a:latin typeface="Arial"/>
                <a:ea typeface="Arial"/>
              </a:rPr>
              <a:t>DGSCGC-Section secourisme</a:t>
            </a:r>
          </a:p>
        </p:txBody>
      </p:sp>
      <p:pic>
        <p:nvPicPr>
          <p:cNvPr id="2" name="Graphique 1" descr="Retour">
            <a:hlinkClick r:id="rId5" action="ppaction://hlinksldjump"/>
            <a:extLst>
              <a:ext uri="{FF2B5EF4-FFF2-40B4-BE49-F238E27FC236}">
                <a16:creationId xmlns:a16="http://schemas.microsoft.com/office/drawing/2014/main" xmlns="" id="{190585B4-2BEB-16AE-BBF1-DE5F22529B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33930944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E256C35-CC7A-1672-A3A6-CEC54043FCFE}"/>
              </a:ext>
            </a:extLst>
          </p:cNvPr>
          <p:cNvPicPr>
            <a:picLocks noChangeAspect="1"/>
          </p:cNvPicPr>
          <p:nvPr/>
        </p:nvPicPr>
        <p:blipFill>
          <a:blip r:embed="rId3"/>
          <a:stretch>
            <a:fillRect/>
          </a:stretch>
        </p:blipFill>
        <p:spPr>
          <a:xfrm>
            <a:off x="2368484" y="127719"/>
            <a:ext cx="4129942" cy="538928"/>
          </a:xfrm>
          <a:prstGeom prst="rect">
            <a:avLst/>
          </a:prstGeom>
        </p:spPr>
      </p:pic>
      <p:pic>
        <p:nvPicPr>
          <p:cNvPr id="3" name="Graphique 2" descr="Retour">
            <a:hlinkClick r:id="rId4" action="ppaction://hlinksldjump"/>
            <a:extLst>
              <a:ext uri="{FF2B5EF4-FFF2-40B4-BE49-F238E27FC236}">
                <a16:creationId xmlns:a16="http://schemas.microsoft.com/office/drawing/2014/main" xmlns="" id="{92F78199-4346-CFC7-6B5B-1FC0E8AEC4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07334" y="4390846"/>
            <a:ext cx="428611" cy="428611"/>
          </a:xfrm>
          <a:prstGeom prst="rect">
            <a:avLst/>
          </a:prstGeom>
        </p:spPr>
      </p:pic>
      <p:sp>
        <p:nvSpPr>
          <p:cNvPr id="4" name="TextShape 7">
            <a:extLst>
              <a:ext uri="{FF2B5EF4-FFF2-40B4-BE49-F238E27FC236}">
                <a16:creationId xmlns:a16="http://schemas.microsoft.com/office/drawing/2014/main" xmlns="" id="{AC04A374-CF5A-CE3A-F6C2-19926B630394}"/>
              </a:ext>
            </a:extLst>
          </p:cNvPr>
          <p:cNvSpPr txBox="1"/>
          <p:nvPr/>
        </p:nvSpPr>
        <p:spPr>
          <a:xfrm>
            <a:off x="487409" y="794889"/>
            <a:ext cx="8424360" cy="539640"/>
          </a:xfrm>
          <a:prstGeom prst="rect">
            <a:avLst/>
          </a:prstGeom>
          <a:noFill/>
          <a:ln w="12600">
            <a:noFill/>
          </a:ln>
        </p:spPr>
        <p:txBody>
          <a:bodyPr lIns="45720" rIns="45720" anchor="ctr"/>
          <a:lstStyle/>
          <a:p>
            <a:r>
              <a:rPr lang="fr-FR" b="1" spc="-1" dirty="0">
                <a:solidFill>
                  <a:srgbClr val="000000"/>
                </a:solidFill>
                <a:latin typeface="+mj-lt"/>
              </a:rPr>
              <a:t>► une modification des recommandations 2022 </a:t>
            </a:r>
            <a:endParaRPr lang="fr-FR" b="1" spc="-1" dirty="0">
              <a:solidFill>
                <a:srgbClr val="000000"/>
              </a:solidFill>
              <a:latin typeface="Arial"/>
            </a:endParaRPr>
          </a:p>
        </p:txBody>
      </p:sp>
      <p:pic>
        <p:nvPicPr>
          <p:cNvPr id="11" name="Image 10">
            <a:extLst>
              <a:ext uri="{FF2B5EF4-FFF2-40B4-BE49-F238E27FC236}">
                <a16:creationId xmlns:a16="http://schemas.microsoft.com/office/drawing/2014/main" xmlns="" id="{1C7F2189-A474-83AF-6BCA-553731D86731}"/>
              </a:ext>
            </a:extLst>
          </p:cNvPr>
          <p:cNvPicPr>
            <a:picLocks noChangeAspect="1"/>
          </p:cNvPicPr>
          <p:nvPr/>
        </p:nvPicPr>
        <p:blipFill rotWithShape="1">
          <a:blip r:embed="rId7"/>
          <a:srcRect t="53876"/>
          <a:stretch/>
        </p:blipFill>
        <p:spPr>
          <a:xfrm>
            <a:off x="623455" y="1558636"/>
            <a:ext cx="6968835" cy="1566699"/>
          </a:xfrm>
          <a:prstGeom prst="rect">
            <a:avLst/>
          </a:prstGeom>
        </p:spPr>
      </p:pic>
      <p:pic>
        <p:nvPicPr>
          <p:cNvPr id="13" name="Image 12">
            <a:extLst>
              <a:ext uri="{FF2B5EF4-FFF2-40B4-BE49-F238E27FC236}">
                <a16:creationId xmlns:a16="http://schemas.microsoft.com/office/drawing/2014/main" xmlns="" id="{AF97F9E5-01EA-AE92-9FA4-C77DFBFC21E7}"/>
              </a:ext>
            </a:extLst>
          </p:cNvPr>
          <p:cNvPicPr>
            <a:picLocks noChangeAspect="1"/>
          </p:cNvPicPr>
          <p:nvPr/>
        </p:nvPicPr>
        <p:blipFill>
          <a:blip r:embed="rId8"/>
          <a:stretch>
            <a:fillRect/>
          </a:stretch>
        </p:blipFill>
        <p:spPr>
          <a:xfrm>
            <a:off x="7348104" y="2622405"/>
            <a:ext cx="359166" cy="334677"/>
          </a:xfrm>
          <a:prstGeom prst="rect">
            <a:avLst/>
          </a:prstGeom>
        </p:spPr>
      </p:pic>
      <p:sp>
        <p:nvSpPr>
          <p:cNvPr id="14" name="CustomShape 1">
            <a:extLst>
              <a:ext uri="{FF2B5EF4-FFF2-40B4-BE49-F238E27FC236}">
                <a16:creationId xmlns:a16="http://schemas.microsoft.com/office/drawing/2014/main" xmlns="" id="{D8785A9E-B307-AFC8-F745-9B791F2B2676}"/>
              </a:ext>
            </a:extLst>
          </p:cNvPr>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Tree>
    <p:extLst>
      <p:ext uri="{BB962C8B-B14F-4D97-AF65-F5344CB8AC3E}">
        <p14:creationId xmlns:p14="http://schemas.microsoft.com/office/powerpoint/2010/main" val="3145838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40"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F155A5A-49AC-4759-9F82-5B1B3552CF9E}" type="slidenum">
              <a:rPr lang="fr-FR" sz="700" b="1" strike="noStrike" spc="-1">
                <a:solidFill>
                  <a:srgbClr val="000000"/>
                </a:solidFill>
                <a:latin typeface="Arial"/>
                <a:ea typeface="Arial"/>
              </a:rPr>
              <a:t>26</a:t>
            </a:fld>
            <a:endParaRPr lang="fr-FR" sz="700" b="0" strike="noStrike" spc="-1">
              <a:latin typeface="Times New Roman"/>
            </a:endParaRPr>
          </a:p>
        </p:txBody>
      </p:sp>
      <p:sp>
        <p:nvSpPr>
          <p:cNvPr id="243"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44"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pic>
        <p:nvPicPr>
          <p:cNvPr id="245" name="Espace réservé pour une image  11"/>
          <p:cNvPicPr/>
          <p:nvPr/>
        </p:nvPicPr>
        <p:blipFill>
          <a:blip r:embed="rId2"/>
          <a:stretch/>
        </p:blipFill>
        <p:spPr>
          <a:xfrm>
            <a:off x="3132000" y="1707480"/>
            <a:ext cx="5616360" cy="2880000"/>
          </a:xfrm>
          <a:prstGeom prst="rect">
            <a:avLst/>
          </a:prstGeom>
          <a:ln w="12600">
            <a:noFill/>
          </a:ln>
        </p:spPr>
      </p:pic>
      <p:sp>
        <p:nvSpPr>
          <p:cNvPr id="9" name="TextShape 3">
            <a:extLst>
              <a:ext uri="{FF2B5EF4-FFF2-40B4-BE49-F238E27FC236}">
                <a16:creationId xmlns:a16="http://schemas.microsoft.com/office/drawing/2014/main" xmlns="" id="{1423840E-DF64-4D38-8200-9A7C53B5D05A}"/>
              </a:ext>
            </a:extLst>
          </p:cNvPr>
          <p:cNvSpPr txBox="1"/>
          <p:nvPr/>
        </p:nvSpPr>
        <p:spPr>
          <a:xfrm>
            <a:off x="3248294" y="1803960"/>
            <a:ext cx="5373346" cy="2672250"/>
          </a:xfrm>
          <a:prstGeom prst="rect">
            <a:avLst/>
          </a:prstGeom>
          <a:noFill/>
          <a:ln w="10080">
            <a:solidFill>
              <a:srgbClr val="FFFFFF"/>
            </a:solidFill>
            <a:round/>
          </a:ln>
        </p:spPr>
        <p:txBody>
          <a:bodyPr lIns="0" tIns="0" rIns="0" bIns="0" anchor="ctr"/>
          <a:lstStyle/>
          <a:p>
            <a:pPr marL="360">
              <a:lnSpc>
                <a:spcPct val="90000"/>
              </a:lnSpc>
              <a:buClr>
                <a:srgbClr val="FFFFFF"/>
              </a:buClr>
            </a:pPr>
            <a:r>
              <a:rPr lang="fr-FR" sz="3200" b="1" strike="noStrike" spc="-1" dirty="0">
                <a:solidFill>
                  <a:srgbClr val="FFFFFF"/>
                </a:solidFill>
                <a:latin typeface="Arial"/>
                <a:ea typeface="Arial"/>
              </a:rPr>
              <a:t>      Merci de votre attention</a:t>
            </a:r>
            <a:endParaRPr lang="fr-FR" sz="3200" b="0" strike="noStrike" spc="-1" dirty="0">
              <a:solidFill>
                <a:srgbClr val="000000"/>
              </a:solidFill>
              <a:latin typeface="Arial"/>
            </a:endParaRPr>
          </a:p>
        </p:txBody>
      </p:sp>
      <p:pic>
        <p:nvPicPr>
          <p:cNvPr id="2" name="Graphique 1" descr="Retour">
            <a:hlinkClick r:id="rId3" action="ppaction://hlinksldjump"/>
            <a:extLst>
              <a:ext uri="{FF2B5EF4-FFF2-40B4-BE49-F238E27FC236}">
                <a16:creationId xmlns:a16="http://schemas.microsoft.com/office/drawing/2014/main" xmlns="" id="{F98CE02C-BE5A-FBA0-E5AB-0138939EF0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407334" y="4390846"/>
            <a:ext cx="428611" cy="42861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324000" y="4583393"/>
            <a:ext cx="3239640" cy="1666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1100" b="1" spc="-1" dirty="0">
                <a:solidFill>
                  <a:srgbClr val="000000"/>
                </a:solidFill>
              </a:rPr>
              <a:t>DGSCGC-Section secourisme</a:t>
            </a:r>
            <a:endParaRPr lang="fr-FR" sz="1100" spc="-1" dirty="0"/>
          </a:p>
        </p:txBody>
      </p:sp>
      <p:sp>
        <p:nvSpPr>
          <p:cNvPr id="223"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BA135B6E-21E6-424D-95AA-FA683055AC4C}" type="slidenum">
              <a:rPr lang="fr-FR" sz="700" b="1" strike="noStrike" spc="-1">
                <a:solidFill>
                  <a:srgbClr val="000000"/>
                </a:solidFill>
                <a:latin typeface="Arial"/>
                <a:ea typeface="Arial"/>
              </a:rPr>
              <a:t>3</a:t>
            </a:fld>
            <a:endParaRPr lang="fr-FR" sz="700" b="0" strike="noStrike" spc="-1">
              <a:latin typeface="Times New Roman"/>
            </a:endParaRPr>
          </a:p>
        </p:txBody>
      </p:sp>
      <p:sp>
        <p:nvSpPr>
          <p:cNvPr id="224" name="TextShape 5"/>
          <p:cNvSpPr txBox="1"/>
          <p:nvPr/>
        </p:nvSpPr>
        <p:spPr>
          <a:xfrm>
            <a:off x="324000" y="1248840"/>
            <a:ext cx="8424360" cy="242640"/>
          </a:xfrm>
          <a:prstGeom prst="rect">
            <a:avLst/>
          </a:prstGeom>
          <a:noFill/>
          <a:ln w="12600">
            <a:noFill/>
          </a:ln>
        </p:spPr>
        <p:txBody>
          <a:bodyPr lIns="0" tIns="0" rIns="0" bIns="0"/>
          <a:lstStyle/>
          <a:p>
            <a:endParaRPr lang="fr-FR" sz="1400" b="0" strike="noStrike" spc="-1">
              <a:solidFill>
                <a:srgbClr val="000000"/>
              </a:solidFill>
              <a:latin typeface="Arial"/>
            </a:endParaRPr>
          </a:p>
        </p:txBody>
      </p:sp>
      <p:sp>
        <p:nvSpPr>
          <p:cNvPr id="225" name="TextShape 6"/>
          <p:cNvSpPr txBox="1"/>
          <p:nvPr/>
        </p:nvSpPr>
        <p:spPr>
          <a:xfrm>
            <a:off x="324000" y="682920"/>
            <a:ext cx="8424360" cy="539640"/>
          </a:xfrm>
          <a:prstGeom prst="rect">
            <a:avLst/>
          </a:prstGeom>
          <a:noFill/>
          <a:ln w="12600">
            <a:noFill/>
          </a:ln>
        </p:spPr>
        <p:txBody>
          <a:bodyPr lIns="45720" rIns="45720" anchor="ctr"/>
          <a:lstStyle/>
          <a:p>
            <a:endParaRPr lang="fr-FR" sz="1800" b="0" strike="noStrike" spc="-1">
              <a:solidFill>
                <a:srgbClr val="000000"/>
              </a:solidFill>
              <a:latin typeface="Arial"/>
            </a:endParaRPr>
          </a:p>
        </p:txBody>
      </p:sp>
      <p:pic>
        <p:nvPicPr>
          <p:cNvPr id="3" name="Image 2">
            <a:extLst>
              <a:ext uri="{FF2B5EF4-FFF2-40B4-BE49-F238E27FC236}">
                <a16:creationId xmlns:a16="http://schemas.microsoft.com/office/drawing/2014/main" xmlns="" id="{CD57CE4C-CA80-42C6-B1DE-628795E4DEB1}"/>
              </a:ext>
            </a:extLst>
          </p:cNvPr>
          <p:cNvPicPr>
            <a:picLocks noChangeAspect="1"/>
          </p:cNvPicPr>
          <p:nvPr/>
        </p:nvPicPr>
        <p:blipFill rotWithShape="1">
          <a:blip r:embed="rId3"/>
          <a:srcRect l="54095" t="41990" r="8762" b="48529"/>
          <a:stretch/>
        </p:blipFill>
        <p:spPr>
          <a:xfrm>
            <a:off x="5153892" y="2137290"/>
            <a:ext cx="3758207" cy="539640"/>
          </a:xfrm>
          <a:prstGeom prst="rect">
            <a:avLst/>
          </a:prstGeom>
        </p:spPr>
      </p:pic>
      <p:sp>
        <p:nvSpPr>
          <p:cNvPr id="7" name="TextShape 6">
            <a:extLst>
              <a:ext uri="{FF2B5EF4-FFF2-40B4-BE49-F238E27FC236}">
                <a16:creationId xmlns:a16="http://schemas.microsoft.com/office/drawing/2014/main" xmlns="" id="{FF1C4CD6-59A4-48C7-1C72-8C01C6D27EE8}"/>
              </a:ext>
            </a:extLst>
          </p:cNvPr>
          <p:cNvSpPr txBox="1"/>
          <p:nvPr/>
        </p:nvSpPr>
        <p:spPr>
          <a:xfrm>
            <a:off x="359820" y="274065"/>
            <a:ext cx="8424360" cy="325489"/>
          </a:xfrm>
          <a:prstGeom prst="rect">
            <a:avLst/>
          </a:prstGeom>
          <a:noFill/>
          <a:ln w="12600">
            <a:noFill/>
          </a:ln>
        </p:spPr>
        <p:txBody>
          <a:bodyPr lIns="45720" rIns="45720" anchor="ctr"/>
          <a:lstStyle/>
          <a:p>
            <a:pPr algn="r"/>
            <a:r>
              <a:rPr lang="fr-FR" sz="1800" b="0" strike="noStrike" spc="-1" dirty="0">
                <a:solidFill>
                  <a:srgbClr val="000000"/>
                </a:solidFill>
                <a:latin typeface="Arial"/>
              </a:rPr>
              <a:t>Chapitre 01 – Informations générales</a:t>
            </a:r>
          </a:p>
        </p:txBody>
      </p:sp>
      <p:pic>
        <p:nvPicPr>
          <p:cNvPr id="9" name="Image 8">
            <a:extLst>
              <a:ext uri="{FF2B5EF4-FFF2-40B4-BE49-F238E27FC236}">
                <a16:creationId xmlns:a16="http://schemas.microsoft.com/office/drawing/2014/main" xmlns="" id="{D1794CB7-A110-1413-0D69-952FF1A9B1B6}"/>
              </a:ext>
            </a:extLst>
          </p:cNvPr>
          <p:cNvPicPr>
            <a:picLocks noChangeAspect="1"/>
          </p:cNvPicPr>
          <p:nvPr/>
        </p:nvPicPr>
        <p:blipFill>
          <a:blip r:embed="rId4"/>
          <a:stretch>
            <a:fillRect/>
          </a:stretch>
        </p:blipFill>
        <p:spPr>
          <a:xfrm>
            <a:off x="2333884" y="560107"/>
            <a:ext cx="2847734" cy="3830739"/>
          </a:xfrm>
          <a:prstGeom prst="rect">
            <a:avLst/>
          </a:prstGeom>
          <a:effectLst>
            <a:outerShdw blurRad="50800" dist="38100" dir="8100000" algn="tr" rotWithShape="0">
              <a:prstClr val="black">
                <a:alpha val="40000"/>
              </a:prstClr>
            </a:outerShdw>
          </a:effectLst>
        </p:spPr>
      </p:pic>
      <p:sp>
        <p:nvSpPr>
          <p:cNvPr id="11" name="CustomShape 4">
            <a:extLst>
              <a:ext uri="{FF2B5EF4-FFF2-40B4-BE49-F238E27FC236}">
                <a16:creationId xmlns:a16="http://schemas.microsoft.com/office/drawing/2014/main" xmlns="" id="{7263F2C6-44DE-2422-F941-E3204C9943A8}"/>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4" name="Graphique 3" descr="Retour">
            <a:hlinkClick r:id="rId5" action="ppaction://hlinksldjump"/>
            <a:extLst>
              <a:ext uri="{FF2B5EF4-FFF2-40B4-BE49-F238E27FC236}">
                <a16:creationId xmlns:a16="http://schemas.microsoft.com/office/drawing/2014/main" xmlns="" id="{691FD917-0AF2-0A22-7DC1-FB5FFC4544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228" name="Espace réservé pour une image  2"/>
          <p:cNvPicPr/>
          <p:nvPr/>
        </p:nvPicPr>
        <p:blipFill>
          <a:blip r:embed="rId3"/>
          <a:stretch/>
        </p:blipFill>
        <p:spPr>
          <a:xfrm>
            <a:off x="0" y="738000"/>
            <a:ext cx="9143640" cy="4443480"/>
          </a:xfrm>
          <a:prstGeom prst="rect">
            <a:avLst/>
          </a:prstGeom>
          <a:ln w="12600">
            <a:noFill/>
          </a:ln>
        </p:spPr>
      </p:pic>
      <p:sp>
        <p:nvSpPr>
          <p:cNvPr id="230" name="TextShape 3"/>
          <p:cNvSpPr txBox="1"/>
          <p:nvPr/>
        </p:nvSpPr>
        <p:spPr>
          <a:xfrm>
            <a:off x="360000" y="738000"/>
            <a:ext cx="8423640" cy="4046040"/>
          </a:xfrm>
          <a:prstGeom prst="rect">
            <a:avLst/>
          </a:prstGeom>
          <a:noFill/>
          <a:ln w="10080">
            <a:solidFill>
              <a:srgbClr val="FFFFFF"/>
            </a:solidFill>
            <a:round/>
          </a:ln>
        </p:spPr>
        <p:txBody>
          <a:bodyPr lIns="0" tIns="0" rIns="0" bIns="0" anchor="ctr"/>
          <a:lstStyle/>
          <a:p>
            <a:pPr marL="360">
              <a:lnSpc>
                <a:spcPct val="90000"/>
              </a:lnSpc>
              <a:buClr>
                <a:srgbClr val="FFFFFF"/>
              </a:buClr>
            </a:pPr>
            <a:r>
              <a:rPr lang="fr-FR" sz="3200" b="1" strike="noStrike" spc="-1" dirty="0">
                <a:solidFill>
                  <a:srgbClr val="FFFFFF"/>
                </a:solidFill>
                <a:latin typeface="Arial"/>
                <a:ea typeface="Arial"/>
              </a:rPr>
              <a:t>PROTECTION JURIDIQUE DU CITOYEN</a:t>
            </a:r>
            <a:endParaRPr lang="fr-FR" sz="3200" b="0" strike="noStrike" spc="-1" dirty="0">
              <a:solidFill>
                <a:srgbClr val="000000"/>
              </a:solidFill>
              <a:latin typeface="Arial"/>
            </a:endParaRPr>
          </a:p>
        </p:txBody>
      </p:sp>
      <p:sp>
        <p:nvSpPr>
          <p:cNvPr id="231"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EC0CA714-4681-4208-9FCE-542FBDCCEB66}" type="slidenum">
              <a:rPr lang="fr-FR" sz="700" b="1" strike="noStrike" spc="-1">
                <a:solidFill>
                  <a:srgbClr val="FFFFFF"/>
                </a:solidFill>
                <a:latin typeface="Arial"/>
                <a:ea typeface="Arial"/>
              </a:rPr>
              <a:t>4</a:t>
            </a:fld>
            <a:endParaRPr lang="fr-FR" sz="700" b="0" strike="noStrike" spc="-1">
              <a:latin typeface="Times New Roman"/>
            </a:endParaRPr>
          </a:p>
        </p:txBody>
      </p:sp>
      <p:sp>
        <p:nvSpPr>
          <p:cNvPr id="4" name="CustomShape 4">
            <a:extLst>
              <a:ext uri="{FF2B5EF4-FFF2-40B4-BE49-F238E27FC236}">
                <a16:creationId xmlns:a16="http://schemas.microsoft.com/office/drawing/2014/main" xmlns="" id="{A7B24A50-417D-23BC-5E0E-7E89A2E512F3}"/>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2" name="Image 1">
            <a:extLst>
              <a:ext uri="{FF2B5EF4-FFF2-40B4-BE49-F238E27FC236}">
                <a16:creationId xmlns:a16="http://schemas.microsoft.com/office/drawing/2014/main" xmlns="" id="{03AE77E4-31A6-1A9C-9F0A-DB430AFAEA7E}"/>
              </a:ext>
            </a:extLst>
          </p:cNvPr>
          <p:cNvPicPr>
            <a:picLocks noChangeAspect="1"/>
          </p:cNvPicPr>
          <p:nvPr/>
        </p:nvPicPr>
        <p:blipFill rotWithShape="1">
          <a:blip r:embed="rId4"/>
          <a:srcRect l="54095" t="41990" r="8762" b="48529"/>
          <a:stretch/>
        </p:blipFill>
        <p:spPr>
          <a:xfrm>
            <a:off x="2632364" y="198360"/>
            <a:ext cx="3758207" cy="539640"/>
          </a:xfrm>
          <a:prstGeom prst="rect">
            <a:avLst/>
          </a:prstGeom>
        </p:spPr>
      </p:pic>
      <p:pic>
        <p:nvPicPr>
          <p:cNvPr id="6" name="Graphique 5" descr="Retour">
            <a:hlinkClick r:id="rId5" action="ppaction://hlinksldjump"/>
            <a:extLst>
              <a:ext uri="{FF2B5EF4-FFF2-40B4-BE49-F238E27FC236}">
                <a16:creationId xmlns:a16="http://schemas.microsoft.com/office/drawing/2014/main" xmlns="" id="{D2E34850-BEF0-8B8D-E004-81CFF2EB7E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55029" y="4393049"/>
            <a:ext cx="428611" cy="42861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xmlns="" id="{88A06F7E-99F4-4C43-B8F2-6C6CD7415965}"/>
              </a:ext>
            </a:extLst>
          </p:cNvPr>
          <p:cNvGrpSpPr/>
          <p:nvPr/>
        </p:nvGrpSpPr>
        <p:grpSpPr>
          <a:xfrm>
            <a:off x="458615" y="321840"/>
            <a:ext cx="8428722" cy="4704840"/>
            <a:chOff x="458615" y="321840"/>
            <a:chExt cx="8428722" cy="4704840"/>
          </a:xfrm>
        </p:grpSpPr>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5</a:t>
              </a:fld>
              <a:endParaRPr lang="fr-FR" sz="700" b="0" strike="noStrike" spc="-1">
                <a:latin typeface="Times New Roman"/>
              </a:endParaRPr>
            </a:p>
          </p:txBody>
        </p:sp>
        <p:sp>
          <p:nvSpPr>
            <p:cNvPr id="234" name="TextShape 3"/>
            <p:cNvSpPr txBox="1"/>
            <p:nvPr/>
          </p:nvSpPr>
          <p:spPr>
            <a:xfrm>
              <a:off x="1495543" y="1547860"/>
              <a:ext cx="7252817" cy="1050659"/>
            </a:xfrm>
            <a:prstGeom prst="rect">
              <a:avLst/>
            </a:prstGeom>
            <a:noFill/>
            <a:ln w="12600">
              <a:noFill/>
            </a:ln>
          </p:spPr>
          <p:txBody>
            <a:bodyPr lIns="0" tIns="0" rIns="0" bIns="0"/>
            <a:lstStyle/>
            <a:p>
              <a:pPr algn="just"/>
              <a:r>
                <a:rPr lang="fr-FR" sz="1600" i="1" spc="-1" dirty="0">
                  <a:solidFill>
                    <a:srgbClr val="000000"/>
                  </a:solidFill>
                  <a:latin typeface="Arial"/>
                </a:rPr>
                <a:t>« Toute personne concourt par son comportement à la sécurité civile. En fonction des situations auxquelles elle est confrontée et dans la mesure de ses possibilités, elle veille à prévenir les services de secours et à prendre les premières dispositions nécessaires. »</a:t>
              </a:r>
            </a:p>
          </p:txBody>
        </p:sp>
        <p:sp>
          <p:nvSpPr>
            <p:cNvPr id="238" name="TextShape 7"/>
            <p:cNvSpPr txBox="1"/>
            <p:nvPr/>
          </p:nvSpPr>
          <p:spPr>
            <a:xfrm>
              <a:off x="462977" y="1008220"/>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latin typeface="Arial"/>
                </a:rPr>
                <a:t>Article </a:t>
              </a:r>
              <a:r>
                <a:rPr lang="fr-FR" b="1" spc="-1" dirty="0">
                  <a:solidFill>
                    <a:srgbClr val="000000"/>
                  </a:solidFill>
                </a:rPr>
                <a:t>L721‐1 du code de la Sécurité Intérieure </a:t>
              </a:r>
              <a:endParaRPr lang="fr-FR" sz="1800" b="1" strike="noStrike" spc="-1" dirty="0">
                <a:solidFill>
                  <a:srgbClr val="000000"/>
                </a:solidFill>
                <a:latin typeface="Arial"/>
              </a:endParaRPr>
            </a:p>
          </p:txBody>
        </p:sp>
        <p:sp>
          <p:nvSpPr>
            <p:cNvPr id="13" name="TextShape 3">
              <a:extLst>
                <a:ext uri="{FF2B5EF4-FFF2-40B4-BE49-F238E27FC236}">
                  <a16:creationId xmlns:a16="http://schemas.microsoft.com/office/drawing/2014/main" xmlns="" id="{A9B07597-91A9-4B35-83AB-6C86FC734EC0}"/>
                </a:ext>
              </a:extLst>
            </p:cNvPr>
            <p:cNvSpPr txBox="1"/>
            <p:nvPr/>
          </p:nvSpPr>
          <p:spPr>
            <a:xfrm>
              <a:off x="1491181" y="3188454"/>
              <a:ext cx="7252817" cy="1050658"/>
            </a:xfrm>
            <a:prstGeom prst="rect">
              <a:avLst/>
            </a:prstGeom>
            <a:noFill/>
            <a:ln w="12600">
              <a:noFill/>
            </a:ln>
          </p:spPr>
          <p:txBody>
            <a:bodyPr lIns="0" tIns="0" rIns="0" bIns="0"/>
            <a:lstStyle/>
            <a:p>
              <a:pPr algn="just"/>
              <a:r>
                <a:rPr lang="fr-FR" sz="1600" i="1" spc="-1" dirty="0">
                  <a:solidFill>
                    <a:srgbClr val="000000"/>
                  </a:solidFill>
                  <a:latin typeface="Arial"/>
                </a:rPr>
                <a:t>« … Quiconque porte assistance de manière bénévole à une personne en situation apparente de péril grave et imminent est un citoyen sauveteur et bénéficie de la qualité de collaborateur occasionnel du service public … »</a:t>
              </a:r>
            </a:p>
          </p:txBody>
        </p:sp>
        <p:sp>
          <p:nvSpPr>
            <p:cNvPr id="14" name="TextShape 7">
              <a:extLst>
                <a:ext uri="{FF2B5EF4-FFF2-40B4-BE49-F238E27FC236}">
                  <a16:creationId xmlns:a16="http://schemas.microsoft.com/office/drawing/2014/main" xmlns="" id="{0F258179-40A7-40A2-88F3-5C0014BA0129}"/>
                </a:ext>
              </a:extLst>
            </p:cNvPr>
            <p:cNvSpPr txBox="1"/>
            <p:nvPr/>
          </p:nvSpPr>
          <p:spPr>
            <a:xfrm>
              <a:off x="458615" y="2623666"/>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rPr>
                <a:t>LOI n° 2020‐840 du 3 juillet 2020</a:t>
              </a:r>
              <a:endParaRPr lang="fr-FR" sz="1800" b="1" strike="noStrike" spc="-1" dirty="0">
                <a:solidFill>
                  <a:srgbClr val="000000"/>
                </a:solidFill>
                <a:latin typeface="Arial"/>
              </a:endParaRPr>
            </a:p>
          </p:txBody>
        </p:sp>
        <p:pic>
          <p:nvPicPr>
            <p:cNvPr id="15" name="Picture 4" descr="3d petites personnes - bienvenue salutation - bonhomme blanc photos et images de collection">
              <a:extLst>
                <a:ext uri="{FF2B5EF4-FFF2-40B4-BE49-F238E27FC236}">
                  <a16:creationId xmlns:a16="http://schemas.microsoft.com/office/drawing/2014/main" xmlns="" id="{BE656796-5447-40E0-80D2-47589AAD82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71" t="5687" r="9399" b="6441"/>
            <a:stretch/>
          </p:blipFill>
          <p:spPr bwMode="auto">
            <a:xfrm>
              <a:off x="601693" y="3188453"/>
              <a:ext cx="774262" cy="13066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ustomShape 4">
            <a:extLst>
              <a:ext uri="{FF2B5EF4-FFF2-40B4-BE49-F238E27FC236}">
                <a16:creationId xmlns:a16="http://schemas.microsoft.com/office/drawing/2014/main" xmlns="" id="{3C8EC6A6-0F12-A385-B980-33CF184E99E1}"/>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3" name="Image 2">
            <a:extLst>
              <a:ext uri="{FF2B5EF4-FFF2-40B4-BE49-F238E27FC236}">
                <a16:creationId xmlns:a16="http://schemas.microsoft.com/office/drawing/2014/main" xmlns="" id="{EC598E35-BD2C-41D7-5392-B43D97F4CF88}"/>
              </a:ext>
            </a:extLst>
          </p:cNvPr>
          <p:cNvPicPr>
            <a:picLocks noChangeAspect="1"/>
          </p:cNvPicPr>
          <p:nvPr/>
        </p:nvPicPr>
        <p:blipFill rotWithShape="1">
          <a:blip r:embed="rId4"/>
          <a:srcRect l="54095" t="41990" r="8762" b="48529"/>
          <a:stretch/>
        </p:blipFill>
        <p:spPr>
          <a:xfrm>
            <a:off x="2679042" y="173154"/>
            <a:ext cx="3758207" cy="539640"/>
          </a:xfrm>
          <a:prstGeom prst="rect">
            <a:avLst/>
          </a:prstGeom>
        </p:spPr>
      </p:pic>
      <p:pic>
        <p:nvPicPr>
          <p:cNvPr id="7" name="Graphique 6" descr="Retour">
            <a:hlinkClick r:id="rId5" action="ppaction://hlinksldjump"/>
            <a:extLst>
              <a:ext uri="{FF2B5EF4-FFF2-40B4-BE49-F238E27FC236}">
                <a16:creationId xmlns:a16="http://schemas.microsoft.com/office/drawing/2014/main" xmlns="" id="{BE462C70-5FCA-694A-4B4D-5C55A83780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63690"/>
            <a:ext cx="428611" cy="42861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pic>
        <p:nvPicPr>
          <p:cNvPr id="228" name="Espace réservé pour une image  2"/>
          <p:cNvPicPr/>
          <p:nvPr/>
        </p:nvPicPr>
        <p:blipFill>
          <a:blip r:embed="rId2"/>
          <a:stretch/>
        </p:blipFill>
        <p:spPr>
          <a:xfrm>
            <a:off x="0" y="738000"/>
            <a:ext cx="9143640" cy="4443480"/>
          </a:xfrm>
          <a:prstGeom prst="rect">
            <a:avLst/>
          </a:prstGeom>
          <a:ln w="12600">
            <a:noFill/>
          </a:ln>
        </p:spPr>
      </p:pic>
      <p:sp>
        <p:nvSpPr>
          <p:cNvPr id="231" name="TextShape 4"/>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EC0CA714-4681-4208-9FCE-542FBDCCEB66}" type="slidenum">
              <a:rPr lang="fr-FR" sz="700" b="1" strike="noStrike" spc="-1">
                <a:solidFill>
                  <a:srgbClr val="FFFFFF"/>
                </a:solidFill>
                <a:latin typeface="Arial"/>
                <a:ea typeface="Arial"/>
              </a:rPr>
              <a:t>6</a:t>
            </a:fld>
            <a:endParaRPr lang="fr-FR" sz="700" b="0" strike="noStrike" spc="-1">
              <a:latin typeface="Times New Roman"/>
            </a:endParaRPr>
          </a:p>
        </p:txBody>
      </p:sp>
      <p:sp>
        <p:nvSpPr>
          <p:cNvPr id="7" name="TextShape 3">
            <a:extLst>
              <a:ext uri="{FF2B5EF4-FFF2-40B4-BE49-F238E27FC236}">
                <a16:creationId xmlns:a16="http://schemas.microsoft.com/office/drawing/2014/main" xmlns="" id="{EA5CA69A-C033-4415-A20D-5AF6EEA6FF71}"/>
              </a:ext>
            </a:extLst>
          </p:cNvPr>
          <p:cNvSpPr txBox="1"/>
          <p:nvPr/>
        </p:nvSpPr>
        <p:spPr>
          <a:xfrm>
            <a:off x="360000" y="738000"/>
            <a:ext cx="8423640" cy="4046040"/>
          </a:xfrm>
          <a:prstGeom prst="rect">
            <a:avLst/>
          </a:prstGeom>
          <a:noFill/>
          <a:ln w="10080">
            <a:solidFill>
              <a:srgbClr val="FFFFFF"/>
            </a:solidFill>
            <a:round/>
          </a:ln>
        </p:spPr>
        <p:txBody>
          <a:bodyPr lIns="0" tIns="0" rIns="0" bIns="0" anchor="ctr"/>
          <a:lstStyle/>
          <a:p>
            <a:pPr marL="360">
              <a:lnSpc>
                <a:spcPct val="90000"/>
              </a:lnSpc>
              <a:buClr>
                <a:srgbClr val="FFFFFF"/>
              </a:buClr>
            </a:pPr>
            <a:r>
              <a:rPr lang="fr-FR" sz="3200" b="1" strike="noStrike" spc="-1" dirty="0">
                <a:solidFill>
                  <a:srgbClr val="FFFFFF"/>
                </a:solidFill>
                <a:latin typeface="Arial"/>
                <a:ea typeface="Arial"/>
              </a:rPr>
              <a:t>MESSAGES CLÉS</a:t>
            </a:r>
            <a:endParaRPr lang="fr-FR" sz="3200" b="0" strike="noStrike" spc="-1" dirty="0">
              <a:solidFill>
                <a:srgbClr val="000000"/>
              </a:solidFill>
              <a:latin typeface="Arial"/>
            </a:endParaRPr>
          </a:p>
        </p:txBody>
      </p:sp>
      <p:sp>
        <p:nvSpPr>
          <p:cNvPr id="2" name="CustomShape 4">
            <a:extLst>
              <a:ext uri="{FF2B5EF4-FFF2-40B4-BE49-F238E27FC236}">
                <a16:creationId xmlns:a16="http://schemas.microsoft.com/office/drawing/2014/main" xmlns="" id="{0339F659-CBA9-EBC4-A4CC-9BD1ED5CA9D5}"/>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3" name="Image 2">
            <a:extLst>
              <a:ext uri="{FF2B5EF4-FFF2-40B4-BE49-F238E27FC236}">
                <a16:creationId xmlns:a16="http://schemas.microsoft.com/office/drawing/2014/main" xmlns="" id="{DC238FEE-0FE4-E6A1-4F42-E724A3DF0659}"/>
              </a:ext>
            </a:extLst>
          </p:cNvPr>
          <p:cNvPicPr>
            <a:picLocks noChangeAspect="1"/>
          </p:cNvPicPr>
          <p:nvPr/>
        </p:nvPicPr>
        <p:blipFill rotWithShape="1">
          <a:blip r:embed="rId3"/>
          <a:srcRect l="54095" t="41990" r="8762" b="48529"/>
          <a:stretch/>
        </p:blipFill>
        <p:spPr>
          <a:xfrm>
            <a:off x="2672115" y="200862"/>
            <a:ext cx="3758207" cy="539640"/>
          </a:xfrm>
          <a:prstGeom prst="rect">
            <a:avLst/>
          </a:prstGeom>
        </p:spPr>
      </p:pic>
      <p:pic>
        <p:nvPicPr>
          <p:cNvPr id="4" name="Graphique 3" descr="Retour">
            <a:hlinkClick r:id="rId4" action="ppaction://hlinksldjump"/>
            <a:extLst>
              <a:ext uri="{FF2B5EF4-FFF2-40B4-BE49-F238E27FC236}">
                <a16:creationId xmlns:a16="http://schemas.microsoft.com/office/drawing/2014/main" xmlns="" id="{96034B3D-DEE7-3F0F-3F4B-0A8C35535D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355029" y="4393049"/>
            <a:ext cx="428611" cy="428611"/>
          </a:xfrm>
          <a:prstGeom prst="rect">
            <a:avLst/>
          </a:prstGeom>
        </p:spPr>
      </p:pic>
    </p:spTree>
    <p:extLst>
      <p:ext uri="{BB962C8B-B14F-4D97-AF65-F5344CB8AC3E}">
        <p14:creationId xmlns:p14="http://schemas.microsoft.com/office/powerpoint/2010/main" val="41085138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7</a:t>
            </a:fld>
            <a:endParaRPr lang="fr-FR" sz="700" b="0" strike="noStrike" spc="-1">
              <a:latin typeface="Times New Roman"/>
            </a:endParaRPr>
          </a:p>
        </p:txBody>
      </p:sp>
      <p:sp>
        <p:nvSpPr>
          <p:cNvPr id="11" name="TextShape 7">
            <a:extLst>
              <a:ext uri="{FF2B5EF4-FFF2-40B4-BE49-F238E27FC236}">
                <a16:creationId xmlns:a16="http://schemas.microsoft.com/office/drawing/2014/main" xmlns="" id="{A1CA801F-0DAB-4C7F-8EC9-77E509225D2E}"/>
              </a:ext>
            </a:extLst>
          </p:cNvPr>
          <p:cNvSpPr txBox="1"/>
          <p:nvPr/>
        </p:nvSpPr>
        <p:spPr>
          <a:xfrm>
            <a:off x="462977" y="764374"/>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latin typeface="Arial"/>
              </a:rPr>
              <a:t>Le premier maillon</a:t>
            </a:r>
          </a:p>
        </p:txBody>
      </p:sp>
      <p:grpSp>
        <p:nvGrpSpPr>
          <p:cNvPr id="21" name="Groupe 20">
            <a:extLst>
              <a:ext uri="{FF2B5EF4-FFF2-40B4-BE49-F238E27FC236}">
                <a16:creationId xmlns:a16="http://schemas.microsoft.com/office/drawing/2014/main" xmlns="" id="{C7226293-504F-49B0-A9C3-F4E1F3731D0D}"/>
              </a:ext>
            </a:extLst>
          </p:cNvPr>
          <p:cNvGrpSpPr/>
          <p:nvPr/>
        </p:nvGrpSpPr>
        <p:grpSpPr>
          <a:xfrm>
            <a:off x="1564612" y="1540819"/>
            <a:ext cx="7178818" cy="1132629"/>
            <a:chOff x="462977" y="2481942"/>
            <a:chExt cx="7178818" cy="1284512"/>
          </a:xfrm>
        </p:grpSpPr>
        <p:sp>
          <p:nvSpPr>
            <p:cNvPr id="22" name="Ellipse 21">
              <a:extLst>
                <a:ext uri="{FF2B5EF4-FFF2-40B4-BE49-F238E27FC236}">
                  <a16:creationId xmlns:a16="http://schemas.microsoft.com/office/drawing/2014/main" xmlns="" id="{4213B010-041A-43AB-BBE6-8DFCD062CB4D}"/>
                </a:ext>
              </a:extLst>
            </p:cNvPr>
            <p:cNvSpPr/>
            <p:nvPr/>
          </p:nvSpPr>
          <p:spPr>
            <a:xfrm>
              <a:off x="462977" y="2481943"/>
              <a:ext cx="1975423" cy="1280159"/>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xmlns="" id="{5219BE7B-66D7-40BE-A512-AD3A0DA3E1DF}"/>
                </a:ext>
              </a:extLst>
            </p:cNvPr>
            <p:cNvSpPr/>
            <p:nvPr/>
          </p:nvSpPr>
          <p:spPr>
            <a:xfrm>
              <a:off x="2204703" y="2481942"/>
              <a:ext cx="1975423" cy="1280159"/>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xmlns="" id="{B16FDFD8-DB42-4353-8E63-BD0B8D96756F}"/>
                </a:ext>
              </a:extLst>
            </p:cNvPr>
            <p:cNvSpPr/>
            <p:nvPr/>
          </p:nvSpPr>
          <p:spPr>
            <a:xfrm>
              <a:off x="3924646" y="2486294"/>
              <a:ext cx="1975423" cy="1280159"/>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xmlns="" id="{893D0CEC-2F3F-4987-9AF5-13A7290595F2}"/>
                </a:ext>
              </a:extLst>
            </p:cNvPr>
            <p:cNvSpPr/>
            <p:nvPr/>
          </p:nvSpPr>
          <p:spPr>
            <a:xfrm>
              <a:off x="5666372" y="2486295"/>
              <a:ext cx="1975423" cy="1280159"/>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llipse 3">
            <a:extLst>
              <a:ext uri="{FF2B5EF4-FFF2-40B4-BE49-F238E27FC236}">
                <a16:creationId xmlns:a16="http://schemas.microsoft.com/office/drawing/2014/main" xmlns="" id="{EE886AB7-5D1B-4FD4-A36F-285191C0F8A5}"/>
              </a:ext>
            </a:extLst>
          </p:cNvPr>
          <p:cNvSpPr/>
          <p:nvPr/>
        </p:nvSpPr>
        <p:spPr>
          <a:xfrm>
            <a:off x="1508011" y="1544657"/>
            <a:ext cx="1975423" cy="1128791"/>
          </a:xfrm>
          <a:prstGeom prst="ellipse">
            <a:avLst/>
          </a:prstGeom>
          <a:solidFill>
            <a:srgbClr val="FFF7CC">
              <a:alpha val="50196"/>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xmlns="" id="{AC04E996-B415-4E52-B504-CB49EABB8639}"/>
              </a:ext>
            </a:extLst>
          </p:cNvPr>
          <p:cNvSpPr/>
          <p:nvPr/>
        </p:nvSpPr>
        <p:spPr>
          <a:xfrm>
            <a:off x="3249737" y="1544657"/>
            <a:ext cx="1975423" cy="1128791"/>
          </a:xfrm>
          <a:prstGeom prst="ellipse">
            <a:avLst/>
          </a:prstGeom>
          <a:solidFill>
            <a:srgbClr val="FFF7CC">
              <a:alpha val="50196"/>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xmlns="" id="{A0A0FD1E-9BA5-4D67-BEE0-502C4DA81857}"/>
              </a:ext>
            </a:extLst>
          </p:cNvPr>
          <p:cNvSpPr/>
          <p:nvPr/>
        </p:nvSpPr>
        <p:spPr>
          <a:xfrm>
            <a:off x="4969680" y="1548494"/>
            <a:ext cx="1975423" cy="1128791"/>
          </a:xfrm>
          <a:prstGeom prst="ellipse">
            <a:avLst/>
          </a:prstGeom>
          <a:solidFill>
            <a:srgbClr val="FFF7CC">
              <a:alpha val="50196"/>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xmlns="" id="{2C62F37E-08F9-42B2-80BF-1E3B32658FAC}"/>
              </a:ext>
            </a:extLst>
          </p:cNvPr>
          <p:cNvSpPr/>
          <p:nvPr/>
        </p:nvSpPr>
        <p:spPr>
          <a:xfrm>
            <a:off x="6711406" y="1548494"/>
            <a:ext cx="1975423" cy="1128791"/>
          </a:xfrm>
          <a:prstGeom prst="ellipse">
            <a:avLst/>
          </a:prstGeom>
          <a:solidFill>
            <a:srgbClr val="FFF7CC">
              <a:alpha val="50196"/>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xmlns="" id="{4869A217-E71D-4EB5-A5DE-5EC384376F3E}"/>
              </a:ext>
            </a:extLst>
          </p:cNvPr>
          <p:cNvGrpSpPr/>
          <p:nvPr/>
        </p:nvGrpSpPr>
        <p:grpSpPr>
          <a:xfrm>
            <a:off x="1665481" y="1835154"/>
            <a:ext cx="6871110" cy="597836"/>
            <a:chOff x="1587102" y="3550741"/>
            <a:chExt cx="6871110" cy="597836"/>
          </a:xfrm>
        </p:grpSpPr>
        <p:sp>
          <p:nvSpPr>
            <p:cNvPr id="8" name="ZoneTexte 7">
              <a:extLst>
                <a:ext uri="{FF2B5EF4-FFF2-40B4-BE49-F238E27FC236}">
                  <a16:creationId xmlns:a16="http://schemas.microsoft.com/office/drawing/2014/main" xmlns="" id="{B4732912-2812-4DBC-932B-DBBCA2021F7A}"/>
                </a:ext>
              </a:extLst>
            </p:cNvPr>
            <p:cNvSpPr txBox="1"/>
            <p:nvPr/>
          </p:nvSpPr>
          <p:spPr>
            <a:xfrm>
              <a:off x="1587102" y="3550742"/>
              <a:ext cx="1483387" cy="584775"/>
            </a:xfrm>
            <a:prstGeom prst="rect">
              <a:avLst/>
            </a:prstGeom>
            <a:noFill/>
          </p:spPr>
          <p:txBody>
            <a:bodyPr wrap="square" rtlCol="0">
              <a:spAutoFit/>
            </a:bodyPr>
            <a:lstStyle/>
            <a:p>
              <a:pPr algn="ctr"/>
              <a:r>
                <a:rPr lang="fr-FR" sz="1600" dirty="0">
                  <a:solidFill>
                    <a:schemeClr val="accent4"/>
                  </a:solidFill>
                  <a:effectLst>
                    <a:outerShdw blurRad="38100" dist="38100" dir="2700000" algn="tl">
                      <a:srgbClr val="000000">
                        <a:alpha val="43137"/>
                      </a:srgbClr>
                    </a:outerShdw>
                  </a:effectLst>
                </a:rPr>
                <a:t>Protection</a:t>
              </a:r>
              <a:br>
                <a:rPr lang="fr-FR" sz="1600" dirty="0">
                  <a:solidFill>
                    <a:schemeClr val="accent4"/>
                  </a:solidFill>
                  <a:effectLst>
                    <a:outerShdw blurRad="38100" dist="38100" dir="2700000" algn="tl">
                      <a:srgbClr val="000000">
                        <a:alpha val="43137"/>
                      </a:srgbClr>
                    </a:outerShdw>
                  </a:effectLst>
                </a:rPr>
              </a:br>
              <a:r>
                <a:rPr lang="fr-FR" sz="1600" dirty="0">
                  <a:solidFill>
                    <a:schemeClr val="accent4"/>
                  </a:solidFill>
                  <a:effectLst>
                    <a:outerShdw blurRad="38100" dist="38100" dir="2700000" algn="tl">
                      <a:srgbClr val="000000">
                        <a:alpha val="43137"/>
                      </a:srgbClr>
                    </a:outerShdw>
                  </a:effectLst>
                </a:rPr>
                <a:t>Alerte</a:t>
              </a:r>
            </a:p>
          </p:txBody>
        </p:sp>
        <p:sp>
          <p:nvSpPr>
            <p:cNvPr id="29" name="ZoneTexte 28">
              <a:extLst>
                <a:ext uri="{FF2B5EF4-FFF2-40B4-BE49-F238E27FC236}">
                  <a16:creationId xmlns:a16="http://schemas.microsoft.com/office/drawing/2014/main" xmlns="" id="{0C413B68-CEDD-4355-85E3-022A8E4C9F6E}"/>
                </a:ext>
              </a:extLst>
            </p:cNvPr>
            <p:cNvSpPr txBox="1"/>
            <p:nvPr/>
          </p:nvSpPr>
          <p:spPr>
            <a:xfrm>
              <a:off x="3434785" y="3550742"/>
              <a:ext cx="1483387" cy="584775"/>
            </a:xfrm>
            <a:prstGeom prst="rect">
              <a:avLst/>
            </a:prstGeom>
            <a:noFill/>
          </p:spPr>
          <p:txBody>
            <a:bodyPr wrap="square" rtlCol="0">
              <a:spAutoFit/>
            </a:bodyPr>
            <a:lstStyle/>
            <a:p>
              <a:pPr algn="ctr"/>
              <a:r>
                <a:rPr lang="fr-FR" sz="1600" dirty="0">
                  <a:solidFill>
                    <a:schemeClr val="accent4"/>
                  </a:solidFill>
                  <a:effectLst>
                    <a:outerShdw blurRad="38100" dist="38100" dir="2700000" algn="tl">
                      <a:srgbClr val="000000">
                        <a:alpha val="43137"/>
                      </a:srgbClr>
                    </a:outerShdw>
                  </a:effectLst>
                </a:rPr>
                <a:t>Gestes de</a:t>
              </a:r>
              <a:br>
                <a:rPr lang="fr-FR" sz="1600" dirty="0">
                  <a:solidFill>
                    <a:schemeClr val="accent4"/>
                  </a:solidFill>
                  <a:effectLst>
                    <a:outerShdw blurRad="38100" dist="38100" dir="2700000" algn="tl">
                      <a:srgbClr val="000000">
                        <a:alpha val="43137"/>
                      </a:srgbClr>
                    </a:outerShdw>
                  </a:effectLst>
                </a:rPr>
              </a:br>
              <a:r>
                <a:rPr lang="fr-FR" sz="1600" dirty="0">
                  <a:solidFill>
                    <a:schemeClr val="accent4"/>
                  </a:solidFill>
                  <a:effectLst>
                    <a:outerShdw blurRad="38100" dist="38100" dir="2700000" algn="tl">
                      <a:srgbClr val="000000">
                        <a:alpha val="43137"/>
                      </a:srgbClr>
                    </a:outerShdw>
                  </a:effectLst>
                </a:rPr>
                <a:t>1</a:t>
              </a:r>
              <a:r>
                <a:rPr lang="fr-FR" sz="1600" baseline="30000" dirty="0">
                  <a:solidFill>
                    <a:schemeClr val="accent4"/>
                  </a:solidFill>
                  <a:effectLst>
                    <a:outerShdw blurRad="38100" dist="38100" dir="2700000" algn="tl">
                      <a:srgbClr val="000000">
                        <a:alpha val="43137"/>
                      </a:srgbClr>
                    </a:outerShdw>
                  </a:effectLst>
                </a:rPr>
                <a:t>ers</a:t>
              </a:r>
              <a:r>
                <a:rPr lang="fr-FR" sz="1600" dirty="0">
                  <a:solidFill>
                    <a:schemeClr val="accent4"/>
                  </a:solidFill>
                  <a:effectLst>
                    <a:outerShdw blurRad="38100" dist="38100" dir="2700000" algn="tl">
                      <a:srgbClr val="000000">
                        <a:alpha val="43137"/>
                      </a:srgbClr>
                    </a:outerShdw>
                  </a:effectLst>
                </a:rPr>
                <a:t> secours</a:t>
              </a:r>
              <a:endParaRPr lang="fr-FR" sz="1600" baseline="30000" dirty="0">
                <a:solidFill>
                  <a:schemeClr val="accent4"/>
                </a:solidFill>
                <a:effectLst>
                  <a:outerShdw blurRad="38100" dist="38100" dir="2700000" algn="tl">
                    <a:srgbClr val="000000">
                      <a:alpha val="43137"/>
                    </a:srgbClr>
                  </a:outerShdw>
                </a:effectLst>
              </a:endParaRPr>
            </a:p>
          </p:txBody>
        </p:sp>
        <p:sp>
          <p:nvSpPr>
            <p:cNvPr id="30" name="ZoneTexte 29">
              <a:extLst>
                <a:ext uri="{FF2B5EF4-FFF2-40B4-BE49-F238E27FC236}">
                  <a16:creationId xmlns:a16="http://schemas.microsoft.com/office/drawing/2014/main" xmlns="" id="{8EF33585-0DAE-474F-A18F-060D96021A04}"/>
                </a:ext>
              </a:extLst>
            </p:cNvPr>
            <p:cNvSpPr txBox="1"/>
            <p:nvPr/>
          </p:nvSpPr>
          <p:spPr>
            <a:xfrm>
              <a:off x="5193919" y="3550741"/>
              <a:ext cx="1483387" cy="584775"/>
            </a:xfrm>
            <a:prstGeom prst="rect">
              <a:avLst/>
            </a:prstGeom>
            <a:noFill/>
          </p:spPr>
          <p:txBody>
            <a:bodyPr wrap="square" rtlCol="0">
              <a:spAutoFit/>
            </a:bodyPr>
            <a:lstStyle/>
            <a:p>
              <a:pPr algn="ctr"/>
              <a:r>
                <a:rPr lang="fr-FR" sz="1600" dirty="0">
                  <a:solidFill>
                    <a:schemeClr val="accent4"/>
                  </a:solidFill>
                  <a:effectLst>
                    <a:outerShdw blurRad="38100" dist="38100" dir="2700000" algn="tl">
                      <a:srgbClr val="000000">
                        <a:alpha val="43137"/>
                      </a:srgbClr>
                    </a:outerShdw>
                  </a:effectLst>
                </a:rPr>
                <a:t>Prompts</a:t>
              </a:r>
              <a:br>
                <a:rPr lang="fr-FR" sz="1600" dirty="0">
                  <a:solidFill>
                    <a:schemeClr val="accent4"/>
                  </a:solidFill>
                  <a:effectLst>
                    <a:outerShdw blurRad="38100" dist="38100" dir="2700000" algn="tl">
                      <a:srgbClr val="000000">
                        <a:alpha val="43137"/>
                      </a:srgbClr>
                    </a:outerShdw>
                  </a:effectLst>
                </a:rPr>
              </a:br>
              <a:r>
                <a:rPr lang="fr-FR" sz="1600" dirty="0">
                  <a:solidFill>
                    <a:schemeClr val="accent4"/>
                  </a:solidFill>
                  <a:effectLst>
                    <a:outerShdw blurRad="38100" dist="38100" dir="2700000" algn="tl">
                      <a:srgbClr val="000000">
                        <a:alpha val="43137"/>
                      </a:srgbClr>
                    </a:outerShdw>
                  </a:effectLst>
                </a:rPr>
                <a:t>secours</a:t>
              </a:r>
              <a:endParaRPr lang="fr-FR" sz="1600" baseline="30000" dirty="0">
                <a:solidFill>
                  <a:schemeClr val="accent4"/>
                </a:solidFill>
                <a:effectLst>
                  <a:outerShdw blurRad="38100" dist="38100" dir="2700000" algn="tl">
                    <a:srgbClr val="000000">
                      <a:alpha val="43137"/>
                    </a:srgbClr>
                  </a:outerShdw>
                </a:effectLst>
              </a:endParaRPr>
            </a:p>
          </p:txBody>
        </p:sp>
        <p:sp>
          <p:nvSpPr>
            <p:cNvPr id="31" name="ZoneTexte 30">
              <a:extLst>
                <a:ext uri="{FF2B5EF4-FFF2-40B4-BE49-F238E27FC236}">
                  <a16:creationId xmlns:a16="http://schemas.microsoft.com/office/drawing/2014/main" xmlns="" id="{42CC91A6-5DA2-4659-897C-003A4BBC0F9A}"/>
                </a:ext>
              </a:extLst>
            </p:cNvPr>
            <p:cNvSpPr txBox="1"/>
            <p:nvPr/>
          </p:nvSpPr>
          <p:spPr>
            <a:xfrm>
              <a:off x="6974825" y="3563802"/>
              <a:ext cx="1483387" cy="584775"/>
            </a:xfrm>
            <a:prstGeom prst="rect">
              <a:avLst/>
            </a:prstGeom>
            <a:noFill/>
          </p:spPr>
          <p:txBody>
            <a:bodyPr wrap="square" rtlCol="0">
              <a:spAutoFit/>
            </a:bodyPr>
            <a:lstStyle/>
            <a:p>
              <a:pPr algn="ctr"/>
              <a:r>
                <a:rPr lang="fr-FR" sz="1600" dirty="0">
                  <a:solidFill>
                    <a:schemeClr val="accent4"/>
                  </a:solidFill>
                  <a:effectLst>
                    <a:outerShdw blurRad="38100" dist="38100" dir="2700000" algn="tl">
                      <a:srgbClr val="000000">
                        <a:alpha val="43137"/>
                      </a:srgbClr>
                    </a:outerShdw>
                  </a:effectLst>
                </a:rPr>
                <a:t>Secours</a:t>
              </a:r>
              <a:br>
                <a:rPr lang="fr-FR" sz="1600" dirty="0">
                  <a:solidFill>
                    <a:schemeClr val="accent4"/>
                  </a:solidFill>
                  <a:effectLst>
                    <a:outerShdw blurRad="38100" dist="38100" dir="2700000" algn="tl">
                      <a:srgbClr val="000000">
                        <a:alpha val="43137"/>
                      </a:srgbClr>
                    </a:outerShdw>
                  </a:effectLst>
                </a:rPr>
              </a:br>
              <a:r>
                <a:rPr lang="fr-FR" sz="1600" dirty="0">
                  <a:solidFill>
                    <a:schemeClr val="accent4"/>
                  </a:solidFill>
                  <a:effectLst>
                    <a:outerShdw blurRad="38100" dist="38100" dir="2700000" algn="tl">
                      <a:srgbClr val="000000">
                        <a:alpha val="43137"/>
                      </a:srgbClr>
                    </a:outerShdw>
                  </a:effectLst>
                </a:rPr>
                <a:t>Médicalisés</a:t>
              </a:r>
              <a:endParaRPr lang="fr-FR" sz="1600" baseline="30000" dirty="0">
                <a:solidFill>
                  <a:schemeClr val="accent4"/>
                </a:solidFill>
                <a:effectLst>
                  <a:outerShdw blurRad="38100" dist="38100" dir="2700000" algn="tl">
                    <a:srgbClr val="000000">
                      <a:alpha val="43137"/>
                    </a:srgbClr>
                  </a:outerShdw>
                </a:effectLst>
              </a:endParaRPr>
            </a:p>
          </p:txBody>
        </p:sp>
      </p:grpSp>
      <p:pic>
        <p:nvPicPr>
          <p:cNvPr id="1028" name="Picture 4" descr="3d petites personnes - bienvenue salutation - bonhomme blanc photos et images de collection">
            <a:extLst>
              <a:ext uri="{FF2B5EF4-FFF2-40B4-BE49-F238E27FC236}">
                <a16:creationId xmlns:a16="http://schemas.microsoft.com/office/drawing/2014/main" xmlns="" id="{728B27D0-0CD2-4FD2-A2ED-E34763B1D9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71" t="5687" r="9399" b="6441"/>
          <a:stretch/>
        </p:blipFill>
        <p:spPr bwMode="auto">
          <a:xfrm>
            <a:off x="2787358" y="2906415"/>
            <a:ext cx="1077716" cy="1818759"/>
          </a:xfrm>
          <a:prstGeom prst="rect">
            <a:avLst/>
          </a:prstGeom>
          <a:solidFill>
            <a:schemeClr val="accent2">
              <a:lumMod val="60000"/>
              <a:lumOff val="40000"/>
            </a:schemeClr>
          </a:solidFill>
        </p:spPr>
      </p:pic>
      <p:sp>
        <p:nvSpPr>
          <p:cNvPr id="15" name="Flèche : angle droit à deux pointes 14">
            <a:extLst>
              <a:ext uri="{FF2B5EF4-FFF2-40B4-BE49-F238E27FC236}">
                <a16:creationId xmlns:a16="http://schemas.microsoft.com/office/drawing/2014/main" xmlns="" id="{9BF4B72E-14B9-4AFE-AA35-17BC73B4F540}"/>
              </a:ext>
            </a:extLst>
          </p:cNvPr>
          <p:cNvSpPr/>
          <p:nvPr/>
        </p:nvSpPr>
        <p:spPr>
          <a:xfrm rot="2874586">
            <a:off x="3137873" y="2482006"/>
            <a:ext cx="389593" cy="409415"/>
          </a:xfrm>
          <a:prstGeom prst="lef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CustomShape 4">
            <a:extLst>
              <a:ext uri="{FF2B5EF4-FFF2-40B4-BE49-F238E27FC236}">
                <a16:creationId xmlns:a16="http://schemas.microsoft.com/office/drawing/2014/main" xmlns="" id="{6E56CF8F-E38E-BD83-C614-F8B5E742066B}"/>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3" name="Image 2">
            <a:extLst>
              <a:ext uri="{FF2B5EF4-FFF2-40B4-BE49-F238E27FC236}">
                <a16:creationId xmlns:a16="http://schemas.microsoft.com/office/drawing/2014/main" xmlns="" id="{8FC3FDAE-2F67-1460-CD1F-72FF7289107B}"/>
              </a:ext>
            </a:extLst>
          </p:cNvPr>
          <p:cNvPicPr>
            <a:picLocks noChangeAspect="1"/>
          </p:cNvPicPr>
          <p:nvPr/>
        </p:nvPicPr>
        <p:blipFill rotWithShape="1">
          <a:blip r:embed="rId4"/>
          <a:srcRect l="54095" t="41990" r="8762" b="48529"/>
          <a:stretch/>
        </p:blipFill>
        <p:spPr>
          <a:xfrm>
            <a:off x="2692896" y="159300"/>
            <a:ext cx="3758207" cy="539640"/>
          </a:xfrm>
          <a:prstGeom prst="rect">
            <a:avLst/>
          </a:prstGeom>
        </p:spPr>
      </p:pic>
      <p:pic>
        <p:nvPicPr>
          <p:cNvPr id="5" name="Graphique 4" descr="Retour">
            <a:hlinkClick r:id="rId5" action="ppaction://hlinksldjump"/>
            <a:extLst>
              <a:ext uri="{FF2B5EF4-FFF2-40B4-BE49-F238E27FC236}">
                <a16:creationId xmlns:a16="http://schemas.microsoft.com/office/drawing/2014/main" xmlns="" id="{5A6A7480-694B-306D-39D6-6E37A30799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41336565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8</a:t>
            </a:fld>
            <a:endParaRPr lang="fr-FR" sz="700" b="0" strike="noStrike" spc="-1">
              <a:latin typeface="Times New Roman"/>
            </a:endParaRPr>
          </a:p>
        </p:txBody>
      </p:sp>
      <p:sp>
        <p:nvSpPr>
          <p:cNvPr id="15" name="TextShape 7">
            <a:extLst>
              <a:ext uri="{FF2B5EF4-FFF2-40B4-BE49-F238E27FC236}">
                <a16:creationId xmlns:a16="http://schemas.microsoft.com/office/drawing/2014/main" xmlns="" id="{87FC95C5-5D41-414D-ABDE-FF68A1F19015}"/>
              </a:ext>
            </a:extLst>
          </p:cNvPr>
          <p:cNvSpPr txBox="1"/>
          <p:nvPr/>
        </p:nvSpPr>
        <p:spPr>
          <a:xfrm>
            <a:off x="462977" y="764374"/>
            <a:ext cx="8424360" cy="539640"/>
          </a:xfrm>
          <a:prstGeom prst="rect">
            <a:avLst/>
          </a:prstGeom>
          <a:noFill/>
          <a:ln w="12600">
            <a:noFill/>
          </a:ln>
        </p:spPr>
        <p:txBody>
          <a:bodyPr lIns="45720" rIns="45720" anchor="ctr"/>
          <a:lstStyle/>
          <a:p>
            <a:r>
              <a:rPr lang="fr-FR" b="1" spc="-1" dirty="0">
                <a:solidFill>
                  <a:srgbClr val="000000"/>
                </a:solidFill>
                <a:latin typeface="Arial Narrow" panose="020B0606020202030204" pitchFamily="34" charset="0"/>
              </a:rPr>
              <a:t>► </a:t>
            </a:r>
            <a:r>
              <a:rPr lang="fr-FR" b="1" spc="-1" dirty="0">
                <a:solidFill>
                  <a:srgbClr val="000000"/>
                </a:solidFill>
                <a:latin typeface="Arial"/>
              </a:rPr>
              <a:t>Prévenir les accidents de la vie courante ou l’aggravation de situations</a:t>
            </a:r>
          </a:p>
        </p:txBody>
      </p:sp>
      <p:grpSp>
        <p:nvGrpSpPr>
          <p:cNvPr id="32" name="Groupe 31">
            <a:extLst>
              <a:ext uri="{FF2B5EF4-FFF2-40B4-BE49-F238E27FC236}">
                <a16:creationId xmlns:a16="http://schemas.microsoft.com/office/drawing/2014/main" xmlns="" id="{D0F639FD-7483-C142-F16A-1FB477F58723}"/>
              </a:ext>
            </a:extLst>
          </p:cNvPr>
          <p:cNvGrpSpPr/>
          <p:nvPr/>
        </p:nvGrpSpPr>
        <p:grpSpPr>
          <a:xfrm>
            <a:off x="2568977" y="2026717"/>
            <a:ext cx="1161725" cy="523219"/>
            <a:chOff x="2568977" y="2026717"/>
            <a:chExt cx="1161725" cy="523219"/>
          </a:xfrm>
        </p:grpSpPr>
        <p:sp>
          <p:nvSpPr>
            <p:cNvPr id="3" name="Flèche : droite 2">
              <a:extLst>
                <a:ext uri="{FF2B5EF4-FFF2-40B4-BE49-F238E27FC236}">
                  <a16:creationId xmlns:a16="http://schemas.microsoft.com/office/drawing/2014/main" xmlns="" id="{A44ED8DB-317B-46CD-B947-8184A3992447}"/>
                </a:ext>
              </a:extLst>
            </p:cNvPr>
            <p:cNvSpPr/>
            <p:nvPr/>
          </p:nvSpPr>
          <p:spPr>
            <a:xfrm>
              <a:off x="2568977" y="2026717"/>
              <a:ext cx="1161725" cy="523219"/>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xmlns="" id="{DB1FD304-CC5F-4EEB-972F-59742AE14557}"/>
                </a:ext>
              </a:extLst>
            </p:cNvPr>
            <p:cNvSpPr/>
            <p:nvPr/>
          </p:nvSpPr>
          <p:spPr>
            <a:xfrm>
              <a:off x="2621066" y="2108177"/>
              <a:ext cx="973870" cy="307777"/>
            </a:xfrm>
            <a:prstGeom prst="rect">
              <a:avLst/>
            </a:prstGeom>
          </p:spPr>
          <p:txBody>
            <a:bodyPr wrap="square">
              <a:spAutoFit/>
            </a:bodyPr>
            <a:lstStyle/>
            <a:p>
              <a:r>
                <a:rPr lang="fr-FR" sz="1400" b="1" dirty="0">
                  <a:solidFill>
                    <a:schemeClr val="bg1"/>
                  </a:solidFill>
                  <a:cs typeface="Times New Roman" panose="02020603050405020304" pitchFamily="18" charset="0"/>
                </a:rPr>
                <a:t>permet</a:t>
              </a:r>
              <a:endParaRPr lang="fr-FR" sz="1200" b="1" dirty="0">
                <a:solidFill>
                  <a:schemeClr val="bg1"/>
                </a:solidFill>
              </a:endParaRPr>
            </a:p>
          </p:txBody>
        </p:sp>
      </p:grpSp>
      <p:grpSp>
        <p:nvGrpSpPr>
          <p:cNvPr id="27" name="Groupe 26">
            <a:extLst>
              <a:ext uri="{FF2B5EF4-FFF2-40B4-BE49-F238E27FC236}">
                <a16:creationId xmlns:a16="http://schemas.microsoft.com/office/drawing/2014/main" xmlns="" id="{DBA7FBD3-3217-D836-08A1-886024CBA1DE}"/>
              </a:ext>
            </a:extLst>
          </p:cNvPr>
          <p:cNvGrpSpPr/>
          <p:nvPr/>
        </p:nvGrpSpPr>
        <p:grpSpPr>
          <a:xfrm>
            <a:off x="5622409" y="3748881"/>
            <a:ext cx="1161725" cy="523219"/>
            <a:chOff x="5448414" y="3826759"/>
            <a:chExt cx="1161725" cy="523219"/>
          </a:xfrm>
        </p:grpSpPr>
        <p:sp>
          <p:nvSpPr>
            <p:cNvPr id="19" name="Flèche : droite 18">
              <a:extLst>
                <a:ext uri="{FF2B5EF4-FFF2-40B4-BE49-F238E27FC236}">
                  <a16:creationId xmlns:a16="http://schemas.microsoft.com/office/drawing/2014/main" xmlns="" id="{DAE7C3D3-CCB1-49F7-A841-58AC1C3B7D35}"/>
                </a:ext>
              </a:extLst>
            </p:cNvPr>
            <p:cNvSpPr/>
            <p:nvPr/>
          </p:nvSpPr>
          <p:spPr>
            <a:xfrm>
              <a:off x="5448414" y="3826759"/>
              <a:ext cx="1161725" cy="523219"/>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xmlns="" id="{029920B2-1ECB-46FF-BC49-5A434761DE2D}"/>
                </a:ext>
              </a:extLst>
            </p:cNvPr>
            <p:cNvSpPr/>
            <p:nvPr/>
          </p:nvSpPr>
          <p:spPr>
            <a:xfrm>
              <a:off x="5489784" y="3948988"/>
              <a:ext cx="1094227" cy="276999"/>
            </a:xfrm>
            <a:prstGeom prst="rect">
              <a:avLst/>
            </a:prstGeom>
          </p:spPr>
          <p:txBody>
            <a:bodyPr wrap="square">
              <a:spAutoFit/>
            </a:bodyPr>
            <a:lstStyle/>
            <a:p>
              <a:r>
                <a:rPr lang="fr-FR" sz="1200" b="1" dirty="0">
                  <a:solidFill>
                    <a:schemeClr val="bg1"/>
                  </a:solidFill>
                  <a:cs typeface="Times New Roman" panose="02020603050405020304" pitchFamily="18" charset="0"/>
                </a:rPr>
                <a:t>Comment ?</a:t>
              </a:r>
              <a:endParaRPr lang="fr-FR" sz="1200" b="1" dirty="0">
                <a:solidFill>
                  <a:schemeClr val="bg1"/>
                </a:solidFill>
              </a:endParaRPr>
            </a:p>
          </p:txBody>
        </p:sp>
      </p:grpSp>
      <p:sp>
        <p:nvSpPr>
          <p:cNvPr id="5" name="CustomShape 4">
            <a:extLst>
              <a:ext uri="{FF2B5EF4-FFF2-40B4-BE49-F238E27FC236}">
                <a16:creationId xmlns:a16="http://schemas.microsoft.com/office/drawing/2014/main" xmlns="" id="{90AFA77D-F696-5E8C-D574-0DDADC80DB50}"/>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sp>
        <p:nvSpPr>
          <p:cNvPr id="6" name="Espace réservé du texte 3">
            <a:extLst>
              <a:ext uri="{FF2B5EF4-FFF2-40B4-BE49-F238E27FC236}">
                <a16:creationId xmlns:a16="http://schemas.microsoft.com/office/drawing/2014/main" xmlns="" id="{FA8AB005-E747-25B5-5AC7-23AC8AB1373D}"/>
              </a:ext>
            </a:extLst>
          </p:cNvPr>
          <p:cNvSpPr txBox="1">
            <a:spLocks/>
          </p:cNvSpPr>
          <p:nvPr/>
        </p:nvSpPr>
        <p:spPr>
          <a:xfrm>
            <a:off x="457563" y="1698717"/>
            <a:ext cx="1915763" cy="1086047"/>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b="1" dirty="0">
                <a:ea typeface="Calibri" panose="020F0502020204030204" pitchFamily="34" charset="0"/>
                <a:cs typeface="Times New Roman" panose="02020603050405020304" pitchFamily="18" charset="0"/>
              </a:rPr>
              <a:t>Éviter un accident, en supprimant un danger ou en le réduisant, pour soi même ou son entourage</a:t>
            </a:r>
            <a:endParaRPr lang="fr-FR" sz="1400" b="1" dirty="0"/>
          </a:p>
        </p:txBody>
      </p:sp>
      <p:sp>
        <p:nvSpPr>
          <p:cNvPr id="11" name="Espace réservé du texte 3">
            <a:extLst>
              <a:ext uri="{FF2B5EF4-FFF2-40B4-BE49-F238E27FC236}">
                <a16:creationId xmlns:a16="http://schemas.microsoft.com/office/drawing/2014/main" xmlns="" id="{587BC05C-9FA5-F71A-3F3D-4D84FE5B7BEA}"/>
              </a:ext>
            </a:extLst>
          </p:cNvPr>
          <p:cNvSpPr txBox="1">
            <a:spLocks/>
          </p:cNvSpPr>
          <p:nvPr/>
        </p:nvSpPr>
        <p:spPr>
          <a:xfrm>
            <a:off x="3889876" y="1751650"/>
            <a:ext cx="1486581" cy="477196"/>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i="1" dirty="0">
                <a:ea typeface="Calibri" panose="020F0502020204030204" pitchFamily="34" charset="0"/>
                <a:cs typeface="Times New Roman" panose="02020603050405020304" pitchFamily="18" charset="0"/>
              </a:rPr>
              <a:t>- de ne pas être</a:t>
            </a:r>
            <a:br>
              <a:rPr lang="fr-FR" sz="1400" i="1" dirty="0">
                <a:ea typeface="Calibri" panose="020F0502020204030204" pitchFamily="34" charset="0"/>
                <a:cs typeface="Times New Roman" panose="02020603050405020304" pitchFamily="18" charset="0"/>
              </a:rPr>
            </a:br>
            <a:r>
              <a:rPr lang="fr-FR" sz="1400" i="1" dirty="0">
                <a:ea typeface="Calibri" panose="020F0502020204030204" pitchFamily="34" charset="0"/>
                <a:cs typeface="Times New Roman" panose="02020603050405020304" pitchFamily="18" charset="0"/>
              </a:rPr>
              <a:t>  impacté. </a:t>
            </a:r>
            <a:endParaRPr lang="fr-FR" sz="1400" i="1" dirty="0"/>
          </a:p>
        </p:txBody>
      </p:sp>
      <p:sp>
        <p:nvSpPr>
          <p:cNvPr id="13" name="Espace réservé du texte 3">
            <a:extLst>
              <a:ext uri="{FF2B5EF4-FFF2-40B4-BE49-F238E27FC236}">
                <a16:creationId xmlns:a16="http://schemas.microsoft.com/office/drawing/2014/main" xmlns="" id="{7709A42A-075C-9A88-5C7A-E375C4DE60DB}"/>
              </a:ext>
            </a:extLst>
          </p:cNvPr>
          <p:cNvSpPr txBox="1">
            <a:spLocks/>
          </p:cNvSpPr>
          <p:nvPr/>
        </p:nvSpPr>
        <p:spPr>
          <a:xfrm>
            <a:off x="3889711" y="2315278"/>
            <a:ext cx="1486581" cy="871264"/>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i="1" dirty="0">
                <a:cs typeface="Times New Roman" panose="02020603050405020304" pitchFamily="18" charset="0"/>
              </a:rPr>
              <a:t>- de réduire la sollicitation des secours et du système de santé.</a:t>
            </a:r>
            <a:endParaRPr lang="fr-FR" sz="1400" i="1" dirty="0"/>
          </a:p>
        </p:txBody>
      </p:sp>
      <p:sp>
        <p:nvSpPr>
          <p:cNvPr id="14" name="Espace réservé du texte 3">
            <a:extLst>
              <a:ext uri="{FF2B5EF4-FFF2-40B4-BE49-F238E27FC236}">
                <a16:creationId xmlns:a16="http://schemas.microsoft.com/office/drawing/2014/main" xmlns="" id="{742D955D-7291-F18E-B6E8-A718D63629C8}"/>
              </a:ext>
            </a:extLst>
          </p:cNvPr>
          <p:cNvSpPr txBox="1">
            <a:spLocks/>
          </p:cNvSpPr>
          <p:nvPr/>
        </p:nvSpPr>
        <p:spPr>
          <a:xfrm>
            <a:off x="7033993" y="1840774"/>
            <a:ext cx="1625099" cy="943990"/>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i="1" dirty="0">
                <a:cs typeface="Times New Roman" panose="02020603050405020304" pitchFamily="18" charset="0"/>
              </a:rPr>
              <a:t>- en respectant les consignes de sécurité édictées par les autorités.</a:t>
            </a:r>
            <a:endParaRPr lang="fr-FR" sz="1400" i="1" dirty="0"/>
          </a:p>
        </p:txBody>
      </p:sp>
      <p:sp>
        <p:nvSpPr>
          <p:cNvPr id="24" name="Espace réservé du texte 3">
            <a:extLst>
              <a:ext uri="{FF2B5EF4-FFF2-40B4-BE49-F238E27FC236}">
                <a16:creationId xmlns:a16="http://schemas.microsoft.com/office/drawing/2014/main" xmlns="" id="{0EB5D1EC-49C4-F68B-0118-2D1BF76E5EE0}"/>
              </a:ext>
            </a:extLst>
          </p:cNvPr>
          <p:cNvSpPr txBox="1">
            <a:spLocks/>
          </p:cNvSpPr>
          <p:nvPr/>
        </p:nvSpPr>
        <p:spPr>
          <a:xfrm>
            <a:off x="7033993" y="3438510"/>
            <a:ext cx="1625099" cy="510478"/>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i="1" dirty="0">
                <a:cs typeface="Times New Roman" panose="02020603050405020304" pitchFamily="18" charset="0"/>
              </a:rPr>
              <a:t>- en allant au devant</a:t>
            </a:r>
            <a:br>
              <a:rPr lang="fr-FR" sz="1400" i="1" dirty="0">
                <a:cs typeface="Times New Roman" panose="02020603050405020304" pitchFamily="18" charset="0"/>
              </a:rPr>
            </a:br>
            <a:r>
              <a:rPr lang="fr-FR" sz="1400" i="1" dirty="0">
                <a:cs typeface="Times New Roman" panose="02020603050405020304" pitchFamily="18" charset="0"/>
              </a:rPr>
              <a:t>  des personnes.</a:t>
            </a:r>
            <a:endParaRPr lang="fr-FR" sz="1400" i="1" dirty="0"/>
          </a:p>
        </p:txBody>
      </p:sp>
      <p:sp>
        <p:nvSpPr>
          <p:cNvPr id="25" name="Espace réservé du texte 3">
            <a:extLst>
              <a:ext uri="{FF2B5EF4-FFF2-40B4-BE49-F238E27FC236}">
                <a16:creationId xmlns:a16="http://schemas.microsoft.com/office/drawing/2014/main" xmlns="" id="{DD659D97-B9DA-71E4-8045-AEB5CB92FAE3}"/>
              </a:ext>
            </a:extLst>
          </p:cNvPr>
          <p:cNvSpPr txBox="1">
            <a:spLocks/>
          </p:cNvSpPr>
          <p:nvPr/>
        </p:nvSpPr>
        <p:spPr>
          <a:xfrm>
            <a:off x="7033992" y="4074075"/>
            <a:ext cx="1625099" cy="460448"/>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i="1" dirty="0">
                <a:cs typeface="Times New Roman" panose="02020603050405020304" pitchFamily="18" charset="0"/>
              </a:rPr>
              <a:t>- en adoptant une attitude empathique.</a:t>
            </a:r>
            <a:endParaRPr lang="fr-FR" sz="1400" i="1" dirty="0"/>
          </a:p>
        </p:txBody>
      </p:sp>
      <p:sp>
        <p:nvSpPr>
          <p:cNvPr id="26" name="Espace réservé du texte 3">
            <a:extLst>
              <a:ext uri="{FF2B5EF4-FFF2-40B4-BE49-F238E27FC236}">
                <a16:creationId xmlns:a16="http://schemas.microsoft.com/office/drawing/2014/main" xmlns="" id="{3353B7EE-6AC5-3831-7BED-FD9CA86C2CD9}"/>
              </a:ext>
            </a:extLst>
          </p:cNvPr>
          <p:cNvSpPr txBox="1">
            <a:spLocks/>
          </p:cNvSpPr>
          <p:nvPr/>
        </p:nvSpPr>
        <p:spPr>
          <a:xfrm>
            <a:off x="3885968" y="3754369"/>
            <a:ext cx="1486582" cy="692940"/>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defPPr>
              <a:defRPr lang="fr-FR"/>
            </a:defPPr>
            <a:lvl1pPr indent="0">
              <a:lnSpc>
                <a:spcPct val="100000"/>
              </a:lnSpc>
              <a:spcBef>
                <a:spcPts val="1000"/>
              </a:spcBef>
              <a:buFont typeface="Arial" panose="020B0604020202020204" pitchFamily="34" charset="0"/>
              <a:buNone/>
              <a:defRPr sz="140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b="1" dirty="0"/>
              <a:t>Anticiper ou limiter l’aggravation</a:t>
            </a:r>
          </a:p>
        </p:txBody>
      </p:sp>
      <p:grpSp>
        <p:nvGrpSpPr>
          <p:cNvPr id="28" name="Groupe 27">
            <a:extLst>
              <a:ext uri="{FF2B5EF4-FFF2-40B4-BE49-F238E27FC236}">
                <a16:creationId xmlns:a16="http://schemas.microsoft.com/office/drawing/2014/main" xmlns="" id="{ADAC5C95-2BCB-6A3E-CD1C-957DEC6822FF}"/>
              </a:ext>
            </a:extLst>
          </p:cNvPr>
          <p:cNvGrpSpPr/>
          <p:nvPr/>
        </p:nvGrpSpPr>
        <p:grpSpPr>
          <a:xfrm>
            <a:off x="5624197" y="1980130"/>
            <a:ext cx="1161725" cy="523219"/>
            <a:chOff x="5448414" y="3826759"/>
            <a:chExt cx="1161725" cy="523219"/>
          </a:xfrm>
        </p:grpSpPr>
        <p:sp>
          <p:nvSpPr>
            <p:cNvPr id="29" name="Flèche : droite 28">
              <a:extLst>
                <a:ext uri="{FF2B5EF4-FFF2-40B4-BE49-F238E27FC236}">
                  <a16:creationId xmlns:a16="http://schemas.microsoft.com/office/drawing/2014/main" xmlns="" id="{1A49E95D-1C6E-3FC0-2A23-C1A20AF13F3B}"/>
                </a:ext>
              </a:extLst>
            </p:cNvPr>
            <p:cNvSpPr/>
            <p:nvPr/>
          </p:nvSpPr>
          <p:spPr>
            <a:xfrm>
              <a:off x="5448414" y="3826759"/>
              <a:ext cx="1161725" cy="523219"/>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xmlns="" id="{4B72A5D8-B12A-C681-BD0E-DEDAA8404CD8}"/>
                </a:ext>
              </a:extLst>
            </p:cNvPr>
            <p:cNvSpPr/>
            <p:nvPr/>
          </p:nvSpPr>
          <p:spPr>
            <a:xfrm>
              <a:off x="5489784" y="3948988"/>
              <a:ext cx="1094227" cy="276999"/>
            </a:xfrm>
            <a:prstGeom prst="rect">
              <a:avLst/>
            </a:prstGeom>
          </p:spPr>
          <p:txBody>
            <a:bodyPr wrap="square">
              <a:spAutoFit/>
            </a:bodyPr>
            <a:lstStyle/>
            <a:p>
              <a:r>
                <a:rPr lang="fr-FR" sz="1200" b="1" dirty="0">
                  <a:solidFill>
                    <a:schemeClr val="bg1"/>
                  </a:solidFill>
                  <a:cs typeface="Times New Roman" panose="02020603050405020304" pitchFamily="18" charset="0"/>
                </a:rPr>
                <a:t>Comment ?</a:t>
              </a:r>
              <a:endParaRPr lang="fr-FR" sz="1200" b="1" dirty="0">
                <a:solidFill>
                  <a:schemeClr val="bg1"/>
                </a:solidFill>
              </a:endParaRPr>
            </a:p>
          </p:txBody>
        </p:sp>
      </p:grpSp>
      <p:pic>
        <p:nvPicPr>
          <p:cNvPr id="31" name="Image 30">
            <a:extLst>
              <a:ext uri="{FF2B5EF4-FFF2-40B4-BE49-F238E27FC236}">
                <a16:creationId xmlns:a16="http://schemas.microsoft.com/office/drawing/2014/main" xmlns="" id="{C9E0D4B5-DAEA-67FD-B5CC-4942CB31477B}"/>
              </a:ext>
            </a:extLst>
          </p:cNvPr>
          <p:cNvPicPr>
            <a:picLocks noChangeAspect="1"/>
          </p:cNvPicPr>
          <p:nvPr/>
        </p:nvPicPr>
        <p:blipFill rotWithShape="1">
          <a:blip r:embed="rId3"/>
          <a:srcRect l="54095" t="41990" r="8762" b="48529"/>
          <a:stretch/>
        </p:blipFill>
        <p:spPr>
          <a:xfrm>
            <a:off x="2692896" y="159300"/>
            <a:ext cx="3758207" cy="539640"/>
          </a:xfrm>
          <a:prstGeom prst="rect">
            <a:avLst/>
          </a:prstGeom>
        </p:spPr>
      </p:pic>
      <p:pic>
        <p:nvPicPr>
          <p:cNvPr id="33" name="Graphique 32" descr="Retour">
            <a:hlinkClick r:id="rId4" action="ppaction://hlinksldjump"/>
            <a:extLst>
              <a:ext uri="{FF2B5EF4-FFF2-40B4-BE49-F238E27FC236}">
                <a16:creationId xmlns:a16="http://schemas.microsoft.com/office/drawing/2014/main" xmlns="" id="{6F6A93E6-5EBF-3C88-19B6-449DEFCE29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07334" y="4390846"/>
            <a:ext cx="428611" cy="428611"/>
          </a:xfrm>
          <a:prstGeom prst="rect">
            <a:avLst/>
          </a:prstGeom>
        </p:spPr>
      </p:pic>
      <p:sp>
        <p:nvSpPr>
          <p:cNvPr id="35" name="ZoneTexte 34">
            <a:extLst>
              <a:ext uri="{FF2B5EF4-FFF2-40B4-BE49-F238E27FC236}">
                <a16:creationId xmlns:a16="http://schemas.microsoft.com/office/drawing/2014/main" xmlns="" id="{7B1AF803-DC20-9EEE-6D01-4D826CC0EBFE}"/>
              </a:ext>
            </a:extLst>
          </p:cNvPr>
          <p:cNvSpPr txBox="1"/>
          <p:nvPr/>
        </p:nvSpPr>
        <p:spPr>
          <a:xfrm>
            <a:off x="263879" y="4534523"/>
            <a:ext cx="6060722" cy="261610"/>
          </a:xfrm>
          <a:prstGeom prst="rect">
            <a:avLst/>
          </a:prstGeom>
          <a:noFill/>
        </p:spPr>
        <p:txBody>
          <a:bodyPr wrap="square">
            <a:spAutoFit/>
          </a:bodyPr>
          <a:lstStyle/>
          <a:p>
            <a:r>
              <a:rPr lang="fr-FR" sz="1100" i="1" dirty="0">
                <a:hlinkClick r:id="rId7"/>
              </a:rPr>
              <a:t>https://solidarites-sante.gouv.fr/prevention-en-sante/risques-de-la-vie-courante</a:t>
            </a:r>
            <a:endParaRPr lang="fr-FR" sz="1100" i="1" dirty="0"/>
          </a:p>
        </p:txBody>
      </p:sp>
      <p:pic>
        <p:nvPicPr>
          <p:cNvPr id="37" name="Image 36">
            <a:hlinkClick r:id="rId8"/>
            <a:extLst>
              <a:ext uri="{FF2B5EF4-FFF2-40B4-BE49-F238E27FC236}">
                <a16:creationId xmlns:a16="http://schemas.microsoft.com/office/drawing/2014/main" xmlns="" id="{EE2CD9DE-32FC-25CE-1ECD-4196DB13407A}"/>
              </a:ext>
            </a:extLst>
          </p:cNvPr>
          <p:cNvPicPr>
            <a:picLocks noChangeAspect="1"/>
          </p:cNvPicPr>
          <p:nvPr/>
        </p:nvPicPr>
        <p:blipFill>
          <a:blip r:embed="rId9"/>
          <a:stretch>
            <a:fillRect/>
          </a:stretch>
        </p:blipFill>
        <p:spPr>
          <a:xfrm>
            <a:off x="324000" y="4026736"/>
            <a:ext cx="2544840" cy="507787"/>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xmlns="" id="{36E034AA-1189-CDA0-087F-338D3A1FC1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879" y="2980912"/>
            <a:ext cx="1045824" cy="1045824"/>
          </a:xfrm>
          <a:prstGeom prst="rect">
            <a:avLst/>
          </a:prstGeom>
        </p:spPr>
      </p:pic>
    </p:spTree>
    <p:extLst>
      <p:ext uri="{BB962C8B-B14F-4D97-AF65-F5344CB8AC3E}">
        <p14:creationId xmlns:p14="http://schemas.microsoft.com/office/powerpoint/2010/main" val="10364661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2868840" y="321840"/>
            <a:ext cx="587952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gn="r">
              <a:lnSpc>
                <a:spcPct val="100000"/>
              </a:lnSpc>
            </a:pPr>
            <a:r>
              <a:rPr lang="fr-FR" sz="700" b="1" spc="-1" dirty="0">
                <a:solidFill>
                  <a:srgbClr val="000000"/>
                </a:solidFill>
                <a:ea typeface="Arial"/>
              </a:rPr>
              <a:t>DGSCGC - SECTION SECOURISME</a:t>
            </a:r>
            <a:endParaRPr lang="fr-FR" sz="700" spc="-1" dirty="0"/>
          </a:p>
        </p:txBody>
      </p:sp>
      <p:sp>
        <p:nvSpPr>
          <p:cNvPr id="233" name="TextShape 2"/>
          <p:cNvSpPr txBox="1"/>
          <p:nvPr/>
        </p:nvSpPr>
        <p:spPr>
          <a:xfrm>
            <a:off x="8621640" y="4899960"/>
            <a:ext cx="126720" cy="126720"/>
          </a:xfrm>
          <a:prstGeom prst="rect">
            <a:avLst/>
          </a:prstGeom>
          <a:noFill/>
          <a:ln w="12600">
            <a:noFill/>
          </a:ln>
        </p:spPr>
        <p:txBody>
          <a:bodyPr lIns="0" tIns="0" rIns="0" bIns="0" anchor="ctr"/>
          <a:lstStyle/>
          <a:p>
            <a:pPr algn="r">
              <a:lnSpc>
                <a:spcPct val="100000"/>
              </a:lnSpc>
            </a:pPr>
            <a:fld id="{5B26ADA5-9740-459A-8E98-E3B90B00FECF}" type="slidenum">
              <a:rPr lang="fr-FR" sz="700" b="1" strike="noStrike" spc="-1">
                <a:solidFill>
                  <a:srgbClr val="000000"/>
                </a:solidFill>
                <a:latin typeface="Arial"/>
                <a:ea typeface="Arial"/>
              </a:rPr>
              <a:t>9</a:t>
            </a:fld>
            <a:endParaRPr lang="fr-FR" sz="700" b="0" strike="noStrike" spc="-1">
              <a:latin typeface="Times New Roman"/>
            </a:endParaRPr>
          </a:p>
        </p:txBody>
      </p:sp>
      <p:sp>
        <p:nvSpPr>
          <p:cNvPr id="12" name="TextShape 7">
            <a:extLst>
              <a:ext uri="{FF2B5EF4-FFF2-40B4-BE49-F238E27FC236}">
                <a16:creationId xmlns:a16="http://schemas.microsoft.com/office/drawing/2014/main" xmlns="" id="{40140F84-B38C-4A66-8228-A60B6C3C19DF}"/>
              </a:ext>
            </a:extLst>
          </p:cNvPr>
          <p:cNvSpPr txBox="1"/>
          <p:nvPr/>
        </p:nvSpPr>
        <p:spPr>
          <a:xfrm>
            <a:off x="462977" y="854429"/>
            <a:ext cx="8424360" cy="539640"/>
          </a:xfrm>
          <a:prstGeom prst="rect">
            <a:avLst/>
          </a:prstGeom>
          <a:noFill/>
          <a:ln w="12600">
            <a:noFill/>
          </a:ln>
        </p:spPr>
        <p:txBody>
          <a:bodyPr lIns="45720" rIns="45720" anchor="ctr"/>
          <a:lstStyle/>
          <a:p>
            <a:r>
              <a:rPr lang="fr-FR" b="1" spc="-1" dirty="0">
                <a:solidFill>
                  <a:srgbClr val="000000"/>
                </a:solidFill>
                <a:latin typeface="+mj-lt"/>
              </a:rPr>
              <a:t>► </a:t>
            </a:r>
            <a:r>
              <a:rPr lang="fr-FR" b="1" spc="-1" dirty="0">
                <a:solidFill>
                  <a:srgbClr val="000000"/>
                </a:solidFill>
                <a:latin typeface="Arial"/>
              </a:rPr>
              <a:t>Entretenir et développer ses compétences</a:t>
            </a:r>
          </a:p>
        </p:txBody>
      </p:sp>
      <p:sp>
        <p:nvSpPr>
          <p:cNvPr id="2" name="CustomShape 4">
            <a:extLst>
              <a:ext uri="{FF2B5EF4-FFF2-40B4-BE49-F238E27FC236}">
                <a16:creationId xmlns:a16="http://schemas.microsoft.com/office/drawing/2014/main" xmlns="" id="{17E9469B-0D66-84D9-2721-0A845855E04D}"/>
              </a:ext>
            </a:extLst>
          </p:cNvPr>
          <p:cNvSpPr/>
          <p:nvPr/>
        </p:nvSpPr>
        <p:spPr>
          <a:xfrm>
            <a:off x="324000" y="4916880"/>
            <a:ext cx="1169640" cy="1072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fr-FR" sz="700" b="1" strike="noStrike" cap="all" spc="-1" dirty="0">
                <a:solidFill>
                  <a:srgbClr val="000000"/>
                </a:solidFill>
                <a:latin typeface="Arial"/>
                <a:ea typeface="Arial"/>
              </a:rPr>
              <a:t>Novembre 2022</a:t>
            </a:r>
            <a:endParaRPr lang="fr-FR" sz="700" b="0" strike="noStrike" spc="-1" dirty="0">
              <a:latin typeface="Arial"/>
            </a:endParaRPr>
          </a:p>
        </p:txBody>
      </p:sp>
      <p:pic>
        <p:nvPicPr>
          <p:cNvPr id="4" name="Image 3">
            <a:extLst>
              <a:ext uri="{FF2B5EF4-FFF2-40B4-BE49-F238E27FC236}">
                <a16:creationId xmlns:a16="http://schemas.microsoft.com/office/drawing/2014/main" xmlns="" id="{19D0A199-F8EB-6B06-6DF1-9D9E89600C61}"/>
              </a:ext>
            </a:extLst>
          </p:cNvPr>
          <p:cNvPicPr>
            <a:picLocks noChangeAspect="1"/>
          </p:cNvPicPr>
          <p:nvPr/>
        </p:nvPicPr>
        <p:blipFill rotWithShape="1">
          <a:blip r:embed="rId3"/>
          <a:srcRect l="54095" t="41990" r="8762" b="48529"/>
          <a:stretch/>
        </p:blipFill>
        <p:spPr>
          <a:xfrm>
            <a:off x="2692896" y="159300"/>
            <a:ext cx="3758207" cy="539640"/>
          </a:xfrm>
          <a:prstGeom prst="rect">
            <a:avLst/>
          </a:prstGeom>
        </p:spPr>
      </p:pic>
      <p:sp>
        <p:nvSpPr>
          <p:cNvPr id="5" name="Espace réservé du texte 3">
            <a:extLst>
              <a:ext uri="{FF2B5EF4-FFF2-40B4-BE49-F238E27FC236}">
                <a16:creationId xmlns:a16="http://schemas.microsoft.com/office/drawing/2014/main" xmlns="" id="{793AFF09-4C50-DC74-D571-107E821AA2EE}"/>
              </a:ext>
            </a:extLst>
          </p:cNvPr>
          <p:cNvSpPr txBox="1">
            <a:spLocks/>
          </p:cNvSpPr>
          <p:nvPr/>
        </p:nvSpPr>
        <p:spPr>
          <a:xfrm>
            <a:off x="756420" y="1819378"/>
            <a:ext cx="2695859" cy="945111"/>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b="1" dirty="0">
                <a:cs typeface="Times New Roman" panose="02020603050405020304" pitchFamily="18" charset="0"/>
              </a:rPr>
              <a:t>Maintenir ses compétences PSC1 (recommandation) </a:t>
            </a:r>
            <a:br>
              <a:rPr lang="fr-FR" sz="1400" b="1" dirty="0">
                <a:cs typeface="Times New Roman" panose="02020603050405020304" pitchFamily="18" charset="0"/>
              </a:rPr>
            </a:br>
            <a:r>
              <a:rPr lang="fr-FR" sz="1400" dirty="0">
                <a:cs typeface="Times New Roman" panose="02020603050405020304" pitchFamily="18" charset="0"/>
              </a:rPr>
              <a:t>(décret sur la formation continue :</a:t>
            </a:r>
            <a:br>
              <a:rPr lang="fr-FR" sz="1400" dirty="0">
                <a:cs typeface="Times New Roman" panose="02020603050405020304" pitchFamily="18" charset="0"/>
              </a:rPr>
            </a:br>
            <a:r>
              <a:rPr lang="fr-FR" sz="1400" i="1" dirty="0">
                <a:cs typeface="Times New Roman" panose="02020603050405020304" pitchFamily="18" charset="0"/>
              </a:rPr>
              <a:t>à venir</a:t>
            </a:r>
            <a:r>
              <a:rPr lang="fr-FR" sz="1400" dirty="0">
                <a:cs typeface="Times New Roman" panose="02020603050405020304" pitchFamily="18" charset="0"/>
              </a:rPr>
              <a:t>).</a:t>
            </a:r>
            <a:r>
              <a:rPr lang="fr-FR" sz="1400" b="1" dirty="0">
                <a:cs typeface="Times New Roman" panose="02020603050405020304" pitchFamily="18" charset="0"/>
              </a:rPr>
              <a:t> </a:t>
            </a:r>
            <a:endParaRPr lang="fr-FR" sz="1400" b="1" dirty="0"/>
          </a:p>
        </p:txBody>
      </p:sp>
      <p:pic>
        <p:nvPicPr>
          <p:cNvPr id="10" name="Image 9">
            <a:extLst>
              <a:ext uri="{FF2B5EF4-FFF2-40B4-BE49-F238E27FC236}">
                <a16:creationId xmlns:a16="http://schemas.microsoft.com/office/drawing/2014/main" xmlns="" id="{57CF4C29-1E34-A956-2DDB-46A6513C1B55}"/>
              </a:ext>
            </a:extLst>
          </p:cNvPr>
          <p:cNvPicPr>
            <a:picLocks noChangeAspect="1"/>
          </p:cNvPicPr>
          <p:nvPr/>
        </p:nvPicPr>
        <p:blipFill>
          <a:blip r:embed="rId4"/>
          <a:stretch>
            <a:fillRect/>
          </a:stretch>
        </p:blipFill>
        <p:spPr>
          <a:xfrm>
            <a:off x="5691723" y="866125"/>
            <a:ext cx="2855746" cy="3817495"/>
          </a:xfrm>
          <a:prstGeom prst="rect">
            <a:avLst/>
          </a:prstGeom>
          <a:effectLst>
            <a:outerShdw blurRad="50800" dist="38100" dir="2700000" algn="tl" rotWithShape="0">
              <a:prstClr val="black">
                <a:alpha val="40000"/>
              </a:prstClr>
            </a:outerShdw>
          </a:effectLst>
        </p:spPr>
      </p:pic>
      <p:sp>
        <p:nvSpPr>
          <p:cNvPr id="6" name="Espace réservé du texte 3">
            <a:extLst>
              <a:ext uri="{FF2B5EF4-FFF2-40B4-BE49-F238E27FC236}">
                <a16:creationId xmlns:a16="http://schemas.microsoft.com/office/drawing/2014/main" xmlns="" id="{220A7A3A-52C1-EBE2-D9AF-4717F4676836}"/>
              </a:ext>
            </a:extLst>
          </p:cNvPr>
          <p:cNvSpPr txBox="1">
            <a:spLocks/>
          </p:cNvSpPr>
          <p:nvPr/>
        </p:nvSpPr>
        <p:spPr>
          <a:xfrm>
            <a:off x="3697687" y="3749432"/>
            <a:ext cx="1954940" cy="934188"/>
          </a:xfrm>
          <a:prstGeom prst="rect">
            <a:avLst/>
          </a:prstGeom>
          <a:solidFill>
            <a:schemeClr val="bg1">
              <a:lumMod val="85000"/>
            </a:schemeClr>
          </a:solidFill>
          <a:ln w="3175">
            <a:noFill/>
          </a:ln>
          <a:effectLst>
            <a:outerShdw blurRad="50800" dist="38100" dir="2700000" algn="tl" rotWithShape="0">
              <a:prstClr val="black">
                <a:alpha val="40000"/>
              </a:prstClr>
            </a:outerShdw>
          </a:effectLst>
        </p:spPr>
        <p:txBody>
          <a:bodyPr lIns="0" tIns="0" rIns="0" bIns="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fr-FR" sz="1400" dirty="0">
                <a:cs typeface="Times New Roman" panose="02020603050405020304" pitchFamily="18" charset="0"/>
              </a:rPr>
              <a:t>Développer ses compétences vers le PSC1 </a:t>
            </a:r>
            <a:r>
              <a:rPr lang="fr-FR" sz="1400" b="1" dirty="0">
                <a:cs typeface="Times New Roman" panose="02020603050405020304" pitchFamily="18" charset="0"/>
              </a:rPr>
              <a:t>après une sensibilisation GQS.</a:t>
            </a:r>
            <a:endParaRPr lang="fr-FR" sz="1400" b="1" dirty="0"/>
          </a:p>
        </p:txBody>
      </p:sp>
      <p:pic>
        <p:nvPicPr>
          <p:cNvPr id="11" name="Graphique 10" descr="Retour">
            <a:hlinkClick r:id="rId5" action="ppaction://hlinksldjump"/>
            <a:extLst>
              <a:ext uri="{FF2B5EF4-FFF2-40B4-BE49-F238E27FC236}">
                <a16:creationId xmlns:a16="http://schemas.microsoft.com/office/drawing/2014/main" xmlns="" id="{C45D409D-0B76-0A03-9852-3965101009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07334" y="4390846"/>
            <a:ext cx="428611" cy="428611"/>
          </a:xfrm>
          <a:prstGeom prst="rect">
            <a:avLst/>
          </a:prstGeom>
        </p:spPr>
      </p:pic>
    </p:spTree>
    <p:extLst>
      <p:ext uri="{BB962C8B-B14F-4D97-AF65-F5344CB8AC3E}">
        <p14:creationId xmlns:p14="http://schemas.microsoft.com/office/powerpoint/2010/main" val="28920338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5841"/>
      </a:accent1>
      <a:accent2>
        <a:srgbClr val="21215A"/>
      </a:accent2>
      <a:accent3>
        <a:srgbClr val="FFD500"/>
      </a:accent3>
      <a:accent4>
        <a:srgbClr val="EA5433"/>
      </a:accent4>
      <a:accent5>
        <a:srgbClr val="8C2237"/>
      </a:accent5>
      <a:accent6>
        <a:srgbClr val="49311F"/>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5841"/>
      </a:accent1>
      <a:accent2>
        <a:srgbClr val="21215A"/>
      </a:accent2>
      <a:accent3>
        <a:srgbClr val="FFD500"/>
      </a:accent3>
      <a:accent4>
        <a:srgbClr val="EA5433"/>
      </a:accent4>
      <a:accent5>
        <a:srgbClr val="8C2237"/>
      </a:accent5>
      <a:accent6>
        <a:srgbClr val="49311F"/>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PREMIER MINISTRE</Template>
  <TotalTime>613</TotalTime>
  <Words>1465</Words>
  <Application>Microsoft Office PowerPoint</Application>
  <PresentationFormat>Affichage à l'écran (16:9)</PresentationFormat>
  <Paragraphs>228</Paragraphs>
  <Slides>26</Slides>
  <Notes>24</Notes>
  <HiddenSlides>0</HiddenSlides>
  <MMClips>4</MMClips>
  <ScaleCrop>false</ScaleCrop>
  <HeadingPairs>
    <vt:vector size="4" baseType="variant">
      <vt:variant>
        <vt:lpstr>Thème</vt:lpstr>
      </vt:variant>
      <vt:variant>
        <vt:i4>2</vt:i4>
      </vt:variant>
      <vt:variant>
        <vt:lpstr>Titres des diapositives</vt:lpstr>
      </vt:variant>
      <vt:variant>
        <vt:i4>26</vt:i4>
      </vt:variant>
    </vt:vector>
  </HeadingPairs>
  <TitlesOfParts>
    <vt:vector size="28" baseType="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Valérie KNIEBIHLER</dc:creator>
  <cp:lastModifiedBy>jcroussel-2019</cp:lastModifiedBy>
  <cp:revision>35</cp:revision>
  <dcterms:created xsi:type="dcterms:W3CDTF">2022-07-07T16:17:51Z</dcterms:created>
  <dcterms:modified xsi:type="dcterms:W3CDTF">2022-11-30T19:49:27Z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Affichage à l'écran (16:9)</vt:lpwstr>
  </property>
  <property fmtid="{D5CDD505-2E9C-101B-9397-08002B2CF9AE}" pid="9" name="ScaleCrop">
    <vt:bool>false</vt:bool>
  </property>
  <property fmtid="{D5CDD505-2E9C-101B-9397-08002B2CF9AE}" pid="10" name="ShareDoc">
    <vt:bool>false</vt:bool>
  </property>
  <property fmtid="{D5CDD505-2E9C-101B-9397-08002B2CF9AE}" pid="11" name="Slides">
    <vt:i4>6</vt:i4>
  </property>
</Properties>
</file>