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Lst>
  <p:sldSz cx="6858000" cy="9906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uillaume Bois" initials="GB"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7"/>
  </p:normalViewPr>
  <p:slideViewPr>
    <p:cSldViewPr snapToGrid="0" snapToObjects="1">
      <p:cViewPr>
        <p:scale>
          <a:sx n="120" d="100"/>
          <a:sy n="120" d="100"/>
        </p:scale>
        <p:origin x="804" y="-3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720716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124501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758474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398552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282791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230266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1448002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539765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1695026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2970981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D68A925E-0ADF-AC4C-972C-67399F96D6EC}" type="datetimeFigureOut">
              <a:rPr lang="fr-FR" smtClean="0"/>
              <a:pPr/>
              <a:t>22/10/2021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18684F7-28C3-6E4C-B1AD-FCD48334BBFD}" type="slidenum">
              <a:rPr lang="fr-FR" smtClean="0"/>
              <a:pPr/>
              <a:t>‹N°›</a:t>
            </a:fld>
            <a:endParaRPr lang="fr-FR"/>
          </a:p>
        </p:txBody>
      </p:sp>
    </p:spTree>
    <p:extLst>
      <p:ext uri="{BB962C8B-B14F-4D97-AF65-F5344CB8AC3E}">
        <p14:creationId xmlns:p14="http://schemas.microsoft.com/office/powerpoint/2010/main" val="3518682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68A925E-0ADF-AC4C-972C-67399F96D6EC}" type="datetimeFigureOut">
              <a:rPr lang="fr-FR" smtClean="0"/>
              <a:pPr/>
              <a:t>22/10/2021</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18684F7-28C3-6E4C-B1AD-FCD48334BBFD}" type="slidenum">
              <a:rPr lang="fr-FR" smtClean="0"/>
              <a:pPr/>
              <a:t>‹N°›</a:t>
            </a:fld>
            <a:endParaRPr lang="fr-FR"/>
          </a:p>
        </p:txBody>
      </p:sp>
    </p:spTree>
    <p:extLst>
      <p:ext uri="{BB962C8B-B14F-4D97-AF65-F5344CB8AC3E}">
        <p14:creationId xmlns:p14="http://schemas.microsoft.com/office/powerpoint/2010/main" val="2659113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AC60097-4EE6-EA47-9FFF-030080764418}"/>
              </a:ext>
            </a:extLst>
          </p:cNvPr>
          <p:cNvSpPr/>
          <p:nvPr/>
        </p:nvSpPr>
        <p:spPr>
          <a:xfrm>
            <a:off x="2216427" y="1133060"/>
            <a:ext cx="2454965" cy="526774"/>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fr-FR" dirty="0" smtClean="0">
                <a:solidFill>
                  <a:schemeClr val="tx1"/>
                </a:solidFill>
              </a:rPr>
              <a:t>Fiabilité des réponses de la victime</a:t>
            </a:r>
            <a:r>
              <a:rPr lang="fr-FR" baseline="30000" dirty="0" smtClean="0">
                <a:solidFill>
                  <a:schemeClr val="tx1"/>
                </a:solidFill>
              </a:rPr>
              <a:t>1</a:t>
            </a:r>
            <a:r>
              <a:rPr lang="fr-FR" dirty="0" smtClean="0">
                <a:solidFill>
                  <a:schemeClr val="tx1"/>
                </a:solidFill>
              </a:rPr>
              <a:t> </a:t>
            </a:r>
            <a:r>
              <a:rPr lang="fr-FR" dirty="0"/>
              <a:t>?</a:t>
            </a:r>
          </a:p>
        </p:txBody>
      </p:sp>
      <p:sp>
        <p:nvSpPr>
          <p:cNvPr id="5" name="Rectangle 4">
            <a:extLst>
              <a:ext uri="{FF2B5EF4-FFF2-40B4-BE49-F238E27FC236}">
                <a16:creationId xmlns:a16="http://schemas.microsoft.com/office/drawing/2014/main" id="{4D330161-4544-B946-8C3D-3EFF6D073D03}"/>
              </a:ext>
            </a:extLst>
          </p:cNvPr>
          <p:cNvSpPr/>
          <p:nvPr/>
        </p:nvSpPr>
        <p:spPr>
          <a:xfrm>
            <a:off x="2216427" y="2488095"/>
            <a:ext cx="2454965" cy="950842"/>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fr-FR" dirty="0"/>
              <a:t>Présence de signes d’atteinte du rachis</a:t>
            </a:r>
            <a:r>
              <a:rPr lang="fr-FR" baseline="30000" dirty="0"/>
              <a:t>2</a:t>
            </a:r>
            <a:r>
              <a:rPr lang="fr-FR" dirty="0"/>
              <a:t> ou de la moelle</a:t>
            </a:r>
            <a:r>
              <a:rPr lang="fr-FR" baseline="30000" dirty="0"/>
              <a:t>3</a:t>
            </a:r>
            <a:r>
              <a:rPr lang="fr-FR" dirty="0"/>
              <a:t> ?</a:t>
            </a:r>
          </a:p>
        </p:txBody>
      </p:sp>
      <p:sp>
        <p:nvSpPr>
          <p:cNvPr id="6" name="Rectangle 5">
            <a:extLst>
              <a:ext uri="{FF2B5EF4-FFF2-40B4-BE49-F238E27FC236}">
                <a16:creationId xmlns:a16="http://schemas.microsoft.com/office/drawing/2014/main" id="{1BE1BA65-F4BA-E949-A1A3-05B42E1A25B1}"/>
              </a:ext>
            </a:extLst>
          </p:cNvPr>
          <p:cNvSpPr/>
          <p:nvPr/>
        </p:nvSpPr>
        <p:spPr>
          <a:xfrm>
            <a:off x="2216427" y="4369904"/>
            <a:ext cx="2454965" cy="950842"/>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fr-FR" dirty="0"/>
              <a:t>Traumatisme à haut risque d’atteinte du rachis</a:t>
            </a:r>
            <a:r>
              <a:rPr lang="fr-FR" baseline="30000" dirty="0"/>
              <a:t>4</a:t>
            </a:r>
            <a:r>
              <a:rPr lang="fr-FR" dirty="0"/>
              <a:t> ?</a:t>
            </a:r>
          </a:p>
        </p:txBody>
      </p:sp>
      <p:sp>
        <p:nvSpPr>
          <p:cNvPr id="7" name="Rectangle 6">
            <a:extLst>
              <a:ext uri="{FF2B5EF4-FFF2-40B4-BE49-F238E27FC236}">
                <a16:creationId xmlns:a16="http://schemas.microsoft.com/office/drawing/2014/main" id="{52CF0F58-7BDE-AF44-9BB1-00C1820F44EF}"/>
              </a:ext>
            </a:extLst>
          </p:cNvPr>
          <p:cNvSpPr/>
          <p:nvPr/>
        </p:nvSpPr>
        <p:spPr>
          <a:xfrm>
            <a:off x="2216426" y="6351104"/>
            <a:ext cx="2454965" cy="950842"/>
          </a:xfrm>
          <a:prstGeom prst="rect">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fr-FR" dirty="0"/>
              <a:t>Age &gt; 65 ans </a:t>
            </a:r>
          </a:p>
          <a:p>
            <a:pPr algn="ctr"/>
            <a:r>
              <a:rPr lang="fr-FR" dirty="0"/>
              <a:t>Ou ATCD à risque</a:t>
            </a:r>
            <a:r>
              <a:rPr lang="fr-FR" baseline="30000" dirty="0"/>
              <a:t>5</a:t>
            </a:r>
            <a:r>
              <a:rPr lang="fr-FR" dirty="0"/>
              <a:t> ?</a:t>
            </a:r>
          </a:p>
        </p:txBody>
      </p:sp>
      <p:sp>
        <p:nvSpPr>
          <p:cNvPr id="8" name="Rectangle à coins arrondis 7">
            <a:extLst>
              <a:ext uri="{FF2B5EF4-FFF2-40B4-BE49-F238E27FC236}">
                <a16:creationId xmlns:a16="http://schemas.microsoft.com/office/drawing/2014/main" id="{DA7D20B9-277E-FC45-B080-88AAEA4AC11B}"/>
              </a:ext>
            </a:extLst>
          </p:cNvPr>
          <p:cNvSpPr/>
          <p:nvPr/>
        </p:nvSpPr>
        <p:spPr>
          <a:xfrm>
            <a:off x="4780722" y="8328991"/>
            <a:ext cx="1898374" cy="1073426"/>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dirty="0"/>
              <a:t>Immobilisation du rachis</a:t>
            </a:r>
            <a:r>
              <a:rPr lang="fr-FR" dirty="0">
                <a:solidFill>
                  <a:schemeClr val="tx1"/>
                </a:solidFill>
              </a:rPr>
              <a:t> </a:t>
            </a:r>
            <a:r>
              <a:rPr lang="fr-FR" dirty="0" smtClean="0">
                <a:solidFill>
                  <a:schemeClr val="tx1"/>
                </a:solidFill>
              </a:rPr>
              <a:t>(</a:t>
            </a:r>
            <a:r>
              <a:rPr lang="fr-FR" dirty="0" smtClean="0"/>
              <a:t>corps entier</a:t>
            </a:r>
            <a:r>
              <a:rPr lang="fr-FR" dirty="0" smtClean="0">
                <a:solidFill>
                  <a:schemeClr val="tx1"/>
                </a:solidFill>
              </a:rPr>
              <a:t>)</a:t>
            </a:r>
            <a:endParaRPr lang="fr-FR" dirty="0">
              <a:solidFill>
                <a:schemeClr val="tx1"/>
              </a:solidFill>
            </a:endParaRPr>
          </a:p>
        </p:txBody>
      </p:sp>
      <p:sp>
        <p:nvSpPr>
          <p:cNvPr id="9" name="Rectangle à coins arrondis 8">
            <a:extLst>
              <a:ext uri="{FF2B5EF4-FFF2-40B4-BE49-F238E27FC236}">
                <a16:creationId xmlns:a16="http://schemas.microsoft.com/office/drawing/2014/main" id="{7D2BE49A-A3E6-6346-B93B-779D9654A99A}"/>
              </a:ext>
            </a:extLst>
          </p:cNvPr>
          <p:cNvSpPr/>
          <p:nvPr/>
        </p:nvSpPr>
        <p:spPr>
          <a:xfrm>
            <a:off x="132522" y="8328991"/>
            <a:ext cx="1898374" cy="1073426"/>
          </a:xfrm>
          <a:prstGeom prst="round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fr-FR" dirty="0"/>
              <a:t>Pas </a:t>
            </a:r>
            <a:r>
              <a:rPr lang="fr-FR" dirty="0" smtClean="0"/>
              <a:t>d’immobilisation </a:t>
            </a:r>
            <a:r>
              <a:rPr lang="fr-FR" dirty="0" smtClean="0">
                <a:solidFill>
                  <a:schemeClr val="tx1"/>
                </a:solidFill>
              </a:rPr>
              <a:t>du rachis</a:t>
            </a:r>
            <a:endParaRPr lang="fr-FR" dirty="0">
              <a:solidFill>
                <a:schemeClr val="tx1"/>
              </a:solidFill>
            </a:endParaRPr>
          </a:p>
        </p:txBody>
      </p:sp>
      <p:cxnSp>
        <p:nvCxnSpPr>
          <p:cNvPr id="11" name="Connecteur en angle 10">
            <a:extLst>
              <a:ext uri="{FF2B5EF4-FFF2-40B4-BE49-F238E27FC236}">
                <a16:creationId xmlns:a16="http://schemas.microsoft.com/office/drawing/2014/main" id="{30BD98DF-7960-0B49-9D9F-3DD71245D98C}"/>
              </a:ext>
            </a:extLst>
          </p:cNvPr>
          <p:cNvCxnSpPr>
            <a:stCxn id="4" idx="3"/>
            <a:endCxn id="8" idx="0"/>
          </p:cNvCxnSpPr>
          <p:nvPr/>
        </p:nvCxnSpPr>
        <p:spPr>
          <a:xfrm>
            <a:off x="4671392" y="1396447"/>
            <a:ext cx="1058517" cy="6932544"/>
          </a:xfrm>
          <a:prstGeom prst="bentConnector2">
            <a:avLst/>
          </a:prstGeom>
          <a:ln w="317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71DD9158-3360-8A46-A351-7DD8C09FBEBF}"/>
              </a:ext>
            </a:extLst>
          </p:cNvPr>
          <p:cNvSpPr txBox="1"/>
          <p:nvPr/>
        </p:nvSpPr>
        <p:spPr>
          <a:xfrm>
            <a:off x="4867689" y="1027115"/>
            <a:ext cx="665922" cy="369332"/>
          </a:xfrm>
          <a:prstGeom prst="rect">
            <a:avLst/>
          </a:prstGeom>
          <a:noFill/>
        </p:spPr>
        <p:txBody>
          <a:bodyPr wrap="square" rtlCol="0">
            <a:spAutoFit/>
          </a:bodyPr>
          <a:lstStyle/>
          <a:p>
            <a:r>
              <a:rPr lang="fr-FR" b="1" dirty="0"/>
              <a:t>NON</a:t>
            </a:r>
          </a:p>
        </p:txBody>
      </p:sp>
      <p:cxnSp>
        <p:nvCxnSpPr>
          <p:cNvPr id="13" name="Connecteur en angle 12">
            <a:extLst>
              <a:ext uri="{FF2B5EF4-FFF2-40B4-BE49-F238E27FC236}">
                <a16:creationId xmlns:a16="http://schemas.microsoft.com/office/drawing/2014/main" id="{65F98464-30B8-A242-BEE9-3DDF5B187D5D}"/>
              </a:ext>
            </a:extLst>
          </p:cNvPr>
          <p:cNvCxnSpPr>
            <a:cxnSpLocks/>
            <a:stCxn id="5" idx="3"/>
            <a:endCxn id="8" idx="0"/>
          </p:cNvCxnSpPr>
          <p:nvPr/>
        </p:nvCxnSpPr>
        <p:spPr>
          <a:xfrm>
            <a:off x="4671392" y="2963516"/>
            <a:ext cx="1058517" cy="5365475"/>
          </a:xfrm>
          <a:prstGeom prst="bentConnector2">
            <a:avLst/>
          </a:prstGeom>
          <a:ln w="317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16" name="ZoneTexte 15">
            <a:extLst>
              <a:ext uri="{FF2B5EF4-FFF2-40B4-BE49-F238E27FC236}">
                <a16:creationId xmlns:a16="http://schemas.microsoft.com/office/drawing/2014/main" id="{DA5629E6-1BE1-044B-A4AC-614BB8B22367}"/>
              </a:ext>
            </a:extLst>
          </p:cNvPr>
          <p:cNvSpPr txBox="1"/>
          <p:nvPr/>
        </p:nvSpPr>
        <p:spPr>
          <a:xfrm>
            <a:off x="4867689" y="2594184"/>
            <a:ext cx="665922" cy="369332"/>
          </a:xfrm>
          <a:prstGeom prst="rect">
            <a:avLst/>
          </a:prstGeom>
          <a:noFill/>
        </p:spPr>
        <p:txBody>
          <a:bodyPr wrap="square" rtlCol="0">
            <a:spAutoFit/>
          </a:bodyPr>
          <a:lstStyle/>
          <a:p>
            <a:r>
              <a:rPr lang="fr-FR" b="1" dirty="0"/>
              <a:t>OUI</a:t>
            </a:r>
          </a:p>
        </p:txBody>
      </p:sp>
      <p:cxnSp>
        <p:nvCxnSpPr>
          <p:cNvPr id="17" name="Connecteur en angle 16">
            <a:extLst>
              <a:ext uri="{FF2B5EF4-FFF2-40B4-BE49-F238E27FC236}">
                <a16:creationId xmlns:a16="http://schemas.microsoft.com/office/drawing/2014/main" id="{3B292A31-FD2B-374E-91C0-3AA8A3D17E40}"/>
              </a:ext>
            </a:extLst>
          </p:cNvPr>
          <p:cNvCxnSpPr>
            <a:cxnSpLocks/>
            <a:stCxn id="7" idx="3"/>
            <a:endCxn id="8" idx="0"/>
          </p:cNvCxnSpPr>
          <p:nvPr/>
        </p:nvCxnSpPr>
        <p:spPr>
          <a:xfrm>
            <a:off x="4671391" y="6826525"/>
            <a:ext cx="1058518" cy="1502466"/>
          </a:xfrm>
          <a:prstGeom prst="bentConnector2">
            <a:avLst/>
          </a:prstGeom>
          <a:ln w="317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AF90298F-7083-094A-A123-311F88625619}"/>
              </a:ext>
            </a:extLst>
          </p:cNvPr>
          <p:cNvSpPr txBox="1"/>
          <p:nvPr/>
        </p:nvSpPr>
        <p:spPr>
          <a:xfrm>
            <a:off x="4867689" y="6457193"/>
            <a:ext cx="665922" cy="369332"/>
          </a:xfrm>
          <a:prstGeom prst="rect">
            <a:avLst/>
          </a:prstGeom>
          <a:noFill/>
        </p:spPr>
        <p:txBody>
          <a:bodyPr wrap="square" rtlCol="0">
            <a:spAutoFit/>
          </a:bodyPr>
          <a:lstStyle/>
          <a:p>
            <a:r>
              <a:rPr lang="fr-FR" b="1" dirty="0"/>
              <a:t>OUI</a:t>
            </a:r>
          </a:p>
        </p:txBody>
      </p:sp>
      <p:cxnSp>
        <p:nvCxnSpPr>
          <p:cNvPr id="22" name="Connecteur en angle 21">
            <a:extLst>
              <a:ext uri="{FF2B5EF4-FFF2-40B4-BE49-F238E27FC236}">
                <a16:creationId xmlns:a16="http://schemas.microsoft.com/office/drawing/2014/main" id="{EFEF786A-AAF3-3548-9574-106D66C5D76F}"/>
              </a:ext>
            </a:extLst>
          </p:cNvPr>
          <p:cNvCxnSpPr>
            <a:cxnSpLocks/>
            <a:stCxn id="6" idx="1"/>
            <a:endCxn id="9" idx="0"/>
          </p:cNvCxnSpPr>
          <p:nvPr/>
        </p:nvCxnSpPr>
        <p:spPr>
          <a:xfrm rot="10800000" flipV="1">
            <a:off x="1081709" y="4845325"/>
            <a:ext cx="1134718" cy="3483666"/>
          </a:xfrm>
          <a:prstGeom prst="bentConnector2">
            <a:avLst/>
          </a:prstGeom>
          <a:ln w="3175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eur en angle 24">
            <a:extLst>
              <a:ext uri="{FF2B5EF4-FFF2-40B4-BE49-F238E27FC236}">
                <a16:creationId xmlns:a16="http://schemas.microsoft.com/office/drawing/2014/main" id="{F8B1E654-3924-BF46-AD1E-FE74DBE57A01}"/>
              </a:ext>
            </a:extLst>
          </p:cNvPr>
          <p:cNvCxnSpPr>
            <a:cxnSpLocks/>
            <a:stCxn id="7" idx="1"/>
            <a:endCxn id="9" idx="0"/>
          </p:cNvCxnSpPr>
          <p:nvPr/>
        </p:nvCxnSpPr>
        <p:spPr>
          <a:xfrm rot="10800000" flipV="1">
            <a:off x="1081710" y="6826525"/>
            <a:ext cx="1134717" cy="1502466"/>
          </a:xfrm>
          <a:prstGeom prst="bentConnector2">
            <a:avLst/>
          </a:prstGeom>
          <a:ln w="3175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a:extLst>
              <a:ext uri="{FF2B5EF4-FFF2-40B4-BE49-F238E27FC236}">
                <a16:creationId xmlns:a16="http://schemas.microsoft.com/office/drawing/2014/main" id="{D748A089-0A91-BF43-98B5-5C4B0DC7121D}"/>
              </a:ext>
            </a:extLst>
          </p:cNvPr>
          <p:cNvCxnSpPr>
            <a:stCxn id="4" idx="2"/>
            <a:endCxn id="5" idx="0"/>
          </p:cNvCxnSpPr>
          <p:nvPr/>
        </p:nvCxnSpPr>
        <p:spPr>
          <a:xfrm>
            <a:off x="3443910" y="1659834"/>
            <a:ext cx="0" cy="828261"/>
          </a:xfrm>
          <a:prstGeom prst="straightConnector1">
            <a:avLst/>
          </a:prstGeom>
          <a:ln w="317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1" name="ZoneTexte 30">
            <a:extLst>
              <a:ext uri="{FF2B5EF4-FFF2-40B4-BE49-F238E27FC236}">
                <a16:creationId xmlns:a16="http://schemas.microsoft.com/office/drawing/2014/main" id="{79CE7D37-737C-E948-8278-1223D9B50B97}"/>
              </a:ext>
            </a:extLst>
          </p:cNvPr>
          <p:cNvSpPr txBox="1"/>
          <p:nvPr/>
        </p:nvSpPr>
        <p:spPr>
          <a:xfrm>
            <a:off x="2883176" y="1671502"/>
            <a:ext cx="665922" cy="369332"/>
          </a:xfrm>
          <a:prstGeom prst="rect">
            <a:avLst/>
          </a:prstGeom>
          <a:noFill/>
        </p:spPr>
        <p:txBody>
          <a:bodyPr wrap="square" rtlCol="0">
            <a:spAutoFit/>
          </a:bodyPr>
          <a:lstStyle/>
          <a:p>
            <a:r>
              <a:rPr lang="fr-FR" b="1" dirty="0"/>
              <a:t>OUI</a:t>
            </a:r>
          </a:p>
        </p:txBody>
      </p:sp>
      <p:sp>
        <p:nvSpPr>
          <p:cNvPr id="32" name="ZoneTexte 31">
            <a:extLst>
              <a:ext uri="{FF2B5EF4-FFF2-40B4-BE49-F238E27FC236}">
                <a16:creationId xmlns:a16="http://schemas.microsoft.com/office/drawing/2014/main" id="{19C70E5A-44C0-1840-A68A-5092779B21C3}"/>
              </a:ext>
            </a:extLst>
          </p:cNvPr>
          <p:cNvSpPr txBox="1"/>
          <p:nvPr/>
        </p:nvSpPr>
        <p:spPr>
          <a:xfrm>
            <a:off x="2793725" y="3485393"/>
            <a:ext cx="665922" cy="369332"/>
          </a:xfrm>
          <a:prstGeom prst="rect">
            <a:avLst/>
          </a:prstGeom>
          <a:noFill/>
        </p:spPr>
        <p:txBody>
          <a:bodyPr wrap="square" rtlCol="0">
            <a:spAutoFit/>
          </a:bodyPr>
          <a:lstStyle/>
          <a:p>
            <a:r>
              <a:rPr lang="fr-FR" b="1" dirty="0"/>
              <a:t>NON</a:t>
            </a:r>
          </a:p>
        </p:txBody>
      </p:sp>
      <p:cxnSp>
        <p:nvCxnSpPr>
          <p:cNvPr id="33" name="Connecteur droit avec flèche 32">
            <a:extLst>
              <a:ext uri="{FF2B5EF4-FFF2-40B4-BE49-F238E27FC236}">
                <a16:creationId xmlns:a16="http://schemas.microsoft.com/office/drawing/2014/main" id="{ADDF3C86-1022-1F40-A932-9B82E0D95159}"/>
              </a:ext>
            </a:extLst>
          </p:cNvPr>
          <p:cNvCxnSpPr>
            <a:cxnSpLocks/>
            <a:stCxn id="5" idx="2"/>
            <a:endCxn id="6" idx="0"/>
          </p:cNvCxnSpPr>
          <p:nvPr/>
        </p:nvCxnSpPr>
        <p:spPr>
          <a:xfrm>
            <a:off x="3443910" y="3438937"/>
            <a:ext cx="0" cy="930967"/>
          </a:xfrm>
          <a:prstGeom prst="straightConnector1">
            <a:avLst/>
          </a:prstGeom>
          <a:ln w="31750">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B5668186-FE37-4543-9B05-838F894A2006}"/>
              </a:ext>
            </a:extLst>
          </p:cNvPr>
          <p:cNvCxnSpPr>
            <a:cxnSpLocks/>
            <a:stCxn id="6" idx="2"/>
            <a:endCxn id="7" idx="0"/>
          </p:cNvCxnSpPr>
          <p:nvPr/>
        </p:nvCxnSpPr>
        <p:spPr>
          <a:xfrm flipH="1">
            <a:off x="3443909" y="5320746"/>
            <a:ext cx="1" cy="1030358"/>
          </a:xfrm>
          <a:prstGeom prst="straightConnector1">
            <a:avLst/>
          </a:prstGeom>
          <a:ln w="3175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7" name="ZoneTexte 36">
            <a:extLst>
              <a:ext uri="{FF2B5EF4-FFF2-40B4-BE49-F238E27FC236}">
                <a16:creationId xmlns:a16="http://schemas.microsoft.com/office/drawing/2014/main" id="{B4018C05-BFEC-F14E-9D3F-C751B3220BFD}"/>
              </a:ext>
            </a:extLst>
          </p:cNvPr>
          <p:cNvSpPr txBox="1"/>
          <p:nvPr/>
        </p:nvSpPr>
        <p:spPr>
          <a:xfrm>
            <a:off x="2882350" y="5336521"/>
            <a:ext cx="665922" cy="369332"/>
          </a:xfrm>
          <a:prstGeom prst="rect">
            <a:avLst/>
          </a:prstGeom>
          <a:noFill/>
        </p:spPr>
        <p:txBody>
          <a:bodyPr wrap="square" rtlCol="0">
            <a:spAutoFit/>
          </a:bodyPr>
          <a:lstStyle/>
          <a:p>
            <a:r>
              <a:rPr lang="fr-FR" b="1" dirty="0"/>
              <a:t>OUI</a:t>
            </a:r>
          </a:p>
        </p:txBody>
      </p:sp>
      <p:sp>
        <p:nvSpPr>
          <p:cNvPr id="40" name="ZoneTexte 39">
            <a:extLst>
              <a:ext uri="{FF2B5EF4-FFF2-40B4-BE49-F238E27FC236}">
                <a16:creationId xmlns:a16="http://schemas.microsoft.com/office/drawing/2014/main" id="{F68B3F40-3537-AA4B-9CBA-87B467120BD5}"/>
              </a:ext>
            </a:extLst>
          </p:cNvPr>
          <p:cNvSpPr txBox="1"/>
          <p:nvPr/>
        </p:nvSpPr>
        <p:spPr>
          <a:xfrm>
            <a:off x="516835" y="218661"/>
            <a:ext cx="5993295" cy="369332"/>
          </a:xfrm>
          <a:prstGeom prst="rect">
            <a:avLst/>
          </a:prstGeom>
          <a:noFill/>
        </p:spPr>
        <p:txBody>
          <a:bodyPr wrap="square" rtlCol="0">
            <a:spAutoFit/>
          </a:bodyPr>
          <a:lstStyle/>
          <a:p>
            <a:pPr algn="ctr"/>
            <a:r>
              <a:rPr lang="fr-FR" dirty="0"/>
              <a:t>TRAUMATISME </a:t>
            </a:r>
            <a:r>
              <a:rPr lang="fr-FR" dirty="0" smtClean="0"/>
              <a:t>CONTONDANT</a:t>
            </a:r>
            <a:endParaRPr lang="fr-FR" dirty="0"/>
          </a:p>
        </p:txBody>
      </p:sp>
      <p:sp>
        <p:nvSpPr>
          <p:cNvPr id="41" name="ZoneTexte 40">
            <a:extLst>
              <a:ext uri="{FF2B5EF4-FFF2-40B4-BE49-F238E27FC236}">
                <a16:creationId xmlns:a16="http://schemas.microsoft.com/office/drawing/2014/main" id="{98A599D2-D041-9845-A2FF-6A7DB9F3B11D}"/>
              </a:ext>
            </a:extLst>
          </p:cNvPr>
          <p:cNvSpPr txBox="1"/>
          <p:nvPr/>
        </p:nvSpPr>
        <p:spPr>
          <a:xfrm>
            <a:off x="1550505" y="4475993"/>
            <a:ext cx="665922" cy="369332"/>
          </a:xfrm>
          <a:prstGeom prst="rect">
            <a:avLst/>
          </a:prstGeom>
          <a:noFill/>
        </p:spPr>
        <p:txBody>
          <a:bodyPr wrap="square" rtlCol="0">
            <a:spAutoFit/>
          </a:bodyPr>
          <a:lstStyle/>
          <a:p>
            <a:r>
              <a:rPr lang="fr-FR" b="1" dirty="0"/>
              <a:t>NON</a:t>
            </a:r>
          </a:p>
        </p:txBody>
      </p:sp>
      <p:sp>
        <p:nvSpPr>
          <p:cNvPr id="42" name="ZoneTexte 41">
            <a:extLst>
              <a:ext uri="{FF2B5EF4-FFF2-40B4-BE49-F238E27FC236}">
                <a16:creationId xmlns:a16="http://schemas.microsoft.com/office/drawing/2014/main" id="{6D398C8E-BDCA-6741-8595-8DB5F2D8EB0C}"/>
              </a:ext>
            </a:extLst>
          </p:cNvPr>
          <p:cNvSpPr txBox="1"/>
          <p:nvPr/>
        </p:nvSpPr>
        <p:spPr>
          <a:xfrm>
            <a:off x="1550503" y="6457193"/>
            <a:ext cx="665922" cy="369332"/>
          </a:xfrm>
          <a:prstGeom prst="rect">
            <a:avLst/>
          </a:prstGeom>
          <a:noFill/>
        </p:spPr>
        <p:txBody>
          <a:bodyPr wrap="square" rtlCol="0">
            <a:spAutoFit/>
          </a:bodyPr>
          <a:lstStyle/>
          <a:p>
            <a:r>
              <a:rPr lang="fr-FR" b="1" dirty="0"/>
              <a:t>NON</a:t>
            </a:r>
          </a:p>
        </p:txBody>
      </p:sp>
    </p:spTree>
    <p:extLst>
      <p:ext uri="{BB962C8B-B14F-4D97-AF65-F5344CB8AC3E}">
        <p14:creationId xmlns:p14="http://schemas.microsoft.com/office/powerpoint/2010/main" val="338385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5F9B439-BF69-0C4D-84F2-7045365B2B6E}"/>
              </a:ext>
            </a:extLst>
          </p:cNvPr>
          <p:cNvSpPr/>
          <p:nvPr/>
        </p:nvSpPr>
        <p:spPr>
          <a:xfrm>
            <a:off x="387625" y="506894"/>
            <a:ext cx="6112565" cy="1242391"/>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lvl="0"/>
            <a:r>
              <a:rPr lang="fr-FR" sz="1200" b="1" dirty="0"/>
              <a:t>(1) Victime </a:t>
            </a:r>
            <a:r>
              <a:rPr lang="fr-FR" sz="1200" b="1" dirty="0" smtClean="0">
                <a:solidFill>
                  <a:schemeClr val="tx1"/>
                </a:solidFill>
              </a:rPr>
              <a:t>dont les réponses sont qualifiées de NON fiables:</a:t>
            </a:r>
            <a:endParaRPr lang="fr-FR" sz="1200" b="1" dirty="0">
              <a:solidFill>
                <a:schemeClr val="tx1"/>
              </a:solidFill>
            </a:endParaRPr>
          </a:p>
          <a:p>
            <a:pPr marL="285750" indent="-285750">
              <a:buFont typeface="Wingdings" pitchFamily="2" charset="2"/>
              <a:buChar char="q"/>
            </a:pPr>
            <a:r>
              <a:rPr lang="fr-FR" sz="1200" dirty="0"/>
              <a:t>Présence d’une détresse vitale.</a:t>
            </a:r>
          </a:p>
          <a:p>
            <a:pPr marL="285750" lvl="0" indent="-285750">
              <a:buFont typeface="Wingdings" pitchFamily="2" charset="2"/>
              <a:buChar char="q"/>
            </a:pPr>
            <a:r>
              <a:rPr lang="fr-FR" sz="1200" dirty="0" smtClean="0"/>
              <a:t>Altération </a:t>
            </a:r>
            <a:r>
              <a:rPr lang="fr-FR" sz="1200" dirty="0"/>
              <a:t>du niveau de conscience.</a:t>
            </a:r>
          </a:p>
          <a:p>
            <a:pPr marL="285750" lvl="0" indent="-285750">
              <a:buFont typeface="Wingdings" pitchFamily="2" charset="2"/>
              <a:buChar char="q"/>
            </a:pPr>
            <a:r>
              <a:rPr lang="fr-FR" sz="1200" dirty="0"/>
              <a:t>N</a:t>
            </a:r>
            <a:r>
              <a:rPr lang="fr-FR" sz="1200" dirty="0" smtClean="0"/>
              <a:t>on </a:t>
            </a:r>
            <a:r>
              <a:rPr lang="fr-FR" sz="1200" dirty="0"/>
              <a:t>coopération, difficultés de communication.</a:t>
            </a:r>
          </a:p>
          <a:p>
            <a:pPr marL="285750" lvl="0" indent="-285750">
              <a:buFont typeface="Wingdings" pitchFamily="2" charset="2"/>
              <a:buChar char="q"/>
            </a:pPr>
            <a:r>
              <a:rPr lang="fr-FR" sz="1200" dirty="0"/>
              <a:t>Influence de l’alcool ou d’autres drogues</a:t>
            </a:r>
            <a:r>
              <a:rPr lang="fr-FR" sz="1200" dirty="0" smtClean="0"/>
              <a:t>.</a:t>
            </a:r>
          </a:p>
          <a:p>
            <a:pPr marL="285750" lvl="0" indent="-285750">
              <a:buFont typeface="Wingdings" pitchFamily="2" charset="2"/>
              <a:buChar char="q"/>
            </a:pPr>
            <a:r>
              <a:rPr lang="fr-FR" sz="1200" dirty="0" smtClean="0">
                <a:solidFill>
                  <a:schemeClr val="tx1"/>
                </a:solidFill>
              </a:rPr>
              <a:t>Présence d’une atteinte</a:t>
            </a:r>
            <a:r>
              <a:rPr lang="fr-FR" sz="1200" dirty="0" smtClean="0">
                <a:solidFill>
                  <a:schemeClr val="tx1"/>
                </a:solidFill>
              </a:rPr>
              <a:t> </a:t>
            </a:r>
            <a:r>
              <a:rPr lang="fr-FR" sz="1200" dirty="0" smtClean="0">
                <a:solidFill>
                  <a:schemeClr val="tx1"/>
                </a:solidFill>
              </a:rPr>
              <a:t>traumatique </a:t>
            </a:r>
            <a:r>
              <a:rPr lang="fr-FR" sz="1200" dirty="0" smtClean="0">
                <a:solidFill>
                  <a:schemeClr val="tx1"/>
                </a:solidFill>
              </a:rPr>
              <a:t>sévère</a:t>
            </a:r>
            <a:r>
              <a:rPr lang="fr-FR" sz="1200" dirty="0">
                <a:solidFill>
                  <a:schemeClr val="tx1"/>
                </a:solidFill>
              </a:rPr>
              <a:t>.</a:t>
            </a:r>
            <a:endParaRPr lang="fr-FR" sz="1200" dirty="0">
              <a:solidFill>
                <a:schemeClr val="tx1"/>
              </a:solidFill>
            </a:endParaRPr>
          </a:p>
        </p:txBody>
      </p:sp>
      <p:sp>
        <p:nvSpPr>
          <p:cNvPr id="3" name="Rectangle 2">
            <a:extLst>
              <a:ext uri="{FF2B5EF4-FFF2-40B4-BE49-F238E27FC236}">
                <a16:creationId xmlns:a16="http://schemas.microsoft.com/office/drawing/2014/main" id="{6E299D67-F4A3-3A4E-B877-273E7E32938F}"/>
              </a:ext>
            </a:extLst>
          </p:cNvPr>
          <p:cNvSpPr/>
          <p:nvPr/>
        </p:nvSpPr>
        <p:spPr>
          <a:xfrm>
            <a:off x="387625" y="1891747"/>
            <a:ext cx="6112565" cy="1242391"/>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lvl="0"/>
            <a:r>
              <a:rPr lang="fr-FR" sz="1200" b="1" dirty="0"/>
              <a:t>(2) Signes d’atteinte du rachis</a:t>
            </a:r>
          </a:p>
          <a:p>
            <a:pPr marL="285750" indent="-285750">
              <a:buFont typeface="Wingdings" pitchFamily="2" charset="2"/>
              <a:buChar char="q"/>
            </a:pPr>
            <a:r>
              <a:rPr lang="fr-FR" sz="1200" dirty="0"/>
              <a:t>Douleur spontanée siégeant au niveau du rachis.</a:t>
            </a:r>
          </a:p>
          <a:p>
            <a:pPr marL="285750" indent="-285750">
              <a:buFont typeface="Wingdings" pitchFamily="2" charset="2"/>
              <a:buChar char="q"/>
            </a:pPr>
            <a:r>
              <a:rPr lang="fr-FR" sz="1200" dirty="0"/>
              <a:t>Douleur du rachis à la mobilisation, à la marche.</a:t>
            </a:r>
          </a:p>
          <a:p>
            <a:pPr marL="285750" indent="-285750">
              <a:buFont typeface="Wingdings" pitchFamily="2" charset="2"/>
              <a:buChar char="q"/>
            </a:pPr>
            <a:r>
              <a:rPr lang="fr-FR" sz="1200" dirty="0"/>
              <a:t>Raideur de la nuque empêchant de tourner la tête.</a:t>
            </a:r>
          </a:p>
          <a:p>
            <a:pPr marL="285750" indent="-285750">
              <a:buFont typeface="Wingdings" pitchFamily="2" charset="2"/>
              <a:buChar char="q"/>
            </a:pPr>
            <a:r>
              <a:rPr lang="fr-FR" sz="1200" dirty="0"/>
              <a:t>Douleur à la palpation prudente du rachis.</a:t>
            </a:r>
          </a:p>
          <a:p>
            <a:pPr marL="285750" indent="-285750">
              <a:buFont typeface="Wingdings" pitchFamily="2" charset="2"/>
              <a:buChar char="q"/>
            </a:pPr>
            <a:r>
              <a:rPr lang="fr-FR" sz="1200" dirty="0"/>
              <a:t>Déformation évidente du rachis.</a:t>
            </a:r>
          </a:p>
          <a:p>
            <a:pPr marL="285750" lvl="0" indent="-285750">
              <a:buFontTx/>
              <a:buChar char="-"/>
            </a:pPr>
            <a:endParaRPr lang="fr-FR" sz="1200" dirty="0"/>
          </a:p>
        </p:txBody>
      </p:sp>
      <p:sp>
        <p:nvSpPr>
          <p:cNvPr id="4" name="Rectangle 3">
            <a:extLst>
              <a:ext uri="{FF2B5EF4-FFF2-40B4-BE49-F238E27FC236}">
                <a16:creationId xmlns:a16="http://schemas.microsoft.com/office/drawing/2014/main" id="{EB2D3292-678B-724E-8E14-9DF16AB99E7C}"/>
              </a:ext>
            </a:extLst>
          </p:cNvPr>
          <p:cNvSpPr/>
          <p:nvPr/>
        </p:nvSpPr>
        <p:spPr>
          <a:xfrm>
            <a:off x="387625" y="3276600"/>
            <a:ext cx="6112565" cy="1951380"/>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lvl="0"/>
            <a:r>
              <a:rPr lang="fr-FR" sz="1200" b="1" dirty="0"/>
              <a:t>(3) Signes d’atteinte de la moelle épinière</a:t>
            </a:r>
          </a:p>
          <a:p>
            <a:pPr marL="285750" lvl="0" indent="-285750">
              <a:buFont typeface="Wingdings" pitchFamily="2" charset="2"/>
              <a:buChar char="q"/>
            </a:pPr>
            <a:r>
              <a:rPr lang="fr-FR" sz="1200" dirty="0"/>
              <a:t>Perte ou diminution de la force musculaire ou de la motricité des mains ou des pieds (difficulté de serrer les mains, de bouger les orteils, de bouger un ou plusieurs membres). </a:t>
            </a:r>
          </a:p>
          <a:p>
            <a:pPr marL="285750" lvl="0" indent="-285750">
              <a:buFont typeface="Wingdings" pitchFamily="2" charset="2"/>
              <a:buChar char="q"/>
            </a:pPr>
            <a:r>
              <a:rPr lang="fr-FR" sz="1200" dirty="0"/>
              <a:t>Perte ou une diminution de la sensibilité des membres supérieurs (mains) ou inférieurs (pied).</a:t>
            </a:r>
          </a:p>
          <a:p>
            <a:pPr marL="285750" indent="-285750">
              <a:buFont typeface="Wingdings" pitchFamily="2" charset="2"/>
              <a:buChar char="q"/>
            </a:pPr>
            <a:r>
              <a:rPr lang="fr-FR" sz="1200" dirty="0"/>
              <a:t>Engourdissement, de sensations de décharges électriques au niveau des membres (paresthésie),</a:t>
            </a:r>
          </a:p>
          <a:p>
            <a:pPr marL="285750" lvl="0" indent="-285750">
              <a:buFont typeface="Wingdings" pitchFamily="2" charset="2"/>
              <a:buChar char="q"/>
            </a:pPr>
            <a:r>
              <a:rPr lang="fr-FR" sz="1200" dirty="0"/>
              <a:t>Perte des urines ou des matières fécales.</a:t>
            </a:r>
          </a:p>
          <a:p>
            <a:pPr marL="285750" lvl="0" indent="-285750">
              <a:buFont typeface="Wingdings" pitchFamily="2" charset="2"/>
              <a:buChar char="q"/>
            </a:pPr>
            <a:r>
              <a:rPr lang="fr-FR" sz="1200" dirty="0"/>
              <a:t>Erection chez l’homme (victime inconsciente, victime trouvée déshabillée).</a:t>
            </a:r>
          </a:p>
          <a:p>
            <a:pPr marL="285750" lvl="0" indent="-285750">
              <a:buFontTx/>
              <a:buChar char="-"/>
            </a:pPr>
            <a:endParaRPr lang="fr-FR" sz="1200" dirty="0"/>
          </a:p>
          <a:p>
            <a:pPr marL="285750" lvl="0" indent="-285750">
              <a:buFontTx/>
              <a:buChar char="-"/>
            </a:pPr>
            <a:endParaRPr lang="fr-FR" sz="1200" dirty="0"/>
          </a:p>
          <a:p>
            <a:pPr marL="285750" lvl="0" indent="-285750">
              <a:buFontTx/>
              <a:buChar char="-"/>
            </a:pPr>
            <a:endParaRPr lang="fr-FR" sz="1200" dirty="0"/>
          </a:p>
        </p:txBody>
      </p:sp>
      <p:sp>
        <p:nvSpPr>
          <p:cNvPr id="5" name="Rectangle 4">
            <a:extLst>
              <a:ext uri="{FF2B5EF4-FFF2-40B4-BE49-F238E27FC236}">
                <a16:creationId xmlns:a16="http://schemas.microsoft.com/office/drawing/2014/main" id="{0126B52D-9D9B-244C-B5AD-535AB25EC137}"/>
              </a:ext>
            </a:extLst>
          </p:cNvPr>
          <p:cNvSpPr/>
          <p:nvPr/>
        </p:nvSpPr>
        <p:spPr>
          <a:xfrm>
            <a:off x="387625" y="5370442"/>
            <a:ext cx="6112565" cy="2541103"/>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lvl="0"/>
            <a:r>
              <a:rPr lang="fr-FR" sz="1200" b="1" dirty="0"/>
              <a:t>(4) Traumatismes à haut risque du rachis</a:t>
            </a:r>
          </a:p>
          <a:p>
            <a:pPr marL="285750" lvl="0" indent="-285750">
              <a:buFont typeface="Wingdings" pitchFamily="2" charset="2"/>
              <a:buChar char="q"/>
            </a:pPr>
            <a:r>
              <a:rPr lang="fr-FR" sz="1200" dirty="0"/>
              <a:t>Chute sur la tête d’une hauteur &gt; 1 mètre comme lors d’un plongeon (rachis cervical) ou chute sur les pieds ou les fesses d’une hauteur &gt; 3 mètres (rachis dorso-lombo-sacré).</a:t>
            </a:r>
          </a:p>
          <a:p>
            <a:pPr marL="285750" lvl="0" indent="-285750">
              <a:buFont typeface="Wingdings" pitchFamily="2" charset="2"/>
              <a:buChar char="q"/>
            </a:pPr>
            <a:r>
              <a:rPr lang="fr-FR" sz="1200" dirty="0"/>
              <a:t>Passager d’un véhicule accidenté à grande vitesse (voies rapides, autoroutes, vitesse &gt; 40 km/h avec arrêt brutal contre un obstacle ou sur une courte distance &lt; 10 m, déformation de l’habitacle).</a:t>
            </a:r>
          </a:p>
          <a:p>
            <a:pPr marL="285750" lvl="0" indent="-285750">
              <a:buFont typeface="Wingdings" pitchFamily="2" charset="2"/>
              <a:buChar char="q"/>
            </a:pPr>
            <a:r>
              <a:rPr lang="fr-FR" sz="1200" dirty="0"/>
              <a:t>Absence de port de ceinture de sécurité (et déclenchement des airbags).</a:t>
            </a:r>
          </a:p>
          <a:p>
            <a:pPr marL="285750" lvl="0" indent="-285750">
              <a:buFont typeface="Wingdings" pitchFamily="2" charset="2"/>
              <a:buChar char="q"/>
            </a:pPr>
            <a:r>
              <a:rPr lang="fr-FR" sz="1200" dirty="0"/>
              <a:t>Retournement d’un véhicule (tonneaux) à la suite d’une collision.</a:t>
            </a:r>
          </a:p>
          <a:p>
            <a:pPr marL="285750" lvl="0" indent="-285750">
              <a:buFont typeface="Wingdings" pitchFamily="2" charset="2"/>
              <a:buChar char="q"/>
            </a:pPr>
            <a:r>
              <a:rPr lang="fr-FR" sz="1200" dirty="0"/>
              <a:t>Victime éjectée d’un véhicule lors de la collision.</a:t>
            </a:r>
          </a:p>
          <a:p>
            <a:pPr marL="285750" lvl="0" indent="-285750">
              <a:buFont typeface="Wingdings" pitchFamily="2" charset="2"/>
              <a:buChar char="q"/>
            </a:pPr>
            <a:r>
              <a:rPr lang="fr-FR" sz="1200" dirty="0"/>
              <a:t>Accidents avec des véhicules à moteur de loisirs (jet-ski, quad, kart…).</a:t>
            </a:r>
          </a:p>
          <a:p>
            <a:pPr marL="285750" lvl="0" indent="-285750">
              <a:buFont typeface="Wingdings" pitchFamily="2" charset="2"/>
              <a:buChar char="q"/>
            </a:pPr>
            <a:r>
              <a:rPr lang="fr-FR" sz="1200" dirty="0"/>
              <a:t>Collision avec un 2 roues (conducteur ou passager du 2 roues).</a:t>
            </a:r>
          </a:p>
          <a:p>
            <a:pPr marL="285750" lvl="0" indent="-285750">
              <a:buFont typeface="Wingdings" pitchFamily="2" charset="2"/>
              <a:buChar char="q"/>
            </a:pPr>
            <a:r>
              <a:rPr lang="fr-FR" sz="1200" dirty="0"/>
              <a:t>Piéton renversé.</a:t>
            </a:r>
          </a:p>
          <a:p>
            <a:pPr marL="285750" lvl="0" indent="-285750">
              <a:buFont typeface="Wingdings" pitchFamily="2" charset="2"/>
              <a:buChar char="q"/>
            </a:pPr>
            <a:r>
              <a:rPr lang="fr-FR" sz="1200" dirty="0"/>
              <a:t>Chute de cheval (jockey)</a:t>
            </a:r>
          </a:p>
          <a:p>
            <a:pPr marL="285750" lvl="0" indent="-285750">
              <a:buFontTx/>
              <a:buChar char="-"/>
            </a:pPr>
            <a:endParaRPr lang="fr-FR" sz="1200" dirty="0"/>
          </a:p>
          <a:p>
            <a:pPr marL="285750" lvl="0" indent="-285750">
              <a:buFontTx/>
              <a:buChar char="-"/>
            </a:pPr>
            <a:endParaRPr lang="fr-FR" sz="1200" dirty="0"/>
          </a:p>
          <a:p>
            <a:pPr marL="285750" lvl="0" indent="-285750">
              <a:buFontTx/>
              <a:buChar char="-"/>
            </a:pPr>
            <a:endParaRPr lang="fr-FR" sz="1200" dirty="0"/>
          </a:p>
        </p:txBody>
      </p:sp>
      <p:sp>
        <p:nvSpPr>
          <p:cNvPr id="6" name="Rectangle 5">
            <a:extLst>
              <a:ext uri="{FF2B5EF4-FFF2-40B4-BE49-F238E27FC236}">
                <a16:creationId xmlns:a16="http://schemas.microsoft.com/office/drawing/2014/main" id="{1E2F5C0D-CF9B-2C4F-B4AD-11B468ADD58E}"/>
              </a:ext>
            </a:extLst>
          </p:cNvPr>
          <p:cNvSpPr/>
          <p:nvPr/>
        </p:nvSpPr>
        <p:spPr>
          <a:xfrm>
            <a:off x="387625" y="8054007"/>
            <a:ext cx="6112565" cy="1060173"/>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lvl="0"/>
            <a:r>
              <a:rPr lang="fr-FR" sz="1200" b="1" dirty="0"/>
              <a:t>(5) Antécédents à risque</a:t>
            </a:r>
          </a:p>
          <a:p>
            <a:pPr marL="285750" lvl="0" indent="-285750">
              <a:buFont typeface="Wingdings" pitchFamily="2" charset="2"/>
              <a:buChar char="q"/>
            </a:pPr>
            <a:r>
              <a:rPr lang="fr-FR" sz="1200" dirty="0"/>
              <a:t>Traumatisme vertébral ancien (fracture, luxation)</a:t>
            </a:r>
          </a:p>
          <a:p>
            <a:pPr marL="285750" lvl="0" indent="-285750">
              <a:buFont typeface="Wingdings" pitchFamily="2" charset="2"/>
              <a:buChar char="q"/>
            </a:pPr>
            <a:r>
              <a:rPr lang="fr-FR" sz="1200" dirty="0"/>
              <a:t>Chirurgie de la colonne vertébrale.</a:t>
            </a:r>
          </a:p>
          <a:p>
            <a:pPr marL="285750" lvl="0" indent="-285750">
              <a:buFont typeface="Wingdings" pitchFamily="2" charset="2"/>
              <a:buChar char="q"/>
            </a:pPr>
            <a:r>
              <a:rPr lang="fr-FR" sz="1200" dirty="0"/>
              <a:t>Maladie de la colonne vertébrale ou des os qui qui fragilise la colonne vertébrale (ostéoporose)</a:t>
            </a:r>
          </a:p>
          <a:p>
            <a:pPr marL="285750" lvl="0" indent="-285750">
              <a:buFontTx/>
              <a:buChar char="-"/>
            </a:pPr>
            <a:endParaRPr lang="fr-FR" sz="1200" dirty="0"/>
          </a:p>
        </p:txBody>
      </p:sp>
    </p:spTree>
    <p:extLst>
      <p:ext uri="{BB962C8B-B14F-4D97-AF65-F5344CB8AC3E}">
        <p14:creationId xmlns:p14="http://schemas.microsoft.com/office/powerpoint/2010/main" val="285026685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TotalTime>
  <Words>433</Words>
  <Application>Microsoft Office PowerPoint</Application>
  <PresentationFormat>Format A4 (210 x 297 mm)</PresentationFormat>
  <Paragraphs>50</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Calibri Light</vt:lpstr>
      <vt:lpstr>Wingdings</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MEYRAN Daniel</dc:creator>
  <cp:lastModifiedBy>Bois Guillaume</cp:lastModifiedBy>
  <cp:revision>8</cp:revision>
  <dcterms:created xsi:type="dcterms:W3CDTF">2018-06-17T10:34:32Z</dcterms:created>
  <dcterms:modified xsi:type="dcterms:W3CDTF">2021-10-22T13:50:00Z</dcterms:modified>
</cp:coreProperties>
</file>