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 u="sng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 u="sng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 u="sng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8340" y="760730"/>
            <a:ext cx="6181090" cy="421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 u="sng">
                <a:solidFill>
                  <a:srgbClr val="7E7E7E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657593" y="10101135"/>
            <a:ext cx="218440" cy="165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slide" Target="slide2.xml"/><Relationship Id="rId4" Type="http://schemas.openxmlformats.org/officeDocument/2006/relationships/slide" Target="slide3.xml"/><Relationship Id="rId5" Type="http://schemas.openxmlformats.org/officeDocument/2006/relationships/slide" Target="slide4.xml"/><Relationship Id="rId6" Type="http://schemas.openxmlformats.org/officeDocument/2006/relationships/slide" Target="slide7.xml"/><Relationship Id="rId7" Type="http://schemas.openxmlformats.org/officeDocument/2006/relationships/slide" Target="slide13.xml"/><Relationship Id="rId8" Type="http://schemas.openxmlformats.org/officeDocument/2006/relationships/slide" Target="slide14.xml"/><Relationship Id="rId9" Type="http://schemas.openxmlformats.org/officeDocument/2006/relationships/slide" Target="slide17.xml"/><Relationship Id="rId10" Type="http://schemas.openxmlformats.org/officeDocument/2006/relationships/slide" Target="slide20.xml"/><Relationship Id="rId11" Type="http://schemas.openxmlformats.org/officeDocument/2006/relationships/slide" Target="slide21.xml"/><Relationship Id="rId12" Type="http://schemas.openxmlformats.org/officeDocument/2006/relationships/slide" Target="slide23.xml"/><Relationship Id="rId13" Type="http://schemas.openxmlformats.org/officeDocument/2006/relationships/slide" Target="slide25.xml"/><Relationship Id="rId14" Type="http://schemas.openxmlformats.org/officeDocument/2006/relationships/slide" Target="slide26.xml"/><Relationship Id="rId15" Type="http://schemas.openxmlformats.org/officeDocument/2006/relationships/slide" Target="slide28.xml"/><Relationship Id="rId16" Type="http://schemas.openxmlformats.org/officeDocument/2006/relationships/slide" Target="slide31.xml"/><Relationship Id="rId17" Type="http://schemas.openxmlformats.org/officeDocument/2006/relationships/slide" Target="slide33.xml"/><Relationship Id="rId18" Type="http://schemas.openxmlformats.org/officeDocument/2006/relationships/slide" Target="slide35.xml"/><Relationship Id="rId19" Type="http://schemas.openxmlformats.org/officeDocument/2006/relationships/slide" Target="slide37.xml"/><Relationship Id="rId20" Type="http://schemas.openxmlformats.org/officeDocument/2006/relationships/slide" Target="slide38.xm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3632" y="261517"/>
            <a:ext cx="6384658" cy="983388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390" y="516889"/>
            <a:ext cx="6141085" cy="1960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Exposé</a:t>
            </a:r>
            <a:r>
              <a:rPr dirty="0" sz="1600" spc="-3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4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min</a:t>
            </a:r>
            <a:endParaRPr sz="1600">
              <a:latin typeface="Calibri Light"/>
              <a:cs typeface="Calibri Light"/>
            </a:endParaRPr>
          </a:p>
          <a:p>
            <a:pPr marL="469900" indent="-228600">
              <a:lnSpc>
                <a:spcPct val="100000"/>
              </a:lnSpc>
              <a:spcBef>
                <a:spcPts val="107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100" spc="-5">
                <a:latin typeface="Calibri"/>
                <a:cs typeface="Calibri"/>
              </a:rPr>
              <a:t>Présenter la situation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algn="just" marL="469900">
              <a:lnSpc>
                <a:spcPct val="100000"/>
              </a:lnSpc>
              <a:spcBef>
                <a:spcPts val="20"/>
              </a:spcBef>
            </a:pPr>
            <a:r>
              <a:rPr dirty="0" sz="1100" spc="-5" i="1">
                <a:latin typeface="Calibri"/>
                <a:cs typeface="Calibri"/>
              </a:rPr>
              <a:t>« La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victime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ne répond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pas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aux questions,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ne réagit pas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et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respire.</a:t>
            </a:r>
            <a:endParaRPr sz="1100">
              <a:latin typeface="Calibri"/>
              <a:cs typeface="Calibri"/>
            </a:endParaRPr>
          </a:p>
          <a:p>
            <a:pPr algn="just" marL="469900" marR="6350" indent="-228600">
              <a:lnSpc>
                <a:spcPct val="101800"/>
              </a:lnSpc>
              <a:spcBef>
                <a:spcPts val="60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100" spc="-5">
                <a:latin typeface="Calibri"/>
                <a:cs typeface="Calibri"/>
              </a:rPr>
              <a:t>Le risque pour cette victime est qu’elle s’étouffe du fait de la chute de la langue en arrière et des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sécrétions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risquent 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passer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 ses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voies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respiratoires.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»</a:t>
            </a:r>
            <a:endParaRPr sz="1100">
              <a:latin typeface="Calibri"/>
              <a:cs typeface="Calibri"/>
            </a:endParaRPr>
          </a:p>
          <a:p>
            <a:pPr algn="just" marL="469900" marR="6985" indent="-228600">
              <a:lnSpc>
                <a:spcPct val="101800"/>
              </a:lnSpc>
              <a:spcBef>
                <a:spcPts val="5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100" spc="-5">
                <a:latin typeface="Calibri"/>
                <a:cs typeface="Calibri"/>
              </a:rPr>
              <a:t>Utiliser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maquette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coupe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tête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tout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autre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support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visuel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expliquer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l’effet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 </a:t>
            </a:r>
            <a:r>
              <a:rPr dirty="0" sz="1100" spc="-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voies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aériennes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mise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 PLS.</a:t>
            </a:r>
            <a:endParaRPr sz="1100">
              <a:latin typeface="Calibri"/>
              <a:cs typeface="Calibri"/>
            </a:endParaRPr>
          </a:p>
          <a:p>
            <a:pPr algn="just" marL="469900" marR="5080" indent="-228600">
              <a:lnSpc>
                <a:spcPct val="101600"/>
              </a:lnSpc>
              <a:spcBef>
                <a:spcPts val="65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100" spc="-5">
                <a:latin typeface="Calibri"/>
                <a:cs typeface="Calibri"/>
              </a:rPr>
              <a:t>Rappeler que toute victime qui ne répond pas, ne réagit pas et qui respire nécessite une action de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secours </a:t>
            </a:r>
            <a:r>
              <a:rPr dirty="0" sz="1100" spc="-5">
                <a:latin typeface="Calibri"/>
                <a:cs typeface="Calibri"/>
              </a:rPr>
              <a:t>immédiate, </a:t>
            </a:r>
            <a:r>
              <a:rPr dirty="0" sz="1100">
                <a:latin typeface="Calibri"/>
                <a:cs typeface="Calibri"/>
              </a:rPr>
              <a:t>rapide </a:t>
            </a:r>
            <a:r>
              <a:rPr dirty="0" sz="1100" spc="-5">
                <a:latin typeface="Calibri"/>
                <a:cs typeface="Calibri"/>
              </a:rPr>
              <a:t>et efficace afin </a:t>
            </a:r>
            <a:r>
              <a:rPr dirty="0" sz="1100" spc="-10">
                <a:latin typeface="Calibri"/>
                <a:cs typeface="Calibri"/>
              </a:rPr>
              <a:t>d’éviter </a:t>
            </a:r>
            <a:r>
              <a:rPr dirty="0" sz="1100" spc="-5">
                <a:latin typeface="Calibri"/>
                <a:cs typeface="Calibri"/>
              </a:rPr>
              <a:t>le risque d’étouffement et éviter </a:t>
            </a:r>
            <a:r>
              <a:rPr dirty="0" sz="1100">
                <a:latin typeface="Calibri"/>
                <a:cs typeface="Calibri"/>
              </a:rPr>
              <a:t>l’installation 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d’une détresse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entraîner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décès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48689" y="2474467"/>
            <a:ext cx="4601210" cy="178435"/>
          </a:xfrm>
          <a:prstGeom prst="rect">
            <a:avLst/>
          </a:prstGeom>
          <a:solidFill>
            <a:srgbClr val="FFFF00"/>
          </a:solidFill>
        </p:spPr>
        <p:txBody>
          <a:bodyPr wrap="square" lIns="0" tIns="635" rIns="0" bIns="0" rtlCol="0" vert="horz">
            <a:spAutoFit/>
          </a:bodyPr>
          <a:lstStyle/>
          <a:p>
            <a:pPr marL="227965" indent="-227965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227965" algn="l"/>
                <a:tab pos="228600" algn="l"/>
              </a:tabLst>
            </a:pPr>
            <a:r>
              <a:rPr dirty="0" sz="1100" spc="-5">
                <a:latin typeface="Calibri"/>
                <a:cs typeface="Calibri"/>
              </a:rPr>
              <a:t>Expliquer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différence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procédure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traumatisé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traumatisé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01040" y="5431281"/>
            <a:ext cx="6155690" cy="287655"/>
            <a:chOff x="701040" y="5431281"/>
            <a:chExt cx="6155690" cy="287655"/>
          </a:xfrm>
        </p:grpSpPr>
        <p:sp>
          <p:nvSpPr>
            <p:cNvPr id="5" name="object 5"/>
            <p:cNvSpPr/>
            <p:nvPr/>
          </p:nvSpPr>
          <p:spPr>
            <a:xfrm>
              <a:off x="701040" y="5431281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DEEA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01040" y="5712459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47A4D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701040" y="2781807"/>
            <a:ext cx="6155690" cy="7148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Miroir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2x6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 min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Perte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 de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connaissance</a:t>
            </a:r>
            <a:endParaRPr sz="1600">
              <a:latin typeface="Calibri Light"/>
              <a:cs typeface="Calibri Light"/>
            </a:endParaRPr>
          </a:p>
          <a:p>
            <a:pPr marL="476250" indent="-228600">
              <a:lnSpc>
                <a:spcPct val="100000"/>
              </a:lnSpc>
              <a:spcBef>
                <a:spcPts val="107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10">
                <a:latin typeface="Calibri"/>
                <a:cs typeface="Calibri"/>
              </a:rPr>
              <a:t>Définir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chaque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binôme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rôles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chacun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joue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rôle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l’autre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demandera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simulées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parler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afin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perturber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endParaRPr sz="1100">
              <a:latin typeface="Calibri"/>
              <a:cs typeface="Calibri"/>
            </a:endParaRPr>
          </a:p>
          <a:p>
            <a:pPr marL="476250" marR="356870" indent="-228600">
              <a:lnSpc>
                <a:spcPct val="101800"/>
              </a:lnSpc>
              <a:spcBef>
                <a:spcPts val="5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face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afin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d’observer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écouter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consignes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chacun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devra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reproduire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simultanément</a:t>
            </a:r>
            <a:endParaRPr sz="1100">
              <a:latin typeface="Calibri"/>
              <a:cs typeface="Calibri"/>
            </a:endParaRPr>
          </a:p>
          <a:p>
            <a:pPr marL="476250" marR="634365" indent="-228600">
              <a:lnSpc>
                <a:spcPct val="101400"/>
              </a:lnSpc>
              <a:spcBef>
                <a:spcPts val="6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Indiquer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résultat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l’action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permettre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continuer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respirer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normalement.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Montrer,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expliquer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justifier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réaliser.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Insister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933450" marR="29209" indent="-228600">
              <a:lnSpc>
                <a:spcPct val="101400"/>
              </a:lnSpc>
              <a:spcBef>
                <a:spcPts val="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contrôle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présence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indispensable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avant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mise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côté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(réaliser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maintenir 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libération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voies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aériennes)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objectifs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points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clefs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mise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technique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proprement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dite.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 b="1">
                <a:latin typeface="Calibri"/>
                <a:cs typeface="Calibri"/>
              </a:rPr>
              <a:t>Renouveler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la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démonstration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pour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deuxième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groupe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participants.</a:t>
            </a:r>
            <a:endParaRPr sz="1100">
              <a:latin typeface="Calibri"/>
              <a:cs typeface="Calibri"/>
            </a:endParaRPr>
          </a:p>
          <a:p>
            <a:pPr marL="19050" marR="2955925">
              <a:lnSpc>
                <a:spcPct val="180000"/>
              </a:lnSpc>
              <a:spcBef>
                <a:spcPts val="1120"/>
              </a:spcBef>
            </a:pP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Séquence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7 –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Arrêt cardiaque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 36 min </a:t>
            </a:r>
            <a:r>
              <a:rPr dirty="0" sz="1600" spc="-35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Action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réaliser</a:t>
            </a:r>
            <a:endParaRPr sz="1600">
              <a:latin typeface="Calibri Light"/>
              <a:cs typeface="Calibri Light"/>
            </a:endParaRPr>
          </a:p>
          <a:p>
            <a:pPr marL="19050" marR="17145">
              <a:lnSpc>
                <a:spcPct val="109500"/>
              </a:lnSpc>
              <a:spcBef>
                <a:spcPts val="880"/>
              </a:spcBef>
            </a:pPr>
            <a:r>
              <a:rPr dirty="0" sz="1100" spc="-5">
                <a:latin typeface="Calibri"/>
                <a:cs typeface="Calibri"/>
              </a:rPr>
              <a:t>Mettre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œuvre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compressions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thoraciques,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associées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non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l’utilisation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défibrillateur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automatisé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externe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(DAE),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chez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 </a:t>
            </a:r>
            <a:r>
              <a:rPr dirty="0" sz="1100">
                <a:latin typeface="Calibri"/>
                <a:cs typeface="Calibri"/>
              </a:rPr>
              <a:t>arrêt </a:t>
            </a:r>
            <a:r>
              <a:rPr dirty="0" sz="1100" spc="-5">
                <a:latin typeface="Calibri"/>
                <a:cs typeface="Calibri"/>
              </a:rPr>
              <a:t>cardiaque,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l’attente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Exposé</a:t>
            </a:r>
            <a:r>
              <a:rPr dirty="0" sz="1600" spc="-3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4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min</a:t>
            </a:r>
            <a:endParaRPr sz="1600">
              <a:latin typeface="Calibri Light"/>
              <a:cs typeface="Calibri Light"/>
            </a:endParaRPr>
          </a:p>
          <a:p>
            <a:pPr marL="476250" indent="-228600">
              <a:lnSpc>
                <a:spcPct val="100000"/>
              </a:lnSpc>
              <a:spcBef>
                <a:spcPts val="10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Présenter la situation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476250">
              <a:lnSpc>
                <a:spcPct val="100000"/>
              </a:lnSpc>
              <a:spcBef>
                <a:spcPts val="15"/>
              </a:spcBef>
            </a:pPr>
            <a:r>
              <a:rPr dirty="0" sz="1100" spc="-5" i="1">
                <a:latin typeface="Calibri"/>
                <a:cs typeface="Calibri"/>
              </a:rPr>
              <a:t>« La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victime ne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bouge pas,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ne répond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pas,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ne respire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plus. Un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DAE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est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à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proximité.</a:t>
            </a:r>
            <a:endParaRPr sz="1100">
              <a:latin typeface="Calibri"/>
              <a:cs typeface="Calibri"/>
            </a:endParaRPr>
          </a:p>
          <a:p>
            <a:pPr marL="476250" marR="123189" indent="-228600">
              <a:lnSpc>
                <a:spcPct val="101400"/>
              </a:lnSpc>
              <a:spcBef>
                <a:spcPts val="6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risque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cette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qu’elle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meurt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rapidement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l’oxygène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n’arrive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niveau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ses </a:t>
            </a:r>
            <a:r>
              <a:rPr dirty="0" sz="1100" spc="-10">
                <a:latin typeface="Calibri"/>
                <a:cs typeface="Calibri"/>
              </a:rPr>
              <a:t>organes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(cœur et cerveau 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particulier).»</a:t>
            </a:r>
            <a:endParaRPr sz="1100">
              <a:latin typeface="Calibri"/>
              <a:cs typeface="Calibri"/>
            </a:endParaRPr>
          </a:p>
          <a:p>
            <a:pPr marL="476250" marR="248920" indent="-228600">
              <a:lnSpc>
                <a:spcPct val="101800"/>
              </a:lnSpc>
              <a:spcBef>
                <a:spcPts val="6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Indiquer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résultat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l’action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suppléer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la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circulation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en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vue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d’irriguer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au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mieux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 </a:t>
            </a:r>
            <a:r>
              <a:rPr dirty="0" sz="1100" spc="-23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corps.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Présenter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principe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l’action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«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chaîne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survie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».</a:t>
            </a: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1195"/>
              </a:spcBef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Miroir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2x7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min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Réanimation Cardio Pulmonaire</a:t>
            </a:r>
            <a:endParaRPr sz="1600">
              <a:latin typeface="Calibri Light"/>
              <a:cs typeface="Calibri Light"/>
            </a:endParaRPr>
          </a:p>
          <a:p>
            <a:pPr marL="476250" marR="91440" indent="-228600">
              <a:lnSpc>
                <a:spcPct val="101400"/>
              </a:lnSpc>
              <a:spcBef>
                <a:spcPts val="105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10">
                <a:latin typeface="Calibri"/>
                <a:cs typeface="Calibri"/>
              </a:rPr>
              <a:t>Définir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chaque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binôme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rôles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chacun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l’un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d’entre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eux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joue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rôle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l’autre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sera observateur.</a:t>
            </a:r>
            <a:endParaRPr sz="1100">
              <a:latin typeface="Calibri"/>
              <a:cs typeface="Calibri"/>
            </a:endParaRPr>
          </a:p>
          <a:p>
            <a:pPr marL="476250" marR="355600" indent="-228600">
              <a:lnSpc>
                <a:spcPct val="101800"/>
              </a:lnSpc>
              <a:spcBef>
                <a:spcPts val="6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face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afin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d’observer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écouter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consignes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chacun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devra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reproduire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simultanément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Montrer,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expliquer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justifier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réaliser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(compressions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seules).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Insister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12</a:t>
            </a:fld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01040" y="5399277"/>
            <a:ext cx="6155690" cy="287655"/>
            <a:chOff x="701040" y="5399277"/>
            <a:chExt cx="6155690" cy="287655"/>
          </a:xfrm>
        </p:grpSpPr>
        <p:sp>
          <p:nvSpPr>
            <p:cNvPr id="3" name="object 3"/>
            <p:cNvSpPr/>
            <p:nvPr/>
          </p:nvSpPr>
          <p:spPr>
            <a:xfrm>
              <a:off x="701040" y="5399277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DEEA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01040" y="5680456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47A4D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701040" y="520699"/>
            <a:ext cx="6155690" cy="708723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933450" indent="-229235">
              <a:lnSpc>
                <a:spcPct val="100000"/>
              </a:lnSpc>
              <a:spcBef>
                <a:spcPts val="9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constatation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l’absence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normale,</a:t>
            </a:r>
            <a:endParaRPr sz="1100">
              <a:latin typeface="Calibri"/>
              <a:cs typeface="Calibri"/>
            </a:endParaRPr>
          </a:p>
          <a:p>
            <a:pPr marL="933450" indent="-229235">
              <a:lnSpc>
                <a:spcPct val="100000"/>
              </a:lnSpc>
              <a:spcBef>
                <a:spcPts val="2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points-clés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justification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thoraciques</a:t>
            </a:r>
            <a:endParaRPr sz="1100">
              <a:latin typeface="Calibri"/>
              <a:cs typeface="Calibri"/>
            </a:endParaRPr>
          </a:p>
          <a:p>
            <a:pPr marL="933450" indent="-229235">
              <a:lnSpc>
                <a:spcPct val="100000"/>
              </a:lnSpc>
              <a:spcBef>
                <a:spcPts val="2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l’enchaînement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fréquence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100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120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minute.</a:t>
            </a:r>
            <a:endParaRPr sz="1100">
              <a:latin typeface="Calibri"/>
              <a:cs typeface="Calibri"/>
            </a:endParaRPr>
          </a:p>
          <a:p>
            <a:pPr algn="just"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6250" algn="l"/>
              </a:tabLst>
            </a:pPr>
            <a:r>
              <a:rPr dirty="0" sz="1100" spc="-5" b="1">
                <a:latin typeface="Calibri"/>
                <a:cs typeface="Calibri"/>
              </a:rPr>
              <a:t>Faire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réaliser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une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minute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de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compressions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thoraciques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par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les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participants.</a:t>
            </a:r>
            <a:endParaRPr sz="1100">
              <a:latin typeface="Calibri"/>
              <a:cs typeface="Calibri"/>
            </a:endParaRPr>
          </a:p>
          <a:p>
            <a:pPr algn="just" marL="476250" marR="264160" indent="-228600">
              <a:lnSpc>
                <a:spcPct val="101699"/>
              </a:lnSpc>
              <a:spcBef>
                <a:spcPts val="55"/>
              </a:spcBef>
              <a:buFont typeface="Symbol"/>
              <a:buChar char=""/>
              <a:tabLst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Indiquer aux participants que dans une situation réelle, si le sauveteur sait réaliser le bouche-à-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bouche, </a:t>
            </a:r>
            <a:r>
              <a:rPr dirty="0" sz="1100" spc="-5">
                <a:latin typeface="Calibri"/>
                <a:cs typeface="Calibri"/>
              </a:rPr>
              <a:t>il peut le pratiquer en réalisant 2 insufflations toutes les </a:t>
            </a:r>
            <a:r>
              <a:rPr dirty="0" sz="1100">
                <a:latin typeface="Calibri"/>
                <a:cs typeface="Calibri"/>
              </a:rPr>
              <a:t>30 </a:t>
            </a:r>
            <a:r>
              <a:rPr dirty="0" sz="1100" spc="-5">
                <a:latin typeface="Calibri"/>
                <a:cs typeface="Calibri"/>
              </a:rPr>
              <a:t>compressions thoraciques.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Cette technique n’est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enseignée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lors des initiations.</a:t>
            </a:r>
            <a:endParaRPr sz="1100">
              <a:latin typeface="Calibri"/>
              <a:cs typeface="Calibri"/>
            </a:endParaRPr>
          </a:p>
          <a:p>
            <a:pPr algn="just"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6250" algn="l"/>
              </a:tabLst>
            </a:pPr>
            <a:r>
              <a:rPr dirty="0" sz="1100" spc="-5" b="1">
                <a:latin typeface="Calibri"/>
                <a:cs typeface="Calibri"/>
              </a:rPr>
              <a:t>Renouveler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la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démonstration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pour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deuxième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groupe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participants.</a:t>
            </a: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1195"/>
              </a:spcBef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Exposé</a:t>
            </a:r>
            <a:r>
              <a:rPr dirty="0" sz="1600" spc="-2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2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4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min</a:t>
            </a:r>
            <a:endParaRPr sz="1600">
              <a:latin typeface="Calibri Light"/>
              <a:cs typeface="Calibri Light"/>
            </a:endParaRPr>
          </a:p>
          <a:p>
            <a:pPr algn="just" marL="476250" indent="-228600">
              <a:lnSpc>
                <a:spcPct val="100000"/>
              </a:lnSpc>
              <a:spcBef>
                <a:spcPts val="1070"/>
              </a:spcBef>
              <a:buFont typeface="Symbol"/>
              <a:buChar char=""/>
              <a:tabLst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Compléter 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situation</a:t>
            </a:r>
            <a:r>
              <a:rPr dirty="0" sz="1100" spc="-5">
                <a:latin typeface="Calibri"/>
                <a:cs typeface="Calibri"/>
              </a:rPr>
              <a:t> :</a:t>
            </a:r>
            <a:endParaRPr sz="1100">
              <a:latin typeface="Calibri"/>
              <a:cs typeface="Calibri"/>
            </a:endParaRPr>
          </a:p>
          <a:p>
            <a:pPr algn="just" marL="476250" marR="17145">
              <a:lnSpc>
                <a:spcPct val="101800"/>
              </a:lnSpc>
            </a:pPr>
            <a:r>
              <a:rPr dirty="0" sz="1100" spc="-5" i="1">
                <a:latin typeface="Calibri"/>
                <a:cs typeface="Calibri"/>
              </a:rPr>
              <a:t>« Aujourd’hui des défibrillateurs sont de plus en plus disponibles dans les lieux </a:t>
            </a:r>
            <a:r>
              <a:rPr dirty="0" sz="1100" spc="-10" i="1">
                <a:latin typeface="Calibri"/>
                <a:cs typeface="Calibri"/>
              </a:rPr>
              <a:t>publics, </a:t>
            </a:r>
            <a:r>
              <a:rPr dirty="0" sz="1100" spc="-5" i="1">
                <a:latin typeface="Calibri"/>
                <a:cs typeface="Calibri"/>
              </a:rPr>
              <a:t>placés dans 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des boîtiers vitrés muraux repérés par un logo facilement identifiable. Cet appareil a la capacité </a:t>
            </a:r>
            <a:r>
              <a:rPr dirty="0" sz="1100" i="1">
                <a:latin typeface="Calibri"/>
                <a:cs typeface="Calibri"/>
              </a:rPr>
              <a:t>de 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délivrer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un</a:t>
            </a:r>
            <a:r>
              <a:rPr dirty="0" sz="1100" i="1">
                <a:latin typeface="Calibri"/>
                <a:cs typeface="Calibri"/>
              </a:rPr>
              <a:t> choc</a:t>
            </a:r>
            <a:r>
              <a:rPr dirty="0" sz="1100" spc="-5" i="1">
                <a:latin typeface="Calibri"/>
                <a:cs typeface="Calibri"/>
              </a:rPr>
              <a:t> électrique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au travers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du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cœur qui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pourra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peut-être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être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ainsi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relancé.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»</a:t>
            </a:r>
            <a:endParaRPr sz="1100">
              <a:latin typeface="Calibri"/>
              <a:cs typeface="Calibri"/>
            </a:endParaRPr>
          </a:p>
          <a:p>
            <a:pPr marL="476250" marR="16510" indent="-228600">
              <a:lnSpc>
                <a:spcPct val="101800"/>
              </a:lnSpc>
              <a:spcBef>
                <a:spcPts val="5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Avant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d’entamer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démonstration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mise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place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défibrillateur,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s’attachera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décrire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brièvement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l’appareil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Rappeler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DAE délivre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messages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sonores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guide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action.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Le </a:t>
            </a:r>
            <a:r>
              <a:rPr dirty="0" sz="1100" spc="-10">
                <a:latin typeface="Calibri"/>
                <a:cs typeface="Calibri"/>
              </a:rPr>
              <a:t>principe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simple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écouter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et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appliquer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ses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consignes.</a:t>
            </a: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1195"/>
              </a:spcBef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Miroir</a:t>
            </a:r>
            <a:r>
              <a:rPr dirty="0" sz="1600" spc="-2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2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2x7min</a:t>
            </a:r>
            <a:r>
              <a:rPr dirty="0" sz="1600" spc="-2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2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DAE</a:t>
            </a:r>
            <a:endParaRPr sz="1600">
              <a:latin typeface="Calibri Light"/>
              <a:cs typeface="Calibri Light"/>
            </a:endParaRPr>
          </a:p>
          <a:p>
            <a:pPr marL="476250" indent="-228600">
              <a:lnSpc>
                <a:spcPct val="100000"/>
              </a:lnSpc>
              <a:spcBef>
                <a:spcPts val="107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Continuer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démonstration avec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suite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conduite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tenir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(DAE)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Mettre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 œuvre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DAE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Réaliser 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défibrillation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audible</a:t>
            </a:r>
            <a:r>
              <a:rPr dirty="0" sz="1100">
                <a:latin typeface="Calibri"/>
                <a:cs typeface="Calibri"/>
              </a:rPr>
              <a:t> (à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minima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formateur)</a:t>
            </a:r>
            <a:endParaRPr sz="1100">
              <a:latin typeface="Calibri"/>
              <a:cs typeface="Calibri"/>
            </a:endParaRPr>
          </a:p>
          <a:p>
            <a:pPr marL="476250" marR="360680" indent="-228600">
              <a:lnSpc>
                <a:spcPct val="102000"/>
              </a:lnSpc>
              <a:spcBef>
                <a:spcPts val="5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 b="1">
                <a:latin typeface="Calibri"/>
                <a:cs typeface="Calibri"/>
              </a:rPr>
              <a:t>Tous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les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participants</a:t>
            </a:r>
            <a:r>
              <a:rPr dirty="0" sz="1100" spc="2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doivent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réaliser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l’enchaînement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: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compressions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thoraciques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et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mise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en </a:t>
            </a:r>
            <a:r>
              <a:rPr dirty="0" sz="1100" spc="-23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œuvre du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DAE.</a:t>
            </a:r>
            <a:endParaRPr sz="1100">
              <a:latin typeface="Calibri"/>
              <a:cs typeface="Calibri"/>
            </a:endParaRPr>
          </a:p>
          <a:p>
            <a:pPr marL="19050" marR="3779520">
              <a:lnSpc>
                <a:spcPts val="3460"/>
              </a:lnSpc>
              <a:spcBef>
                <a:spcPts val="30"/>
              </a:spcBef>
            </a:pP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Séquence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8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Clôture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6min </a:t>
            </a:r>
            <a:r>
              <a:rPr dirty="0" sz="1600" spc="-34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Actions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réaliser</a:t>
            </a:r>
            <a:endParaRPr sz="160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  <a:spcBef>
                <a:spcPts val="635"/>
              </a:spcBef>
            </a:pPr>
            <a:r>
              <a:rPr dirty="0" sz="1100" spc="-5">
                <a:latin typeface="Calibri"/>
                <a:cs typeface="Calibri"/>
              </a:rPr>
              <a:t>Clôturer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formation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9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Exposé</a:t>
            </a:r>
            <a:r>
              <a:rPr dirty="0" sz="1600" spc="-3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6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min</a:t>
            </a:r>
            <a:endParaRPr sz="1600">
              <a:latin typeface="Calibri Light"/>
              <a:cs typeface="Calibri Light"/>
            </a:endParaRPr>
          </a:p>
          <a:p>
            <a:pPr marL="476250" indent="-228600">
              <a:lnSpc>
                <a:spcPct val="100000"/>
              </a:lnSpc>
              <a:spcBef>
                <a:spcPts val="10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Remercier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attention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participation.</a:t>
            </a:r>
            <a:endParaRPr sz="1100">
              <a:latin typeface="Calibri"/>
              <a:cs typeface="Calibri"/>
            </a:endParaRPr>
          </a:p>
          <a:p>
            <a:pPr marL="476250" marR="601980" indent="-228600">
              <a:lnSpc>
                <a:spcPct val="101800"/>
              </a:lnSpc>
              <a:spcBef>
                <a:spcPts val="5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 b="1">
                <a:latin typeface="Calibri"/>
                <a:cs typeface="Calibri"/>
              </a:rPr>
              <a:t>Inviter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les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participants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à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suivre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une</a:t>
            </a:r>
            <a:r>
              <a:rPr dirty="0" sz="1100" spc="2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formation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complète,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tel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que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l’unité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d’enseignement </a:t>
            </a:r>
            <a:r>
              <a:rPr dirty="0" sz="1100" spc="-229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prévention et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secours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civiques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de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niveau 1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(PSC1).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Remettre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l’attestation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l’issue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sensibilisation.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12</a:t>
            </a:fld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46975" cy="10675618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0920" y="896111"/>
            <a:ext cx="3099689" cy="35204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20090" y="896111"/>
            <a:ext cx="1614170" cy="35204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12</a:t>
            </a:fld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2089" y="516889"/>
            <a:ext cx="2053589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7E7E7E"/>
                </a:solidFill>
                <a:latin typeface="Calibri"/>
                <a:cs typeface="Calibri"/>
              </a:rPr>
              <a:t>[01AC01</a:t>
            </a:r>
            <a:r>
              <a:rPr dirty="0" sz="1600" spc="-25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"/>
                <a:cs typeface="Calibri"/>
              </a:rPr>
              <a:t>/</a:t>
            </a:r>
            <a:r>
              <a:rPr dirty="0" sz="1600" spc="65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"/>
                <a:cs typeface="Calibri"/>
              </a:rPr>
              <a:t>12-2022]</a:t>
            </a:r>
            <a:r>
              <a:rPr dirty="0" sz="1600" spc="-2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GQS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385695" algn="l"/>
                <a:tab pos="6167755" algn="l"/>
              </a:tabLst>
            </a:pPr>
            <a:r>
              <a:rPr dirty="0" spc="-5"/>
              <a:t> </a:t>
            </a:r>
            <a:r>
              <a:rPr dirty="0" spc="-5"/>
              <a:t>	</a:t>
            </a:r>
            <a:r>
              <a:rPr dirty="0" spc="-5"/>
              <a:t>Protection	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701040" y="1363217"/>
            <a:ext cx="6155690" cy="287020"/>
            <a:chOff x="701040" y="1363217"/>
            <a:chExt cx="6155690" cy="287020"/>
          </a:xfrm>
        </p:grpSpPr>
        <p:sp>
          <p:nvSpPr>
            <p:cNvPr id="5" name="object 5"/>
            <p:cNvSpPr/>
            <p:nvPr/>
          </p:nvSpPr>
          <p:spPr>
            <a:xfrm>
              <a:off x="701040" y="136321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01040" y="16436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/>
          <p:cNvGrpSpPr/>
          <p:nvPr/>
        </p:nvGrpSpPr>
        <p:grpSpPr>
          <a:xfrm>
            <a:off x="701040" y="3109975"/>
            <a:ext cx="6155690" cy="287020"/>
            <a:chOff x="701040" y="3109975"/>
            <a:chExt cx="6155690" cy="287020"/>
          </a:xfrm>
        </p:grpSpPr>
        <p:sp>
          <p:nvSpPr>
            <p:cNvPr id="8" name="object 8"/>
            <p:cNvSpPr/>
            <p:nvPr/>
          </p:nvSpPr>
          <p:spPr>
            <a:xfrm>
              <a:off x="701040" y="3109975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01040" y="3390391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/>
          <p:cNvGrpSpPr/>
          <p:nvPr/>
        </p:nvGrpSpPr>
        <p:grpSpPr>
          <a:xfrm>
            <a:off x="701040" y="5382513"/>
            <a:ext cx="6155690" cy="287655"/>
            <a:chOff x="701040" y="5382513"/>
            <a:chExt cx="6155690" cy="287655"/>
          </a:xfrm>
        </p:grpSpPr>
        <p:sp>
          <p:nvSpPr>
            <p:cNvPr id="11" name="object 11"/>
            <p:cNvSpPr/>
            <p:nvPr/>
          </p:nvSpPr>
          <p:spPr>
            <a:xfrm>
              <a:off x="701040" y="5382513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701040" y="5663691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/>
          <p:cNvGrpSpPr/>
          <p:nvPr/>
        </p:nvGrpSpPr>
        <p:grpSpPr>
          <a:xfrm>
            <a:off x="701040" y="7052817"/>
            <a:ext cx="6155690" cy="554990"/>
            <a:chOff x="701040" y="7052817"/>
            <a:chExt cx="6155690" cy="554990"/>
          </a:xfrm>
        </p:grpSpPr>
        <p:sp>
          <p:nvSpPr>
            <p:cNvPr id="14" name="object 14"/>
            <p:cNvSpPr/>
            <p:nvPr/>
          </p:nvSpPr>
          <p:spPr>
            <a:xfrm>
              <a:off x="701040" y="7052817"/>
              <a:ext cx="6155690" cy="548640"/>
            </a:xfrm>
            <a:custGeom>
              <a:avLst/>
              <a:gdLst/>
              <a:ahLst/>
              <a:cxnLst/>
              <a:rect l="l" t="t" r="r" b="b"/>
              <a:pathLst>
                <a:path w="6155690" h="548640">
                  <a:moveTo>
                    <a:pt x="6155436" y="0"/>
                  </a:moveTo>
                  <a:lnTo>
                    <a:pt x="0" y="0"/>
                  </a:lnTo>
                  <a:lnTo>
                    <a:pt x="0" y="267462"/>
                  </a:lnTo>
                  <a:lnTo>
                    <a:pt x="0" y="548640"/>
                  </a:lnTo>
                  <a:lnTo>
                    <a:pt x="6155436" y="548640"/>
                  </a:lnTo>
                  <a:lnTo>
                    <a:pt x="6155436" y="267462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701040" y="7601457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701040" y="1340611"/>
            <a:ext cx="6155690" cy="8551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Protection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d’une personne</a:t>
            </a:r>
            <a:r>
              <a:rPr dirty="0" sz="1600" spc="-1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exposée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à un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danger</a:t>
            </a:r>
            <a:endParaRPr sz="1600">
              <a:latin typeface="Calibri Light"/>
              <a:cs typeface="Calibri Light"/>
            </a:endParaRPr>
          </a:p>
          <a:p>
            <a:pPr algn="just" marL="19050" marR="10795">
              <a:lnSpc>
                <a:spcPct val="109800"/>
              </a:lnSpc>
              <a:spcBef>
                <a:spcPts val="1025"/>
              </a:spcBef>
            </a:pPr>
            <a:r>
              <a:rPr dirty="0" sz="1100" spc="-5">
                <a:latin typeface="Calibri"/>
                <a:cs typeface="Calibri"/>
              </a:rPr>
              <a:t>Une victime ou toute autre personne menacée par un </a:t>
            </a:r>
            <a:r>
              <a:rPr dirty="0" sz="1100" spc="-10">
                <a:latin typeface="Calibri"/>
                <a:cs typeface="Calibri"/>
              </a:rPr>
              <a:t>danger </a:t>
            </a:r>
            <a:r>
              <a:rPr dirty="0" sz="1100" spc="-5">
                <a:latin typeface="Calibri"/>
                <a:cs typeface="Calibri"/>
              </a:rPr>
              <a:t>doit en être protégée, notamment du </a:t>
            </a:r>
            <a:r>
              <a:rPr dirty="0" sz="1100" spc="10">
                <a:latin typeface="Calibri"/>
                <a:cs typeface="Calibri"/>
              </a:rPr>
              <a:t>sur- 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accident.</a:t>
            </a:r>
            <a:r>
              <a:rPr dirty="0" sz="1100">
                <a:latin typeface="Calibri"/>
                <a:cs typeface="Calibri"/>
              </a:rPr>
              <a:t> Pour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cela,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lorsqu’il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agir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sans</a:t>
            </a:r>
            <a:r>
              <a:rPr dirty="0" sz="1100">
                <a:latin typeface="Calibri"/>
                <a:cs typeface="Calibri"/>
              </a:rPr>
              <a:t> risque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propre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sécurité,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immédiatement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supprimer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 écarter 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danger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façon permanente.</a:t>
            </a:r>
            <a:endParaRPr sz="1100">
              <a:latin typeface="Calibri"/>
              <a:cs typeface="Calibri"/>
            </a:endParaRPr>
          </a:p>
          <a:p>
            <a:pPr algn="just" marL="19050" marR="13970">
              <a:lnSpc>
                <a:spcPct val="109800"/>
              </a:lnSpc>
              <a:spcBef>
                <a:spcPts val="805"/>
              </a:spcBef>
            </a:pP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nécessaire,</a:t>
            </a:r>
            <a:r>
              <a:rPr dirty="0" sz="1100" spc="2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cette</a:t>
            </a:r>
            <a:r>
              <a:rPr dirty="0" sz="1100" spc="2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première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mesure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2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complétée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délimitant</a:t>
            </a:r>
            <a:r>
              <a:rPr dirty="0" sz="1100" spc="2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clairement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2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largement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2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zone</a:t>
            </a:r>
            <a:r>
              <a:rPr dirty="0" sz="1100" spc="2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</a:t>
            </a:r>
            <a:r>
              <a:rPr dirty="0" sz="1100" spc="-2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danger,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façon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visible,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afin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d’éviter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toute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intrusion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zone.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Cette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délimitation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fait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utilisant </a:t>
            </a:r>
            <a:r>
              <a:rPr dirty="0" sz="1100" spc="-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moyens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matériels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 disposition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ainsi que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concours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personnes </a:t>
            </a:r>
            <a:r>
              <a:rPr dirty="0" sz="1100">
                <a:latin typeface="Calibri"/>
                <a:cs typeface="Calibri"/>
              </a:rPr>
              <a:t>aptes </a:t>
            </a:r>
            <a:r>
              <a:rPr dirty="0" sz="1100" spc="-5">
                <a:latin typeface="Calibri"/>
                <a:cs typeface="Calibri"/>
              </a:rPr>
              <a:t>aux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alentours.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5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Dégagement d’urgence d’une</a:t>
            </a:r>
            <a:r>
              <a:rPr dirty="0" sz="1600" spc="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victime</a:t>
            </a:r>
            <a:endParaRPr sz="1600">
              <a:latin typeface="Calibri Light"/>
              <a:cs typeface="Calibri Light"/>
            </a:endParaRPr>
          </a:p>
          <a:p>
            <a:pPr algn="just" marL="19050" marR="9525">
              <a:lnSpc>
                <a:spcPct val="104800"/>
              </a:lnSpc>
              <a:spcBef>
                <a:spcPts val="1090"/>
              </a:spcBef>
            </a:pPr>
            <a:r>
              <a:rPr dirty="0" sz="1100" spc="-5">
                <a:latin typeface="Calibri"/>
                <a:cs typeface="Calibri"/>
              </a:rPr>
              <a:t>Lorsque la victime ne peut se soustraire d’elle-même à un </a:t>
            </a:r>
            <a:r>
              <a:rPr dirty="0" sz="1100" spc="-10">
                <a:latin typeface="Calibri"/>
                <a:cs typeface="Calibri"/>
              </a:rPr>
              <a:t>danger </a:t>
            </a:r>
            <a:r>
              <a:rPr dirty="0" sz="1100" spc="-5">
                <a:latin typeface="Calibri"/>
                <a:cs typeface="Calibri"/>
              </a:rPr>
              <a:t>réel, immédiat et non contrôlable, </a:t>
            </a:r>
            <a:r>
              <a:rPr dirty="0" sz="1100" spc="-10">
                <a:latin typeface="Calibri"/>
                <a:cs typeface="Calibri"/>
              </a:rPr>
              <a:t>un </a:t>
            </a:r>
            <a:r>
              <a:rPr dirty="0" sz="1100" spc="-5">
                <a:latin typeface="Calibri"/>
                <a:cs typeface="Calibri"/>
              </a:rPr>
              <a:t> dégagement</a:t>
            </a:r>
            <a:r>
              <a:rPr dirty="0" sz="1100" spc="1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d’urgence</a:t>
            </a:r>
            <a:r>
              <a:rPr dirty="0" sz="1100" spc="1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alors</a:t>
            </a:r>
            <a:r>
              <a:rPr dirty="0" sz="1100" spc="1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réalisé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sauveteur.</a:t>
            </a:r>
            <a:r>
              <a:rPr dirty="0" sz="1100" spc="1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Cette</a:t>
            </a:r>
            <a:r>
              <a:rPr dirty="0" sz="1100" spc="1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manœuvre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dangereuse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 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 ou lui-même. Elle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 donc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rester</a:t>
            </a:r>
            <a:r>
              <a:rPr dirty="0" sz="1100" spc="-5">
                <a:latin typeface="Calibri"/>
                <a:cs typeface="Calibri"/>
              </a:rPr>
              <a:t> exceptionnelle.</a:t>
            </a:r>
            <a:endParaRPr sz="1100">
              <a:latin typeface="Calibri"/>
              <a:cs typeface="Calibri"/>
            </a:endParaRPr>
          </a:p>
          <a:p>
            <a:pPr algn="just" marL="19050" marR="7620">
              <a:lnSpc>
                <a:spcPct val="105000"/>
              </a:lnSpc>
              <a:spcBef>
                <a:spcPts val="595"/>
              </a:spcBef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dégagement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d’urgence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</a:t>
            </a:r>
            <a:r>
              <a:rPr dirty="0" sz="1100">
                <a:latin typeface="Calibri"/>
                <a:cs typeface="Calibri"/>
              </a:rPr>
              <a:t> alors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permettre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placer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celle-ci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endroit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suffisamment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éloigné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danger et 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conséquences.</a:t>
            </a:r>
            <a:endParaRPr sz="1100">
              <a:latin typeface="Calibri"/>
              <a:cs typeface="Calibri"/>
            </a:endParaRPr>
          </a:p>
          <a:p>
            <a:pPr algn="just" marL="19050" marR="8255">
              <a:lnSpc>
                <a:spcPct val="104700"/>
              </a:lnSpc>
              <a:spcBef>
                <a:spcPts val="595"/>
              </a:spcBef>
            </a:pPr>
            <a:r>
              <a:rPr dirty="0" sz="1100" spc="-5">
                <a:latin typeface="Calibri"/>
                <a:cs typeface="Calibri"/>
              </a:rPr>
              <a:t>Aucune technique n’est imposée lors de la réalisation d’un dégagement d’urgence. Toutefois, lors de </a:t>
            </a:r>
            <a:r>
              <a:rPr dirty="0" sz="1100" spc="-10">
                <a:latin typeface="Calibri"/>
                <a:cs typeface="Calibri"/>
              </a:rPr>
              <a:t>sa </a:t>
            </a:r>
            <a:r>
              <a:rPr dirty="0" sz="1100" spc="-5">
                <a:latin typeface="Calibri"/>
                <a:cs typeface="Calibri"/>
              </a:rPr>
              <a:t> réalisation,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s’engage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cheminement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sûr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rapide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seulement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 </a:t>
            </a:r>
            <a:r>
              <a:rPr dirty="0" sz="1100" spc="-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visible,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facile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atteindre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rien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gêne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son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dégagement.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Il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assure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son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extraction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fonction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 </a:t>
            </a:r>
            <a:r>
              <a:rPr dirty="0" sz="1100" spc="-5">
                <a:latin typeface="Calibri"/>
                <a:cs typeface="Calibri"/>
              </a:rPr>
              <a:t> ses capacités.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Devant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 une</a:t>
            </a:r>
            <a:r>
              <a:rPr dirty="0" sz="1600" spc="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attaque</a:t>
            </a:r>
            <a:r>
              <a:rPr dirty="0" sz="1600" spc="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terroriste</a:t>
            </a:r>
            <a:r>
              <a:rPr dirty="0" sz="1600" spc="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ou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une</a:t>
            </a:r>
            <a:r>
              <a:rPr dirty="0" sz="1600" spc="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situation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 de</a:t>
            </a:r>
            <a:r>
              <a:rPr dirty="0" sz="1600" spc="1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violence</a:t>
            </a:r>
            <a:endParaRPr sz="1600">
              <a:latin typeface="Calibri Light"/>
              <a:cs typeface="Calibri Light"/>
            </a:endParaRPr>
          </a:p>
          <a:p>
            <a:pPr algn="just" marL="19050" marR="8255">
              <a:lnSpc>
                <a:spcPct val="104500"/>
              </a:lnSpc>
              <a:spcBef>
                <a:spcPts val="1100"/>
              </a:spcBef>
            </a:pPr>
            <a:r>
              <a:rPr dirty="0" sz="1100" spc="-5">
                <a:latin typeface="Calibri"/>
                <a:cs typeface="Calibri"/>
              </a:rPr>
              <a:t>Devant une attaque </a:t>
            </a:r>
            <a:r>
              <a:rPr dirty="0" sz="1100">
                <a:latin typeface="Calibri"/>
                <a:cs typeface="Calibri"/>
              </a:rPr>
              <a:t>terroriste </a:t>
            </a:r>
            <a:r>
              <a:rPr dirty="0" sz="1100" spc="-5">
                <a:latin typeface="Calibri"/>
                <a:cs typeface="Calibri"/>
              </a:rPr>
              <a:t>ou une </a:t>
            </a:r>
            <a:r>
              <a:rPr dirty="0" sz="1100" spc="-10">
                <a:latin typeface="Calibri"/>
                <a:cs typeface="Calibri"/>
              </a:rPr>
              <a:t>situation </a:t>
            </a:r>
            <a:r>
              <a:rPr dirty="0" sz="1100" spc="-5">
                <a:latin typeface="Calibri"/>
                <a:cs typeface="Calibri"/>
              </a:rPr>
              <a:t>de violence, le sauveteur tentera d’appliquer les consignes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nationales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édictées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ministère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l’Intérieur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disponibles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ligne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</a:rPr>
              <a:t>«réagir</a:t>
            </a:r>
            <a:r>
              <a:rPr dirty="0" sz="1100" spc="-5" i="1">
                <a:latin typeface="Calibri"/>
                <a:cs typeface="Calibri"/>
              </a:rPr>
              <a:t> en</a:t>
            </a:r>
            <a:r>
              <a:rPr dirty="0" sz="1100" spc="23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cas</a:t>
            </a:r>
            <a:r>
              <a:rPr dirty="0" sz="1100" spc="24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d’attaque 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terroriste».</a:t>
            </a:r>
            <a:endParaRPr sz="1100">
              <a:latin typeface="Calibri"/>
              <a:cs typeface="Calibri"/>
            </a:endParaRPr>
          </a:p>
          <a:p>
            <a:pPr algn="just" marL="19050" marR="7620">
              <a:lnSpc>
                <a:spcPct val="104500"/>
              </a:lnSpc>
              <a:spcBef>
                <a:spcPts val="605"/>
              </a:spcBef>
            </a:pPr>
            <a:r>
              <a:rPr dirty="0" sz="1100" spc="-5">
                <a:latin typeface="Calibri"/>
                <a:cs typeface="Calibri"/>
              </a:rPr>
              <a:t>Ainsi, la conduite à tenir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(CAT) pour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 sauveteur avant l’arrivée des forces de l’ordre pourrait être la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suivante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s’échapper,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c’est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impossible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cacher,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alerter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obéir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forces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l’ordre,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réaliser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 </a:t>
            </a:r>
            <a:r>
              <a:rPr dirty="0" sz="1100" spc="-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premiers secours,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rester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vigilant.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850">
              <a:latin typeface="Calibri"/>
              <a:cs typeface="Calibri"/>
            </a:endParaRPr>
          </a:p>
          <a:p>
            <a:pPr marL="19050" marR="200025">
              <a:lnSpc>
                <a:spcPct val="110000"/>
              </a:lnSpc>
              <a:spcBef>
                <a:spcPts val="5"/>
              </a:spcBef>
            </a:pPr>
            <a:r>
              <a:rPr dirty="0" sz="1600" strike="sngStrike">
                <a:solidFill>
                  <a:srgbClr val="7E7E7E"/>
                </a:solidFill>
                <a:latin typeface="Calibri Light"/>
                <a:cs typeface="Calibri Light"/>
              </a:rPr>
              <a:t>En</a:t>
            </a:r>
            <a:r>
              <a:rPr dirty="0" sz="1600" spc="15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période</a:t>
            </a:r>
            <a:r>
              <a:rPr dirty="0" sz="1600" spc="15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épidémique</a:t>
            </a:r>
            <a:r>
              <a:rPr dirty="0" sz="1600" spc="10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7E7E7E"/>
                </a:solidFill>
                <a:latin typeface="Calibri Light"/>
                <a:cs typeface="Calibri Light"/>
              </a:rPr>
              <a:t>de</a:t>
            </a:r>
            <a:r>
              <a:rPr dirty="0" sz="1600" spc="10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maladie</a:t>
            </a:r>
            <a:r>
              <a:rPr dirty="0" sz="1600" spc="15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7E7E7E"/>
                </a:solidFill>
                <a:latin typeface="Calibri Light"/>
                <a:cs typeface="Calibri Light"/>
              </a:rPr>
              <a:t>à</a:t>
            </a:r>
            <a:r>
              <a:rPr dirty="0" sz="1600" spc="15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transmission</a:t>
            </a:r>
            <a:r>
              <a:rPr dirty="0" sz="1600" spc="5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respiratoire</a:t>
            </a:r>
            <a:r>
              <a:rPr dirty="0" sz="1600" spc="10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(covid-19, </a:t>
            </a:r>
            <a:r>
              <a:rPr dirty="0" sz="1600" spc="-350" strike="no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7E7E7E"/>
                </a:solidFill>
                <a:latin typeface="Calibri Light"/>
                <a:cs typeface="Calibri Light"/>
              </a:rPr>
              <a:t>grippe</a:t>
            </a:r>
            <a:r>
              <a:rPr dirty="0" sz="1600" spc="-10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…)</a:t>
            </a:r>
            <a:endParaRPr sz="1600">
              <a:latin typeface="Calibri Light"/>
              <a:cs typeface="Calibri Light"/>
            </a:endParaRPr>
          </a:p>
          <a:p>
            <a:pPr algn="just" marL="19050" marR="18415">
              <a:lnSpc>
                <a:spcPct val="101400"/>
              </a:lnSpc>
              <a:spcBef>
                <a:spcPts val="1140"/>
              </a:spcBef>
            </a:pPr>
            <a:r>
              <a:rPr dirty="0" sz="1100" spc="-5" strike="sngStrike">
                <a:latin typeface="Calibri"/>
                <a:cs typeface="Calibri"/>
              </a:rPr>
              <a:t>Le sauveteur doit appliquer les mesures barrières, de </a:t>
            </a:r>
            <a:r>
              <a:rPr dirty="0" sz="1100" spc="-10" strike="sngStrike">
                <a:latin typeface="Calibri"/>
                <a:cs typeface="Calibri"/>
              </a:rPr>
              <a:t>distance </a:t>
            </a:r>
            <a:r>
              <a:rPr dirty="0" sz="1100" spc="-5" strike="sngStrike">
                <a:latin typeface="Calibri"/>
                <a:cs typeface="Calibri"/>
              </a:rPr>
              <a:t>physique et d'isolement pour se protéger et </a:t>
            </a:r>
            <a:r>
              <a:rPr dirty="0" sz="1100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protéger l'entourage :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6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demander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aux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proches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aux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témoins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respecter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mesures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barrières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distance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physique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marR="19050" indent="-228600">
              <a:lnSpc>
                <a:spcPct val="101400"/>
              </a:lnSpc>
              <a:spcBef>
                <a:spcPts val="6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demander</a:t>
            </a:r>
            <a:r>
              <a:rPr dirty="0" sz="1100" spc="1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pc="14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1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</a:t>
            </a:r>
            <a:r>
              <a:rPr dirty="0" sz="1100" spc="1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1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s'isoler</a:t>
            </a:r>
            <a:r>
              <a:rPr dirty="0" sz="1100" spc="1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</a:t>
            </a:r>
            <a:r>
              <a:rPr dirty="0" sz="1100" spc="1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possible</a:t>
            </a:r>
            <a:r>
              <a:rPr dirty="0" sz="1100" spc="1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dans</a:t>
            </a:r>
            <a:r>
              <a:rPr dirty="0" sz="1100" spc="1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une</a:t>
            </a:r>
            <a:r>
              <a:rPr dirty="0" sz="1100" spc="1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pièce</a:t>
            </a:r>
            <a:r>
              <a:rPr dirty="0" sz="1100" spc="13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séparée,</a:t>
            </a:r>
            <a:r>
              <a:rPr dirty="0" sz="1100" spc="1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pc="1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1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porter</a:t>
            </a:r>
            <a:r>
              <a:rPr dirty="0" sz="1100" spc="1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</a:t>
            </a:r>
            <a:r>
              <a:rPr dirty="0" sz="1100" spc="1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masque.</a:t>
            </a:r>
            <a:r>
              <a:rPr dirty="0" sz="1100" spc="1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</a:t>
            </a:r>
            <a:r>
              <a:rPr dirty="0" sz="1100" spc="1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ce </a:t>
            </a:r>
            <a:r>
              <a:rPr dirty="0" sz="1100" strike="no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dernier</a:t>
            </a:r>
            <a:r>
              <a:rPr dirty="0" sz="1100" spc="-5" strike="sngStrike">
                <a:latin typeface="Calibri"/>
                <a:cs typeface="Calibri"/>
              </a:rPr>
              <a:t> gêne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ventilation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 la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victime,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il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doit être retiré ;</a:t>
            </a:r>
            <a:endParaRPr sz="1100">
              <a:latin typeface="Calibri"/>
              <a:cs typeface="Calibri"/>
            </a:endParaRPr>
          </a:p>
          <a:p>
            <a:pPr marL="247650" marR="13335" indent="-228600">
              <a:lnSpc>
                <a:spcPct val="101800"/>
              </a:lnSpc>
              <a:spcBef>
                <a:spcPts val="6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garder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ses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distances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avec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la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ou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personnes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malades,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pas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trike="sngStrike">
                <a:latin typeface="Calibri"/>
                <a:cs typeface="Calibri"/>
              </a:rPr>
              <a:t> toucher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surtout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elles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portent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pas </a:t>
            </a:r>
            <a:r>
              <a:rPr dirty="0" sz="1100" spc="-23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masque 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faire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réaliser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gestes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secours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par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sur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elle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même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elle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peut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s'il faut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s'approcher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victime, se protéger</a:t>
            </a:r>
            <a:r>
              <a:rPr dirty="0" sz="1100" strike="sngStrike">
                <a:latin typeface="Calibri"/>
                <a:cs typeface="Calibri"/>
              </a:rPr>
              <a:t> avec</a:t>
            </a:r>
            <a:r>
              <a:rPr dirty="0" sz="1100" spc="-5" strike="sngStrike">
                <a:latin typeface="Calibri"/>
                <a:cs typeface="Calibri"/>
              </a:rPr>
              <a:t> un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masque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ne pas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toucher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yeux,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 nez,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bouche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visage</a:t>
            </a:r>
            <a:r>
              <a:rPr dirty="0" sz="1100" spc="-5" strike="sngStrike">
                <a:latin typeface="Calibri"/>
                <a:cs typeface="Calibri"/>
              </a:rPr>
              <a:t> ;</a:t>
            </a:r>
            <a:endParaRPr sz="1100">
              <a:latin typeface="Calibri"/>
              <a:cs typeface="Calibri"/>
            </a:endParaRPr>
          </a:p>
          <a:p>
            <a:pPr algn="just" marL="19050" marR="16510">
              <a:lnSpc>
                <a:spcPct val="101800"/>
              </a:lnSpc>
              <a:spcBef>
                <a:spcPts val="100"/>
              </a:spcBef>
            </a:pPr>
            <a:r>
              <a:rPr dirty="0" sz="1100" spc="-5" strike="sngStrike">
                <a:latin typeface="Calibri"/>
                <a:cs typeface="Calibri"/>
              </a:rPr>
              <a:t>À la fin de l'intervention, </a:t>
            </a:r>
            <a:r>
              <a:rPr dirty="0" sz="1100" strike="sngStrike">
                <a:latin typeface="Calibri"/>
                <a:cs typeface="Calibri"/>
              </a:rPr>
              <a:t>se </a:t>
            </a:r>
            <a:r>
              <a:rPr dirty="0" sz="1100" spc="-5" strike="sngStrike">
                <a:latin typeface="Calibri"/>
                <a:cs typeface="Calibri"/>
              </a:rPr>
              <a:t>laver les mains avec de l'eau et du savon et les sécher avec une serviette ou </a:t>
            </a:r>
            <a:r>
              <a:rPr dirty="0" sz="1100" spc="-10" strike="sngStrike">
                <a:latin typeface="Calibri"/>
                <a:cs typeface="Calibri"/>
              </a:rPr>
              <a:t>un </a:t>
            </a:r>
            <a:r>
              <a:rPr dirty="0" sz="1100" spc="-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essuie-main,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 </a:t>
            </a:r>
            <a:r>
              <a:rPr dirty="0" sz="1100" spc="-10" strike="sngStrike">
                <a:latin typeface="Calibri"/>
                <a:cs typeface="Calibri"/>
              </a:rPr>
              <a:t>défaut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utiliser</a:t>
            </a:r>
            <a:r>
              <a:rPr dirty="0" sz="1100" spc="-5" strike="sngStrike">
                <a:latin typeface="Calibri"/>
                <a:cs typeface="Calibri"/>
              </a:rPr>
              <a:t> une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solution hydroalcoolique.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12</a:t>
            </a:fld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2089" y="516889"/>
            <a:ext cx="2053589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7E7E7E"/>
                </a:solidFill>
                <a:latin typeface="Calibri"/>
                <a:cs typeface="Calibri"/>
              </a:rPr>
              <a:t>[01AC02</a:t>
            </a:r>
            <a:r>
              <a:rPr dirty="0" sz="1600" spc="-25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"/>
                <a:cs typeface="Calibri"/>
              </a:rPr>
              <a:t>/</a:t>
            </a:r>
            <a:r>
              <a:rPr dirty="0" sz="1600" spc="65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"/>
                <a:cs typeface="Calibri"/>
              </a:rPr>
              <a:t>12-2022]</a:t>
            </a:r>
            <a:r>
              <a:rPr dirty="0" sz="1600" spc="-2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GQS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79065" algn="l"/>
                <a:tab pos="6167755" algn="l"/>
              </a:tabLst>
            </a:pPr>
            <a:r>
              <a:rPr dirty="0" spc="-5"/>
              <a:t> </a:t>
            </a:r>
            <a:r>
              <a:rPr dirty="0" spc="-5"/>
              <a:t>	</a:t>
            </a:r>
            <a:r>
              <a:rPr dirty="0" spc="-5"/>
              <a:t>Alerte	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701040" y="1363217"/>
            <a:ext cx="6155690" cy="287020"/>
            <a:chOff x="701040" y="1363217"/>
            <a:chExt cx="6155690" cy="287020"/>
          </a:xfrm>
        </p:grpSpPr>
        <p:sp>
          <p:nvSpPr>
            <p:cNvPr id="5" name="object 5"/>
            <p:cNvSpPr/>
            <p:nvPr/>
          </p:nvSpPr>
          <p:spPr>
            <a:xfrm>
              <a:off x="701040" y="136321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01040" y="16436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/>
          <p:cNvGrpSpPr/>
          <p:nvPr/>
        </p:nvGrpSpPr>
        <p:grpSpPr>
          <a:xfrm>
            <a:off x="701040" y="6703821"/>
            <a:ext cx="6155690" cy="287020"/>
            <a:chOff x="701040" y="6703821"/>
            <a:chExt cx="6155690" cy="287020"/>
          </a:xfrm>
        </p:grpSpPr>
        <p:sp>
          <p:nvSpPr>
            <p:cNvPr id="8" name="object 8"/>
            <p:cNvSpPr/>
            <p:nvPr/>
          </p:nvSpPr>
          <p:spPr>
            <a:xfrm>
              <a:off x="701040" y="6703821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6155436" y="28041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DEEA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01040" y="6984238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47A4D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/>
          <p:nvPr/>
        </p:nvSpPr>
        <p:spPr>
          <a:xfrm>
            <a:off x="701040" y="1340611"/>
            <a:ext cx="6155690" cy="86245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Présentation</a:t>
            </a:r>
            <a:endParaRPr sz="16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</a:pPr>
            <a:endParaRPr sz="1250">
              <a:latin typeface="Calibri Light"/>
              <a:cs typeface="Calibri Light"/>
            </a:endParaRPr>
          </a:p>
          <a:p>
            <a:pPr algn="just" marL="19050" marR="15875">
              <a:lnSpc>
                <a:spcPct val="102299"/>
              </a:lnSpc>
            </a:pPr>
            <a:r>
              <a:rPr dirty="0" sz="1100" spc="-5">
                <a:latin typeface="Calibri"/>
                <a:cs typeface="Calibri"/>
              </a:rPr>
              <a:t>L’alerte est l’action qui consiste à informer un service d’urgence de la présence d’une ou plusieurs victimes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affectées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 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plusieurs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détresses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ainsi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nature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l’assistance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apportée.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950">
              <a:latin typeface="Calibri"/>
              <a:cs typeface="Calibri"/>
            </a:endParaRPr>
          </a:p>
          <a:p>
            <a:pPr algn="just" marL="19050" marR="13335">
              <a:lnSpc>
                <a:spcPct val="101800"/>
              </a:lnSpc>
            </a:pPr>
            <a:r>
              <a:rPr dirty="0" sz="1100" spc="-5">
                <a:latin typeface="Calibri"/>
                <a:cs typeface="Calibri"/>
              </a:rPr>
              <a:t>L’absence d’information d’un service d’urgence peut compromettre la vie ou la </a:t>
            </a:r>
            <a:r>
              <a:rPr dirty="0" sz="1100">
                <a:latin typeface="Calibri"/>
                <a:cs typeface="Calibri"/>
              </a:rPr>
              <a:t>santé </a:t>
            </a:r>
            <a:r>
              <a:rPr dirty="0" sz="1100" spc="-5">
                <a:latin typeface="Calibri"/>
                <a:cs typeface="Calibri"/>
              </a:rPr>
              <a:t>d’une victime </a:t>
            </a:r>
            <a:r>
              <a:rPr dirty="0" sz="1100">
                <a:latin typeface="Calibri"/>
                <a:cs typeface="Calibri"/>
              </a:rPr>
              <a:t>malgré 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premiers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secours</a:t>
            </a:r>
            <a:r>
              <a:rPr dirty="0" sz="1100" spc="-5">
                <a:latin typeface="Calibri"/>
                <a:cs typeface="Calibri"/>
              </a:rPr>
              <a:t> assurés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sauveteur.</a:t>
            </a:r>
            <a:r>
              <a:rPr dirty="0" sz="1100" spc="-5">
                <a:latin typeface="Calibri"/>
                <a:cs typeface="Calibri"/>
              </a:rPr>
              <a:t> Le</a:t>
            </a:r>
            <a:r>
              <a:rPr dirty="0" sz="1100">
                <a:latin typeface="Calibri"/>
                <a:cs typeface="Calibri"/>
              </a:rPr>
              <a:t> rôle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l’alerte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donc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essentiel.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950">
              <a:latin typeface="Calibri"/>
              <a:cs typeface="Calibri"/>
            </a:endParaRPr>
          </a:p>
          <a:p>
            <a:pPr algn="just" marL="19050" marR="16510">
              <a:lnSpc>
                <a:spcPct val="102000"/>
              </a:lnSpc>
            </a:pPr>
            <a:r>
              <a:rPr dirty="0" sz="1100" spc="-5">
                <a:latin typeface="Calibri"/>
                <a:cs typeface="Calibri"/>
              </a:rPr>
              <a:t>L’alerte doit être transmise, par le sauveteur ou un témoin, par les moyens disponibles les plus appropriés.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Elle doit être rapide et </a:t>
            </a:r>
            <a:r>
              <a:rPr dirty="0" sz="1100" spc="-10">
                <a:latin typeface="Calibri"/>
                <a:cs typeface="Calibri"/>
              </a:rPr>
              <a:t>précise </a:t>
            </a:r>
            <a:r>
              <a:rPr dirty="0" sz="1100" spc="-5">
                <a:latin typeface="Calibri"/>
                <a:cs typeface="Calibri"/>
              </a:rPr>
              <a:t>afin de </a:t>
            </a:r>
            <a:r>
              <a:rPr dirty="0" sz="1100" spc="-10">
                <a:latin typeface="Calibri"/>
                <a:cs typeface="Calibri"/>
              </a:rPr>
              <a:t>diminuer </a:t>
            </a:r>
            <a:r>
              <a:rPr dirty="0" sz="1100" spc="-5">
                <a:latin typeface="Calibri"/>
                <a:cs typeface="Calibri"/>
              </a:rPr>
              <a:t>au maximum les délais de mise en </a:t>
            </a:r>
            <a:r>
              <a:rPr dirty="0" sz="1100" spc="-10">
                <a:latin typeface="Calibri"/>
                <a:cs typeface="Calibri"/>
              </a:rPr>
              <a:t>œuvre </a:t>
            </a:r>
            <a:r>
              <a:rPr dirty="0" sz="1100" spc="-5">
                <a:latin typeface="Calibri"/>
                <a:cs typeface="Calibri"/>
              </a:rPr>
              <a:t>de la chaîne de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secours</a:t>
            </a:r>
            <a:r>
              <a:rPr dirty="0" sz="1100" spc="-5">
                <a:latin typeface="Calibri"/>
                <a:cs typeface="Calibri"/>
              </a:rPr>
              <a:t> 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soins.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50">
              <a:latin typeface="Calibri"/>
              <a:cs typeface="Calibri"/>
            </a:endParaRPr>
          </a:p>
          <a:p>
            <a:pPr algn="just" marL="19050" marR="13970">
              <a:lnSpc>
                <a:spcPct val="101800"/>
              </a:lnSpc>
              <a:spcBef>
                <a:spcPts val="5"/>
              </a:spcBef>
            </a:pPr>
            <a:r>
              <a:rPr dirty="0" sz="1100" spc="-5">
                <a:latin typeface="Calibri"/>
                <a:cs typeface="Calibri"/>
              </a:rPr>
              <a:t>L’alerte doit être réalisée, après une évaluation rapide de la situation, des risques et une éventuelle mise en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sécurité</a:t>
            </a:r>
            <a:r>
              <a:rPr dirty="0" sz="1100" spc="-5">
                <a:latin typeface="Calibri"/>
                <a:cs typeface="Calibri"/>
              </a:rPr>
              <a:t> 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personnes, </a:t>
            </a:r>
            <a:r>
              <a:rPr dirty="0" sz="1100">
                <a:latin typeface="Calibri"/>
                <a:cs typeface="Calibri"/>
              </a:rPr>
              <a:t>auprès </a:t>
            </a:r>
            <a:r>
              <a:rPr dirty="0" sz="1100" spc="-5">
                <a:latin typeface="Calibri"/>
                <a:cs typeface="Calibri"/>
              </a:rPr>
              <a:t>d’un </a:t>
            </a:r>
            <a:r>
              <a:rPr dirty="0" sz="1100" spc="-10">
                <a:latin typeface="Calibri"/>
                <a:cs typeface="Calibri"/>
              </a:rPr>
              <a:t>numéro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d’urgence gratuit :</a:t>
            </a:r>
            <a:endParaRPr sz="1100">
              <a:latin typeface="Calibri"/>
              <a:cs typeface="Calibri"/>
            </a:endParaRPr>
          </a:p>
          <a:p>
            <a:pPr algn="just" marL="247650" marR="15240" indent="-228600">
              <a:lnSpc>
                <a:spcPct val="116799"/>
              </a:lnSpc>
              <a:spcBef>
                <a:spcPts val="655"/>
              </a:spcBef>
              <a:buFont typeface="Symbol"/>
              <a:buChar char=""/>
              <a:tabLst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18,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numéro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d’appel</a:t>
            </a:r>
            <a:r>
              <a:rPr dirty="0" sz="1100" spc="-5">
                <a:latin typeface="Calibri"/>
                <a:cs typeface="Calibri"/>
              </a:rPr>
              <a:t> 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sapeurs-pompiers,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charge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notamment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secours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d’urgence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aux 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personnes, lors d’accidents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divers,</a:t>
            </a:r>
            <a:r>
              <a:rPr dirty="0" sz="1100" spc="-5">
                <a:latin typeface="Calibri"/>
                <a:cs typeface="Calibri"/>
              </a:rPr>
              <a:t> incendies ;</a:t>
            </a:r>
            <a:endParaRPr sz="1100">
              <a:latin typeface="Calibri"/>
              <a:cs typeface="Calibri"/>
            </a:endParaRPr>
          </a:p>
          <a:p>
            <a:pPr algn="just" marL="247650" marR="12700" indent="-228600">
              <a:lnSpc>
                <a:spcPct val="116799"/>
              </a:lnSpc>
              <a:spcBef>
                <a:spcPts val="65"/>
              </a:spcBef>
              <a:buFont typeface="Symbol"/>
              <a:buChar char=""/>
              <a:tabLst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le 15, numéro </a:t>
            </a:r>
            <a:r>
              <a:rPr dirty="0" sz="1100" spc="-10">
                <a:latin typeface="Calibri"/>
                <a:cs typeface="Calibri"/>
              </a:rPr>
              <a:t>d’appel </a:t>
            </a:r>
            <a:r>
              <a:rPr dirty="0" sz="1100" spc="-5">
                <a:latin typeface="Calibri"/>
                <a:cs typeface="Calibri"/>
              </a:rPr>
              <a:t>des SAMU, en charge de la réponse médicale, des problèmes </a:t>
            </a:r>
            <a:r>
              <a:rPr dirty="0" sz="1100">
                <a:latin typeface="Calibri"/>
                <a:cs typeface="Calibri"/>
              </a:rPr>
              <a:t>urgents </a:t>
            </a:r>
            <a:r>
              <a:rPr dirty="0" sz="1100" spc="-5">
                <a:latin typeface="Calibri"/>
                <a:cs typeface="Calibri"/>
              </a:rPr>
              <a:t>de santé et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conseil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médical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algn="just" marL="247650" marR="15875" indent="-228600">
              <a:lnSpc>
                <a:spcPct val="117000"/>
              </a:lnSpc>
              <a:spcBef>
                <a:spcPts val="55"/>
              </a:spcBef>
              <a:buFont typeface="Symbol"/>
              <a:buChar char=""/>
              <a:tabLst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112,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numéro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téléphone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réservé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appels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d’urgence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valide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l’ensemble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l’Union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Européenne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algn="just" marL="247650" marR="15240" indent="-228600">
              <a:lnSpc>
                <a:spcPct val="117000"/>
              </a:lnSpc>
              <a:spcBef>
                <a:spcPts val="65"/>
              </a:spcBef>
              <a:buFont typeface="Symbol"/>
              <a:buChar char=""/>
              <a:tabLst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le 114, numéro </a:t>
            </a:r>
            <a:r>
              <a:rPr dirty="0" sz="1100" spc="-10" strike="sngStrike">
                <a:latin typeface="Calibri"/>
                <a:cs typeface="Calibri"/>
              </a:rPr>
              <a:t>d’appel </a:t>
            </a:r>
            <a:r>
              <a:rPr dirty="0" sz="1100" spc="-5" strike="sngStrike">
                <a:latin typeface="Calibri"/>
                <a:cs typeface="Calibri"/>
              </a:rPr>
              <a:t>accessible par SMS, fax, visio</a:t>
            </a:r>
            <a:r>
              <a:rPr dirty="0" sz="1100" spc="2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 tchat, réservé aux déficients auditifs </a:t>
            </a:r>
            <a:r>
              <a:rPr dirty="0" sz="1100" spc="-10" strike="sngStrike">
                <a:latin typeface="Calibri"/>
                <a:cs typeface="Calibri"/>
              </a:rPr>
              <a:t>(réception </a:t>
            </a:r>
            <a:r>
              <a:rPr dirty="0" sz="1100" spc="-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 orientation des personnes malentendantes vers les autres numéros d’urgence). Ce service peut aussi </a:t>
            </a:r>
            <a:r>
              <a:rPr dirty="0" sz="1100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être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utilisé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pour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personnes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qui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souhaitent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alerter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secours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dans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cadre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violences </a:t>
            </a:r>
            <a:r>
              <a:rPr dirty="0" sz="1100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intrafamiliales et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qui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ne peuvent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pas parler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 voix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haute.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har char=""/>
            </a:pPr>
            <a:endParaRPr sz="1100">
              <a:latin typeface="Calibri"/>
              <a:cs typeface="Calibri"/>
            </a:endParaRPr>
          </a:p>
          <a:p>
            <a:pPr algn="just" marL="19050" marR="16510">
              <a:lnSpc>
                <a:spcPct val="102299"/>
              </a:lnSpc>
            </a:pPr>
            <a:r>
              <a:rPr dirty="0" sz="1100" spc="-5">
                <a:latin typeface="Calibri"/>
                <a:cs typeface="Calibri"/>
              </a:rPr>
              <a:t>Les </a:t>
            </a:r>
            <a:r>
              <a:rPr dirty="0" sz="1100" spc="-10">
                <a:latin typeface="Calibri"/>
                <a:cs typeface="Calibri"/>
              </a:rPr>
              <a:t>secours peuvent </a:t>
            </a:r>
            <a:r>
              <a:rPr dirty="0" sz="1100" spc="-5">
                <a:latin typeface="Calibri"/>
                <a:cs typeface="Calibri"/>
              </a:rPr>
              <a:t>conserver l’appelant au téléphone pour le conseiller ou le guider dans l’exécution </a:t>
            </a:r>
            <a:r>
              <a:rPr dirty="0" sz="1100" spc="-10">
                <a:latin typeface="Calibri"/>
                <a:cs typeface="Calibri"/>
              </a:rPr>
              <a:t>de </a:t>
            </a:r>
            <a:r>
              <a:rPr dirty="0" sz="1100" spc="-5">
                <a:latin typeface="Calibri"/>
                <a:cs typeface="Calibri"/>
              </a:rPr>
              <a:t> gestes,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jusqu’à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arrivée.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9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Conduite</a:t>
            </a:r>
            <a:r>
              <a:rPr dirty="0" sz="1600" spc="-3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2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tenir</a:t>
            </a:r>
            <a:endParaRPr sz="16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</a:pPr>
            <a:endParaRPr sz="1250">
              <a:latin typeface="Calibri Light"/>
              <a:cs typeface="Calibri Light"/>
            </a:endParaRPr>
          </a:p>
          <a:p>
            <a:pPr algn="just" marL="19050" marR="16510">
              <a:lnSpc>
                <a:spcPct val="102299"/>
              </a:lnSpc>
            </a:pPr>
            <a:r>
              <a:rPr dirty="0" sz="1100" spc="-5">
                <a:latin typeface="Calibri"/>
                <a:cs typeface="Calibri"/>
              </a:rPr>
              <a:t>Contacter un service d’urgence à l’aide d’un téléphone portable ou à </a:t>
            </a:r>
            <a:r>
              <a:rPr dirty="0" sz="1100" spc="-10">
                <a:latin typeface="Calibri"/>
                <a:cs typeface="Calibri"/>
              </a:rPr>
              <a:t>défaut </a:t>
            </a:r>
            <a:r>
              <a:rPr dirty="0" sz="1100" spc="-5">
                <a:latin typeface="Calibri"/>
                <a:cs typeface="Calibri"/>
              </a:rPr>
              <a:t>d’un téléphone fixe ou d’une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borne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d’appel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8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transmettre 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informations 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répondre</a:t>
            </a:r>
            <a:r>
              <a:rPr dirty="0" sz="1100">
                <a:latin typeface="Calibri"/>
                <a:cs typeface="Calibri"/>
              </a:rPr>
              <a:t> aux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questions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posées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 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services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secours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appliquer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consignes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données</a:t>
            </a:r>
            <a:r>
              <a:rPr dirty="0" sz="1100" spc="-5">
                <a:latin typeface="Calibri"/>
                <a:cs typeface="Calibri"/>
              </a:rPr>
              <a:t> 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raccrocher,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instructions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l’opérateur.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har char=""/>
            </a:pPr>
            <a:endParaRPr sz="1150">
              <a:latin typeface="Calibri"/>
              <a:cs typeface="Calibri"/>
            </a:endParaRPr>
          </a:p>
          <a:p>
            <a:pPr algn="just" marL="19050">
              <a:lnSpc>
                <a:spcPct val="100000"/>
              </a:lnSpc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informations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minimales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transmettre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sont :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87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le numéro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téléphone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borne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duquel l’appel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passé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nature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problème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maladie,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accident,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attaque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terroriste,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etc.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situation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multiples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victimes,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préciser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nombre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localisation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précise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possible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l’évènement.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50">
              <a:latin typeface="Calibri"/>
              <a:cs typeface="Calibri"/>
            </a:endParaRPr>
          </a:p>
          <a:p>
            <a:pPr algn="just" marL="19050">
              <a:lnSpc>
                <a:spcPct val="100000"/>
              </a:lnSpc>
            </a:pPr>
            <a:r>
              <a:rPr dirty="0" sz="1100" spc="-5">
                <a:latin typeface="Calibri"/>
                <a:cs typeface="Calibri"/>
              </a:rPr>
              <a:t>Lorsque 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demande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personne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donner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l’alerte,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convient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12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12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707390" y="492200"/>
            <a:ext cx="6141720" cy="290957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80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>
                <a:latin typeface="Calibri"/>
                <a:cs typeface="Calibri"/>
              </a:rPr>
              <a:t>avant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l’alerte,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s’assurer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qu’elle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possède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éléments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>
                <a:latin typeface="Calibri"/>
                <a:cs typeface="Calibri"/>
              </a:rPr>
              <a:t>après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l’alerte,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vérifier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qu’elle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correctement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exécuté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l’action.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har char=""/>
            </a:pPr>
            <a:endParaRPr sz="1100">
              <a:latin typeface="Calibri"/>
              <a:cs typeface="Calibri"/>
            </a:endParaRPr>
          </a:p>
          <a:p>
            <a:pPr marL="12700" marR="8255">
              <a:lnSpc>
                <a:spcPct val="102299"/>
              </a:lnSpc>
            </a:pP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possible,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envoyer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personne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accueillir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secours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organiser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accès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lieu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l’accident,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près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50">
              <a:latin typeface="Calibri"/>
              <a:cs typeface="Calibri"/>
            </a:endParaRPr>
          </a:p>
          <a:p>
            <a:pPr marL="12700" marR="5080">
              <a:lnSpc>
                <a:spcPct val="102299"/>
              </a:lnSpc>
            </a:pPr>
            <a:r>
              <a:rPr dirty="0" u="sng" sz="1100" spc="-5" strike="sngStrike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Cas</a:t>
            </a:r>
            <a:r>
              <a:rPr dirty="0" u="sng" sz="1100" spc="75" strike="sngStrike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100" spc="-5" strike="sngStrike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particulier</a:t>
            </a:r>
            <a:r>
              <a:rPr dirty="0" u="sng" sz="1100" spc="90" strike="sngStrike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: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8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</a:t>
            </a:r>
            <a:r>
              <a:rPr dirty="0" sz="1100" spc="80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présente</a:t>
            </a:r>
            <a:r>
              <a:rPr dirty="0" sz="1100" spc="8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des</a:t>
            </a:r>
            <a:r>
              <a:rPr dirty="0" sz="1100" spc="8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manifestations</a:t>
            </a:r>
            <a:r>
              <a:rPr dirty="0" sz="1100" spc="8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qui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peuvent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faire</a:t>
            </a:r>
            <a:r>
              <a:rPr dirty="0" sz="1100" spc="8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évoquer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une</a:t>
            </a:r>
            <a:r>
              <a:rPr dirty="0" sz="1100" spc="7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maladie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infectieuse </a:t>
            </a:r>
            <a:r>
              <a:rPr dirty="0" sz="1100" spc="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respiratoire </a:t>
            </a:r>
            <a:r>
              <a:rPr dirty="0" sz="1100" spc="-10" strike="sngStrike">
                <a:latin typeface="Calibri"/>
                <a:cs typeface="Calibri"/>
              </a:rPr>
              <a:t>(grippe,</a:t>
            </a:r>
            <a:r>
              <a:rPr dirty="0" sz="1100" strike="sngStrike">
                <a:latin typeface="Calibri"/>
                <a:cs typeface="Calibri"/>
              </a:rPr>
              <a:t> covid-19, </a:t>
            </a:r>
            <a:r>
              <a:rPr dirty="0" sz="1100" spc="-5" strike="sngStrike">
                <a:latin typeface="Calibri"/>
                <a:cs typeface="Calibri"/>
              </a:rPr>
              <a:t>etc.)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241300" marR="10160" indent="-228600">
              <a:lnSpc>
                <a:spcPct val="116799"/>
              </a:lnSpc>
              <a:spcBef>
                <a:spcPts val="655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Si</a:t>
            </a:r>
            <a:r>
              <a:rPr dirty="0" sz="1100" spc="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</a:t>
            </a:r>
            <a:r>
              <a:rPr dirty="0" sz="1100" spc="40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présente</a:t>
            </a:r>
            <a:r>
              <a:rPr dirty="0" sz="1100" spc="4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des</a:t>
            </a:r>
            <a:r>
              <a:rPr dirty="0" sz="1100" spc="4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signes</a:t>
            </a:r>
            <a:r>
              <a:rPr dirty="0" sz="1100" spc="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comme</a:t>
            </a:r>
            <a:r>
              <a:rPr dirty="0" sz="1100" spc="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toux</a:t>
            </a:r>
            <a:r>
              <a:rPr dirty="0" sz="1100" spc="4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pc="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fièvre</a:t>
            </a:r>
            <a:r>
              <a:rPr dirty="0" sz="1100" spc="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ou</a:t>
            </a:r>
            <a:r>
              <a:rPr dirty="0" sz="1100" spc="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tout</a:t>
            </a:r>
            <a:r>
              <a:rPr dirty="0" sz="1100" spc="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autre</a:t>
            </a:r>
            <a:r>
              <a:rPr dirty="0" sz="1100" spc="45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symptôme</a:t>
            </a:r>
            <a:r>
              <a:rPr dirty="0" sz="1100" spc="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grippal</a:t>
            </a:r>
            <a:r>
              <a:rPr dirty="0" sz="1100" spc="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sans </a:t>
            </a:r>
            <a:r>
              <a:rPr dirty="0" sz="1100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signe de détresse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vitale, demander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 la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ou à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son entourage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927100" marR="5715" indent="-228600">
              <a:lnSpc>
                <a:spcPts val="1550"/>
              </a:lnSpc>
              <a:spcBef>
                <a:spcPts val="85"/>
              </a:spcBef>
              <a:buFont typeface="Courier New"/>
              <a:buChar char="o"/>
              <a:tabLst>
                <a:tab pos="927100" algn="l"/>
                <a:tab pos="927735" algn="l"/>
              </a:tabLst>
            </a:pPr>
            <a:r>
              <a:rPr dirty="0" sz="1100" spc="-10" strike="sngStrike">
                <a:latin typeface="Calibri"/>
                <a:cs typeface="Calibri"/>
              </a:rPr>
              <a:t>d’appeler</a:t>
            </a:r>
            <a:r>
              <a:rPr dirty="0" sz="1100" spc="180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son</a:t>
            </a:r>
            <a:r>
              <a:rPr dirty="0" sz="1100" spc="1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médecin</a:t>
            </a:r>
            <a:r>
              <a:rPr dirty="0" sz="1100" spc="1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traitant.</a:t>
            </a:r>
            <a:r>
              <a:rPr dirty="0" sz="1100" spc="170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Ce</a:t>
            </a:r>
            <a:r>
              <a:rPr dirty="0" sz="1100" spc="18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dernier</a:t>
            </a:r>
            <a:r>
              <a:rPr dirty="0" sz="1100" spc="18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pourra</a:t>
            </a:r>
            <a:r>
              <a:rPr dirty="0" sz="1100" spc="1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éventuellement</a:t>
            </a:r>
            <a:r>
              <a:rPr dirty="0" sz="1100" spc="1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réaliser</a:t>
            </a:r>
            <a:r>
              <a:rPr dirty="0" sz="1100" spc="170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une </a:t>
            </a:r>
            <a:r>
              <a:rPr dirty="0" sz="1100" spc="-23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téléconsultation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27100" indent="-229235">
              <a:lnSpc>
                <a:spcPct val="100000"/>
              </a:lnSpc>
              <a:spcBef>
                <a:spcPts val="130"/>
              </a:spcBef>
              <a:buFont typeface="Courier New"/>
              <a:buChar char="o"/>
              <a:tabLst>
                <a:tab pos="927100" algn="l"/>
                <a:tab pos="927735" algn="l"/>
              </a:tabLst>
            </a:pP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respecter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mesures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barrières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distanciation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physique.</a:t>
            </a:r>
            <a:endParaRPr sz="1100">
              <a:latin typeface="Calibri"/>
              <a:cs typeface="Calibri"/>
            </a:endParaRPr>
          </a:p>
          <a:p>
            <a:pPr marL="241300" marR="10795" indent="-228600">
              <a:lnSpc>
                <a:spcPct val="116799"/>
              </a:lnSpc>
              <a:spcBef>
                <a:spcPts val="65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Si</a:t>
            </a:r>
            <a:r>
              <a:rPr dirty="0" sz="1100" spc="15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1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</a:t>
            </a:r>
            <a:r>
              <a:rPr dirty="0" sz="1100" spc="1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</a:t>
            </a:r>
            <a:r>
              <a:rPr dirty="0" sz="1100" spc="1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du</a:t>
            </a:r>
            <a:r>
              <a:rPr dirty="0" sz="1100" spc="15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mal</a:t>
            </a:r>
            <a:r>
              <a:rPr dirty="0" sz="1100" spc="17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pc="1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respirer</a:t>
            </a:r>
            <a:r>
              <a:rPr dirty="0" sz="1100" spc="1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</a:t>
            </a:r>
            <a:r>
              <a:rPr dirty="0" sz="1100" spc="1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repos</a:t>
            </a:r>
            <a:r>
              <a:rPr dirty="0" sz="1100" spc="1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ou</a:t>
            </a:r>
            <a:r>
              <a:rPr dirty="0" sz="1100" spc="1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pc="1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l’effort</a:t>
            </a:r>
            <a:r>
              <a:rPr dirty="0" sz="1100" spc="15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ou</a:t>
            </a:r>
            <a:r>
              <a:rPr dirty="0" sz="1100" spc="1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présente</a:t>
            </a:r>
            <a:r>
              <a:rPr dirty="0" sz="1100" spc="1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1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signes</a:t>
            </a:r>
            <a:r>
              <a:rPr dirty="0" sz="1100" spc="1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d’une</a:t>
            </a:r>
            <a:r>
              <a:rPr dirty="0" sz="1100" spc="1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urgence</a:t>
            </a:r>
            <a:r>
              <a:rPr dirty="0" sz="1100" spc="160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vitale, </a:t>
            </a:r>
            <a:r>
              <a:rPr dirty="0" sz="1100" spc="-23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appeler un numéro d’urgence.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46975" cy="1067549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15972" y="896111"/>
            <a:ext cx="1298346" cy="35204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55746" y="896111"/>
            <a:ext cx="1822196" cy="35204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20090" y="896111"/>
            <a:ext cx="1652143" cy="352044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12</a:t>
            </a:fld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7423" y="516889"/>
            <a:ext cx="204279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47A4D7"/>
                </a:solidFill>
                <a:latin typeface="Calibri"/>
                <a:cs typeface="Calibri"/>
              </a:rPr>
              <a:t>[01PR01</a:t>
            </a:r>
            <a:r>
              <a:rPr dirty="0" sz="1600" spc="-15">
                <a:solidFill>
                  <a:srgbClr val="47A4D7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"/>
                <a:cs typeface="Calibri"/>
              </a:rPr>
              <a:t>/</a:t>
            </a:r>
            <a:r>
              <a:rPr dirty="0" sz="1600" spc="60">
                <a:solidFill>
                  <a:srgbClr val="47A4D7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"/>
                <a:cs typeface="Calibri"/>
              </a:rPr>
              <a:t>12-2022]</a:t>
            </a:r>
            <a:r>
              <a:rPr dirty="0" sz="1600" spc="-15">
                <a:solidFill>
                  <a:srgbClr val="47A4D7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GQS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85745" y="760730"/>
            <a:ext cx="2983865" cy="4216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 spc="-10">
                <a:solidFill>
                  <a:srgbClr val="47A4D7"/>
                </a:solidFill>
              </a:rPr>
              <a:t>Hémorragies</a:t>
            </a:r>
            <a:r>
              <a:rPr dirty="0" u="none" spc="-15">
                <a:solidFill>
                  <a:srgbClr val="47A4D7"/>
                </a:solidFill>
              </a:rPr>
              <a:t> </a:t>
            </a:r>
            <a:r>
              <a:rPr dirty="0" u="none" spc="-5">
                <a:solidFill>
                  <a:srgbClr val="47A4D7"/>
                </a:solidFill>
              </a:rPr>
              <a:t>externes</a:t>
            </a:r>
          </a:p>
        </p:txBody>
      </p:sp>
      <p:sp>
        <p:nvSpPr>
          <p:cNvPr id="4" name="object 4"/>
          <p:cNvSpPr/>
          <p:nvPr/>
        </p:nvSpPr>
        <p:spPr>
          <a:xfrm>
            <a:off x="701040" y="1242821"/>
            <a:ext cx="6155690" cy="6350"/>
          </a:xfrm>
          <a:custGeom>
            <a:avLst/>
            <a:gdLst/>
            <a:ahLst/>
            <a:cxnLst/>
            <a:rect l="l" t="t" r="r" b="b"/>
            <a:pathLst>
              <a:path w="6155690" h="6350">
                <a:moveTo>
                  <a:pt x="6155436" y="0"/>
                </a:moveTo>
                <a:lnTo>
                  <a:pt x="0" y="0"/>
                </a:lnTo>
                <a:lnTo>
                  <a:pt x="0" y="6096"/>
                </a:lnTo>
                <a:lnTo>
                  <a:pt x="6155436" y="6096"/>
                </a:lnTo>
                <a:lnTo>
                  <a:pt x="6155436" y="0"/>
                </a:lnTo>
                <a:close/>
              </a:path>
            </a:pathLst>
          </a:custGeom>
          <a:solidFill>
            <a:srgbClr val="47A4D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701040" y="1401317"/>
            <a:ext cx="6155690" cy="287020"/>
            <a:chOff x="701040" y="1401317"/>
            <a:chExt cx="6155690" cy="287020"/>
          </a:xfrm>
        </p:grpSpPr>
        <p:sp>
          <p:nvSpPr>
            <p:cNvPr id="6" name="object 6"/>
            <p:cNvSpPr/>
            <p:nvPr/>
          </p:nvSpPr>
          <p:spPr>
            <a:xfrm>
              <a:off x="701040" y="140131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16817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701040" y="3249421"/>
            <a:ext cx="6155690" cy="287655"/>
            <a:chOff x="701040" y="3249421"/>
            <a:chExt cx="6155690" cy="287655"/>
          </a:xfrm>
        </p:grpSpPr>
        <p:sp>
          <p:nvSpPr>
            <p:cNvPr id="9" name="object 9"/>
            <p:cNvSpPr/>
            <p:nvPr/>
          </p:nvSpPr>
          <p:spPr>
            <a:xfrm>
              <a:off x="701040" y="3249421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1040" y="3530600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701040" y="4342891"/>
            <a:ext cx="6155690" cy="287020"/>
            <a:chOff x="701040" y="4342891"/>
            <a:chExt cx="6155690" cy="287020"/>
          </a:xfrm>
        </p:grpSpPr>
        <p:sp>
          <p:nvSpPr>
            <p:cNvPr id="12" name="object 12"/>
            <p:cNvSpPr/>
            <p:nvPr/>
          </p:nvSpPr>
          <p:spPr>
            <a:xfrm>
              <a:off x="701040" y="4342891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6155436" y="28041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01040" y="4623307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/>
          <p:cNvGrpSpPr/>
          <p:nvPr/>
        </p:nvGrpSpPr>
        <p:grpSpPr>
          <a:xfrm>
            <a:off x="701040" y="5968491"/>
            <a:ext cx="6155690" cy="287020"/>
            <a:chOff x="701040" y="5968491"/>
            <a:chExt cx="6155690" cy="287020"/>
          </a:xfrm>
        </p:grpSpPr>
        <p:sp>
          <p:nvSpPr>
            <p:cNvPr id="15" name="object 15"/>
            <p:cNvSpPr/>
            <p:nvPr/>
          </p:nvSpPr>
          <p:spPr>
            <a:xfrm>
              <a:off x="701040" y="5968491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6155436" y="28041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701040" y="6248907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/>
          <p:cNvGrpSpPr/>
          <p:nvPr/>
        </p:nvGrpSpPr>
        <p:grpSpPr>
          <a:xfrm>
            <a:off x="701040" y="6877557"/>
            <a:ext cx="6155690" cy="287020"/>
            <a:chOff x="701040" y="6877557"/>
            <a:chExt cx="6155690" cy="287020"/>
          </a:xfrm>
        </p:grpSpPr>
        <p:sp>
          <p:nvSpPr>
            <p:cNvPr id="18" name="object 18"/>
            <p:cNvSpPr/>
            <p:nvPr/>
          </p:nvSpPr>
          <p:spPr>
            <a:xfrm>
              <a:off x="701040" y="687755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DEEA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701040" y="715797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47A4D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/>
          <p:nvPr/>
        </p:nvSpPr>
        <p:spPr>
          <a:xfrm>
            <a:off x="643890" y="1378711"/>
            <a:ext cx="6280150" cy="790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Définition</a:t>
            </a:r>
            <a:r>
              <a:rPr dirty="0" sz="1600" spc="-1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-</a:t>
            </a:r>
            <a:r>
              <a:rPr dirty="0" sz="1600" spc="-2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Signes</a:t>
            </a:r>
            <a:endParaRPr sz="1600">
              <a:latin typeface="Calibri Light"/>
              <a:cs typeface="Calibri Light"/>
            </a:endParaRPr>
          </a:p>
          <a:p>
            <a:pPr algn="just" marL="76200" marR="83820">
              <a:lnSpc>
                <a:spcPct val="110000"/>
              </a:lnSpc>
              <a:spcBef>
                <a:spcPts val="1025"/>
              </a:spcBef>
            </a:pPr>
            <a:r>
              <a:rPr dirty="0" sz="1100" spc="-5">
                <a:latin typeface="Calibri"/>
                <a:cs typeface="Calibri"/>
              </a:rPr>
              <a:t>Une hémorragie est une perte de sang prolongée qui provient d'une plaie ou d'un orifice naturel et qui ne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s'arrête pas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spontanément. Elle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imbibe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sang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mouchoir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tissu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papier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quelques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secondes.</a:t>
            </a:r>
            <a:endParaRPr sz="1100">
              <a:latin typeface="Calibri"/>
              <a:cs typeface="Calibri"/>
            </a:endParaRPr>
          </a:p>
          <a:p>
            <a:pPr algn="just" marL="76200" marR="82550">
              <a:lnSpc>
                <a:spcPct val="109500"/>
              </a:lnSpc>
              <a:spcBef>
                <a:spcPts val="805"/>
              </a:spcBef>
            </a:pPr>
            <a:r>
              <a:rPr dirty="0" sz="1100" spc="-5">
                <a:latin typeface="Calibri"/>
                <a:cs typeface="Calibri"/>
              </a:rPr>
              <a:t>Un saignement dû à une écorchure, une éraflure ou une abrasion cutanée, qui s'arrête spontanément n'est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 une hémorragie.</a:t>
            </a:r>
            <a:endParaRPr sz="1100">
              <a:latin typeface="Calibri"/>
              <a:cs typeface="Calibri"/>
            </a:endParaRPr>
          </a:p>
          <a:p>
            <a:pPr algn="just" marL="76200" marR="80010">
              <a:lnSpc>
                <a:spcPct val="110000"/>
              </a:lnSpc>
              <a:spcBef>
                <a:spcPts val="795"/>
              </a:spcBef>
            </a:pPr>
            <a:r>
              <a:rPr dirty="0" sz="1100" spc="-5">
                <a:latin typeface="Calibri"/>
                <a:cs typeface="Calibri"/>
              </a:rPr>
              <a:t>Le plus souvent, il est facile de constater une hémorragie. Toutefois, </a:t>
            </a:r>
            <a:r>
              <a:rPr dirty="0" sz="1100">
                <a:latin typeface="Calibri"/>
                <a:cs typeface="Calibri"/>
              </a:rPr>
              <a:t>celle-ci </a:t>
            </a:r>
            <a:r>
              <a:rPr dirty="0" sz="1100" spc="-5">
                <a:latin typeface="Calibri"/>
                <a:cs typeface="Calibri"/>
              </a:rPr>
              <a:t>peut temporairement être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masquée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position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vêtement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particulièrement</a:t>
            </a:r>
            <a:r>
              <a:rPr dirty="0" sz="1100">
                <a:latin typeface="Calibri"/>
                <a:cs typeface="Calibri"/>
              </a:rPr>
              <a:t> absorbant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(manteau,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blouson,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etc.).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Causes</a:t>
            </a:r>
            <a:endParaRPr sz="1600">
              <a:latin typeface="Calibri Light"/>
              <a:cs typeface="Calibri Light"/>
            </a:endParaRPr>
          </a:p>
          <a:p>
            <a:pPr algn="just" marL="76200" marR="83820">
              <a:lnSpc>
                <a:spcPct val="109800"/>
              </a:lnSpc>
              <a:spcBef>
                <a:spcPts val="1030"/>
              </a:spcBef>
            </a:pPr>
            <a:r>
              <a:rPr dirty="0" sz="1100" spc="-5">
                <a:latin typeface="Calibri"/>
                <a:cs typeface="Calibri"/>
              </a:rPr>
              <a:t>L'hémorragie est généralement secondaire à un traumatisme comme un coup, une chute, une plaie par un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objet tranchant (couteau), un projectile (une balle) ou une maladie comme la rupture de varice chez la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personne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âgée.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Risques</a:t>
            </a:r>
            <a:endParaRPr sz="1600">
              <a:latin typeface="Calibri Light"/>
              <a:cs typeface="Calibri Light"/>
            </a:endParaRPr>
          </a:p>
          <a:p>
            <a:pPr algn="just" marL="76200">
              <a:lnSpc>
                <a:spcPct val="100000"/>
              </a:lnSpc>
              <a:spcBef>
                <a:spcPts val="1155"/>
              </a:spcBef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risques d'une perte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abondante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 prolongée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sang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304800" marR="80010" indent="-228600">
              <a:lnSpc>
                <a:spcPct val="116799"/>
              </a:lnSpc>
              <a:spcBef>
                <a:spcPts val="770"/>
              </a:spcBef>
              <a:buFont typeface="Symbol"/>
              <a:buChar char=""/>
              <a:tabLst>
                <a:tab pos="304165" algn="l"/>
                <a:tab pos="304800" algn="l"/>
              </a:tabLst>
            </a:pP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d'entraîner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détresse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circulatoire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arrêt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cardiaque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diminution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importante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quantité de sang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l'organisme ;</a:t>
            </a:r>
            <a:endParaRPr sz="1100">
              <a:latin typeface="Calibri"/>
              <a:cs typeface="Calibri"/>
            </a:endParaRPr>
          </a:p>
          <a:p>
            <a:pPr marL="304800" marR="84455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304165" algn="l"/>
                <a:tab pos="304800" algn="l"/>
              </a:tabLst>
            </a:pP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d'être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infecté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maladie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transmissible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s'il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présente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effractions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cutanées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(plaies,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piqûres)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projection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 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muqueuses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(bouche,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yeux).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Symbol"/>
              <a:buChar char=""/>
            </a:pPr>
            <a:endParaRPr sz="115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Principes</a:t>
            </a:r>
            <a:r>
              <a:rPr dirty="0" sz="1600" spc="-3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d’action</a:t>
            </a:r>
            <a:endParaRPr sz="1600">
              <a:latin typeface="Calibri Light"/>
              <a:cs typeface="Calibri Light"/>
            </a:endParaRPr>
          </a:p>
          <a:p>
            <a:pPr algn="just" marL="76200" marR="86995">
              <a:lnSpc>
                <a:spcPct val="110000"/>
              </a:lnSpc>
              <a:spcBef>
                <a:spcPts val="1025"/>
              </a:spcBef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arrêter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limiter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perte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sang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retarder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l'installation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d'une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détresse </a:t>
            </a:r>
            <a:r>
              <a:rPr dirty="0" sz="1100" spc="-5">
                <a:latin typeface="Calibri"/>
                <a:cs typeface="Calibri"/>
              </a:rPr>
              <a:t> qui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entraîner 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mort.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  <a:spcBef>
                <a:spcPts val="5"/>
              </a:spcBef>
            </a:pP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Conduite</a:t>
            </a:r>
            <a:r>
              <a:rPr dirty="0" sz="1600" spc="-3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2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tenir</a:t>
            </a:r>
            <a:endParaRPr sz="1600">
              <a:latin typeface="Calibri Light"/>
              <a:cs typeface="Calibri Light"/>
            </a:endParaRPr>
          </a:p>
          <a:p>
            <a:pPr marL="304800" indent="-228600">
              <a:lnSpc>
                <a:spcPct val="100000"/>
              </a:lnSpc>
              <a:spcBef>
                <a:spcPts val="1210"/>
              </a:spcBef>
              <a:buFont typeface="Symbol"/>
              <a:buChar char=""/>
              <a:tabLst>
                <a:tab pos="304165" algn="l"/>
                <a:tab pos="304800" algn="l"/>
              </a:tabLst>
            </a:pPr>
            <a:r>
              <a:rPr dirty="0" sz="1100" spc="-5">
                <a:latin typeface="Calibri"/>
                <a:cs typeface="Calibri"/>
              </a:rPr>
              <a:t>constater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l’hémorragie,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nécessaire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écartant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vêtements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04800" marR="81280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304165" algn="l"/>
                <a:tab pos="304800" algn="l"/>
              </a:tabLst>
            </a:pPr>
            <a:r>
              <a:rPr dirty="0" sz="1100" spc="-5">
                <a:latin typeface="Calibri"/>
                <a:cs typeface="Calibri"/>
              </a:rPr>
              <a:t>demander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comprimer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immédiatement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l’endroit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saigne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défaut,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faire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place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 arrêter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l’hémorragie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externe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0480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304165" algn="l"/>
                <a:tab pos="304800" algn="l"/>
              </a:tabLst>
            </a:pPr>
            <a:r>
              <a:rPr dirty="0" sz="1100" spc="-5">
                <a:latin typeface="Calibri"/>
                <a:cs typeface="Calibri"/>
              </a:rPr>
              <a:t>faire maintenir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 maintenir la compression ;</a:t>
            </a:r>
            <a:endParaRPr sz="1100">
              <a:latin typeface="Calibri"/>
              <a:cs typeface="Calibri"/>
            </a:endParaRPr>
          </a:p>
          <a:p>
            <a:pPr marL="3048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304165" algn="l"/>
                <a:tab pos="304800" algn="l"/>
              </a:tabLst>
            </a:pPr>
            <a:r>
              <a:rPr dirty="0" sz="1100" spc="-5">
                <a:latin typeface="Calibri"/>
                <a:cs typeface="Calibri"/>
              </a:rPr>
              <a:t>allonger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confortablement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exemple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lit,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canapé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défaut sur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sol</a:t>
            </a:r>
            <a:r>
              <a:rPr dirty="0" baseline="39682" sz="1050">
                <a:latin typeface="Calibri"/>
                <a:cs typeface="Calibri"/>
              </a:rPr>
              <a:t>1</a:t>
            </a:r>
            <a:r>
              <a:rPr dirty="0" baseline="39682" sz="105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0480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304165" algn="l"/>
                <a:tab pos="304800" algn="l"/>
              </a:tabLst>
            </a:pPr>
            <a:r>
              <a:rPr dirty="0" sz="1100" spc="-5">
                <a:latin typeface="Calibri"/>
                <a:cs typeface="Calibri"/>
              </a:rPr>
              <a:t>alerter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algn="just" marL="76200" marR="81915">
              <a:lnSpc>
                <a:spcPct val="109700"/>
              </a:lnSpc>
              <a:spcBef>
                <a:spcPts val="695"/>
              </a:spcBef>
            </a:pPr>
            <a:r>
              <a:rPr dirty="0" sz="1100" spc="-5">
                <a:latin typeface="Calibri"/>
                <a:cs typeface="Calibri"/>
              </a:rPr>
              <a:t>Un pansement compressif peut remplacer la compression manuelle seulement si elle a permis d’arrêter le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saignement.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pansement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compressif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remplacer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</a:t>
            </a:r>
            <a:r>
              <a:rPr dirty="0" sz="1100" spc="2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manuelle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l’hémorragie </a:t>
            </a:r>
            <a:r>
              <a:rPr dirty="0" sz="1100" spc="-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n’est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contrôlée.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saignement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poursuit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après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mise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pansement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compressif,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reprendre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directe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par-dessus le pansement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compressif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20090" y="9777221"/>
            <a:ext cx="1829435" cy="9525"/>
          </a:xfrm>
          <a:custGeom>
            <a:avLst/>
            <a:gdLst/>
            <a:ahLst/>
            <a:cxnLst/>
            <a:rect l="l" t="t" r="r" b="b"/>
            <a:pathLst>
              <a:path w="1829435" h="9525">
                <a:moveTo>
                  <a:pt x="1829054" y="0"/>
                </a:moveTo>
                <a:lnTo>
                  <a:pt x="0" y="0"/>
                </a:lnTo>
                <a:lnTo>
                  <a:pt x="0" y="9143"/>
                </a:lnTo>
                <a:lnTo>
                  <a:pt x="1829054" y="9143"/>
                </a:lnTo>
                <a:lnTo>
                  <a:pt x="18290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707390" y="9832339"/>
            <a:ext cx="4394200" cy="147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baseline="44444" sz="750" spc="-7">
                <a:latin typeface="Calibri"/>
                <a:cs typeface="Calibri"/>
              </a:rPr>
              <a:t>1</a:t>
            </a:r>
            <a:r>
              <a:rPr dirty="0" baseline="44444" sz="750" spc="390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La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position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allongée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retarde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ou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empêche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l’installation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d’une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détresse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liée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à</a:t>
            </a:r>
            <a:r>
              <a:rPr dirty="0" sz="800" spc="5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la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perte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importante</a:t>
            </a:r>
            <a:r>
              <a:rPr dirty="0" sz="800" spc="10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de</a:t>
            </a:r>
            <a:r>
              <a:rPr dirty="0" sz="800">
                <a:latin typeface="Calibri"/>
                <a:cs typeface="Calibri"/>
              </a:rPr>
              <a:t> </a:t>
            </a:r>
            <a:r>
              <a:rPr dirty="0" sz="800" spc="-5">
                <a:latin typeface="Calibri"/>
                <a:cs typeface="Calibri"/>
              </a:rPr>
              <a:t>sang.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12</a:t>
            </a:fld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01040" y="3278377"/>
            <a:ext cx="6155690" cy="287655"/>
            <a:chOff x="701040" y="3278377"/>
            <a:chExt cx="6155690" cy="287655"/>
          </a:xfrm>
        </p:grpSpPr>
        <p:sp>
          <p:nvSpPr>
            <p:cNvPr id="3" name="object 3"/>
            <p:cNvSpPr/>
            <p:nvPr/>
          </p:nvSpPr>
          <p:spPr>
            <a:xfrm>
              <a:off x="701040" y="3278377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DEEA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01040" y="3559556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47A4D7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701040" y="9417557"/>
            <a:ext cx="6155690" cy="287655"/>
            <a:chOff x="701040" y="9417557"/>
            <a:chExt cx="6155690" cy="287655"/>
          </a:xfrm>
        </p:grpSpPr>
        <p:sp>
          <p:nvSpPr>
            <p:cNvPr id="6" name="object 6"/>
            <p:cNvSpPr/>
            <p:nvPr/>
          </p:nvSpPr>
          <p:spPr>
            <a:xfrm>
              <a:off x="701040" y="9417557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8"/>
                  </a:lnTo>
                  <a:lnTo>
                    <a:pt x="6155436" y="281178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DEEA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9698735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47A4D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701040" y="503630"/>
            <a:ext cx="6155690" cy="9476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9050" marR="12700">
              <a:lnSpc>
                <a:spcPct val="109800"/>
              </a:lnSpc>
              <a:spcBef>
                <a:spcPts val="100"/>
              </a:spcBef>
            </a:pPr>
            <a:r>
              <a:rPr dirty="0" sz="1100" spc="-5">
                <a:latin typeface="Calibri"/>
                <a:cs typeface="Calibri"/>
              </a:rPr>
              <a:t>Si la compression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directe d’une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hémorragie d’un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membre 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inefficace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(le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saignement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persiste malgré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tout) ou impossible </a:t>
            </a:r>
            <a:r>
              <a:rPr dirty="0" sz="1100" spc="-10">
                <a:latin typeface="Calibri"/>
                <a:cs typeface="Calibri"/>
              </a:rPr>
              <a:t>(nombreuses </a:t>
            </a:r>
            <a:r>
              <a:rPr dirty="0" sz="1100" spc="-5">
                <a:latin typeface="Calibri"/>
                <a:cs typeface="Calibri"/>
              </a:rPr>
              <a:t>victimes, catastrophes, </a:t>
            </a:r>
            <a:r>
              <a:rPr dirty="0" sz="1100" spc="-10">
                <a:latin typeface="Calibri"/>
                <a:cs typeface="Calibri"/>
              </a:rPr>
              <a:t>situations </a:t>
            </a:r>
            <a:r>
              <a:rPr dirty="0" sz="1100" spc="-5">
                <a:latin typeface="Calibri"/>
                <a:cs typeface="Calibri"/>
              </a:rPr>
              <a:t>de violence collective ou de guerre,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nombreuses lésions, plaie inaccessible, corps étranger), mettre en place un garrot au-dessus de la </a:t>
            </a:r>
            <a:r>
              <a:rPr dirty="0" sz="1100" spc="-10">
                <a:latin typeface="Calibri"/>
                <a:cs typeface="Calibri"/>
              </a:rPr>
              <a:t>plaie </a:t>
            </a:r>
            <a:r>
              <a:rPr dirty="0" sz="1100" spc="-5">
                <a:latin typeface="Calibri"/>
                <a:cs typeface="Calibri"/>
              </a:rPr>
              <a:t> (entre le cœur et la plaie) pour arrêter le saignement en </a:t>
            </a:r>
            <a:r>
              <a:rPr dirty="0" sz="1100">
                <a:latin typeface="Calibri"/>
                <a:cs typeface="Calibri"/>
              </a:rPr>
              <a:t>réalisant </a:t>
            </a:r>
            <a:r>
              <a:rPr dirty="0" sz="1100" spc="-5">
                <a:latin typeface="Calibri"/>
                <a:cs typeface="Calibri"/>
              </a:rPr>
              <a:t>un garrot improvisé. Cependant, s’il est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disponible,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il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préférable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d’utiliser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garrot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fabrication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industrielle,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spécialement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conçu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effet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rassurer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lui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parlant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régulièrement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lui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expliquant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passe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protéger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chaleur,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froid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intempéries,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réchauffer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nécessaire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surveiller l’apparition 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signes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d’aggravation.</a:t>
            </a:r>
            <a:endParaRPr sz="1100">
              <a:latin typeface="Calibri"/>
              <a:cs typeface="Calibri"/>
            </a:endParaRPr>
          </a:p>
          <a:p>
            <a:pPr algn="just" marL="19050" marR="17145">
              <a:lnSpc>
                <a:spcPct val="110000"/>
              </a:lnSpc>
              <a:spcBef>
                <a:spcPts val="690"/>
              </a:spcBef>
            </a:pPr>
            <a:r>
              <a:rPr dirty="0" sz="1100" spc="-5">
                <a:latin typeface="Calibri"/>
                <a:cs typeface="Calibri"/>
              </a:rPr>
              <a:t>Dans tous les cas, si l’état de la victime s’aggrave </a:t>
            </a:r>
            <a:r>
              <a:rPr dirty="0" sz="1100" spc="-10">
                <a:latin typeface="Calibri"/>
                <a:cs typeface="Calibri"/>
              </a:rPr>
              <a:t>(sueurs </a:t>
            </a:r>
            <a:r>
              <a:rPr dirty="0" sz="1100" spc="-5">
                <a:latin typeface="Calibri"/>
                <a:cs typeface="Calibri"/>
              </a:rPr>
              <a:t>abondantes, sensation de froid, pâleur intense,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perte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connaissance)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contacter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nouveau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signaler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l’aggravation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10">
                <a:latin typeface="Calibri"/>
                <a:cs typeface="Calibri"/>
              </a:rPr>
              <a:t>pratiquer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s’imposent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perdu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connaissance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arrêt </a:t>
            </a:r>
            <a:r>
              <a:rPr dirty="0" sz="1100" spc="-5">
                <a:latin typeface="Calibri"/>
                <a:cs typeface="Calibri"/>
              </a:rPr>
              <a:t>cardiaque.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Char char=""/>
            </a:pPr>
            <a:endParaRPr sz="11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Conduites</a:t>
            </a:r>
            <a:r>
              <a:rPr dirty="0" sz="1600" spc="-10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10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tenir</a:t>
            </a:r>
            <a:r>
              <a:rPr dirty="0" sz="1600" spc="-1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particulières</a:t>
            </a:r>
            <a:endParaRPr sz="16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5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</a:pP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En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présence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d’une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victime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qui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saigne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du nez</a:t>
            </a:r>
            <a:r>
              <a:rPr dirty="0" sz="1600" spc="-2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:</a:t>
            </a:r>
            <a:endParaRPr sz="1600">
              <a:latin typeface="Calibri Light"/>
              <a:cs typeface="Calibri Light"/>
            </a:endParaRPr>
          </a:p>
          <a:p>
            <a:pPr marL="247650" indent="-228600">
              <a:lnSpc>
                <a:spcPct val="100000"/>
              </a:lnSpc>
              <a:spcBef>
                <a:spcPts val="107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l’asseoir,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tête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penchée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avant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(ne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jamais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l’allonger)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lui demander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 se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moucher vigoureusement 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lui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demander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comprimer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trike="sngStrike">
                <a:latin typeface="Calibri"/>
                <a:cs typeface="Calibri"/>
              </a:rPr>
              <a:t> deux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narines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avec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doigts,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durant 10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minutes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sans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relâcher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demander un avis médical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 :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2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strike="sngStrike">
                <a:latin typeface="Calibri"/>
                <a:cs typeface="Calibri"/>
              </a:rPr>
              <a:t>le saignement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s’arrête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pas ou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se reproduit ;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29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strike="sngStrike">
                <a:latin typeface="Calibri"/>
                <a:cs typeface="Calibri"/>
              </a:rPr>
              <a:t>le saignement survient </a:t>
            </a:r>
            <a:r>
              <a:rPr dirty="0" sz="1100" strike="sngStrike">
                <a:latin typeface="Calibri"/>
                <a:cs typeface="Calibri"/>
              </a:rPr>
              <a:t>après </a:t>
            </a:r>
            <a:r>
              <a:rPr dirty="0" sz="1100" spc="-5" strike="sngStrike">
                <a:latin typeface="Calibri"/>
                <a:cs typeface="Calibri"/>
              </a:rPr>
              <a:t>une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chute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ou un coup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prend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médicaments,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particulier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ceux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qui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augmentent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saignements.</a:t>
            </a:r>
            <a:endParaRPr sz="11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60"/>
              </a:spcBef>
              <a:buFont typeface="Courier New"/>
              <a:buChar char="o"/>
            </a:pP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En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présence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d’une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victime qui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vomit ou crache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 du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sang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:</a:t>
            </a:r>
            <a:endParaRPr sz="160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  <a:spcBef>
                <a:spcPts val="1010"/>
              </a:spcBef>
            </a:pPr>
            <a:r>
              <a:rPr dirty="0" sz="1100" spc="-5" strike="sngStrike">
                <a:latin typeface="Calibri"/>
                <a:cs typeface="Calibri"/>
              </a:rPr>
              <a:t>Il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s’agit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d’un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signe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pouvant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traduire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une</a:t>
            </a:r>
            <a:r>
              <a:rPr dirty="0" sz="1100" spc="3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maladie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grave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nécessitant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prise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charge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médicale.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8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installer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dans la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position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2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strike="sngStrike">
                <a:latin typeface="Calibri"/>
                <a:cs typeface="Calibri"/>
              </a:rPr>
              <a:t>où elle se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sent le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mieux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elle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est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consciente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strike="sngStrike">
                <a:latin typeface="Calibri"/>
                <a:cs typeface="Calibri"/>
              </a:rPr>
              <a:t>allongée,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position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stable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sur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côté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elle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perdu connaissance.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faire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alerter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ou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alerter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secours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appliquer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consignes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surveiller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permanence.</a:t>
            </a:r>
            <a:endParaRPr sz="1100">
              <a:latin typeface="Calibri"/>
              <a:cs typeface="Calibri"/>
            </a:endParaRPr>
          </a:p>
          <a:p>
            <a:pPr marL="19050" marR="160655">
              <a:lnSpc>
                <a:spcPct val="109700"/>
              </a:lnSpc>
              <a:spcBef>
                <a:spcPts val="1210"/>
              </a:spcBef>
            </a:pP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En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présence</a:t>
            </a:r>
            <a:r>
              <a:rPr dirty="0" sz="1600" spc="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d’une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 victime qui</a:t>
            </a:r>
            <a:r>
              <a:rPr dirty="0" sz="1600" spc="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perd</a:t>
            </a:r>
            <a:r>
              <a:rPr dirty="0" sz="1600" spc="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du</a:t>
            </a:r>
            <a:r>
              <a:rPr dirty="0" sz="1600" spc="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sang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par</a:t>
            </a:r>
            <a:r>
              <a:rPr dirty="0" sz="1600" spc="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un</a:t>
            </a:r>
            <a:r>
              <a:rPr dirty="0" sz="1600" spc="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orifice naturel</a:t>
            </a:r>
            <a:r>
              <a:rPr dirty="0" sz="1600" spc="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(sauf</a:t>
            </a:r>
            <a:r>
              <a:rPr dirty="0" sz="1600" spc="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le </a:t>
            </a:r>
            <a:r>
              <a:rPr dirty="0" sz="1600" spc="-350" strike="no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nez)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 et</a:t>
            </a:r>
            <a:r>
              <a:rPr dirty="0" sz="1600" spc="-10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de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façon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inhabituelle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:</a:t>
            </a:r>
            <a:endParaRPr sz="1600">
              <a:latin typeface="Calibri Light"/>
              <a:cs typeface="Calibri Light"/>
            </a:endParaRPr>
          </a:p>
          <a:p>
            <a:pPr marL="247650" indent="-228600">
              <a:lnSpc>
                <a:spcPct val="100000"/>
              </a:lnSpc>
              <a:spcBef>
                <a:spcPts val="107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allonger</a:t>
            </a:r>
            <a:r>
              <a:rPr dirty="0" sz="1100" spc="-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faire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alerter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ou </a:t>
            </a:r>
            <a:r>
              <a:rPr dirty="0" sz="1100" spc="-5" strike="sngStrike">
                <a:latin typeface="Calibri"/>
                <a:cs typeface="Calibri"/>
              </a:rPr>
              <a:t>alerter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secours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appliquer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consignes.</a:t>
            </a: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825"/>
              </a:spcBef>
            </a:pP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pc="-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cas d’aggravation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99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contacter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nouveau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secours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pour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signaler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l’aggravation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10" strike="sngStrike">
                <a:latin typeface="Calibri"/>
                <a:cs typeface="Calibri"/>
              </a:rPr>
              <a:t>pratiquer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gestes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qui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s’imposent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perdu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connaissance.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Contact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du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 sauveteur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avec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le sang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 de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la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victime</a:t>
            </a:r>
            <a:endParaRPr sz="160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  <a:spcBef>
                <a:spcPts val="1160"/>
              </a:spcBef>
            </a:pP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risque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d’entrer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contact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avec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sang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possible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26</a:t>
            </a:fld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26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707390" y="492200"/>
            <a:ext cx="6139180" cy="240093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80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protéger par le port de gants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>
                <a:latin typeface="Calibri"/>
                <a:cs typeface="Calibri"/>
              </a:rPr>
              <a:t>à </a:t>
            </a:r>
            <a:r>
              <a:rPr dirty="0" sz="1100" spc="-10">
                <a:latin typeface="Calibri"/>
                <a:cs typeface="Calibri"/>
              </a:rPr>
              <a:t>défaut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glisser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sac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plastique.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dirty="0" sz="1100" spc="-5" strike="sngStrike">
                <a:latin typeface="Calibri"/>
                <a:cs typeface="Calibri"/>
              </a:rPr>
              <a:t>En cas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 contact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avec le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sang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d’une victime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ne pas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porter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 mains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 la bouche,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nez ou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aux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yeux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ne pas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manger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avant de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s’être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lavé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mains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trike="sngStrike">
                <a:latin typeface="Calibri"/>
                <a:cs typeface="Calibri"/>
              </a:rPr>
              <a:t> s’être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changé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retirer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vêtements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souillés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sang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plus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tôt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possible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après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fin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l’action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secours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1300" marR="5080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se</a:t>
            </a:r>
            <a:r>
              <a:rPr dirty="0" sz="1100" spc="1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laver</a:t>
            </a:r>
            <a:r>
              <a:rPr dirty="0" sz="1100" spc="15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13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mains</a:t>
            </a:r>
            <a:r>
              <a:rPr dirty="0" sz="1100" spc="14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ou</a:t>
            </a:r>
            <a:r>
              <a:rPr dirty="0" sz="1100" spc="1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toute</a:t>
            </a:r>
            <a:r>
              <a:rPr dirty="0" sz="1100" spc="1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zone</a:t>
            </a:r>
            <a:r>
              <a:rPr dirty="0" sz="1100" spc="14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souillée</a:t>
            </a:r>
            <a:r>
              <a:rPr dirty="0" sz="1100" spc="1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par</a:t>
            </a:r>
            <a:r>
              <a:rPr dirty="0" sz="1100" spc="14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pc="14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sang</a:t>
            </a:r>
            <a:r>
              <a:rPr dirty="0" sz="1100" spc="1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1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14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victime,</a:t>
            </a:r>
            <a:r>
              <a:rPr dirty="0" sz="1100" spc="14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appliquer</a:t>
            </a:r>
            <a:r>
              <a:rPr dirty="0" sz="1100" spc="14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éventuellement</a:t>
            </a:r>
            <a:r>
              <a:rPr dirty="0" sz="1100" spc="1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</a:t>
            </a:r>
            <a:r>
              <a:rPr dirty="0" sz="1100" spc="1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gel </a:t>
            </a:r>
            <a:r>
              <a:rPr dirty="0" sz="1100" spc="-23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hydroalcoolique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demander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avis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médical, sans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délai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sauveteur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927100" indent="-229235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927100" algn="l"/>
                <a:tab pos="927735" algn="l"/>
              </a:tabLst>
            </a:pPr>
            <a:r>
              <a:rPr dirty="0" sz="1100" spc="-10" strike="sngStrike">
                <a:latin typeface="Calibri"/>
                <a:cs typeface="Calibri"/>
              </a:rPr>
              <a:t>présente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plaie,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même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minime,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ayant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été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souillée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27100" indent="-229235">
              <a:lnSpc>
                <a:spcPct val="100000"/>
              </a:lnSpc>
              <a:spcBef>
                <a:spcPts val="229"/>
              </a:spcBef>
              <a:buFont typeface="Courier New"/>
              <a:buChar char="o"/>
              <a:tabLst>
                <a:tab pos="927100" algn="l"/>
                <a:tab pos="927735" algn="l"/>
              </a:tabLst>
            </a:pPr>
            <a:r>
              <a:rPr dirty="0" sz="1100" spc="-5" strike="sngStrike">
                <a:latin typeface="Calibri"/>
                <a:cs typeface="Calibri"/>
              </a:rPr>
              <a:t>a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subi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une projection sur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 visage.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90" y="997457"/>
            <a:ext cx="1058087" cy="352044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720090" y="2105659"/>
            <a:ext cx="4191635" cy="170180"/>
          </a:xfrm>
          <a:custGeom>
            <a:avLst/>
            <a:gdLst/>
            <a:ahLst/>
            <a:cxnLst/>
            <a:rect l="l" t="t" r="r" b="b"/>
            <a:pathLst>
              <a:path w="4191635" h="170180">
                <a:moveTo>
                  <a:pt x="4191508" y="0"/>
                </a:moveTo>
                <a:lnTo>
                  <a:pt x="0" y="0"/>
                </a:lnTo>
                <a:lnTo>
                  <a:pt x="0" y="169925"/>
                </a:lnTo>
                <a:lnTo>
                  <a:pt x="4191508" y="169925"/>
                </a:lnTo>
                <a:lnTo>
                  <a:pt x="4191508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707390" y="1598878"/>
            <a:ext cx="6141720" cy="29076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8255">
              <a:lnSpc>
                <a:spcPct val="110000"/>
              </a:lnSpc>
              <a:spcBef>
                <a:spcPts val="100"/>
              </a:spcBef>
            </a:pPr>
            <a:r>
              <a:rPr dirty="0" sz="1100" spc="-5">
                <a:latin typeface="Calibri"/>
                <a:cs typeface="Calibri"/>
              </a:rPr>
              <a:t>La sensibilisation aux Gestes Qui Sauvent (GQS) constitue pour les citoyens la </a:t>
            </a:r>
            <a:r>
              <a:rPr dirty="0" sz="1100" spc="-10">
                <a:latin typeface="Calibri"/>
                <a:cs typeface="Calibri"/>
              </a:rPr>
              <a:t>première </a:t>
            </a:r>
            <a:r>
              <a:rPr dirty="0" sz="1100" spc="-5">
                <a:latin typeface="Calibri"/>
                <a:cs typeface="Calibri"/>
              </a:rPr>
              <a:t>marche vers un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parcours 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citoyen-sauveteur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 s’étoffera tout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long 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leurs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vies.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 spc="-5">
                <a:latin typeface="Calibri"/>
                <a:cs typeface="Calibri"/>
              </a:rPr>
              <a:t>L’objectif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présidentiel</a:t>
            </a:r>
            <a:r>
              <a:rPr dirty="0" sz="1100">
                <a:latin typeface="Calibri"/>
                <a:cs typeface="Calibri"/>
              </a:rPr>
              <a:t> affirmé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disposer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80%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citoyens</a:t>
            </a:r>
            <a:r>
              <a:rPr dirty="0" sz="1100">
                <a:latin typeface="Calibri"/>
                <a:cs typeface="Calibri"/>
              </a:rPr>
              <a:t> formés,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donne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cap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type</a:t>
            </a:r>
            <a:r>
              <a:rPr dirty="0" sz="1100">
                <a:latin typeface="Calibri"/>
                <a:cs typeface="Calibri"/>
              </a:rPr>
              <a:t> de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formation. Pour autant, les GQS doivent répondre à un besoin précis, celui de sensibiliser aux </a:t>
            </a:r>
            <a:r>
              <a:rPr dirty="0" sz="1100" spc="-10">
                <a:latin typeface="Calibri"/>
                <a:cs typeface="Calibri"/>
              </a:rPr>
              <a:t>différentes </a:t>
            </a:r>
            <a:r>
              <a:rPr dirty="0" sz="1100" spc="-5">
                <a:latin typeface="Calibri"/>
                <a:cs typeface="Calibri"/>
              </a:rPr>
              <a:t> techniques de secourisme le plus </a:t>
            </a:r>
            <a:r>
              <a:rPr dirty="0" sz="1100">
                <a:latin typeface="Calibri"/>
                <a:cs typeface="Calibri"/>
              </a:rPr>
              <a:t>grand </a:t>
            </a:r>
            <a:r>
              <a:rPr dirty="0" sz="1100" spc="-5">
                <a:latin typeface="Calibri"/>
                <a:cs typeface="Calibri"/>
              </a:rPr>
              <a:t>nombre, tout en optimisant les techniques pédagogiques pour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satisfaire à la contrainte de temps de formation. Les GQS abordent strictement les gestes d’urgence sans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 autant être exhaustifs. En cela, la sensibilisation aux GQS est un tremplin vers une </a:t>
            </a:r>
            <a:r>
              <a:rPr dirty="0" sz="1100">
                <a:latin typeface="Calibri"/>
                <a:cs typeface="Calibri"/>
              </a:rPr>
              <a:t>formation </a:t>
            </a:r>
            <a:r>
              <a:rPr dirty="0" sz="1100" spc="-5">
                <a:latin typeface="Calibri"/>
                <a:cs typeface="Calibri"/>
              </a:rPr>
              <a:t>plus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conséquente,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permettant</a:t>
            </a:r>
            <a:r>
              <a:rPr dirty="0" sz="1100" spc="-5">
                <a:latin typeface="Calibri"/>
                <a:cs typeface="Calibri"/>
              </a:rPr>
              <a:t> au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citoyen-sauveteur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d’être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mesure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réagir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toutes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situations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d’exception,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PSC1.</a:t>
            </a:r>
            <a:endParaRPr sz="1100">
              <a:latin typeface="Calibri"/>
              <a:cs typeface="Calibri"/>
            </a:endParaRPr>
          </a:p>
          <a:p>
            <a:pPr algn="just" marL="12700" marR="8255">
              <a:lnSpc>
                <a:spcPct val="109500"/>
              </a:lnSpc>
              <a:spcBef>
                <a:spcPts val="805"/>
              </a:spcBef>
            </a:pPr>
            <a:r>
              <a:rPr dirty="0" sz="1100" spc="-5">
                <a:latin typeface="Calibri"/>
                <a:cs typeface="Calibri"/>
              </a:rPr>
              <a:t>Dans un contexte où la menace terroriste reste toujours </a:t>
            </a:r>
            <a:r>
              <a:rPr dirty="0" sz="1100" spc="-10">
                <a:latin typeface="Calibri"/>
                <a:cs typeface="Calibri"/>
              </a:rPr>
              <a:t>prégnante, </a:t>
            </a:r>
            <a:r>
              <a:rPr dirty="0" sz="1100" spc="-5">
                <a:latin typeface="Calibri"/>
                <a:cs typeface="Calibri"/>
              </a:rPr>
              <a:t>les techniques enseignées </a:t>
            </a:r>
            <a:r>
              <a:rPr dirty="0" sz="1100">
                <a:latin typeface="Calibri"/>
                <a:cs typeface="Calibri"/>
              </a:rPr>
              <a:t>aux </a:t>
            </a:r>
            <a:r>
              <a:rPr dirty="0" sz="1100" spc="-5">
                <a:latin typeface="Calibri"/>
                <a:cs typeface="Calibri"/>
              </a:rPr>
              <a:t>GQS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donnent également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outils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nécessaires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agir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avec 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maximum 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sécurité.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800"/>
              </a:lnSpc>
              <a:spcBef>
                <a:spcPts val="800"/>
              </a:spcBef>
            </a:pP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document,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trouverez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éléments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techniques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pédagogiques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cette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sensibilisation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meilleures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conditions.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contenu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technique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utilisé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identique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recommandations PSC1 pour 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meilleure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cohérence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l’apprentissage.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12</a:t>
            </a:fld>
          </a:p>
        </p:txBody>
      </p:sp>
      <p:sp>
        <p:nvSpPr>
          <p:cNvPr id="5" name="object 5"/>
          <p:cNvSpPr txBox="1"/>
          <p:nvPr/>
        </p:nvSpPr>
        <p:spPr>
          <a:xfrm>
            <a:off x="1938782" y="4618735"/>
            <a:ext cx="789305" cy="170180"/>
          </a:xfrm>
          <a:prstGeom prst="rect">
            <a:avLst/>
          </a:prstGeom>
          <a:solidFill>
            <a:srgbClr val="FFFF00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265"/>
              </a:lnSpc>
            </a:pPr>
            <a:r>
              <a:rPr dirty="0" sz="1100" spc="-5">
                <a:latin typeface="Calibri"/>
                <a:cs typeface="Calibri"/>
              </a:rPr>
              <a:t>(</a:t>
            </a:r>
            <a:r>
              <a:rPr dirty="0" sz="1100" spc="-5" strike="sngStrike">
                <a:latin typeface="Calibri"/>
                <a:cs typeface="Calibri"/>
              </a:rPr>
              <a:t>«</a:t>
            </a:r>
            <a:r>
              <a:rPr dirty="0" sz="1100" spc="-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exemple</a:t>
            </a:r>
            <a:r>
              <a:rPr dirty="0" sz="1100" spc="-2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»</a:t>
            </a:r>
            <a:r>
              <a:rPr dirty="0" sz="1100" spc="-5" strike="noStrike">
                <a:latin typeface="Calibri"/>
                <a:cs typeface="Calibri"/>
              </a:rPr>
              <a:t>)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7390" y="4582871"/>
            <a:ext cx="6140450" cy="393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9500"/>
              </a:lnSpc>
              <a:spcBef>
                <a:spcPts val="100"/>
              </a:spcBef>
              <a:tabLst>
                <a:tab pos="2078355" algn="l"/>
              </a:tabLst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3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parties</a:t>
            </a:r>
            <a:r>
              <a:rPr dirty="0" sz="1100" spc="3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barrées	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recommandations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PSC1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sont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enseignés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lors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sensibilisation GQS.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7390" y="5051754"/>
            <a:ext cx="6140450" cy="394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dirty="0" sz="1100" spc="-10">
                <a:latin typeface="Calibri"/>
                <a:cs typeface="Calibri"/>
              </a:rPr>
              <a:t>Toutes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ces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parties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sont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indépendantes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unes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autres.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sensibilisation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présentée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fera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selon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circuit administratif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inhérent 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toutes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formations :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procès-verbal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remise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d’attestations.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8854" y="516889"/>
            <a:ext cx="201993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[01FT01</a:t>
            </a:r>
            <a:r>
              <a:rPr dirty="0" sz="1600" spc="-30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/</a:t>
            </a:r>
            <a:r>
              <a:rPr dirty="0" sz="1600" spc="50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FD9100"/>
                </a:solidFill>
                <a:latin typeface="Calibri"/>
                <a:cs typeface="Calibri"/>
              </a:rPr>
              <a:t>12-2022]</a:t>
            </a:r>
            <a:r>
              <a:rPr dirty="0" sz="1600" spc="-25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GQS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82520" y="760730"/>
            <a:ext cx="2791460" cy="4216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 spc="-5">
                <a:solidFill>
                  <a:srgbClr val="FD9100"/>
                </a:solidFill>
              </a:rPr>
              <a:t>Compression</a:t>
            </a:r>
            <a:r>
              <a:rPr dirty="0" u="none" spc="-30">
                <a:solidFill>
                  <a:srgbClr val="FD9100"/>
                </a:solidFill>
              </a:rPr>
              <a:t> </a:t>
            </a:r>
            <a:r>
              <a:rPr dirty="0" u="none" spc="-10">
                <a:solidFill>
                  <a:srgbClr val="FD9100"/>
                </a:solidFill>
              </a:rPr>
              <a:t>directe</a:t>
            </a:r>
          </a:p>
        </p:txBody>
      </p:sp>
      <p:sp>
        <p:nvSpPr>
          <p:cNvPr id="4" name="object 4"/>
          <p:cNvSpPr/>
          <p:nvPr/>
        </p:nvSpPr>
        <p:spPr>
          <a:xfrm>
            <a:off x="701040" y="1242821"/>
            <a:ext cx="6155690" cy="6350"/>
          </a:xfrm>
          <a:custGeom>
            <a:avLst/>
            <a:gdLst/>
            <a:ahLst/>
            <a:cxnLst/>
            <a:rect l="l" t="t" r="r" b="b"/>
            <a:pathLst>
              <a:path w="6155690" h="6350">
                <a:moveTo>
                  <a:pt x="6155436" y="0"/>
                </a:moveTo>
                <a:lnTo>
                  <a:pt x="0" y="0"/>
                </a:lnTo>
                <a:lnTo>
                  <a:pt x="0" y="6096"/>
                </a:lnTo>
                <a:lnTo>
                  <a:pt x="6155436" y="6096"/>
                </a:lnTo>
                <a:lnTo>
                  <a:pt x="6155436" y="0"/>
                </a:lnTo>
                <a:close/>
              </a:path>
            </a:pathLst>
          </a:custGeom>
          <a:solidFill>
            <a:srgbClr val="FD91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701040" y="1401317"/>
            <a:ext cx="6155690" cy="287020"/>
            <a:chOff x="701040" y="1401317"/>
            <a:chExt cx="6155690" cy="287020"/>
          </a:xfrm>
        </p:grpSpPr>
        <p:sp>
          <p:nvSpPr>
            <p:cNvPr id="6" name="object 6"/>
            <p:cNvSpPr/>
            <p:nvPr/>
          </p:nvSpPr>
          <p:spPr>
            <a:xfrm>
              <a:off x="701040" y="140131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16817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701040" y="2138425"/>
            <a:ext cx="6155690" cy="287020"/>
            <a:chOff x="701040" y="2138425"/>
            <a:chExt cx="6155690" cy="287020"/>
          </a:xfrm>
        </p:grpSpPr>
        <p:sp>
          <p:nvSpPr>
            <p:cNvPr id="9" name="object 9"/>
            <p:cNvSpPr/>
            <p:nvPr/>
          </p:nvSpPr>
          <p:spPr>
            <a:xfrm>
              <a:off x="701040" y="2138425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1040" y="2418841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701040" y="2875279"/>
            <a:ext cx="6155690" cy="287020"/>
            <a:chOff x="701040" y="2875279"/>
            <a:chExt cx="6155690" cy="287020"/>
          </a:xfrm>
        </p:grpSpPr>
        <p:sp>
          <p:nvSpPr>
            <p:cNvPr id="12" name="object 12"/>
            <p:cNvSpPr/>
            <p:nvPr/>
          </p:nvSpPr>
          <p:spPr>
            <a:xfrm>
              <a:off x="701040" y="2875279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01040" y="3155695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/>
          <p:cNvGrpSpPr/>
          <p:nvPr/>
        </p:nvGrpSpPr>
        <p:grpSpPr>
          <a:xfrm>
            <a:off x="701040" y="4272787"/>
            <a:ext cx="6155690" cy="287655"/>
            <a:chOff x="701040" y="4272787"/>
            <a:chExt cx="6155690" cy="287655"/>
          </a:xfrm>
        </p:grpSpPr>
        <p:sp>
          <p:nvSpPr>
            <p:cNvPr id="15" name="object 15"/>
            <p:cNvSpPr/>
            <p:nvPr/>
          </p:nvSpPr>
          <p:spPr>
            <a:xfrm>
              <a:off x="701040" y="4272787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701040" y="4553965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/>
          <p:cNvGrpSpPr/>
          <p:nvPr/>
        </p:nvGrpSpPr>
        <p:grpSpPr>
          <a:xfrm>
            <a:off x="701040" y="5623305"/>
            <a:ext cx="6155690" cy="287655"/>
            <a:chOff x="701040" y="5623305"/>
            <a:chExt cx="6155690" cy="287655"/>
          </a:xfrm>
        </p:grpSpPr>
        <p:sp>
          <p:nvSpPr>
            <p:cNvPr id="18" name="object 18"/>
            <p:cNvSpPr/>
            <p:nvPr/>
          </p:nvSpPr>
          <p:spPr>
            <a:xfrm>
              <a:off x="701040" y="5623305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701040" y="590448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/>
          <p:cNvGrpSpPr/>
          <p:nvPr/>
        </p:nvGrpSpPr>
        <p:grpSpPr>
          <a:xfrm>
            <a:off x="701040" y="7758429"/>
            <a:ext cx="6155690" cy="287020"/>
            <a:chOff x="701040" y="7758429"/>
            <a:chExt cx="6155690" cy="287020"/>
          </a:xfrm>
        </p:grpSpPr>
        <p:sp>
          <p:nvSpPr>
            <p:cNvPr id="21" name="object 21"/>
            <p:cNvSpPr/>
            <p:nvPr/>
          </p:nvSpPr>
          <p:spPr>
            <a:xfrm>
              <a:off x="701040" y="7758429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6155436" y="28041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701040" y="8038845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/>
          <p:cNvSpPr txBox="1"/>
          <p:nvPr/>
        </p:nvSpPr>
        <p:spPr>
          <a:xfrm>
            <a:off x="701040" y="1378711"/>
            <a:ext cx="6155690" cy="7438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Indication</a:t>
            </a:r>
            <a:endParaRPr sz="160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  <a:spcBef>
                <a:spcPts val="1155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compression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directe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indiquée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sur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toute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plaie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qui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saigne</a:t>
            </a:r>
            <a:r>
              <a:rPr dirty="0" sz="1100" spc="1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abondamment.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Justification</a:t>
            </a:r>
            <a:endParaRPr sz="160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  <a:spcBef>
                <a:spcPts val="1155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compression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des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vaisseaux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sanguins,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au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niveau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d’une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plaie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arrête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saignement.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Réalisation</a:t>
            </a:r>
            <a:endParaRPr sz="160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  <a:spcBef>
                <a:spcPts val="1155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Quel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que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soit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l’âge de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victime,</a:t>
            </a:r>
            <a:r>
              <a:rPr dirty="0" sz="1100" spc="-1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il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convient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6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l’installer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position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horizontale,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dos,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préférentiellement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surface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rigide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placer auprès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d’elle,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souvent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 genoux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dénuder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 poitrine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la victime,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mesure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possible.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Symbol"/>
              <a:buChar char=""/>
            </a:pPr>
            <a:endParaRPr sz="11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Par</a:t>
            </a:r>
            <a:r>
              <a:rPr dirty="0" sz="1600" spc="-2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compression</a:t>
            </a:r>
            <a:r>
              <a:rPr dirty="0" sz="1600" spc="-2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manuelle</a:t>
            </a:r>
            <a:endParaRPr sz="1600">
              <a:latin typeface="Calibri Light"/>
              <a:cs typeface="Calibri Light"/>
            </a:endParaRPr>
          </a:p>
          <a:p>
            <a:pPr algn="just" marL="19050" marR="7620">
              <a:lnSpc>
                <a:spcPct val="105500"/>
              </a:lnSpc>
              <a:spcBef>
                <a:spcPts val="109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Appuyer fortement sur l’endroit qui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saigne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avec les doigts ou la 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paume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 la main, en interposant une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épaisseur de tissu propre recouvrant complètement la plaie (mouchoirs, torchons,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vêtements,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etc.) et ce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jusqu’à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l’arrivée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des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secours.</a:t>
            </a: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88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 l’absence</a:t>
            </a:r>
            <a:r>
              <a:rPr dirty="0" sz="1100" spc="1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tissu,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victime,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si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elle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peut,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ou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sauveteur,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appuie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directement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avec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sa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main.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Par</a:t>
            </a:r>
            <a:r>
              <a:rPr dirty="0" sz="1600" spc="-2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pansement</a:t>
            </a:r>
            <a:r>
              <a:rPr dirty="0" sz="1600" spc="-2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compressif</a:t>
            </a:r>
            <a:endParaRPr sz="1600">
              <a:latin typeface="Calibri Light"/>
              <a:cs typeface="Calibri Light"/>
            </a:endParaRPr>
          </a:p>
          <a:p>
            <a:pPr algn="just" marL="19050" marR="7620">
              <a:lnSpc>
                <a:spcPct val="127299"/>
              </a:lnSpc>
              <a:spcBef>
                <a:spcPts val="80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 pansement compressif peut remplacer la compression manuelle seulement si elle a permis d’arrêter le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saignement.</a:t>
            </a:r>
            <a:r>
              <a:rPr dirty="0" sz="1100" spc="1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Il</a:t>
            </a:r>
            <a:r>
              <a:rPr dirty="0" sz="1100" spc="1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 spc="1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utilisé</a:t>
            </a:r>
            <a:r>
              <a:rPr dirty="0" sz="1100" spc="14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pour</a:t>
            </a:r>
            <a:r>
              <a:rPr dirty="0" sz="1100" spc="1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libérer</a:t>
            </a:r>
            <a:r>
              <a:rPr dirty="0" sz="1100" spc="1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</a:t>
            </a:r>
            <a:r>
              <a:rPr dirty="0" sz="1100" spc="1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sauveteur</a:t>
            </a:r>
            <a:r>
              <a:rPr dirty="0" sz="1100" spc="1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et</a:t>
            </a:r>
            <a:r>
              <a:rPr dirty="0" sz="1100" spc="1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si</a:t>
            </a:r>
            <a:r>
              <a:rPr dirty="0" sz="1100" spc="1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pc="14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victime</a:t>
            </a:r>
            <a:r>
              <a:rPr dirty="0" sz="1100" spc="1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ne</a:t>
            </a:r>
            <a:r>
              <a:rPr dirty="0" sz="1100" spc="1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peut</a:t>
            </a:r>
            <a:r>
              <a:rPr dirty="0" sz="1100" spc="1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pas</a:t>
            </a:r>
            <a:r>
              <a:rPr dirty="0" sz="1100" spc="1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appuyer</a:t>
            </a:r>
            <a:r>
              <a:rPr dirty="0" sz="1100" spc="14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elle-même</a:t>
            </a:r>
            <a:r>
              <a:rPr dirty="0" sz="1100" spc="1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sur</a:t>
            </a:r>
            <a:r>
              <a:rPr dirty="0" sz="1100" spc="1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 </a:t>
            </a:r>
            <a:r>
              <a:rPr dirty="0" sz="1100" spc="-2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plaie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qui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saigne.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Il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réalisé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par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une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épaisseur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tissu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propre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recouvrant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complètement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pc="2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plaie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(mouchoirs, torchons, vêtements, etc.)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fixée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par une bande élastique ou un lien large assez long pour serrer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suffisamment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maintenir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ainsi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l’arrêt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du saignement.</a:t>
            </a:r>
            <a:endParaRPr sz="1100">
              <a:latin typeface="Calibri"/>
              <a:cs typeface="Calibri"/>
            </a:endParaRPr>
          </a:p>
          <a:p>
            <a:pPr algn="just" marL="19050" marR="10160">
              <a:lnSpc>
                <a:spcPct val="127699"/>
              </a:lnSpc>
              <a:spcBef>
                <a:spcPts val="785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L’usage</a:t>
            </a:r>
            <a:r>
              <a:rPr dirty="0" sz="1100" spc="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du</a:t>
            </a:r>
            <a:r>
              <a:rPr dirty="0" sz="1100" spc="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pansement</a:t>
            </a:r>
            <a:r>
              <a:rPr dirty="0" sz="1100" spc="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compressif</a:t>
            </a:r>
            <a:r>
              <a:rPr dirty="0" sz="1100" spc="5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 spc="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impossible</a:t>
            </a:r>
            <a:r>
              <a:rPr dirty="0" sz="1100" spc="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lorsque</a:t>
            </a:r>
            <a:r>
              <a:rPr dirty="0" sz="1100" spc="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l’endroit</a:t>
            </a:r>
            <a:r>
              <a:rPr dirty="0" sz="1100" spc="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qui</a:t>
            </a:r>
            <a:r>
              <a:rPr dirty="0" sz="1100" spc="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saigne</a:t>
            </a:r>
            <a:r>
              <a:rPr dirty="0" sz="1100" spc="4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 spc="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situé</a:t>
            </a:r>
            <a:r>
              <a:rPr dirty="0" sz="1100" spc="4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au</a:t>
            </a:r>
            <a:r>
              <a:rPr dirty="0" sz="1100" spc="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niveau</a:t>
            </a:r>
            <a:r>
              <a:rPr dirty="0" sz="1100" spc="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du</a:t>
            </a:r>
            <a:r>
              <a:rPr dirty="0" sz="1100" spc="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cou,</a:t>
            </a:r>
            <a:r>
              <a:rPr dirty="0" sz="1100" spc="4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 </a:t>
            </a:r>
            <a:r>
              <a:rPr dirty="0" sz="1100" spc="-2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tête, du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thorax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ou de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l’abdomen.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5"/>
              </a:spcBef>
            </a:pPr>
            <a:r>
              <a:rPr dirty="0" sz="1600">
                <a:solidFill>
                  <a:srgbClr val="FD9100"/>
                </a:solidFill>
                <a:latin typeface="Calibri Light"/>
                <a:cs typeface="Calibri Light"/>
              </a:rPr>
              <a:t>Points</a:t>
            </a:r>
            <a:r>
              <a:rPr dirty="0" sz="1600" spc="-50">
                <a:solidFill>
                  <a:srgbClr val="FD910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clés</a:t>
            </a:r>
            <a:endParaRPr sz="160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  <a:spcBef>
                <a:spcPts val="115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 compression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directe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doit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être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suffisante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 arrêter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 saignement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10">
                <a:latin typeface="Calibri"/>
                <a:cs typeface="Calibri"/>
              </a:rPr>
              <a:t>permanente.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26</a:t>
            </a:fld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8854" y="516889"/>
            <a:ext cx="201993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[01FT02</a:t>
            </a:r>
            <a:r>
              <a:rPr dirty="0" sz="1600" spc="-30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/</a:t>
            </a:r>
            <a:r>
              <a:rPr dirty="0" sz="1600" spc="50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FD9100"/>
                </a:solidFill>
                <a:latin typeface="Calibri"/>
                <a:cs typeface="Calibri"/>
              </a:rPr>
              <a:t>12-2022]</a:t>
            </a:r>
            <a:r>
              <a:rPr dirty="0" sz="1600" spc="-25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GQS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25114" y="760730"/>
            <a:ext cx="906780" cy="4216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 spc="-5">
                <a:solidFill>
                  <a:srgbClr val="FD9100"/>
                </a:solidFill>
              </a:rPr>
              <a:t>Garrot</a:t>
            </a:r>
          </a:p>
        </p:txBody>
      </p:sp>
      <p:sp>
        <p:nvSpPr>
          <p:cNvPr id="4" name="object 4"/>
          <p:cNvSpPr/>
          <p:nvPr/>
        </p:nvSpPr>
        <p:spPr>
          <a:xfrm>
            <a:off x="701040" y="1242821"/>
            <a:ext cx="6155690" cy="6350"/>
          </a:xfrm>
          <a:custGeom>
            <a:avLst/>
            <a:gdLst/>
            <a:ahLst/>
            <a:cxnLst/>
            <a:rect l="l" t="t" r="r" b="b"/>
            <a:pathLst>
              <a:path w="6155690" h="6350">
                <a:moveTo>
                  <a:pt x="6155436" y="0"/>
                </a:moveTo>
                <a:lnTo>
                  <a:pt x="0" y="0"/>
                </a:lnTo>
                <a:lnTo>
                  <a:pt x="0" y="6096"/>
                </a:lnTo>
                <a:lnTo>
                  <a:pt x="6155436" y="6096"/>
                </a:lnTo>
                <a:lnTo>
                  <a:pt x="6155436" y="0"/>
                </a:lnTo>
                <a:close/>
              </a:path>
            </a:pathLst>
          </a:custGeom>
          <a:solidFill>
            <a:srgbClr val="FD91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701040" y="1401317"/>
            <a:ext cx="6155690" cy="287020"/>
            <a:chOff x="701040" y="1401317"/>
            <a:chExt cx="6155690" cy="287020"/>
          </a:xfrm>
        </p:grpSpPr>
        <p:sp>
          <p:nvSpPr>
            <p:cNvPr id="6" name="object 6"/>
            <p:cNvSpPr/>
            <p:nvPr/>
          </p:nvSpPr>
          <p:spPr>
            <a:xfrm>
              <a:off x="701040" y="140131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16817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701040" y="2334259"/>
            <a:ext cx="6155690" cy="287655"/>
            <a:chOff x="701040" y="2334259"/>
            <a:chExt cx="6155690" cy="287655"/>
          </a:xfrm>
        </p:grpSpPr>
        <p:sp>
          <p:nvSpPr>
            <p:cNvPr id="9" name="object 9"/>
            <p:cNvSpPr/>
            <p:nvPr/>
          </p:nvSpPr>
          <p:spPr>
            <a:xfrm>
              <a:off x="701040" y="2334259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5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1040" y="2615437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701040" y="3266947"/>
            <a:ext cx="6155690" cy="287655"/>
            <a:chOff x="701040" y="3266947"/>
            <a:chExt cx="6155690" cy="287655"/>
          </a:xfrm>
        </p:grpSpPr>
        <p:sp>
          <p:nvSpPr>
            <p:cNvPr id="12" name="object 12"/>
            <p:cNvSpPr/>
            <p:nvPr/>
          </p:nvSpPr>
          <p:spPr>
            <a:xfrm>
              <a:off x="701040" y="3266947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01040" y="3548126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/>
          <p:cNvGrpSpPr/>
          <p:nvPr/>
        </p:nvGrpSpPr>
        <p:grpSpPr>
          <a:xfrm>
            <a:off x="701040" y="5680455"/>
            <a:ext cx="6155690" cy="287020"/>
            <a:chOff x="701040" y="5680455"/>
            <a:chExt cx="6155690" cy="287020"/>
          </a:xfrm>
        </p:grpSpPr>
        <p:sp>
          <p:nvSpPr>
            <p:cNvPr id="15" name="object 15"/>
            <p:cNvSpPr/>
            <p:nvPr/>
          </p:nvSpPr>
          <p:spPr>
            <a:xfrm>
              <a:off x="701040" y="5680455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6155436" y="28041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701040" y="5960871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/>
          <p:cNvGrpSpPr/>
          <p:nvPr/>
        </p:nvGrpSpPr>
        <p:grpSpPr>
          <a:xfrm>
            <a:off x="701040" y="6588759"/>
            <a:ext cx="6155690" cy="287655"/>
            <a:chOff x="701040" y="6588759"/>
            <a:chExt cx="6155690" cy="287655"/>
          </a:xfrm>
        </p:grpSpPr>
        <p:sp>
          <p:nvSpPr>
            <p:cNvPr id="18" name="object 18"/>
            <p:cNvSpPr/>
            <p:nvPr/>
          </p:nvSpPr>
          <p:spPr>
            <a:xfrm>
              <a:off x="701040" y="6588759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8"/>
                  </a:lnTo>
                  <a:lnTo>
                    <a:pt x="6155436" y="281178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701040" y="6869938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/>
          <p:nvPr/>
        </p:nvSpPr>
        <p:spPr>
          <a:xfrm>
            <a:off x="701040" y="1378711"/>
            <a:ext cx="6155690" cy="8533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Indication</a:t>
            </a:r>
            <a:endParaRPr sz="1600">
              <a:latin typeface="Calibri Light"/>
              <a:cs typeface="Calibri Light"/>
            </a:endParaRPr>
          </a:p>
          <a:p>
            <a:pPr algn="just" marL="19050" marR="16510">
              <a:lnSpc>
                <a:spcPct val="117300"/>
              </a:lnSpc>
              <a:spcBef>
                <a:spcPts val="93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Cette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technique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indiquée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cas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d’hémorragie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d’un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membre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lorsque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compression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directe</a:t>
            </a:r>
            <a:r>
              <a:rPr dirty="0" sz="1100" spc="2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est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inefficace ou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impossible.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Justification</a:t>
            </a:r>
            <a:endParaRPr sz="1600">
              <a:latin typeface="Calibri Light"/>
              <a:cs typeface="Calibri Light"/>
            </a:endParaRPr>
          </a:p>
          <a:p>
            <a:pPr algn="just" marL="19050" marR="16510">
              <a:lnSpc>
                <a:spcPct val="116799"/>
              </a:lnSpc>
              <a:spcBef>
                <a:spcPts val="94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but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</a:t>
            </a:r>
            <a:r>
              <a:rPr dirty="0" sz="1100" spc="8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cette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technique</a:t>
            </a:r>
            <a:r>
              <a:rPr dirty="0" sz="1100" spc="8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d’arrêter</a:t>
            </a:r>
            <a:r>
              <a:rPr dirty="0" sz="1100" spc="8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une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hémorragie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externe</a:t>
            </a:r>
            <a:r>
              <a:rPr dirty="0" sz="1100" spc="8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interrompant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totalement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pc="8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circulation </a:t>
            </a:r>
            <a:r>
              <a:rPr dirty="0" sz="1100" spc="-2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du sang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du membre,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aval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 de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l’endroit où il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posé.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FD9100"/>
                </a:solidFill>
                <a:latin typeface="Calibri Light"/>
                <a:cs typeface="Calibri Light"/>
              </a:rPr>
              <a:t>Matériel</a:t>
            </a:r>
            <a:endParaRPr sz="1600">
              <a:latin typeface="Calibri Light"/>
              <a:cs typeface="Calibri Light"/>
            </a:endParaRPr>
          </a:p>
          <a:p>
            <a:pPr algn="just" marL="19050">
              <a:lnSpc>
                <a:spcPct val="100000"/>
              </a:lnSpc>
              <a:spcBef>
                <a:spcPts val="1160"/>
              </a:spcBef>
            </a:pPr>
            <a:r>
              <a:rPr dirty="0" u="sng" sz="11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Garrot</a:t>
            </a:r>
            <a:r>
              <a:rPr dirty="0" u="sng" sz="1100" spc="-2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1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improvisé</a:t>
            </a:r>
            <a:r>
              <a:rPr dirty="0" u="sng" sz="1100" spc="-1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1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lien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toile,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solide,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élastique,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improvisé,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3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5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cm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large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d'au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moins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1,50m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longueur.</a:t>
            </a:r>
            <a:endParaRPr sz="1100">
              <a:latin typeface="Calibri"/>
              <a:cs typeface="Calibri"/>
            </a:endParaRPr>
          </a:p>
          <a:p>
            <a:pPr marL="247650" marR="10795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barre,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pièce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longue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10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20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cm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environ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bois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solide,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PVC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dur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métal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rigide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permettre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serrage.</a:t>
            </a:r>
            <a:endParaRPr sz="1100">
              <a:latin typeface="Calibri"/>
              <a:cs typeface="Calibri"/>
            </a:endParaRPr>
          </a:p>
          <a:p>
            <a:pPr algn="just" marL="19050">
              <a:lnSpc>
                <a:spcPct val="100000"/>
              </a:lnSpc>
              <a:spcBef>
                <a:spcPts val="819"/>
              </a:spcBef>
            </a:pPr>
            <a:r>
              <a:rPr dirty="0" u="sng" sz="11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Garrot de</a:t>
            </a:r>
            <a:r>
              <a:rPr dirty="0" u="sng" sz="11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1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fabrication</a:t>
            </a:r>
            <a:r>
              <a:rPr dirty="0" u="sng" sz="1100" spc="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1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industrielle</a:t>
            </a:r>
            <a:r>
              <a:rPr dirty="0" u="sng" sz="11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1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algn="just" marL="19050" marR="12065">
              <a:lnSpc>
                <a:spcPct val="109900"/>
              </a:lnSpc>
              <a:spcBef>
                <a:spcPts val="800"/>
              </a:spcBef>
            </a:pPr>
            <a:r>
              <a:rPr dirty="0" sz="1100" spc="-5">
                <a:latin typeface="Calibri"/>
                <a:cs typeface="Calibri"/>
              </a:rPr>
              <a:t>Il existe dans le commerce des garrots spécialement conçus qui peuvent faire éventuellement partie </a:t>
            </a:r>
            <a:r>
              <a:rPr dirty="0" sz="1100">
                <a:latin typeface="Calibri"/>
                <a:cs typeface="Calibri"/>
              </a:rPr>
              <a:t>d'une 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trousse de secours. Ces garrots équipés d'une barre de serrage </a:t>
            </a:r>
            <a:r>
              <a:rPr dirty="0" sz="1100">
                <a:latin typeface="Calibri"/>
                <a:cs typeface="Calibri"/>
              </a:rPr>
              <a:t>ou </a:t>
            </a:r>
            <a:r>
              <a:rPr dirty="0" sz="1100" spc="-5">
                <a:latin typeface="Calibri"/>
                <a:cs typeface="Calibri"/>
              </a:rPr>
              <a:t>d'un dispositif à cran, d'un lien </a:t>
            </a:r>
            <a:r>
              <a:rPr dirty="0" sz="1100" spc="10">
                <a:latin typeface="Calibri"/>
                <a:cs typeface="Calibri"/>
              </a:rPr>
              <a:t>large </a:t>
            </a:r>
            <a:r>
              <a:rPr dirty="0" sz="1100" spc="-5">
                <a:latin typeface="Calibri"/>
                <a:cs typeface="Calibri"/>
              </a:rPr>
              <a:t>et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d'un système de sécurité, ont montré une excellente efficacité. Il ne faut pas utiliser les garrots élastiques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prévus</a:t>
            </a:r>
            <a:r>
              <a:rPr dirty="0" sz="1100" spc="-5">
                <a:latin typeface="Calibri"/>
                <a:cs typeface="Calibri"/>
              </a:rPr>
              <a:t> pour 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prises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sang.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Réalisation</a:t>
            </a:r>
            <a:endParaRPr sz="1600">
              <a:latin typeface="Calibri Light"/>
              <a:cs typeface="Calibri Light"/>
            </a:endParaRPr>
          </a:p>
          <a:p>
            <a:pPr algn="just" marL="19050" marR="13335">
              <a:lnSpc>
                <a:spcPct val="109500"/>
              </a:lnSpc>
              <a:spcBef>
                <a:spcPts val="1030"/>
              </a:spcBef>
            </a:pPr>
            <a:r>
              <a:rPr dirty="0" sz="1100" spc="-5">
                <a:latin typeface="Calibri"/>
                <a:cs typeface="Calibri"/>
              </a:rPr>
              <a:t>Le garrot est mis en place idéalement de 5 à 7 centimètres au-dessus de la plaie (entre le cœur et la plaie),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jamais sur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articulation.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Garrot</a:t>
            </a:r>
            <a:r>
              <a:rPr dirty="0" sz="1600" spc="-1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improvisé</a:t>
            </a:r>
            <a:r>
              <a:rPr dirty="0" sz="1600" spc="-2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:</a:t>
            </a:r>
            <a:endParaRPr sz="1600">
              <a:latin typeface="Calibri Light"/>
              <a:cs typeface="Calibri Light"/>
            </a:endParaRPr>
          </a:p>
          <a:p>
            <a:pPr marL="247650" indent="-228600">
              <a:lnSpc>
                <a:spcPct val="100000"/>
              </a:lnSpc>
              <a:spcBef>
                <a:spcPts val="122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faire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deux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autour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membre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avec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large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l’endroit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où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garrot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placé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faire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nœud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placer au-dessus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nœud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barre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deux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nœuds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par-dessus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maintenir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marR="17145" indent="-228600">
              <a:lnSpc>
                <a:spcPct val="116799"/>
              </a:lnSpc>
              <a:spcBef>
                <a:spcPts val="6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tourner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barre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façon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serrer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garrot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jusqu'à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l'arrêt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saignement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maintenir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serrage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même si 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douleur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provoquée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intense.</a:t>
            </a:r>
            <a:endParaRPr sz="1100">
              <a:latin typeface="Calibri"/>
              <a:cs typeface="Calibri"/>
            </a:endParaRPr>
          </a:p>
          <a:p>
            <a:pPr algn="just" marL="19050" marR="12065">
              <a:lnSpc>
                <a:spcPct val="109800"/>
              </a:lnSpc>
              <a:spcBef>
                <a:spcPts val="690"/>
              </a:spcBef>
            </a:pPr>
            <a:r>
              <a:rPr dirty="0" sz="1100" spc="-5">
                <a:latin typeface="Calibri"/>
                <a:cs typeface="Calibri"/>
              </a:rPr>
              <a:t>Il est toutefois possible de maintenir le serrage en bloquant la position du bâton avec un </a:t>
            </a:r>
            <a:r>
              <a:rPr dirty="0" sz="1100" spc="-10">
                <a:latin typeface="Calibri"/>
                <a:cs typeface="Calibri"/>
              </a:rPr>
              <a:t>second </a:t>
            </a:r>
            <a:r>
              <a:rPr dirty="0" sz="1100" spc="-5">
                <a:latin typeface="Calibri"/>
                <a:cs typeface="Calibri"/>
              </a:rPr>
              <a:t>lien par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exemple,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bloquant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position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barre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quelque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moyen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soit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 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libérer.</a:t>
            </a:r>
            <a:endParaRPr sz="1100">
              <a:latin typeface="Calibri"/>
              <a:cs typeface="Calibri"/>
            </a:endParaRPr>
          </a:p>
          <a:p>
            <a:pPr algn="just" marL="19050" marR="13970">
              <a:lnSpc>
                <a:spcPct val="109800"/>
              </a:lnSpc>
              <a:spcBef>
                <a:spcPts val="800"/>
              </a:spcBef>
            </a:pPr>
            <a:r>
              <a:rPr dirty="0" sz="1100" spc="-5">
                <a:latin typeface="Calibri"/>
                <a:cs typeface="Calibri"/>
              </a:rPr>
              <a:t>NB : En l'absence de barre, faire le </a:t>
            </a:r>
            <a:r>
              <a:rPr dirty="0" sz="1100">
                <a:latin typeface="Calibri"/>
                <a:cs typeface="Calibri"/>
              </a:rPr>
              <a:t>garrot </a:t>
            </a:r>
            <a:r>
              <a:rPr dirty="0" sz="1100" spc="-5">
                <a:latin typeface="Calibri"/>
                <a:cs typeface="Calibri"/>
              </a:rPr>
              <a:t>uniquement avec le lien </a:t>
            </a:r>
            <a:r>
              <a:rPr dirty="0" sz="1100">
                <a:latin typeface="Calibri"/>
                <a:cs typeface="Calibri"/>
              </a:rPr>
              <a:t>large. </a:t>
            </a:r>
            <a:r>
              <a:rPr dirty="0" sz="1100" spc="-5">
                <a:latin typeface="Calibri"/>
                <a:cs typeface="Calibri"/>
              </a:rPr>
              <a:t>Réaliser une boucle en glissant le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lien au </a:t>
            </a:r>
            <a:r>
              <a:rPr dirty="0" sz="1100" spc="-10">
                <a:latin typeface="Calibri"/>
                <a:cs typeface="Calibri"/>
              </a:rPr>
              <a:t>niveau</a:t>
            </a:r>
            <a:r>
              <a:rPr dirty="0" sz="1100" spc="-5">
                <a:latin typeface="Calibri"/>
                <a:cs typeface="Calibri"/>
              </a:rPr>
              <a:t> 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l’hémorragie. Glisser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 partie du lien dans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 </a:t>
            </a:r>
            <a:r>
              <a:rPr dirty="0" sz="1100" spc="-10">
                <a:latin typeface="Calibri"/>
                <a:cs typeface="Calibri"/>
              </a:rPr>
              <a:t>boucle</a:t>
            </a:r>
            <a:r>
              <a:rPr dirty="0" sz="1100" spc="2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afin que le garrot entoure le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membre. Serrer le nœud du garrot le plus fortement possible en tirant sur chaque extrémité du lien et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réaliser un double nœud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maintien.</a:t>
            </a:r>
            <a:endParaRPr sz="1100">
              <a:latin typeface="Calibri"/>
              <a:cs typeface="Calibri"/>
            </a:endParaRPr>
          </a:p>
          <a:p>
            <a:pPr algn="just" marL="19050" marR="14604">
              <a:lnSpc>
                <a:spcPct val="109500"/>
              </a:lnSpc>
              <a:spcBef>
                <a:spcPts val="805"/>
              </a:spcBef>
            </a:pPr>
            <a:r>
              <a:rPr dirty="0" sz="1100" spc="-5">
                <a:latin typeface="Calibri"/>
                <a:cs typeface="Calibri"/>
              </a:rPr>
              <a:t>Une fois mis en place, le </a:t>
            </a:r>
            <a:r>
              <a:rPr dirty="0" sz="1100">
                <a:latin typeface="Calibri"/>
                <a:cs typeface="Calibri"/>
              </a:rPr>
              <a:t>garrot </a:t>
            </a:r>
            <a:r>
              <a:rPr dirty="0" sz="1100" spc="-5">
                <a:latin typeface="Calibri"/>
                <a:cs typeface="Calibri"/>
              </a:rPr>
              <a:t>doit toujours rester visible (ne pas le recouvrir) et ne jamais être retiré sans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avis médical.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26</a:t>
            </a:fld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01040" y="541019"/>
            <a:ext cx="6155690" cy="287020"/>
            <a:chOff x="701040" y="541019"/>
            <a:chExt cx="6155690" cy="287020"/>
          </a:xfrm>
        </p:grpSpPr>
        <p:sp>
          <p:nvSpPr>
            <p:cNvPr id="3" name="object 3"/>
            <p:cNvSpPr/>
            <p:nvPr/>
          </p:nvSpPr>
          <p:spPr>
            <a:xfrm>
              <a:off x="701040" y="541019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01040" y="821435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701040" y="1284731"/>
            <a:ext cx="6155690" cy="287655"/>
            <a:chOff x="701040" y="1284731"/>
            <a:chExt cx="6155690" cy="287655"/>
          </a:xfrm>
        </p:grpSpPr>
        <p:sp>
          <p:nvSpPr>
            <p:cNvPr id="6" name="object 6"/>
            <p:cNvSpPr/>
            <p:nvPr/>
          </p:nvSpPr>
          <p:spPr>
            <a:xfrm>
              <a:off x="701040" y="1284731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5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1565909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701040" y="518413"/>
            <a:ext cx="6155690" cy="1825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Garrot</a:t>
            </a:r>
            <a:r>
              <a:rPr dirty="0" sz="1600" spc="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de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fabrication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industrielle</a:t>
            </a:r>
            <a:r>
              <a:rPr dirty="0" sz="1600" spc="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:</a:t>
            </a:r>
            <a:endParaRPr sz="1600">
              <a:latin typeface="Calibri Light"/>
              <a:cs typeface="Calibri Light"/>
            </a:endParaRPr>
          </a:p>
          <a:p>
            <a:pPr marL="247650" indent="-228600">
              <a:lnSpc>
                <a:spcPct val="100000"/>
              </a:lnSpc>
              <a:spcBef>
                <a:spcPts val="121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Suivre 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instructions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 fabricant.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Font typeface="Symbol"/>
              <a:buChar char=""/>
            </a:pP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FD9100"/>
                </a:solidFill>
                <a:latin typeface="Calibri Light"/>
                <a:cs typeface="Calibri Light"/>
              </a:rPr>
              <a:t>Points</a:t>
            </a:r>
            <a:r>
              <a:rPr dirty="0" sz="1600" spc="-10">
                <a:solidFill>
                  <a:srgbClr val="FD910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clés</a:t>
            </a:r>
            <a:endParaRPr sz="160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  <a:spcBef>
                <a:spcPts val="116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</a:t>
            </a:r>
            <a:r>
              <a:rPr dirty="0" sz="1100" spc="-2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garrot</a:t>
            </a:r>
            <a:r>
              <a:rPr dirty="0" sz="1100" spc="-2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doit</a:t>
            </a:r>
            <a:r>
              <a:rPr dirty="0" sz="1100" spc="-2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9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être situé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amont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plaie qui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saigne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(entre 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cœur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plaie)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être serré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 arrêter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saignement.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26</a:t>
            </a:fld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7423" y="516889"/>
            <a:ext cx="204279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47A4D7"/>
                </a:solidFill>
                <a:latin typeface="Calibri"/>
                <a:cs typeface="Calibri"/>
              </a:rPr>
              <a:t>[01PR02</a:t>
            </a:r>
            <a:r>
              <a:rPr dirty="0" sz="1600" spc="-15">
                <a:solidFill>
                  <a:srgbClr val="47A4D7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"/>
                <a:cs typeface="Calibri"/>
              </a:rPr>
              <a:t>/</a:t>
            </a:r>
            <a:r>
              <a:rPr dirty="0" sz="1600" spc="55">
                <a:solidFill>
                  <a:srgbClr val="47A4D7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"/>
                <a:cs typeface="Calibri"/>
              </a:rPr>
              <a:t>12-2022]</a:t>
            </a:r>
            <a:r>
              <a:rPr dirty="0" sz="1600" spc="-15">
                <a:solidFill>
                  <a:srgbClr val="47A4D7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GQS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65933" y="760730"/>
            <a:ext cx="3025775" cy="4216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 spc="-5">
                <a:solidFill>
                  <a:srgbClr val="47A4D7"/>
                </a:solidFill>
              </a:rPr>
              <a:t>Perte</a:t>
            </a:r>
            <a:r>
              <a:rPr dirty="0" u="none" spc="-15">
                <a:solidFill>
                  <a:srgbClr val="47A4D7"/>
                </a:solidFill>
              </a:rPr>
              <a:t> </a:t>
            </a:r>
            <a:r>
              <a:rPr dirty="0" u="none" spc="-5">
                <a:solidFill>
                  <a:srgbClr val="47A4D7"/>
                </a:solidFill>
              </a:rPr>
              <a:t>de</a:t>
            </a:r>
            <a:r>
              <a:rPr dirty="0" u="none" spc="-15">
                <a:solidFill>
                  <a:srgbClr val="47A4D7"/>
                </a:solidFill>
              </a:rPr>
              <a:t> </a:t>
            </a:r>
            <a:r>
              <a:rPr dirty="0" u="none" spc="-5">
                <a:solidFill>
                  <a:srgbClr val="47A4D7"/>
                </a:solidFill>
              </a:rPr>
              <a:t>connaissance</a:t>
            </a:r>
          </a:p>
        </p:txBody>
      </p:sp>
      <p:sp>
        <p:nvSpPr>
          <p:cNvPr id="4" name="object 4"/>
          <p:cNvSpPr/>
          <p:nvPr/>
        </p:nvSpPr>
        <p:spPr>
          <a:xfrm>
            <a:off x="701040" y="1242821"/>
            <a:ext cx="6155690" cy="6350"/>
          </a:xfrm>
          <a:custGeom>
            <a:avLst/>
            <a:gdLst/>
            <a:ahLst/>
            <a:cxnLst/>
            <a:rect l="l" t="t" r="r" b="b"/>
            <a:pathLst>
              <a:path w="6155690" h="6350">
                <a:moveTo>
                  <a:pt x="6155436" y="0"/>
                </a:moveTo>
                <a:lnTo>
                  <a:pt x="0" y="0"/>
                </a:lnTo>
                <a:lnTo>
                  <a:pt x="0" y="6096"/>
                </a:lnTo>
                <a:lnTo>
                  <a:pt x="6155436" y="6096"/>
                </a:lnTo>
                <a:lnTo>
                  <a:pt x="6155436" y="0"/>
                </a:lnTo>
                <a:close/>
              </a:path>
            </a:pathLst>
          </a:custGeom>
          <a:solidFill>
            <a:srgbClr val="47A4D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701040" y="1401317"/>
            <a:ext cx="6155690" cy="287020"/>
            <a:chOff x="701040" y="1401317"/>
            <a:chExt cx="6155690" cy="287020"/>
          </a:xfrm>
        </p:grpSpPr>
        <p:sp>
          <p:nvSpPr>
            <p:cNvPr id="6" name="object 6"/>
            <p:cNvSpPr/>
            <p:nvPr/>
          </p:nvSpPr>
          <p:spPr>
            <a:xfrm>
              <a:off x="701040" y="140131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16817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701040" y="2310637"/>
            <a:ext cx="6155690" cy="287020"/>
            <a:chOff x="701040" y="2310637"/>
            <a:chExt cx="6155690" cy="287020"/>
          </a:xfrm>
        </p:grpSpPr>
        <p:sp>
          <p:nvSpPr>
            <p:cNvPr id="9" name="object 9"/>
            <p:cNvSpPr/>
            <p:nvPr/>
          </p:nvSpPr>
          <p:spPr>
            <a:xfrm>
              <a:off x="701040" y="231063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1040" y="259105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701040" y="3035299"/>
            <a:ext cx="6155690" cy="287020"/>
            <a:chOff x="701040" y="3035299"/>
            <a:chExt cx="6155690" cy="287020"/>
          </a:xfrm>
        </p:grpSpPr>
        <p:sp>
          <p:nvSpPr>
            <p:cNvPr id="12" name="object 12"/>
            <p:cNvSpPr/>
            <p:nvPr/>
          </p:nvSpPr>
          <p:spPr>
            <a:xfrm>
              <a:off x="701040" y="3035299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01040" y="3315715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/>
          <p:cNvGrpSpPr/>
          <p:nvPr/>
        </p:nvGrpSpPr>
        <p:grpSpPr>
          <a:xfrm>
            <a:off x="701040" y="4922011"/>
            <a:ext cx="6155690" cy="287655"/>
            <a:chOff x="701040" y="4922011"/>
            <a:chExt cx="6155690" cy="287655"/>
          </a:xfrm>
        </p:grpSpPr>
        <p:sp>
          <p:nvSpPr>
            <p:cNvPr id="15" name="object 15"/>
            <p:cNvSpPr/>
            <p:nvPr/>
          </p:nvSpPr>
          <p:spPr>
            <a:xfrm>
              <a:off x="701040" y="4922011"/>
              <a:ext cx="6155690" cy="281940"/>
            </a:xfrm>
            <a:custGeom>
              <a:avLst/>
              <a:gdLst/>
              <a:ahLst/>
              <a:cxnLst/>
              <a:rect l="l" t="t" r="r" b="b"/>
              <a:pathLst>
                <a:path w="6155690" h="281939">
                  <a:moveTo>
                    <a:pt x="6155436" y="0"/>
                  </a:moveTo>
                  <a:lnTo>
                    <a:pt x="0" y="0"/>
                  </a:lnTo>
                  <a:lnTo>
                    <a:pt x="0" y="281432"/>
                  </a:lnTo>
                  <a:lnTo>
                    <a:pt x="6155436" y="281432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701040" y="520344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/>
          <p:cNvGrpSpPr/>
          <p:nvPr/>
        </p:nvGrpSpPr>
        <p:grpSpPr>
          <a:xfrm>
            <a:off x="701040" y="5831331"/>
            <a:ext cx="6155690" cy="287020"/>
            <a:chOff x="701040" y="5831331"/>
            <a:chExt cx="6155690" cy="287020"/>
          </a:xfrm>
        </p:grpSpPr>
        <p:sp>
          <p:nvSpPr>
            <p:cNvPr id="18" name="object 18"/>
            <p:cNvSpPr/>
            <p:nvPr/>
          </p:nvSpPr>
          <p:spPr>
            <a:xfrm>
              <a:off x="701040" y="5831331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6155436" y="28041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DEEA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701040" y="6111747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47A4D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/>
          <p:nvPr/>
        </p:nvSpPr>
        <p:spPr>
          <a:xfrm>
            <a:off x="701040" y="1378711"/>
            <a:ext cx="6155690" cy="67792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Définition</a:t>
            </a:r>
            <a:r>
              <a:rPr dirty="0" sz="1600" spc="-1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-</a:t>
            </a:r>
            <a:r>
              <a:rPr dirty="0" sz="1600" spc="-2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Signes</a:t>
            </a:r>
            <a:endParaRPr sz="1600">
              <a:latin typeface="Calibri Light"/>
              <a:cs typeface="Calibri Light"/>
            </a:endParaRPr>
          </a:p>
          <a:p>
            <a:pPr marL="19050" marR="15875">
              <a:lnSpc>
                <a:spcPct val="110000"/>
              </a:lnSpc>
              <a:spcBef>
                <a:spcPts val="1025"/>
              </a:spcBef>
            </a:pP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personne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perdu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connaissance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lorsqu'elle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répond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réagit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aucune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sollicitation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verbale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physique</a:t>
            </a:r>
            <a:r>
              <a:rPr dirty="0" sz="1100" spc="-5">
                <a:latin typeface="Calibri"/>
                <a:cs typeface="Calibri"/>
              </a:rPr>
              <a:t> 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Causes</a:t>
            </a:r>
            <a:endParaRPr sz="160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  <a:spcBef>
                <a:spcPts val="1155"/>
              </a:spcBef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causes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cette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perte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connaissance peuvent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d'origine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traumatique,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médicale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toxique.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Risques</a:t>
            </a:r>
            <a:endParaRPr sz="1600">
              <a:latin typeface="Calibri Light"/>
              <a:cs typeface="Calibri Light"/>
            </a:endParaRPr>
          </a:p>
          <a:p>
            <a:pPr marL="19050" marR="14604">
              <a:lnSpc>
                <a:spcPct val="110000"/>
              </a:lnSpc>
              <a:spcBef>
                <a:spcPts val="1019"/>
              </a:spcBef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risque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perte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connaissance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d'évoluer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vers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l'arrêt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respiratoire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l'arrêt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cardiaque.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effet,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n'est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possible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voies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aériennes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permettent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passage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l'air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encombre.</a:t>
            </a:r>
            <a:endParaRPr sz="1100">
              <a:latin typeface="Calibri"/>
              <a:cs typeface="Calibri"/>
            </a:endParaRPr>
          </a:p>
          <a:p>
            <a:pPr marL="19050" marR="17145">
              <a:lnSpc>
                <a:spcPct val="110000"/>
              </a:lnSpc>
              <a:spcBef>
                <a:spcPts val="795"/>
              </a:spcBef>
            </a:pP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personne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perdu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connaissance,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laissée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dos,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toujours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exposée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difficultés </a:t>
            </a:r>
            <a:r>
              <a:rPr dirty="0" sz="1100" spc="-5">
                <a:latin typeface="Calibri"/>
                <a:cs typeface="Calibri"/>
              </a:rPr>
              <a:t> respiratoires,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fait 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l'encombrement 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l'obstruction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 </a:t>
            </a:r>
            <a:r>
              <a:rPr dirty="0" sz="1100">
                <a:latin typeface="Calibri"/>
                <a:cs typeface="Calibri"/>
              </a:rPr>
              <a:t>voies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aériennes par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99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liquides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présents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gorge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(salive,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sang,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liquide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gastrique)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chute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langue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arrière.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Symbol"/>
              <a:buChar char=""/>
            </a:pPr>
            <a:endParaRPr sz="11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Principes</a:t>
            </a:r>
            <a:r>
              <a:rPr dirty="0" sz="1600" spc="-3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d’action</a:t>
            </a:r>
            <a:endParaRPr sz="1600">
              <a:latin typeface="Calibri Light"/>
              <a:cs typeface="Calibri Light"/>
            </a:endParaRPr>
          </a:p>
          <a:p>
            <a:pPr marL="19050" marR="19050">
              <a:lnSpc>
                <a:spcPct val="109500"/>
              </a:lnSpc>
              <a:spcBef>
                <a:spcPts val="1035"/>
              </a:spcBef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assurer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liberté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voies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aériennes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afin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permettre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l'écoulement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liquides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vers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l'extérieur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attendant </a:t>
            </a:r>
            <a:r>
              <a:rPr dirty="0" sz="1100">
                <a:latin typeface="Calibri"/>
                <a:cs typeface="Calibri"/>
              </a:rPr>
              <a:t>l'arrivée </a:t>
            </a:r>
            <a:r>
              <a:rPr dirty="0" sz="1100" spc="-5">
                <a:latin typeface="Calibri"/>
                <a:cs typeface="Calibri"/>
              </a:rPr>
              <a:t>des secours.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Conduite</a:t>
            </a:r>
            <a:r>
              <a:rPr dirty="0" sz="1600" spc="-3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2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tenir</a:t>
            </a:r>
            <a:endParaRPr sz="1600">
              <a:latin typeface="Calibri Light"/>
              <a:cs typeface="Calibri Light"/>
            </a:endParaRPr>
          </a:p>
          <a:p>
            <a:pPr marL="247650" indent="-228600">
              <a:lnSpc>
                <a:spcPct val="100000"/>
              </a:lnSpc>
              <a:spcBef>
                <a:spcPts val="121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Rechercher l’absence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réponse 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 cela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poser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questions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simples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(exemples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«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Comment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ça va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?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»,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«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m’entendez ?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»)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33450" marR="15875" indent="-228600">
              <a:lnSpc>
                <a:spcPct val="116799"/>
              </a:lnSpc>
              <a:spcBef>
                <a:spcPts val="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10">
                <a:latin typeface="Calibri"/>
                <a:cs typeface="Calibri"/>
              </a:rPr>
              <a:t>secouer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doucement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épaules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lui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prendre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demander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d’exécuter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ordre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simple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(exemple :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« Serrez-moi 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 »).</a:t>
            </a:r>
            <a:endParaRPr sz="1100">
              <a:latin typeface="Calibri"/>
              <a:cs typeface="Calibri"/>
            </a:endParaRPr>
          </a:p>
          <a:p>
            <a:pPr marL="19050" marR="13970">
              <a:lnSpc>
                <a:spcPct val="109500"/>
              </a:lnSpc>
              <a:spcBef>
                <a:spcPts val="705"/>
              </a:spcBef>
            </a:pPr>
            <a:r>
              <a:rPr dirty="0" sz="1100" spc="-5" b="1">
                <a:latin typeface="Calibri"/>
                <a:cs typeface="Calibri"/>
              </a:rPr>
              <a:t>Si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la victime </a:t>
            </a:r>
            <a:r>
              <a:rPr dirty="0" sz="1100" spc="-10" b="1">
                <a:latin typeface="Calibri"/>
                <a:cs typeface="Calibri"/>
              </a:rPr>
              <a:t>répond</a:t>
            </a:r>
            <a:r>
              <a:rPr dirty="0" sz="1100" spc="-5" b="1">
                <a:latin typeface="Calibri"/>
                <a:cs typeface="Calibri"/>
              </a:rPr>
              <a:t> ou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réagit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elle 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consciente. Il convient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d’adopter 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conduite 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tenir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adaptée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malaise.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Si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la victime ne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 répond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pas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et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ne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réagit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 pas,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il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convient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de :</a:t>
            </a:r>
            <a:endParaRPr sz="1600">
              <a:latin typeface="Calibri Light"/>
              <a:cs typeface="Calibri Light"/>
            </a:endParaRPr>
          </a:p>
          <a:p>
            <a:pPr marL="247650" indent="-228600">
              <a:lnSpc>
                <a:spcPct val="100000"/>
              </a:lnSpc>
              <a:spcBef>
                <a:spcPts val="107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demander 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l’aide,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vous êtes seul ;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26</a:t>
            </a:fld>
          </a:p>
        </p:txBody>
      </p:sp>
      <p:sp>
        <p:nvSpPr>
          <p:cNvPr id="21" name="object 21"/>
          <p:cNvSpPr txBox="1"/>
          <p:nvPr/>
        </p:nvSpPr>
        <p:spPr>
          <a:xfrm>
            <a:off x="720090" y="8180577"/>
            <a:ext cx="3331210" cy="177800"/>
          </a:xfrm>
          <a:prstGeom prst="rect">
            <a:avLst/>
          </a:prstGeom>
          <a:solidFill>
            <a:srgbClr val="FFFF00"/>
          </a:solidFill>
        </p:spPr>
        <p:txBody>
          <a:bodyPr wrap="square" lIns="0" tIns="0" rIns="0" bIns="0" rtlCol="0" vert="horz">
            <a:spAutoFit/>
          </a:bodyPr>
          <a:lstStyle/>
          <a:p>
            <a:pPr marL="227965" indent="-227965">
              <a:lnSpc>
                <a:spcPct val="100000"/>
              </a:lnSpc>
              <a:buFont typeface="Symbol"/>
              <a:buChar char=""/>
              <a:tabLst>
                <a:tab pos="227965" algn="l"/>
                <a:tab pos="228600" algn="l"/>
              </a:tabLst>
            </a:pPr>
            <a:r>
              <a:rPr dirty="0" sz="1100" spc="-5">
                <a:latin typeface="Calibri"/>
                <a:cs typeface="Calibri"/>
              </a:rPr>
              <a:t>l’allonger sur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 dos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quelle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 soit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 position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initiale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07390" y="8335467"/>
            <a:ext cx="6139815" cy="160972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85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>
                <a:latin typeface="Calibri"/>
                <a:cs typeface="Calibri"/>
              </a:rPr>
              <a:t>libérer 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voies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aériennes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>
                <a:latin typeface="Calibri"/>
                <a:cs typeface="Calibri"/>
              </a:rPr>
              <a:t>apprécier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10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secondes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cela :</a:t>
            </a:r>
            <a:endParaRPr sz="1100">
              <a:latin typeface="Calibri"/>
              <a:cs typeface="Calibri"/>
            </a:endParaRPr>
          </a:p>
          <a:p>
            <a:pPr lvl="1" marL="927100" indent="-229235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927100" algn="l"/>
                <a:tab pos="927735" algn="l"/>
              </a:tabLst>
            </a:pPr>
            <a:r>
              <a:rPr dirty="0" sz="1100" spc="-5">
                <a:latin typeface="Calibri"/>
                <a:cs typeface="Calibri"/>
              </a:rPr>
              <a:t>maintenir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libération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voies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aériennes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27100" marR="5080" indent="-228600">
              <a:lnSpc>
                <a:spcPct val="116799"/>
              </a:lnSpc>
              <a:buFont typeface="Courier New"/>
              <a:buChar char="o"/>
              <a:tabLst>
                <a:tab pos="927100" algn="l"/>
                <a:tab pos="927735" algn="l"/>
              </a:tabLst>
            </a:pP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pencher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oreille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joue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au-dessus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bouche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nez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 victime puis :</a:t>
            </a:r>
            <a:endParaRPr sz="1100">
              <a:latin typeface="Calibri"/>
              <a:cs typeface="Calibri"/>
            </a:endParaRPr>
          </a:p>
          <a:p>
            <a:pPr lvl="2" marL="1384300" indent="-229235">
              <a:lnSpc>
                <a:spcPct val="100000"/>
              </a:lnSpc>
              <a:spcBef>
                <a:spcPts val="229"/>
              </a:spcBef>
              <a:buFont typeface="Wingdings"/>
              <a:buChar char=""/>
              <a:tabLst>
                <a:tab pos="1384300" algn="l"/>
                <a:tab pos="1384935" algn="l"/>
              </a:tabLst>
            </a:pPr>
            <a:r>
              <a:rPr dirty="0" sz="1100" spc="-5">
                <a:latin typeface="Calibri"/>
                <a:cs typeface="Calibri"/>
              </a:rPr>
              <a:t>regarder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ventre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poitrine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soulèvent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2" marL="1384300" indent="-229235">
              <a:lnSpc>
                <a:spcPct val="100000"/>
              </a:lnSpc>
              <a:spcBef>
                <a:spcPts val="220"/>
              </a:spcBef>
              <a:buFont typeface="Wingdings"/>
              <a:buChar char=""/>
              <a:tabLst>
                <a:tab pos="1384300" algn="l"/>
                <a:tab pos="1384935" algn="l"/>
              </a:tabLst>
            </a:pPr>
            <a:r>
              <a:rPr dirty="0" sz="1100" spc="-5">
                <a:latin typeface="Calibri"/>
                <a:cs typeface="Calibri"/>
              </a:rPr>
              <a:t>écouter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d’éventuels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provoqués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2" marL="1384300" indent="-229235">
              <a:lnSpc>
                <a:spcPct val="100000"/>
              </a:lnSpc>
              <a:spcBef>
                <a:spcPts val="225"/>
              </a:spcBef>
              <a:buFont typeface="Wingdings"/>
              <a:buChar char=""/>
              <a:tabLst>
                <a:tab pos="1384300" algn="l"/>
                <a:tab pos="1384935" algn="l"/>
              </a:tabLst>
            </a:pPr>
            <a:r>
              <a:rPr dirty="0" sz="1100" spc="-5">
                <a:latin typeface="Calibri"/>
                <a:cs typeface="Calibri"/>
              </a:rPr>
              <a:t>sentir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 éventuel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flux d’air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 l’expiration.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01040" y="5250687"/>
            <a:ext cx="6155690" cy="287020"/>
            <a:chOff x="701040" y="5250687"/>
            <a:chExt cx="6155690" cy="287020"/>
          </a:xfrm>
        </p:grpSpPr>
        <p:sp>
          <p:nvSpPr>
            <p:cNvPr id="3" name="object 3"/>
            <p:cNvSpPr/>
            <p:nvPr/>
          </p:nvSpPr>
          <p:spPr>
            <a:xfrm>
              <a:off x="701040" y="525068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6155436" y="28041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DEEA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01040" y="553110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47A4D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701040" y="493572"/>
            <a:ext cx="6155690" cy="8278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480059">
              <a:lnSpc>
                <a:spcPct val="109700"/>
              </a:lnSpc>
              <a:spcBef>
                <a:spcPts val="100"/>
              </a:spcBef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En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présence</a:t>
            </a:r>
            <a:r>
              <a:rPr dirty="0" sz="1600" spc="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d’une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 victime qui</a:t>
            </a:r>
            <a:r>
              <a:rPr dirty="0" sz="1600" spc="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ne</a:t>
            </a:r>
            <a:r>
              <a:rPr dirty="0" sz="1600" spc="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répond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pas,</a:t>
            </a:r>
            <a:r>
              <a:rPr dirty="0" sz="1600" spc="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ne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réagit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 pas</a:t>
            </a:r>
            <a:r>
              <a:rPr dirty="0" sz="1600" spc="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et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respire </a:t>
            </a:r>
            <a:r>
              <a:rPr dirty="0" sz="1600" spc="-34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(perte de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 connaissance)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 à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la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suite</a:t>
            </a:r>
            <a:r>
              <a:rPr dirty="0" sz="1600" spc="-2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d’un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évènement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non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traumatique</a:t>
            </a:r>
            <a:r>
              <a:rPr dirty="0" sz="1600" spc="-2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:</a:t>
            </a:r>
            <a:endParaRPr sz="1600">
              <a:latin typeface="Calibri Light"/>
              <a:cs typeface="Calibri Light"/>
            </a:endParaRPr>
          </a:p>
          <a:p>
            <a:pPr marL="247650" indent="-228600">
              <a:lnSpc>
                <a:spcPct val="100000"/>
              </a:lnSpc>
              <a:spcBef>
                <a:spcPts val="107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placer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position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stable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 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côté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 position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latérale de sécurité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(PLS) 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faire alerter </a:t>
            </a:r>
            <a:r>
              <a:rPr dirty="0" sz="1100">
                <a:latin typeface="Calibri"/>
                <a:cs typeface="Calibri"/>
              </a:rPr>
              <a:t>ou</a:t>
            </a:r>
            <a:r>
              <a:rPr dirty="0" sz="1100" spc="-5">
                <a:latin typeface="Calibri"/>
                <a:cs typeface="Calibri"/>
              </a:rPr>
              <a:t> alerter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 </a:t>
            </a:r>
            <a:r>
              <a:rPr dirty="0" sz="1100">
                <a:latin typeface="Calibri"/>
                <a:cs typeface="Calibri"/>
              </a:rPr>
              <a:t>secours</a:t>
            </a:r>
            <a:r>
              <a:rPr dirty="0" sz="1100" spc="-5">
                <a:latin typeface="Calibri"/>
                <a:cs typeface="Calibri"/>
              </a:rPr>
              <a:t> 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surveiller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permanence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jusqu’à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l’arrivée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regarder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ventre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poitrine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soulèvent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29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écouter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d’éventuels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provoqués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sentir, avec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main, 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soulèvement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thorax.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protéger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chaleur,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froid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intempéries.</a:t>
            </a:r>
            <a:endParaRPr sz="1100">
              <a:latin typeface="Calibri"/>
              <a:cs typeface="Calibri"/>
            </a:endParaRPr>
          </a:p>
          <a:p>
            <a:pPr marL="19050" marR="159385">
              <a:lnSpc>
                <a:spcPct val="109700"/>
              </a:lnSpc>
              <a:spcBef>
                <a:spcPts val="1210"/>
              </a:spcBef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En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présence</a:t>
            </a:r>
            <a:r>
              <a:rPr dirty="0" sz="1600" spc="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d’une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 victime qui</a:t>
            </a:r>
            <a:r>
              <a:rPr dirty="0" sz="1600" spc="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ne</a:t>
            </a:r>
            <a:r>
              <a:rPr dirty="0" sz="1600" spc="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répond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pas,</a:t>
            </a:r>
            <a:r>
              <a:rPr dirty="0" sz="1600" spc="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ne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réagit</a:t>
            </a:r>
            <a:r>
              <a:rPr dirty="0" sz="1600" spc="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pas</a:t>
            </a:r>
            <a:r>
              <a:rPr dirty="0" sz="1600" spc="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et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respire</a:t>
            </a:r>
            <a:r>
              <a:rPr dirty="0" sz="1600" spc="-3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la </a:t>
            </a:r>
            <a:r>
              <a:rPr dirty="0" sz="1600" spc="-35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suite</a:t>
            </a:r>
            <a:r>
              <a:rPr dirty="0" sz="1600" spc="-2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d’un</a:t>
            </a:r>
            <a:r>
              <a:rPr dirty="0" sz="1600" spc="-2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traumatisme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:</a:t>
            </a:r>
            <a:endParaRPr sz="1600">
              <a:latin typeface="Calibri Light"/>
              <a:cs typeface="Calibri Light"/>
            </a:endParaRPr>
          </a:p>
          <a:p>
            <a:pPr marL="247650" indent="-228600">
              <a:lnSpc>
                <a:spcPct val="100000"/>
              </a:lnSpc>
              <a:spcBef>
                <a:spcPts val="107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laisser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 victime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 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faire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alerter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alerter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respecter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leur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consignes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surveiller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permanence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jusqu’à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l’arrivée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protéger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chaleur,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froid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intempéries.</a:t>
            </a:r>
            <a:endParaRPr sz="1100">
              <a:latin typeface="Calibri"/>
              <a:cs typeface="Calibri"/>
            </a:endParaRPr>
          </a:p>
          <a:p>
            <a:pPr algn="just" marL="19050" marR="12700">
              <a:lnSpc>
                <a:spcPct val="110000"/>
              </a:lnSpc>
              <a:spcBef>
                <a:spcPts val="690"/>
              </a:spcBef>
            </a:pPr>
            <a:r>
              <a:rPr dirty="0" sz="1100" spc="-5">
                <a:latin typeface="Calibri"/>
                <a:cs typeface="Calibri"/>
              </a:rPr>
              <a:t>En présence d’une victime qui ne répond pas, ne </a:t>
            </a:r>
            <a:r>
              <a:rPr dirty="0" sz="1100">
                <a:latin typeface="Calibri"/>
                <a:cs typeface="Calibri"/>
              </a:rPr>
              <a:t>réagit </a:t>
            </a:r>
            <a:r>
              <a:rPr dirty="0" sz="1100" spc="-5">
                <a:latin typeface="Calibri"/>
                <a:cs typeface="Calibri"/>
              </a:rPr>
              <a:t>pas et respire à la suite d’un évènement dont on ne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connait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l’origine, agir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comme en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présence d’une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 qui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traumatisme.</a:t>
            </a:r>
            <a:endParaRPr sz="1100">
              <a:latin typeface="Calibri"/>
              <a:cs typeface="Calibri"/>
            </a:endParaRPr>
          </a:p>
          <a:p>
            <a:pPr algn="just" marL="19050" marR="17145">
              <a:lnSpc>
                <a:spcPct val="110000"/>
              </a:lnSpc>
              <a:spcBef>
                <a:spcPts val="795"/>
              </a:spcBef>
            </a:pPr>
            <a:r>
              <a:rPr dirty="0" sz="1100" spc="-5">
                <a:latin typeface="Calibri"/>
                <a:cs typeface="Calibri"/>
              </a:rPr>
              <a:t>Dans tous les cas, si la respiration de la victime s’arrête ou devient anormale, il convient d’adopter la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conduite 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tenir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arrêt cardiaque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 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prévenir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l’évolution.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Cas</a:t>
            </a:r>
            <a:r>
              <a:rPr dirty="0" sz="1600" spc="-3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particuliers</a:t>
            </a:r>
            <a:endParaRPr sz="16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5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</a:pP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En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période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d’épidémie telle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que la</a:t>
            </a:r>
            <a:r>
              <a:rPr dirty="0" sz="1600" spc="-20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covid-19</a:t>
            </a:r>
            <a:endParaRPr sz="1600">
              <a:latin typeface="Calibri Light"/>
              <a:cs typeface="Calibri Light"/>
            </a:endParaRPr>
          </a:p>
          <a:p>
            <a:pPr algn="just" marL="247650" indent="-228600">
              <a:lnSpc>
                <a:spcPct val="100000"/>
              </a:lnSpc>
              <a:spcBef>
                <a:spcPts val="1070"/>
              </a:spcBef>
              <a:buFont typeface="Symbol"/>
              <a:buChar char=""/>
              <a:tabLst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se</a:t>
            </a:r>
            <a:r>
              <a:rPr dirty="0" sz="1100" spc="-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protéger si possible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avec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masque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algn="just"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questionner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voir </a:t>
            </a:r>
            <a:r>
              <a:rPr dirty="0" sz="1100" spc="-5" strike="sngStrike">
                <a:latin typeface="Calibri"/>
                <a:cs typeface="Calibri"/>
              </a:rPr>
              <a:t>si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elle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réagit,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sans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toucher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algn="just" marL="247650" marR="11430" indent="-228600">
              <a:lnSpc>
                <a:spcPct val="116799"/>
              </a:lnSpc>
              <a:spcBef>
                <a:spcPts val="70"/>
              </a:spcBef>
              <a:buFont typeface="Symbol"/>
              <a:buChar char=""/>
              <a:tabLst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apprécier la respiration de la victime en regardant si son ventre et sa </a:t>
            </a:r>
            <a:r>
              <a:rPr dirty="0" sz="1100" spc="-10" strike="sngStrike">
                <a:latin typeface="Calibri"/>
                <a:cs typeface="Calibri"/>
              </a:rPr>
              <a:t>poitrine </a:t>
            </a:r>
            <a:r>
              <a:rPr dirty="0" sz="1100" spc="-5" strike="sngStrike">
                <a:latin typeface="Calibri"/>
                <a:cs typeface="Calibri"/>
              </a:rPr>
              <a:t>se soulèvent. Ne </a:t>
            </a:r>
            <a:r>
              <a:rPr dirty="0" sz="1100" spc="-10" strike="sngStrike">
                <a:latin typeface="Calibri"/>
                <a:cs typeface="Calibri"/>
              </a:rPr>
              <a:t>pas </a:t>
            </a:r>
            <a:r>
              <a:rPr dirty="0" sz="1100" spc="-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procéder à la bascule de la tête de la victime en arrière, ne pas tenter de lui ouvrir la bouche, ne pas </a:t>
            </a:r>
            <a:r>
              <a:rPr dirty="0" sz="1100" spc="-10" strike="sngStrike">
                <a:latin typeface="Calibri"/>
                <a:cs typeface="Calibri"/>
              </a:rPr>
              <a:t>se </a:t>
            </a:r>
            <a:r>
              <a:rPr dirty="0" sz="1100" spc="-5" strike="no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pencher</a:t>
            </a:r>
            <a:r>
              <a:rPr dirty="0" sz="1100" spc="22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au-dessus de la face de la victime et ne pas</a:t>
            </a:r>
            <a:r>
              <a:rPr dirty="0" sz="1100" spc="2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mettre son oreille et sa</a:t>
            </a:r>
            <a:r>
              <a:rPr dirty="0" sz="1100" spc="2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joue au-dessus de la </a:t>
            </a:r>
            <a:r>
              <a:rPr dirty="0" sz="1100" strike="no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bouche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du nez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 la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victime.</a:t>
            </a:r>
            <a:endParaRPr sz="1100">
              <a:latin typeface="Calibri"/>
              <a:cs typeface="Calibri"/>
            </a:endParaRPr>
          </a:p>
          <a:p>
            <a:pPr algn="just" marL="19050">
              <a:lnSpc>
                <a:spcPct val="100000"/>
              </a:lnSpc>
              <a:spcBef>
                <a:spcPts val="225"/>
              </a:spcBef>
            </a:pPr>
            <a:r>
              <a:rPr dirty="0" sz="1100" spc="-5" strike="sngStrike">
                <a:latin typeface="Calibri"/>
                <a:cs typeface="Calibri"/>
              </a:rPr>
              <a:t>Si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répond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pas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présente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respiration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normale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laisser la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dans la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position ou elle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trouve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faire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alerter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ou </a:t>
            </a:r>
            <a:r>
              <a:rPr dirty="0" sz="1100" spc="-5" strike="sngStrike">
                <a:latin typeface="Calibri"/>
                <a:cs typeface="Calibri"/>
              </a:rPr>
              <a:t>alerter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secours,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respecter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leurs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consignes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surveiller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permanence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respiration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regardant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son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ventre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sa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poitrine.</a:t>
            </a:r>
            <a:endParaRPr sz="1100">
              <a:latin typeface="Calibri"/>
              <a:cs typeface="Calibri"/>
            </a:endParaRPr>
          </a:p>
          <a:p>
            <a:pPr algn="just" marL="19050" marR="11430">
              <a:lnSpc>
                <a:spcPct val="109800"/>
              </a:lnSpc>
              <a:spcBef>
                <a:spcPts val="690"/>
              </a:spcBef>
            </a:pPr>
            <a:r>
              <a:rPr dirty="0" sz="1100" spc="-5" strike="sngStrike">
                <a:latin typeface="Calibri"/>
                <a:cs typeface="Calibri"/>
              </a:rPr>
              <a:t>Dès que possible, se laver soigneusement les mains à l'eau et </a:t>
            </a:r>
            <a:r>
              <a:rPr dirty="0" sz="1100" strike="sngStrike">
                <a:latin typeface="Calibri"/>
                <a:cs typeface="Calibri"/>
              </a:rPr>
              <a:t>au </a:t>
            </a:r>
            <a:r>
              <a:rPr dirty="0" sz="1100" spc="-5" strike="sngStrike">
                <a:latin typeface="Calibri"/>
                <a:cs typeface="Calibri"/>
              </a:rPr>
              <a:t>savon ou se désinfecter les mains avec </a:t>
            </a:r>
            <a:r>
              <a:rPr dirty="0" sz="1100" spc="-10" strike="sngStrike">
                <a:latin typeface="Calibri"/>
                <a:cs typeface="Calibri"/>
              </a:rPr>
              <a:t>un </a:t>
            </a:r>
            <a:r>
              <a:rPr dirty="0" sz="1100" spc="-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gel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base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d'alcool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puis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contacter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autorités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sanitaires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pour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renseigner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sur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conduite</a:t>
            </a:r>
            <a:r>
              <a:rPr dirty="0" sz="1100" spc="23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pc="240" strike="sngStrike">
                <a:latin typeface="Calibri"/>
                <a:cs typeface="Calibri"/>
              </a:rPr>
              <a:t> </a:t>
            </a:r>
            <a:r>
              <a:rPr dirty="0" sz="1100" spc="5" strike="sngStrike">
                <a:latin typeface="Calibri"/>
                <a:cs typeface="Calibri"/>
              </a:rPr>
              <a:t>tenir </a:t>
            </a:r>
            <a:r>
              <a:rPr dirty="0" sz="1100" spc="10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(dépistage</a:t>
            </a:r>
            <a:r>
              <a:rPr dirty="0" sz="1100" strike="sngStrike">
                <a:latin typeface="Calibri"/>
                <a:cs typeface="Calibri"/>
              </a:rPr>
              <a:t> après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avoir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été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contact</a:t>
            </a:r>
            <a:r>
              <a:rPr dirty="0" sz="1100" strike="sngStrike">
                <a:latin typeface="Calibri"/>
                <a:cs typeface="Calibri"/>
              </a:rPr>
              <a:t> avec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personne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cas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suspect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ou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confirmé de</a:t>
            </a:r>
            <a:r>
              <a:rPr dirty="0" sz="1100" spc="2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covid-19).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26</a:t>
            </a:fld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8854" y="516889"/>
            <a:ext cx="201993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[01FT03</a:t>
            </a:r>
            <a:r>
              <a:rPr dirty="0" sz="1600" spc="-30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/</a:t>
            </a:r>
            <a:r>
              <a:rPr dirty="0" sz="1600" spc="50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FD9100"/>
                </a:solidFill>
                <a:latin typeface="Calibri"/>
                <a:cs typeface="Calibri"/>
              </a:rPr>
              <a:t>12-2022]</a:t>
            </a:r>
            <a:r>
              <a:rPr dirty="0" sz="1600" spc="-25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GQS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35582" y="760730"/>
            <a:ext cx="4083685" cy="4216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 spc="-10">
                <a:solidFill>
                  <a:srgbClr val="FD9100"/>
                </a:solidFill>
              </a:rPr>
              <a:t>Libération</a:t>
            </a:r>
            <a:r>
              <a:rPr dirty="0" u="none" spc="-5">
                <a:solidFill>
                  <a:srgbClr val="FD9100"/>
                </a:solidFill>
              </a:rPr>
              <a:t> </a:t>
            </a:r>
            <a:r>
              <a:rPr dirty="0" u="none">
                <a:solidFill>
                  <a:srgbClr val="FD9100"/>
                </a:solidFill>
              </a:rPr>
              <a:t>des </a:t>
            </a:r>
            <a:r>
              <a:rPr dirty="0" u="none" spc="-5">
                <a:solidFill>
                  <a:srgbClr val="FD9100"/>
                </a:solidFill>
              </a:rPr>
              <a:t>voies</a:t>
            </a:r>
            <a:r>
              <a:rPr dirty="0" u="none" spc="5">
                <a:solidFill>
                  <a:srgbClr val="FD9100"/>
                </a:solidFill>
              </a:rPr>
              <a:t> </a:t>
            </a:r>
            <a:r>
              <a:rPr dirty="0" u="none" spc="-5">
                <a:solidFill>
                  <a:srgbClr val="FD9100"/>
                </a:solidFill>
              </a:rPr>
              <a:t>aériennes</a:t>
            </a:r>
          </a:p>
        </p:txBody>
      </p:sp>
      <p:sp>
        <p:nvSpPr>
          <p:cNvPr id="4" name="object 4"/>
          <p:cNvSpPr/>
          <p:nvPr/>
        </p:nvSpPr>
        <p:spPr>
          <a:xfrm>
            <a:off x="701040" y="1242821"/>
            <a:ext cx="6155690" cy="6350"/>
          </a:xfrm>
          <a:custGeom>
            <a:avLst/>
            <a:gdLst/>
            <a:ahLst/>
            <a:cxnLst/>
            <a:rect l="l" t="t" r="r" b="b"/>
            <a:pathLst>
              <a:path w="6155690" h="6350">
                <a:moveTo>
                  <a:pt x="6155436" y="0"/>
                </a:moveTo>
                <a:lnTo>
                  <a:pt x="0" y="0"/>
                </a:lnTo>
                <a:lnTo>
                  <a:pt x="0" y="6096"/>
                </a:lnTo>
                <a:lnTo>
                  <a:pt x="6155436" y="6096"/>
                </a:lnTo>
                <a:lnTo>
                  <a:pt x="6155436" y="0"/>
                </a:lnTo>
                <a:close/>
              </a:path>
            </a:pathLst>
          </a:custGeom>
          <a:solidFill>
            <a:srgbClr val="FD91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701040" y="1401317"/>
            <a:ext cx="6155690" cy="287020"/>
            <a:chOff x="701040" y="1401317"/>
            <a:chExt cx="6155690" cy="287020"/>
          </a:xfrm>
        </p:grpSpPr>
        <p:sp>
          <p:nvSpPr>
            <p:cNvPr id="6" name="object 6"/>
            <p:cNvSpPr/>
            <p:nvPr/>
          </p:nvSpPr>
          <p:spPr>
            <a:xfrm>
              <a:off x="701040" y="140131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16817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701040" y="2334259"/>
            <a:ext cx="6155690" cy="287655"/>
            <a:chOff x="701040" y="2334259"/>
            <a:chExt cx="6155690" cy="287655"/>
          </a:xfrm>
        </p:grpSpPr>
        <p:sp>
          <p:nvSpPr>
            <p:cNvPr id="9" name="object 9"/>
            <p:cNvSpPr/>
            <p:nvPr/>
          </p:nvSpPr>
          <p:spPr>
            <a:xfrm>
              <a:off x="701040" y="2334259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5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1040" y="2615437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701040" y="3266947"/>
            <a:ext cx="6155690" cy="287655"/>
            <a:chOff x="701040" y="3266947"/>
            <a:chExt cx="6155690" cy="287655"/>
          </a:xfrm>
        </p:grpSpPr>
        <p:sp>
          <p:nvSpPr>
            <p:cNvPr id="12" name="object 12"/>
            <p:cNvSpPr/>
            <p:nvPr/>
          </p:nvSpPr>
          <p:spPr>
            <a:xfrm>
              <a:off x="701040" y="3266947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01040" y="3548126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/>
          <p:cNvGrpSpPr/>
          <p:nvPr/>
        </p:nvGrpSpPr>
        <p:grpSpPr>
          <a:xfrm>
            <a:off x="701040" y="4411471"/>
            <a:ext cx="6155690" cy="287020"/>
            <a:chOff x="701040" y="4411471"/>
            <a:chExt cx="6155690" cy="287020"/>
          </a:xfrm>
        </p:grpSpPr>
        <p:sp>
          <p:nvSpPr>
            <p:cNvPr id="15" name="object 15"/>
            <p:cNvSpPr/>
            <p:nvPr/>
          </p:nvSpPr>
          <p:spPr>
            <a:xfrm>
              <a:off x="701040" y="4411471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6155436" y="28041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701040" y="4691888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/>
          <p:cNvGrpSpPr/>
          <p:nvPr/>
        </p:nvGrpSpPr>
        <p:grpSpPr>
          <a:xfrm>
            <a:off x="701040" y="5352033"/>
            <a:ext cx="6155690" cy="287020"/>
            <a:chOff x="701040" y="5352033"/>
            <a:chExt cx="6155690" cy="287020"/>
          </a:xfrm>
        </p:grpSpPr>
        <p:sp>
          <p:nvSpPr>
            <p:cNvPr id="18" name="object 18"/>
            <p:cNvSpPr/>
            <p:nvPr/>
          </p:nvSpPr>
          <p:spPr>
            <a:xfrm>
              <a:off x="701040" y="5352033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6155436" y="28041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701040" y="5632450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/>
          <p:cNvGrpSpPr/>
          <p:nvPr/>
        </p:nvGrpSpPr>
        <p:grpSpPr>
          <a:xfrm>
            <a:off x="701040" y="6488175"/>
            <a:ext cx="6155690" cy="287655"/>
            <a:chOff x="701040" y="6488175"/>
            <a:chExt cx="6155690" cy="287655"/>
          </a:xfrm>
        </p:grpSpPr>
        <p:sp>
          <p:nvSpPr>
            <p:cNvPr id="21" name="object 21"/>
            <p:cNvSpPr/>
            <p:nvPr/>
          </p:nvSpPr>
          <p:spPr>
            <a:xfrm>
              <a:off x="701040" y="6488175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701040" y="676935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/>
          <p:cNvSpPr txBox="1"/>
          <p:nvPr/>
        </p:nvSpPr>
        <p:spPr>
          <a:xfrm>
            <a:off x="701040" y="1378711"/>
            <a:ext cx="6155690" cy="6168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Indication</a:t>
            </a:r>
            <a:endParaRPr sz="1600">
              <a:latin typeface="Calibri Light"/>
              <a:cs typeface="Calibri Light"/>
            </a:endParaRPr>
          </a:p>
          <a:p>
            <a:pPr marL="19050" marR="12065">
              <a:lnSpc>
                <a:spcPct val="117300"/>
              </a:lnSpc>
              <a:spcBef>
                <a:spcPts val="93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Cette</a:t>
            </a:r>
            <a:r>
              <a:rPr dirty="0" sz="1100" spc="14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technique</a:t>
            </a:r>
            <a:r>
              <a:rPr dirty="0" sz="1100" spc="14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doit</a:t>
            </a:r>
            <a:r>
              <a:rPr dirty="0" sz="1100" spc="15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être</a:t>
            </a:r>
            <a:r>
              <a:rPr dirty="0" sz="1100" spc="15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réalisée</a:t>
            </a:r>
            <a:r>
              <a:rPr dirty="0" sz="1100" spc="15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systématiquement</a:t>
            </a:r>
            <a:r>
              <a:rPr dirty="0" sz="1100" spc="14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avant</a:t>
            </a:r>
            <a:r>
              <a:rPr dirty="0" sz="1100" spc="15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</a:t>
            </a:r>
            <a:r>
              <a:rPr dirty="0" sz="1100" spc="14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pouvoir</a:t>
            </a:r>
            <a:r>
              <a:rPr dirty="0" sz="1100" spc="15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apprécier</a:t>
            </a:r>
            <a:r>
              <a:rPr dirty="0" sz="1100" spc="15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pc="15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respiration</a:t>
            </a:r>
            <a:r>
              <a:rPr dirty="0" sz="1100" spc="15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chez</a:t>
            </a:r>
            <a:r>
              <a:rPr dirty="0" sz="1100" spc="18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une </a:t>
            </a:r>
            <a:r>
              <a:rPr dirty="0" sz="1100" spc="-229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victime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qui ne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répond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ou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ne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réagit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à aucune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sollicitation verbale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ou physique.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Justification</a:t>
            </a:r>
            <a:endParaRPr sz="1600">
              <a:latin typeface="Calibri Light"/>
              <a:cs typeface="Calibri Light"/>
            </a:endParaRPr>
          </a:p>
          <a:p>
            <a:pPr marL="19050" marR="16510">
              <a:lnSpc>
                <a:spcPct val="116799"/>
              </a:lnSpc>
              <a:spcBef>
                <a:spcPts val="94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pc="2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bascule</a:t>
            </a:r>
            <a:r>
              <a:rPr dirty="0" sz="1100" spc="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</a:t>
            </a:r>
            <a:r>
              <a:rPr dirty="0" sz="1100" spc="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pc="2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tête</a:t>
            </a:r>
            <a:r>
              <a:rPr dirty="0" sz="1100" spc="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 spc="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arrière</a:t>
            </a:r>
            <a:r>
              <a:rPr dirty="0" sz="1100" spc="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(chez</a:t>
            </a:r>
            <a:r>
              <a:rPr dirty="0" sz="1100" spc="2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l’adulte</a:t>
            </a:r>
            <a:r>
              <a:rPr dirty="0" sz="1100" spc="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ou</a:t>
            </a:r>
            <a:r>
              <a:rPr dirty="0" sz="1100" spc="2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l’enfant)</a:t>
            </a:r>
            <a:r>
              <a:rPr dirty="0" sz="1100" spc="2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ou</a:t>
            </a:r>
            <a:r>
              <a:rPr dirty="0" sz="1100" spc="2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pc="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mise</a:t>
            </a:r>
            <a:r>
              <a:rPr dirty="0" sz="1100" spc="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 spc="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position</a:t>
            </a:r>
            <a:r>
              <a:rPr dirty="0" sz="1100" spc="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neutre</a:t>
            </a:r>
            <a:r>
              <a:rPr dirty="0" sz="1100" spc="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(chez</a:t>
            </a:r>
            <a:r>
              <a:rPr dirty="0" sz="1100" spc="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</a:t>
            </a:r>
            <a:r>
              <a:rPr dirty="0" sz="1100" spc="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nourrisson) </a:t>
            </a:r>
            <a:r>
              <a:rPr dirty="0" sz="1100" spc="-2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et l’élévation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du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menton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entraînent la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langue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qui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améliore le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passage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 l’air.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Réalisation</a:t>
            </a:r>
            <a:endParaRPr sz="1600">
              <a:latin typeface="Calibri Light"/>
              <a:cs typeface="Calibri Light"/>
            </a:endParaRPr>
          </a:p>
          <a:p>
            <a:pPr marL="247650" indent="-228600">
              <a:lnSpc>
                <a:spcPct val="100000"/>
              </a:lnSpc>
              <a:spcBef>
                <a:spcPts val="122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placer 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paume d’une main sur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front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 ;</a:t>
            </a:r>
            <a:endParaRPr sz="1100">
              <a:latin typeface="Calibri"/>
              <a:cs typeface="Calibri"/>
            </a:endParaRPr>
          </a:p>
          <a:p>
            <a:pPr algn="just" marL="247650" marR="17780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placer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2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3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doigts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l’autre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juste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pointe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menton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prenant</a:t>
            </a:r>
            <a:r>
              <a:rPr dirty="0" sz="1100" spc="-5">
                <a:latin typeface="Calibri"/>
                <a:cs typeface="Calibri"/>
              </a:rPr>
              <a:t> appui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l’os.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Éventuellement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s’aider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 pouce pour </a:t>
            </a:r>
            <a:r>
              <a:rPr dirty="0" sz="1100">
                <a:latin typeface="Calibri"/>
                <a:cs typeface="Calibri"/>
              </a:rPr>
              <a:t>saisir </a:t>
            </a:r>
            <a:r>
              <a:rPr dirty="0" sz="1100" spc="-5">
                <a:latin typeface="Calibri"/>
                <a:cs typeface="Calibri"/>
              </a:rPr>
              <a:t>le menton.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Char char=""/>
            </a:pPr>
            <a:endParaRPr sz="11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5"/>
              </a:spcBef>
            </a:pP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Chez</a:t>
            </a:r>
            <a:r>
              <a:rPr dirty="0" sz="1600" spc="-2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l’adulte</a:t>
            </a:r>
            <a:r>
              <a:rPr dirty="0" sz="1600" spc="-1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ou</a:t>
            </a:r>
            <a:r>
              <a:rPr dirty="0" sz="1600" spc="-1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l’enfant</a:t>
            </a:r>
            <a:endParaRPr sz="1600">
              <a:latin typeface="Calibri Light"/>
              <a:cs typeface="Calibri Light"/>
            </a:endParaRPr>
          </a:p>
          <a:p>
            <a:pPr algn="just" marL="247650" marR="16510" indent="-228600">
              <a:lnSpc>
                <a:spcPct val="117000"/>
              </a:lnSpc>
              <a:spcBef>
                <a:spcPts val="990"/>
              </a:spcBef>
              <a:buClr>
                <a:srgbClr val="434343"/>
              </a:buClr>
              <a:buFont typeface="Symbol"/>
              <a:buChar char=""/>
              <a:tabLst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basculer doucement la tête de la victime en arrière en appuyant sur le front tout en élevant le menton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 libérer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voies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aériennes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Char char=""/>
            </a:pPr>
            <a:endParaRPr sz="11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Chez</a:t>
            </a:r>
            <a:r>
              <a:rPr dirty="0" sz="1600" spc="-20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7E7E7E"/>
                </a:solidFill>
                <a:latin typeface="Calibri Light"/>
                <a:cs typeface="Calibri Light"/>
              </a:rPr>
              <a:t>le</a:t>
            </a:r>
            <a:r>
              <a:rPr dirty="0" sz="1600" spc="-10" strike="sngStrike">
                <a:solidFill>
                  <a:srgbClr val="7E7E7E"/>
                </a:solidFill>
                <a:latin typeface="Calibri Light"/>
                <a:cs typeface="Calibri Light"/>
              </a:rPr>
              <a:t> nourrisson</a:t>
            </a:r>
            <a:endParaRPr sz="1600">
              <a:latin typeface="Calibri Light"/>
              <a:cs typeface="Calibri Light"/>
            </a:endParaRPr>
          </a:p>
          <a:p>
            <a:pPr algn="just" marL="247650" marR="12700" indent="-228600">
              <a:lnSpc>
                <a:spcPct val="117000"/>
              </a:lnSpc>
              <a:spcBef>
                <a:spcPts val="990"/>
              </a:spcBef>
              <a:buFont typeface="Symbol"/>
              <a:buChar char=""/>
              <a:tabLst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amener doucement la tête du nourrisson en position neutre dans l'alignement du torse et élever le </a:t>
            </a:r>
            <a:r>
              <a:rPr dirty="0" sz="1100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menton tout en évitant une bascule excessive susceptible de provoquer une extension du rachis et </a:t>
            </a:r>
            <a:r>
              <a:rPr dirty="0" sz="1100" spc="-10" strike="sngStrike">
                <a:latin typeface="Calibri"/>
                <a:cs typeface="Calibri"/>
              </a:rPr>
              <a:t>une </a:t>
            </a:r>
            <a:r>
              <a:rPr dirty="0" sz="1100" spc="-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gêne de la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ventilation.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Char char=""/>
            </a:pPr>
            <a:endParaRPr sz="11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FD9100"/>
                </a:solidFill>
                <a:latin typeface="Calibri Light"/>
                <a:cs typeface="Calibri Light"/>
              </a:rPr>
              <a:t>Points</a:t>
            </a:r>
            <a:r>
              <a:rPr dirty="0" sz="1600" spc="-50">
                <a:solidFill>
                  <a:srgbClr val="FD910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clés</a:t>
            </a:r>
            <a:endParaRPr sz="160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  <a:spcBef>
                <a:spcPts val="116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 liberté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des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voies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aériennes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assurée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lorsque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8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menton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élevé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tête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maintenue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cette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position.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26</a:t>
            </a:fld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8854" y="516889"/>
            <a:ext cx="201993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[01FT04</a:t>
            </a:r>
            <a:r>
              <a:rPr dirty="0" sz="1600" spc="-30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/</a:t>
            </a:r>
            <a:r>
              <a:rPr dirty="0" sz="1600" spc="50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FD9100"/>
                </a:solidFill>
                <a:latin typeface="Calibri"/>
                <a:cs typeface="Calibri"/>
              </a:rPr>
              <a:t>12-2022]</a:t>
            </a:r>
            <a:r>
              <a:rPr dirty="0" sz="1600" spc="-25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GQS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40510" y="760730"/>
            <a:ext cx="4477385" cy="4216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 spc="-5">
                <a:solidFill>
                  <a:srgbClr val="FD9100"/>
                </a:solidFill>
              </a:rPr>
              <a:t>Position</a:t>
            </a:r>
            <a:r>
              <a:rPr dirty="0" u="none" spc="5">
                <a:solidFill>
                  <a:srgbClr val="FD9100"/>
                </a:solidFill>
              </a:rPr>
              <a:t> </a:t>
            </a:r>
            <a:r>
              <a:rPr dirty="0" u="none" spc="-5">
                <a:solidFill>
                  <a:srgbClr val="FD9100"/>
                </a:solidFill>
              </a:rPr>
              <a:t>latérale</a:t>
            </a:r>
            <a:r>
              <a:rPr dirty="0" u="none" spc="5">
                <a:solidFill>
                  <a:srgbClr val="FD9100"/>
                </a:solidFill>
              </a:rPr>
              <a:t> </a:t>
            </a:r>
            <a:r>
              <a:rPr dirty="0" u="none" spc="-5">
                <a:solidFill>
                  <a:srgbClr val="FD9100"/>
                </a:solidFill>
              </a:rPr>
              <a:t>de</a:t>
            </a:r>
            <a:r>
              <a:rPr dirty="0" u="none" spc="5">
                <a:solidFill>
                  <a:srgbClr val="FD9100"/>
                </a:solidFill>
              </a:rPr>
              <a:t> </a:t>
            </a:r>
            <a:r>
              <a:rPr dirty="0" u="none" spc="-10">
                <a:solidFill>
                  <a:srgbClr val="FD9100"/>
                </a:solidFill>
              </a:rPr>
              <a:t>sécurité</a:t>
            </a:r>
            <a:r>
              <a:rPr dirty="0" u="none" spc="-20">
                <a:solidFill>
                  <a:srgbClr val="FD9100"/>
                </a:solidFill>
              </a:rPr>
              <a:t> </a:t>
            </a:r>
            <a:r>
              <a:rPr dirty="0" u="none" spc="-5">
                <a:solidFill>
                  <a:srgbClr val="FD9100"/>
                </a:solidFill>
              </a:rPr>
              <a:t>-</a:t>
            </a:r>
            <a:r>
              <a:rPr dirty="0" u="none" spc="5">
                <a:solidFill>
                  <a:srgbClr val="FD9100"/>
                </a:solidFill>
              </a:rPr>
              <a:t> </a:t>
            </a:r>
            <a:r>
              <a:rPr dirty="0" u="none" spc="-5">
                <a:solidFill>
                  <a:srgbClr val="FD9100"/>
                </a:solidFill>
              </a:rPr>
              <a:t>PLS</a:t>
            </a:r>
          </a:p>
        </p:txBody>
      </p:sp>
      <p:sp>
        <p:nvSpPr>
          <p:cNvPr id="4" name="object 4"/>
          <p:cNvSpPr/>
          <p:nvPr/>
        </p:nvSpPr>
        <p:spPr>
          <a:xfrm>
            <a:off x="701040" y="1242821"/>
            <a:ext cx="6155690" cy="6350"/>
          </a:xfrm>
          <a:custGeom>
            <a:avLst/>
            <a:gdLst/>
            <a:ahLst/>
            <a:cxnLst/>
            <a:rect l="l" t="t" r="r" b="b"/>
            <a:pathLst>
              <a:path w="6155690" h="6350">
                <a:moveTo>
                  <a:pt x="6155436" y="0"/>
                </a:moveTo>
                <a:lnTo>
                  <a:pt x="0" y="0"/>
                </a:lnTo>
                <a:lnTo>
                  <a:pt x="0" y="6096"/>
                </a:lnTo>
                <a:lnTo>
                  <a:pt x="6155436" y="6096"/>
                </a:lnTo>
                <a:lnTo>
                  <a:pt x="6155436" y="0"/>
                </a:lnTo>
                <a:close/>
              </a:path>
            </a:pathLst>
          </a:custGeom>
          <a:solidFill>
            <a:srgbClr val="FD91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701040" y="1401317"/>
            <a:ext cx="6155690" cy="287020"/>
            <a:chOff x="701040" y="1401317"/>
            <a:chExt cx="6155690" cy="287020"/>
          </a:xfrm>
        </p:grpSpPr>
        <p:sp>
          <p:nvSpPr>
            <p:cNvPr id="6" name="object 6"/>
            <p:cNvSpPr/>
            <p:nvPr/>
          </p:nvSpPr>
          <p:spPr>
            <a:xfrm>
              <a:off x="701040" y="140131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16817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701040" y="2334259"/>
            <a:ext cx="6155690" cy="287655"/>
            <a:chOff x="701040" y="2334259"/>
            <a:chExt cx="6155690" cy="287655"/>
          </a:xfrm>
        </p:grpSpPr>
        <p:sp>
          <p:nvSpPr>
            <p:cNvPr id="9" name="object 9"/>
            <p:cNvSpPr/>
            <p:nvPr/>
          </p:nvSpPr>
          <p:spPr>
            <a:xfrm>
              <a:off x="701040" y="2334259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5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1040" y="2615437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701040" y="3463543"/>
            <a:ext cx="6155690" cy="287020"/>
            <a:chOff x="701040" y="3463543"/>
            <a:chExt cx="6155690" cy="287020"/>
          </a:xfrm>
        </p:grpSpPr>
        <p:sp>
          <p:nvSpPr>
            <p:cNvPr id="12" name="object 12"/>
            <p:cNvSpPr/>
            <p:nvPr/>
          </p:nvSpPr>
          <p:spPr>
            <a:xfrm>
              <a:off x="701040" y="3463543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01040" y="3743959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/>
          <p:cNvGrpSpPr/>
          <p:nvPr/>
        </p:nvGrpSpPr>
        <p:grpSpPr>
          <a:xfrm>
            <a:off x="701040" y="3902455"/>
            <a:ext cx="6155690" cy="287655"/>
            <a:chOff x="701040" y="3902455"/>
            <a:chExt cx="6155690" cy="287655"/>
          </a:xfrm>
        </p:grpSpPr>
        <p:sp>
          <p:nvSpPr>
            <p:cNvPr id="15" name="object 15"/>
            <p:cNvSpPr/>
            <p:nvPr/>
          </p:nvSpPr>
          <p:spPr>
            <a:xfrm>
              <a:off x="701040" y="3902455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701040" y="41836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631190" y="1378711"/>
            <a:ext cx="6301105" cy="70586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Indication</a:t>
            </a:r>
            <a:endParaRPr sz="1600">
              <a:latin typeface="Calibri Light"/>
              <a:cs typeface="Calibri Light"/>
            </a:endParaRPr>
          </a:p>
          <a:p>
            <a:pPr algn="just" marL="88900" marR="92075">
              <a:lnSpc>
                <a:spcPct val="117300"/>
              </a:lnSpc>
              <a:spcBef>
                <a:spcPts val="93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Cette technique est indiquée chez toute victime qui ne répond pas, ne réagit pas et respire (perte 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de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 connaissance)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à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suite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d’un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évènement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non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traumatique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ou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à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demande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du</a:t>
            </a:r>
            <a:r>
              <a:rPr dirty="0" sz="1100" spc="3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service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secours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alerté.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Calibri"/>
              <a:cs typeface="Calibri"/>
            </a:endParaRPr>
          </a:p>
          <a:p>
            <a:pPr marL="88900">
              <a:lnSpc>
                <a:spcPct val="100000"/>
              </a:lnSpc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Justification</a:t>
            </a:r>
            <a:endParaRPr sz="1600">
              <a:latin typeface="Calibri Light"/>
              <a:cs typeface="Calibri Light"/>
            </a:endParaRPr>
          </a:p>
          <a:p>
            <a:pPr algn="just" marL="88900" marR="87630">
              <a:lnSpc>
                <a:spcPct val="116799"/>
              </a:lnSpc>
              <a:spcBef>
                <a:spcPts val="94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 position latérale de sécurité permet de maintenir libres les voies aériennes 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supérieures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 la victime en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permettant</a:t>
            </a:r>
            <a:r>
              <a:rPr dirty="0" sz="1100" spc="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l’écoulement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des</a:t>
            </a:r>
            <a:r>
              <a:rPr dirty="0" sz="1100" spc="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liquides</a:t>
            </a:r>
            <a:r>
              <a:rPr dirty="0" sz="1100" spc="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vers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l’extérieur</a:t>
            </a:r>
            <a:r>
              <a:rPr dirty="0" sz="1100" spc="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et</a:t>
            </a:r>
            <a:r>
              <a:rPr dirty="0" sz="1100" spc="6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évitant</a:t>
            </a:r>
            <a:r>
              <a:rPr dirty="0" sz="1100" spc="6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que</a:t>
            </a:r>
            <a:r>
              <a:rPr dirty="0" sz="1100" spc="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pc="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langue</a:t>
            </a:r>
            <a:r>
              <a:rPr dirty="0" sz="1100" spc="6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ne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chute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dans</a:t>
            </a:r>
            <a:r>
              <a:rPr dirty="0" sz="1100" spc="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</a:t>
            </a:r>
            <a:r>
              <a:rPr dirty="0" sz="1100" spc="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fond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15">
                <a:solidFill>
                  <a:srgbClr val="434343"/>
                </a:solidFill>
                <a:latin typeface="Calibri"/>
                <a:cs typeface="Calibri"/>
              </a:rPr>
              <a:t>de </a:t>
            </a:r>
            <a:r>
              <a:rPr dirty="0" sz="1100" spc="-24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 gorge.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Calibri"/>
              <a:cs typeface="Calibri"/>
            </a:endParaRPr>
          </a:p>
          <a:p>
            <a:pPr marL="88900">
              <a:lnSpc>
                <a:spcPct val="100000"/>
              </a:lnSpc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Réalisation</a:t>
            </a:r>
            <a:endParaRPr sz="16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50">
              <a:latin typeface="Calibri Light"/>
              <a:cs typeface="Calibri Light"/>
            </a:endParaRPr>
          </a:p>
          <a:p>
            <a:pPr marL="88900">
              <a:lnSpc>
                <a:spcPct val="100000"/>
              </a:lnSpc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Chez</a:t>
            </a:r>
            <a:r>
              <a:rPr dirty="0" sz="1600" spc="-2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l’adulte</a:t>
            </a:r>
            <a:r>
              <a:rPr dirty="0" sz="1600" spc="-1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ou</a:t>
            </a:r>
            <a:r>
              <a:rPr dirty="0" sz="1600" spc="-1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l’enfant</a:t>
            </a:r>
            <a:endParaRPr sz="16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50">
              <a:latin typeface="Calibri Light"/>
              <a:cs typeface="Calibri Light"/>
            </a:endParaRPr>
          </a:p>
          <a:p>
            <a:pPr marL="88900">
              <a:lnSpc>
                <a:spcPct val="100000"/>
              </a:lnSpc>
            </a:pP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1er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temps</a:t>
            </a:r>
            <a:r>
              <a:rPr dirty="0" sz="1600" spc="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: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Préparer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le</a:t>
            </a:r>
            <a:r>
              <a:rPr dirty="0" sz="1600" spc="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retournement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de</a:t>
            </a:r>
            <a:r>
              <a:rPr dirty="0" sz="1600" spc="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la</a:t>
            </a:r>
            <a:r>
              <a:rPr dirty="0" sz="1600" spc="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victime.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Pour</a:t>
            </a:r>
            <a:r>
              <a:rPr dirty="0" sz="1600" spc="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cela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 :</a:t>
            </a:r>
            <a:endParaRPr sz="1600">
              <a:latin typeface="Calibri Light"/>
              <a:cs typeface="Calibri Light"/>
            </a:endParaRPr>
          </a:p>
          <a:p>
            <a:pPr marL="317500" indent="-228600">
              <a:lnSpc>
                <a:spcPct val="100000"/>
              </a:lnSpc>
              <a:spcBef>
                <a:spcPts val="1070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retirer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lunettes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elle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porte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175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rapprocher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délicatement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membres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inférieurs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l'axe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corps</a:t>
            </a:r>
            <a:r>
              <a:rPr dirty="0" baseline="39682" sz="1050">
                <a:latin typeface="Calibri"/>
                <a:cs typeface="Calibri"/>
              </a:rPr>
              <a:t>1</a:t>
            </a:r>
            <a:r>
              <a:rPr dirty="0" baseline="39682" sz="105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1750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placer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bras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situé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côté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sauveteur,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angle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droit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corps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1750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plier 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coude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 même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bras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gardant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paume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tournée vers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haut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175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se placer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genoux ou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trépied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 côté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niveau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 thorax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17500" marR="93980" indent="-228600">
              <a:lnSpc>
                <a:spcPct val="116799"/>
              </a:lnSpc>
              <a:spcBef>
                <a:spcPts val="65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saisir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bras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opposé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amener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dos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main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oreille,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côté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1750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maintenir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pressée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oreille,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paume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contre</a:t>
            </a:r>
            <a:r>
              <a:rPr dirty="0" sz="1100">
                <a:latin typeface="Calibri"/>
                <a:cs typeface="Calibri"/>
              </a:rPr>
              <a:t> paume</a:t>
            </a:r>
            <a:r>
              <a:rPr dirty="0" baseline="39682" sz="1050">
                <a:latin typeface="Calibri"/>
                <a:cs typeface="Calibri"/>
              </a:rPr>
              <a:t>2</a:t>
            </a:r>
            <a:r>
              <a:rPr dirty="0" baseline="39682" sz="105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175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attraper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jambe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opposée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avec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l'autre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juste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derrière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genou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175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relever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jambe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gardant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pied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>
                <a:latin typeface="Calibri"/>
                <a:cs typeface="Calibri"/>
              </a:rPr>
              <a:t> sol</a:t>
            </a:r>
            <a:r>
              <a:rPr dirty="0" baseline="39682" sz="1050">
                <a:latin typeface="Calibri"/>
                <a:cs typeface="Calibri"/>
              </a:rPr>
              <a:t>3</a:t>
            </a:r>
            <a:r>
              <a:rPr dirty="0" baseline="39682" sz="1050" spc="127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1750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10">
                <a:latin typeface="Calibri"/>
                <a:cs typeface="Calibri"/>
              </a:rPr>
              <a:t>s'éloigner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thorax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afin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pouvoir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retourner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avoir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reculer,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nécessaire.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Font typeface="Symbol"/>
              <a:buChar char=""/>
            </a:pPr>
            <a:endParaRPr sz="1100">
              <a:latin typeface="Calibri"/>
              <a:cs typeface="Calibri"/>
            </a:endParaRPr>
          </a:p>
          <a:p>
            <a:pPr marL="88900">
              <a:lnSpc>
                <a:spcPct val="100000"/>
              </a:lnSpc>
            </a:pP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2ème</a:t>
            </a:r>
            <a:r>
              <a:rPr dirty="0" sz="1600" spc="-1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temps</a:t>
            </a:r>
            <a:r>
              <a:rPr dirty="0" sz="1600" spc="-1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: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 Retourner</a:t>
            </a:r>
            <a:r>
              <a:rPr dirty="0" sz="1600" spc="-1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la</a:t>
            </a:r>
            <a:r>
              <a:rPr dirty="0" sz="1600" spc="-1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victime.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Pour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 cela</a:t>
            </a:r>
            <a:r>
              <a:rPr dirty="0" sz="1600" spc="-1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:</a:t>
            </a:r>
            <a:endParaRPr sz="1600">
              <a:latin typeface="Calibri Light"/>
              <a:cs typeface="Calibri Light"/>
            </a:endParaRPr>
          </a:p>
          <a:p>
            <a:pPr algn="just" marL="317500" marR="92710" indent="-228600">
              <a:lnSpc>
                <a:spcPct val="116799"/>
              </a:lnSpc>
              <a:spcBef>
                <a:spcPts val="844"/>
              </a:spcBef>
              <a:buFont typeface="Symbol"/>
              <a:buChar char=""/>
              <a:tabLst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tirer sur la jambe </a:t>
            </a:r>
            <a:r>
              <a:rPr dirty="0" sz="1100">
                <a:latin typeface="Calibri"/>
                <a:cs typeface="Calibri"/>
              </a:rPr>
              <a:t>relevée </a:t>
            </a:r>
            <a:r>
              <a:rPr dirty="0" sz="1100" spc="-5">
                <a:latin typeface="Calibri"/>
                <a:cs typeface="Calibri"/>
              </a:rPr>
              <a:t>de la victime afin de la faire pivoter vers le sauveteur, jusqu'à ce que le genou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touche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sol,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sans brusquerie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seul temps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algn="just" marL="317500" marR="90805" indent="-228600">
              <a:lnSpc>
                <a:spcPct val="116799"/>
              </a:lnSpc>
              <a:spcBef>
                <a:spcPts val="70"/>
              </a:spcBef>
              <a:buFont typeface="Symbol"/>
              <a:buChar char=""/>
              <a:tabLst>
                <a:tab pos="317500" algn="l"/>
              </a:tabLst>
            </a:pPr>
            <a:r>
              <a:rPr dirty="0" sz="1100" spc="-10">
                <a:latin typeface="Calibri"/>
                <a:cs typeface="Calibri"/>
              </a:rPr>
              <a:t>dégager</a:t>
            </a:r>
            <a:r>
              <a:rPr dirty="0" sz="1100" spc="-5">
                <a:latin typeface="Calibri"/>
                <a:cs typeface="Calibri"/>
              </a:rPr>
              <a:t> doucement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située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tête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tout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préservant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bascule de la tête en arrière, en maintenant le coude de la victime à l'aide de la main du </a:t>
            </a:r>
            <a:r>
              <a:rPr dirty="0" sz="1100" spc="-10">
                <a:latin typeface="Calibri"/>
                <a:cs typeface="Calibri"/>
              </a:rPr>
              <a:t>sauveteur </a:t>
            </a:r>
            <a:r>
              <a:rPr dirty="0" sz="1100" spc="-5">
                <a:latin typeface="Calibri"/>
                <a:cs typeface="Calibri"/>
              </a:rPr>
              <a:t> précédemment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située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 </a:t>
            </a:r>
            <a:r>
              <a:rPr dirty="0" sz="1100">
                <a:latin typeface="Calibri"/>
                <a:cs typeface="Calibri"/>
              </a:rPr>
              <a:t>genou</a:t>
            </a:r>
            <a:r>
              <a:rPr dirty="0" baseline="39682" sz="1050">
                <a:latin typeface="Calibri"/>
                <a:cs typeface="Calibri"/>
              </a:rPr>
              <a:t>4</a:t>
            </a:r>
            <a:r>
              <a:rPr dirty="0" sz="1100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20090" y="9314688"/>
            <a:ext cx="1829435" cy="9525"/>
          </a:xfrm>
          <a:custGeom>
            <a:avLst/>
            <a:gdLst/>
            <a:ahLst/>
            <a:cxnLst/>
            <a:rect l="l" t="t" r="r" b="b"/>
            <a:pathLst>
              <a:path w="1829435" h="9525">
                <a:moveTo>
                  <a:pt x="1829054" y="0"/>
                </a:moveTo>
                <a:lnTo>
                  <a:pt x="0" y="0"/>
                </a:lnTo>
                <a:lnTo>
                  <a:pt x="0" y="9143"/>
                </a:lnTo>
                <a:lnTo>
                  <a:pt x="1829054" y="9143"/>
                </a:lnTo>
                <a:lnTo>
                  <a:pt x="18290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681990" y="9369805"/>
            <a:ext cx="6174105" cy="720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41666" sz="900" i="1">
                <a:latin typeface="Calibri"/>
                <a:cs typeface="Calibri"/>
              </a:rPr>
              <a:t>1</a:t>
            </a:r>
            <a:r>
              <a:rPr dirty="0" baseline="41666" sz="900" spc="97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L’alignement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des jambes</a:t>
            </a:r>
            <a:r>
              <a:rPr dirty="0" sz="900" i="1">
                <a:latin typeface="Calibri"/>
                <a:cs typeface="Calibri"/>
              </a:rPr>
              <a:t> et </a:t>
            </a:r>
            <a:r>
              <a:rPr dirty="0" sz="900" spc="-5" i="1">
                <a:latin typeface="Calibri"/>
                <a:cs typeface="Calibri"/>
              </a:rPr>
              <a:t>la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position du </a:t>
            </a:r>
            <a:r>
              <a:rPr dirty="0" sz="900" i="1">
                <a:latin typeface="Calibri"/>
                <a:cs typeface="Calibri"/>
              </a:rPr>
              <a:t>membre </a:t>
            </a:r>
            <a:r>
              <a:rPr dirty="0" sz="900" spc="-5" i="1">
                <a:latin typeface="Calibri"/>
                <a:cs typeface="Calibri"/>
              </a:rPr>
              <a:t>supérieur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anticipent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 position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finale.</a:t>
            </a:r>
            <a:endParaRPr sz="900">
              <a:latin typeface="Calibri"/>
              <a:cs typeface="Calibri"/>
            </a:endParaRPr>
          </a:p>
          <a:p>
            <a:pPr marL="38100" marR="30480">
              <a:lnSpc>
                <a:spcPct val="101699"/>
              </a:lnSpc>
            </a:pPr>
            <a:r>
              <a:rPr dirty="0" baseline="41666" sz="900" i="1">
                <a:latin typeface="Calibri"/>
                <a:cs typeface="Calibri"/>
              </a:rPr>
              <a:t>2</a:t>
            </a:r>
            <a:r>
              <a:rPr dirty="0" baseline="41666" sz="900" spc="104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Lors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du </a:t>
            </a:r>
            <a:r>
              <a:rPr dirty="0" sz="900" i="1">
                <a:latin typeface="Calibri"/>
                <a:cs typeface="Calibri"/>
              </a:rPr>
              <a:t>retournement, le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maintien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la </a:t>
            </a:r>
            <a:r>
              <a:rPr dirty="0" sz="900" spc="-5" i="1">
                <a:latin typeface="Calibri"/>
                <a:cs typeface="Calibri"/>
              </a:rPr>
              <a:t>main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i="1">
                <a:latin typeface="Calibri"/>
                <a:cs typeface="Calibri"/>
              </a:rPr>
              <a:t> la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victime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contre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son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oreille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permet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d’accompagner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mouvement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 </a:t>
            </a:r>
            <a:r>
              <a:rPr dirty="0" sz="900" i="1">
                <a:latin typeface="Calibri"/>
                <a:cs typeface="Calibri"/>
              </a:rPr>
              <a:t>tête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et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 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diminuer </a:t>
            </a:r>
            <a:r>
              <a:rPr dirty="0" sz="900" i="1">
                <a:latin typeface="Calibri"/>
                <a:cs typeface="Calibri"/>
              </a:rPr>
              <a:t>la</a:t>
            </a:r>
            <a:r>
              <a:rPr dirty="0" sz="900" spc="-5" i="1">
                <a:latin typeface="Calibri"/>
                <a:cs typeface="Calibri"/>
              </a:rPr>
              <a:t> flexion de </a:t>
            </a:r>
            <a:r>
              <a:rPr dirty="0" sz="900" i="1">
                <a:latin typeface="Calibri"/>
                <a:cs typeface="Calibri"/>
              </a:rPr>
              <a:t>la </a:t>
            </a:r>
            <a:r>
              <a:rPr dirty="0" sz="900" spc="-5" i="1">
                <a:latin typeface="Calibri"/>
                <a:cs typeface="Calibri"/>
              </a:rPr>
              <a:t>colonne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cervicale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qui pourrait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aggraver un traumatisme</a:t>
            </a:r>
            <a:r>
              <a:rPr dirty="0" sz="900" i="1">
                <a:latin typeface="Calibri"/>
                <a:cs typeface="Calibri"/>
              </a:rPr>
              <a:t> éventuel.</a:t>
            </a:r>
            <a:endParaRPr sz="9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dirty="0" baseline="41666" sz="900" i="1">
                <a:latin typeface="Calibri"/>
                <a:cs typeface="Calibri"/>
              </a:rPr>
              <a:t>3</a:t>
            </a:r>
            <a:r>
              <a:rPr dirty="0" baseline="41666" sz="900" spc="104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saisie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i="1">
                <a:latin typeface="Calibri"/>
                <a:cs typeface="Calibri"/>
              </a:rPr>
              <a:t> la </a:t>
            </a:r>
            <a:r>
              <a:rPr dirty="0" sz="900" spc="-5" i="1">
                <a:latin typeface="Calibri"/>
                <a:cs typeface="Calibri"/>
              </a:rPr>
              <a:t>jambe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la </a:t>
            </a:r>
            <a:r>
              <a:rPr dirty="0" sz="900" spc="-5" i="1">
                <a:latin typeface="Calibri"/>
                <a:cs typeface="Calibri"/>
              </a:rPr>
              <a:t>victime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au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niveau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du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genou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permet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l’utiliser</a:t>
            </a:r>
            <a:r>
              <a:rPr dirty="0" sz="900" i="1">
                <a:latin typeface="Calibri"/>
                <a:cs typeface="Calibri"/>
              </a:rPr>
              <a:t> comme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«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bras</a:t>
            </a:r>
            <a:r>
              <a:rPr dirty="0" sz="900" spc="2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i="1">
                <a:latin typeface="Calibri"/>
                <a:cs typeface="Calibri"/>
              </a:rPr>
              <a:t> levier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» </a:t>
            </a:r>
            <a:r>
              <a:rPr dirty="0" sz="900" spc="-5" i="1">
                <a:latin typeface="Calibri"/>
                <a:cs typeface="Calibri"/>
              </a:rPr>
              <a:t>pour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retournement.</a:t>
            </a:r>
            <a:endParaRPr sz="9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20"/>
              </a:spcBef>
            </a:pPr>
            <a:r>
              <a:rPr dirty="0" baseline="41666" sz="900" i="1">
                <a:latin typeface="Calibri"/>
                <a:cs typeface="Calibri"/>
              </a:rPr>
              <a:t>4</a:t>
            </a:r>
            <a:r>
              <a:rPr dirty="0" baseline="41666" sz="900" spc="104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maintien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la </a:t>
            </a:r>
            <a:r>
              <a:rPr dirty="0" sz="900" spc="-5" i="1">
                <a:latin typeface="Calibri"/>
                <a:cs typeface="Calibri"/>
              </a:rPr>
              <a:t>main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sous</a:t>
            </a:r>
            <a:r>
              <a:rPr dirty="0" sz="900" i="1">
                <a:latin typeface="Calibri"/>
                <a:cs typeface="Calibri"/>
              </a:rPr>
              <a:t> la tête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i="1">
                <a:latin typeface="Calibri"/>
                <a:cs typeface="Calibri"/>
              </a:rPr>
              <a:t> la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victime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limite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les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mouvements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colonne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cervicale.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26</a:t>
            </a:fld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01040" y="1869439"/>
            <a:ext cx="6155690" cy="287020"/>
            <a:chOff x="701040" y="1869439"/>
            <a:chExt cx="6155690" cy="287020"/>
          </a:xfrm>
        </p:grpSpPr>
        <p:sp>
          <p:nvSpPr>
            <p:cNvPr id="3" name="object 3"/>
            <p:cNvSpPr/>
            <p:nvPr/>
          </p:nvSpPr>
          <p:spPr>
            <a:xfrm>
              <a:off x="701040" y="1869439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01040" y="2149855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701040" y="2580385"/>
            <a:ext cx="6155690" cy="287655"/>
            <a:chOff x="701040" y="2580385"/>
            <a:chExt cx="6155690" cy="287655"/>
          </a:xfrm>
        </p:grpSpPr>
        <p:sp>
          <p:nvSpPr>
            <p:cNvPr id="6" name="object 6"/>
            <p:cNvSpPr/>
            <p:nvPr/>
          </p:nvSpPr>
          <p:spPr>
            <a:xfrm>
              <a:off x="701040" y="2580385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5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286156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593090" y="517651"/>
            <a:ext cx="6381750" cy="3528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3ème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 temps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: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 Stabiliser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 la</a:t>
            </a:r>
            <a:r>
              <a:rPr dirty="0" sz="1600" spc="-1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victime.</a:t>
            </a:r>
            <a:r>
              <a:rPr dirty="0" sz="1600" spc="-2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Pour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cela</a:t>
            </a:r>
            <a:r>
              <a:rPr dirty="0" sz="1600" spc="-1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:</a:t>
            </a:r>
            <a:endParaRPr sz="1600">
              <a:latin typeface="Calibri Light"/>
              <a:cs typeface="Calibri Light"/>
            </a:endParaRPr>
          </a:p>
          <a:p>
            <a:pPr marL="355600" marR="132080" indent="-228600">
              <a:lnSpc>
                <a:spcPct val="116799"/>
              </a:lnSpc>
              <a:spcBef>
                <a:spcPts val="85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100" spc="-5">
                <a:latin typeface="Calibri"/>
                <a:cs typeface="Calibri"/>
              </a:rPr>
              <a:t>ajuster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jambe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située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au-dessus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telle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sorte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hanche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genou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soient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angle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droit</a:t>
            </a:r>
            <a:r>
              <a:rPr dirty="0" baseline="39682" sz="1050" spc="-7">
                <a:latin typeface="Calibri"/>
                <a:cs typeface="Calibri"/>
              </a:rPr>
              <a:t>1</a:t>
            </a:r>
            <a:r>
              <a:rPr dirty="0" baseline="39682" sz="105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556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100" spc="-5">
                <a:latin typeface="Calibri"/>
                <a:cs typeface="Calibri"/>
              </a:rPr>
              <a:t>ouvrir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bouche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mobiliser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tête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rabattre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menton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sternum</a:t>
            </a:r>
            <a:r>
              <a:rPr dirty="0" baseline="39682" sz="1050">
                <a:latin typeface="Calibri"/>
                <a:cs typeface="Calibri"/>
              </a:rPr>
              <a:t>2</a:t>
            </a:r>
            <a:r>
              <a:rPr dirty="0" baseline="39682" sz="1050" spc="142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5560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100" spc="-5">
                <a:latin typeface="Calibri"/>
                <a:cs typeface="Calibri"/>
              </a:rPr>
              <a:t>contrôler 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permanence la respiration.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Symbol"/>
              <a:buChar char=""/>
            </a:pPr>
            <a:endParaRPr sz="1150">
              <a:latin typeface="Calibri"/>
              <a:cs typeface="Calibri"/>
            </a:endParaRPr>
          </a:p>
          <a:p>
            <a:pPr marL="127000">
              <a:lnSpc>
                <a:spcPct val="100000"/>
              </a:lnSpc>
            </a:pP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Chez</a:t>
            </a:r>
            <a:r>
              <a:rPr dirty="0" sz="1600" spc="-20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7E7E7E"/>
                </a:solidFill>
                <a:latin typeface="Calibri Light"/>
                <a:cs typeface="Calibri Light"/>
              </a:rPr>
              <a:t>le</a:t>
            </a:r>
            <a:r>
              <a:rPr dirty="0" sz="1600" spc="-10" strike="sngStrike">
                <a:solidFill>
                  <a:srgbClr val="7E7E7E"/>
                </a:solidFill>
                <a:latin typeface="Calibri Light"/>
                <a:cs typeface="Calibri Light"/>
              </a:rPr>
              <a:t> nourrisson</a:t>
            </a:r>
            <a:endParaRPr sz="1600">
              <a:latin typeface="Calibri Light"/>
              <a:cs typeface="Calibri Light"/>
            </a:endParaRPr>
          </a:p>
          <a:p>
            <a:pPr marL="127000">
              <a:lnSpc>
                <a:spcPct val="100000"/>
              </a:lnSpc>
              <a:spcBef>
                <a:spcPts val="1155"/>
              </a:spcBef>
            </a:pPr>
            <a:r>
              <a:rPr dirty="0" sz="1100" spc="-5" strike="sngStrike">
                <a:latin typeface="Calibri"/>
                <a:cs typeface="Calibri"/>
              </a:rPr>
              <a:t>Placer le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nourrisson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sur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côté,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dans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bras du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sauveteur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plus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souvent.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marL="127000">
              <a:lnSpc>
                <a:spcPct val="100000"/>
              </a:lnSpc>
            </a:pPr>
            <a:r>
              <a:rPr dirty="0" sz="1600">
                <a:solidFill>
                  <a:srgbClr val="FD9100"/>
                </a:solidFill>
                <a:latin typeface="Calibri Light"/>
                <a:cs typeface="Calibri Light"/>
              </a:rPr>
              <a:t>Points</a:t>
            </a:r>
            <a:r>
              <a:rPr dirty="0" sz="1600" spc="-50">
                <a:solidFill>
                  <a:srgbClr val="FD910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clés</a:t>
            </a:r>
            <a:endParaRPr sz="1600">
              <a:latin typeface="Calibri Light"/>
              <a:cs typeface="Calibri Light"/>
            </a:endParaRPr>
          </a:p>
          <a:p>
            <a:pPr marL="127000">
              <a:lnSpc>
                <a:spcPct val="100000"/>
              </a:lnSpc>
              <a:spcBef>
                <a:spcPts val="116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 mise en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position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latérale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 sécurité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doit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 :</a:t>
            </a:r>
            <a:endParaRPr sz="1100">
              <a:latin typeface="Calibri"/>
              <a:cs typeface="Calibri"/>
            </a:endParaRPr>
          </a:p>
          <a:p>
            <a:pPr marL="355600" indent="-228600">
              <a:lnSpc>
                <a:spcPct val="100000"/>
              </a:lnSpc>
              <a:spcBef>
                <a:spcPts val="985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100" spc="-5">
                <a:latin typeface="Calibri"/>
                <a:cs typeface="Calibri"/>
              </a:rPr>
              <a:t>limiter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maximum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mouvements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colonne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vertébrale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5560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100" spc="-5">
                <a:latin typeface="Calibri"/>
                <a:cs typeface="Calibri"/>
              </a:rPr>
              <a:t>aboutir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position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stable,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latérale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possible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556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100" spc="-5">
                <a:latin typeface="Calibri"/>
                <a:cs typeface="Calibri"/>
              </a:rPr>
              <a:t>permettre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contrôle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permanent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 ;</a:t>
            </a:r>
            <a:endParaRPr sz="1100">
              <a:latin typeface="Calibri"/>
              <a:cs typeface="Calibri"/>
            </a:endParaRPr>
          </a:p>
          <a:p>
            <a:pPr marL="35560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100" spc="-5">
                <a:latin typeface="Calibri"/>
                <a:cs typeface="Calibri"/>
              </a:rPr>
              <a:t>permettre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l’écoulement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liquides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vers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l’extérieur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(bouche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ouverte).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20090" y="9733788"/>
            <a:ext cx="1829435" cy="9525"/>
          </a:xfrm>
          <a:custGeom>
            <a:avLst/>
            <a:gdLst/>
            <a:ahLst/>
            <a:cxnLst/>
            <a:rect l="l" t="t" r="r" b="b"/>
            <a:pathLst>
              <a:path w="1829435" h="9525">
                <a:moveTo>
                  <a:pt x="1829054" y="0"/>
                </a:moveTo>
                <a:lnTo>
                  <a:pt x="0" y="0"/>
                </a:lnTo>
                <a:lnTo>
                  <a:pt x="0" y="9143"/>
                </a:lnTo>
                <a:lnTo>
                  <a:pt x="1829054" y="9143"/>
                </a:lnTo>
                <a:lnTo>
                  <a:pt x="18290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681990" y="9788143"/>
            <a:ext cx="4129404" cy="302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41666" sz="900" i="1">
                <a:latin typeface="Calibri"/>
                <a:cs typeface="Calibri"/>
              </a:rPr>
              <a:t>1</a:t>
            </a:r>
            <a:r>
              <a:rPr dirty="0" baseline="41666" sz="900" spc="89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</a:t>
            </a:r>
            <a:r>
              <a:rPr dirty="0" sz="900" spc="-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position de</a:t>
            </a:r>
            <a:r>
              <a:rPr dirty="0" sz="900" spc="-10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la</a:t>
            </a:r>
            <a:r>
              <a:rPr dirty="0" sz="900" spc="-5" i="1">
                <a:latin typeface="Calibri"/>
                <a:cs typeface="Calibri"/>
              </a:rPr>
              <a:t> jambe permet de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stabiliser</a:t>
            </a:r>
            <a:r>
              <a:rPr dirty="0" sz="900" spc="-10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la</a:t>
            </a:r>
            <a:r>
              <a:rPr dirty="0" sz="900" spc="-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PLS.</a:t>
            </a:r>
            <a:endParaRPr sz="9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dirty="0" baseline="41666" sz="900" i="1">
                <a:latin typeface="Calibri"/>
                <a:cs typeface="Calibri"/>
              </a:rPr>
              <a:t>2</a:t>
            </a:r>
            <a:r>
              <a:rPr dirty="0" baseline="41666" sz="900" spc="104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L’ouverture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i="1">
                <a:latin typeface="Calibri"/>
                <a:cs typeface="Calibri"/>
              </a:rPr>
              <a:t> la </a:t>
            </a:r>
            <a:r>
              <a:rPr dirty="0" sz="900" spc="-5" i="1">
                <a:latin typeface="Calibri"/>
                <a:cs typeface="Calibri"/>
              </a:rPr>
              <a:t>bouche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la </a:t>
            </a:r>
            <a:r>
              <a:rPr dirty="0" sz="900" spc="-5" i="1">
                <a:latin typeface="Calibri"/>
                <a:cs typeface="Calibri"/>
              </a:rPr>
              <a:t>victime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facilite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l’écoulement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des</a:t>
            </a:r>
            <a:r>
              <a:rPr dirty="0" sz="900" spc="1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liquides</a:t>
            </a:r>
            <a:r>
              <a:rPr dirty="0" sz="900" i="1">
                <a:latin typeface="Calibri"/>
                <a:cs typeface="Calibri"/>
              </a:rPr>
              <a:t> vers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l’extérieur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27</a:t>
            </a:fld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7423" y="516889"/>
            <a:ext cx="204279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47A4D7"/>
                </a:solidFill>
                <a:latin typeface="Calibri"/>
                <a:cs typeface="Calibri"/>
              </a:rPr>
              <a:t>[01PR03</a:t>
            </a:r>
            <a:r>
              <a:rPr dirty="0" sz="1600" spc="-15">
                <a:solidFill>
                  <a:srgbClr val="47A4D7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"/>
                <a:cs typeface="Calibri"/>
              </a:rPr>
              <a:t>/</a:t>
            </a:r>
            <a:r>
              <a:rPr dirty="0" sz="1600" spc="55">
                <a:solidFill>
                  <a:srgbClr val="47A4D7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"/>
                <a:cs typeface="Calibri"/>
              </a:rPr>
              <a:t>12-2022]</a:t>
            </a:r>
            <a:r>
              <a:rPr dirty="0" sz="1600" spc="-15">
                <a:solidFill>
                  <a:srgbClr val="47A4D7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GQS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14751" y="760730"/>
            <a:ext cx="2129155" cy="4216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 spc="-5">
                <a:solidFill>
                  <a:srgbClr val="47A4D7"/>
                </a:solidFill>
              </a:rPr>
              <a:t>Arrêt</a:t>
            </a:r>
            <a:r>
              <a:rPr dirty="0" u="none" spc="-35">
                <a:solidFill>
                  <a:srgbClr val="47A4D7"/>
                </a:solidFill>
              </a:rPr>
              <a:t> </a:t>
            </a:r>
            <a:r>
              <a:rPr dirty="0" u="none" spc="-5">
                <a:solidFill>
                  <a:srgbClr val="47A4D7"/>
                </a:solidFill>
              </a:rPr>
              <a:t>cardiaque</a:t>
            </a:r>
          </a:p>
        </p:txBody>
      </p:sp>
      <p:sp>
        <p:nvSpPr>
          <p:cNvPr id="4" name="object 4"/>
          <p:cNvSpPr/>
          <p:nvPr/>
        </p:nvSpPr>
        <p:spPr>
          <a:xfrm>
            <a:off x="701040" y="1242821"/>
            <a:ext cx="6155690" cy="6350"/>
          </a:xfrm>
          <a:custGeom>
            <a:avLst/>
            <a:gdLst/>
            <a:ahLst/>
            <a:cxnLst/>
            <a:rect l="l" t="t" r="r" b="b"/>
            <a:pathLst>
              <a:path w="6155690" h="6350">
                <a:moveTo>
                  <a:pt x="6155436" y="0"/>
                </a:moveTo>
                <a:lnTo>
                  <a:pt x="0" y="0"/>
                </a:lnTo>
                <a:lnTo>
                  <a:pt x="0" y="6096"/>
                </a:lnTo>
                <a:lnTo>
                  <a:pt x="6155436" y="6096"/>
                </a:lnTo>
                <a:lnTo>
                  <a:pt x="6155436" y="0"/>
                </a:lnTo>
                <a:close/>
              </a:path>
            </a:pathLst>
          </a:custGeom>
          <a:solidFill>
            <a:srgbClr val="47A4D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701040" y="1401317"/>
            <a:ext cx="6155690" cy="287020"/>
            <a:chOff x="701040" y="1401317"/>
            <a:chExt cx="6155690" cy="287020"/>
          </a:xfrm>
        </p:grpSpPr>
        <p:sp>
          <p:nvSpPr>
            <p:cNvPr id="6" name="object 6"/>
            <p:cNvSpPr/>
            <p:nvPr/>
          </p:nvSpPr>
          <p:spPr>
            <a:xfrm>
              <a:off x="701040" y="140131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16817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701040" y="2283205"/>
            <a:ext cx="6155690" cy="287020"/>
            <a:chOff x="701040" y="2283205"/>
            <a:chExt cx="6155690" cy="287020"/>
          </a:xfrm>
        </p:grpSpPr>
        <p:sp>
          <p:nvSpPr>
            <p:cNvPr id="9" name="object 9"/>
            <p:cNvSpPr/>
            <p:nvPr/>
          </p:nvSpPr>
          <p:spPr>
            <a:xfrm>
              <a:off x="701040" y="2283205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1040" y="2563621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701040" y="3673855"/>
            <a:ext cx="6155690" cy="287655"/>
            <a:chOff x="701040" y="3673855"/>
            <a:chExt cx="6155690" cy="287655"/>
          </a:xfrm>
        </p:grpSpPr>
        <p:sp>
          <p:nvSpPr>
            <p:cNvPr id="12" name="object 12"/>
            <p:cNvSpPr/>
            <p:nvPr/>
          </p:nvSpPr>
          <p:spPr>
            <a:xfrm>
              <a:off x="701040" y="3673855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01040" y="39550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/>
          <p:cNvGrpSpPr/>
          <p:nvPr/>
        </p:nvGrpSpPr>
        <p:grpSpPr>
          <a:xfrm>
            <a:off x="701040" y="5390133"/>
            <a:ext cx="6155690" cy="287655"/>
            <a:chOff x="701040" y="5390133"/>
            <a:chExt cx="6155690" cy="287655"/>
          </a:xfrm>
        </p:grpSpPr>
        <p:sp>
          <p:nvSpPr>
            <p:cNvPr id="15" name="object 15"/>
            <p:cNvSpPr/>
            <p:nvPr/>
          </p:nvSpPr>
          <p:spPr>
            <a:xfrm>
              <a:off x="701040" y="5390133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701040" y="5671312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/>
          <p:cNvGrpSpPr/>
          <p:nvPr/>
        </p:nvGrpSpPr>
        <p:grpSpPr>
          <a:xfrm>
            <a:off x="701040" y="6613143"/>
            <a:ext cx="6155690" cy="287655"/>
            <a:chOff x="701040" y="6613143"/>
            <a:chExt cx="6155690" cy="287655"/>
          </a:xfrm>
        </p:grpSpPr>
        <p:sp>
          <p:nvSpPr>
            <p:cNvPr id="18" name="object 18"/>
            <p:cNvSpPr/>
            <p:nvPr/>
          </p:nvSpPr>
          <p:spPr>
            <a:xfrm>
              <a:off x="701040" y="6613143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701040" y="6894321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0" name="object 20"/>
          <p:cNvGrpSpPr/>
          <p:nvPr/>
        </p:nvGrpSpPr>
        <p:grpSpPr>
          <a:xfrm>
            <a:off x="701040" y="8599169"/>
            <a:ext cx="6155690" cy="287655"/>
            <a:chOff x="701040" y="8599169"/>
            <a:chExt cx="6155690" cy="287655"/>
          </a:xfrm>
        </p:grpSpPr>
        <p:sp>
          <p:nvSpPr>
            <p:cNvPr id="21" name="object 21"/>
            <p:cNvSpPr/>
            <p:nvPr/>
          </p:nvSpPr>
          <p:spPr>
            <a:xfrm>
              <a:off x="701040" y="8599169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DEEA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701040" y="8880347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47A4D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/>
          <p:cNvSpPr txBox="1"/>
          <p:nvPr/>
        </p:nvSpPr>
        <p:spPr>
          <a:xfrm>
            <a:off x="701040" y="1378711"/>
            <a:ext cx="6155690" cy="84366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Définition</a:t>
            </a:r>
            <a:endParaRPr sz="1600">
              <a:latin typeface="Calibri Light"/>
              <a:cs typeface="Calibri Light"/>
            </a:endParaRPr>
          </a:p>
          <a:p>
            <a:pPr algn="just" marL="19050" marR="16510">
              <a:lnSpc>
                <a:spcPct val="101800"/>
              </a:lnSpc>
              <a:spcBef>
                <a:spcPts val="1135"/>
              </a:spcBef>
            </a:pPr>
            <a:r>
              <a:rPr dirty="0" sz="1100" spc="-5">
                <a:latin typeface="Calibri"/>
                <a:cs typeface="Calibri"/>
              </a:rPr>
              <a:t>Une personne est en arrêt cardiaque lorsque son cœur ne fonctionne plus ou fonctionne d’une </a:t>
            </a:r>
            <a:r>
              <a:rPr dirty="0" sz="1100">
                <a:latin typeface="Calibri"/>
                <a:cs typeface="Calibri"/>
              </a:rPr>
              <a:t>façon 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anarchique,</a:t>
            </a:r>
            <a:r>
              <a:rPr dirty="0" sz="1100">
                <a:latin typeface="Calibri"/>
                <a:cs typeface="Calibri"/>
              </a:rPr>
              <a:t> ne </a:t>
            </a:r>
            <a:r>
              <a:rPr dirty="0" sz="1100" spc="-5">
                <a:latin typeface="Calibri"/>
                <a:cs typeface="Calibri"/>
              </a:rPr>
              <a:t>permettant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d’assurer l’oxygénation du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cerveau.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Signes</a:t>
            </a:r>
            <a:endParaRPr sz="1600">
              <a:latin typeface="Calibri Light"/>
              <a:cs typeface="Calibri Light"/>
            </a:endParaRPr>
          </a:p>
          <a:p>
            <a:pPr algn="just" marL="19050">
              <a:lnSpc>
                <a:spcPct val="100000"/>
              </a:lnSpc>
              <a:spcBef>
                <a:spcPts val="1155"/>
              </a:spcBef>
            </a:pP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considérée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étant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arrêt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cardiaque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lorsqu’elle ne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répond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réagit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6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aucun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mouvement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poitrine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n’est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visible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aucun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bruit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souffle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n’est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perçu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marR="15875" indent="-228600">
              <a:lnSpc>
                <a:spcPct val="117300"/>
              </a:lnSpc>
              <a:spcBef>
                <a:spcPts val="5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présente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anormale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avec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mouvements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respiratoires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lents,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bruyants,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difficiles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inefficaces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(respiration agonique).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Symbol"/>
              <a:buChar char=""/>
            </a:pP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5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Causes</a:t>
            </a:r>
            <a:endParaRPr sz="1600">
              <a:latin typeface="Calibri Light"/>
              <a:cs typeface="Calibri Light"/>
            </a:endParaRPr>
          </a:p>
          <a:p>
            <a:pPr algn="just" marL="19050" marR="12065">
              <a:lnSpc>
                <a:spcPct val="101600"/>
              </a:lnSpc>
              <a:spcBef>
                <a:spcPts val="1135"/>
              </a:spcBef>
            </a:pPr>
            <a:r>
              <a:rPr dirty="0" sz="1100" spc="-5">
                <a:latin typeface="Calibri"/>
                <a:cs typeface="Calibri"/>
              </a:rPr>
              <a:t>Chez l’adulte, l’arrêt cardiaque est le plus souvent causé par certaines maladies du cœur ; la principale est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l’infarctus du myocarde. Il survient brutalement et est lié à une anomalie de fonctionnement électrique </a:t>
            </a:r>
            <a:r>
              <a:rPr dirty="0" sz="1100" spc="-10">
                <a:latin typeface="Calibri"/>
                <a:cs typeface="Calibri"/>
              </a:rPr>
              <a:t>du </a:t>
            </a:r>
            <a:r>
              <a:rPr dirty="0" sz="1100" spc="-5">
                <a:latin typeface="Calibri"/>
                <a:cs typeface="Calibri"/>
              </a:rPr>
              <a:t> cœur :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fibrillation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ventriculaire.</a:t>
            </a:r>
            <a:endParaRPr sz="1100">
              <a:latin typeface="Calibri"/>
              <a:cs typeface="Calibri"/>
            </a:endParaRPr>
          </a:p>
          <a:p>
            <a:pPr algn="just" marL="19050">
              <a:lnSpc>
                <a:spcPct val="100000"/>
              </a:lnSpc>
              <a:spcBef>
                <a:spcPts val="625"/>
              </a:spcBef>
            </a:pPr>
            <a:r>
              <a:rPr dirty="0" sz="1100" spc="-5">
                <a:latin typeface="Calibri"/>
                <a:cs typeface="Calibri"/>
              </a:rPr>
              <a:t>Chez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l’enfant,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l’arrêt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cardiaque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souvent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d’origine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respiratoire.</a:t>
            </a:r>
            <a:endParaRPr sz="1100">
              <a:latin typeface="Calibri"/>
              <a:cs typeface="Calibri"/>
            </a:endParaRPr>
          </a:p>
          <a:p>
            <a:pPr algn="just" marL="19050" marR="15240">
              <a:lnSpc>
                <a:spcPct val="102000"/>
              </a:lnSpc>
              <a:spcBef>
                <a:spcPts val="600"/>
              </a:spcBef>
            </a:pPr>
            <a:r>
              <a:rPr dirty="0" sz="1100" spc="-5">
                <a:latin typeface="Calibri"/>
                <a:cs typeface="Calibri"/>
              </a:rPr>
              <a:t>L’arrêt cardiaque peut aussi être consécutif à une détresse circulatoire (hémorragie, </a:t>
            </a:r>
            <a:r>
              <a:rPr dirty="0" sz="1100" spc="-10">
                <a:latin typeface="Calibri"/>
                <a:cs typeface="Calibri"/>
              </a:rPr>
              <a:t>brûlure </a:t>
            </a:r>
            <a:r>
              <a:rPr dirty="0" sz="1100" spc="-5">
                <a:latin typeface="Calibri"/>
                <a:cs typeface="Calibri"/>
              </a:rPr>
              <a:t>grave), à une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obstruction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brutale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 voies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aériennes,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 intoxication, 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traumatisme 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 noyade.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9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Risques</a:t>
            </a:r>
            <a:endParaRPr sz="1600">
              <a:latin typeface="Calibri Light"/>
              <a:cs typeface="Calibri Light"/>
            </a:endParaRPr>
          </a:p>
          <a:p>
            <a:pPr algn="just" marL="19050" marR="12065">
              <a:lnSpc>
                <a:spcPct val="101699"/>
              </a:lnSpc>
              <a:spcBef>
                <a:spcPts val="1140"/>
              </a:spcBef>
            </a:pPr>
            <a:r>
              <a:rPr dirty="0" sz="1100" spc="-5">
                <a:latin typeface="Calibri"/>
                <a:cs typeface="Calibri"/>
              </a:rPr>
              <a:t>Le risque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 arrêt cardiaque est la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mort de la </a:t>
            </a:r>
            <a:r>
              <a:rPr dirty="0" sz="1100">
                <a:latin typeface="Calibri"/>
                <a:cs typeface="Calibri"/>
              </a:rPr>
              <a:t>victime </a:t>
            </a:r>
            <a:r>
              <a:rPr dirty="0" sz="1100" spc="-5">
                <a:latin typeface="Calibri"/>
                <a:cs typeface="Calibri"/>
              </a:rPr>
              <a:t>en quelques minutes. En effet, l’apport d’oxygène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indispensable,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particulier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niveau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cerveau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cœur,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assurer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survie.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cours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arrêt cardiaque, les lésions du cerveau, consécutives au manque d’oxygène, surviennent dès la </a:t>
            </a:r>
            <a:r>
              <a:rPr dirty="0" sz="1100">
                <a:latin typeface="Calibri"/>
                <a:cs typeface="Calibri"/>
              </a:rPr>
              <a:t>première 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minute.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Principe</a:t>
            </a:r>
            <a:r>
              <a:rPr dirty="0" sz="1600" spc="-4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d’action</a:t>
            </a:r>
            <a:endParaRPr sz="1600">
              <a:latin typeface="Calibri Light"/>
              <a:cs typeface="Calibri Light"/>
            </a:endParaRPr>
          </a:p>
          <a:p>
            <a:pPr algn="just" marL="19050">
              <a:lnSpc>
                <a:spcPct val="100000"/>
              </a:lnSpc>
              <a:spcBef>
                <a:spcPts val="1160"/>
              </a:spcBef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 série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d’actions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augmenter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chances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survie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6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ALERTER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alerter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façon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précoce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MASSER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pratiquer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réanimation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cardio-pulmonaire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(RCP)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précoce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DEFIBRILLER :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assurer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mise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œuvre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défibrillation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précoce.</a:t>
            </a:r>
            <a:endParaRPr sz="1100">
              <a:latin typeface="Calibri"/>
              <a:cs typeface="Calibri"/>
            </a:endParaRPr>
          </a:p>
          <a:p>
            <a:pPr algn="just" marL="19050" marR="12700">
              <a:lnSpc>
                <a:spcPct val="101600"/>
              </a:lnSpc>
              <a:spcBef>
                <a:spcPts val="805"/>
              </a:spcBef>
            </a:pPr>
            <a:r>
              <a:rPr dirty="0" sz="1100" spc="-5">
                <a:latin typeface="Calibri"/>
                <a:cs typeface="Calibri"/>
              </a:rPr>
              <a:t>Ces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différentes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étapes constituent une chaîne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survie susceptible d’augmenter de 4 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40%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 taux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 </a:t>
            </a:r>
            <a:r>
              <a:rPr dirty="0" sz="1100" spc="-5">
                <a:latin typeface="Calibri"/>
                <a:cs typeface="Calibri"/>
              </a:rPr>
              <a:t> survie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victimes.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Chaque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minute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gagnée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mise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place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d’une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5">
                <a:latin typeface="Calibri"/>
                <a:cs typeface="Calibri"/>
              </a:rPr>
              <a:t>RCP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efficace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augmenter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10% 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chances de survie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Conduite</a:t>
            </a:r>
            <a:r>
              <a:rPr dirty="0" sz="1600" spc="-3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2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tenir</a:t>
            </a:r>
            <a:endParaRPr sz="1600">
              <a:latin typeface="Calibri Light"/>
              <a:cs typeface="Calibri Light"/>
            </a:endParaRPr>
          </a:p>
          <a:p>
            <a:pPr algn="just" marL="19050">
              <a:lnSpc>
                <a:spcPct val="100000"/>
              </a:lnSpc>
              <a:spcBef>
                <a:spcPts val="1160"/>
              </a:spcBef>
            </a:pPr>
            <a:r>
              <a:rPr dirty="0" sz="1100" spc="-5">
                <a:latin typeface="Calibri"/>
                <a:cs typeface="Calibri"/>
              </a:rPr>
              <a:t>Rechercher l’absence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réponse 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 cela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6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poser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questions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simples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(exemples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«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Comment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ça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?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»,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«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m’entendez ?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») ;</a:t>
            </a:r>
            <a:endParaRPr sz="1100">
              <a:latin typeface="Calibri"/>
              <a:cs typeface="Calibri"/>
            </a:endParaRPr>
          </a:p>
          <a:p>
            <a:pPr marL="247650" marR="13335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10">
                <a:latin typeface="Calibri"/>
                <a:cs typeface="Calibri"/>
              </a:rPr>
              <a:t>secouer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doucement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épaules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lui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prendre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demander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d’exécuter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ordre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simple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(exemple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«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serrez-moi 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 » </a:t>
            </a:r>
            <a:r>
              <a:rPr dirty="0" sz="1100" spc="-10">
                <a:latin typeface="Calibri"/>
                <a:cs typeface="Calibri"/>
              </a:rPr>
              <a:t>).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27</a:t>
            </a:fld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90" y="9082277"/>
            <a:ext cx="1829435" cy="9525"/>
          </a:xfrm>
          <a:custGeom>
            <a:avLst/>
            <a:gdLst/>
            <a:ahLst/>
            <a:cxnLst/>
            <a:rect l="l" t="t" r="r" b="b"/>
            <a:pathLst>
              <a:path w="1829435" h="9525">
                <a:moveTo>
                  <a:pt x="1829054" y="0"/>
                </a:moveTo>
                <a:lnTo>
                  <a:pt x="0" y="0"/>
                </a:lnTo>
                <a:lnTo>
                  <a:pt x="0" y="9144"/>
                </a:lnTo>
                <a:lnTo>
                  <a:pt x="1829054" y="9144"/>
                </a:lnTo>
                <a:lnTo>
                  <a:pt x="18290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31190" y="520699"/>
            <a:ext cx="6307455" cy="95688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just" marL="88900" marR="97790">
              <a:lnSpc>
                <a:spcPct val="101800"/>
              </a:lnSpc>
              <a:spcBef>
                <a:spcPts val="75"/>
              </a:spcBef>
            </a:pPr>
            <a:r>
              <a:rPr dirty="0" sz="1100" spc="-5">
                <a:latin typeface="Calibri"/>
                <a:cs typeface="Calibri"/>
              </a:rPr>
              <a:t>Si la victime répond ou réagit : elle est consciente. Il convient d’appliquer la </a:t>
            </a:r>
            <a:r>
              <a:rPr dirty="0" sz="1100">
                <a:latin typeface="Calibri"/>
                <a:cs typeface="Calibri"/>
              </a:rPr>
              <a:t>CAT </a:t>
            </a:r>
            <a:r>
              <a:rPr dirty="0" sz="1100" spc="-5">
                <a:latin typeface="Calibri"/>
                <a:cs typeface="Calibri"/>
              </a:rPr>
              <a:t>adaptée. Si la victime ne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répond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réagit pas,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il convient de :</a:t>
            </a:r>
            <a:endParaRPr sz="1100">
              <a:latin typeface="Calibri"/>
              <a:cs typeface="Calibri"/>
            </a:endParaRPr>
          </a:p>
          <a:p>
            <a:pPr marL="317500" indent="-228600">
              <a:lnSpc>
                <a:spcPct val="100000"/>
              </a:lnSpc>
              <a:spcBef>
                <a:spcPts val="680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demander 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l’aide,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vous êtes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seul ;</a:t>
            </a:r>
            <a:endParaRPr sz="1100">
              <a:latin typeface="Calibri"/>
              <a:cs typeface="Calibri"/>
            </a:endParaRPr>
          </a:p>
          <a:p>
            <a:pPr marL="31750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l’allonger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175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libérer 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voies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aériennes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1750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apprécier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10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secondes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cela :</a:t>
            </a:r>
            <a:endParaRPr sz="1100">
              <a:latin typeface="Calibri"/>
              <a:cs typeface="Calibri"/>
            </a:endParaRPr>
          </a:p>
          <a:p>
            <a:pPr lvl="1" marL="1003300" indent="-229235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1003300" algn="l"/>
                <a:tab pos="1003935" algn="l"/>
              </a:tabLst>
            </a:pPr>
            <a:r>
              <a:rPr dirty="0" sz="1100" spc="-5">
                <a:latin typeface="Calibri"/>
                <a:cs typeface="Calibri"/>
              </a:rPr>
              <a:t>maintenir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libération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voies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aériennes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1003300" marR="94615" indent="-228600">
              <a:lnSpc>
                <a:spcPct val="116799"/>
              </a:lnSpc>
              <a:spcBef>
                <a:spcPts val="10"/>
              </a:spcBef>
              <a:buFont typeface="Courier New"/>
              <a:buChar char="o"/>
              <a:tabLst>
                <a:tab pos="1003300" algn="l"/>
                <a:tab pos="1003935" algn="l"/>
              </a:tabLst>
            </a:pP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pencher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oreille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joue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au-dessus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bouche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nez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 victime puis :</a:t>
            </a:r>
            <a:endParaRPr sz="1100">
              <a:latin typeface="Calibri"/>
              <a:cs typeface="Calibri"/>
            </a:endParaRPr>
          </a:p>
          <a:p>
            <a:pPr lvl="2" marL="1460500" indent="-229235">
              <a:lnSpc>
                <a:spcPct val="100000"/>
              </a:lnSpc>
              <a:spcBef>
                <a:spcPts val="220"/>
              </a:spcBef>
              <a:buFont typeface="Wingdings"/>
              <a:buChar char=""/>
              <a:tabLst>
                <a:tab pos="1460500" algn="l"/>
                <a:tab pos="1461135" algn="l"/>
              </a:tabLst>
            </a:pPr>
            <a:r>
              <a:rPr dirty="0" sz="1100" spc="-5">
                <a:latin typeface="Calibri"/>
                <a:cs typeface="Calibri"/>
              </a:rPr>
              <a:t>regarder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ventre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poitrine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soulèvent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2" marL="1460500" indent="-229235">
              <a:lnSpc>
                <a:spcPct val="100000"/>
              </a:lnSpc>
              <a:spcBef>
                <a:spcPts val="229"/>
              </a:spcBef>
              <a:buFont typeface="Wingdings"/>
              <a:buChar char=""/>
              <a:tabLst>
                <a:tab pos="1460500" algn="l"/>
                <a:tab pos="1461135" algn="l"/>
              </a:tabLst>
            </a:pPr>
            <a:r>
              <a:rPr dirty="0" sz="1100" spc="-5">
                <a:latin typeface="Calibri"/>
                <a:cs typeface="Calibri"/>
              </a:rPr>
              <a:t>écouter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d’éventuels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provoqués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2" marL="1460500" indent="-229235">
              <a:lnSpc>
                <a:spcPct val="100000"/>
              </a:lnSpc>
              <a:spcBef>
                <a:spcPts val="220"/>
              </a:spcBef>
              <a:buFont typeface="Wingdings"/>
              <a:buChar char=""/>
              <a:tabLst>
                <a:tab pos="1460500" algn="l"/>
                <a:tab pos="1461135" algn="l"/>
              </a:tabLst>
            </a:pPr>
            <a:r>
              <a:rPr dirty="0" sz="1100" spc="-5">
                <a:latin typeface="Calibri"/>
                <a:cs typeface="Calibri"/>
              </a:rPr>
              <a:t>sentir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 éventuel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flux d’air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 l’expiration.</a:t>
            </a:r>
            <a:endParaRPr sz="1100">
              <a:latin typeface="Calibri"/>
              <a:cs typeface="Calibri"/>
            </a:endParaRPr>
          </a:p>
          <a:p>
            <a:pPr algn="just" marL="88900" marR="96520">
              <a:lnSpc>
                <a:spcPct val="101800"/>
              </a:lnSpc>
              <a:spcBef>
                <a:spcPts val="800"/>
              </a:spcBef>
            </a:pPr>
            <a:r>
              <a:rPr dirty="0" sz="1100" spc="-5">
                <a:latin typeface="Calibri"/>
                <a:cs typeface="Calibri"/>
              </a:rPr>
              <a:t>En l’absence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respiration ou si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 est anormale il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faut débuter une RCP.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 respiration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anormale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(agonique)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considérée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comme 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arrêt cardiaque.</a:t>
            </a:r>
            <a:endParaRPr sz="1100">
              <a:latin typeface="Calibri"/>
              <a:cs typeface="Calibri"/>
            </a:endParaRPr>
          </a:p>
          <a:p>
            <a:pPr algn="just" marL="88900" marR="94615">
              <a:lnSpc>
                <a:spcPct val="101800"/>
              </a:lnSpc>
              <a:spcBef>
                <a:spcPts val="600"/>
              </a:spcBef>
            </a:pP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courte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période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mouvements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saccadés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ressemblant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convulsions,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survenir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 moment </a:t>
            </a:r>
            <a:r>
              <a:rPr dirty="0" sz="1100">
                <a:latin typeface="Calibri"/>
                <a:cs typeface="Calibri"/>
              </a:rPr>
              <a:t>de </a:t>
            </a:r>
            <a:r>
              <a:rPr dirty="0" sz="1100" spc="-5">
                <a:latin typeface="Calibri"/>
                <a:cs typeface="Calibri"/>
              </a:rPr>
              <a:t>l’arrêt cardiaque. Examiner la victime dès l’arrêt de ces mouvements. Si la victime ne répond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 présente pas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respiration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présente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anormale, </a:t>
            </a:r>
            <a:r>
              <a:rPr dirty="0" sz="1100" spc="-10">
                <a:latin typeface="Calibri"/>
                <a:cs typeface="Calibri"/>
              </a:rPr>
              <a:t>débuter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RCP.</a:t>
            </a:r>
            <a:endParaRPr sz="1100">
              <a:latin typeface="Calibri"/>
              <a:cs typeface="Calibri"/>
            </a:endParaRPr>
          </a:p>
          <a:p>
            <a:pPr algn="just" marL="88900">
              <a:lnSpc>
                <a:spcPct val="100000"/>
              </a:lnSpc>
              <a:spcBef>
                <a:spcPts val="615"/>
              </a:spcBef>
            </a:pPr>
            <a:r>
              <a:rPr dirty="0" sz="1100" spc="-5">
                <a:latin typeface="Calibri"/>
                <a:cs typeface="Calibri"/>
              </a:rPr>
              <a:t>Pour réaliser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RCP,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procéder de 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façon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suivante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marL="88900">
              <a:lnSpc>
                <a:spcPct val="100000"/>
              </a:lnSpc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Un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tiers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est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présent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:</a:t>
            </a:r>
            <a:endParaRPr sz="1600">
              <a:latin typeface="Calibri Light"/>
              <a:cs typeface="Calibri Light"/>
            </a:endParaRPr>
          </a:p>
          <a:p>
            <a:pPr algn="just" marL="317500" indent="-228600">
              <a:lnSpc>
                <a:spcPct val="100000"/>
              </a:lnSpc>
              <a:spcBef>
                <a:spcPts val="1075"/>
              </a:spcBef>
              <a:buFont typeface="Symbol"/>
              <a:buChar char=""/>
              <a:tabLst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demander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tiers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d’alerter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secours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 si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possible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ramener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 DAE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algn="just" marL="317500" marR="97155" indent="-228600">
              <a:lnSpc>
                <a:spcPct val="116799"/>
              </a:lnSpc>
              <a:spcBef>
                <a:spcPts val="65"/>
              </a:spcBef>
              <a:buFont typeface="Symbol"/>
              <a:buChar char=""/>
              <a:tabLst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débuter immédiatement une RCP en répétant des cycles de 30 compressions thoraciques suivies de 2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insufflations. Le service de </a:t>
            </a:r>
            <a:r>
              <a:rPr dirty="0" sz="1100" spc="-10">
                <a:latin typeface="Calibri"/>
                <a:cs typeface="Calibri"/>
              </a:rPr>
              <a:t>secours</a:t>
            </a:r>
            <a:r>
              <a:rPr dirty="0" sz="1100" spc="-5">
                <a:latin typeface="Calibri"/>
                <a:cs typeface="Calibri"/>
              </a:rPr>
              <a:t> appelé pourra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aider le sauveteur à la réalisation de la RCP, en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donnant des instructions téléphoniques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algn="just" marL="31750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poursuivant 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RCP,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mettre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œuvre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tôt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possible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suivre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indications.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Symbol"/>
              <a:buChar char=""/>
            </a:pPr>
            <a:endParaRPr sz="1100">
              <a:latin typeface="Calibri"/>
              <a:cs typeface="Calibri"/>
            </a:endParaRPr>
          </a:p>
          <a:p>
            <a:pPr marL="88900">
              <a:lnSpc>
                <a:spcPct val="100000"/>
              </a:lnSpc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Aucun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tiers n’est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présent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:</a:t>
            </a:r>
            <a:endParaRPr sz="1600">
              <a:latin typeface="Calibri Light"/>
              <a:cs typeface="Calibri Light"/>
            </a:endParaRPr>
          </a:p>
          <a:p>
            <a:pPr marL="317500" indent="-228600">
              <a:lnSpc>
                <a:spcPct val="100000"/>
              </a:lnSpc>
              <a:spcBef>
                <a:spcPts val="1075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alerter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secours</a:t>
            </a:r>
            <a:r>
              <a:rPr dirty="0" baseline="39682" sz="1050">
                <a:latin typeface="Calibri"/>
                <a:cs typeface="Calibri"/>
              </a:rPr>
              <a:t>1</a:t>
            </a:r>
            <a:r>
              <a:rPr dirty="0" baseline="39682" sz="1050" spc="10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1003300" marR="93980" indent="-228600">
              <a:lnSpc>
                <a:spcPct val="116799"/>
              </a:lnSpc>
              <a:buFont typeface="Courier New"/>
              <a:buChar char="o"/>
              <a:tabLst>
                <a:tab pos="1003300" algn="l"/>
                <a:tab pos="1003935" algn="l"/>
              </a:tabLst>
            </a:pPr>
            <a:r>
              <a:rPr dirty="0" sz="1100" spc="-5">
                <a:latin typeface="Calibri"/>
                <a:cs typeface="Calibri"/>
              </a:rPr>
              <a:t>avec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téléphone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portable,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vous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disposez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mode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haut-parleur,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l’activer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débuter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immédiatement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RCP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même temps que vous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alertez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1003300" marR="93980" indent="-228600">
              <a:lnSpc>
                <a:spcPts val="1550"/>
              </a:lnSpc>
              <a:spcBef>
                <a:spcPts val="80"/>
              </a:spcBef>
              <a:buFont typeface="Courier New"/>
              <a:buChar char="o"/>
              <a:tabLst>
                <a:tab pos="1003300" algn="l"/>
                <a:tab pos="1003935" algn="l"/>
              </a:tabLst>
            </a:pP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l’absence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téléphone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réseau,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quitter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aller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alerter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puis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revenir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auprès de 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victime.</a:t>
            </a:r>
            <a:endParaRPr sz="1100">
              <a:latin typeface="Calibri"/>
              <a:cs typeface="Calibri"/>
            </a:endParaRPr>
          </a:p>
          <a:p>
            <a:pPr marL="317500" marR="93980" indent="-228600">
              <a:lnSpc>
                <a:spcPts val="1540"/>
              </a:lnSpc>
              <a:spcBef>
                <a:spcPts val="60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10">
                <a:latin typeface="Calibri"/>
                <a:cs typeface="Calibri"/>
              </a:rPr>
              <a:t>pratiquer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RCP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répétant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cycles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30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compressions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thoraciques</a:t>
            </a:r>
            <a:r>
              <a:rPr dirty="0" sz="1100" spc="12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suivies</a:t>
            </a:r>
            <a:r>
              <a:rPr dirty="0" sz="1100" spc="114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114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2</a:t>
            </a:r>
            <a:r>
              <a:rPr dirty="0" sz="1100" spc="12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insufflations</a:t>
            </a:r>
            <a:r>
              <a:rPr dirty="0" sz="1100" spc="-5" strike="noStrike">
                <a:latin typeface="Calibri"/>
                <a:cs typeface="Calibri"/>
              </a:rPr>
              <a:t>.</a:t>
            </a:r>
            <a:r>
              <a:rPr dirty="0" sz="1100" spc="114" strike="noStrike">
                <a:latin typeface="Calibri"/>
                <a:cs typeface="Calibri"/>
              </a:rPr>
              <a:t> </a:t>
            </a:r>
            <a:r>
              <a:rPr dirty="0" sz="1100" spc="-10" strike="noStrike">
                <a:latin typeface="Calibri"/>
                <a:cs typeface="Calibri"/>
              </a:rPr>
              <a:t>Le </a:t>
            </a:r>
            <a:r>
              <a:rPr dirty="0" sz="1100" spc="-235" strike="noStrike">
                <a:latin typeface="Calibri"/>
                <a:cs typeface="Calibri"/>
              </a:rPr>
              <a:t> </a:t>
            </a:r>
            <a:r>
              <a:rPr dirty="0" sz="1100" spc="-5" strike="noStrike">
                <a:latin typeface="Calibri"/>
                <a:cs typeface="Calibri"/>
              </a:rPr>
              <a:t>service</a:t>
            </a:r>
            <a:r>
              <a:rPr dirty="0" sz="1100" spc="55" strike="noStrike">
                <a:latin typeface="Calibri"/>
                <a:cs typeface="Calibri"/>
              </a:rPr>
              <a:t> </a:t>
            </a:r>
            <a:r>
              <a:rPr dirty="0" sz="1100" spc="-5" strike="noStrike">
                <a:latin typeface="Calibri"/>
                <a:cs typeface="Calibri"/>
              </a:rPr>
              <a:t>de</a:t>
            </a:r>
            <a:r>
              <a:rPr dirty="0" sz="1100" spc="60" strike="noStrike">
                <a:latin typeface="Calibri"/>
                <a:cs typeface="Calibri"/>
              </a:rPr>
              <a:t> </a:t>
            </a:r>
            <a:r>
              <a:rPr dirty="0" sz="1100" spc="-10" strike="noStrike">
                <a:latin typeface="Calibri"/>
                <a:cs typeface="Calibri"/>
              </a:rPr>
              <a:t>secours</a:t>
            </a:r>
            <a:r>
              <a:rPr dirty="0" sz="1100" spc="70" strike="noStrike">
                <a:latin typeface="Calibri"/>
                <a:cs typeface="Calibri"/>
              </a:rPr>
              <a:t> </a:t>
            </a:r>
            <a:r>
              <a:rPr dirty="0" sz="1100" spc="-5" strike="noStrike">
                <a:latin typeface="Calibri"/>
                <a:cs typeface="Calibri"/>
              </a:rPr>
              <a:t>appelé</a:t>
            </a:r>
            <a:r>
              <a:rPr dirty="0" sz="1100" spc="60" strike="noStrike">
                <a:latin typeface="Calibri"/>
                <a:cs typeface="Calibri"/>
              </a:rPr>
              <a:t> </a:t>
            </a:r>
            <a:r>
              <a:rPr dirty="0" sz="1100" spc="-5" strike="noStrike">
                <a:latin typeface="Calibri"/>
                <a:cs typeface="Calibri"/>
              </a:rPr>
              <a:t>pourra</a:t>
            </a:r>
            <a:r>
              <a:rPr dirty="0" sz="1100" spc="60" strike="noStrike">
                <a:latin typeface="Calibri"/>
                <a:cs typeface="Calibri"/>
              </a:rPr>
              <a:t> </a:t>
            </a:r>
            <a:r>
              <a:rPr dirty="0" sz="1100" spc="-5" strike="noStrike">
                <a:latin typeface="Calibri"/>
                <a:cs typeface="Calibri"/>
              </a:rPr>
              <a:t>aider</a:t>
            </a:r>
            <a:r>
              <a:rPr dirty="0" sz="1100" spc="60" strike="noStrike">
                <a:latin typeface="Calibri"/>
                <a:cs typeface="Calibri"/>
              </a:rPr>
              <a:t> </a:t>
            </a:r>
            <a:r>
              <a:rPr dirty="0" sz="1100" spc="-5" strike="noStrike">
                <a:latin typeface="Calibri"/>
                <a:cs typeface="Calibri"/>
              </a:rPr>
              <a:t>le</a:t>
            </a:r>
            <a:r>
              <a:rPr dirty="0" sz="1100" spc="60" strike="noStrike">
                <a:latin typeface="Calibri"/>
                <a:cs typeface="Calibri"/>
              </a:rPr>
              <a:t> </a:t>
            </a:r>
            <a:r>
              <a:rPr dirty="0" sz="1100" spc="-5" strike="noStrike">
                <a:latin typeface="Calibri"/>
                <a:cs typeface="Calibri"/>
              </a:rPr>
              <a:t>sauveteur</a:t>
            </a:r>
            <a:r>
              <a:rPr dirty="0" sz="1100" spc="60" strike="noStrike">
                <a:latin typeface="Calibri"/>
                <a:cs typeface="Calibri"/>
              </a:rPr>
              <a:t> </a:t>
            </a:r>
            <a:r>
              <a:rPr dirty="0" sz="1100" spc="-5" strike="noStrike">
                <a:latin typeface="Calibri"/>
                <a:cs typeface="Calibri"/>
              </a:rPr>
              <a:t>à</a:t>
            </a:r>
            <a:r>
              <a:rPr dirty="0" sz="1100" spc="60" strike="noStrike">
                <a:latin typeface="Calibri"/>
                <a:cs typeface="Calibri"/>
              </a:rPr>
              <a:t> </a:t>
            </a:r>
            <a:r>
              <a:rPr dirty="0" sz="1100" spc="-5" strike="noStrike">
                <a:latin typeface="Calibri"/>
                <a:cs typeface="Calibri"/>
              </a:rPr>
              <a:t>la</a:t>
            </a:r>
            <a:r>
              <a:rPr dirty="0" sz="1100" spc="65" strike="noStrike">
                <a:latin typeface="Calibri"/>
                <a:cs typeface="Calibri"/>
              </a:rPr>
              <a:t> </a:t>
            </a:r>
            <a:r>
              <a:rPr dirty="0" sz="1100" spc="-5" strike="noStrike">
                <a:latin typeface="Calibri"/>
                <a:cs typeface="Calibri"/>
              </a:rPr>
              <a:t>réalisation</a:t>
            </a:r>
            <a:r>
              <a:rPr dirty="0" sz="1100" spc="60" strike="noStrike">
                <a:latin typeface="Calibri"/>
                <a:cs typeface="Calibri"/>
              </a:rPr>
              <a:t> </a:t>
            </a:r>
            <a:r>
              <a:rPr dirty="0" sz="1100" spc="-5" strike="noStrike">
                <a:latin typeface="Calibri"/>
                <a:cs typeface="Calibri"/>
              </a:rPr>
              <a:t>de</a:t>
            </a:r>
            <a:r>
              <a:rPr dirty="0" sz="1100" spc="60" strike="noStrike">
                <a:latin typeface="Calibri"/>
                <a:cs typeface="Calibri"/>
              </a:rPr>
              <a:t> </a:t>
            </a:r>
            <a:r>
              <a:rPr dirty="0" sz="1100" spc="-5" strike="noStrike">
                <a:latin typeface="Calibri"/>
                <a:cs typeface="Calibri"/>
              </a:rPr>
              <a:t>la</a:t>
            </a:r>
            <a:r>
              <a:rPr dirty="0" sz="1100" spc="65" strike="noStrike">
                <a:latin typeface="Calibri"/>
                <a:cs typeface="Calibri"/>
              </a:rPr>
              <a:t> </a:t>
            </a:r>
            <a:r>
              <a:rPr dirty="0" sz="1100" spc="-5" strike="noStrike">
                <a:latin typeface="Calibri"/>
                <a:cs typeface="Calibri"/>
              </a:rPr>
              <a:t>RCP,</a:t>
            </a:r>
            <a:r>
              <a:rPr dirty="0" sz="1100" spc="65" strike="noStrike">
                <a:latin typeface="Calibri"/>
                <a:cs typeface="Calibri"/>
              </a:rPr>
              <a:t> </a:t>
            </a:r>
            <a:r>
              <a:rPr dirty="0" sz="1100" spc="-5" strike="noStrike">
                <a:latin typeface="Calibri"/>
                <a:cs typeface="Calibri"/>
              </a:rPr>
              <a:t>en</a:t>
            </a:r>
            <a:r>
              <a:rPr dirty="0" sz="1100" spc="60" strike="noStrike">
                <a:latin typeface="Calibri"/>
                <a:cs typeface="Calibri"/>
              </a:rPr>
              <a:t> </a:t>
            </a:r>
            <a:r>
              <a:rPr dirty="0" sz="1100" spc="-10" strike="noStrike">
                <a:latin typeface="Calibri"/>
                <a:cs typeface="Calibri"/>
              </a:rPr>
              <a:t>donnant</a:t>
            </a:r>
            <a:r>
              <a:rPr dirty="0" sz="1100" spc="65" strike="noStrike">
                <a:latin typeface="Calibri"/>
                <a:cs typeface="Calibri"/>
              </a:rPr>
              <a:t> </a:t>
            </a:r>
            <a:r>
              <a:rPr dirty="0" sz="1100" spc="-10" strike="noStrike">
                <a:latin typeface="Calibri"/>
                <a:cs typeface="Calibri"/>
              </a:rPr>
              <a:t>des</a:t>
            </a:r>
            <a:endParaRPr sz="1100">
              <a:latin typeface="Calibri"/>
              <a:cs typeface="Calibri"/>
            </a:endParaRPr>
          </a:p>
          <a:p>
            <a:pPr marL="317500">
              <a:lnSpc>
                <a:spcPct val="100000"/>
              </a:lnSpc>
              <a:spcBef>
                <a:spcPts val="140"/>
              </a:spcBef>
            </a:pPr>
            <a:r>
              <a:rPr dirty="0" sz="1100" spc="-5">
                <a:latin typeface="Calibri"/>
                <a:cs typeface="Calibri"/>
              </a:rPr>
              <a:t>instructions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téléphoniques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17500" marR="95250" indent="-228600">
              <a:lnSpc>
                <a:spcPct val="116799"/>
              </a:lnSpc>
              <a:spcBef>
                <a:spcPts val="65"/>
              </a:spcBef>
              <a:buFont typeface="Symbol"/>
              <a:buChar char=""/>
              <a:tabLst>
                <a:tab pos="316865" algn="l"/>
                <a:tab pos="317500" algn="l"/>
              </a:tabLst>
            </a:pP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DAE</a:t>
            </a:r>
            <a:r>
              <a:rPr dirty="0" sz="1100" spc="1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proche</a:t>
            </a:r>
            <a:r>
              <a:rPr dirty="0" baseline="39682" sz="1050">
                <a:latin typeface="Calibri"/>
                <a:cs typeface="Calibri"/>
              </a:rPr>
              <a:t>2</a:t>
            </a:r>
            <a:r>
              <a:rPr dirty="0" sz="1100">
                <a:latin typeface="Calibri"/>
                <a:cs typeface="Calibri"/>
              </a:rPr>
              <a:t>,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mettre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œuvre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</a:t>
            </a:r>
            <a:r>
              <a:rPr dirty="0" sz="1100" spc="1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tôt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possible</a:t>
            </a:r>
            <a:r>
              <a:rPr dirty="0" sz="1100" spc="1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suivre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ses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indications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vocales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interrompant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massage cardiaque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moins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possible.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Calibri"/>
              <a:cs typeface="Calibri"/>
            </a:endParaRPr>
          </a:p>
          <a:p>
            <a:pPr marL="88900">
              <a:lnSpc>
                <a:spcPct val="100000"/>
              </a:lnSpc>
              <a:spcBef>
                <a:spcPts val="5"/>
              </a:spcBef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Dans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tous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les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cas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:</a:t>
            </a:r>
            <a:endParaRPr sz="1600">
              <a:latin typeface="Calibri Light"/>
              <a:cs typeface="Calibri Light"/>
            </a:endParaRPr>
          </a:p>
          <a:p>
            <a:pPr marL="546100" indent="-228600">
              <a:lnSpc>
                <a:spcPct val="100000"/>
              </a:lnSpc>
              <a:spcBef>
                <a:spcPts val="1075"/>
              </a:spcBef>
              <a:buFont typeface="Symbol"/>
              <a:buChar char=""/>
              <a:tabLst>
                <a:tab pos="545465" algn="l"/>
                <a:tab pos="546100" algn="l"/>
              </a:tabLst>
            </a:pPr>
            <a:r>
              <a:rPr dirty="0" sz="1100" spc="-5">
                <a:latin typeface="Calibri"/>
                <a:cs typeface="Calibri"/>
              </a:rPr>
              <a:t>poursuivre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RCP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entreprise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jusqu’au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relais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services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50">
              <a:latin typeface="Calibri"/>
              <a:cs typeface="Calibri"/>
            </a:endParaRPr>
          </a:p>
          <a:p>
            <a:pPr algn="just" marL="88900" marR="93345">
              <a:lnSpc>
                <a:spcPct val="101699"/>
              </a:lnSpc>
            </a:pPr>
            <a:r>
              <a:rPr dirty="0" baseline="41666" sz="900" i="1">
                <a:latin typeface="Calibri"/>
                <a:cs typeface="Calibri"/>
              </a:rPr>
              <a:t>1</a:t>
            </a:r>
            <a:r>
              <a:rPr dirty="0" baseline="41666" sz="900" spc="7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A </a:t>
            </a:r>
            <a:r>
              <a:rPr dirty="0" sz="1000" spc="-10" i="1">
                <a:latin typeface="Calibri"/>
                <a:cs typeface="Calibri"/>
              </a:rPr>
              <a:t>l’époque </a:t>
            </a:r>
            <a:r>
              <a:rPr dirty="0" sz="1000" spc="-5" i="1">
                <a:latin typeface="Calibri"/>
                <a:cs typeface="Calibri"/>
              </a:rPr>
              <a:t>des téléphones portables, la transmission de l’alerte ne pose plus guère de problème. Dans </a:t>
            </a:r>
            <a:r>
              <a:rPr dirty="0" sz="1000" i="1">
                <a:latin typeface="Calibri"/>
                <a:cs typeface="Calibri"/>
              </a:rPr>
              <a:t>le cas </a:t>
            </a:r>
            <a:r>
              <a:rPr dirty="0" sz="1000" spc="-5" i="1">
                <a:latin typeface="Calibri"/>
                <a:cs typeface="Calibri"/>
              </a:rPr>
              <a:t>contraire, </a:t>
            </a:r>
            <a:r>
              <a:rPr dirty="0" sz="100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un</a:t>
            </a:r>
            <a:r>
              <a:rPr dirty="0" sz="1000" spc="5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sauveteur</a:t>
            </a:r>
            <a:r>
              <a:rPr dirty="0" sz="1000" spc="5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seul</a:t>
            </a:r>
            <a:r>
              <a:rPr dirty="0" sz="1000" spc="5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face</a:t>
            </a:r>
            <a:r>
              <a:rPr dirty="0" sz="1000" spc="4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à</a:t>
            </a:r>
            <a:r>
              <a:rPr dirty="0" sz="1000" spc="5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une</a:t>
            </a:r>
            <a:r>
              <a:rPr dirty="0" sz="1000" spc="5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personne</a:t>
            </a:r>
            <a:r>
              <a:rPr dirty="0" sz="1000" spc="4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en</a:t>
            </a:r>
            <a:r>
              <a:rPr dirty="0" sz="1000" spc="5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arrêt</a:t>
            </a:r>
            <a:r>
              <a:rPr dirty="0" sz="1000" spc="55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cardiaque</a:t>
            </a:r>
            <a:r>
              <a:rPr dirty="0" sz="1000" spc="5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est</a:t>
            </a:r>
            <a:r>
              <a:rPr dirty="0" sz="1000" spc="55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en</a:t>
            </a:r>
            <a:r>
              <a:rPr dirty="0" sz="1000" spc="5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grande</a:t>
            </a:r>
            <a:r>
              <a:rPr dirty="0" sz="1000" spc="45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difficulté.</a:t>
            </a:r>
            <a:r>
              <a:rPr dirty="0" sz="1000" spc="4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Il</a:t>
            </a:r>
            <a:r>
              <a:rPr dirty="0" sz="1000" spc="5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doit</a:t>
            </a:r>
            <a:r>
              <a:rPr dirty="0" sz="1000" spc="85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appeler</a:t>
            </a:r>
            <a:r>
              <a:rPr dirty="0" sz="1000" spc="4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très</a:t>
            </a:r>
            <a:r>
              <a:rPr dirty="0" sz="1000" spc="45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tôt</a:t>
            </a:r>
            <a:r>
              <a:rPr dirty="0" sz="1000" spc="5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pour</a:t>
            </a:r>
            <a:r>
              <a:rPr dirty="0" sz="1000" spc="45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donner </a:t>
            </a:r>
            <a:r>
              <a:rPr dirty="0" sz="1000" i="1">
                <a:latin typeface="Calibri"/>
                <a:cs typeface="Calibri"/>
              </a:rPr>
              <a:t> un</a:t>
            </a:r>
            <a:r>
              <a:rPr dirty="0" sz="1000" spc="-1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maximum</a:t>
            </a:r>
            <a:r>
              <a:rPr dirty="0" sz="1000" spc="-15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de </a:t>
            </a:r>
            <a:r>
              <a:rPr dirty="0" sz="1000" i="1">
                <a:latin typeface="Calibri"/>
                <a:cs typeface="Calibri"/>
              </a:rPr>
              <a:t>chance</a:t>
            </a:r>
            <a:r>
              <a:rPr dirty="0" sz="1000" spc="-1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</a:t>
            </a:r>
            <a:r>
              <a:rPr dirty="0" sz="1000" spc="-5" i="1">
                <a:latin typeface="Calibri"/>
                <a:cs typeface="Calibri"/>
              </a:rPr>
              <a:t> survie </a:t>
            </a:r>
            <a:r>
              <a:rPr dirty="0" sz="1000" i="1">
                <a:latin typeface="Calibri"/>
                <a:cs typeface="Calibri"/>
              </a:rPr>
              <a:t>à</a:t>
            </a:r>
            <a:r>
              <a:rPr dirty="0" sz="1000" spc="-5" i="1">
                <a:latin typeface="Calibri"/>
                <a:cs typeface="Calibri"/>
              </a:rPr>
              <a:t> la victime.</a:t>
            </a:r>
            <a:endParaRPr sz="1000">
              <a:latin typeface="Calibri"/>
              <a:cs typeface="Calibri"/>
            </a:endParaRPr>
          </a:p>
          <a:p>
            <a:pPr algn="just" marL="88900">
              <a:lnSpc>
                <a:spcPct val="100000"/>
              </a:lnSpc>
              <a:spcBef>
                <a:spcPts val="20"/>
              </a:spcBef>
            </a:pPr>
            <a:r>
              <a:rPr dirty="0" baseline="41666" sz="900" i="1">
                <a:latin typeface="Calibri"/>
                <a:cs typeface="Calibri"/>
              </a:rPr>
              <a:t>2  </a:t>
            </a:r>
            <a:r>
              <a:rPr dirty="0" baseline="41666" sz="900" spc="67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Le</a:t>
            </a:r>
            <a:r>
              <a:rPr dirty="0" sz="1000" spc="254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sauveteur</a:t>
            </a:r>
            <a:r>
              <a:rPr dirty="0" sz="1000" spc="245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récupère</a:t>
            </a:r>
            <a:r>
              <a:rPr dirty="0" sz="1000" spc="25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lui-même</a:t>
            </a:r>
            <a:r>
              <a:rPr dirty="0" sz="1000" spc="25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le</a:t>
            </a:r>
            <a:r>
              <a:rPr dirty="0" sz="1000" spc="25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DAE</a:t>
            </a:r>
            <a:r>
              <a:rPr dirty="0" sz="1000" spc="245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s’il</a:t>
            </a:r>
            <a:r>
              <a:rPr dirty="0" sz="1000" spc="24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est</a:t>
            </a:r>
            <a:r>
              <a:rPr dirty="0" sz="1000" spc="24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à</a:t>
            </a:r>
            <a:r>
              <a:rPr dirty="0" sz="1000" spc="25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proximité,</a:t>
            </a:r>
            <a:r>
              <a:rPr dirty="0" sz="1000" spc="25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facilement</a:t>
            </a:r>
            <a:r>
              <a:rPr dirty="0" sz="1000" spc="245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accessible</a:t>
            </a:r>
            <a:r>
              <a:rPr dirty="0" sz="1000" spc="25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et</a:t>
            </a:r>
            <a:r>
              <a:rPr dirty="0" sz="1000" spc="245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qu’il</a:t>
            </a:r>
            <a:r>
              <a:rPr dirty="0" sz="1000" spc="24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peut</a:t>
            </a:r>
            <a:r>
              <a:rPr dirty="0" sz="1000" spc="25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se</a:t>
            </a:r>
            <a:r>
              <a:rPr dirty="0" sz="1000" spc="24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le</a:t>
            </a:r>
            <a:r>
              <a:rPr dirty="0" sz="1000" spc="275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procurer</a:t>
            </a:r>
            <a:endParaRPr sz="1000">
              <a:latin typeface="Calibri"/>
              <a:cs typeface="Calibri"/>
            </a:endParaRPr>
          </a:p>
          <a:p>
            <a:pPr algn="just" marL="88900" marR="93345">
              <a:lnSpc>
                <a:spcPct val="101499"/>
              </a:lnSpc>
              <a:spcBef>
                <a:spcPts val="5"/>
              </a:spcBef>
            </a:pPr>
            <a:r>
              <a:rPr dirty="0" sz="1000" spc="-5" i="1">
                <a:latin typeface="Calibri"/>
                <a:cs typeface="Calibri"/>
              </a:rPr>
              <a:t>immédiatement </a:t>
            </a:r>
            <a:r>
              <a:rPr dirty="0" u="sng" sz="1000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sans </a:t>
            </a:r>
            <a:r>
              <a:rPr dirty="0" u="sng" sz="1000" spc="-5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quitter la victime plus </a:t>
            </a:r>
            <a:r>
              <a:rPr dirty="0" u="sng" sz="1000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 </a:t>
            </a:r>
            <a:r>
              <a:rPr dirty="0" u="sng" sz="1000" spc="-5" i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10 secondes.</a:t>
            </a:r>
            <a:r>
              <a:rPr dirty="0" sz="1000" spc="-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Dans </a:t>
            </a:r>
            <a:r>
              <a:rPr dirty="0" sz="1000" spc="-5" i="1">
                <a:latin typeface="Calibri"/>
                <a:cs typeface="Calibri"/>
              </a:rPr>
              <a:t>le </a:t>
            </a:r>
            <a:r>
              <a:rPr dirty="0" sz="1000" i="1">
                <a:latin typeface="Calibri"/>
                <a:cs typeface="Calibri"/>
              </a:rPr>
              <a:t>cas </a:t>
            </a:r>
            <a:r>
              <a:rPr dirty="0" sz="1000" spc="-5" i="1">
                <a:latin typeface="Calibri"/>
                <a:cs typeface="Calibri"/>
              </a:rPr>
              <a:t>contraire, le sauveteur réalise la </a:t>
            </a:r>
            <a:r>
              <a:rPr dirty="0" sz="1000" i="1">
                <a:latin typeface="Calibri"/>
                <a:cs typeface="Calibri"/>
              </a:rPr>
              <a:t>RCP </a:t>
            </a:r>
            <a:r>
              <a:rPr dirty="0" sz="1000" spc="-5" i="1">
                <a:latin typeface="Calibri"/>
                <a:cs typeface="Calibri"/>
              </a:rPr>
              <a:t>jusqu’à </a:t>
            </a:r>
            <a:r>
              <a:rPr dirty="0" sz="1000" spc="-10" i="1">
                <a:latin typeface="Calibri"/>
                <a:cs typeface="Calibri"/>
              </a:rPr>
              <a:t>ce </a:t>
            </a:r>
            <a:r>
              <a:rPr dirty="0" sz="1000" spc="-5" i="1">
                <a:latin typeface="Calibri"/>
                <a:cs typeface="Calibri"/>
              </a:rPr>
              <a:t> qu’on</a:t>
            </a:r>
            <a:r>
              <a:rPr dirty="0" sz="1000" spc="-1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lui</a:t>
            </a:r>
            <a:r>
              <a:rPr dirty="0" sz="1000" spc="-1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apporte</a:t>
            </a:r>
            <a:r>
              <a:rPr dirty="0" sz="100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le</a:t>
            </a:r>
            <a:r>
              <a:rPr dirty="0" sz="1000" spc="-10" i="1">
                <a:latin typeface="Calibri"/>
                <a:cs typeface="Calibri"/>
              </a:rPr>
              <a:t> </a:t>
            </a:r>
            <a:r>
              <a:rPr dirty="0" sz="1000" spc="-5" i="1">
                <a:latin typeface="Calibri"/>
                <a:cs typeface="Calibri"/>
              </a:rPr>
              <a:t>DAE.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27</a:t>
            </a:fld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90" y="896111"/>
            <a:ext cx="4676394" cy="35204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07390" y="1224990"/>
            <a:ext cx="6142990" cy="937260"/>
          </a:xfrm>
          <a:prstGeom prst="rect">
            <a:avLst/>
          </a:prstGeom>
        </p:spPr>
        <p:txBody>
          <a:bodyPr wrap="square" lIns="0" tIns="920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dirty="0" sz="1100" spc="-5">
                <a:latin typeface="Calibri"/>
                <a:cs typeface="Calibri"/>
              </a:rPr>
              <a:t>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sommaire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indique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fois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pagination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mise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jour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fiches,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ainsi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contenus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formation.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01800"/>
              </a:lnSpc>
              <a:spcBef>
                <a:spcPts val="600"/>
              </a:spcBef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présent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référentiel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composé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fiches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apports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connaissances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(AC),</a:t>
            </a:r>
            <a:r>
              <a:rPr dirty="0" sz="1100" spc="1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fiches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procédures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(PR)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et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fiches techniques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(FT).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références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fiches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sont constituées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suit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12</a:t>
            </a:fld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48462" y="2235199"/>
          <a:ext cx="6215380" cy="548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68195"/>
                <a:gridCol w="2068195"/>
                <a:gridCol w="2068830"/>
              </a:tblGrid>
              <a:tr h="180594"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dirty="0" sz="900" spc="-5">
                          <a:latin typeface="Calibri Light"/>
                          <a:cs typeface="Calibri Light"/>
                        </a:rPr>
                        <a:t>Chapitre</a:t>
                      </a:r>
                      <a:endParaRPr sz="900">
                        <a:latin typeface="Calibri Light"/>
                        <a:cs typeface="Calibri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dirty="0" sz="900">
                          <a:latin typeface="Calibri Light"/>
                          <a:cs typeface="Calibri Light"/>
                        </a:rPr>
                        <a:t>Type</a:t>
                      </a:r>
                      <a:endParaRPr sz="900">
                        <a:latin typeface="Calibri Light"/>
                        <a:cs typeface="Calibri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70"/>
                        </a:lnSpc>
                      </a:pPr>
                      <a:r>
                        <a:rPr dirty="0" sz="900" spc="-5">
                          <a:latin typeface="Calibri Light"/>
                          <a:cs typeface="Calibri Light"/>
                        </a:rPr>
                        <a:t>Ordre</a:t>
                      </a:r>
                      <a:r>
                        <a:rPr dirty="0" sz="900" spc="-35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dirty="0" sz="900">
                          <a:latin typeface="Calibri Light"/>
                          <a:cs typeface="Calibri Light"/>
                        </a:rPr>
                        <a:t>par</a:t>
                      </a:r>
                      <a:r>
                        <a:rPr dirty="0" sz="900" spc="-25"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dirty="0" sz="900">
                          <a:latin typeface="Calibri Light"/>
                          <a:cs typeface="Calibri Light"/>
                        </a:rPr>
                        <a:t>type</a:t>
                      </a:r>
                      <a:endParaRPr sz="900">
                        <a:latin typeface="Calibri Light"/>
                        <a:cs typeface="Calibri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</a:tr>
              <a:tr h="180594">
                <a:tc>
                  <a:txBody>
                    <a:bodyPr/>
                    <a:lstStyle/>
                    <a:p>
                      <a:pPr algn="ctr">
                        <a:lnSpc>
                          <a:spcPts val="1060"/>
                        </a:lnSpc>
                      </a:pPr>
                      <a:r>
                        <a:rPr dirty="0" sz="900" spc="-5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01</a:t>
                      </a:r>
                      <a:endParaRPr sz="900">
                        <a:latin typeface="Calibri Light"/>
                        <a:cs typeface="Calibri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0"/>
                        </a:lnSpc>
                      </a:pPr>
                      <a:r>
                        <a:rPr dirty="0" sz="900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AC</a:t>
                      </a:r>
                      <a:endParaRPr sz="900">
                        <a:latin typeface="Calibri Light"/>
                        <a:cs typeface="Calibri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0"/>
                        </a:lnSpc>
                      </a:pPr>
                      <a:r>
                        <a:rPr dirty="0" sz="900" spc="-5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02</a:t>
                      </a:r>
                      <a:endParaRPr sz="900">
                        <a:latin typeface="Calibri Light"/>
                        <a:cs typeface="Calibri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</a:tr>
              <a:tr h="180593">
                <a:tc>
                  <a:txBody>
                    <a:bodyPr/>
                    <a:lstStyle/>
                    <a:p>
                      <a:pPr algn="ctr" marL="635">
                        <a:lnSpc>
                          <a:spcPts val="1060"/>
                        </a:lnSpc>
                      </a:pPr>
                      <a:r>
                        <a:rPr dirty="0" sz="900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1er</a:t>
                      </a:r>
                      <a:r>
                        <a:rPr dirty="0" sz="900" spc="-45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dirty="0" sz="900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chapitre</a:t>
                      </a:r>
                      <a:endParaRPr sz="900">
                        <a:latin typeface="Calibri Light"/>
                        <a:cs typeface="Calibri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0"/>
                        </a:lnSpc>
                      </a:pPr>
                      <a:r>
                        <a:rPr dirty="0" sz="900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Fiche</a:t>
                      </a:r>
                      <a:r>
                        <a:rPr dirty="0" sz="900" spc="-15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dirty="0" sz="900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apport</a:t>
                      </a:r>
                      <a:r>
                        <a:rPr dirty="0" sz="900" spc="-15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dirty="0" sz="900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de</a:t>
                      </a:r>
                      <a:r>
                        <a:rPr dirty="0" sz="900" spc="-20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dirty="0" sz="900" spc="-5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connaissance</a:t>
                      </a:r>
                      <a:endParaRPr sz="900">
                        <a:latin typeface="Calibri Light"/>
                        <a:cs typeface="Calibri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0"/>
                        </a:lnSpc>
                      </a:pPr>
                      <a:r>
                        <a:rPr dirty="0" sz="900" spc="-5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2ème</a:t>
                      </a:r>
                      <a:r>
                        <a:rPr dirty="0" sz="900" spc="-20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dirty="0" sz="900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fiche</a:t>
                      </a:r>
                      <a:r>
                        <a:rPr dirty="0" sz="900" spc="-10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dirty="0" sz="900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AC</a:t>
                      </a:r>
                      <a:r>
                        <a:rPr dirty="0" sz="900" spc="-20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dirty="0" sz="900" spc="-5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du</a:t>
                      </a:r>
                      <a:r>
                        <a:rPr dirty="0" sz="900" spc="-10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r>
                        <a:rPr dirty="0" sz="900" spc="-5">
                          <a:solidFill>
                            <a:srgbClr val="5E5E5E"/>
                          </a:solidFill>
                          <a:latin typeface="Calibri Light"/>
                          <a:cs typeface="Calibri Light"/>
                        </a:rPr>
                        <a:t>chapitre</a:t>
                      </a:r>
                      <a:endParaRPr sz="900">
                        <a:latin typeface="Calibri Light"/>
                        <a:cs typeface="Calibri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BEBEBE"/>
                      </a:solidFill>
                      <a:prstDash val="solid"/>
                    </a:lnL>
                    <a:lnR w="6350">
                      <a:solidFill>
                        <a:srgbClr val="BEBEBE"/>
                      </a:solidFill>
                      <a:prstDash val="solid"/>
                    </a:lnR>
                    <a:lnT w="6350">
                      <a:solidFill>
                        <a:srgbClr val="BEBEBE"/>
                      </a:solidFill>
                      <a:prstDash val="solid"/>
                    </a:lnT>
                    <a:lnB w="6350">
                      <a:solidFill>
                        <a:srgbClr val="BEBEBE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707390" y="2991662"/>
            <a:ext cx="6136640" cy="1182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51700"/>
              </a:lnSpc>
              <a:spcBef>
                <a:spcPts val="100"/>
              </a:spcBef>
              <a:tabLst>
                <a:tab pos="5959475" algn="l"/>
                <a:tab pos="6022975" algn="l"/>
              </a:tabLst>
            </a:pPr>
            <a:r>
              <a:rPr dirty="0" sz="1000">
                <a:latin typeface="Calibri"/>
                <a:cs typeface="Calibri"/>
                <a:hlinkClick r:id="rId3" action="ppaction://hlinksldjump"/>
              </a:rPr>
              <a:t>PREFA</a:t>
            </a:r>
            <a:r>
              <a:rPr dirty="0" sz="1000" spc="-5">
                <a:latin typeface="Calibri"/>
                <a:cs typeface="Calibri"/>
                <a:hlinkClick r:id="rId3" action="ppaction://hlinksldjump"/>
              </a:rPr>
              <a:t>C</a:t>
            </a:r>
            <a:r>
              <a:rPr dirty="0" sz="1000">
                <a:latin typeface="Calibri"/>
                <a:cs typeface="Calibri"/>
                <a:hlinkClick r:id="rId3" action="ppaction://hlinksldjump"/>
              </a:rPr>
              <a:t>E</a:t>
            </a:r>
            <a:r>
              <a:rPr dirty="0" sz="1000" spc="-50">
                <a:latin typeface="Calibri"/>
                <a:cs typeface="Calibri"/>
                <a:hlinkClick r:id="rId3" action="ppaction://hlinksldjump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3" action="ppaction://hlinksldjump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3" action="ppaction://hlinksldjump"/>
              </a:rPr>
              <a:t>		</a:t>
            </a:r>
            <a:r>
              <a:rPr dirty="0" sz="1000" spc="55">
                <a:latin typeface="Calibri"/>
                <a:cs typeface="Calibri"/>
                <a:hlinkClick r:id="rId3" action="ppaction://hlinksldjump"/>
              </a:rPr>
              <a:t> </a:t>
            </a:r>
            <a:r>
              <a:rPr dirty="0" sz="1000">
                <a:latin typeface="Calibri"/>
                <a:cs typeface="Calibri"/>
                <a:hlinkClick r:id="rId3" action="ppaction://hlinksldjump"/>
              </a:rPr>
              <a:t>2 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  <a:hlinkClick r:id="rId4" action="ppaction://hlinksldjump"/>
              </a:rPr>
              <a:t>SOM</a:t>
            </a:r>
            <a:r>
              <a:rPr dirty="0" sz="1000" spc="-10">
                <a:latin typeface="Calibri"/>
                <a:cs typeface="Calibri"/>
                <a:hlinkClick r:id="rId4" action="ppaction://hlinksldjump"/>
              </a:rPr>
              <a:t>M</a:t>
            </a:r>
            <a:r>
              <a:rPr dirty="0" sz="1000">
                <a:latin typeface="Calibri"/>
                <a:cs typeface="Calibri"/>
                <a:hlinkClick r:id="rId4" action="ppaction://hlinksldjump"/>
              </a:rPr>
              <a:t>AIRE</a:t>
            </a:r>
            <a:r>
              <a:rPr dirty="0" sz="1000" spc="-5">
                <a:latin typeface="Calibri"/>
                <a:cs typeface="Calibri"/>
                <a:hlinkClick r:id="rId4" action="ppaction://hlinksldjump"/>
              </a:rPr>
              <a:t> </a:t>
            </a:r>
            <a:r>
              <a:rPr dirty="0" sz="1000">
                <a:latin typeface="Calibri"/>
                <a:cs typeface="Calibri"/>
                <a:hlinkClick r:id="rId4" action="ppaction://hlinksldjump"/>
              </a:rPr>
              <a:t>ET</a:t>
            </a:r>
            <a:r>
              <a:rPr dirty="0" sz="1000" spc="-10">
                <a:latin typeface="Calibri"/>
                <a:cs typeface="Calibri"/>
                <a:hlinkClick r:id="rId4" action="ppaction://hlinksldjump"/>
              </a:rPr>
              <a:t> </a:t>
            </a:r>
            <a:r>
              <a:rPr dirty="0" sz="1000" spc="-5">
                <a:latin typeface="Calibri"/>
                <a:cs typeface="Calibri"/>
                <a:hlinkClick r:id="rId4" action="ppaction://hlinksldjump"/>
              </a:rPr>
              <a:t>CO</a:t>
            </a:r>
            <a:r>
              <a:rPr dirty="0" sz="1000">
                <a:latin typeface="Calibri"/>
                <a:cs typeface="Calibri"/>
                <a:hlinkClick r:id="rId4" action="ppaction://hlinksldjump"/>
              </a:rPr>
              <a:t>N</a:t>
            </a:r>
            <a:r>
              <a:rPr dirty="0" sz="1000" spc="-10">
                <a:latin typeface="Calibri"/>
                <a:cs typeface="Calibri"/>
                <a:hlinkClick r:id="rId4" action="ppaction://hlinksldjump"/>
              </a:rPr>
              <a:t>T</a:t>
            </a:r>
            <a:r>
              <a:rPr dirty="0" sz="1000">
                <a:latin typeface="Calibri"/>
                <a:cs typeface="Calibri"/>
                <a:hlinkClick r:id="rId4" action="ppaction://hlinksldjump"/>
              </a:rPr>
              <a:t>EN</a:t>
            </a:r>
            <a:r>
              <a:rPr dirty="0" sz="1000" spc="-10">
                <a:latin typeface="Calibri"/>
                <a:cs typeface="Calibri"/>
                <a:hlinkClick r:id="rId4" action="ppaction://hlinksldjump"/>
              </a:rPr>
              <a:t>U</a:t>
            </a:r>
            <a:r>
              <a:rPr dirty="0" sz="1000">
                <a:latin typeface="Calibri"/>
                <a:cs typeface="Calibri"/>
                <a:hlinkClick r:id="rId4" action="ppaction://hlinksldjump"/>
              </a:rPr>
              <a:t>S</a:t>
            </a:r>
            <a:r>
              <a:rPr dirty="0" sz="1000" spc="5">
                <a:latin typeface="Calibri"/>
                <a:cs typeface="Calibri"/>
                <a:hlinkClick r:id="rId4" action="ppaction://hlinksldjump"/>
              </a:rPr>
              <a:t> </a:t>
            </a:r>
            <a:r>
              <a:rPr dirty="0" sz="1000" spc="-5">
                <a:latin typeface="Calibri"/>
                <a:cs typeface="Calibri"/>
                <a:hlinkClick r:id="rId4" action="ppaction://hlinksldjump"/>
              </a:rPr>
              <a:t>D</a:t>
            </a:r>
            <a:r>
              <a:rPr dirty="0" sz="1000">
                <a:latin typeface="Calibri"/>
                <a:cs typeface="Calibri"/>
                <a:hlinkClick r:id="rId4" action="ppaction://hlinksldjump"/>
              </a:rPr>
              <a:t>E</a:t>
            </a:r>
            <a:r>
              <a:rPr dirty="0" sz="1000" spc="-5">
                <a:latin typeface="Calibri"/>
                <a:cs typeface="Calibri"/>
                <a:hlinkClick r:id="rId4" action="ppaction://hlinksldjump"/>
              </a:rPr>
              <a:t> </a:t>
            </a:r>
            <a:r>
              <a:rPr dirty="0" sz="1000" spc="-5">
                <a:latin typeface="Calibri"/>
                <a:cs typeface="Calibri"/>
                <a:hlinkClick r:id="rId4" action="ppaction://hlinksldjump"/>
              </a:rPr>
              <a:t>FORM</a:t>
            </a:r>
            <a:r>
              <a:rPr dirty="0" sz="1000">
                <a:latin typeface="Calibri"/>
                <a:cs typeface="Calibri"/>
                <a:hlinkClick r:id="rId4" action="ppaction://hlinksldjump"/>
              </a:rPr>
              <a:t>ATI</a:t>
            </a:r>
            <a:r>
              <a:rPr dirty="0" sz="1000" spc="-5">
                <a:latin typeface="Calibri"/>
                <a:cs typeface="Calibri"/>
                <a:hlinkClick r:id="rId4" action="ppaction://hlinksldjump"/>
              </a:rPr>
              <a:t>O</a:t>
            </a:r>
            <a:r>
              <a:rPr dirty="0" sz="1000">
                <a:latin typeface="Calibri"/>
                <a:cs typeface="Calibri"/>
                <a:hlinkClick r:id="rId4" action="ppaction://hlinksldjump"/>
              </a:rPr>
              <a:t>N</a:t>
            </a:r>
            <a:r>
              <a:rPr dirty="0" sz="1000">
                <a:latin typeface="Calibri"/>
                <a:cs typeface="Calibri"/>
                <a:hlinkClick r:id="rId4" action="ppaction://hlinksldjump"/>
              </a:rPr>
              <a:t> </a:t>
            </a:r>
            <a:r>
              <a:rPr dirty="0" sz="1000" spc="-105">
                <a:latin typeface="Calibri"/>
                <a:cs typeface="Calibri"/>
                <a:hlinkClick r:id="rId4" action="ppaction://hlinksldjump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4" action="ppaction://hlinksldjump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4" action="ppaction://hlinksldjump"/>
              </a:rPr>
              <a:t>		</a:t>
            </a:r>
            <a:r>
              <a:rPr dirty="0" sz="1000" spc="55">
                <a:latin typeface="Calibri"/>
                <a:cs typeface="Calibri"/>
                <a:hlinkClick r:id="rId4" action="ppaction://hlinksldjump"/>
              </a:rPr>
              <a:t> </a:t>
            </a:r>
            <a:r>
              <a:rPr dirty="0" sz="1000">
                <a:latin typeface="Calibri"/>
                <a:cs typeface="Calibri"/>
                <a:hlinkClick r:id="rId4" action="ppaction://hlinksldjump"/>
              </a:rPr>
              <a:t>3 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  <a:hlinkClick r:id="rId5" action="ppaction://hlinksldjump"/>
              </a:rPr>
              <a:t>O</a:t>
            </a:r>
            <a:r>
              <a:rPr dirty="0" sz="1000">
                <a:latin typeface="Calibri"/>
                <a:cs typeface="Calibri"/>
                <a:hlinkClick r:id="rId5" action="ppaction://hlinksldjump"/>
              </a:rPr>
              <a:t>R</a:t>
            </a:r>
            <a:r>
              <a:rPr dirty="0" sz="1000" spc="-10">
                <a:latin typeface="Calibri"/>
                <a:cs typeface="Calibri"/>
                <a:hlinkClick r:id="rId5" action="ppaction://hlinksldjump"/>
              </a:rPr>
              <a:t>G</a:t>
            </a:r>
            <a:r>
              <a:rPr dirty="0" sz="1000">
                <a:latin typeface="Calibri"/>
                <a:cs typeface="Calibri"/>
                <a:hlinkClick r:id="rId5" action="ppaction://hlinksldjump"/>
              </a:rPr>
              <a:t>ANISATI</a:t>
            </a:r>
            <a:r>
              <a:rPr dirty="0" sz="1000" spc="-10">
                <a:latin typeface="Calibri"/>
                <a:cs typeface="Calibri"/>
                <a:hlinkClick r:id="rId5" action="ppaction://hlinksldjump"/>
              </a:rPr>
              <a:t>O</a:t>
            </a:r>
            <a:r>
              <a:rPr dirty="0" sz="1000">
                <a:latin typeface="Calibri"/>
                <a:cs typeface="Calibri"/>
                <a:hlinkClick r:id="rId5" action="ppaction://hlinksldjump"/>
              </a:rPr>
              <a:t>N</a:t>
            </a:r>
            <a:r>
              <a:rPr dirty="0" sz="1000">
                <a:latin typeface="Calibri"/>
                <a:cs typeface="Calibri"/>
                <a:hlinkClick r:id="rId5" action="ppaction://hlinksldjump"/>
              </a:rPr>
              <a:t> </a:t>
            </a:r>
            <a:r>
              <a:rPr dirty="0" sz="1000" spc="-5">
                <a:latin typeface="Calibri"/>
                <a:cs typeface="Calibri"/>
                <a:hlinkClick r:id="rId5" action="ppaction://hlinksldjump"/>
              </a:rPr>
              <a:t>D</a:t>
            </a:r>
            <a:r>
              <a:rPr dirty="0" sz="1000">
                <a:latin typeface="Calibri"/>
                <a:cs typeface="Calibri"/>
                <a:hlinkClick r:id="rId5" action="ppaction://hlinksldjump"/>
              </a:rPr>
              <a:t>E</a:t>
            </a:r>
            <a:r>
              <a:rPr dirty="0" sz="1000">
                <a:latin typeface="Calibri"/>
                <a:cs typeface="Calibri"/>
                <a:hlinkClick r:id="rId5" action="ppaction://hlinksldjump"/>
              </a:rPr>
              <a:t> </a:t>
            </a:r>
            <a:r>
              <a:rPr dirty="0" sz="1000" spc="-10">
                <a:latin typeface="Calibri"/>
                <a:cs typeface="Calibri"/>
                <a:hlinkClick r:id="rId5" action="ppaction://hlinksldjump"/>
              </a:rPr>
              <a:t>L</a:t>
            </a:r>
            <a:r>
              <a:rPr dirty="0" sz="1000">
                <a:latin typeface="Calibri"/>
                <a:cs typeface="Calibri"/>
                <a:hlinkClick r:id="rId5" action="ppaction://hlinksldjump"/>
              </a:rPr>
              <a:t>A</a:t>
            </a:r>
            <a:r>
              <a:rPr dirty="0" sz="1000">
                <a:latin typeface="Calibri"/>
                <a:cs typeface="Calibri"/>
                <a:hlinkClick r:id="rId5" action="ppaction://hlinksldjump"/>
              </a:rPr>
              <a:t> </a:t>
            </a:r>
            <a:r>
              <a:rPr dirty="0" sz="1000" spc="-5">
                <a:latin typeface="Calibri"/>
                <a:cs typeface="Calibri"/>
                <a:hlinkClick r:id="rId5" action="ppaction://hlinksldjump"/>
              </a:rPr>
              <a:t>FO</a:t>
            </a:r>
            <a:r>
              <a:rPr dirty="0" sz="1000">
                <a:latin typeface="Calibri"/>
                <a:cs typeface="Calibri"/>
                <a:hlinkClick r:id="rId5" action="ppaction://hlinksldjump"/>
              </a:rPr>
              <a:t>RMAT</a:t>
            </a:r>
            <a:r>
              <a:rPr dirty="0" sz="1000" spc="-5">
                <a:latin typeface="Calibri"/>
                <a:cs typeface="Calibri"/>
                <a:hlinkClick r:id="rId5" action="ppaction://hlinksldjump"/>
              </a:rPr>
              <a:t>IO</a:t>
            </a:r>
            <a:r>
              <a:rPr dirty="0" sz="1000">
                <a:latin typeface="Calibri"/>
                <a:cs typeface="Calibri"/>
                <a:hlinkClick r:id="rId5" action="ppaction://hlinksldjump"/>
              </a:rPr>
              <a:t>N</a:t>
            </a:r>
            <a:r>
              <a:rPr dirty="0" sz="1000">
                <a:latin typeface="Calibri"/>
                <a:cs typeface="Calibri"/>
                <a:hlinkClick r:id="rId5" action="ppaction://hlinksldjump"/>
              </a:rPr>
              <a:t> </a:t>
            </a:r>
            <a:r>
              <a:rPr dirty="0" sz="1000" spc="-35">
                <a:latin typeface="Calibri"/>
                <a:cs typeface="Calibri"/>
                <a:hlinkClick r:id="rId5" action="ppaction://hlinksldjump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5" action="ppaction://hlinksldjump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5" action="ppaction://hlinksldjump"/>
              </a:rPr>
              <a:t>		</a:t>
            </a:r>
            <a:r>
              <a:rPr dirty="0" sz="1000" spc="55">
                <a:latin typeface="Calibri"/>
                <a:cs typeface="Calibri"/>
                <a:hlinkClick r:id="rId5" action="ppaction://hlinksldjump"/>
              </a:rPr>
              <a:t> </a:t>
            </a:r>
            <a:r>
              <a:rPr dirty="0" sz="1000">
                <a:latin typeface="Calibri"/>
                <a:cs typeface="Calibri"/>
                <a:hlinkClick r:id="rId5" action="ppaction://hlinksldjump"/>
              </a:rPr>
              <a:t>4 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  <a:hlinkClick r:id="rId6" action="ppaction://hlinksldjump"/>
              </a:rPr>
              <a:t>PRO</a:t>
            </a:r>
            <a:r>
              <a:rPr dirty="0" sz="1000" spc="-5">
                <a:latin typeface="Calibri"/>
                <a:cs typeface="Calibri"/>
                <a:hlinkClick r:id="rId6" action="ppaction://hlinksldjump"/>
              </a:rPr>
              <a:t>PO</a:t>
            </a:r>
            <a:r>
              <a:rPr dirty="0" sz="1000">
                <a:latin typeface="Calibri"/>
                <a:cs typeface="Calibri"/>
                <a:hlinkClick r:id="rId6" action="ppaction://hlinksldjump"/>
              </a:rPr>
              <a:t>SIT</a:t>
            </a:r>
            <a:r>
              <a:rPr dirty="0" sz="1000" spc="-10">
                <a:latin typeface="Calibri"/>
                <a:cs typeface="Calibri"/>
                <a:hlinkClick r:id="rId6" action="ppaction://hlinksldjump"/>
              </a:rPr>
              <a:t>I</a:t>
            </a:r>
            <a:r>
              <a:rPr dirty="0" sz="1000" spc="-5">
                <a:latin typeface="Calibri"/>
                <a:cs typeface="Calibri"/>
                <a:hlinkClick r:id="rId6" action="ppaction://hlinksldjump"/>
              </a:rPr>
              <a:t>O</a:t>
            </a:r>
            <a:r>
              <a:rPr dirty="0" sz="1000">
                <a:latin typeface="Calibri"/>
                <a:cs typeface="Calibri"/>
                <a:hlinkClick r:id="rId6" action="ppaction://hlinksldjump"/>
              </a:rPr>
              <a:t>N</a:t>
            </a:r>
            <a:r>
              <a:rPr dirty="0" sz="1000">
                <a:latin typeface="Calibri"/>
                <a:cs typeface="Calibri"/>
                <a:hlinkClick r:id="rId6" action="ppaction://hlinksldjump"/>
              </a:rPr>
              <a:t> </a:t>
            </a:r>
            <a:r>
              <a:rPr dirty="0" sz="1000">
                <a:latin typeface="Calibri"/>
                <a:cs typeface="Calibri"/>
                <a:hlinkClick r:id="rId6" action="ppaction://hlinksldjump"/>
              </a:rPr>
              <a:t>PE</a:t>
            </a:r>
            <a:r>
              <a:rPr dirty="0" sz="1000" spc="-5">
                <a:latin typeface="Calibri"/>
                <a:cs typeface="Calibri"/>
                <a:hlinkClick r:id="rId6" action="ppaction://hlinksldjump"/>
              </a:rPr>
              <a:t>D</a:t>
            </a:r>
            <a:r>
              <a:rPr dirty="0" sz="1000">
                <a:latin typeface="Calibri"/>
                <a:cs typeface="Calibri"/>
                <a:hlinkClick r:id="rId6" action="ppaction://hlinksldjump"/>
              </a:rPr>
              <a:t>AGOGIQ</a:t>
            </a:r>
            <a:r>
              <a:rPr dirty="0" sz="1000" spc="-10">
                <a:latin typeface="Calibri"/>
                <a:cs typeface="Calibri"/>
                <a:hlinkClick r:id="rId6" action="ppaction://hlinksldjump"/>
              </a:rPr>
              <a:t>U</a:t>
            </a:r>
            <a:r>
              <a:rPr dirty="0" sz="1000">
                <a:latin typeface="Calibri"/>
                <a:cs typeface="Calibri"/>
                <a:hlinkClick r:id="rId6" action="ppaction://hlinksldjump"/>
              </a:rPr>
              <a:t>E</a:t>
            </a:r>
            <a:r>
              <a:rPr dirty="0" sz="1000" spc="-35">
                <a:latin typeface="Calibri"/>
                <a:cs typeface="Calibri"/>
                <a:hlinkClick r:id="rId6" action="ppaction://hlinksldjump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6" action="ppaction://hlinksldjump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Calibri"/>
                <a:cs typeface="Calibri"/>
                <a:hlinkClick r:id="rId6" action="ppaction://hlinksldjump"/>
              </a:rPr>
              <a:t>		</a:t>
            </a:r>
            <a:r>
              <a:rPr dirty="0" sz="1000" spc="55">
                <a:latin typeface="Calibri"/>
                <a:cs typeface="Calibri"/>
                <a:hlinkClick r:id="rId6" action="ppaction://hlinksldjump"/>
              </a:rPr>
              <a:t> </a:t>
            </a:r>
            <a:r>
              <a:rPr dirty="0" sz="1000">
                <a:latin typeface="Calibri"/>
                <a:cs typeface="Calibri"/>
                <a:hlinkClick r:id="rId6" action="ppaction://hlinksldjump"/>
              </a:rPr>
              <a:t>7 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CHAPIT</a:t>
            </a:r>
            <a:r>
              <a:rPr dirty="0" sz="1000" spc="-10">
                <a:latin typeface="Calibri"/>
                <a:cs typeface="Calibri"/>
              </a:rPr>
              <a:t>R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01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-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IN</a:t>
            </a:r>
            <a:r>
              <a:rPr dirty="0" sz="1000" spc="-5">
                <a:latin typeface="Calibri"/>
                <a:cs typeface="Calibri"/>
              </a:rPr>
              <a:t>FORMAT</a:t>
            </a:r>
            <a:r>
              <a:rPr dirty="0" sz="1000" spc="-10">
                <a:latin typeface="Calibri"/>
                <a:cs typeface="Calibri"/>
              </a:rPr>
              <a:t>I</a:t>
            </a:r>
            <a:r>
              <a:rPr dirty="0" sz="1000" spc="-5">
                <a:latin typeface="Calibri"/>
                <a:cs typeface="Calibri"/>
              </a:rPr>
              <a:t>ON</a:t>
            </a:r>
            <a:r>
              <a:rPr dirty="0" sz="1000">
                <a:latin typeface="Calibri"/>
                <a:cs typeface="Calibri"/>
              </a:rPr>
              <a:t>S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G</a:t>
            </a:r>
            <a:r>
              <a:rPr dirty="0" sz="1000" spc="-5">
                <a:latin typeface="Calibri"/>
                <a:cs typeface="Calibri"/>
              </a:rPr>
              <a:t>E</a:t>
            </a:r>
            <a:r>
              <a:rPr dirty="0" sz="1000">
                <a:latin typeface="Calibri"/>
                <a:cs typeface="Calibri"/>
              </a:rPr>
              <a:t>NERA</a:t>
            </a:r>
            <a:r>
              <a:rPr dirty="0" sz="1000" spc="-5">
                <a:latin typeface="Calibri"/>
                <a:cs typeface="Calibri"/>
              </a:rPr>
              <a:t>L</a:t>
            </a:r>
            <a:r>
              <a:rPr dirty="0" sz="1000">
                <a:latin typeface="Calibri"/>
                <a:cs typeface="Calibri"/>
              </a:rPr>
              <a:t>ES</a:t>
            </a:r>
            <a:r>
              <a:rPr dirty="0" sz="1000" spc="10">
                <a:latin typeface="Calibri"/>
                <a:cs typeface="Calibri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dirty="0" sz="1000" spc="4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12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4558" y="4246117"/>
            <a:ext cx="6202045" cy="417830"/>
          </a:xfrm>
          <a:prstGeom prst="rect">
            <a:avLst/>
          </a:prstGeom>
          <a:solidFill>
            <a:srgbClr val="F1F1F1"/>
          </a:solidFill>
        </p:spPr>
        <p:txBody>
          <a:bodyPr wrap="square" lIns="0" tIns="0" rIns="0" bIns="0" rtlCol="0" vert="horz">
            <a:spAutoFit/>
          </a:bodyPr>
          <a:lstStyle/>
          <a:p>
            <a:pPr marL="65405">
              <a:lnSpc>
                <a:spcPts val="1265"/>
              </a:lnSpc>
              <a:tabLst>
                <a:tab pos="6031230" algn="l"/>
              </a:tabLst>
            </a:pPr>
            <a:r>
              <a:rPr dirty="0" sz="1100" spc="-5">
                <a:solidFill>
                  <a:srgbClr val="7E7E7E"/>
                </a:solidFill>
                <a:latin typeface="Calibri"/>
                <a:cs typeface="Calibri"/>
                <a:hlinkClick r:id="rId7" action="ppaction://hlinksldjump"/>
              </a:rPr>
              <a:t>[01AC01</a:t>
            </a:r>
            <a:r>
              <a:rPr dirty="0" sz="1100" spc="15">
                <a:solidFill>
                  <a:srgbClr val="7E7E7E"/>
                </a:solidFill>
                <a:latin typeface="Calibri"/>
                <a:cs typeface="Calibri"/>
                <a:hlinkClick r:id="rId7" action="ppaction://hlinksldjump"/>
              </a:rPr>
              <a:t> </a:t>
            </a:r>
            <a:r>
              <a:rPr dirty="0" sz="1100" spc="-5">
                <a:solidFill>
                  <a:srgbClr val="7E7E7E"/>
                </a:solidFill>
                <a:latin typeface="Calibri"/>
                <a:cs typeface="Calibri"/>
                <a:hlinkClick r:id="rId7" action="ppaction://hlinksldjump"/>
              </a:rPr>
              <a:t>/</a:t>
            </a:r>
            <a:r>
              <a:rPr dirty="0" sz="1100" spc="10">
                <a:solidFill>
                  <a:srgbClr val="7E7E7E"/>
                </a:solidFill>
                <a:latin typeface="Calibri"/>
                <a:cs typeface="Calibri"/>
                <a:hlinkClick r:id="rId7" action="ppaction://hlinksldjump"/>
              </a:rPr>
              <a:t> </a:t>
            </a:r>
            <a:r>
              <a:rPr dirty="0" sz="1100" spc="-5">
                <a:solidFill>
                  <a:srgbClr val="7E7E7E"/>
                </a:solidFill>
                <a:latin typeface="Calibri"/>
                <a:cs typeface="Calibri"/>
                <a:hlinkClick r:id="rId7" action="ppaction://hlinksldjump"/>
              </a:rPr>
              <a:t>12-2022]</a:t>
            </a:r>
            <a:r>
              <a:rPr dirty="0" sz="1100" spc="10">
                <a:solidFill>
                  <a:srgbClr val="7E7E7E"/>
                </a:solidFill>
                <a:latin typeface="Calibri"/>
                <a:cs typeface="Calibri"/>
                <a:hlinkClick r:id="rId7" action="ppaction://hlinksldjump"/>
              </a:rPr>
              <a:t> </a:t>
            </a:r>
            <a:r>
              <a:rPr dirty="0" sz="1100" spc="-5">
                <a:solidFill>
                  <a:srgbClr val="7E7E7E"/>
                </a:solidFill>
                <a:latin typeface="Calibri"/>
                <a:cs typeface="Calibri"/>
                <a:hlinkClick r:id="rId7" action="ppaction://hlinksldjump"/>
              </a:rPr>
              <a:t>GQS</a:t>
            </a:r>
            <a:r>
              <a:rPr dirty="0" sz="1100" spc="10">
                <a:solidFill>
                  <a:srgbClr val="7E7E7E"/>
                </a:solidFill>
                <a:latin typeface="Calibri"/>
                <a:cs typeface="Calibri"/>
                <a:hlinkClick r:id="rId7" action="ppaction://hlinksldjump"/>
              </a:rPr>
              <a:t> </a:t>
            </a:r>
            <a:r>
              <a:rPr dirty="0" sz="1100" spc="-5">
                <a:solidFill>
                  <a:srgbClr val="7E7E7E"/>
                </a:solidFill>
                <a:latin typeface="Calibri"/>
                <a:cs typeface="Calibri"/>
                <a:hlinkClick r:id="rId7" action="ppaction://hlinksldjump"/>
              </a:rPr>
              <a:t>Protection</a:t>
            </a:r>
            <a:r>
              <a:rPr dirty="0" u="sng" sz="1100" spc="-5">
                <a:solidFill>
                  <a:srgbClr val="7E7E7E"/>
                </a:solidFill>
                <a:uFill>
                  <a:solidFill>
                    <a:srgbClr val="7D7D7D"/>
                  </a:solidFill>
                </a:uFill>
                <a:latin typeface="Calibri"/>
                <a:cs typeface="Calibri"/>
                <a:hlinkClick r:id="rId7" action="ppaction://hlinksldjump"/>
              </a:rPr>
              <a:t>	</a:t>
            </a:r>
            <a:r>
              <a:rPr dirty="0" sz="1100" spc="-5">
                <a:solidFill>
                  <a:srgbClr val="7E7E7E"/>
                </a:solidFill>
                <a:latin typeface="Calibri"/>
                <a:cs typeface="Calibri"/>
                <a:hlinkClick r:id="rId7" action="ppaction://hlinksldjump"/>
              </a:rPr>
              <a:t>13</a:t>
            </a:r>
            <a:endParaRPr sz="1100">
              <a:latin typeface="Calibri"/>
              <a:cs typeface="Calibri"/>
            </a:endParaRPr>
          </a:p>
          <a:p>
            <a:pPr marL="65405">
              <a:lnSpc>
                <a:spcPct val="100000"/>
              </a:lnSpc>
              <a:spcBef>
                <a:spcPts val="625"/>
              </a:spcBef>
              <a:tabLst>
                <a:tab pos="6031230" algn="l"/>
              </a:tabLst>
            </a:pPr>
            <a:r>
              <a:rPr dirty="0" sz="1100" spc="-5">
                <a:solidFill>
                  <a:srgbClr val="7E7E7E"/>
                </a:solidFill>
                <a:latin typeface="Calibri"/>
                <a:cs typeface="Calibri"/>
                <a:hlinkClick r:id="rId8" action="ppaction://hlinksldjump"/>
              </a:rPr>
              <a:t>[01AC02</a:t>
            </a:r>
            <a:r>
              <a:rPr dirty="0" sz="1100" spc="10">
                <a:solidFill>
                  <a:srgbClr val="7E7E7E"/>
                </a:solidFill>
                <a:latin typeface="Calibri"/>
                <a:cs typeface="Calibri"/>
                <a:hlinkClick r:id="rId8" action="ppaction://hlinksldjump"/>
              </a:rPr>
              <a:t> </a:t>
            </a:r>
            <a:r>
              <a:rPr dirty="0" sz="1100" spc="-5">
                <a:solidFill>
                  <a:srgbClr val="7E7E7E"/>
                </a:solidFill>
                <a:latin typeface="Calibri"/>
                <a:cs typeface="Calibri"/>
                <a:hlinkClick r:id="rId8" action="ppaction://hlinksldjump"/>
              </a:rPr>
              <a:t>/</a:t>
            </a:r>
            <a:r>
              <a:rPr dirty="0" sz="1100" spc="10">
                <a:solidFill>
                  <a:srgbClr val="7E7E7E"/>
                </a:solidFill>
                <a:latin typeface="Calibri"/>
                <a:cs typeface="Calibri"/>
                <a:hlinkClick r:id="rId8" action="ppaction://hlinksldjump"/>
              </a:rPr>
              <a:t> </a:t>
            </a:r>
            <a:r>
              <a:rPr dirty="0" sz="1100" spc="-5">
                <a:solidFill>
                  <a:srgbClr val="7E7E7E"/>
                </a:solidFill>
                <a:latin typeface="Calibri"/>
                <a:cs typeface="Calibri"/>
                <a:hlinkClick r:id="rId8" action="ppaction://hlinksldjump"/>
              </a:rPr>
              <a:t>12-2022]</a:t>
            </a:r>
            <a:r>
              <a:rPr dirty="0" sz="1100" spc="10">
                <a:solidFill>
                  <a:srgbClr val="7E7E7E"/>
                </a:solidFill>
                <a:latin typeface="Calibri"/>
                <a:cs typeface="Calibri"/>
                <a:hlinkClick r:id="rId8" action="ppaction://hlinksldjump"/>
              </a:rPr>
              <a:t> </a:t>
            </a:r>
            <a:r>
              <a:rPr dirty="0" sz="1100" spc="-5">
                <a:solidFill>
                  <a:srgbClr val="7E7E7E"/>
                </a:solidFill>
                <a:latin typeface="Calibri"/>
                <a:cs typeface="Calibri"/>
                <a:hlinkClick r:id="rId8" action="ppaction://hlinksldjump"/>
              </a:rPr>
              <a:t>GQS</a:t>
            </a:r>
            <a:r>
              <a:rPr dirty="0" sz="1100" spc="10">
                <a:solidFill>
                  <a:srgbClr val="7E7E7E"/>
                </a:solidFill>
                <a:latin typeface="Calibri"/>
                <a:cs typeface="Calibri"/>
                <a:hlinkClick r:id="rId8" action="ppaction://hlinksldjump"/>
              </a:rPr>
              <a:t> Alerte</a:t>
            </a:r>
            <a:r>
              <a:rPr dirty="0" u="sng" sz="1100" spc="10">
                <a:solidFill>
                  <a:srgbClr val="7E7E7E"/>
                </a:solidFill>
                <a:uFill>
                  <a:solidFill>
                    <a:srgbClr val="7D7D7D"/>
                  </a:solidFill>
                </a:uFill>
                <a:latin typeface="Calibri"/>
                <a:cs typeface="Calibri"/>
                <a:hlinkClick r:id="rId8" action="ppaction://hlinksldjump"/>
              </a:rPr>
              <a:t>	</a:t>
            </a:r>
            <a:r>
              <a:rPr dirty="0" sz="1100" spc="-5">
                <a:solidFill>
                  <a:srgbClr val="7E7E7E"/>
                </a:solidFill>
                <a:latin typeface="Calibri"/>
                <a:cs typeface="Calibri"/>
                <a:hlinkClick r:id="rId8" action="ppaction://hlinksldjump"/>
              </a:rPr>
              <a:t>14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7390" y="4720335"/>
            <a:ext cx="6136640" cy="178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59475" algn="l"/>
              </a:tabLst>
            </a:pPr>
            <a:r>
              <a:rPr dirty="0" sz="1000" spc="-5">
                <a:latin typeface="Calibri"/>
                <a:cs typeface="Calibri"/>
              </a:rPr>
              <a:t>CHAPIT</a:t>
            </a:r>
            <a:r>
              <a:rPr dirty="0" sz="1000" spc="-10">
                <a:latin typeface="Calibri"/>
                <a:cs typeface="Calibri"/>
              </a:rPr>
              <a:t>R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02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-</a:t>
            </a:r>
            <a:r>
              <a:rPr dirty="0" sz="1000" spc="-15">
                <a:latin typeface="Calibri"/>
                <a:cs typeface="Calibri"/>
              </a:rPr>
              <a:t> </a:t>
            </a:r>
            <a:r>
              <a:rPr dirty="0" sz="1000" spc="-5">
                <a:latin typeface="Calibri"/>
                <a:cs typeface="Calibri"/>
              </a:rPr>
              <a:t>S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 spc="-10">
                <a:latin typeface="Calibri"/>
                <a:cs typeface="Calibri"/>
              </a:rPr>
              <a:t>C</a:t>
            </a:r>
            <a:r>
              <a:rPr dirty="0" sz="1000" spc="-5">
                <a:latin typeface="Calibri"/>
                <a:cs typeface="Calibri"/>
              </a:rPr>
              <a:t>OU</a:t>
            </a:r>
            <a:r>
              <a:rPr dirty="0" sz="1000">
                <a:latin typeface="Calibri"/>
                <a:cs typeface="Calibri"/>
              </a:rPr>
              <a:t>R</a:t>
            </a:r>
            <a:r>
              <a:rPr dirty="0" sz="1000" spc="-10">
                <a:latin typeface="Calibri"/>
                <a:cs typeface="Calibri"/>
              </a:rPr>
              <a:t>I</a:t>
            </a:r>
            <a:r>
              <a:rPr dirty="0" sz="1000">
                <a:latin typeface="Calibri"/>
                <a:cs typeface="Calibri"/>
              </a:rPr>
              <a:t>R</a:t>
            </a:r>
            <a:r>
              <a:rPr dirty="0" sz="1000" spc="5">
                <a:latin typeface="Calibri"/>
                <a:cs typeface="Calibri"/>
              </a:rPr>
              <a:t> </a:t>
            </a:r>
            <a:r>
              <a:rPr dirty="0" sz="1000" spc="-10">
                <a:latin typeface="Calibri"/>
                <a:cs typeface="Calibri"/>
              </a:rPr>
              <a:t>U</a:t>
            </a:r>
            <a:r>
              <a:rPr dirty="0" sz="1000">
                <a:latin typeface="Calibri"/>
                <a:cs typeface="Calibri"/>
              </a:rPr>
              <a:t>NE</a:t>
            </a:r>
            <a:r>
              <a:rPr dirty="0" sz="1000" spc="-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PE</a:t>
            </a:r>
            <a:r>
              <a:rPr dirty="0" sz="1000" spc="-5">
                <a:latin typeface="Calibri"/>
                <a:cs typeface="Calibri"/>
              </a:rPr>
              <a:t>RSON</a:t>
            </a:r>
            <a:r>
              <a:rPr dirty="0" sz="1000" spc="-10">
                <a:latin typeface="Calibri"/>
                <a:cs typeface="Calibri"/>
              </a:rPr>
              <a:t>N</a:t>
            </a:r>
            <a:r>
              <a:rPr dirty="0" sz="1000">
                <a:latin typeface="Calibri"/>
                <a:cs typeface="Calibri"/>
              </a:rPr>
              <a:t>E</a:t>
            </a:r>
            <a:r>
              <a:rPr dirty="0" sz="1000">
                <a:latin typeface="Calibri"/>
                <a:cs typeface="Calibri"/>
              </a:rPr>
              <a:t> </a:t>
            </a:r>
            <a:r>
              <a:rPr dirty="0" sz="1000" spc="-35">
                <a:latin typeface="Calibri"/>
                <a:cs typeface="Calibri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r>
              <a:rPr dirty="0" sz="1000" spc="45">
                <a:latin typeface="Calibri"/>
                <a:cs typeface="Calibri"/>
              </a:rPr>
              <a:t> </a:t>
            </a:r>
            <a:r>
              <a:rPr dirty="0" sz="1000">
                <a:latin typeface="Calibri"/>
                <a:cs typeface="Calibri"/>
              </a:rPr>
              <a:t>16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654558" y="4970779"/>
          <a:ext cx="6202045" cy="2885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02045"/>
              </a:tblGrid>
              <a:tr h="247142">
                <a:tc>
                  <a:txBody>
                    <a:bodyPr/>
                    <a:lstStyle/>
                    <a:p>
                      <a:pPr algn="ctr" marL="39370">
                        <a:lnSpc>
                          <a:spcPts val="1265"/>
                        </a:lnSpc>
                        <a:tabLst>
                          <a:tab pos="6005195" algn="l"/>
                        </a:tabLst>
                      </a:pP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9" action="ppaction://hlinksldjump"/>
                        </a:rPr>
                        <a:t>[01PR01</a:t>
                      </a:r>
                      <a:r>
                        <a:rPr dirty="0" sz="1100" spc="10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9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9" action="ppaction://hlinksldjump"/>
                        </a:rPr>
                        <a:t>/</a:t>
                      </a:r>
                      <a:r>
                        <a:rPr dirty="0" sz="1100" spc="1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9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9" action="ppaction://hlinksldjump"/>
                        </a:rPr>
                        <a:t>12-2022]</a:t>
                      </a:r>
                      <a:r>
                        <a:rPr dirty="0" sz="1100" spc="1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9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9" action="ppaction://hlinksldjump"/>
                        </a:rPr>
                        <a:t>GQS</a:t>
                      </a:r>
                      <a:r>
                        <a:rPr dirty="0" sz="1100" spc="10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9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9" action="ppaction://hlinksldjump"/>
                        </a:rPr>
                        <a:t>Hémorragies</a:t>
                      </a:r>
                      <a:r>
                        <a:rPr dirty="0" sz="1100" spc="1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9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9" action="ppaction://hlinksldjump"/>
                        </a:rPr>
                        <a:t>externes</a:t>
                      </a:r>
                      <a:r>
                        <a:rPr dirty="0" u="sng" sz="1100" spc="-5">
                          <a:solidFill>
                            <a:srgbClr val="47A4D7"/>
                          </a:solidFill>
                          <a:uFill>
                            <a:solidFill>
                              <a:srgbClr val="46A3D6"/>
                            </a:solidFill>
                          </a:uFill>
                          <a:latin typeface="Calibri"/>
                          <a:cs typeface="Calibri"/>
                          <a:hlinkClick r:id="rId9" action="ppaction://hlinksldjump"/>
                        </a:rPr>
                        <a:t>	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9" action="ppaction://hlinksldjump"/>
                        </a:rPr>
                        <a:t>17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solidFill>
                      <a:srgbClr val="DEEAF6"/>
                    </a:solidFill>
                  </a:tcPr>
                </a:tc>
              </a:tr>
              <a:tr h="493775"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  <a:tabLst>
                          <a:tab pos="6031230" algn="l"/>
                        </a:tabLst>
                      </a:pP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0" action="ppaction://hlinksldjump"/>
                        </a:rPr>
                        <a:t>[01FT01</a:t>
                      </a:r>
                      <a:r>
                        <a:rPr dirty="0" sz="1100" spc="1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0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0" action="ppaction://hlinksldjump"/>
                        </a:rPr>
                        <a:t>/</a:t>
                      </a:r>
                      <a:r>
                        <a:rPr dirty="0" sz="1100" spc="1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0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0" action="ppaction://hlinksldjump"/>
                        </a:rPr>
                        <a:t>12-2022]</a:t>
                      </a:r>
                      <a:r>
                        <a:rPr dirty="0" sz="1100" spc="1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0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0" action="ppaction://hlinksldjump"/>
                        </a:rPr>
                        <a:t>GQS</a:t>
                      </a:r>
                      <a:r>
                        <a:rPr dirty="0" sz="1100" spc="1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0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0" action="ppaction://hlinksldjump"/>
                        </a:rPr>
                        <a:t>Compression</a:t>
                      </a:r>
                      <a:r>
                        <a:rPr dirty="0" sz="1100" spc="2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0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0" action="ppaction://hlinksldjump"/>
                        </a:rPr>
                        <a:t>directe</a:t>
                      </a:r>
                      <a:r>
                        <a:rPr dirty="0" u="sng" sz="1100" spc="-5">
                          <a:solidFill>
                            <a:srgbClr val="FD9100"/>
                          </a:solidFill>
                          <a:uFill>
                            <a:solidFill>
                              <a:srgbClr val="FC9000"/>
                            </a:solidFill>
                          </a:uFill>
                          <a:latin typeface="Calibri"/>
                          <a:cs typeface="Calibri"/>
                          <a:hlinkClick r:id="rId10" action="ppaction://hlinksldjump"/>
                        </a:rPr>
                        <a:t>	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0" action="ppaction://hlinksldjump"/>
                        </a:rPr>
                        <a:t>20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625"/>
                        </a:spcBef>
                        <a:tabLst>
                          <a:tab pos="6031230" algn="l"/>
                        </a:tabLst>
                      </a:pP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1" action="ppaction://hlinksldjump"/>
                        </a:rPr>
                        <a:t>[01FT02</a:t>
                      </a:r>
                      <a:r>
                        <a:rPr dirty="0" sz="1100" spc="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1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1" action="ppaction://hlinksldjump"/>
                        </a:rPr>
                        <a:t>/</a:t>
                      </a:r>
                      <a:r>
                        <a:rPr dirty="0" sz="1100" spc="1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1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1" action="ppaction://hlinksldjump"/>
                        </a:rPr>
                        <a:t>12-2022]</a:t>
                      </a:r>
                      <a:r>
                        <a:rPr dirty="0" sz="1100" spc="1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1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1" action="ppaction://hlinksldjump"/>
                        </a:rPr>
                        <a:t>GQS</a:t>
                      </a:r>
                      <a:r>
                        <a:rPr dirty="0" sz="1100" spc="2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1" action="ppaction://hlinksldjump"/>
                        </a:rPr>
                        <a:t> </a:t>
                      </a:r>
                      <a:r>
                        <a:rPr dirty="0" sz="1100" spc="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1" action="ppaction://hlinksldjump"/>
                        </a:rPr>
                        <a:t>Garrot</a:t>
                      </a:r>
                      <a:r>
                        <a:rPr dirty="0" u="sng" sz="1100" spc="5">
                          <a:solidFill>
                            <a:srgbClr val="FD9100"/>
                          </a:solidFill>
                          <a:uFill>
                            <a:solidFill>
                              <a:srgbClr val="FC9000"/>
                            </a:solidFill>
                          </a:uFill>
                          <a:latin typeface="Calibri"/>
                          <a:cs typeface="Calibri"/>
                          <a:hlinkClick r:id="rId11" action="ppaction://hlinksldjump"/>
                        </a:rPr>
                        <a:t>	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1" action="ppaction://hlinksldjump"/>
                        </a:rPr>
                        <a:t>21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solidFill>
                      <a:srgbClr val="FAE3D4"/>
                    </a:solidFill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ctr" marL="39370">
                        <a:lnSpc>
                          <a:spcPts val="1265"/>
                        </a:lnSpc>
                        <a:tabLst>
                          <a:tab pos="6005195" algn="l"/>
                        </a:tabLst>
                      </a:pP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2" action="ppaction://hlinksldjump"/>
                        </a:rPr>
                        <a:t>[01PR02</a:t>
                      </a:r>
                      <a:r>
                        <a:rPr dirty="0" sz="1100" spc="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2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2" action="ppaction://hlinksldjump"/>
                        </a:rPr>
                        <a:t>/</a:t>
                      </a:r>
                      <a:r>
                        <a:rPr dirty="0" sz="1100" spc="10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2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2" action="ppaction://hlinksldjump"/>
                        </a:rPr>
                        <a:t>12-2022]</a:t>
                      </a:r>
                      <a:r>
                        <a:rPr dirty="0" sz="1100" spc="10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2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2" action="ppaction://hlinksldjump"/>
                        </a:rPr>
                        <a:t>GQS</a:t>
                      </a:r>
                      <a:r>
                        <a:rPr dirty="0" sz="1100" spc="10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2" action="ppaction://hlinksldjump"/>
                        </a:rPr>
                        <a:t> </a:t>
                      </a:r>
                      <a:r>
                        <a:rPr dirty="0" sz="1100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2" action="ppaction://hlinksldjump"/>
                        </a:rPr>
                        <a:t>Perte</a:t>
                      </a:r>
                      <a:r>
                        <a:rPr dirty="0" sz="1100" spc="10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2" action="ppaction://hlinksldjump"/>
                        </a:rPr>
                        <a:t> </a:t>
                      </a:r>
                      <a:r>
                        <a:rPr dirty="0" sz="1100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2" action="ppaction://hlinksldjump"/>
                        </a:rPr>
                        <a:t>de</a:t>
                      </a:r>
                      <a:r>
                        <a:rPr dirty="0" sz="1100" spc="10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2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2" action="ppaction://hlinksldjump"/>
                        </a:rPr>
                        <a:t>connaissance</a:t>
                      </a:r>
                      <a:r>
                        <a:rPr dirty="0" u="sng" sz="1100" spc="-5">
                          <a:solidFill>
                            <a:srgbClr val="47A4D7"/>
                          </a:solidFill>
                          <a:uFill>
                            <a:solidFill>
                              <a:srgbClr val="46A3D6"/>
                            </a:solidFill>
                          </a:uFill>
                          <a:latin typeface="Calibri"/>
                          <a:cs typeface="Calibri"/>
                          <a:hlinkClick r:id="rId12" action="ppaction://hlinksldjump"/>
                        </a:rPr>
                        <a:t>	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2" action="ppaction://hlinksldjump"/>
                        </a:rPr>
                        <a:t>23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solidFill>
                      <a:srgbClr val="DEEAF6"/>
                    </a:solidFill>
                  </a:tcPr>
                </a:tc>
              </a:tr>
              <a:tr h="493013"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  <a:tabLst>
                          <a:tab pos="6031230" algn="l"/>
                        </a:tabLst>
                      </a:pP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3" action="ppaction://hlinksldjump"/>
                        </a:rPr>
                        <a:t>[01FT03</a:t>
                      </a:r>
                      <a:r>
                        <a:rPr dirty="0" sz="1100" spc="1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3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3" action="ppaction://hlinksldjump"/>
                        </a:rPr>
                        <a:t>/</a:t>
                      </a:r>
                      <a:r>
                        <a:rPr dirty="0" sz="1100" spc="1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3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3" action="ppaction://hlinksldjump"/>
                        </a:rPr>
                        <a:t>12-2022]</a:t>
                      </a:r>
                      <a:r>
                        <a:rPr dirty="0" sz="1100" spc="1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3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3" action="ppaction://hlinksldjump"/>
                        </a:rPr>
                        <a:t>GQS</a:t>
                      </a:r>
                      <a:r>
                        <a:rPr dirty="0" sz="1100" spc="1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3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3" action="ppaction://hlinksldjump"/>
                        </a:rPr>
                        <a:t>Libération</a:t>
                      </a:r>
                      <a:r>
                        <a:rPr dirty="0" sz="1100" spc="2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3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3" action="ppaction://hlinksldjump"/>
                        </a:rPr>
                        <a:t>des</a:t>
                      </a:r>
                      <a:r>
                        <a:rPr dirty="0" sz="1100" spc="2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3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3" action="ppaction://hlinksldjump"/>
                        </a:rPr>
                        <a:t>voies</a:t>
                      </a:r>
                      <a:r>
                        <a:rPr dirty="0" sz="1100" spc="1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3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3" action="ppaction://hlinksldjump"/>
                        </a:rPr>
                        <a:t>aériennes</a:t>
                      </a:r>
                      <a:r>
                        <a:rPr dirty="0" u="sng" sz="1100" spc="-5">
                          <a:solidFill>
                            <a:srgbClr val="FD9100"/>
                          </a:solidFill>
                          <a:uFill>
                            <a:solidFill>
                              <a:srgbClr val="FC9000"/>
                            </a:solidFill>
                          </a:uFill>
                          <a:latin typeface="Calibri"/>
                          <a:cs typeface="Calibri"/>
                          <a:hlinkClick r:id="rId13" action="ppaction://hlinksldjump"/>
                        </a:rPr>
                        <a:t>	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3" action="ppaction://hlinksldjump"/>
                        </a:rPr>
                        <a:t>25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615"/>
                        </a:spcBef>
                        <a:tabLst>
                          <a:tab pos="6031230" algn="l"/>
                        </a:tabLst>
                      </a:pP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[01FT04</a:t>
                      </a:r>
                      <a:r>
                        <a:rPr dirty="0" sz="1100" spc="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/</a:t>
                      </a:r>
                      <a:r>
                        <a:rPr dirty="0" sz="1100" spc="1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12-2022]</a:t>
                      </a:r>
                      <a:r>
                        <a:rPr dirty="0" sz="1100" spc="1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GQS</a:t>
                      </a:r>
                      <a:r>
                        <a:rPr dirty="0" sz="1100" spc="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Position</a:t>
                      </a:r>
                      <a:r>
                        <a:rPr dirty="0" sz="1100" spc="1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latérale</a:t>
                      </a:r>
                      <a:r>
                        <a:rPr dirty="0" sz="1100" spc="1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de</a:t>
                      </a:r>
                      <a:r>
                        <a:rPr dirty="0" sz="1100" spc="1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sécurité</a:t>
                      </a:r>
                      <a:r>
                        <a:rPr dirty="0" sz="1100" spc="1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-</a:t>
                      </a:r>
                      <a:r>
                        <a:rPr dirty="0" sz="1100" spc="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PLS</a:t>
                      </a:r>
                      <a:r>
                        <a:rPr dirty="0" u="sng" sz="1100" spc="-5">
                          <a:solidFill>
                            <a:srgbClr val="FD9100"/>
                          </a:solidFill>
                          <a:uFill>
                            <a:solidFill>
                              <a:srgbClr val="FC9000"/>
                            </a:solidFill>
                          </a:uFill>
                          <a:latin typeface="Calibri"/>
                          <a:cs typeface="Calibri"/>
                          <a:hlinkClick r:id="rId14" action="ppaction://hlinksldjump"/>
                        </a:rPr>
                        <a:t>	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4" action="ppaction://hlinksldjump"/>
                        </a:rPr>
                        <a:t>26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solidFill>
                      <a:srgbClr val="FAE3D4"/>
                    </a:solidFill>
                  </a:tcPr>
                </a:tc>
              </a:tr>
              <a:tr h="246887">
                <a:tc>
                  <a:txBody>
                    <a:bodyPr/>
                    <a:lstStyle/>
                    <a:p>
                      <a:pPr algn="ctr" marL="39370">
                        <a:lnSpc>
                          <a:spcPts val="1265"/>
                        </a:lnSpc>
                        <a:tabLst>
                          <a:tab pos="6005195" algn="l"/>
                        </a:tabLst>
                      </a:pP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5" action="ppaction://hlinksldjump"/>
                        </a:rPr>
                        <a:t>[01PR03</a:t>
                      </a:r>
                      <a:r>
                        <a:rPr dirty="0" sz="1100" spc="10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5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5" action="ppaction://hlinksldjump"/>
                        </a:rPr>
                        <a:t>/</a:t>
                      </a:r>
                      <a:r>
                        <a:rPr dirty="0" sz="1100" spc="10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5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5" action="ppaction://hlinksldjump"/>
                        </a:rPr>
                        <a:t>12-2022]</a:t>
                      </a:r>
                      <a:r>
                        <a:rPr dirty="0" sz="1100" spc="10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5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5" action="ppaction://hlinksldjump"/>
                        </a:rPr>
                        <a:t>GQS</a:t>
                      </a:r>
                      <a:r>
                        <a:rPr dirty="0" sz="1100" spc="10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5" action="ppaction://hlinksldjump"/>
                        </a:rPr>
                        <a:t> </a:t>
                      </a:r>
                      <a:r>
                        <a:rPr dirty="0" sz="1100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5" action="ppaction://hlinksldjump"/>
                        </a:rPr>
                        <a:t>Arrêt</a:t>
                      </a:r>
                      <a:r>
                        <a:rPr dirty="0" sz="1100" spc="1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5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5" action="ppaction://hlinksldjump"/>
                        </a:rPr>
                        <a:t>cardiaque</a:t>
                      </a:r>
                      <a:r>
                        <a:rPr dirty="0" u="sng" sz="1100" spc="-5">
                          <a:solidFill>
                            <a:srgbClr val="47A4D7"/>
                          </a:solidFill>
                          <a:uFill>
                            <a:solidFill>
                              <a:srgbClr val="46A3D6"/>
                            </a:solidFill>
                          </a:uFill>
                          <a:latin typeface="Calibri"/>
                          <a:cs typeface="Calibri"/>
                          <a:hlinkClick r:id="rId15" action="ppaction://hlinksldjump"/>
                        </a:rPr>
                        <a:t>	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15" action="ppaction://hlinksldjump"/>
                        </a:rPr>
                        <a:t>28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solidFill>
                      <a:srgbClr val="DEEAF6"/>
                    </a:solidFill>
                  </a:tcPr>
                </a:tc>
              </a:tr>
              <a:tr h="739902">
                <a:tc>
                  <a:txBody>
                    <a:bodyPr/>
                    <a:lstStyle/>
                    <a:p>
                      <a:pPr marL="65405">
                        <a:lnSpc>
                          <a:spcPts val="1265"/>
                        </a:lnSpc>
                        <a:tabLst>
                          <a:tab pos="6031230" algn="l"/>
                        </a:tabLst>
                      </a:pP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6" action="ppaction://hlinksldjump"/>
                        </a:rPr>
                        <a:t>[01FT05</a:t>
                      </a:r>
                      <a:r>
                        <a:rPr dirty="0" sz="1100" spc="1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6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6" action="ppaction://hlinksldjump"/>
                        </a:rPr>
                        <a:t>/</a:t>
                      </a:r>
                      <a:r>
                        <a:rPr dirty="0" sz="1100" spc="2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6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6" action="ppaction://hlinksldjump"/>
                        </a:rPr>
                        <a:t>12-2022]</a:t>
                      </a:r>
                      <a:r>
                        <a:rPr dirty="0" sz="1100" spc="1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6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6" action="ppaction://hlinksldjump"/>
                        </a:rPr>
                        <a:t>GQS</a:t>
                      </a:r>
                      <a:r>
                        <a:rPr dirty="0" sz="1100" spc="2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6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6" action="ppaction://hlinksldjump"/>
                        </a:rPr>
                        <a:t>Compressions</a:t>
                      </a:r>
                      <a:r>
                        <a:rPr dirty="0" sz="1100" spc="2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6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6" action="ppaction://hlinksldjump"/>
                        </a:rPr>
                        <a:t>thoraciques</a:t>
                      </a:r>
                      <a:r>
                        <a:rPr dirty="0" u="sng" sz="1100" spc="-5">
                          <a:solidFill>
                            <a:srgbClr val="FD9100"/>
                          </a:solidFill>
                          <a:uFill>
                            <a:solidFill>
                              <a:srgbClr val="FC9000"/>
                            </a:solidFill>
                          </a:uFill>
                          <a:latin typeface="Calibri"/>
                          <a:cs typeface="Calibri"/>
                          <a:hlinkClick r:id="rId16" action="ppaction://hlinksldjump"/>
                        </a:rPr>
                        <a:t>	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6" action="ppaction://hlinksldjump"/>
                        </a:rPr>
                        <a:t>31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5405" marR="17780">
                        <a:lnSpc>
                          <a:spcPct val="147300"/>
                        </a:lnSpc>
                        <a:tabLst>
                          <a:tab pos="6031230" algn="l"/>
                        </a:tabLst>
                      </a:pP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[01FT06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 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/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 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12</a:t>
                      </a:r>
                      <a:r>
                        <a:rPr dirty="0" sz="1100" spc="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-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2022]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 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GQS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 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In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su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f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flati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o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n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s</a:t>
                      </a:r>
                      <a:r>
                        <a:rPr dirty="0" sz="1100" spc="-4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 </a:t>
                      </a:r>
                      <a:r>
                        <a:rPr dirty="0" u="sng" sz="1100">
                          <a:solidFill>
                            <a:srgbClr val="FD9100"/>
                          </a:solidFill>
                          <a:uFill>
                            <a:solidFill>
                              <a:srgbClr val="FC9000"/>
                            </a:solidFill>
                          </a:uFill>
                          <a:latin typeface="Calibri"/>
                          <a:cs typeface="Calibri"/>
                          <a:hlinkClick r:id="rId17" action="ppaction://hlinksldjump"/>
                        </a:rPr>
                        <a:t> </a:t>
                      </a:r>
                      <a:r>
                        <a:rPr dirty="0" u="sng" sz="1100">
                          <a:solidFill>
                            <a:srgbClr val="FD9100"/>
                          </a:solidFill>
                          <a:uFill>
                            <a:solidFill>
                              <a:srgbClr val="FC9000"/>
                            </a:solidFill>
                          </a:uFill>
                          <a:latin typeface="Calibri"/>
                          <a:cs typeface="Calibri"/>
                          <a:hlinkClick r:id="rId17" action="ppaction://hlinksldjump"/>
                        </a:rPr>
                        <a:t>	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7" action="ppaction://hlinksldjump"/>
                        </a:rPr>
                        <a:t>33 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8" action="ppaction://hlinksldjump"/>
                        </a:rPr>
                        <a:t>[01FT07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8" action="ppaction://hlinksldjump"/>
                        </a:rPr>
                        <a:t> 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8" action="ppaction://hlinksldjump"/>
                        </a:rPr>
                        <a:t>/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8" action="ppaction://hlinksldjump"/>
                        </a:rPr>
                        <a:t> 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8" action="ppaction://hlinksldjump"/>
                        </a:rPr>
                        <a:t>12</a:t>
                      </a:r>
                      <a:r>
                        <a:rPr dirty="0" sz="1100" spc="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8" action="ppaction://hlinksldjump"/>
                        </a:rPr>
                        <a:t>-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8" action="ppaction://hlinksldjump"/>
                        </a:rPr>
                        <a:t>2022]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8" action="ppaction://hlinksldjump"/>
                        </a:rPr>
                        <a:t> 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8" action="ppaction://hlinksldjump"/>
                        </a:rPr>
                        <a:t>GQS</a:t>
                      </a:r>
                      <a:r>
                        <a:rPr dirty="0" sz="1100" spc="-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8" action="ppaction://hlinksldjump"/>
                        </a:rPr>
                        <a:t> </a:t>
                      </a:r>
                      <a:r>
                        <a:rPr dirty="0" sz="1100" spc="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8" action="ppaction://hlinksldjump"/>
                        </a:rPr>
                        <a:t>D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8" action="ppaction://hlinksldjump"/>
                        </a:rPr>
                        <a:t>éfibrillation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8" action="ppaction://hlinksldjump"/>
                        </a:rPr>
                        <a:t> </a:t>
                      </a:r>
                      <a:r>
                        <a:rPr dirty="0" sz="1100" spc="-55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8" action="ppaction://hlinksldjump"/>
                        </a:rPr>
                        <a:t> </a:t>
                      </a:r>
                      <a:r>
                        <a:rPr dirty="0" u="sng" sz="1100">
                          <a:solidFill>
                            <a:srgbClr val="FD9100"/>
                          </a:solidFill>
                          <a:uFill>
                            <a:solidFill>
                              <a:srgbClr val="FC9000"/>
                            </a:solidFill>
                          </a:uFill>
                          <a:latin typeface="Calibri"/>
                          <a:cs typeface="Calibri"/>
                          <a:hlinkClick r:id="rId18" action="ppaction://hlinksldjump"/>
                        </a:rPr>
                        <a:t> </a:t>
                      </a:r>
                      <a:r>
                        <a:rPr dirty="0" u="sng" sz="1100">
                          <a:solidFill>
                            <a:srgbClr val="FD9100"/>
                          </a:solidFill>
                          <a:uFill>
                            <a:solidFill>
                              <a:srgbClr val="FC9000"/>
                            </a:solidFill>
                          </a:uFill>
                          <a:latin typeface="Calibri"/>
                          <a:cs typeface="Calibri"/>
                          <a:hlinkClick r:id="rId18" action="ppaction://hlinksldjump"/>
                        </a:rPr>
                        <a:t>	</a:t>
                      </a:r>
                      <a:r>
                        <a:rPr dirty="0" sz="1100">
                          <a:solidFill>
                            <a:srgbClr val="FD9100"/>
                          </a:solidFill>
                          <a:latin typeface="Calibri"/>
                          <a:cs typeface="Calibri"/>
                          <a:hlinkClick r:id="rId18" action="ppaction://hlinksldjump"/>
                        </a:rPr>
                        <a:t>35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solidFill>
                      <a:srgbClr val="FAE3D4"/>
                    </a:solidFill>
                  </a:tcPr>
                </a:tc>
              </a:tr>
              <a:tr h="246888">
                <a:tc>
                  <a:txBody>
                    <a:bodyPr/>
                    <a:lstStyle/>
                    <a:p>
                      <a:pPr algn="ctr" marL="39370">
                        <a:lnSpc>
                          <a:spcPts val="1265"/>
                        </a:lnSpc>
                        <a:tabLst>
                          <a:tab pos="6005195" algn="l"/>
                        </a:tabLst>
                      </a:pPr>
                      <a:r>
                        <a:rPr dirty="0" sz="1100" spc="-5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[01AC03</a:t>
                      </a:r>
                      <a:r>
                        <a:rPr dirty="0" sz="1100" spc="15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/</a:t>
                      </a:r>
                      <a:r>
                        <a:rPr dirty="0" sz="1100" spc="10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12-2022]</a:t>
                      </a:r>
                      <a:r>
                        <a:rPr dirty="0" sz="1100" spc="10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GQS</a:t>
                      </a:r>
                      <a:r>
                        <a:rPr dirty="0" sz="1100" spc="15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Défibrillateur</a:t>
                      </a:r>
                      <a:r>
                        <a:rPr dirty="0" sz="1100" spc="10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automatisé</a:t>
                      </a:r>
                      <a:r>
                        <a:rPr dirty="0" sz="1100" spc="20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externe</a:t>
                      </a:r>
                      <a:r>
                        <a:rPr dirty="0" sz="1100" spc="20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-</a:t>
                      </a:r>
                      <a:r>
                        <a:rPr dirty="0" sz="1100" spc="10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DAE</a:t>
                      </a:r>
                      <a:r>
                        <a:rPr dirty="0" u="sng" sz="1100" spc="-5">
                          <a:solidFill>
                            <a:srgbClr val="7E7E7E"/>
                          </a:solidFill>
                          <a:uFill>
                            <a:solidFill>
                              <a:srgbClr val="7D7D7D"/>
                            </a:solidFill>
                          </a:uFill>
                          <a:latin typeface="Calibri"/>
                          <a:cs typeface="Calibri"/>
                          <a:hlinkClick r:id="rId19" action="ppaction://hlinksldjump"/>
                        </a:rPr>
                        <a:t>	</a:t>
                      </a:r>
                      <a:r>
                        <a:rPr dirty="0" sz="1100" spc="-5">
                          <a:solidFill>
                            <a:srgbClr val="7E7E7E"/>
                          </a:solidFill>
                          <a:latin typeface="Calibri"/>
                          <a:cs typeface="Calibri"/>
                          <a:hlinkClick r:id="rId19" action="ppaction://hlinksldjump"/>
                        </a:rPr>
                        <a:t>37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solidFill>
                      <a:srgbClr val="F1F1F1"/>
                    </a:solidFill>
                  </a:tcPr>
                </a:tc>
              </a:tr>
              <a:tr h="170687">
                <a:tc>
                  <a:txBody>
                    <a:bodyPr/>
                    <a:lstStyle/>
                    <a:p>
                      <a:pPr algn="ctr" marL="39370">
                        <a:lnSpc>
                          <a:spcPts val="1245"/>
                        </a:lnSpc>
                        <a:tabLst>
                          <a:tab pos="6005195" algn="l"/>
                        </a:tabLst>
                      </a:pP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20" action="ppaction://hlinksldjump"/>
                        </a:rPr>
                        <a:t>[01PR04</a:t>
                      </a:r>
                      <a:r>
                        <a:rPr dirty="0" sz="1100" spc="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20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20" action="ppaction://hlinksldjump"/>
                        </a:rPr>
                        <a:t>/</a:t>
                      </a:r>
                      <a:r>
                        <a:rPr dirty="0" sz="1100" spc="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20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20" action="ppaction://hlinksldjump"/>
                        </a:rPr>
                        <a:t>12-2022]</a:t>
                      </a:r>
                      <a:r>
                        <a:rPr dirty="0" sz="1100" spc="10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20" action="ppaction://hlinksldjump"/>
                        </a:rPr>
                        <a:t> 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20" action="ppaction://hlinksldjump"/>
                        </a:rPr>
                        <a:t>GQS</a:t>
                      </a:r>
                      <a:r>
                        <a:rPr dirty="0" sz="1100" spc="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20" action="ppaction://hlinksldjump"/>
                        </a:rPr>
                        <a:t> </a:t>
                      </a:r>
                      <a:r>
                        <a:rPr dirty="0" sz="1100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20" action="ppaction://hlinksldjump"/>
                        </a:rPr>
                        <a:t>Plaies</a:t>
                      </a:r>
                      <a:r>
                        <a:rPr dirty="0" u="sng" sz="1100">
                          <a:solidFill>
                            <a:srgbClr val="47A4D7"/>
                          </a:solidFill>
                          <a:uFill>
                            <a:solidFill>
                              <a:srgbClr val="46A3D6"/>
                            </a:solidFill>
                          </a:uFill>
                          <a:latin typeface="Calibri"/>
                          <a:cs typeface="Calibri"/>
                          <a:hlinkClick r:id="rId20" action="ppaction://hlinksldjump"/>
                        </a:rPr>
                        <a:t>	</a:t>
                      </a:r>
                      <a:r>
                        <a:rPr dirty="0" sz="1100" spc="-5">
                          <a:solidFill>
                            <a:srgbClr val="47A4D7"/>
                          </a:solidFill>
                          <a:latin typeface="Calibri"/>
                          <a:cs typeface="Calibri"/>
                          <a:hlinkClick r:id="rId20" action="ppaction://hlinksldjump"/>
                        </a:rPr>
                        <a:t>38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solidFill>
                      <a:srgbClr val="DEEAF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27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707390" y="528319"/>
            <a:ext cx="6142355" cy="645477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9900" marR="29845" indent="-228600">
              <a:lnSpc>
                <a:spcPct val="101800"/>
              </a:lnSpc>
              <a:spcBef>
                <a:spcPts val="7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insufflations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peuvent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effectuées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(répulsion,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covid-19,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vomissements,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traumatisme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majeur 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face,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etc.)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capable,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uniquement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thoraciques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continu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rythme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100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120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minute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69900" marR="41275" indent="-228600">
              <a:lnSpc>
                <a:spcPct val="101800"/>
              </a:lnSpc>
              <a:spcBef>
                <a:spcPts val="650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retarder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défibrillation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réaliser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thoraciques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alors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qu’elle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prête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réalisée.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Chez</a:t>
            </a:r>
            <a:r>
              <a:rPr dirty="0" sz="1600" spc="-10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l’enfant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et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le</a:t>
            </a:r>
            <a:r>
              <a:rPr dirty="0" sz="1600" spc="-10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nourrisson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 :</a:t>
            </a:r>
            <a:endParaRPr sz="1600">
              <a:latin typeface="Calibri Light"/>
              <a:cs typeface="Calibri Light"/>
            </a:endParaRPr>
          </a:p>
          <a:p>
            <a:pPr marL="12700" marR="6985">
              <a:lnSpc>
                <a:spcPct val="101800"/>
              </a:lnSpc>
              <a:spcBef>
                <a:spcPts val="990"/>
              </a:spcBef>
            </a:pPr>
            <a:r>
              <a:rPr dirty="0" sz="1100" spc="-5" strike="sngStrike">
                <a:latin typeface="Calibri"/>
                <a:cs typeface="Calibri"/>
              </a:rPr>
              <a:t>Chez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l’enfant</a:t>
            </a:r>
            <a:r>
              <a:rPr dirty="0" sz="1100" spc="1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nourrisson,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l’absence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respiration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ou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1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respiration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est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anormale,</a:t>
            </a:r>
            <a:r>
              <a:rPr dirty="0" sz="1100" spc="1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conduite</a:t>
            </a:r>
            <a:r>
              <a:rPr dirty="0" sz="1100" spc="1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 </a:t>
            </a:r>
            <a:r>
              <a:rPr dirty="0" sz="1100" spc="-23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tenir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est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trike="sngStrike">
                <a:latin typeface="Calibri"/>
                <a:cs typeface="Calibri"/>
              </a:rPr>
              <a:t> même </a:t>
            </a:r>
            <a:r>
              <a:rPr dirty="0" sz="1100" spc="-5" strike="sngStrike">
                <a:latin typeface="Calibri"/>
                <a:cs typeface="Calibri"/>
              </a:rPr>
              <a:t>que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chez l’adulte, mais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il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convient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 :</a:t>
            </a:r>
            <a:endParaRPr sz="1100">
              <a:latin typeface="Calibri"/>
              <a:cs typeface="Calibri"/>
            </a:endParaRPr>
          </a:p>
          <a:p>
            <a:pPr algn="just" marL="241300" indent="-228600">
              <a:lnSpc>
                <a:spcPct val="100000"/>
              </a:lnSpc>
              <a:spcBef>
                <a:spcPts val="685"/>
              </a:spcBef>
              <a:buFont typeface="Symbol"/>
              <a:buChar char=""/>
              <a:tabLst>
                <a:tab pos="2413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débuter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RCP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par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5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insufflations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initiales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avant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poursuivre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par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compressions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thoraciques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algn="just" marL="241300" marR="9525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2413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associer ensuite les compressions thoraciques aux insufflations à un rythme de 15 compressions pour 2 </a:t>
            </a:r>
            <a:r>
              <a:rPr dirty="0" sz="1100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insufflations.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Symbol"/>
              <a:buChar char=""/>
            </a:pPr>
            <a:endParaRPr sz="950">
              <a:latin typeface="Calibri"/>
              <a:cs typeface="Calibri"/>
            </a:endParaRPr>
          </a:p>
          <a:p>
            <a:pPr marL="12700" marR="364490">
              <a:lnSpc>
                <a:spcPct val="110000"/>
              </a:lnSpc>
            </a:pP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En</a:t>
            </a:r>
            <a:r>
              <a:rPr dirty="0" sz="1600" spc="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période</a:t>
            </a:r>
            <a:r>
              <a:rPr dirty="0" sz="1600" spc="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d’épidémie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telle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 que</a:t>
            </a:r>
            <a:r>
              <a:rPr dirty="0" sz="1600" spc="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la</a:t>
            </a:r>
            <a:r>
              <a:rPr dirty="0" sz="1600" spc="-20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covid-19 adapter</a:t>
            </a:r>
            <a:r>
              <a:rPr dirty="0" sz="1600" spc="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la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 conduite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 à</a:t>
            </a:r>
            <a:r>
              <a:rPr dirty="0" sz="1600" spc="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tenir </a:t>
            </a:r>
            <a:r>
              <a:rPr dirty="0" sz="1600" spc="-345" strike="no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comme</a:t>
            </a:r>
            <a:r>
              <a:rPr dirty="0" sz="1600" spc="-10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suit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 :</a:t>
            </a:r>
            <a:endParaRPr sz="1600">
              <a:latin typeface="Calibri Light"/>
              <a:cs typeface="Calibri Light"/>
            </a:endParaRPr>
          </a:p>
          <a:p>
            <a:pPr algn="just" marL="241300" indent="-228600">
              <a:lnSpc>
                <a:spcPct val="100000"/>
              </a:lnSpc>
              <a:spcBef>
                <a:spcPts val="1070"/>
              </a:spcBef>
              <a:buFont typeface="Symbol"/>
              <a:buChar char=""/>
              <a:tabLst>
                <a:tab pos="2413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se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protéger,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possible, avec</a:t>
            </a:r>
            <a:r>
              <a:rPr dirty="0" sz="1100" spc="-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masque ;</a:t>
            </a:r>
            <a:endParaRPr sz="1100">
              <a:latin typeface="Calibri"/>
              <a:cs typeface="Calibri"/>
            </a:endParaRPr>
          </a:p>
          <a:p>
            <a:pPr algn="just" marL="241300" marR="5080" indent="-228600">
              <a:lnSpc>
                <a:spcPct val="116799"/>
              </a:lnSpc>
              <a:spcBef>
                <a:spcPts val="70"/>
              </a:spcBef>
              <a:buFont typeface="Symbol"/>
              <a:buChar char=""/>
              <a:tabLst>
                <a:tab pos="2413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apprécier la respiration de la victime en regardant si son ventre et sa </a:t>
            </a:r>
            <a:r>
              <a:rPr dirty="0" sz="1100" spc="-10" strike="sngStrike">
                <a:latin typeface="Calibri"/>
                <a:cs typeface="Calibri"/>
              </a:rPr>
              <a:t>poitrine </a:t>
            </a:r>
            <a:r>
              <a:rPr dirty="0" sz="1100" spc="-5" strike="sngStrike">
                <a:latin typeface="Calibri"/>
                <a:cs typeface="Calibri"/>
              </a:rPr>
              <a:t>se soulèvent. Ne </a:t>
            </a:r>
            <a:r>
              <a:rPr dirty="0" sz="1100" spc="-10" strike="sngStrike">
                <a:latin typeface="Calibri"/>
                <a:cs typeface="Calibri"/>
              </a:rPr>
              <a:t>pas </a:t>
            </a:r>
            <a:r>
              <a:rPr dirty="0" sz="1100" spc="-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procéder à la bascule de la tête de la victime en arrière, ne pas tenter de lui ouvrir la bouche, ne pas </a:t>
            </a:r>
            <a:r>
              <a:rPr dirty="0" sz="1100" spc="-10" strike="sngStrike">
                <a:latin typeface="Calibri"/>
                <a:cs typeface="Calibri"/>
              </a:rPr>
              <a:t>se </a:t>
            </a:r>
            <a:r>
              <a:rPr dirty="0" sz="1100" spc="-5" strike="no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pencher</a:t>
            </a:r>
            <a:r>
              <a:rPr dirty="0" sz="1100" spc="22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au-dessus de la face de la victime et ne pas</a:t>
            </a:r>
            <a:r>
              <a:rPr dirty="0" sz="1100" spc="2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mettre son oreille et sa</a:t>
            </a:r>
            <a:r>
              <a:rPr dirty="0" sz="1100" spc="24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joue au-dessus de la </a:t>
            </a:r>
            <a:r>
              <a:rPr dirty="0" sz="1100" strike="no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bouche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du nez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 la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 ;</a:t>
            </a:r>
            <a:endParaRPr sz="1100">
              <a:latin typeface="Calibri"/>
              <a:cs typeface="Calibri"/>
            </a:endParaRPr>
          </a:p>
          <a:p>
            <a:pPr algn="just" marL="241300" marR="500380" indent="-228600">
              <a:lnSpc>
                <a:spcPct val="117000"/>
              </a:lnSpc>
              <a:spcBef>
                <a:spcPts val="60"/>
              </a:spcBef>
              <a:buFont typeface="Symbol"/>
              <a:buChar char=""/>
              <a:tabLst>
                <a:tab pos="2413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ne pas faire de bouche-à-bouche et effectuer seulement des compressions thoraciques seules ; </a:t>
            </a:r>
            <a:r>
              <a:rPr dirty="0" sz="1100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Concernant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bouche-à-bouche,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deux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situations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sont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laissées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l’appréciation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du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sauveteur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algn="just" lvl="1" marL="927100" marR="8890" indent="-228600">
              <a:lnSpc>
                <a:spcPts val="1550"/>
              </a:lnSpc>
              <a:spcBef>
                <a:spcPts val="85"/>
              </a:spcBef>
              <a:buFont typeface="Courier New"/>
              <a:buChar char="o"/>
              <a:tabLst>
                <a:tab pos="927735" algn="l"/>
              </a:tabLst>
            </a:pPr>
            <a:r>
              <a:rPr dirty="0" sz="1100" spc="-5" strike="sngStrike">
                <a:latin typeface="Calibri"/>
                <a:cs typeface="Calibri"/>
              </a:rPr>
              <a:t>le sauveteur vit sous le même toit que </a:t>
            </a:r>
            <a:r>
              <a:rPr dirty="0" sz="1100" strike="sngStrike">
                <a:latin typeface="Calibri"/>
                <a:cs typeface="Calibri"/>
              </a:rPr>
              <a:t>la </a:t>
            </a:r>
            <a:r>
              <a:rPr dirty="0" sz="1100" spc="-5" strike="sngStrike">
                <a:latin typeface="Calibri"/>
                <a:cs typeface="Calibri"/>
              </a:rPr>
              <a:t>victime </a:t>
            </a:r>
            <a:r>
              <a:rPr dirty="0" sz="1100" spc="-10" strike="sngStrike">
                <a:latin typeface="Calibri"/>
                <a:cs typeface="Calibri"/>
              </a:rPr>
              <a:t>(risque </a:t>
            </a:r>
            <a:r>
              <a:rPr dirty="0" sz="1100" spc="-5" strike="sngStrike">
                <a:latin typeface="Calibri"/>
                <a:cs typeface="Calibri"/>
              </a:rPr>
              <a:t>de contamination déjà </a:t>
            </a:r>
            <a:r>
              <a:rPr dirty="0" sz="1100" spc="-10" strike="sngStrike">
                <a:latin typeface="Calibri"/>
                <a:cs typeface="Calibri"/>
              </a:rPr>
              <a:t>partagée </a:t>
            </a:r>
            <a:r>
              <a:rPr dirty="0" sz="1100" strike="sngStrike">
                <a:latin typeface="Calibri"/>
                <a:cs typeface="Calibri"/>
              </a:rPr>
              <a:t>ou </a:t>
            </a:r>
            <a:r>
              <a:rPr dirty="0" sz="1100" spc="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limitée) ;</a:t>
            </a:r>
            <a:endParaRPr sz="1100">
              <a:latin typeface="Calibri"/>
              <a:cs typeface="Calibri"/>
            </a:endParaRPr>
          </a:p>
          <a:p>
            <a:pPr algn="just" lvl="1" marL="927100" indent="-229235">
              <a:lnSpc>
                <a:spcPct val="100000"/>
              </a:lnSpc>
              <a:spcBef>
                <a:spcPts val="130"/>
              </a:spcBef>
              <a:buFont typeface="Courier New"/>
              <a:buChar char="o"/>
              <a:tabLst>
                <a:tab pos="927735" algn="l"/>
              </a:tabLst>
            </a:pPr>
            <a:r>
              <a:rPr dirty="0" sz="1100" spc="-5" strike="sngStrike">
                <a:latin typeface="Calibri"/>
                <a:cs typeface="Calibri"/>
              </a:rPr>
              <a:t>la victime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est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enfant ou un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nourrisson.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se tenir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pied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 lors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l’administration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du </a:t>
            </a:r>
            <a:r>
              <a:rPr dirty="0" sz="1100" strike="sngStrike">
                <a:latin typeface="Calibri"/>
                <a:cs typeface="Calibri"/>
              </a:rPr>
              <a:t>choc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1300" marR="12065" indent="-228600">
              <a:lnSpc>
                <a:spcPct val="117300"/>
              </a:lnSpc>
              <a:spcBef>
                <a:spcPts val="55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si</a:t>
            </a:r>
            <a:r>
              <a:rPr dirty="0" sz="1100" spc="8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possible,</a:t>
            </a:r>
            <a:r>
              <a:rPr dirty="0" sz="1100" spc="8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placer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tissu,</a:t>
            </a:r>
            <a:r>
              <a:rPr dirty="0" sz="1100" spc="8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une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serviette</a:t>
            </a:r>
            <a:r>
              <a:rPr dirty="0" sz="1100" spc="8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ou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masque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sur</a:t>
            </a:r>
            <a:r>
              <a:rPr dirty="0" sz="1100" spc="8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85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bouche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nez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8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avant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de </a:t>
            </a:r>
            <a:r>
              <a:rPr dirty="0" sz="1100" spc="-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procéder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aux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compressions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thoraciques et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défibrillation.</a:t>
            </a:r>
            <a:endParaRPr sz="1100">
              <a:latin typeface="Calibri"/>
              <a:cs typeface="Calibri"/>
            </a:endParaRPr>
          </a:p>
          <a:p>
            <a:pPr marL="241300" marR="8255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dès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que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possible,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se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laver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soigneusement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mains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l’eau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savon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ou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avec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une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solution </a:t>
            </a:r>
            <a:r>
              <a:rPr dirty="0" sz="1100" spc="-23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hydroalcoolique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0665" algn="l"/>
                <a:tab pos="2413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appliquer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consignes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sanitaires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nationales.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8854" y="516889"/>
            <a:ext cx="201993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[01FT05</a:t>
            </a:r>
            <a:r>
              <a:rPr dirty="0" sz="1600" spc="-30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/</a:t>
            </a:r>
            <a:r>
              <a:rPr dirty="0" sz="1600" spc="50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FD9100"/>
                </a:solidFill>
                <a:latin typeface="Calibri"/>
                <a:cs typeface="Calibri"/>
              </a:rPr>
              <a:t>12-2022]</a:t>
            </a:r>
            <a:r>
              <a:rPr dirty="0" sz="1600" spc="-25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GQS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96185" y="760730"/>
            <a:ext cx="3566795" cy="4216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 spc="-5">
                <a:solidFill>
                  <a:srgbClr val="FD9100"/>
                </a:solidFill>
              </a:rPr>
              <a:t>Compressions</a:t>
            </a:r>
            <a:r>
              <a:rPr dirty="0" u="none" spc="-10">
                <a:solidFill>
                  <a:srgbClr val="FD9100"/>
                </a:solidFill>
              </a:rPr>
              <a:t> </a:t>
            </a:r>
            <a:r>
              <a:rPr dirty="0" u="none" spc="-5">
                <a:solidFill>
                  <a:srgbClr val="FD9100"/>
                </a:solidFill>
              </a:rPr>
              <a:t>thoraciques</a:t>
            </a:r>
          </a:p>
        </p:txBody>
      </p:sp>
      <p:sp>
        <p:nvSpPr>
          <p:cNvPr id="4" name="object 4"/>
          <p:cNvSpPr/>
          <p:nvPr/>
        </p:nvSpPr>
        <p:spPr>
          <a:xfrm>
            <a:off x="701040" y="1242821"/>
            <a:ext cx="6155690" cy="6350"/>
          </a:xfrm>
          <a:custGeom>
            <a:avLst/>
            <a:gdLst/>
            <a:ahLst/>
            <a:cxnLst/>
            <a:rect l="l" t="t" r="r" b="b"/>
            <a:pathLst>
              <a:path w="6155690" h="6350">
                <a:moveTo>
                  <a:pt x="6155436" y="0"/>
                </a:moveTo>
                <a:lnTo>
                  <a:pt x="0" y="0"/>
                </a:lnTo>
                <a:lnTo>
                  <a:pt x="0" y="6096"/>
                </a:lnTo>
                <a:lnTo>
                  <a:pt x="6155436" y="6096"/>
                </a:lnTo>
                <a:lnTo>
                  <a:pt x="6155436" y="0"/>
                </a:lnTo>
                <a:close/>
              </a:path>
            </a:pathLst>
          </a:custGeom>
          <a:solidFill>
            <a:srgbClr val="FD91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701040" y="1401317"/>
            <a:ext cx="6155690" cy="287020"/>
            <a:chOff x="701040" y="1401317"/>
            <a:chExt cx="6155690" cy="287020"/>
          </a:xfrm>
        </p:grpSpPr>
        <p:sp>
          <p:nvSpPr>
            <p:cNvPr id="6" name="object 6"/>
            <p:cNvSpPr/>
            <p:nvPr/>
          </p:nvSpPr>
          <p:spPr>
            <a:xfrm>
              <a:off x="701040" y="140131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16817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701040" y="2138425"/>
            <a:ext cx="6155690" cy="287020"/>
            <a:chOff x="701040" y="2138425"/>
            <a:chExt cx="6155690" cy="287020"/>
          </a:xfrm>
        </p:grpSpPr>
        <p:sp>
          <p:nvSpPr>
            <p:cNvPr id="9" name="object 9"/>
            <p:cNvSpPr/>
            <p:nvPr/>
          </p:nvSpPr>
          <p:spPr>
            <a:xfrm>
              <a:off x="701040" y="2138425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1040" y="2418841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701040" y="3071113"/>
            <a:ext cx="6155690" cy="287655"/>
            <a:chOff x="701040" y="3071113"/>
            <a:chExt cx="6155690" cy="287655"/>
          </a:xfrm>
        </p:grpSpPr>
        <p:sp>
          <p:nvSpPr>
            <p:cNvPr id="12" name="object 12"/>
            <p:cNvSpPr/>
            <p:nvPr/>
          </p:nvSpPr>
          <p:spPr>
            <a:xfrm>
              <a:off x="701040" y="3071113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01040" y="3352291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/>
          <p:cNvGrpSpPr/>
          <p:nvPr/>
        </p:nvGrpSpPr>
        <p:grpSpPr>
          <a:xfrm>
            <a:off x="701040" y="4469383"/>
            <a:ext cx="6155690" cy="287020"/>
            <a:chOff x="701040" y="4469383"/>
            <a:chExt cx="6155690" cy="287020"/>
          </a:xfrm>
        </p:grpSpPr>
        <p:sp>
          <p:nvSpPr>
            <p:cNvPr id="15" name="object 15"/>
            <p:cNvSpPr/>
            <p:nvPr/>
          </p:nvSpPr>
          <p:spPr>
            <a:xfrm>
              <a:off x="701040" y="4469383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6155436" y="28041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701040" y="4749800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/>
          <p:cNvGrpSpPr/>
          <p:nvPr/>
        </p:nvGrpSpPr>
        <p:grpSpPr>
          <a:xfrm>
            <a:off x="701040" y="7980933"/>
            <a:ext cx="6155690" cy="287020"/>
            <a:chOff x="701040" y="7980933"/>
            <a:chExt cx="6155690" cy="287020"/>
          </a:xfrm>
        </p:grpSpPr>
        <p:sp>
          <p:nvSpPr>
            <p:cNvPr id="18" name="object 18"/>
            <p:cNvSpPr/>
            <p:nvPr/>
          </p:nvSpPr>
          <p:spPr>
            <a:xfrm>
              <a:off x="701040" y="7980933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6155436" y="28041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701040" y="8261350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/>
          <p:nvPr/>
        </p:nvSpPr>
        <p:spPr>
          <a:xfrm>
            <a:off x="720090" y="9733788"/>
            <a:ext cx="1829435" cy="9525"/>
          </a:xfrm>
          <a:custGeom>
            <a:avLst/>
            <a:gdLst/>
            <a:ahLst/>
            <a:cxnLst/>
            <a:rect l="l" t="t" r="r" b="b"/>
            <a:pathLst>
              <a:path w="1829435" h="9525">
                <a:moveTo>
                  <a:pt x="1829054" y="0"/>
                </a:moveTo>
                <a:lnTo>
                  <a:pt x="0" y="0"/>
                </a:lnTo>
                <a:lnTo>
                  <a:pt x="0" y="9143"/>
                </a:lnTo>
                <a:lnTo>
                  <a:pt x="1829054" y="9143"/>
                </a:lnTo>
                <a:lnTo>
                  <a:pt x="18290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637540" y="1378711"/>
            <a:ext cx="6312535" cy="8711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255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Indication</a:t>
            </a:r>
            <a:endParaRPr sz="1600">
              <a:latin typeface="Calibri Light"/>
              <a:cs typeface="Calibri Light"/>
            </a:endParaRPr>
          </a:p>
          <a:p>
            <a:pPr algn="just" marL="82550">
              <a:lnSpc>
                <a:spcPct val="100000"/>
              </a:lnSpc>
              <a:spcBef>
                <a:spcPts val="1155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Cette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technique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 spc="1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indiquée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présence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d’une</a:t>
            </a:r>
            <a:r>
              <a:rPr dirty="0" sz="1100" spc="1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victime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arrêt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cardiaque.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Calibri"/>
              <a:cs typeface="Calibri"/>
            </a:endParaRPr>
          </a:p>
          <a:p>
            <a:pPr marL="82550">
              <a:lnSpc>
                <a:spcPct val="100000"/>
              </a:lnSpc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Justification</a:t>
            </a:r>
            <a:endParaRPr sz="1600">
              <a:latin typeface="Calibri Light"/>
              <a:cs typeface="Calibri Light"/>
            </a:endParaRPr>
          </a:p>
          <a:p>
            <a:pPr algn="just" marL="82550" marR="108585">
              <a:lnSpc>
                <a:spcPct val="117300"/>
              </a:lnSpc>
              <a:spcBef>
                <a:spcPts val="925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Cette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technique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permet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d’oxygéner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les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organes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d’une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victime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arrêt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cardiaque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rétablissant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une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circulation artificielle.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50">
              <a:latin typeface="Calibri"/>
              <a:cs typeface="Calibri"/>
            </a:endParaRPr>
          </a:p>
          <a:p>
            <a:pPr marL="82550">
              <a:lnSpc>
                <a:spcPct val="100000"/>
              </a:lnSpc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Réalisation</a:t>
            </a:r>
            <a:endParaRPr sz="1600">
              <a:latin typeface="Calibri Light"/>
              <a:cs typeface="Calibri Light"/>
            </a:endParaRPr>
          </a:p>
          <a:p>
            <a:pPr algn="just" marL="82550">
              <a:lnSpc>
                <a:spcPct val="100000"/>
              </a:lnSpc>
              <a:spcBef>
                <a:spcPts val="116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Quel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que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soit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l’âge de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victime,</a:t>
            </a:r>
            <a:r>
              <a:rPr dirty="0" sz="1100" spc="-1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il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convient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311150" indent="-228600">
              <a:lnSpc>
                <a:spcPct val="100000"/>
              </a:lnSpc>
              <a:spcBef>
                <a:spcPts val="680"/>
              </a:spcBef>
              <a:buFont typeface="Symbol"/>
              <a:buChar char=""/>
              <a:tabLst>
                <a:tab pos="310515" algn="l"/>
                <a:tab pos="311150" algn="l"/>
              </a:tabLst>
            </a:pPr>
            <a:r>
              <a:rPr dirty="0" sz="1100" spc="-5">
                <a:latin typeface="Calibri"/>
                <a:cs typeface="Calibri"/>
              </a:rPr>
              <a:t>l’installer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position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horizontale,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</a:t>
            </a:r>
            <a:r>
              <a:rPr dirty="0" sz="1100" spc="1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dos,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préférentiellement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surface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rigide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1115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310515" algn="l"/>
                <a:tab pos="311150" algn="l"/>
              </a:tabLst>
            </a:pP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placer auprès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d’elle,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souvent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 genoux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1115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310515" algn="l"/>
                <a:tab pos="311150" algn="l"/>
              </a:tabLst>
            </a:pPr>
            <a:r>
              <a:rPr dirty="0" sz="1100" spc="-5">
                <a:latin typeface="Calibri"/>
                <a:cs typeface="Calibri"/>
              </a:rPr>
              <a:t>dénuder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 poitrine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la victime,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mesure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possible.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har char=""/>
            </a:pPr>
            <a:endParaRPr sz="1100">
              <a:latin typeface="Calibri"/>
              <a:cs typeface="Calibri"/>
            </a:endParaRPr>
          </a:p>
          <a:p>
            <a:pPr marL="82550">
              <a:lnSpc>
                <a:spcPct val="100000"/>
              </a:lnSpc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Chez</a:t>
            </a:r>
            <a:r>
              <a:rPr dirty="0" sz="1600" spc="-3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l’adulte</a:t>
            </a:r>
            <a:endParaRPr sz="1600">
              <a:latin typeface="Calibri Light"/>
              <a:cs typeface="Calibri Light"/>
            </a:endParaRPr>
          </a:p>
          <a:p>
            <a:pPr marL="311150" marR="106680" indent="-228600">
              <a:lnSpc>
                <a:spcPct val="117400"/>
              </a:lnSpc>
              <a:spcBef>
                <a:spcPts val="985"/>
              </a:spcBef>
              <a:buFont typeface="Symbol"/>
              <a:buChar char=""/>
              <a:tabLst>
                <a:tab pos="310515" algn="l"/>
                <a:tab pos="311150" algn="l"/>
              </a:tabLst>
            </a:pPr>
            <a:r>
              <a:rPr dirty="0" sz="1100" spc="-5">
                <a:latin typeface="Calibri"/>
                <a:cs typeface="Calibri"/>
              </a:rPr>
              <a:t>placer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talon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centre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poitrine,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ligne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médiane,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moitié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inférieure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du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sternum</a:t>
            </a:r>
            <a:r>
              <a:rPr dirty="0" sz="1100" spc="-5">
                <a:latin typeface="Calibri"/>
                <a:cs typeface="Calibri"/>
              </a:rPr>
              <a:t> ;</a:t>
            </a:r>
            <a:endParaRPr sz="1100">
              <a:latin typeface="Calibri"/>
              <a:cs typeface="Calibri"/>
            </a:endParaRPr>
          </a:p>
          <a:p>
            <a:pPr marL="311150" marR="109220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310515" algn="l"/>
                <a:tab pos="311150" algn="l"/>
              </a:tabLst>
            </a:pPr>
            <a:r>
              <a:rPr dirty="0" sz="1100" spc="-5">
                <a:latin typeface="Calibri"/>
                <a:cs typeface="Calibri"/>
              </a:rPr>
              <a:t>placer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l’autre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au-dessus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première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entrecroisant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doigts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deux</a:t>
            </a:r>
            <a:r>
              <a:rPr dirty="0" sz="1100" spc="1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mains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éviter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d'appuyer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côtes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1115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310515" algn="l"/>
                <a:tab pos="311150" algn="l"/>
              </a:tabLst>
            </a:pPr>
            <a:r>
              <a:rPr dirty="0" sz="1100" spc="-5">
                <a:latin typeface="Calibri"/>
                <a:cs typeface="Calibri"/>
              </a:rPr>
              <a:t>réaliser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sternales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d'environ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5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cm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dépasser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6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cm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tout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veillant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996950" indent="-229235">
              <a:lnSpc>
                <a:spcPct val="100000"/>
              </a:lnSpc>
              <a:spcBef>
                <a:spcPts val="225"/>
              </a:spcBef>
              <a:buFont typeface="Courier New"/>
              <a:buChar char="o"/>
              <a:tabLst>
                <a:tab pos="996950" algn="l"/>
                <a:tab pos="997585" algn="l"/>
              </a:tabLst>
            </a:pPr>
            <a:r>
              <a:rPr dirty="0" sz="1100" spc="-5">
                <a:latin typeface="Calibri"/>
                <a:cs typeface="Calibri"/>
              </a:rPr>
              <a:t>conserver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bras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parfaitement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verticaux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96950" indent="-229235">
              <a:lnSpc>
                <a:spcPct val="100000"/>
              </a:lnSpc>
              <a:spcBef>
                <a:spcPts val="225"/>
              </a:spcBef>
              <a:buFont typeface="Courier New"/>
              <a:buChar char="o"/>
              <a:tabLst>
                <a:tab pos="996950" algn="l"/>
                <a:tab pos="997585" algn="l"/>
              </a:tabLst>
            </a:pPr>
            <a:r>
              <a:rPr dirty="0" sz="1100" spc="-5">
                <a:latin typeface="Calibri"/>
                <a:cs typeface="Calibri"/>
              </a:rPr>
              <a:t>tendre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bras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96950" indent="-229235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996950" algn="l"/>
                <a:tab pos="997585" algn="l"/>
              </a:tabLst>
            </a:pPr>
            <a:r>
              <a:rPr dirty="0" sz="1100" spc="-5">
                <a:latin typeface="Calibri"/>
                <a:cs typeface="Calibri"/>
              </a:rPr>
              <a:t>verrouiller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coudes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96950" indent="-229235">
              <a:lnSpc>
                <a:spcPct val="100000"/>
              </a:lnSpc>
              <a:spcBef>
                <a:spcPts val="229"/>
              </a:spcBef>
              <a:buFont typeface="Courier New"/>
              <a:buChar char="o"/>
              <a:tabLst>
                <a:tab pos="996950" algn="l"/>
                <a:tab pos="997585" algn="l"/>
              </a:tabLst>
            </a:pPr>
            <a:r>
              <a:rPr dirty="0" sz="1100" spc="-5">
                <a:latin typeface="Calibri"/>
                <a:cs typeface="Calibri"/>
              </a:rPr>
              <a:t>maintenir</a:t>
            </a:r>
            <a:r>
              <a:rPr dirty="0" sz="1100">
                <a:latin typeface="Calibri"/>
                <a:cs typeface="Calibri"/>
              </a:rPr>
              <a:t> une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fréquence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comprise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100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120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minute.</a:t>
            </a:r>
            <a:endParaRPr sz="1100">
              <a:latin typeface="Calibri"/>
              <a:cs typeface="Calibri"/>
            </a:endParaRPr>
          </a:p>
          <a:p>
            <a:pPr lvl="1" marL="996950" indent="-229235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996950" algn="l"/>
                <a:tab pos="997585" algn="l"/>
              </a:tabLst>
            </a:pPr>
            <a:r>
              <a:rPr dirty="0" sz="1100" spc="-5">
                <a:latin typeface="Calibri"/>
                <a:cs typeface="Calibri"/>
              </a:rPr>
              <a:t>assurer 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temps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égal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celui du</a:t>
            </a:r>
            <a:r>
              <a:rPr dirty="0" sz="1100">
                <a:latin typeface="Calibri"/>
                <a:cs typeface="Calibri"/>
              </a:rPr>
              <a:t> relâchement</a:t>
            </a:r>
            <a:r>
              <a:rPr dirty="0" baseline="39682" sz="1050">
                <a:solidFill>
                  <a:srgbClr val="434343"/>
                </a:solidFill>
                <a:latin typeface="Calibri"/>
                <a:cs typeface="Calibri"/>
              </a:rPr>
              <a:t>1</a:t>
            </a:r>
            <a:r>
              <a:rPr dirty="0" baseline="39682" sz="1050" spc="127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96950" marR="106680" indent="-228600">
              <a:lnSpc>
                <a:spcPts val="1550"/>
              </a:lnSpc>
              <a:spcBef>
                <a:spcPts val="80"/>
              </a:spcBef>
              <a:buFont typeface="Courier New"/>
              <a:buChar char="o"/>
              <a:tabLst>
                <a:tab pos="996950" algn="l"/>
                <a:tab pos="997585" algn="l"/>
              </a:tabLst>
            </a:pPr>
            <a:r>
              <a:rPr dirty="0" sz="1100" spc="-5">
                <a:latin typeface="Calibri"/>
                <a:cs typeface="Calibri"/>
              </a:rPr>
              <a:t>entre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chaque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compression,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laisser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thorax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reprendre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initiale,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sans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décoller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mains.</a:t>
            </a:r>
            <a:endParaRPr sz="1100">
              <a:latin typeface="Calibri"/>
              <a:cs typeface="Calibri"/>
            </a:endParaRPr>
          </a:p>
          <a:p>
            <a:pPr algn="just" marL="82550" marR="102870">
              <a:lnSpc>
                <a:spcPct val="105700"/>
              </a:lnSpc>
              <a:spcBef>
                <a:spcPts val="565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 présence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 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plusieurs</a:t>
            </a:r>
            <a:r>
              <a:rPr dirty="0" sz="1100" spc="22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sauveteurs, relayer le sauveteur qui réalise les</a:t>
            </a:r>
            <a:r>
              <a:rPr dirty="0" sz="1100" spc="24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compressions</a:t>
            </a:r>
            <a:r>
              <a:rPr dirty="0" sz="1100" spc="24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thoraciques toutes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les</a:t>
            </a:r>
            <a:r>
              <a:rPr dirty="0" sz="1100" spc="1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2</a:t>
            </a:r>
            <a:r>
              <a:rPr dirty="0" sz="1100" spc="1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minutes</a:t>
            </a:r>
            <a:r>
              <a:rPr dirty="0" sz="1100" spc="1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 spc="1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interrompant</a:t>
            </a:r>
            <a:r>
              <a:rPr dirty="0" sz="1100" spc="16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</a:t>
            </a:r>
            <a:r>
              <a:rPr dirty="0" sz="1100" spc="1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moins</a:t>
            </a:r>
            <a:r>
              <a:rPr dirty="0" sz="1100" spc="1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possible</a:t>
            </a:r>
            <a:r>
              <a:rPr dirty="0" sz="1100" spc="1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les</a:t>
            </a:r>
            <a:r>
              <a:rPr dirty="0" sz="1100" spc="1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compressions</a:t>
            </a:r>
            <a:r>
              <a:rPr dirty="0" sz="1100" spc="1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thoraciques</a:t>
            </a:r>
            <a:r>
              <a:rPr dirty="0" sz="1100" spc="1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(en</a:t>
            </a:r>
            <a:r>
              <a:rPr dirty="0" sz="1100" spc="1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cas</a:t>
            </a:r>
            <a:r>
              <a:rPr dirty="0" sz="1100" spc="1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d’utilisation</a:t>
            </a:r>
            <a:r>
              <a:rPr dirty="0" sz="1100" spc="1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d’un </a:t>
            </a:r>
            <a:r>
              <a:rPr dirty="0" sz="1100" spc="-2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DAE, le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relai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sera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réalisé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pendant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l’analyse).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Calibri"/>
              <a:cs typeface="Calibri"/>
            </a:endParaRPr>
          </a:p>
          <a:p>
            <a:pPr marL="82550">
              <a:lnSpc>
                <a:spcPct val="100000"/>
              </a:lnSpc>
            </a:pP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Chez</a:t>
            </a:r>
            <a:r>
              <a:rPr dirty="0" sz="1600" spc="-30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l’enfant</a:t>
            </a:r>
            <a:endParaRPr sz="1600">
              <a:latin typeface="Calibri Light"/>
              <a:cs typeface="Calibri Light"/>
            </a:endParaRPr>
          </a:p>
          <a:p>
            <a:pPr marL="311150" marR="107950" indent="-228600">
              <a:lnSpc>
                <a:spcPct val="117300"/>
              </a:lnSpc>
              <a:spcBef>
                <a:spcPts val="990"/>
              </a:spcBef>
              <a:buFont typeface="Symbol"/>
              <a:buChar char=""/>
              <a:tabLst>
                <a:tab pos="310515" algn="l"/>
                <a:tab pos="3111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placer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talon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d’une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main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largeur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doigt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au-dessus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d’un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repère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constitué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par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bas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du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sternum </a:t>
            </a:r>
            <a:r>
              <a:rPr dirty="0" sz="1100" spc="-23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jonction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des dernières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côtes ;</a:t>
            </a:r>
            <a:endParaRPr sz="1100">
              <a:latin typeface="Calibri"/>
              <a:cs typeface="Calibri"/>
            </a:endParaRPr>
          </a:p>
          <a:p>
            <a:pPr marL="3111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310515" algn="l"/>
                <a:tab pos="3111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relever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doigts pour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ne pas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appuyer sur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côtes ;</a:t>
            </a:r>
            <a:endParaRPr sz="1100">
              <a:latin typeface="Calibri"/>
              <a:cs typeface="Calibri"/>
            </a:endParaRPr>
          </a:p>
          <a:p>
            <a:pPr marL="311150" marR="107314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310515" algn="l"/>
                <a:tab pos="3111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réaliser</a:t>
            </a:r>
            <a:r>
              <a:rPr dirty="0" sz="1100" spc="7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7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compressions</a:t>
            </a:r>
            <a:r>
              <a:rPr dirty="0" sz="1100" spc="80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sternales</a:t>
            </a:r>
            <a:r>
              <a:rPr dirty="0" sz="1100" spc="7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comme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chez</a:t>
            </a:r>
            <a:r>
              <a:rPr dirty="0" sz="1100" spc="7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l’adulte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veillant</a:t>
            </a:r>
            <a:r>
              <a:rPr dirty="0" sz="1100" spc="7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enfoncer</a:t>
            </a:r>
            <a:r>
              <a:rPr dirty="0" sz="1100" spc="7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pc="7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thorax</a:t>
            </a:r>
            <a:r>
              <a:rPr dirty="0" sz="1100" spc="7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sur</a:t>
            </a:r>
            <a:r>
              <a:rPr dirty="0" sz="1100" spc="7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pc="7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tiers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 </a:t>
            </a:r>
            <a:r>
              <a:rPr dirty="0" sz="1100" spc="-23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son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épaisseur soit environ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5 cm.</a:t>
            </a:r>
            <a:endParaRPr sz="1100">
              <a:latin typeface="Calibri"/>
              <a:cs typeface="Calibri"/>
            </a:endParaRPr>
          </a:p>
          <a:p>
            <a:pPr marL="82550">
              <a:lnSpc>
                <a:spcPct val="100000"/>
              </a:lnSpc>
              <a:spcBef>
                <a:spcPts val="229"/>
              </a:spcBef>
            </a:pP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S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 algn="just" marL="82550" marR="153035">
              <a:lnSpc>
                <a:spcPct val="101699"/>
              </a:lnSpc>
              <a:spcBef>
                <a:spcPts val="745"/>
              </a:spcBef>
            </a:pPr>
            <a:r>
              <a:rPr dirty="0" baseline="41666" sz="900" i="1">
                <a:latin typeface="Calibri"/>
                <a:cs typeface="Calibri"/>
              </a:rPr>
              <a:t>1 </a:t>
            </a:r>
            <a:r>
              <a:rPr dirty="0" sz="900" spc="-5" i="1">
                <a:latin typeface="Calibri"/>
                <a:cs typeface="Calibri"/>
              </a:rPr>
              <a:t>Cette technique offre une efficacité maximale. Elle permet au thorax de reprendre sa dimension initiale après chaque </a:t>
            </a:r>
            <a:r>
              <a:rPr dirty="0" sz="900" i="1">
                <a:latin typeface="Calibri"/>
                <a:cs typeface="Calibri"/>
              </a:rPr>
              <a:t>compression 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thoracique,</a:t>
            </a:r>
            <a:r>
              <a:rPr dirty="0" sz="900" spc="-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afin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que </a:t>
            </a:r>
            <a:r>
              <a:rPr dirty="0" sz="900" i="1">
                <a:latin typeface="Calibri"/>
                <a:cs typeface="Calibri"/>
              </a:rPr>
              <a:t>le </a:t>
            </a:r>
            <a:r>
              <a:rPr dirty="0" sz="900" spc="-5" i="1">
                <a:latin typeface="Calibri"/>
                <a:cs typeface="Calibri"/>
              </a:rPr>
              <a:t>cœur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se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remplisse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bien de sang.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27</a:t>
            </a:fld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01040" y="1693417"/>
            <a:ext cx="6155690" cy="287655"/>
            <a:chOff x="701040" y="1693417"/>
            <a:chExt cx="6155690" cy="287655"/>
          </a:xfrm>
        </p:grpSpPr>
        <p:sp>
          <p:nvSpPr>
            <p:cNvPr id="3" name="object 3"/>
            <p:cNvSpPr/>
            <p:nvPr/>
          </p:nvSpPr>
          <p:spPr>
            <a:xfrm>
              <a:off x="701040" y="1693417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5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01040" y="1974595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701040" y="3033775"/>
            <a:ext cx="6155690" cy="287020"/>
            <a:chOff x="701040" y="3033775"/>
            <a:chExt cx="6155690" cy="287020"/>
          </a:xfrm>
        </p:grpSpPr>
        <p:sp>
          <p:nvSpPr>
            <p:cNvPr id="6" name="object 6"/>
            <p:cNvSpPr/>
            <p:nvPr/>
          </p:nvSpPr>
          <p:spPr>
            <a:xfrm>
              <a:off x="701040" y="3033775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3314191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701040" y="512013"/>
            <a:ext cx="6155690" cy="358012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9050" marR="7620">
              <a:lnSpc>
                <a:spcPct val="105700"/>
              </a:lnSpc>
              <a:spcBef>
                <a:spcPts val="95"/>
              </a:spcBef>
            </a:pP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En présence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de </a:t>
            </a:r>
            <a:r>
              <a:rPr dirty="0" sz="1100" spc="-10" strike="sngStrike">
                <a:solidFill>
                  <a:srgbClr val="434343"/>
                </a:solidFill>
                <a:latin typeface="Calibri"/>
                <a:cs typeface="Calibri"/>
              </a:rPr>
              <a:t>plusieurs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 sauveteurs, relayer le sauveteur qui </a:t>
            </a:r>
            <a:r>
              <a:rPr dirty="0" sz="1100" spc="5" strike="sngStrike">
                <a:solidFill>
                  <a:srgbClr val="434343"/>
                </a:solidFill>
                <a:latin typeface="Calibri"/>
                <a:cs typeface="Calibri"/>
              </a:rPr>
              <a:t>réalise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les</a:t>
            </a:r>
            <a:r>
              <a:rPr dirty="0" sz="1100" spc="23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compressions</a:t>
            </a:r>
            <a:r>
              <a:rPr dirty="0" sz="1100" spc="24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thoraciques toutes </a:t>
            </a:r>
            <a:r>
              <a:rPr dirty="0" sz="1100" strike="no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les</a:t>
            </a:r>
            <a:r>
              <a:rPr dirty="0" sz="1100" spc="16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2</a:t>
            </a:r>
            <a:r>
              <a:rPr dirty="0" sz="1100" spc="16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minutes</a:t>
            </a:r>
            <a:r>
              <a:rPr dirty="0" sz="1100" spc="17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 spc="16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interrompant</a:t>
            </a:r>
            <a:r>
              <a:rPr dirty="0" sz="1100" spc="16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le</a:t>
            </a:r>
            <a:r>
              <a:rPr dirty="0" sz="1100" spc="16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moins</a:t>
            </a:r>
            <a:r>
              <a:rPr dirty="0" sz="1100" spc="17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possible</a:t>
            </a:r>
            <a:r>
              <a:rPr dirty="0" sz="1100" spc="16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les</a:t>
            </a:r>
            <a:r>
              <a:rPr dirty="0" sz="1100" spc="17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compressions</a:t>
            </a:r>
            <a:r>
              <a:rPr dirty="0" sz="1100" spc="16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thoraciques</a:t>
            </a:r>
            <a:r>
              <a:rPr dirty="0" sz="1100" spc="17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(en</a:t>
            </a:r>
            <a:r>
              <a:rPr dirty="0" sz="1100" spc="17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cas</a:t>
            </a:r>
            <a:r>
              <a:rPr dirty="0" sz="1100" spc="17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10" strike="sngStrike">
                <a:solidFill>
                  <a:srgbClr val="434343"/>
                </a:solidFill>
                <a:latin typeface="Calibri"/>
                <a:cs typeface="Calibri"/>
              </a:rPr>
              <a:t>d’utilisation</a:t>
            </a:r>
            <a:r>
              <a:rPr dirty="0" sz="1100" spc="17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10" strike="sngStrike">
                <a:solidFill>
                  <a:srgbClr val="434343"/>
                </a:solidFill>
                <a:latin typeface="Calibri"/>
                <a:cs typeface="Calibri"/>
              </a:rPr>
              <a:t>d’un </a:t>
            </a:r>
            <a:r>
              <a:rPr dirty="0" sz="1100" spc="-240" strike="no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DAE, le</a:t>
            </a:r>
            <a:r>
              <a:rPr dirty="0" sz="1100" spc="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relais</a:t>
            </a:r>
            <a:r>
              <a:rPr dirty="0" sz="1100" spc="1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sera</a:t>
            </a:r>
            <a:r>
              <a:rPr dirty="0" sz="1100" spc="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réalisé</a:t>
            </a:r>
            <a:r>
              <a:rPr dirty="0" sz="1100" spc="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pendant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l’analyse).</a:t>
            </a:r>
            <a:r>
              <a:rPr dirty="0" sz="1100" spc="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Si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le</a:t>
            </a:r>
            <a:r>
              <a:rPr dirty="0" sz="1100" spc="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sauveteur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seul,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il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peut</a:t>
            </a:r>
            <a:r>
              <a:rPr dirty="0" sz="1100" spc="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changer de</a:t>
            </a:r>
            <a:r>
              <a:rPr dirty="0" sz="1100" spc="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main.</a:t>
            </a:r>
            <a:endParaRPr sz="1100">
              <a:latin typeface="Calibri"/>
              <a:cs typeface="Calibri"/>
            </a:endParaRPr>
          </a:p>
          <a:p>
            <a:pPr algn="just" marL="19050" marR="17145">
              <a:lnSpc>
                <a:spcPct val="110000"/>
              </a:lnSpc>
              <a:spcBef>
                <a:spcPts val="735"/>
              </a:spcBef>
            </a:pP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Si</a:t>
            </a:r>
            <a:r>
              <a:rPr dirty="0" sz="1100" spc="8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pc="9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victime</a:t>
            </a:r>
            <a:r>
              <a:rPr dirty="0" sz="1100" spc="9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(enfant)</a:t>
            </a:r>
            <a:r>
              <a:rPr dirty="0" sz="1100" spc="8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 spc="9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grande</a:t>
            </a:r>
            <a:r>
              <a:rPr dirty="0" sz="1100" spc="9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ou</a:t>
            </a:r>
            <a:r>
              <a:rPr dirty="0" sz="1100" spc="8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si</a:t>
            </a:r>
            <a:r>
              <a:rPr dirty="0" sz="1100" spc="9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le</a:t>
            </a:r>
            <a:r>
              <a:rPr dirty="0" sz="1100" spc="9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sauveteur</a:t>
            </a:r>
            <a:r>
              <a:rPr dirty="0" sz="1100" spc="9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 spc="9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petit</a:t>
            </a:r>
            <a:r>
              <a:rPr dirty="0" sz="1100" spc="9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et</a:t>
            </a:r>
            <a:r>
              <a:rPr dirty="0" sz="1100" spc="8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n'a</a:t>
            </a:r>
            <a:r>
              <a:rPr dirty="0" sz="1100" spc="9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pas</a:t>
            </a:r>
            <a:r>
              <a:rPr dirty="0" sz="1100" spc="8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suffisamment</a:t>
            </a:r>
            <a:r>
              <a:rPr dirty="0" sz="1100" spc="9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de</a:t>
            </a:r>
            <a:r>
              <a:rPr dirty="0" sz="1100" spc="8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force,</a:t>
            </a:r>
            <a:r>
              <a:rPr dirty="0" sz="1100" spc="8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il</a:t>
            </a:r>
            <a:r>
              <a:rPr dirty="0" sz="1100" spc="9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peut</a:t>
            </a:r>
            <a:r>
              <a:rPr dirty="0" sz="1100" spc="8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être </a:t>
            </a:r>
            <a:r>
              <a:rPr dirty="0" sz="1100" spc="-235" strike="no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utile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d’utiliser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même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technique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que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chez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l’adulte.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algn="just" marL="19050">
              <a:lnSpc>
                <a:spcPct val="100000"/>
              </a:lnSpc>
            </a:pP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Chez</a:t>
            </a:r>
            <a:r>
              <a:rPr dirty="0" sz="1600" spc="-20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7E7E7E"/>
                </a:solidFill>
                <a:latin typeface="Calibri Light"/>
                <a:cs typeface="Calibri Light"/>
              </a:rPr>
              <a:t>le</a:t>
            </a:r>
            <a:r>
              <a:rPr dirty="0" sz="1600" spc="-10" strike="sngStrike">
                <a:solidFill>
                  <a:srgbClr val="7E7E7E"/>
                </a:solidFill>
                <a:latin typeface="Calibri Light"/>
                <a:cs typeface="Calibri Light"/>
              </a:rPr>
              <a:t> nourrisson</a:t>
            </a:r>
            <a:endParaRPr sz="1600">
              <a:latin typeface="Calibri Light"/>
              <a:cs typeface="Calibri Light"/>
            </a:endParaRPr>
          </a:p>
          <a:p>
            <a:pPr marL="247650" marR="12700" indent="-228600">
              <a:lnSpc>
                <a:spcPct val="116799"/>
              </a:lnSpc>
              <a:spcBef>
                <a:spcPts val="994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placer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2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pulpe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deux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doigts</a:t>
            </a:r>
            <a:r>
              <a:rPr dirty="0" sz="1100" spc="2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d’une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main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dans</a:t>
            </a:r>
            <a:r>
              <a:rPr dirty="0" sz="1100" spc="20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l’axe</a:t>
            </a:r>
            <a:r>
              <a:rPr dirty="0" sz="1100" spc="2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du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sternum,</a:t>
            </a:r>
            <a:r>
              <a:rPr dirty="0" sz="1100" spc="2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une</a:t>
            </a:r>
            <a:r>
              <a:rPr dirty="0" sz="1100" spc="2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largeur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7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doigt</a:t>
            </a:r>
            <a:r>
              <a:rPr dirty="0" sz="1100" spc="2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au-dessus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d’un </a:t>
            </a:r>
            <a:r>
              <a:rPr dirty="0" sz="1100" spc="-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repère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constitué par le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bas du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sternum à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jonction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des dernières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côtes ;</a:t>
            </a:r>
            <a:endParaRPr sz="1100">
              <a:latin typeface="Calibri"/>
              <a:cs typeface="Calibri"/>
            </a:endParaRPr>
          </a:p>
          <a:p>
            <a:pPr marL="247650" marR="16510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réaliser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compressions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sternales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l'aide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pulpe</a:t>
            </a:r>
            <a:r>
              <a:rPr dirty="0" sz="1100" spc="5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des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deux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doigts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veillant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enfoncer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thorax </a:t>
            </a:r>
            <a:r>
              <a:rPr dirty="0" sz="1100" spc="-23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sur le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tiers de l’épaisseur </a:t>
            </a:r>
            <a:r>
              <a:rPr dirty="0" sz="1100" strike="sngStrike">
                <a:latin typeface="Calibri"/>
                <a:cs typeface="Calibri"/>
              </a:rPr>
              <a:t>soit</a:t>
            </a:r>
            <a:r>
              <a:rPr dirty="0" sz="1100" spc="-5" strike="sngStrike">
                <a:latin typeface="Calibri"/>
                <a:cs typeface="Calibri"/>
              </a:rPr>
              <a:t> environ 4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cm.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har char=""/>
            </a:pPr>
            <a:endParaRPr sz="1150">
              <a:latin typeface="Calibri"/>
              <a:cs typeface="Calibri"/>
            </a:endParaRPr>
          </a:p>
          <a:p>
            <a:pPr algn="just" marL="19050">
              <a:lnSpc>
                <a:spcPct val="100000"/>
              </a:lnSpc>
            </a:pPr>
            <a:r>
              <a:rPr dirty="0" sz="1600">
                <a:solidFill>
                  <a:srgbClr val="FD9100"/>
                </a:solidFill>
                <a:latin typeface="Calibri Light"/>
                <a:cs typeface="Calibri Light"/>
              </a:rPr>
              <a:t>Points</a:t>
            </a:r>
            <a:r>
              <a:rPr dirty="0" sz="1600" spc="-50">
                <a:solidFill>
                  <a:srgbClr val="FD910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clés</a:t>
            </a:r>
            <a:endParaRPr sz="1600">
              <a:latin typeface="Calibri Light"/>
              <a:cs typeface="Calibri Light"/>
            </a:endParaRPr>
          </a:p>
          <a:p>
            <a:pPr algn="just" marL="19050">
              <a:lnSpc>
                <a:spcPct val="100000"/>
              </a:lnSpc>
              <a:spcBef>
                <a:spcPts val="1155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Les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compressions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thoraciques doivent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comprimer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fortement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sternum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avoir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fréquence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comprise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entre</a:t>
            </a:r>
            <a:r>
              <a:rPr dirty="0" sz="1100">
                <a:latin typeface="Calibri"/>
                <a:cs typeface="Calibri"/>
              </a:rPr>
              <a:t> 100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120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minute.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27</a:t>
            </a:fld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8854" y="516889"/>
            <a:ext cx="201993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[01FT06</a:t>
            </a:r>
            <a:r>
              <a:rPr dirty="0" sz="1600" spc="-30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/</a:t>
            </a:r>
            <a:r>
              <a:rPr dirty="0" sz="1600" spc="50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FD9100"/>
                </a:solidFill>
                <a:latin typeface="Calibri"/>
                <a:cs typeface="Calibri"/>
              </a:rPr>
              <a:t>12-2022]</a:t>
            </a:r>
            <a:r>
              <a:rPr dirty="0" sz="1600" spc="-25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GQS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37255" y="760730"/>
            <a:ext cx="1683385" cy="4216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 spc="-5">
                <a:solidFill>
                  <a:srgbClr val="FD9100"/>
                </a:solidFill>
              </a:rPr>
              <a:t>Insufflations</a:t>
            </a:r>
          </a:p>
        </p:txBody>
      </p:sp>
      <p:sp>
        <p:nvSpPr>
          <p:cNvPr id="4" name="object 4"/>
          <p:cNvSpPr/>
          <p:nvPr/>
        </p:nvSpPr>
        <p:spPr>
          <a:xfrm>
            <a:off x="701040" y="1242821"/>
            <a:ext cx="6155690" cy="6350"/>
          </a:xfrm>
          <a:custGeom>
            <a:avLst/>
            <a:gdLst/>
            <a:ahLst/>
            <a:cxnLst/>
            <a:rect l="l" t="t" r="r" b="b"/>
            <a:pathLst>
              <a:path w="6155690" h="6350">
                <a:moveTo>
                  <a:pt x="6155436" y="0"/>
                </a:moveTo>
                <a:lnTo>
                  <a:pt x="0" y="0"/>
                </a:lnTo>
                <a:lnTo>
                  <a:pt x="0" y="6096"/>
                </a:lnTo>
                <a:lnTo>
                  <a:pt x="6155436" y="6096"/>
                </a:lnTo>
                <a:lnTo>
                  <a:pt x="6155436" y="0"/>
                </a:lnTo>
                <a:close/>
              </a:path>
            </a:pathLst>
          </a:custGeom>
          <a:solidFill>
            <a:srgbClr val="FD91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701040" y="1401317"/>
            <a:ext cx="6155690" cy="287020"/>
            <a:chOff x="701040" y="1401317"/>
            <a:chExt cx="6155690" cy="287020"/>
          </a:xfrm>
        </p:grpSpPr>
        <p:sp>
          <p:nvSpPr>
            <p:cNvPr id="6" name="object 6"/>
            <p:cNvSpPr/>
            <p:nvPr/>
          </p:nvSpPr>
          <p:spPr>
            <a:xfrm>
              <a:off x="701040" y="140131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16817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701040" y="2138425"/>
            <a:ext cx="6155690" cy="287020"/>
            <a:chOff x="701040" y="2138425"/>
            <a:chExt cx="6155690" cy="287020"/>
          </a:xfrm>
        </p:grpSpPr>
        <p:sp>
          <p:nvSpPr>
            <p:cNvPr id="9" name="object 9"/>
            <p:cNvSpPr/>
            <p:nvPr/>
          </p:nvSpPr>
          <p:spPr>
            <a:xfrm>
              <a:off x="701040" y="2138425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1040" y="2418841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701040" y="2875279"/>
            <a:ext cx="6155690" cy="287020"/>
            <a:chOff x="701040" y="2875279"/>
            <a:chExt cx="6155690" cy="287020"/>
          </a:xfrm>
        </p:grpSpPr>
        <p:sp>
          <p:nvSpPr>
            <p:cNvPr id="12" name="object 12"/>
            <p:cNvSpPr/>
            <p:nvPr/>
          </p:nvSpPr>
          <p:spPr>
            <a:xfrm>
              <a:off x="701040" y="2875279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01040" y="3155695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/>
          <p:cNvGrpSpPr/>
          <p:nvPr/>
        </p:nvGrpSpPr>
        <p:grpSpPr>
          <a:xfrm>
            <a:off x="701040" y="3599941"/>
            <a:ext cx="6155690" cy="287020"/>
            <a:chOff x="701040" y="3599941"/>
            <a:chExt cx="6155690" cy="287020"/>
          </a:xfrm>
        </p:grpSpPr>
        <p:sp>
          <p:nvSpPr>
            <p:cNvPr id="15" name="object 15"/>
            <p:cNvSpPr/>
            <p:nvPr/>
          </p:nvSpPr>
          <p:spPr>
            <a:xfrm>
              <a:off x="701040" y="3599941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701040" y="3880357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/>
          <p:cNvGrpSpPr/>
          <p:nvPr/>
        </p:nvGrpSpPr>
        <p:grpSpPr>
          <a:xfrm>
            <a:off x="701040" y="7811769"/>
            <a:ext cx="6155690" cy="287655"/>
            <a:chOff x="701040" y="7811769"/>
            <a:chExt cx="6155690" cy="287655"/>
          </a:xfrm>
        </p:grpSpPr>
        <p:sp>
          <p:nvSpPr>
            <p:cNvPr id="18" name="object 18"/>
            <p:cNvSpPr/>
            <p:nvPr/>
          </p:nvSpPr>
          <p:spPr>
            <a:xfrm>
              <a:off x="701040" y="7811769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701040" y="8092947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/>
          <p:nvPr/>
        </p:nvSpPr>
        <p:spPr>
          <a:xfrm>
            <a:off x="567690" y="1378711"/>
            <a:ext cx="6435090" cy="7891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Indication</a:t>
            </a:r>
            <a:endParaRPr sz="1600">
              <a:latin typeface="Calibri Light"/>
              <a:cs typeface="Calibri Light"/>
            </a:endParaRPr>
          </a:p>
          <a:p>
            <a:pPr marL="152400">
              <a:lnSpc>
                <a:spcPct val="100000"/>
              </a:lnSpc>
              <a:spcBef>
                <a:spcPts val="1155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Cette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technique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indiquée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présence d’une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victime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arrêt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cardiaque.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Calibri"/>
              <a:cs typeface="Calibri"/>
            </a:endParaRPr>
          </a:p>
          <a:p>
            <a:pPr marL="152400">
              <a:lnSpc>
                <a:spcPct val="100000"/>
              </a:lnSpc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Justification</a:t>
            </a:r>
            <a:endParaRPr sz="1600">
              <a:latin typeface="Calibri Light"/>
              <a:cs typeface="Calibri Light"/>
            </a:endParaRPr>
          </a:p>
          <a:p>
            <a:pPr marL="152400">
              <a:lnSpc>
                <a:spcPct val="100000"/>
              </a:lnSpc>
              <a:spcBef>
                <a:spcPts val="1155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Cette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technique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permet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d’apporter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l’air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aux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poumons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d’une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victime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arrêt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cardiaque.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Calibri"/>
              <a:cs typeface="Calibri"/>
            </a:endParaRPr>
          </a:p>
          <a:p>
            <a:pPr marL="152400">
              <a:lnSpc>
                <a:spcPct val="100000"/>
              </a:lnSpc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Réalisation</a:t>
            </a:r>
            <a:endParaRPr sz="1600">
              <a:latin typeface="Calibri Light"/>
              <a:cs typeface="Calibri Light"/>
            </a:endParaRPr>
          </a:p>
          <a:p>
            <a:pPr marL="152400">
              <a:lnSpc>
                <a:spcPct val="100000"/>
              </a:lnSpc>
              <a:spcBef>
                <a:spcPts val="1155"/>
              </a:spcBef>
            </a:pP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étant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préalablement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installée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position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horizontale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marL="152400">
              <a:lnSpc>
                <a:spcPct val="100000"/>
              </a:lnSpc>
              <a:spcBef>
                <a:spcPts val="5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Chez</a:t>
            </a:r>
            <a:r>
              <a:rPr dirty="0" sz="1600" spc="-1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l’adulte </a:t>
            </a: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et l’enfant</a:t>
            </a:r>
            <a:endParaRPr sz="1600">
              <a:latin typeface="Calibri Light"/>
              <a:cs typeface="Calibri Light"/>
            </a:endParaRPr>
          </a:p>
          <a:p>
            <a:pPr marL="381000" indent="-228600">
              <a:lnSpc>
                <a:spcPct val="100000"/>
              </a:lnSpc>
              <a:spcBef>
                <a:spcPts val="1210"/>
              </a:spcBef>
              <a:buFont typeface="Symbol"/>
              <a:buChar char=""/>
              <a:tabLst>
                <a:tab pos="380365" algn="l"/>
                <a:tab pos="381000" algn="l"/>
              </a:tabLst>
            </a:pPr>
            <a:r>
              <a:rPr dirty="0" sz="1100" spc="-5">
                <a:latin typeface="Calibri"/>
                <a:cs typeface="Calibri"/>
              </a:rPr>
              <a:t>basculer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tête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arrière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technique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libération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voies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aériennes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8100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380365" algn="l"/>
                <a:tab pos="381000" algn="l"/>
              </a:tabLst>
            </a:pPr>
            <a:r>
              <a:rPr dirty="0" sz="1100" spc="-5">
                <a:latin typeface="Calibri"/>
                <a:cs typeface="Calibri"/>
              </a:rPr>
              <a:t>pincer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nez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entre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pouce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l'index,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tout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maintenant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bascule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arrière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 spc="5">
                <a:latin typeface="Calibri"/>
                <a:cs typeface="Calibri"/>
              </a:rPr>
              <a:t>tête</a:t>
            </a:r>
            <a:r>
              <a:rPr dirty="0" baseline="39682" sz="1050" spc="7">
                <a:latin typeface="Calibri"/>
                <a:cs typeface="Calibri"/>
              </a:rPr>
              <a:t>1</a:t>
            </a:r>
            <a:endParaRPr baseline="39682" sz="1050">
              <a:latin typeface="Calibri"/>
              <a:cs typeface="Calibri"/>
            </a:endParaRPr>
          </a:p>
          <a:p>
            <a:pPr marL="381000">
              <a:lnSpc>
                <a:spcPct val="100000"/>
              </a:lnSpc>
              <a:spcBef>
                <a:spcPts val="220"/>
              </a:spcBef>
            </a:pPr>
            <a:r>
              <a:rPr dirty="0" sz="1100" spc="-5">
                <a:latin typeface="Calibri"/>
                <a:cs typeface="Calibri"/>
              </a:rPr>
              <a:t>avec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 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placée sur 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front ;</a:t>
            </a:r>
            <a:endParaRPr sz="1100">
              <a:latin typeface="Calibri"/>
              <a:cs typeface="Calibri"/>
            </a:endParaRPr>
          </a:p>
          <a:p>
            <a:pPr marL="38100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380365" algn="l"/>
                <a:tab pos="381000" algn="l"/>
              </a:tabLst>
            </a:pPr>
            <a:r>
              <a:rPr dirty="0" sz="1100" spc="-5">
                <a:latin typeface="Calibri"/>
                <a:cs typeface="Calibri"/>
              </a:rPr>
              <a:t>ouvrir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légèrement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bouche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utilisant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l'autre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maintenir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menton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élevé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810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380365" algn="l"/>
                <a:tab pos="381000" algn="l"/>
              </a:tabLst>
            </a:pPr>
            <a:r>
              <a:rPr dirty="0" sz="1100" spc="-5">
                <a:latin typeface="Calibri"/>
                <a:cs typeface="Calibri"/>
              </a:rPr>
              <a:t>inspirer, sans excès ;</a:t>
            </a:r>
            <a:endParaRPr sz="1100">
              <a:latin typeface="Calibri"/>
              <a:cs typeface="Calibri"/>
            </a:endParaRPr>
          </a:p>
          <a:p>
            <a:pPr marL="38100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380365" algn="l"/>
                <a:tab pos="381000" algn="l"/>
              </a:tabLst>
            </a:pPr>
            <a:r>
              <a:rPr dirty="0" sz="1100" spc="-5">
                <a:latin typeface="Calibri"/>
                <a:cs typeface="Calibri"/>
              </a:rPr>
              <a:t>appliquer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bouche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largement ouverte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autour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bouche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appuyant</a:t>
            </a:r>
            <a:r>
              <a:rPr dirty="0" sz="1100">
                <a:latin typeface="Calibri"/>
                <a:cs typeface="Calibri"/>
              </a:rPr>
              <a:t> fermement</a:t>
            </a:r>
            <a:r>
              <a:rPr dirty="0" baseline="39682" sz="1050">
                <a:latin typeface="Calibri"/>
                <a:cs typeface="Calibri"/>
              </a:rPr>
              <a:t>2</a:t>
            </a:r>
            <a:r>
              <a:rPr dirty="0" baseline="39682" sz="105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81000" marR="159385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380365" algn="l"/>
                <a:tab pos="381000" algn="l"/>
              </a:tabLst>
            </a:pPr>
            <a:r>
              <a:rPr dirty="0" sz="1100" spc="-5">
                <a:latin typeface="Calibri"/>
                <a:cs typeface="Calibri"/>
              </a:rPr>
              <a:t>insuffler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progressivement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jusqu'à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poitrine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commence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soulever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(durant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seconde</a:t>
            </a:r>
            <a:r>
              <a:rPr dirty="0" sz="1100" spc="-5">
                <a:latin typeface="Calibri"/>
                <a:cs typeface="Calibri"/>
              </a:rPr>
              <a:t> environ)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8100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380365" algn="l"/>
                <a:tab pos="381000" algn="l"/>
              </a:tabLst>
            </a:pP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redresser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légèrement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tout en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maintenant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bascule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tête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arrière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afin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1066800" indent="-229235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1066800" algn="l"/>
                <a:tab pos="1067435" algn="l"/>
              </a:tabLst>
            </a:pPr>
            <a:r>
              <a:rPr dirty="0" sz="1100" spc="-5">
                <a:latin typeface="Calibri"/>
                <a:cs typeface="Calibri"/>
              </a:rPr>
              <a:t>reprendre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souffle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1066800" indent="-229235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1066800" algn="l"/>
                <a:tab pos="1067435" algn="l"/>
              </a:tabLst>
            </a:pPr>
            <a:r>
              <a:rPr dirty="0" sz="1100" spc="-5">
                <a:latin typeface="Calibri"/>
                <a:cs typeface="Calibri"/>
              </a:rPr>
              <a:t>vérifier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l'affaissement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poitrine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victime.</a:t>
            </a:r>
            <a:endParaRPr sz="1100">
              <a:latin typeface="Calibri"/>
              <a:cs typeface="Calibri"/>
            </a:endParaRPr>
          </a:p>
          <a:p>
            <a:pPr marL="38100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380365" algn="l"/>
                <a:tab pos="381000" algn="l"/>
              </a:tabLst>
            </a:pPr>
            <a:r>
              <a:rPr dirty="0" sz="1100" spc="-5">
                <a:latin typeface="Calibri"/>
                <a:cs typeface="Calibri"/>
              </a:rPr>
              <a:t>insuffler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seconde</a:t>
            </a:r>
            <a:r>
              <a:rPr dirty="0" sz="1100" spc="-5">
                <a:latin typeface="Calibri"/>
                <a:cs typeface="Calibri"/>
              </a:rPr>
              <a:t> fois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mêmes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conditions.</a:t>
            </a:r>
            <a:endParaRPr sz="1100">
              <a:latin typeface="Calibri"/>
              <a:cs typeface="Calibri"/>
            </a:endParaRPr>
          </a:p>
          <a:p>
            <a:pPr marL="152400" marR="994410">
              <a:lnSpc>
                <a:spcPts val="2250"/>
              </a:lnSpc>
              <a:spcBef>
                <a:spcPts val="120"/>
              </a:spcBef>
            </a:pP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durée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réalisation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deux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insufflations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successives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excéder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5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secondes</a:t>
            </a:r>
            <a:r>
              <a:rPr dirty="0" baseline="39682" sz="1050" spc="-7">
                <a:latin typeface="Calibri"/>
                <a:cs typeface="Calibri"/>
              </a:rPr>
              <a:t>3</a:t>
            </a:r>
            <a:r>
              <a:rPr dirty="0" sz="1100" spc="-5">
                <a:latin typeface="Calibri"/>
                <a:cs typeface="Calibri"/>
              </a:rPr>
              <a:t>.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 le ventre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 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poitrine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 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 soulève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 lors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 insufflations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381000" indent="-228600">
              <a:lnSpc>
                <a:spcPct val="100000"/>
              </a:lnSpc>
              <a:spcBef>
                <a:spcPts val="760"/>
              </a:spcBef>
              <a:buFont typeface="Symbol"/>
              <a:buChar char=""/>
              <a:tabLst>
                <a:tab pos="380365" algn="l"/>
                <a:tab pos="381000" algn="l"/>
              </a:tabLst>
            </a:pPr>
            <a:r>
              <a:rPr dirty="0" sz="1100" spc="-5">
                <a:latin typeface="Calibri"/>
                <a:cs typeface="Calibri"/>
              </a:rPr>
              <a:t>s'assurer que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tête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bonne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position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</a:t>
            </a:r>
            <a:r>
              <a:rPr dirty="0" sz="1100">
                <a:latin typeface="Calibri"/>
                <a:cs typeface="Calibri"/>
              </a:rPr>
              <a:t> son</a:t>
            </a:r>
            <a:r>
              <a:rPr dirty="0" sz="1100" spc="-5">
                <a:latin typeface="Calibri"/>
                <a:cs typeface="Calibri"/>
              </a:rPr>
              <a:t> menton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élevé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8100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380365" algn="l"/>
                <a:tab pos="381000" algn="l"/>
              </a:tabLst>
            </a:pPr>
            <a:r>
              <a:rPr dirty="0" sz="1100" spc="-5">
                <a:latin typeface="Calibri"/>
                <a:cs typeface="Calibri"/>
              </a:rPr>
              <a:t>s'assurer qu'il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y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 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bonne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étanchéité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fuite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d'air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l'insufflation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81000" indent="-228600">
              <a:lnSpc>
                <a:spcPct val="100000"/>
              </a:lnSpc>
              <a:spcBef>
                <a:spcPts val="280"/>
              </a:spcBef>
              <a:buClr>
                <a:srgbClr val="434343"/>
              </a:buClr>
              <a:buFont typeface="Symbol"/>
              <a:buChar char=""/>
              <a:tabLst>
                <a:tab pos="380365" algn="l"/>
                <a:tab pos="381000" algn="l"/>
              </a:tabLst>
            </a:pPr>
            <a:r>
              <a:rPr dirty="0" sz="1100" spc="-5">
                <a:latin typeface="Calibri"/>
                <a:cs typeface="Calibri"/>
              </a:rPr>
              <a:t>rechercher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présence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d'un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corps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étranger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bouche.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retirer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avec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doigts,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nécessaire.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Char char=""/>
            </a:pPr>
            <a:endParaRPr sz="1150">
              <a:latin typeface="Calibri"/>
              <a:cs typeface="Calibri"/>
            </a:endParaRPr>
          </a:p>
          <a:p>
            <a:pPr marL="152400">
              <a:lnSpc>
                <a:spcPct val="100000"/>
              </a:lnSpc>
            </a:pP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Chez</a:t>
            </a:r>
            <a:r>
              <a:rPr dirty="0" sz="1600" spc="-20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7E7E7E"/>
                </a:solidFill>
                <a:latin typeface="Calibri Light"/>
                <a:cs typeface="Calibri Light"/>
              </a:rPr>
              <a:t>le</a:t>
            </a:r>
            <a:r>
              <a:rPr dirty="0" sz="1600" spc="-10" strike="sngStrike">
                <a:solidFill>
                  <a:srgbClr val="7E7E7E"/>
                </a:solidFill>
                <a:latin typeface="Calibri Light"/>
                <a:cs typeface="Calibri Light"/>
              </a:rPr>
              <a:t> nourrisson</a:t>
            </a:r>
            <a:endParaRPr sz="1600">
              <a:latin typeface="Calibri Light"/>
              <a:cs typeface="Calibri Light"/>
            </a:endParaRPr>
          </a:p>
          <a:p>
            <a:pPr marL="152400">
              <a:lnSpc>
                <a:spcPct val="100000"/>
              </a:lnSpc>
              <a:spcBef>
                <a:spcPts val="1160"/>
              </a:spcBef>
            </a:pP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technique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 spc="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sensiblement la</a:t>
            </a:r>
            <a:r>
              <a:rPr dirty="0" sz="1100" spc="1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même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que</a:t>
            </a:r>
            <a:r>
              <a:rPr dirty="0" sz="1100" spc="1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pour</a:t>
            </a:r>
            <a:r>
              <a:rPr dirty="0" sz="1100" spc="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l’adulte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ou</a:t>
            </a:r>
            <a:r>
              <a:rPr dirty="0" sz="1100" spc="1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l’enfant.</a:t>
            </a:r>
            <a:r>
              <a:rPr dirty="0" sz="110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Toutefois,</a:t>
            </a:r>
            <a:r>
              <a:rPr dirty="0" sz="1100" spc="1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il</a:t>
            </a:r>
            <a:r>
              <a:rPr dirty="0" sz="1100" spc="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convient</a:t>
            </a:r>
            <a:r>
              <a:rPr dirty="0" sz="1100" spc="10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de</a:t>
            </a:r>
            <a:r>
              <a:rPr dirty="0" sz="1100" spc="5" strike="sngStrike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 strike="sngStrike">
                <a:solidFill>
                  <a:srgbClr val="434343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381000" indent="-228600">
              <a:lnSpc>
                <a:spcPct val="100000"/>
              </a:lnSpc>
              <a:spcBef>
                <a:spcPts val="985"/>
              </a:spcBef>
              <a:buFont typeface="Symbol"/>
              <a:buChar char=""/>
              <a:tabLst>
                <a:tab pos="380365" algn="l"/>
                <a:tab pos="3810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placer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tête du nourrisson en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position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neutre,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menton élevé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8100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380365" algn="l"/>
                <a:tab pos="3810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englober</a:t>
            </a:r>
            <a:r>
              <a:rPr dirty="0" sz="1100" strike="sngStrike">
                <a:latin typeface="Calibri"/>
                <a:cs typeface="Calibri"/>
              </a:rPr>
              <a:t> avec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bouche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 la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fois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bouche</a:t>
            </a:r>
            <a:r>
              <a:rPr dirty="0" sz="1100" spc="-5" strike="sngStrike">
                <a:latin typeface="Calibri"/>
                <a:cs typeface="Calibri"/>
              </a:rPr>
              <a:t> et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nez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81000" marR="161925" indent="-228600">
              <a:lnSpc>
                <a:spcPct val="116799"/>
              </a:lnSpc>
              <a:spcBef>
                <a:spcPts val="65"/>
              </a:spcBef>
              <a:buFont typeface="Symbol"/>
              <a:buChar char=""/>
              <a:tabLst>
                <a:tab pos="380365" algn="l"/>
                <a:tab pos="3810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insuffler</a:t>
            </a:r>
            <a:r>
              <a:rPr dirty="0" sz="1100" spc="9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progressivement</a:t>
            </a:r>
            <a:r>
              <a:rPr dirty="0" sz="1100" spc="9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jusqu'à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ce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que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poitrine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du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nourrisson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commence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se</a:t>
            </a:r>
            <a:r>
              <a:rPr dirty="0" sz="1100" spc="9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soulever</a:t>
            </a:r>
            <a:r>
              <a:rPr dirty="0" sz="1100" spc="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(durant</a:t>
            </a:r>
            <a:r>
              <a:rPr dirty="0" sz="1100" spc="10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1 </a:t>
            </a:r>
            <a:r>
              <a:rPr dirty="0" sz="1100" spc="-235" strike="no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seconde</a:t>
            </a:r>
            <a:r>
              <a:rPr dirty="0" sz="1100" spc="-5" strike="sngStrike">
                <a:latin typeface="Calibri"/>
                <a:cs typeface="Calibri"/>
              </a:rPr>
              <a:t> environ)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20090" y="9593579"/>
            <a:ext cx="1829435" cy="9525"/>
          </a:xfrm>
          <a:custGeom>
            <a:avLst/>
            <a:gdLst/>
            <a:ahLst/>
            <a:cxnLst/>
            <a:rect l="l" t="t" r="r" b="b"/>
            <a:pathLst>
              <a:path w="1829435" h="9525">
                <a:moveTo>
                  <a:pt x="1829054" y="0"/>
                </a:moveTo>
                <a:lnTo>
                  <a:pt x="0" y="0"/>
                </a:lnTo>
                <a:lnTo>
                  <a:pt x="0" y="9144"/>
                </a:lnTo>
                <a:lnTo>
                  <a:pt x="1829054" y="9144"/>
                </a:lnTo>
                <a:lnTo>
                  <a:pt x="18290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681990" y="9648697"/>
            <a:ext cx="5607685" cy="4419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41666" sz="900" i="1">
                <a:latin typeface="Calibri"/>
                <a:cs typeface="Calibri"/>
              </a:rPr>
              <a:t>1</a:t>
            </a:r>
            <a:r>
              <a:rPr dirty="0" baseline="41666" sz="900" spc="97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pincement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du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nez empêchera toute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fuite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d’air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par </a:t>
            </a:r>
            <a:r>
              <a:rPr dirty="0" sz="900" i="1">
                <a:latin typeface="Calibri"/>
                <a:cs typeface="Calibri"/>
              </a:rPr>
              <a:t>le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nez </a:t>
            </a:r>
            <a:r>
              <a:rPr dirty="0" sz="900" i="1">
                <a:latin typeface="Calibri"/>
                <a:cs typeface="Calibri"/>
              </a:rPr>
              <a:t>lors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des insufflations.</a:t>
            </a:r>
            <a:endParaRPr sz="9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dirty="0" baseline="41666" sz="900" i="1">
                <a:latin typeface="Calibri"/>
                <a:cs typeface="Calibri"/>
              </a:rPr>
              <a:t>2</a:t>
            </a:r>
            <a:r>
              <a:rPr dirty="0" baseline="41666" sz="900" spc="97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 pression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ferme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autour de </a:t>
            </a:r>
            <a:r>
              <a:rPr dirty="0" sz="900" i="1">
                <a:latin typeface="Calibri"/>
                <a:cs typeface="Calibri"/>
              </a:rPr>
              <a:t>la </a:t>
            </a:r>
            <a:r>
              <a:rPr dirty="0" sz="900" spc="-5" i="1">
                <a:latin typeface="Calibri"/>
                <a:cs typeface="Calibri"/>
              </a:rPr>
              <a:t>bouche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i="1">
                <a:latin typeface="Calibri"/>
                <a:cs typeface="Calibri"/>
              </a:rPr>
              <a:t> la </a:t>
            </a:r>
            <a:r>
              <a:rPr dirty="0" sz="900" spc="-5" i="1">
                <a:latin typeface="Calibri"/>
                <a:cs typeface="Calibri"/>
              </a:rPr>
              <a:t>victime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empêchera toute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fuite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d’air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durant</a:t>
            </a:r>
            <a:r>
              <a:rPr dirty="0" sz="900" i="1">
                <a:latin typeface="Calibri"/>
                <a:cs typeface="Calibri"/>
              </a:rPr>
              <a:t> les </a:t>
            </a:r>
            <a:r>
              <a:rPr dirty="0" sz="900" spc="-5" i="1">
                <a:latin typeface="Calibri"/>
                <a:cs typeface="Calibri"/>
              </a:rPr>
              <a:t>insufflations.</a:t>
            </a:r>
            <a:endParaRPr sz="9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20"/>
              </a:spcBef>
            </a:pPr>
            <a:r>
              <a:rPr dirty="0" baseline="41666" sz="900" i="1">
                <a:latin typeface="Calibri"/>
                <a:cs typeface="Calibri"/>
              </a:rPr>
              <a:t>3</a:t>
            </a:r>
            <a:r>
              <a:rPr dirty="0" baseline="41666" sz="900" spc="112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réalisation</a:t>
            </a:r>
            <a:r>
              <a:rPr dirty="0" sz="900" spc="1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rapide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des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manœuvres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d’insufflation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permet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spc="1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ne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pas</a:t>
            </a:r>
            <a:r>
              <a:rPr dirty="0" sz="900" spc="2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retarder</a:t>
            </a:r>
            <a:r>
              <a:rPr dirty="0" sz="900" spc="1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reprise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des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compressions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thoraciques.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27</a:t>
            </a:fld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01040" y="1491995"/>
            <a:ext cx="6155690" cy="287655"/>
            <a:chOff x="701040" y="1491995"/>
            <a:chExt cx="6155690" cy="287655"/>
          </a:xfrm>
        </p:grpSpPr>
        <p:sp>
          <p:nvSpPr>
            <p:cNvPr id="3" name="object 3"/>
            <p:cNvSpPr/>
            <p:nvPr/>
          </p:nvSpPr>
          <p:spPr>
            <a:xfrm>
              <a:off x="701040" y="1491995"/>
              <a:ext cx="6155690" cy="281940"/>
            </a:xfrm>
            <a:custGeom>
              <a:avLst/>
              <a:gdLst/>
              <a:ahLst/>
              <a:cxnLst/>
              <a:rect l="l" t="t" r="r" b="b"/>
              <a:pathLst>
                <a:path w="6155690" h="281939">
                  <a:moveTo>
                    <a:pt x="6155436" y="0"/>
                  </a:moveTo>
                  <a:lnTo>
                    <a:pt x="0" y="0"/>
                  </a:lnTo>
                  <a:lnTo>
                    <a:pt x="0" y="281431"/>
                  </a:lnTo>
                  <a:lnTo>
                    <a:pt x="6155436" y="281431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01040" y="1773427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701040" y="499820"/>
            <a:ext cx="6155690" cy="225488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247650" indent="-2286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se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redresser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légèrement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tout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maintenant la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tête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trike="sngStrike">
                <a:latin typeface="Calibri"/>
                <a:cs typeface="Calibri"/>
              </a:rPr>
              <a:t>en </a:t>
            </a:r>
            <a:r>
              <a:rPr dirty="0" sz="1100" spc="-5" strike="sngStrike">
                <a:latin typeface="Calibri"/>
                <a:cs typeface="Calibri"/>
              </a:rPr>
              <a:t>position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neutre afin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2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strike="sngStrike">
                <a:latin typeface="Calibri"/>
                <a:cs typeface="Calibri"/>
              </a:rPr>
              <a:t>reprendre</a:t>
            </a:r>
            <a:r>
              <a:rPr dirty="0" sz="1100" spc="-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son</a:t>
            </a:r>
            <a:r>
              <a:rPr dirty="0" sz="1100" spc="-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souffle</a:t>
            </a:r>
            <a:r>
              <a:rPr dirty="0" sz="1100" spc="-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2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strike="sngStrike">
                <a:latin typeface="Calibri"/>
                <a:cs typeface="Calibri"/>
              </a:rPr>
              <a:t>vérifier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l’affaissement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poitrine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victime.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insuffler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seconde</a:t>
            </a:r>
            <a:r>
              <a:rPr dirty="0" sz="1100" spc="-5" strike="sngStrike">
                <a:latin typeface="Calibri"/>
                <a:cs typeface="Calibri"/>
              </a:rPr>
              <a:t> fois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dans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 </a:t>
            </a:r>
            <a:r>
              <a:rPr dirty="0" sz="1100" strike="sngStrike">
                <a:latin typeface="Calibri"/>
                <a:cs typeface="Calibri"/>
              </a:rPr>
              <a:t>mêmes</a:t>
            </a:r>
            <a:r>
              <a:rPr dirty="0" sz="1100" spc="-5" strike="sngStrike">
                <a:latin typeface="Calibri"/>
                <a:cs typeface="Calibri"/>
              </a:rPr>
              <a:t> conditions.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har char=""/>
            </a:pP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FD9100"/>
                </a:solidFill>
                <a:latin typeface="Calibri Light"/>
                <a:cs typeface="Calibri Light"/>
              </a:rPr>
              <a:t>Points</a:t>
            </a:r>
            <a:r>
              <a:rPr dirty="0" sz="1600" spc="-50">
                <a:solidFill>
                  <a:srgbClr val="FD910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clés</a:t>
            </a:r>
            <a:endParaRPr sz="160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  <a:spcBef>
                <a:spcPts val="1165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Les</a:t>
            </a:r>
            <a:r>
              <a:rPr dirty="0" sz="1100" spc="-1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deux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insufflations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doivent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8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lentes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progressives 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cesser dès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début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soulèvement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poitrine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être réalisées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5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secondes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maximum.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27</a:t>
            </a:fld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8854" y="516889"/>
            <a:ext cx="201993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[01FT07</a:t>
            </a:r>
            <a:r>
              <a:rPr dirty="0" sz="1600" spc="-30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/</a:t>
            </a:r>
            <a:r>
              <a:rPr dirty="0" sz="1600" spc="50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FD9100"/>
                </a:solidFill>
                <a:latin typeface="Calibri"/>
                <a:cs typeface="Calibri"/>
              </a:rPr>
              <a:t>12-2022]</a:t>
            </a:r>
            <a:r>
              <a:rPr dirty="0" sz="1600" spc="-25">
                <a:solidFill>
                  <a:srgbClr val="FD910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GQS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89250" y="760730"/>
            <a:ext cx="1775460" cy="4216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 spc="-10">
                <a:solidFill>
                  <a:srgbClr val="FD9100"/>
                </a:solidFill>
              </a:rPr>
              <a:t>Défibrillation</a:t>
            </a:r>
          </a:p>
        </p:txBody>
      </p:sp>
      <p:sp>
        <p:nvSpPr>
          <p:cNvPr id="4" name="object 4"/>
          <p:cNvSpPr/>
          <p:nvPr/>
        </p:nvSpPr>
        <p:spPr>
          <a:xfrm>
            <a:off x="701040" y="1242821"/>
            <a:ext cx="6155690" cy="6350"/>
          </a:xfrm>
          <a:custGeom>
            <a:avLst/>
            <a:gdLst/>
            <a:ahLst/>
            <a:cxnLst/>
            <a:rect l="l" t="t" r="r" b="b"/>
            <a:pathLst>
              <a:path w="6155690" h="6350">
                <a:moveTo>
                  <a:pt x="6155436" y="0"/>
                </a:moveTo>
                <a:lnTo>
                  <a:pt x="0" y="0"/>
                </a:lnTo>
                <a:lnTo>
                  <a:pt x="0" y="6096"/>
                </a:lnTo>
                <a:lnTo>
                  <a:pt x="6155436" y="6096"/>
                </a:lnTo>
                <a:lnTo>
                  <a:pt x="6155436" y="0"/>
                </a:lnTo>
                <a:close/>
              </a:path>
            </a:pathLst>
          </a:custGeom>
          <a:solidFill>
            <a:srgbClr val="FD91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701040" y="1401317"/>
            <a:ext cx="6155690" cy="287020"/>
            <a:chOff x="701040" y="1401317"/>
            <a:chExt cx="6155690" cy="287020"/>
          </a:xfrm>
        </p:grpSpPr>
        <p:sp>
          <p:nvSpPr>
            <p:cNvPr id="6" name="object 6"/>
            <p:cNvSpPr/>
            <p:nvPr/>
          </p:nvSpPr>
          <p:spPr>
            <a:xfrm>
              <a:off x="701040" y="140131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16817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701040" y="2138425"/>
            <a:ext cx="6155690" cy="287020"/>
            <a:chOff x="701040" y="2138425"/>
            <a:chExt cx="6155690" cy="287020"/>
          </a:xfrm>
        </p:grpSpPr>
        <p:sp>
          <p:nvSpPr>
            <p:cNvPr id="9" name="object 9"/>
            <p:cNvSpPr/>
            <p:nvPr/>
          </p:nvSpPr>
          <p:spPr>
            <a:xfrm>
              <a:off x="701040" y="2138425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1040" y="2418841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701040" y="3071113"/>
            <a:ext cx="6155690" cy="287655"/>
            <a:chOff x="701040" y="3071113"/>
            <a:chExt cx="6155690" cy="287655"/>
          </a:xfrm>
        </p:grpSpPr>
        <p:sp>
          <p:nvSpPr>
            <p:cNvPr id="12" name="object 12"/>
            <p:cNvSpPr/>
            <p:nvPr/>
          </p:nvSpPr>
          <p:spPr>
            <a:xfrm>
              <a:off x="701040" y="3071113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01040" y="3352291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/>
          <p:cNvGrpSpPr/>
          <p:nvPr/>
        </p:nvGrpSpPr>
        <p:grpSpPr>
          <a:xfrm>
            <a:off x="701040" y="4449571"/>
            <a:ext cx="6155690" cy="287655"/>
            <a:chOff x="701040" y="4449571"/>
            <a:chExt cx="6155690" cy="287655"/>
          </a:xfrm>
        </p:grpSpPr>
        <p:sp>
          <p:nvSpPr>
            <p:cNvPr id="15" name="object 15"/>
            <p:cNvSpPr/>
            <p:nvPr/>
          </p:nvSpPr>
          <p:spPr>
            <a:xfrm>
              <a:off x="701040" y="4449571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701040" y="4730750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618490" y="1378711"/>
            <a:ext cx="6302375" cy="7876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16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Indication</a:t>
            </a:r>
            <a:endParaRPr sz="1600">
              <a:latin typeface="Calibri Light"/>
              <a:cs typeface="Calibri Light"/>
            </a:endParaRPr>
          </a:p>
          <a:p>
            <a:pPr marL="101600">
              <a:lnSpc>
                <a:spcPct val="100000"/>
              </a:lnSpc>
              <a:spcBef>
                <a:spcPts val="1155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Cette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technique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 spc="1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indiquée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 spc="1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présence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d’une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victime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arrêt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cardiaque.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Calibri"/>
              <a:cs typeface="Calibri"/>
            </a:endParaRPr>
          </a:p>
          <a:p>
            <a:pPr marL="101600">
              <a:lnSpc>
                <a:spcPct val="100000"/>
              </a:lnSpc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Justification</a:t>
            </a:r>
            <a:endParaRPr sz="1600">
              <a:latin typeface="Calibri Light"/>
              <a:cs typeface="Calibri Light"/>
            </a:endParaRPr>
          </a:p>
          <a:p>
            <a:pPr algn="just" marL="101600" marR="81915">
              <a:lnSpc>
                <a:spcPct val="117300"/>
              </a:lnSpc>
              <a:spcBef>
                <a:spcPts val="925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Cette technique peut permettre de retrouver une activité cardiaque normale. Elle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est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sûre et sans risque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même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si elle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est utilisée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par des personnes qui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sont peu ou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pas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formées.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50">
              <a:latin typeface="Calibri"/>
              <a:cs typeface="Calibri"/>
            </a:endParaRPr>
          </a:p>
          <a:p>
            <a:pPr marL="101600">
              <a:lnSpc>
                <a:spcPct val="100000"/>
              </a:lnSpc>
            </a:pP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Réalisation</a:t>
            </a:r>
            <a:endParaRPr sz="1600">
              <a:latin typeface="Calibri Light"/>
              <a:cs typeface="Calibri Light"/>
            </a:endParaRPr>
          </a:p>
          <a:p>
            <a:pPr marL="101600">
              <a:lnSpc>
                <a:spcPct val="100000"/>
              </a:lnSpc>
              <a:spcBef>
                <a:spcPts val="116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DAE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doit</a:t>
            </a:r>
            <a:r>
              <a:rPr dirty="0" sz="1100" spc="1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être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utilisé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 spc="1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suivant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toutes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les</a:t>
            </a:r>
            <a:r>
              <a:rPr dirty="0" sz="1100" spc="1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indications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l’appareil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(schéma,</a:t>
            </a:r>
            <a:r>
              <a:rPr dirty="0" sz="1100" spc="1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messages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vocaux).</a:t>
            </a:r>
            <a:endParaRPr sz="1100">
              <a:latin typeface="Calibri"/>
              <a:cs typeface="Calibri"/>
            </a:endParaRPr>
          </a:p>
          <a:p>
            <a:pPr algn="just" marL="101600" marR="78105">
              <a:lnSpc>
                <a:spcPct val="109800"/>
              </a:lnSpc>
              <a:spcBef>
                <a:spcPts val="795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Si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plus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d'un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sauveteur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est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présent,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RCP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doit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être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poursuivie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durant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l’installation</a:t>
            </a:r>
            <a:r>
              <a:rPr dirty="0" sz="1100" spc="2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du</a:t>
            </a:r>
            <a:r>
              <a:rPr dirty="0" sz="1100" spc="24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DAE.</a:t>
            </a:r>
            <a:r>
              <a:rPr dirty="0" sz="1100" spc="24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Les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 compressions</a:t>
            </a:r>
            <a:r>
              <a:rPr dirty="0" sz="1100" spc="4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thoraciques</a:t>
            </a:r>
            <a:r>
              <a:rPr dirty="0" sz="1100" spc="5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doivent</a:t>
            </a:r>
            <a:r>
              <a:rPr dirty="0" sz="1100" spc="4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être</a:t>
            </a:r>
            <a:r>
              <a:rPr dirty="0" sz="1100" spc="4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interrompues</a:t>
            </a:r>
            <a:r>
              <a:rPr dirty="0" sz="1100" spc="4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seulement</a:t>
            </a:r>
            <a:r>
              <a:rPr dirty="0" sz="1100" spc="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lorsque</a:t>
            </a:r>
            <a:r>
              <a:rPr dirty="0" sz="1100" spc="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</a:t>
            </a:r>
            <a:r>
              <a:rPr dirty="0" sz="1100" spc="4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DAE</a:t>
            </a:r>
            <a:r>
              <a:rPr dirty="0" sz="1100" spc="5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indique</a:t>
            </a:r>
            <a:r>
              <a:rPr dirty="0" sz="1100" spc="4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</a:t>
            </a:r>
            <a:r>
              <a:rPr dirty="0" sz="1100" spc="4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ne</a:t>
            </a:r>
            <a:r>
              <a:rPr dirty="0" sz="1100" spc="4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plus</a:t>
            </a:r>
            <a:r>
              <a:rPr dirty="0" sz="1100" spc="4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toucher </a:t>
            </a:r>
            <a:r>
              <a:rPr dirty="0" sz="1100" spc="-23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à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victime.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libri"/>
              <a:cs typeface="Calibri"/>
            </a:endParaRPr>
          </a:p>
          <a:p>
            <a:pPr marL="101600">
              <a:lnSpc>
                <a:spcPct val="100000"/>
              </a:lnSpc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Chez</a:t>
            </a:r>
            <a:r>
              <a:rPr dirty="0" sz="1600" spc="-3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l’adulte</a:t>
            </a:r>
            <a:endParaRPr sz="1600">
              <a:latin typeface="Calibri Light"/>
              <a:cs typeface="Calibri Light"/>
            </a:endParaRPr>
          </a:p>
          <a:p>
            <a:pPr marL="330200" indent="-228600">
              <a:lnSpc>
                <a:spcPct val="100000"/>
              </a:lnSpc>
              <a:spcBef>
                <a:spcPts val="1220"/>
              </a:spcBef>
              <a:buFont typeface="Symbol"/>
              <a:buChar char=""/>
              <a:tabLst>
                <a:tab pos="329565" algn="l"/>
                <a:tab pos="330200" algn="l"/>
              </a:tabLst>
            </a:pPr>
            <a:r>
              <a:rPr dirty="0" sz="1100" spc="-5">
                <a:latin typeface="Calibri"/>
                <a:cs typeface="Calibri"/>
              </a:rPr>
              <a:t>Mettre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 fonction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défibrillateur ;</a:t>
            </a:r>
            <a:endParaRPr sz="1100">
              <a:latin typeface="Calibri"/>
              <a:cs typeface="Calibri"/>
            </a:endParaRPr>
          </a:p>
          <a:p>
            <a:pPr marL="33020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329565" algn="l"/>
                <a:tab pos="330200" algn="l"/>
              </a:tabLst>
            </a:pPr>
            <a:r>
              <a:rPr dirty="0" sz="1100" spc="-5">
                <a:latin typeface="Calibri"/>
                <a:cs typeface="Calibri"/>
              </a:rPr>
              <a:t>suivre les indications 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l'appareil</a:t>
            </a:r>
            <a:r>
              <a:rPr dirty="0" baseline="39682" sz="1050" spc="-7">
                <a:solidFill>
                  <a:srgbClr val="434343"/>
                </a:solidFill>
                <a:latin typeface="Calibri"/>
                <a:cs typeface="Calibri"/>
              </a:rPr>
              <a:t>1</a:t>
            </a:r>
            <a:r>
              <a:rPr dirty="0" sz="1100" spc="-5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101600">
              <a:lnSpc>
                <a:spcPct val="100000"/>
              </a:lnSpc>
              <a:spcBef>
                <a:spcPts val="819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Ces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indications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précisent,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dans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un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premier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temps,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mettre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en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place les</a:t>
            </a:r>
            <a:r>
              <a:rPr dirty="0" sz="1100" spc="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électrodes.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Pour</a:t>
            </a:r>
            <a:r>
              <a:rPr dirty="0" sz="1100" spc="1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cela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Calibri"/>
              <a:cs typeface="Calibri"/>
            </a:endParaRPr>
          </a:p>
          <a:p>
            <a:pPr marL="330200" indent="-228600">
              <a:lnSpc>
                <a:spcPct val="100000"/>
              </a:lnSpc>
              <a:buFont typeface="Symbol"/>
              <a:buChar char=""/>
              <a:tabLst>
                <a:tab pos="329565" algn="l"/>
                <a:tab pos="330200" algn="l"/>
              </a:tabLst>
            </a:pPr>
            <a:r>
              <a:rPr dirty="0" sz="1100" spc="-5">
                <a:latin typeface="Calibri"/>
                <a:cs typeface="Calibri"/>
              </a:rPr>
              <a:t>enlever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couper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vêtements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recouvrant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poitrine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nécessaire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302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329565" algn="l"/>
                <a:tab pos="330200" algn="l"/>
              </a:tabLst>
            </a:pPr>
            <a:r>
              <a:rPr dirty="0" sz="1100" spc="-10">
                <a:latin typeface="Calibri"/>
                <a:cs typeface="Calibri"/>
              </a:rPr>
              <a:t>sécher</a:t>
            </a:r>
            <a:r>
              <a:rPr dirty="0" sz="1100" spc="-5">
                <a:latin typeface="Calibri"/>
                <a:cs typeface="Calibri"/>
              </a:rPr>
              <a:t> 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thorax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 s'il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humide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30200" marR="82550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329565" algn="l"/>
                <a:tab pos="330200" algn="l"/>
              </a:tabLst>
            </a:pPr>
            <a:r>
              <a:rPr dirty="0" sz="1100" spc="-10">
                <a:latin typeface="Calibri"/>
                <a:cs typeface="Calibri"/>
              </a:rPr>
              <a:t>déballer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appliquer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électrodes,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poitrine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nue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position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indiquée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schéma</a:t>
            </a:r>
            <a:r>
              <a:rPr dirty="0" sz="1100" spc="-5">
                <a:latin typeface="Calibri"/>
                <a:cs typeface="Calibri"/>
              </a:rPr>
              <a:t> figurant sur </a:t>
            </a:r>
            <a:r>
              <a:rPr dirty="0" sz="1100">
                <a:latin typeface="Calibri"/>
                <a:cs typeface="Calibri"/>
              </a:rPr>
              <a:t>l'emballage </a:t>
            </a:r>
            <a:r>
              <a:rPr dirty="0" sz="1100" spc="-5">
                <a:latin typeface="Calibri"/>
                <a:cs typeface="Calibri"/>
              </a:rPr>
              <a:t>ou sur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électrodes ;</a:t>
            </a:r>
            <a:endParaRPr sz="1100">
              <a:latin typeface="Calibri"/>
              <a:cs typeface="Calibri"/>
            </a:endParaRPr>
          </a:p>
          <a:p>
            <a:pPr marL="33020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329565" algn="l"/>
                <a:tab pos="330200" algn="l"/>
              </a:tabLst>
            </a:pPr>
            <a:r>
              <a:rPr dirty="0" sz="1100" spc="-5">
                <a:latin typeface="Calibri"/>
                <a:cs typeface="Calibri"/>
              </a:rPr>
              <a:t>connecter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électrodes </a:t>
            </a:r>
            <a:r>
              <a:rPr dirty="0" sz="1100">
                <a:latin typeface="Calibri"/>
                <a:cs typeface="Calibri"/>
              </a:rPr>
              <a:t>au </a:t>
            </a:r>
            <a:r>
              <a:rPr dirty="0" sz="1100" spc="-5">
                <a:latin typeface="Calibri"/>
                <a:cs typeface="Calibri"/>
              </a:rPr>
              <a:t>défibrillateur,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 nécessaire.</a:t>
            </a:r>
            <a:endParaRPr sz="1100">
              <a:latin typeface="Calibri"/>
              <a:cs typeface="Calibri"/>
            </a:endParaRPr>
          </a:p>
          <a:p>
            <a:pPr marL="101600" marR="81280">
              <a:lnSpc>
                <a:spcPct val="109500"/>
              </a:lnSpc>
              <a:spcBef>
                <a:spcPts val="70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Lorsque</a:t>
            </a:r>
            <a:r>
              <a:rPr dirty="0" sz="1100" spc="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DAE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l'indique,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arrêter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les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compressions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thoraciques,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ne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plus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toucher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victime</a:t>
            </a:r>
            <a:r>
              <a:rPr dirty="0" sz="1100" spc="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et</a:t>
            </a:r>
            <a:r>
              <a:rPr dirty="0" sz="1100" spc="6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s'assurer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que </a:t>
            </a:r>
            <a:r>
              <a:rPr dirty="0" sz="1100" spc="-229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les personnes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aux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alentours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 fassent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même</a:t>
            </a:r>
            <a:r>
              <a:rPr dirty="0" baseline="39682" sz="1050" spc="-7">
                <a:solidFill>
                  <a:srgbClr val="434343"/>
                </a:solidFill>
                <a:latin typeface="Calibri"/>
                <a:cs typeface="Calibri"/>
              </a:rPr>
              <a:t>2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101600">
              <a:lnSpc>
                <a:spcPct val="100000"/>
              </a:lnSpc>
              <a:spcBef>
                <a:spcPts val="93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Si le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défibrillateur annonce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que le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choc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 est nécessaire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Calibri"/>
              <a:cs typeface="Calibri"/>
            </a:endParaRPr>
          </a:p>
          <a:p>
            <a:pPr marL="330200" indent="-228600">
              <a:lnSpc>
                <a:spcPct val="100000"/>
              </a:lnSpc>
              <a:buFont typeface="Symbol"/>
              <a:buChar char=""/>
              <a:tabLst>
                <a:tab pos="329565" algn="l"/>
                <a:tab pos="330200" algn="l"/>
              </a:tabLst>
            </a:pPr>
            <a:r>
              <a:rPr dirty="0" sz="1100" spc="-5">
                <a:latin typeface="Calibri"/>
                <a:cs typeface="Calibri"/>
              </a:rPr>
              <a:t>demander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personnes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alentours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s'écarter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30200" marR="82550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329565" algn="l"/>
                <a:tab pos="330200" algn="l"/>
              </a:tabLst>
            </a:pPr>
            <a:r>
              <a:rPr dirty="0" sz="1100" spc="-5">
                <a:latin typeface="Calibri"/>
                <a:cs typeface="Calibri"/>
              </a:rPr>
              <a:t>laisser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déclencher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choc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électrique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(défibrillateur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entièrement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automatique)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appuyer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bouton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"choc" lorsque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l'appareil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demande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(défibrillateur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semi- automatique)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302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329565" algn="l"/>
                <a:tab pos="330200" algn="l"/>
              </a:tabLst>
            </a:pPr>
            <a:r>
              <a:rPr dirty="0" sz="1100" spc="-5">
                <a:latin typeface="Calibri"/>
                <a:cs typeface="Calibri"/>
              </a:rPr>
              <a:t>reprendre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immédiatement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thoraciques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après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délivrance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choc.</a:t>
            </a:r>
            <a:endParaRPr sz="1100">
              <a:latin typeface="Calibri"/>
              <a:cs typeface="Calibri"/>
            </a:endParaRPr>
          </a:p>
          <a:p>
            <a:pPr marL="101600">
              <a:lnSpc>
                <a:spcPct val="100000"/>
              </a:lnSpc>
              <a:spcBef>
                <a:spcPts val="83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Si le défibrillateur annonce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que le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choc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 n'est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pas nécessaire :</a:t>
            </a:r>
            <a:endParaRPr sz="1100">
              <a:latin typeface="Calibri"/>
              <a:cs typeface="Calibri"/>
            </a:endParaRPr>
          </a:p>
          <a:p>
            <a:pPr marL="330200" indent="-228600">
              <a:lnSpc>
                <a:spcPct val="100000"/>
              </a:lnSpc>
              <a:spcBef>
                <a:spcPts val="985"/>
              </a:spcBef>
              <a:buFont typeface="Symbol"/>
              <a:buChar char=""/>
              <a:tabLst>
                <a:tab pos="329565" algn="l"/>
                <a:tab pos="330200" algn="l"/>
              </a:tabLst>
            </a:pPr>
            <a:r>
              <a:rPr dirty="0" sz="1100" spc="-5">
                <a:latin typeface="Calibri"/>
                <a:cs typeface="Calibri"/>
              </a:rPr>
              <a:t>reprendre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immédiatement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thoraciques.</a:t>
            </a:r>
            <a:endParaRPr sz="1100">
              <a:latin typeface="Calibri"/>
              <a:cs typeface="Calibri"/>
            </a:endParaRPr>
          </a:p>
          <a:p>
            <a:pPr marL="101600" marR="81280">
              <a:lnSpc>
                <a:spcPct val="110000"/>
              </a:lnSpc>
              <a:spcBef>
                <a:spcPts val="690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Dans</a:t>
            </a:r>
            <a:r>
              <a:rPr dirty="0" sz="1100" spc="8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tous</a:t>
            </a:r>
            <a:r>
              <a:rPr dirty="0" sz="1100" spc="8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les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cas,</a:t>
            </a:r>
            <a:r>
              <a:rPr dirty="0" sz="1100" spc="8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il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y</a:t>
            </a:r>
            <a:r>
              <a:rPr dirty="0" sz="1100" spc="8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</a:t>
            </a:r>
            <a:r>
              <a:rPr dirty="0" sz="1100" spc="7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une</a:t>
            </a:r>
            <a:r>
              <a:rPr dirty="0" sz="1100" spc="8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période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de</a:t>
            </a:r>
            <a:r>
              <a:rPr dirty="0" sz="1100" spc="8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RCP</a:t>
            </a:r>
            <a:r>
              <a:rPr dirty="0" sz="1100" spc="8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(généralement</a:t>
            </a:r>
            <a:r>
              <a:rPr dirty="0" sz="1100" spc="8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2</a:t>
            </a:r>
            <a:r>
              <a:rPr dirty="0" sz="1100" spc="8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minutes)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avant</a:t>
            </a:r>
            <a:r>
              <a:rPr dirty="0" sz="1100" spc="8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que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le</a:t>
            </a:r>
            <a:r>
              <a:rPr dirty="0" sz="1100" spc="8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DAE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ne</a:t>
            </a:r>
            <a:r>
              <a:rPr dirty="0" sz="1100" spc="8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demande</a:t>
            </a:r>
            <a:r>
              <a:rPr dirty="0" sz="1100" spc="7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une </a:t>
            </a:r>
            <a:r>
              <a:rPr dirty="0" sz="1100" spc="-229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nouvelle</a:t>
            </a:r>
            <a:r>
              <a:rPr dirty="0" sz="1100" spc="-1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pause pour 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l'analyse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du rythme.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20090" y="9593579"/>
            <a:ext cx="1829435" cy="9525"/>
          </a:xfrm>
          <a:custGeom>
            <a:avLst/>
            <a:gdLst/>
            <a:ahLst/>
            <a:cxnLst/>
            <a:rect l="l" t="t" r="r" b="b"/>
            <a:pathLst>
              <a:path w="1829435" h="9525">
                <a:moveTo>
                  <a:pt x="1829054" y="0"/>
                </a:moveTo>
                <a:lnTo>
                  <a:pt x="0" y="0"/>
                </a:lnTo>
                <a:lnTo>
                  <a:pt x="0" y="9144"/>
                </a:lnTo>
                <a:lnTo>
                  <a:pt x="1829054" y="9144"/>
                </a:lnTo>
                <a:lnTo>
                  <a:pt x="18290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681990" y="9648697"/>
            <a:ext cx="6078220" cy="441959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38100" marR="30480">
              <a:lnSpc>
                <a:spcPct val="101699"/>
              </a:lnSpc>
              <a:spcBef>
                <a:spcPts val="80"/>
              </a:spcBef>
            </a:pPr>
            <a:r>
              <a:rPr dirty="0" baseline="41666" sz="900" i="1">
                <a:latin typeface="Calibri"/>
                <a:cs typeface="Calibri"/>
              </a:rPr>
              <a:t>1</a:t>
            </a:r>
            <a:r>
              <a:rPr dirty="0" baseline="41666" sz="900" spc="104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Ces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indications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peuvent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être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vocales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ou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visuelles.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Leur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suivi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strict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permet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réaliser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les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différentes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opérations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plus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rapidement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et 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en</a:t>
            </a:r>
            <a:r>
              <a:rPr dirty="0" sz="900" spc="-5" i="1">
                <a:latin typeface="Calibri"/>
                <a:cs typeface="Calibri"/>
              </a:rPr>
              <a:t> sécurité.</a:t>
            </a:r>
            <a:endParaRPr sz="9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20"/>
              </a:spcBef>
            </a:pPr>
            <a:r>
              <a:rPr dirty="0" baseline="41666" sz="900" i="1">
                <a:latin typeface="Calibri"/>
                <a:cs typeface="Calibri"/>
              </a:rPr>
              <a:t>2</a:t>
            </a:r>
            <a:r>
              <a:rPr dirty="0" baseline="41666" sz="900" spc="97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Tout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mouvement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 la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victime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durant</a:t>
            </a:r>
            <a:r>
              <a:rPr dirty="0" sz="900" i="1">
                <a:latin typeface="Calibri"/>
                <a:cs typeface="Calibri"/>
              </a:rPr>
              <a:t> la</a:t>
            </a:r>
            <a:r>
              <a:rPr dirty="0" sz="900" spc="-5" i="1">
                <a:latin typeface="Calibri"/>
                <a:cs typeface="Calibri"/>
              </a:rPr>
              <a:t> phase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d’analyse</a:t>
            </a:r>
            <a:r>
              <a:rPr dirty="0" sz="900" spc="1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du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rythme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cardiaque</a:t>
            </a:r>
            <a:r>
              <a:rPr dirty="0" sz="900" i="1">
                <a:latin typeface="Calibri"/>
                <a:cs typeface="Calibri"/>
              </a:rPr>
              <a:t> est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susceptible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la </a:t>
            </a:r>
            <a:r>
              <a:rPr dirty="0" sz="900" spc="-5" i="1">
                <a:latin typeface="Calibri"/>
                <a:cs typeface="Calibri"/>
              </a:rPr>
              <a:t>fausser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27</a:t>
            </a:fld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01040" y="541019"/>
            <a:ext cx="6155690" cy="287020"/>
            <a:chOff x="701040" y="541019"/>
            <a:chExt cx="6155690" cy="287020"/>
          </a:xfrm>
        </p:grpSpPr>
        <p:sp>
          <p:nvSpPr>
            <p:cNvPr id="3" name="object 3"/>
            <p:cNvSpPr/>
            <p:nvPr/>
          </p:nvSpPr>
          <p:spPr>
            <a:xfrm>
              <a:off x="701040" y="541019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01040" y="821435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701040" y="2103373"/>
            <a:ext cx="6155690" cy="287020"/>
            <a:chOff x="701040" y="2103373"/>
            <a:chExt cx="6155690" cy="287020"/>
          </a:xfrm>
        </p:grpSpPr>
        <p:sp>
          <p:nvSpPr>
            <p:cNvPr id="6" name="object 6"/>
            <p:cNvSpPr/>
            <p:nvPr/>
          </p:nvSpPr>
          <p:spPr>
            <a:xfrm>
              <a:off x="701040" y="2103373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2383789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701040" y="7740903"/>
            <a:ext cx="6155690" cy="287020"/>
            <a:chOff x="701040" y="7740903"/>
            <a:chExt cx="6155690" cy="287020"/>
          </a:xfrm>
        </p:grpSpPr>
        <p:sp>
          <p:nvSpPr>
            <p:cNvPr id="9" name="object 9"/>
            <p:cNvSpPr/>
            <p:nvPr/>
          </p:nvSpPr>
          <p:spPr>
            <a:xfrm>
              <a:off x="701040" y="7740903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FEBD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1040" y="8021319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D91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580390" y="518413"/>
            <a:ext cx="6394450" cy="82810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0">
              <a:lnSpc>
                <a:spcPct val="100000"/>
              </a:lnSpc>
              <a:spcBef>
                <a:spcPts val="100"/>
              </a:spcBef>
            </a:pP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Chez</a:t>
            </a:r>
            <a:r>
              <a:rPr dirty="0" sz="1600" spc="-10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l’enfant</a:t>
            </a:r>
            <a:r>
              <a:rPr dirty="0" sz="1600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et </a:t>
            </a:r>
            <a:r>
              <a:rPr dirty="0" sz="1600" strike="sngStrike">
                <a:solidFill>
                  <a:srgbClr val="7E7E7E"/>
                </a:solidFill>
                <a:latin typeface="Calibri Light"/>
                <a:cs typeface="Calibri Light"/>
              </a:rPr>
              <a:t>le</a:t>
            </a:r>
            <a:r>
              <a:rPr dirty="0" sz="1600" spc="-10" strike="sngStrike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7E7E7E"/>
                </a:solidFill>
                <a:latin typeface="Calibri Light"/>
                <a:cs typeface="Calibri Light"/>
              </a:rPr>
              <a:t>nourrisson</a:t>
            </a:r>
            <a:endParaRPr sz="1600">
              <a:latin typeface="Calibri Light"/>
              <a:cs typeface="Calibri Light"/>
            </a:endParaRPr>
          </a:p>
          <a:p>
            <a:pPr algn="just" marL="139700" marR="134620">
              <a:lnSpc>
                <a:spcPct val="109800"/>
              </a:lnSpc>
              <a:spcBef>
                <a:spcPts val="1025"/>
              </a:spcBef>
            </a:pP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2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défibrillation</a:t>
            </a:r>
            <a:r>
              <a:rPr dirty="0" sz="1100" spc="2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doit</a:t>
            </a:r>
            <a:r>
              <a:rPr dirty="0" sz="1100" spc="2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être</a:t>
            </a:r>
            <a:r>
              <a:rPr dirty="0" sz="1100" spc="22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réalisée</a:t>
            </a:r>
            <a:r>
              <a:rPr dirty="0" sz="1100" spc="2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avec</a:t>
            </a:r>
            <a:r>
              <a:rPr dirty="0" sz="1100" spc="2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des</a:t>
            </a:r>
            <a:r>
              <a:rPr dirty="0" sz="1100" spc="2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appareils</a:t>
            </a:r>
            <a:r>
              <a:rPr dirty="0" sz="1100" spc="22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adaptés</a:t>
            </a:r>
            <a:r>
              <a:rPr dirty="0" sz="1100" spc="2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(électrodes</a:t>
            </a:r>
            <a:r>
              <a:rPr dirty="0" sz="1100" spc="22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enfants,</a:t>
            </a:r>
            <a:r>
              <a:rPr dirty="0" sz="1100" spc="22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réducteur</a:t>
            </a:r>
            <a:r>
              <a:rPr dirty="0" sz="1100" spc="2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d’énergie, </a:t>
            </a:r>
            <a:r>
              <a:rPr dirty="0" sz="1100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etc.). La position des électrodes collées sur la poitrine de la victime doit être conforme aux schémas </a:t>
            </a:r>
            <a:r>
              <a:rPr dirty="0" sz="1100" spc="-10" strike="sngStrike">
                <a:latin typeface="Calibri"/>
                <a:cs typeface="Calibri"/>
              </a:rPr>
              <a:t>du </a:t>
            </a:r>
            <a:r>
              <a:rPr dirty="0" sz="1100" spc="-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fabricant.</a:t>
            </a:r>
            <a:endParaRPr sz="1100">
              <a:latin typeface="Calibri"/>
              <a:cs typeface="Calibri"/>
            </a:endParaRPr>
          </a:p>
          <a:p>
            <a:pPr marL="139700" marR="134620">
              <a:lnSpc>
                <a:spcPct val="109500"/>
              </a:lnSpc>
              <a:spcBef>
                <a:spcPts val="805"/>
              </a:spcBef>
            </a:pP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leur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absence,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électrodes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adultes</a:t>
            </a:r>
            <a:r>
              <a:rPr dirty="0" sz="1100" spc="7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sont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alors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positionnées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milieu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du</a:t>
            </a:r>
            <a:r>
              <a:rPr dirty="0" sz="1100" spc="7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thorax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pour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l’une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</a:t>
            </a:r>
            <a:r>
              <a:rPr dirty="0" sz="1100" spc="7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milieu </a:t>
            </a:r>
            <a:r>
              <a:rPr dirty="0" sz="1100" spc="-23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du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dos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pour l’autre.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libri"/>
              <a:cs typeface="Calibri"/>
            </a:endParaRPr>
          </a:p>
          <a:p>
            <a:pPr marL="139700">
              <a:lnSpc>
                <a:spcPct val="100000"/>
              </a:lnSpc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Risques</a:t>
            </a:r>
            <a:r>
              <a:rPr dirty="0" sz="1600" spc="-2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et</a:t>
            </a:r>
            <a:r>
              <a:rPr dirty="0" sz="1600" spc="-2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contraintes</a:t>
            </a:r>
            <a:endParaRPr sz="1600">
              <a:latin typeface="Calibri Light"/>
              <a:cs typeface="Calibri Light"/>
            </a:endParaRPr>
          </a:p>
          <a:p>
            <a:pPr marL="139700" marR="134620">
              <a:lnSpc>
                <a:spcPct val="110000"/>
              </a:lnSpc>
              <a:spcBef>
                <a:spcPts val="1025"/>
              </a:spcBef>
            </a:pP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présente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forte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poitrine,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il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faut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positionner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l’électrode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gauche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latéralement,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sous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sein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gauche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 </a:t>
            </a:r>
            <a:r>
              <a:rPr dirty="0" sz="1100">
                <a:latin typeface="Calibri"/>
                <a:cs typeface="Calibri"/>
              </a:rPr>
              <a:t>éviter</a:t>
            </a:r>
            <a:r>
              <a:rPr dirty="0" sz="1100" spc="-5">
                <a:latin typeface="Calibri"/>
                <a:cs typeface="Calibri"/>
              </a:rPr>
              <a:t> autant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 possible 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directement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sein.</a:t>
            </a:r>
            <a:endParaRPr sz="1100">
              <a:latin typeface="Calibri"/>
              <a:cs typeface="Calibri"/>
            </a:endParaRPr>
          </a:p>
          <a:p>
            <a:pPr marL="139700" marR="132715">
              <a:lnSpc>
                <a:spcPct val="109500"/>
              </a:lnSpc>
              <a:spcBef>
                <a:spcPts val="805"/>
              </a:spcBef>
            </a:pP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poitrine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particulièrement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velue,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il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convient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d’éliminer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rapidement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l'excès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poils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 </a:t>
            </a:r>
            <a:r>
              <a:rPr dirty="0" sz="1100" spc="-5">
                <a:latin typeface="Calibri"/>
                <a:cs typeface="Calibri"/>
              </a:rPr>
              <a:t> la zone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pose des électrodes.</a:t>
            </a:r>
            <a:endParaRPr sz="1100">
              <a:latin typeface="Calibri"/>
              <a:cs typeface="Calibri"/>
            </a:endParaRPr>
          </a:p>
          <a:p>
            <a:pPr marL="139700" marR="136525">
              <a:lnSpc>
                <a:spcPct val="110000"/>
              </a:lnSpc>
              <a:spcBef>
                <a:spcPts val="795"/>
              </a:spcBef>
            </a:pP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présente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timbre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autocollant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médicamenteux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zone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électrodes,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retire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 timbre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essuie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zone avant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coller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l’électrode.</a:t>
            </a:r>
            <a:endParaRPr sz="1100">
              <a:latin typeface="Calibri"/>
              <a:cs typeface="Calibri"/>
            </a:endParaRPr>
          </a:p>
          <a:p>
            <a:pPr algn="just" marL="139700" marR="132715">
              <a:lnSpc>
                <a:spcPct val="109800"/>
              </a:lnSpc>
              <a:spcBef>
                <a:spcPts val="795"/>
              </a:spcBef>
            </a:pP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présente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stimulateur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cardiaque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(le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souvent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constate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cicatrice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perçoit </a:t>
            </a:r>
            <a:r>
              <a:rPr dirty="0" sz="1100" spc="-5">
                <a:latin typeface="Calibri"/>
                <a:cs typeface="Calibri"/>
              </a:rPr>
              <a:t>un </a:t>
            </a:r>
            <a:r>
              <a:rPr dirty="0" sz="1100" spc="-10">
                <a:latin typeface="Calibri"/>
                <a:cs typeface="Calibri"/>
              </a:rPr>
              <a:t>boîtier </a:t>
            </a:r>
            <a:r>
              <a:rPr dirty="0" sz="1100" spc="-5">
                <a:latin typeface="Calibri"/>
                <a:cs typeface="Calibri"/>
              </a:rPr>
              <a:t>sous la peau, sous la clavicule droite ou est informé par la famille) à l’endroit de pose de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l’électrode, le sauveteur colle </a:t>
            </a:r>
            <a:r>
              <a:rPr dirty="0" sz="1100">
                <a:latin typeface="Calibri"/>
                <a:cs typeface="Calibri"/>
              </a:rPr>
              <a:t>l’électrode </a:t>
            </a:r>
            <a:r>
              <a:rPr dirty="0" sz="1100" spc="-5">
                <a:latin typeface="Calibri"/>
                <a:cs typeface="Calibri"/>
              </a:rPr>
              <a:t>à une largeur de </a:t>
            </a:r>
            <a:r>
              <a:rPr dirty="0" sz="1100">
                <a:latin typeface="Calibri"/>
                <a:cs typeface="Calibri"/>
              </a:rPr>
              <a:t>main </a:t>
            </a:r>
            <a:r>
              <a:rPr dirty="0" sz="1100" spc="-5">
                <a:latin typeface="Calibri"/>
                <a:cs typeface="Calibri"/>
              </a:rPr>
              <a:t>de l’appareil (environ 8 cm de la bosse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perçue).</a:t>
            </a:r>
            <a:endParaRPr sz="1100">
              <a:latin typeface="Calibri"/>
              <a:cs typeface="Calibri"/>
            </a:endParaRPr>
          </a:p>
          <a:p>
            <a:pPr algn="just" marL="139700" marR="132080">
              <a:lnSpc>
                <a:spcPct val="109800"/>
              </a:lnSpc>
              <a:spcBef>
                <a:spcPts val="800"/>
              </a:spcBef>
            </a:pPr>
            <a:r>
              <a:rPr dirty="0" sz="1100" spc="-5">
                <a:latin typeface="Calibri"/>
                <a:cs typeface="Calibri"/>
              </a:rPr>
              <a:t>Si la victime est allongée sur un sol mouillé (bord de </a:t>
            </a:r>
            <a:r>
              <a:rPr dirty="0" sz="1100" spc="-10">
                <a:latin typeface="Calibri"/>
                <a:cs typeface="Calibri"/>
              </a:rPr>
              <a:t>piscine, </a:t>
            </a:r>
            <a:r>
              <a:rPr dirty="0" sz="1100" spc="-5">
                <a:latin typeface="Calibri"/>
                <a:cs typeface="Calibri"/>
              </a:rPr>
              <a:t>pluie, etc.) ou si son thorax est mouillé, le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sauveteur, si possible, </a:t>
            </a:r>
            <a:r>
              <a:rPr dirty="0" sz="1100" spc="-10">
                <a:latin typeface="Calibri"/>
                <a:cs typeface="Calibri"/>
              </a:rPr>
              <a:t>déplace </a:t>
            </a:r>
            <a:r>
              <a:rPr dirty="0" sz="1100" spc="-5">
                <a:latin typeface="Calibri"/>
                <a:cs typeface="Calibri"/>
              </a:rPr>
              <a:t>la victime pour l’allonger sur une </a:t>
            </a:r>
            <a:r>
              <a:rPr dirty="0" sz="1100">
                <a:latin typeface="Calibri"/>
                <a:cs typeface="Calibri"/>
              </a:rPr>
              <a:t>surface </a:t>
            </a:r>
            <a:r>
              <a:rPr dirty="0" sz="1100" spc="-5">
                <a:latin typeface="Calibri"/>
                <a:cs typeface="Calibri"/>
              </a:rPr>
              <a:t>sèche et, si possible, sèche son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thorax avant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débuter 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défibrillation</a:t>
            </a:r>
            <a:r>
              <a:rPr dirty="0" baseline="39682" sz="1050" spc="-7">
                <a:latin typeface="Calibri"/>
                <a:cs typeface="Calibri"/>
              </a:rPr>
              <a:t>1</a:t>
            </a:r>
            <a:r>
              <a:rPr dirty="0" sz="1100" spc="-5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algn="just" marL="139700" marR="131445">
              <a:lnSpc>
                <a:spcPct val="109800"/>
              </a:lnSpc>
              <a:spcBef>
                <a:spcPts val="805"/>
              </a:spcBef>
            </a:pPr>
            <a:r>
              <a:rPr dirty="0" sz="1100" spc="-5">
                <a:latin typeface="Calibri"/>
                <a:cs typeface="Calibri"/>
              </a:rPr>
              <a:t>Si la victime est allongée sur une surface en métal : si c’est </a:t>
            </a:r>
            <a:r>
              <a:rPr dirty="0" sz="1100" spc="-10">
                <a:latin typeface="Calibri"/>
                <a:cs typeface="Calibri"/>
              </a:rPr>
              <a:t>possible </a:t>
            </a:r>
            <a:r>
              <a:rPr dirty="0" sz="1100" spc="-5">
                <a:latin typeface="Calibri"/>
                <a:cs typeface="Calibri"/>
              </a:rPr>
              <a:t>et en se faisant aider si besoin, le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déplace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glisse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tissu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elle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(couverture,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etc.)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avant</a:t>
            </a:r>
            <a:r>
              <a:rPr dirty="0" sz="1100" spc="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débuter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défibrillation</a:t>
            </a:r>
            <a:r>
              <a:rPr dirty="0" baseline="39682" sz="1050" spc="-7">
                <a:latin typeface="Calibri"/>
                <a:cs typeface="Calibri"/>
              </a:rPr>
              <a:t>2</a:t>
            </a:r>
            <a:r>
              <a:rPr dirty="0" sz="1100" spc="-5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139700" marR="137795">
              <a:lnSpc>
                <a:spcPct val="109500"/>
              </a:lnSpc>
              <a:spcBef>
                <a:spcPts val="800"/>
              </a:spcBef>
            </a:pP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détecte</a:t>
            </a:r>
            <a:r>
              <a:rPr dirty="0" sz="1100" spc="1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mouvement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cours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l’analyse,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s’assurer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toucher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cours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l’analyse.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l’absence 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contact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avec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vérifie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celle-ci.</a:t>
            </a:r>
            <a:endParaRPr sz="1100">
              <a:latin typeface="Calibri"/>
              <a:cs typeface="Calibri"/>
            </a:endParaRPr>
          </a:p>
          <a:p>
            <a:pPr marL="139700" marR="135255">
              <a:lnSpc>
                <a:spcPct val="109500"/>
              </a:lnSpc>
              <a:spcBef>
                <a:spcPts val="805"/>
              </a:spcBef>
            </a:pP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demande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toujours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connecter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électrodes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alors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cette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opération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déjà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été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effectuée,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vérifie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 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Calibri"/>
              <a:cs typeface="Calibri"/>
            </a:endParaRPr>
          </a:p>
          <a:p>
            <a:pPr marL="368300" indent="-228600">
              <a:lnSpc>
                <a:spcPct val="100000"/>
              </a:lnSpc>
              <a:buFont typeface="Symbol"/>
              <a:buChar char=""/>
              <a:tabLst>
                <a:tab pos="367665" algn="l"/>
                <a:tab pos="368300" algn="l"/>
              </a:tabLst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électrodes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bien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collées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câble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connexion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correctement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connecté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68300" marR="135255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367665" algn="l"/>
                <a:tab pos="368300" algn="l"/>
              </a:tabLst>
            </a:pP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problème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n’est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résolu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qu’une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seconde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paire</a:t>
            </a:r>
            <a:r>
              <a:rPr dirty="0" sz="1100" spc="20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d’électrodes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2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disponible,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remplacer</a:t>
            </a:r>
            <a:r>
              <a:rPr dirty="0" sz="1100" spc="2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électrodes.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Symbol"/>
              <a:buChar char=""/>
            </a:pPr>
            <a:endParaRPr sz="1150">
              <a:latin typeface="Calibri"/>
              <a:cs typeface="Calibri"/>
            </a:endParaRPr>
          </a:p>
          <a:p>
            <a:pPr marL="139700">
              <a:lnSpc>
                <a:spcPct val="100000"/>
              </a:lnSpc>
            </a:pPr>
            <a:r>
              <a:rPr dirty="0" sz="1600">
                <a:solidFill>
                  <a:srgbClr val="FD9100"/>
                </a:solidFill>
                <a:latin typeface="Calibri Light"/>
                <a:cs typeface="Calibri Light"/>
              </a:rPr>
              <a:t>Points</a:t>
            </a:r>
            <a:r>
              <a:rPr dirty="0" sz="1600" spc="-50">
                <a:solidFill>
                  <a:srgbClr val="FD910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FD9100"/>
                </a:solidFill>
                <a:latin typeface="Calibri Light"/>
                <a:cs typeface="Calibri Light"/>
              </a:rPr>
              <a:t>clés</a:t>
            </a:r>
            <a:endParaRPr sz="1600">
              <a:latin typeface="Calibri Light"/>
              <a:cs typeface="Calibri Light"/>
            </a:endParaRPr>
          </a:p>
          <a:p>
            <a:pPr marL="139700">
              <a:lnSpc>
                <a:spcPct val="100000"/>
              </a:lnSpc>
              <a:spcBef>
                <a:spcPts val="1155"/>
              </a:spcBef>
            </a:pP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La mise en</a:t>
            </a:r>
            <a:r>
              <a:rPr dirty="0" sz="1100" spc="5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œuvre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du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défibrillateur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doit</a:t>
            </a:r>
            <a:r>
              <a:rPr dirty="0" sz="1100">
                <a:solidFill>
                  <a:srgbClr val="434343"/>
                </a:solidFill>
                <a:latin typeface="Calibri"/>
                <a:cs typeface="Calibri"/>
              </a:rPr>
              <a:t> </a:t>
            </a:r>
            <a:r>
              <a:rPr dirty="0" sz="1100" spc="-5">
                <a:solidFill>
                  <a:srgbClr val="434343"/>
                </a:solidFill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Calibri"/>
              <a:cs typeface="Calibri"/>
            </a:endParaRPr>
          </a:p>
          <a:p>
            <a:pPr marL="368300" indent="-228600">
              <a:lnSpc>
                <a:spcPct val="100000"/>
              </a:lnSpc>
              <a:buFont typeface="Symbol"/>
              <a:buChar char=""/>
              <a:tabLst>
                <a:tab pos="367665" algn="l"/>
                <a:tab pos="368300" algn="l"/>
              </a:tabLst>
            </a:pP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précoce possible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3683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367665" algn="l"/>
                <a:tab pos="368300" algn="l"/>
              </a:tabLst>
            </a:pPr>
            <a:r>
              <a:rPr dirty="0" sz="1100" spc="-5">
                <a:latin typeface="Calibri"/>
                <a:cs typeface="Calibri"/>
              </a:rPr>
              <a:t>interrompre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moins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possible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pratique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thoraciques.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20090" y="9454133"/>
            <a:ext cx="1829435" cy="9525"/>
          </a:xfrm>
          <a:custGeom>
            <a:avLst/>
            <a:gdLst/>
            <a:ahLst/>
            <a:cxnLst/>
            <a:rect l="l" t="t" r="r" b="b"/>
            <a:pathLst>
              <a:path w="1829435" h="9525">
                <a:moveTo>
                  <a:pt x="1829054" y="0"/>
                </a:moveTo>
                <a:lnTo>
                  <a:pt x="0" y="0"/>
                </a:lnTo>
                <a:lnTo>
                  <a:pt x="0" y="9143"/>
                </a:lnTo>
                <a:lnTo>
                  <a:pt x="1829054" y="9143"/>
                </a:lnTo>
                <a:lnTo>
                  <a:pt x="18290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681990" y="9509252"/>
            <a:ext cx="6149340" cy="58102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38100" marR="309880">
              <a:lnSpc>
                <a:spcPct val="101699"/>
              </a:lnSpc>
              <a:spcBef>
                <a:spcPts val="80"/>
              </a:spcBef>
            </a:pPr>
            <a:r>
              <a:rPr dirty="0" baseline="41666" sz="900" i="1">
                <a:latin typeface="Calibri"/>
                <a:cs typeface="Calibri"/>
              </a:rPr>
              <a:t>1</a:t>
            </a:r>
            <a:r>
              <a:rPr dirty="0" baseline="41666" sz="900" spc="104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L’efficacité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d’un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choc </a:t>
            </a:r>
            <a:r>
              <a:rPr dirty="0" sz="900" spc="-5" i="1">
                <a:latin typeface="Calibri"/>
                <a:cs typeface="Calibri"/>
              </a:rPr>
              <a:t>électrique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sur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une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victime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allongée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sur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un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sol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mouillé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est</a:t>
            </a:r>
            <a:r>
              <a:rPr dirty="0" sz="900" i="1">
                <a:latin typeface="Calibri"/>
                <a:cs typeface="Calibri"/>
              </a:rPr>
              <a:t> diminuée.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Il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n’existe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pas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risque</a:t>
            </a:r>
            <a:r>
              <a:rPr dirty="0" sz="900" i="1">
                <a:latin typeface="Calibri"/>
                <a:cs typeface="Calibri"/>
              </a:rPr>
              <a:t> réel pour le 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sauveteur.</a:t>
            </a:r>
            <a:endParaRPr sz="900">
              <a:latin typeface="Calibri"/>
              <a:cs typeface="Calibri"/>
            </a:endParaRPr>
          </a:p>
          <a:p>
            <a:pPr marL="38100" marR="30480">
              <a:lnSpc>
                <a:spcPct val="101699"/>
              </a:lnSpc>
            </a:pPr>
            <a:r>
              <a:rPr dirty="0" baseline="41666" sz="900" spc="-7" i="1">
                <a:latin typeface="Calibri"/>
                <a:cs typeface="Calibri"/>
              </a:rPr>
              <a:t>2</a:t>
            </a:r>
            <a:r>
              <a:rPr dirty="0" sz="900" spc="-5" i="1">
                <a:latin typeface="Calibri"/>
                <a:cs typeface="Calibri"/>
              </a:rPr>
              <a:t>L’efficacité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d’un</a:t>
            </a:r>
            <a:r>
              <a:rPr dirty="0" sz="900" spc="1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choc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électrique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sur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une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victime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allongée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sur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une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surface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métallique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est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diminuée.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Il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n’existe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pas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risque</a:t>
            </a:r>
            <a:r>
              <a:rPr dirty="0" sz="900" i="1">
                <a:latin typeface="Calibri"/>
                <a:cs typeface="Calibri"/>
              </a:rPr>
              <a:t> réel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pour 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le sauveteur.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36</a:t>
            </a:fld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2089" y="516889"/>
            <a:ext cx="2053589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7E7E7E"/>
                </a:solidFill>
                <a:latin typeface="Calibri"/>
                <a:cs typeface="Calibri"/>
              </a:rPr>
              <a:t>[01AC03</a:t>
            </a:r>
            <a:r>
              <a:rPr dirty="0" sz="1600" spc="-25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"/>
                <a:cs typeface="Calibri"/>
              </a:rPr>
              <a:t>/</a:t>
            </a:r>
            <a:r>
              <a:rPr dirty="0" sz="1600" spc="65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"/>
                <a:cs typeface="Calibri"/>
              </a:rPr>
              <a:t>12-2022]</a:t>
            </a:r>
            <a:r>
              <a:rPr dirty="0" sz="1600" spc="-2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GQS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44500" algn="l"/>
                <a:tab pos="6167755" algn="l"/>
              </a:tabLst>
            </a:pPr>
            <a:r>
              <a:rPr dirty="0" spc="-5"/>
              <a:t> </a:t>
            </a:r>
            <a:r>
              <a:rPr dirty="0" spc="-5"/>
              <a:t>	</a:t>
            </a:r>
            <a:r>
              <a:rPr dirty="0" spc="-5"/>
              <a:t>Défibrillateur automatisé</a:t>
            </a:r>
            <a:r>
              <a:rPr dirty="0" spc="-10"/>
              <a:t> </a:t>
            </a:r>
            <a:r>
              <a:rPr dirty="0" spc="-5"/>
              <a:t>externe</a:t>
            </a:r>
            <a:r>
              <a:rPr dirty="0" spc="5"/>
              <a:t> </a:t>
            </a:r>
            <a:r>
              <a:rPr dirty="0" spc="-5"/>
              <a:t>-</a:t>
            </a:r>
            <a:r>
              <a:rPr dirty="0"/>
              <a:t> </a:t>
            </a:r>
            <a:r>
              <a:rPr dirty="0" spc="-5"/>
              <a:t>DAE	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701040" y="2607817"/>
            <a:ext cx="6155690" cy="287655"/>
            <a:chOff x="701040" y="2607817"/>
            <a:chExt cx="6155690" cy="287655"/>
          </a:xfrm>
        </p:grpSpPr>
        <p:sp>
          <p:nvSpPr>
            <p:cNvPr id="5" name="object 5"/>
            <p:cNvSpPr/>
            <p:nvPr/>
          </p:nvSpPr>
          <p:spPr>
            <a:xfrm>
              <a:off x="701040" y="2607817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5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01040" y="2888995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/>
          <p:cNvGrpSpPr/>
          <p:nvPr/>
        </p:nvGrpSpPr>
        <p:grpSpPr>
          <a:xfrm>
            <a:off x="701040" y="7018527"/>
            <a:ext cx="6155690" cy="287655"/>
            <a:chOff x="701040" y="7018527"/>
            <a:chExt cx="6155690" cy="287655"/>
          </a:xfrm>
        </p:grpSpPr>
        <p:sp>
          <p:nvSpPr>
            <p:cNvPr id="8" name="object 8"/>
            <p:cNvSpPr/>
            <p:nvPr/>
          </p:nvSpPr>
          <p:spPr>
            <a:xfrm>
              <a:off x="701040" y="7018527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701040" y="7299704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/>
          <p:nvPr/>
        </p:nvSpPr>
        <p:spPr>
          <a:xfrm>
            <a:off x="701040" y="1343659"/>
            <a:ext cx="6155690" cy="81749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95"/>
              </a:spcBef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défibrillateur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automatisé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externe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(DAE)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appareil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d’analyser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l’activité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électrique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cœur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reconnaître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anomalie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fonctionnement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électrique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cœur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l’origine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l’arrêt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cardiaque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marR="20955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délivrer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d’inviter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délivrer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choc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électrique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(information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vocale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visuelle),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afin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d’arrêter l’activité électrique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anarchique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 cœur.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Symbol"/>
              <a:buChar char=""/>
            </a:pP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5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Composition</a:t>
            </a:r>
            <a:endParaRPr sz="16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5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 composé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1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d’un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haut-parleur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donne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messages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sonores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guide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action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d’un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métronome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rythme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thoraciques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option)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d’un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accumulateur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d’énergie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chocs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électriques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marR="12065" indent="-228600">
              <a:lnSpc>
                <a:spcPct val="117300"/>
              </a:lnSpc>
              <a:spcBef>
                <a:spcPts val="5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éventuellement,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bouton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permet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délivrer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choc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électrique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lorsqu’il</a:t>
            </a:r>
            <a:r>
              <a:rPr dirty="0" sz="1100" spc="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indiqué</a:t>
            </a:r>
            <a:r>
              <a:rPr dirty="0" sz="1100" spc="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l’appareil.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Symbol"/>
              <a:buChar char=""/>
            </a:pPr>
            <a:endParaRPr sz="1050">
              <a:latin typeface="Calibri"/>
              <a:cs typeface="Calibri"/>
            </a:endParaRPr>
          </a:p>
          <a:p>
            <a:pPr algn="just" marL="19050" marR="12065">
              <a:lnSpc>
                <a:spcPct val="109800"/>
              </a:lnSpc>
            </a:pPr>
            <a:r>
              <a:rPr dirty="0" sz="1100" spc="-5">
                <a:latin typeface="Calibri"/>
                <a:cs typeface="Calibri"/>
              </a:rPr>
              <a:t>Le DAE est toujours accompagné d’une paire d’électrodes de </a:t>
            </a:r>
            <a:r>
              <a:rPr dirty="0" sz="1100" spc="-10">
                <a:latin typeface="Calibri"/>
                <a:cs typeface="Calibri"/>
              </a:rPr>
              <a:t>défibrillation </a:t>
            </a:r>
            <a:r>
              <a:rPr dirty="0" sz="1100">
                <a:latin typeface="Calibri"/>
                <a:cs typeface="Calibri"/>
              </a:rPr>
              <a:t>pré-gélifiées </a:t>
            </a:r>
            <a:r>
              <a:rPr dirty="0" sz="1100" spc="-5">
                <a:latin typeface="Calibri"/>
                <a:cs typeface="Calibri"/>
              </a:rPr>
              <a:t>autocollantes </a:t>
            </a:r>
            <a:r>
              <a:rPr dirty="0" sz="1100">
                <a:latin typeface="Calibri"/>
                <a:cs typeface="Calibri"/>
              </a:rPr>
              <a:t>avec 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câble intégré. Ces électrodes, à usage unique, sont contenues dans un emballage hermétique. Une </a:t>
            </a:r>
            <a:r>
              <a:rPr dirty="0" sz="1100" spc="5">
                <a:latin typeface="Calibri"/>
                <a:cs typeface="Calibri"/>
              </a:rPr>
              <a:t>seconde 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paire doit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disponible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défaillance 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première.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fois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collées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peau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thorax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les </a:t>
            </a:r>
            <a:r>
              <a:rPr dirty="0" sz="1100" spc="-5">
                <a:latin typeface="Calibri"/>
                <a:cs typeface="Calibri"/>
              </a:rPr>
              <a:t>électrodes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permettent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18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capter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transmettre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l’activité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électrique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cardiaque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défibrillateur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marR="10795" indent="-228600">
              <a:lnSpc>
                <a:spcPct val="116799"/>
              </a:lnSpc>
              <a:spcBef>
                <a:spcPts val="6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délivrer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choc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électrique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lorsqu’il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indiqué.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Plusieurs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accessoires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peuvent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joints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défibrillateur dont :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2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ciseaux,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couper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vêtements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dénuder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poitrine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33450" marR="11430" indent="-228600">
              <a:lnSpc>
                <a:spcPct val="116799"/>
              </a:lnSpc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compresses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papier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absorbant,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sécher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peau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poitrine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15">
                <a:latin typeface="Calibri"/>
                <a:cs typeface="Calibri"/>
              </a:rPr>
              <a:t>la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si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elle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mouillée ou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humide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33450" marR="16510" indent="-228600">
              <a:lnSpc>
                <a:spcPct val="116799"/>
              </a:lnSpc>
              <a:spcBef>
                <a:spcPts val="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d’un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rasoir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jetable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raser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poils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s’ils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particulièrement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abondants,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l’endroit où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colle 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électrodes.</a:t>
            </a:r>
            <a:endParaRPr sz="11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Courier New"/>
              <a:buChar char="o"/>
            </a:pPr>
            <a:endParaRPr sz="11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Localisation</a:t>
            </a:r>
            <a:endParaRPr sz="1600">
              <a:latin typeface="Calibri Light"/>
              <a:cs typeface="Calibri Light"/>
            </a:endParaRPr>
          </a:p>
          <a:p>
            <a:pPr algn="just" marL="19050" marR="12700">
              <a:lnSpc>
                <a:spcPct val="109500"/>
              </a:lnSpc>
              <a:spcBef>
                <a:spcPts val="1435"/>
              </a:spcBef>
            </a:pPr>
            <a:r>
              <a:rPr dirty="0" sz="1100" spc="-5">
                <a:latin typeface="Calibri"/>
                <a:cs typeface="Calibri"/>
              </a:rPr>
              <a:t>Actuellement, les DAE sont mis à </a:t>
            </a:r>
            <a:r>
              <a:rPr dirty="0" sz="1100" spc="-10">
                <a:latin typeface="Calibri"/>
                <a:cs typeface="Calibri"/>
              </a:rPr>
              <a:t>disposition </a:t>
            </a:r>
            <a:r>
              <a:rPr dirty="0" sz="1100" spc="-5">
                <a:latin typeface="Calibri"/>
                <a:cs typeface="Calibri"/>
              </a:rPr>
              <a:t>du public dans </a:t>
            </a:r>
            <a:r>
              <a:rPr dirty="0" sz="1100" spc="5">
                <a:latin typeface="Calibri"/>
                <a:cs typeface="Calibri"/>
              </a:rPr>
              <a:t>les </a:t>
            </a:r>
            <a:r>
              <a:rPr dirty="0" sz="1100" spc="-5">
                <a:latin typeface="Calibri"/>
                <a:cs typeface="Calibri"/>
              </a:rPr>
              <a:t>établissements recevant du </a:t>
            </a:r>
            <a:r>
              <a:rPr dirty="0" sz="1100" spc="-10">
                <a:latin typeface="Calibri"/>
                <a:cs typeface="Calibri"/>
              </a:rPr>
              <a:t>public. </a:t>
            </a:r>
            <a:r>
              <a:rPr dirty="0" sz="1100" spc="-5">
                <a:latin typeface="Calibri"/>
                <a:cs typeface="Calibri"/>
              </a:rPr>
              <a:t>On les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trouve également dans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195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halls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d’aéroports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avions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compagnies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aériennes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grands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magasins,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centres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commerciaux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halls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gares, les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trains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4765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47015" algn="l"/>
                <a:tab pos="247650" algn="l"/>
              </a:tabLst>
            </a:pPr>
            <a:r>
              <a:rPr dirty="0" sz="1100" spc="-5">
                <a:latin typeface="Calibri"/>
                <a:cs typeface="Calibri"/>
              </a:rPr>
              <a:t>certains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lieux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travail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immeubles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d’habitation.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Calibri"/>
              <a:cs typeface="Calibri"/>
            </a:endParaRPr>
          </a:p>
          <a:p>
            <a:pPr marL="19050" marR="1076325">
              <a:lnSpc>
                <a:spcPct val="110000"/>
              </a:lnSpc>
            </a:pP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cas,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appareils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sont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parfois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placés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armoires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murales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repérées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par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logo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facilement identifiable.</a:t>
            </a:r>
            <a:endParaRPr sz="1100">
              <a:latin typeface="Calibri"/>
              <a:cs typeface="Calibri"/>
            </a:endParaRPr>
          </a:p>
          <a:p>
            <a:pPr marL="19050" marR="201295">
              <a:lnSpc>
                <a:spcPts val="1450"/>
              </a:lnSpc>
              <a:spcBef>
                <a:spcPts val="65"/>
              </a:spcBef>
            </a:pP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applications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permettant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localiser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défibrillateur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existent.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conseillé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d’avoir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permanence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accès sur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téléphone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 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ces applications.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22441" y="7722869"/>
            <a:ext cx="1056132" cy="1051559"/>
          </a:xfrm>
          <a:prstGeom prst="rect">
            <a:avLst/>
          </a:prstGeom>
        </p:spPr>
      </p:pic>
      <p:sp>
        <p:nvSpPr>
          <p:cNvPr id="12" name="object 12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36</a:t>
            </a:fld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7423" y="516889"/>
            <a:ext cx="204279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47A4D7"/>
                </a:solidFill>
                <a:latin typeface="Calibri"/>
                <a:cs typeface="Calibri"/>
              </a:rPr>
              <a:t>[01PR04</a:t>
            </a:r>
            <a:r>
              <a:rPr dirty="0" sz="1600" spc="-15">
                <a:solidFill>
                  <a:srgbClr val="47A4D7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"/>
                <a:cs typeface="Calibri"/>
              </a:rPr>
              <a:t>/</a:t>
            </a:r>
            <a:r>
              <a:rPr dirty="0" sz="1600" spc="55">
                <a:solidFill>
                  <a:srgbClr val="47A4D7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"/>
                <a:cs typeface="Calibri"/>
              </a:rPr>
              <a:t>12-2022]</a:t>
            </a:r>
            <a:r>
              <a:rPr dirty="0" sz="1600" spc="-15">
                <a:solidFill>
                  <a:srgbClr val="47A4D7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D9100"/>
                </a:solidFill>
                <a:latin typeface="Calibri"/>
                <a:cs typeface="Calibri"/>
              </a:rPr>
              <a:t>GQS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79215" y="760730"/>
            <a:ext cx="799465" cy="4216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none" spc="-5">
                <a:solidFill>
                  <a:srgbClr val="47A4D7"/>
                </a:solidFill>
              </a:rPr>
              <a:t>Plaies</a:t>
            </a:r>
          </a:p>
        </p:txBody>
      </p:sp>
      <p:sp>
        <p:nvSpPr>
          <p:cNvPr id="4" name="object 4"/>
          <p:cNvSpPr/>
          <p:nvPr/>
        </p:nvSpPr>
        <p:spPr>
          <a:xfrm>
            <a:off x="701040" y="1242821"/>
            <a:ext cx="6155690" cy="6350"/>
          </a:xfrm>
          <a:custGeom>
            <a:avLst/>
            <a:gdLst/>
            <a:ahLst/>
            <a:cxnLst/>
            <a:rect l="l" t="t" r="r" b="b"/>
            <a:pathLst>
              <a:path w="6155690" h="6350">
                <a:moveTo>
                  <a:pt x="6155436" y="0"/>
                </a:moveTo>
                <a:lnTo>
                  <a:pt x="0" y="0"/>
                </a:lnTo>
                <a:lnTo>
                  <a:pt x="0" y="6096"/>
                </a:lnTo>
                <a:lnTo>
                  <a:pt x="6155436" y="6096"/>
                </a:lnTo>
                <a:lnTo>
                  <a:pt x="6155436" y="0"/>
                </a:lnTo>
                <a:close/>
              </a:path>
            </a:pathLst>
          </a:custGeom>
          <a:solidFill>
            <a:srgbClr val="47A4D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701040" y="1401317"/>
            <a:ext cx="6155690" cy="287020"/>
            <a:chOff x="701040" y="1401317"/>
            <a:chExt cx="6155690" cy="287020"/>
          </a:xfrm>
        </p:grpSpPr>
        <p:sp>
          <p:nvSpPr>
            <p:cNvPr id="6" name="object 6"/>
            <p:cNvSpPr/>
            <p:nvPr/>
          </p:nvSpPr>
          <p:spPr>
            <a:xfrm>
              <a:off x="701040" y="140131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16817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701040" y="3602989"/>
            <a:ext cx="6155690" cy="287655"/>
            <a:chOff x="701040" y="3602989"/>
            <a:chExt cx="6155690" cy="287655"/>
          </a:xfrm>
        </p:grpSpPr>
        <p:sp>
          <p:nvSpPr>
            <p:cNvPr id="9" name="object 9"/>
            <p:cNvSpPr/>
            <p:nvPr/>
          </p:nvSpPr>
          <p:spPr>
            <a:xfrm>
              <a:off x="701040" y="3602989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1040" y="3884167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701040" y="4512055"/>
            <a:ext cx="6155690" cy="287655"/>
            <a:chOff x="701040" y="4512055"/>
            <a:chExt cx="6155690" cy="287655"/>
          </a:xfrm>
        </p:grpSpPr>
        <p:sp>
          <p:nvSpPr>
            <p:cNvPr id="12" name="object 12"/>
            <p:cNvSpPr/>
            <p:nvPr/>
          </p:nvSpPr>
          <p:spPr>
            <a:xfrm>
              <a:off x="701040" y="4512055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01040" y="47932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4" name="object 14"/>
          <p:cNvGrpSpPr/>
          <p:nvPr/>
        </p:nvGrpSpPr>
        <p:grpSpPr>
          <a:xfrm>
            <a:off x="701040" y="6176517"/>
            <a:ext cx="6155690" cy="287020"/>
            <a:chOff x="701040" y="6176517"/>
            <a:chExt cx="6155690" cy="287020"/>
          </a:xfrm>
        </p:grpSpPr>
        <p:sp>
          <p:nvSpPr>
            <p:cNvPr id="15" name="object 15"/>
            <p:cNvSpPr/>
            <p:nvPr/>
          </p:nvSpPr>
          <p:spPr>
            <a:xfrm>
              <a:off x="701040" y="617651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6155436" y="28041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701040" y="64569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7" name="object 17"/>
          <p:cNvGrpSpPr/>
          <p:nvPr/>
        </p:nvGrpSpPr>
        <p:grpSpPr>
          <a:xfrm>
            <a:off x="701040" y="6901179"/>
            <a:ext cx="6155690" cy="287655"/>
            <a:chOff x="701040" y="6901179"/>
            <a:chExt cx="6155690" cy="287655"/>
          </a:xfrm>
        </p:grpSpPr>
        <p:sp>
          <p:nvSpPr>
            <p:cNvPr id="18" name="object 18"/>
            <p:cNvSpPr/>
            <p:nvPr/>
          </p:nvSpPr>
          <p:spPr>
            <a:xfrm>
              <a:off x="701040" y="6901179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DEEA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701040" y="7182357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47A4D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/>
          <p:nvPr/>
        </p:nvSpPr>
        <p:spPr>
          <a:xfrm>
            <a:off x="720090" y="9593579"/>
            <a:ext cx="1829435" cy="9525"/>
          </a:xfrm>
          <a:custGeom>
            <a:avLst/>
            <a:gdLst/>
            <a:ahLst/>
            <a:cxnLst/>
            <a:rect l="l" t="t" r="r" b="b"/>
            <a:pathLst>
              <a:path w="1829435" h="9525">
                <a:moveTo>
                  <a:pt x="1829054" y="0"/>
                </a:moveTo>
                <a:lnTo>
                  <a:pt x="0" y="0"/>
                </a:lnTo>
                <a:lnTo>
                  <a:pt x="0" y="9144"/>
                </a:lnTo>
                <a:lnTo>
                  <a:pt x="1829054" y="9144"/>
                </a:lnTo>
                <a:lnTo>
                  <a:pt x="18290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656590" y="1378711"/>
            <a:ext cx="6253480" cy="8711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Définition</a:t>
            </a:r>
            <a:r>
              <a:rPr dirty="0" sz="1600" spc="-1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-</a:t>
            </a:r>
            <a:r>
              <a:rPr dirty="0" sz="1600" spc="-2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Signes</a:t>
            </a:r>
            <a:endParaRPr sz="1600">
              <a:latin typeface="Calibri Light"/>
              <a:cs typeface="Calibri Light"/>
            </a:endParaRPr>
          </a:p>
          <a:p>
            <a:pPr marL="63500" marR="71755">
              <a:lnSpc>
                <a:spcPct val="110000"/>
              </a:lnSpc>
              <a:spcBef>
                <a:spcPts val="1025"/>
              </a:spcBef>
            </a:pP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plaie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lésion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peau,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revêtement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protecteur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corps,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avec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atteinte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possible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tissus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situés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dessous. Elle 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qualifiée 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800">
              <a:latin typeface="Calibri"/>
              <a:cs typeface="Calibri"/>
            </a:endParaRPr>
          </a:p>
          <a:p>
            <a:pPr marL="292100" indent="-228600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291465" algn="l"/>
                <a:tab pos="292100" algn="l"/>
              </a:tabLst>
            </a:pPr>
            <a:r>
              <a:rPr dirty="0" sz="1100" spc="-5">
                <a:latin typeface="Calibri"/>
                <a:cs typeface="Calibri"/>
              </a:rPr>
              <a:t>plaie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simple,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lorsqu’il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s’agit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petite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coupure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superficielle,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éraflure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saignant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921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91465" algn="l"/>
                <a:tab pos="292100" algn="l"/>
              </a:tabLst>
            </a:pPr>
            <a:r>
              <a:rPr dirty="0" sz="1100" spc="-5">
                <a:latin typeface="Calibri"/>
                <a:cs typeface="Calibri"/>
              </a:rPr>
              <a:t>plaie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grave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fait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977900" indent="-229235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977900" algn="l"/>
                <a:tab pos="978535" algn="l"/>
              </a:tabLst>
            </a:pPr>
            <a:r>
              <a:rPr dirty="0" sz="1100" spc="-5">
                <a:latin typeface="Calibri"/>
                <a:cs typeface="Calibri"/>
              </a:rPr>
              <a:t>d’une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hémorragie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associée ;</a:t>
            </a:r>
            <a:endParaRPr sz="1100">
              <a:latin typeface="Calibri"/>
              <a:cs typeface="Calibri"/>
            </a:endParaRPr>
          </a:p>
          <a:p>
            <a:pPr lvl="1" marL="977900" indent="-229235">
              <a:lnSpc>
                <a:spcPct val="100000"/>
              </a:lnSpc>
              <a:spcBef>
                <a:spcPts val="225"/>
              </a:spcBef>
              <a:buFont typeface="Courier New"/>
              <a:buChar char="o"/>
              <a:tabLst>
                <a:tab pos="977900" algn="l"/>
                <a:tab pos="978535" algn="l"/>
              </a:tabLst>
            </a:pPr>
            <a:r>
              <a:rPr dirty="0" sz="1100" spc="-5">
                <a:latin typeface="Calibri"/>
                <a:cs typeface="Calibri"/>
              </a:rPr>
              <a:t>d’un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mécanisme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pénétrant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objet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tranchant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perforant,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morsures,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projectiles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77900" indent="-229235">
              <a:lnSpc>
                <a:spcPct val="100000"/>
              </a:lnSpc>
              <a:spcBef>
                <a:spcPts val="225"/>
              </a:spcBef>
              <a:buFont typeface="Courier New"/>
              <a:buChar char="o"/>
              <a:tabLst>
                <a:tab pos="977900" algn="l"/>
                <a:tab pos="978535" algn="l"/>
              </a:tabLst>
            </a:pP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localisation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thoracique,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abdominale,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oculaire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>
                <a:latin typeface="Calibri"/>
                <a:cs typeface="Calibri"/>
              </a:rPr>
              <a:t> proche </a:t>
            </a:r>
            <a:r>
              <a:rPr dirty="0" sz="1100" spc="-5">
                <a:latin typeface="Calibri"/>
                <a:cs typeface="Calibri"/>
              </a:rPr>
              <a:t>d’un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orifice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naturel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77900" indent="-229235">
              <a:lnSpc>
                <a:spcPct val="100000"/>
              </a:lnSpc>
              <a:spcBef>
                <a:spcPts val="225"/>
              </a:spcBef>
              <a:buFont typeface="Courier New"/>
              <a:buChar char="o"/>
              <a:tabLst>
                <a:tab pos="977900" algn="l"/>
                <a:tab pos="978535" algn="l"/>
              </a:tabLst>
            </a:pPr>
            <a:r>
              <a:rPr dirty="0" sz="1100" spc="-5">
                <a:latin typeface="Calibri"/>
                <a:cs typeface="Calibri"/>
              </a:rPr>
              <a:t>de son aspect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déchiqueté,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écrasé.</a:t>
            </a:r>
            <a:endParaRPr sz="11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55"/>
              </a:spcBef>
              <a:buFont typeface="Courier New"/>
              <a:buChar char="o"/>
            </a:pPr>
            <a:endParaRPr sz="11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5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Causes</a:t>
            </a:r>
            <a:endParaRPr sz="1600">
              <a:latin typeface="Calibri Light"/>
              <a:cs typeface="Calibri Light"/>
            </a:endParaRPr>
          </a:p>
          <a:p>
            <a:pPr marL="63500" marR="68580">
              <a:lnSpc>
                <a:spcPct val="109500"/>
              </a:lnSpc>
              <a:spcBef>
                <a:spcPts val="1035"/>
              </a:spcBef>
            </a:pP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plaie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généralement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secondaire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traumatisme,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elle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provoquée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coupure,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éraflure,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morsure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 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piqûre.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5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Risques</a:t>
            </a:r>
            <a:endParaRPr sz="1600">
              <a:latin typeface="Calibri Light"/>
              <a:cs typeface="Calibri Light"/>
            </a:endParaRPr>
          </a:p>
          <a:p>
            <a:pPr marL="63500" marR="65405">
              <a:lnSpc>
                <a:spcPct val="109700"/>
              </a:lnSpc>
              <a:spcBef>
                <a:spcPts val="1030"/>
              </a:spcBef>
            </a:pPr>
            <a:r>
              <a:rPr dirty="0" sz="1100" spc="-5">
                <a:latin typeface="Calibri"/>
                <a:cs typeface="Calibri"/>
              </a:rPr>
              <a:t>Une plaie, suivant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 importance et sa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localisation,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 être 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l’origine d’une aggravation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immédiate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l’état 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 victime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hémorragie ou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 défaillance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respiration.</a:t>
            </a:r>
            <a:endParaRPr sz="11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930"/>
              </a:spcBef>
            </a:pPr>
            <a:r>
              <a:rPr dirty="0" sz="1100" spc="-5">
                <a:latin typeface="Calibri"/>
                <a:cs typeface="Calibri"/>
              </a:rPr>
              <a:t>Elle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aussi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l’origine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infection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secondaire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tétanos.</a:t>
            </a:r>
            <a:endParaRPr sz="1100">
              <a:latin typeface="Calibri"/>
              <a:cs typeface="Calibri"/>
            </a:endParaRPr>
          </a:p>
          <a:p>
            <a:pPr marL="63500" marR="67310">
              <a:lnSpc>
                <a:spcPct val="109500"/>
              </a:lnSpc>
              <a:spcBef>
                <a:spcPts val="805"/>
              </a:spcBef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tétanos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maladie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très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grave,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parfois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mortelle.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Seule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vaccination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antitétanique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protège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cette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maladie.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Principes</a:t>
            </a:r>
            <a:r>
              <a:rPr dirty="0" sz="1600" spc="-3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d’action</a:t>
            </a:r>
            <a:endParaRPr sz="1600">
              <a:latin typeface="Calibri Light"/>
              <a:cs typeface="Calibri Light"/>
            </a:endParaRPr>
          </a:p>
          <a:p>
            <a:pPr marL="63500">
              <a:lnSpc>
                <a:spcPct val="100000"/>
              </a:lnSpc>
              <a:spcBef>
                <a:spcPts val="1155"/>
              </a:spcBef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identifier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gravité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plaie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afin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d’adopter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conduite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tenir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adaptée.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</a:pP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Conduite</a:t>
            </a:r>
            <a:r>
              <a:rPr dirty="0" sz="1600" spc="-3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2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tenir</a:t>
            </a:r>
            <a:endParaRPr sz="1600">
              <a:latin typeface="Calibri Light"/>
              <a:cs typeface="Calibri Light"/>
            </a:endParaRPr>
          </a:p>
          <a:p>
            <a:pPr marL="292100" indent="-228600">
              <a:lnSpc>
                <a:spcPct val="100000"/>
              </a:lnSpc>
              <a:spcBef>
                <a:spcPts val="1220"/>
              </a:spcBef>
              <a:buFont typeface="Symbol"/>
              <a:buChar char=""/>
              <a:tabLst>
                <a:tab pos="291465" algn="l"/>
                <a:tab pos="292100" algn="l"/>
              </a:tabLst>
            </a:pPr>
            <a:r>
              <a:rPr dirty="0" sz="1100" spc="-5">
                <a:latin typeface="Calibri"/>
                <a:cs typeface="Calibri"/>
              </a:rPr>
              <a:t>évaluer la gravité 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plaie,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puis 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Symbol"/>
              <a:buChar char=""/>
            </a:pPr>
            <a:endParaRPr sz="11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Face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une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plaie</a:t>
            </a:r>
            <a:r>
              <a:rPr dirty="0" sz="1600" spc="-4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grave</a:t>
            </a:r>
            <a:endParaRPr sz="1600">
              <a:latin typeface="Calibri Light"/>
              <a:cs typeface="Calibri Light"/>
            </a:endParaRPr>
          </a:p>
          <a:p>
            <a:pPr marL="292100" indent="-228600">
              <a:lnSpc>
                <a:spcPct val="100000"/>
              </a:lnSpc>
              <a:spcBef>
                <a:spcPts val="1070"/>
              </a:spcBef>
              <a:buFont typeface="Symbol"/>
              <a:buChar char=""/>
              <a:tabLst>
                <a:tab pos="291465" algn="l"/>
                <a:tab pos="292100" algn="l"/>
              </a:tabLst>
            </a:pPr>
            <a:r>
              <a:rPr dirty="0" sz="1100" spc="-5">
                <a:latin typeface="Calibri"/>
                <a:cs typeface="Calibri"/>
              </a:rPr>
              <a:t>ne jamais</a:t>
            </a:r>
            <a:r>
              <a:rPr dirty="0" sz="1100">
                <a:latin typeface="Calibri"/>
                <a:cs typeface="Calibri"/>
              </a:rPr>
              <a:t> retirer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corps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étranger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(couteau,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morceau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verre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…)</a:t>
            </a:r>
            <a:r>
              <a:rPr dirty="0" baseline="39682" sz="1050" spc="-7">
                <a:latin typeface="Calibri"/>
                <a:cs typeface="Calibri"/>
              </a:rPr>
              <a:t>1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9210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291465" algn="l"/>
                <a:tab pos="292100" algn="l"/>
              </a:tabLst>
            </a:pP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d'hémorragie,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arrêter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saignement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(cf.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hémorragies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externes)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9210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291465" algn="l"/>
                <a:tab pos="292100" algn="l"/>
              </a:tabLst>
            </a:pPr>
            <a:r>
              <a:rPr dirty="0" sz="1100" spc="-5">
                <a:latin typeface="Calibri"/>
                <a:cs typeface="Calibri"/>
              </a:rPr>
              <a:t>si 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plaie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située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niveau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thorax,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laisser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 l'air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libre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92100" marR="68580" indent="-228600">
              <a:lnSpc>
                <a:spcPct val="116799"/>
              </a:lnSpc>
              <a:spcBef>
                <a:spcPts val="60"/>
              </a:spcBef>
              <a:buFont typeface="Symbol"/>
              <a:buChar char=""/>
              <a:tabLst>
                <a:tab pos="291465" algn="l"/>
                <a:tab pos="292100" algn="l"/>
              </a:tabLst>
            </a:pPr>
            <a:r>
              <a:rPr dirty="0" sz="1100" spc="-5">
                <a:latin typeface="Calibri"/>
                <a:cs typeface="Calibri"/>
              </a:rPr>
              <a:t>installer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confortablement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sans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délai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position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d'attente,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exemple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lit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1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un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canapé,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défaut</a:t>
            </a:r>
            <a:r>
              <a:rPr dirty="0" sz="1100" spc="-5">
                <a:latin typeface="Calibri"/>
                <a:cs typeface="Calibri"/>
              </a:rPr>
              <a:t> sur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977900" indent="-229235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977900" algn="l"/>
                <a:tab pos="978535" algn="l"/>
              </a:tabLst>
            </a:pPr>
            <a:r>
              <a:rPr dirty="0" sz="1100" spc="-5">
                <a:latin typeface="Calibri"/>
                <a:cs typeface="Calibri"/>
              </a:rPr>
              <a:t>assise</a:t>
            </a:r>
            <a:r>
              <a:rPr dirty="0" baseline="39682" sz="1050" spc="-7">
                <a:latin typeface="Calibri"/>
                <a:cs typeface="Calibri"/>
              </a:rPr>
              <a:t>2</a:t>
            </a:r>
            <a:r>
              <a:rPr dirty="0" baseline="39682" sz="1050" spc="112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 présence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d'une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plaie au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thorax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77900" indent="-229235">
              <a:lnSpc>
                <a:spcPct val="100000"/>
              </a:lnSpc>
              <a:spcBef>
                <a:spcPts val="229"/>
              </a:spcBef>
              <a:buFont typeface="Courier New"/>
              <a:buChar char="o"/>
              <a:tabLst>
                <a:tab pos="977900" algn="l"/>
                <a:tab pos="978535" algn="l"/>
              </a:tabLst>
            </a:pPr>
            <a:r>
              <a:rPr dirty="0" sz="1100" spc="-5">
                <a:latin typeface="Calibri"/>
                <a:cs typeface="Calibri"/>
              </a:rPr>
              <a:t>allongée</a:t>
            </a:r>
            <a:r>
              <a:rPr dirty="0" baseline="39682" sz="1050" spc="-7">
                <a:latin typeface="Calibri"/>
                <a:cs typeface="Calibri"/>
              </a:rPr>
              <a:t>3</a:t>
            </a:r>
            <a:r>
              <a:rPr dirty="0" sz="1100" spc="-5">
                <a:latin typeface="Calibri"/>
                <a:cs typeface="Calibri"/>
              </a:rPr>
              <a:t>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jambes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fléchies</a:t>
            </a:r>
            <a:r>
              <a:rPr dirty="0" baseline="39682" sz="1050" spc="-7">
                <a:latin typeface="Calibri"/>
                <a:cs typeface="Calibri"/>
              </a:rPr>
              <a:t>1</a:t>
            </a:r>
            <a:r>
              <a:rPr dirty="0" baseline="39682" sz="105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d'une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plaie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l'abdomen ;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</a:pPr>
            <a:r>
              <a:rPr dirty="0" baseline="41666" sz="900" i="1">
                <a:latin typeface="Calibri"/>
                <a:cs typeface="Calibri"/>
              </a:rPr>
              <a:t>1</a:t>
            </a:r>
            <a:r>
              <a:rPr dirty="0" baseline="41666" sz="900" spc="82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Cela</a:t>
            </a:r>
            <a:r>
              <a:rPr dirty="0" sz="900" spc="-1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risque</a:t>
            </a:r>
            <a:r>
              <a:rPr dirty="0" sz="900" spc="-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d’aggraver</a:t>
            </a:r>
            <a:r>
              <a:rPr dirty="0" sz="900" spc="-1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</a:t>
            </a:r>
            <a:r>
              <a:rPr dirty="0" sz="900" spc="-1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plaie</a:t>
            </a:r>
            <a:endParaRPr sz="9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20"/>
              </a:spcBef>
            </a:pPr>
            <a:r>
              <a:rPr dirty="0" baseline="41666" sz="900" i="1">
                <a:latin typeface="Calibri"/>
                <a:cs typeface="Calibri"/>
              </a:rPr>
              <a:t>2</a:t>
            </a:r>
            <a:r>
              <a:rPr dirty="0" baseline="41666" sz="900" spc="97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</a:t>
            </a:r>
            <a:r>
              <a:rPr dirty="0" sz="900" spc="-3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position</a:t>
            </a:r>
            <a:r>
              <a:rPr dirty="0" sz="900" spc="-3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assise</a:t>
            </a:r>
            <a:r>
              <a:rPr dirty="0" sz="900" spc="-3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facilite</a:t>
            </a:r>
            <a:r>
              <a:rPr dirty="0" sz="900" spc="-3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</a:t>
            </a:r>
            <a:r>
              <a:rPr dirty="0" sz="900" spc="-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respiration</a:t>
            </a:r>
            <a:r>
              <a:rPr dirty="0" sz="900" spc="-3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lorsque</a:t>
            </a:r>
            <a:r>
              <a:rPr dirty="0" sz="900" spc="-3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l’on</a:t>
            </a:r>
            <a:r>
              <a:rPr dirty="0" sz="900" spc="-3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est</a:t>
            </a:r>
            <a:r>
              <a:rPr dirty="0" sz="900" spc="-40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en</a:t>
            </a:r>
            <a:r>
              <a:rPr dirty="0" sz="900" spc="-3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présence</a:t>
            </a:r>
            <a:r>
              <a:rPr dirty="0" sz="900" spc="-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d’une</a:t>
            </a:r>
            <a:r>
              <a:rPr dirty="0" sz="900" spc="-3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plaie</a:t>
            </a:r>
            <a:r>
              <a:rPr dirty="0" sz="900" spc="-3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au</a:t>
            </a:r>
            <a:r>
              <a:rPr dirty="0" sz="900" spc="-3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thorax.</a:t>
            </a:r>
            <a:endParaRPr sz="9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  <a:spcBef>
                <a:spcPts val="15"/>
              </a:spcBef>
            </a:pPr>
            <a:r>
              <a:rPr dirty="0" baseline="41666" sz="900" i="1">
                <a:latin typeface="Calibri"/>
                <a:cs typeface="Calibri"/>
              </a:rPr>
              <a:t>3</a:t>
            </a:r>
            <a:r>
              <a:rPr dirty="0" baseline="41666" sz="900" spc="104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</a:t>
            </a:r>
            <a:r>
              <a:rPr dirty="0" sz="900" spc="-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position</a:t>
            </a:r>
            <a:r>
              <a:rPr dirty="0" sz="900" spc="-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allongée</a:t>
            </a:r>
            <a:r>
              <a:rPr dirty="0" sz="900" spc="-3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permet</a:t>
            </a:r>
            <a:r>
              <a:rPr dirty="0" sz="900" spc="-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spc="-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prévenir</a:t>
            </a:r>
            <a:r>
              <a:rPr dirty="0" sz="900" spc="-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les</a:t>
            </a:r>
            <a:r>
              <a:rPr dirty="0" sz="900" spc="-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détresses</a:t>
            </a:r>
            <a:r>
              <a:rPr dirty="0" sz="900" spc="-4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et</a:t>
            </a:r>
            <a:r>
              <a:rPr dirty="0" sz="900" spc="-5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d’éviter</a:t>
            </a:r>
            <a:r>
              <a:rPr dirty="0" sz="900" spc="-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les</a:t>
            </a:r>
            <a:r>
              <a:rPr dirty="0" sz="900" spc="-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complications.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36</a:t>
            </a:fld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9290" y="491439"/>
            <a:ext cx="6226810" cy="3752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65200" marR="55880" indent="-228600">
              <a:lnSpc>
                <a:spcPct val="117300"/>
              </a:lnSpc>
              <a:spcBef>
                <a:spcPts val="100"/>
              </a:spcBef>
              <a:buFont typeface="Courier New"/>
              <a:buChar char="o"/>
              <a:tabLst>
                <a:tab pos="965200" algn="l"/>
                <a:tab pos="965835" algn="l"/>
              </a:tabLst>
            </a:pPr>
            <a:r>
              <a:rPr dirty="0" sz="1100" spc="-5">
                <a:latin typeface="Calibri"/>
                <a:cs typeface="Calibri"/>
              </a:rPr>
              <a:t>allongée,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yeux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fermés</a:t>
            </a:r>
            <a:r>
              <a:rPr dirty="0" baseline="39682" sz="1050" spc="-7">
                <a:latin typeface="Calibri"/>
                <a:cs typeface="Calibri"/>
              </a:rPr>
              <a:t>2</a:t>
            </a:r>
            <a:r>
              <a:rPr dirty="0" baseline="39682" sz="1050" spc="37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demandant</a:t>
            </a:r>
            <a:r>
              <a:rPr dirty="0" sz="1100" spc="8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bouger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tête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8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présence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d'une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plaie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l'œil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 possible 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maintenant sa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tête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 deux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965200" indent="-229235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965200" algn="l"/>
                <a:tab pos="965835" algn="l"/>
              </a:tabLst>
            </a:pPr>
            <a:r>
              <a:rPr dirty="0" sz="1100" spc="-5">
                <a:latin typeface="Calibri"/>
                <a:cs typeface="Calibri"/>
              </a:rPr>
              <a:t>allongée</a:t>
            </a:r>
            <a:r>
              <a:rPr dirty="0" baseline="39682" sz="1050" spc="-7">
                <a:latin typeface="Calibri"/>
                <a:cs typeface="Calibri"/>
              </a:rPr>
              <a:t>3</a:t>
            </a:r>
            <a:r>
              <a:rPr dirty="0" baseline="39682" sz="105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tous les </a:t>
            </a:r>
            <a:r>
              <a:rPr dirty="0" sz="1100">
                <a:latin typeface="Calibri"/>
                <a:cs typeface="Calibri"/>
              </a:rPr>
              <a:t>autres</a:t>
            </a:r>
            <a:r>
              <a:rPr dirty="0" sz="1100" spc="-5">
                <a:latin typeface="Calibri"/>
                <a:cs typeface="Calibri"/>
              </a:rPr>
              <a:t> cas.</a:t>
            </a:r>
            <a:endParaRPr sz="1100">
              <a:latin typeface="Calibri"/>
              <a:cs typeface="Calibri"/>
            </a:endParaRPr>
          </a:p>
          <a:p>
            <a:pPr marL="279400" indent="-228600">
              <a:lnSpc>
                <a:spcPct val="100000"/>
              </a:lnSpc>
              <a:spcBef>
                <a:spcPts val="284"/>
              </a:spcBef>
              <a:buFont typeface="Symbol"/>
              <a:buChar char=""/>
              <a:tabLst>
                <a:tab pos="278765" algn="l"/>
                <a:tab pos="279400" algn="l"/>
              </a:tabLst>
            </a:pPr>
            <a:r>
              <a:rPr dirty="0" sz="1100" spc="-5">
                <a:latin typeface="Calibri"/>
                <a:cs typeface="Calibri"/>
              </a:rPr>
              <a:t>protéger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chaleur,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froid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intempéries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794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78765" algn="l"/>
                <a:tab pos="279400" algn="l"/>
              </a:tabLst>
            </a:pPr>
            <a:r>
              <a:rPr dirty="0" sz="1100" spc="-5">
                <a:latin typeface="Calibri"/>
                <a:cs typeface="Calibri"/>
              </a:rPr>
              <a:t>faire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alerter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alerter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appliquer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consignes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79400" indent="-228600">
              <a:lnSpc>
                <a:spcPct val="100000"/>
              </a:lnSpc>
              <a:spcBef>
                <a:spcPts val="290"/>
              </a:spcBef>
              <a:buFont typeface="Symbol"/>
              <a:buChar char=""/>
              <a:tabLst>
                <a:tab pos="278765" algn="l"/>
                <a:tab pos="279400" algn="l"/>
              </a:tabLst>
            </a:pPr>
            <a:r>
              <a:rPr dirty="0" sz="1100" spc="-5">
                <a:latin typeface="Calibri"/>
                <a:cs typeface="Calibri"/>
              </a:rPr>
              <a:t>réconforter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lui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parlant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régulièrement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lui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expliquant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passe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794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78765" algn="l"/>
                <a:tab pos="279400" algn="l"/>
              </a:tabLst>
            </a:pPr>
            <a:r>
              <a:rPr dirty="0" sz="1100" spc="-5">
                <a:latin typeface="Calibri"/>
                <a:cs typeface="Calibri"/>
              </a:rPr>
              <a:t>surveiller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har char=""/>
            </a:pPr>
            <a:endParaRPr sz="1100">
              <a:latin typeface="Calibri"/>
              <a:cs typeface="Calibri"/>
            </a:endParaRPr>
          </a:p>
          <a:p>
            <a:pPr marL="50800">
              <a:lnSpc>
                <a:spcPct val="100000"/>
              </a:lnSpc>
            </a:pP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Face</a:t>
            </a:r>
            <a:r>
              <a:rPr dirty="0" sz="1600" spc="-15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10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 strike="sngStrike">
                <a:solidFill>
                  <a:srgbClr val="47A4D7"/>
                </a:solidFill>
                <a:latin typeface="Calibri Light"/>
                <a:cs typeface="Calibri Light"/>
              </a:rPr>
              <a:t>une</a:t>
            </a:r>
            <a:r>
              <a:rPr dirty="0" sz="1600" spc="-15" strike="sngStrike">
                <a:solidFill>
                  <a:srgbClr val="47A4D7"/>
                </a:solidFill>
                <a:latin typeface="Calibri Light"/>
                <a:cs typeface="Calibri Light"/>
              </a:rPr>
              <a:t> plaie</a:t>
            </a:r>
            <a:r>
              <a:rPr dirty="0" sz="1600" spc="-30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15" strike="sngStrike">
                <a:solidFill>
                  <a:srgbClr val="47A4D7"/>
                </a:solidFill>
                <a:latin typeface="Calibri Light"/>
                <a:cs typeface="Calibri Light"/>
              </a:rPr>
              <a:t>simple</a:t>
            </a:r>
            <a:r>
              <a:rPr dirty="0" sz="1600" spc="-30" strike="sngStrike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trike="sngStrike">
                <a:solidFill>
                  <a:srgbClr val="47A4D7"/>
                </a:solidFill>
                <a:latin typeface="Calibri Light"/>
                <a:cs typeface="Calibri Light"/>
              </a:rPr>
              <a:t>:</a:t>
            </a:r>
            <a:endParaRPr sz="1600">
              <a:latin typeface="Calibri Light"/>
              <a:cs typeface="Calibri Light"/>
            </a:endParaRPr>
          </a:p>
          <a:p>
            <a:pPr marL="279400" indent="-228600">
              <a:lnSpc>
                <a:spcPct val="100000"/>
              </a:lnSpc>
              <a:spcBef>
                <a:spcPts val="1070"/>
              </a:spcBef>
              <a:buFont typeface="Symbol"/>
              <a:buChar char=""/>
              <a:tabLst>
                <a:tab pos="278765" algn="l"/>
                <a:tab pos="2794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se laver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mains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 l'eau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et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 savon ;</a:t>
            </a:r>
            <a:endParaRPr sz="1100">
              <a:latin typeface="Calibri"/>
              <a:cs typeface="Calibri"/>
            </a:endParaRPr>
          </a:p>
          <a:p>
            <a:pPr marL="279400" marR="53340" indent="-228600">
              <a:lnSpc>
                <a:spcPct val="117300"/>
              </a:lnSpc>
              <a:spcBef>
                <a:spcPts val="55"/>
              </a:spcBef>
              <a:buFont typeface="Symbol"/>
              <a:buChar char=""/>
              <a:tabLst>
                <a:tab pos="278765" algn="l"/>
                <a:tab pos="2794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nettoyer</a:t>
            </a:r>
            <a:r>
              <a:rPr dirty="0" sz="1100" spc="15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1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plaie</a:t>
            </a:r>
            <a:r>
              <a:rPr dirty="0" sz="1100" spc="15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pc="15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rinçant</a:t>
            </a:r>
            <a:r>
              <a:rPr dirty="0" sz="1100" spc="15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abondamment</a:t>
            </a:r>
            <a:r>
              <a:rPr dirty="0" sz="1100" spc="15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pc="1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l'eau</a:t>
            </a:r>
            <a:r>
              <a:rPr dirty="0" sz="1100" spc="1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courante,</a:t>
            </a:r>
            <a:r>
              <a:rPr dirty="0" sz="1100" spc="1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avec</a:t>
            </a:r>
            <a:r>
              <a:rPr dirty="0" sz="1100" spc="15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ou</a:t>
            </a:r>
            <a:r>
              <a:rPr dirty="0" sz="1100" spc="15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sans</a:t>
            </a:r>
            <a:r>
              <a:rPr dirty="0" sz="1100" spc="15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savon4,</a:t>
            </a:r>
            <a:r>
              <a:rPr dirty="0" sz="1100" spc="1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pc="160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s'aidant</a:t>
            </a:r>
            <a:r>
              <a:rPr dirty="0" sz="1100" spc="155" strike="sngStrike">
                <a:latin typeface="Calibri"/>
                <a:cs typeface="Calibri"/>
              </a:rPr>
              <a:t> </a:t>
            </a:r>
            <a:r>
              <a:rPr dirty="0" sz="1100" spc="-10" strike="sngStrike">
                <a:latin typeface="Calibri"/>
                <a:cs typeface="Calibri"/>
              </a:rPr>
              <a:t>d'une </a:t>
            </a:r>
            <a:r>
              <a:rPr dirty="0" sz="1100" spc="-235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compresse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si besoin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pour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enlever les souillures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2794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78765" algn="l"/>
                <a:tab pos="2794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désinfecter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à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l'aide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d'un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antiseptique,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éventuellement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(absence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1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point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d'eau) ;</a:t>
            </a:r>
            <a:endParaRPr sz="1100">
              <a:latin typeface="Calibri"/>
              <a:cs typeface="Calibri"/>
            </a:endParaRPr>
          </a:p>
          <a:p>
            <a:pPr marL="279400" indent="-228600">
              <a:lnSpc>
                <a:spcPct val="100000"/>
              </a:lnSpc>
              <a:spcBef>
                <a:spcPts val="280"/>
              </a:spcBef>
              <a:buFont typeface="Symbol"/>
              <a:buChar char=""/>
              <a:tabLst>
                <a:tab pos="278765" algn="l"/>
                <a:tab pos="2794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protéger par un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pansement</a:t>
            </a:r>
            <a:r>
              <a:rPr dirty="0" sz="1100" spc="-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adhésif ;</a:t>
            </a:r>
            <a:endParaRPr sz="1100">
              <a:latin typeface="Calibri"/>
              <a:cs typeface="Calibri"/>
            </a:endParaRPr>
          </a:p>
          <a:p>
            <a:pPr marL="279400" indent="-228600">
              <a:lnSpc>
                <a:spcPct val="100000"/>
              </a:lnSpc>
              <a:spcBef>
                <a:spcPts val="285"/>
              </a:spcBef>
              <a:buFont typeface="Symbol"/>
              <a:buChar char=""/>
              <a:tabLst>
                <a:tab pos="278765" algn="l"/>
                <a:tab pos="279400" algn="l"/>
              </a:tabLst>
            </a:pPr>
            <a:r>
              <a:rPr dirty="0" sz="1100" spc="-5" strike="sngStrike">
                <a:latin typeface="Calibri"/>
                <a:cs typeface="Calibri"/>
              </a:rPr>
              <a:t>conseiller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consulter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médecin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ou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un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autre</a:t>
            </a:r>
            <a:r>
              <a:rPr dirty="0" sz="110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professionnel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trike="sngStrike">
                <a:latin typeface="Calibri"/>
                <a:cs typeface="Calibri"/>
              </a:rPr>
              <a:t> santé </a:t>
            </a:r>
            <a:r>
              <a:rPr dirty="0" sz="1100" spc="-5" strike="sngStrike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965200" indent="-229235">
              <a:lnSpc>
                <a:spcPct val="100000"/>
              </a:lnSpc>
              <a:spcBef>
                <a:spcPts val="220"/>
              </a:spcBef>
              <a:buFont typeface="Courier New"/>
              <a:buChar char="o"/>
              <a:tabLst>
                <a:tab pos="965200" algn="l"/>
                <a:tab pos="965835" algn="l"/>
              </a:tabLst>
            </a:pPr>
            <a:r>
              <a:rPr dirty="0" sz="1100" spc="-5" strike="sngStrike">
                <a:latin typeface="Calibri"/>
                <a:cs typeface="Calibri"/>
              </a:rPr>
              <a:t>pour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vérifier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validité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la</a:t>
            </a:r>
            <a:r>
              <a:rPr dirty="0" sz="1100" spc="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vaccination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antitétanique</a:t>
            </a:r>
            <a:r>
              <a:rPr dirty="0" sz="1100" spc="1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65200" marR="57785" indent="-228600">
              <a:lnSpc>
                <a:spcPct val="116799"/>
              </a:lnSpc>
              <a:spcBef>
                <a:spcPts val="10"/>
              </a:spcBef>
              <a:buFont typeface="Courier New"/>
              <a:buChar char="o"/>
              <a:tabLst>
                <a:tab pos="965200" algn="l"/>
                <a:tab pos="965835" algn="l"/>
              </a:tabLst>
            </a:pPr>
            <a:r>
              <a:rPr dirty="0" sz="1100" spc="-5" strike="sngStrike">
                <a:latin typeface="Calibri"/>
                <a:cs typeface="Calibri"/>
              </a:rPr>
              <a:t>en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cas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d'apparition</a:t>
            </a:r>
            <a:r>
              <a:rPr dirty="0" sz="1100" spc="5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dans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les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jours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qui</a:t>
            </a:r>
            <a:r>
              <a:rPr dirty="0" sz="1100" spc="5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suivent</a:t>
            </a:r>
            <a:r>
              <a:rPr dirty="0" sz="1100" spc="60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de</a:t>
            </a:r>
            <a:r>
              <a:rPr dirty="0" sz="1100" spc="5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fièvre,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d'une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zone</a:t>
            </a:r>
            <a:r>
              <a:rPr dirty="0" sz="1100" spc="5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chaude,</a:t>
            </a:r>
            <a:r>
              <a:rPr dirty="0" sz="1100" spc="6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rouge,</a:t>
            </a:r>
            <a:r>
              <a:rPr dirty="0" sz="1100" spc="55" strike="sng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gonflée </a:t>
            </a:r>
            <a:r>
              <a:rPr dirty="0" sz="1100" strike="noStrike">
                <a:latin typeface="Calibri"/>
                <a:cs typeface="Calibri"/>
              </a:rPr>
              <a:t> </a:t>
            </a:r>
            <a:r>
              <a:rPr dirty="0" sz="1100" spc="-5" strike="sngStrike">
                <a:latin typeface="Calibri"/>
                <a:cs typeface="Calibri"/>
              </a:rPr>
              <a:t>ou</a:t>
            </a:r>
            <a:r>
              <a:rPr dirty="0" sz="1100" spc="-10" strike="sngStrike">
                <a:latin typeface="Calibri"/>
                <a:cs typeface="Calibri"/>
              </a:rPr>
              <a:t> douloureuse.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20090" y="9314688"/>
            <a:ext cx="6117590" cy="9525"/>
          </a:xfrm>
          <a:custGeom>
            <a:avLst/>
            <a:gdLst/>
            <a:ahLst/>
            <a:cxnLst/>
            <a:rect l="l" t="t" r="r" b="b"/>
            <a:pathLst>
              <a:path w="6117590" h="9525">
                <a:moveTo>
                  <a:pt x="6117336" y="0"/>
                </a:moveTo>
                <a:lnTo>
                  <a:pt x="0" y="0"/>
                </a:lnTo>
                <a:lnTo>
                  <a:pt x="0" y="9143"/>
                </a:lnTo>
                <a:lnTo>
                  <a:pt x="6117336" y="9143"/>
                </a:lnTo>
                <a:lnTo>
                  <a:pt x="611733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81990" y="9369805"/>
            <a:ext cx="6198870" cy="72072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38100" marR="30480">
              <a:lnSpc>
                <a:spcPct val="101699"/>
              </a:lnSpc>
              <a:spcBef>
                <a:spcPts val="80"/>
              </a:spcBef>
            </a:pPr>
            <a:r>
              <a:rPr dirty="0" baseline="41666" sz="900" i="1">
                <a:latin typeface="Calibri"/>
                <a:cs typeface="Calibri"/>
              </a:rPr>
              <a:t>1</a:t>
            </a:r>
            <a:r>
              <a:rPr dirty="0" baseline="41666" sz="900" spc="16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</a:t>
            </a:r>
            <a:r>
              <a:rPr dirty="0" sz="900" spc="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flexion</a:t>
            </a:r>
            <a:r>
              <a:rPr dirty="0" sz="900" spc="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des</a:t>
            </a:r>
            <a:r>
              <a:rPr dirty="0" sz="900" spc="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jambes</a:t>
            </a:r>
            <a:r>
              <a:rPr dirty="0" sz="900" spc="3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d’une</a:t>
            </a:r>
            <a:r>
              <a:rPr dirty="0" sz="900" spc="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victime</a:t>
            </a:r>
            <a:r>
              <a:rPr dirty="0" sz="900" spc="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préalablement</a:t>
            </a:r>
            <a:r>
              <a:rPr dirty="0" sz="900" spc="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allongée</a:t>
            </a:r>
            <a:r>
              <a:rPr dirty="0" sz="900" spc="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permet,</a:t>
            </a:r>
            <a:r>
              <a:rPr dirty="0" sz="900" spc="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par</a:t>
            </a:r>
            <a:r>
              <a:rPr dirty="0" sz="900" spc="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le</a:t>
            </a:r>
            <a:r>
              <a:rPr dirty="0" sz="900" spc="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relâchement</a:t>
            </a:r>
            <a:r>
              <a:rPr dirty="0" sz="900" spc="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des</a:t>
            </a:r>
            <a:r>
              <a:rPr dirty="0" sz="900" spc="3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muscles</a:t>
            </a:r>
            <a:r>
              <a:rPr dirty="0" sz="900" spc="4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del’abdomen,</a:t>
            </a:r>
            <a:r>
              <a:rPr dirty="0" sz="900" spc="3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spc="3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diminuer</a:t>
            </a:r>
            <a:r>
              <a:rPr dirty="0" sz="900" spc="40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la 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douleur.</a:t>
            </a:r>
            <a:endParaRPr sz="9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20"/>
              </a:spcBef>
            </a:pPr>
            <a:r>
              <a:rPr dirty="0" baseline="41666" sz="900" i="1">
                <a:latin typeface="Calibri"/>
                <a:cs typeface="Calibri"/>
              </a:rPr>
              <a:t>2</a:t>
            </a:r>
            <a:r>
              <a:rPr dirty="0" baseline="41666" sz="900" spc="104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fermeture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des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yeux</a:t>
            </a:r>
            <a:r>
              <a:rPr dirty="0" sz="900" i="1">
                <a:latin typeface="Calibri"/>
                <a:cs typeface="Calibri"/>
              </a:rPr>
              <a:t> et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l’immobilité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</a:t>
            </a:r>
            <a:r>
              <a:rPr dirty="0" sz="900" i="1">
                <a:latin typeface="Calibri"/>
                <a:cs typeface="Calibri"/>
              </a:rPr>
              <a:t> tête</a:t>
            </a:r>
            <a:r>
              <a:rPr dirty="0" sz="900" spc="1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permettent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limiter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les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risques</a:t>
            </a:r>
            <a:r>
              <a:rPr dirty="0" sz="90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d’aggravation</a:t>
            </a:r>
            <a:r>
              <a:rPr dirty="0" sz="900" spc="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i="1">
                <a:latin typeface="Calibri"/>
                <a:cs typeface="Calibri"/>
              </a:rPr>
              <a:t> la </a:t>
            </a:r>
            <a:r>
              <a:rPr dirty="0" sz="900" spc="-5" i="1">
                <a:latin typeface="Calibri"/>
                <a:cs typeface="Calibri"/>
              </a:rPr>
              <a:t>lésionde l’œil.</a:t>
            </a:r>
            <a:endParaRPr sz="9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15"/>
              </a:spcBef>
            </a:pPr>
            <a:r>
              <a:rPr dirty="0" baseline="41666" sz="900" i="1">
                <a:latin typeface="Calibri"/>
                <a:cs typeface="Calibri"/>
              </a:rPr>
              <a:t>3</a:t>
            </a:r>
            <a:r>
              <a:rPr dirty="0" baseline="41666" sz="900" spc="104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</a:t>
            </a:r>
            <a:r>
              <a:rPr dirty="0" sz="900" spc="-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position</a:t>
            </a:r>
            <a:r>
              <a:rPr dirty="0" sz="900" spc="-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allongée</a:t>
            </a:r>
            <a:r>
              <a:rPr dirty="0" sz="900" spc="-3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permet</a:t>
            </a:r>
            <a:r>
              <a:rPr dirty="0" sz="900" spc="-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de</a:t>
            </a:r>
            <a:r>
              <a:rPr dirty="0" sz="900" spc="-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prévenir</a:t>
            </a:r>
            <a:r>
              <a:rPr dirty="0" sz="900" spc="-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les</a:t>
            </a:r>
            <a:r>
              <a:rPr dirty="0" sz="900" spc="-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détresses</a:t>
            </a:r>
            <a:r>
              <a:rPr dirty="0" sz="900" spc="-45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et</a:t>
            </a:r>
            <a:r>
              <a:rPr dirty="0" sz="900" spc="-5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d’éviter</a:t>
            </a:r>
            <a:r>
              <a:rPr dirty="0" sz="900" spc="-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les</a:t>
            </a:r>
            <a:r>
              <a:rPr dirty="0" sz="900" spc="-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complications.</a:t>
            </a:r>
            <a:endParaRPr sz="900">
              <a:latin typeface="Calibri"/>
              <a:cs typeface="Calibri"/>
            </a:endParaRPr>
          </a:p>
          <a:p>
            <a:pPr marL="38100">
              <a:lnSpc>
                <a:spcPct val="100000"/>
              </a:lnSpc>
              <a:spcBef>
                <a:spcPts val="20"/>
              </a:spcBef>
            </a:pPr>
            <a:r>
              <a:rPr dirty="0" baseline="41666" sz="900" i="1">
                <a:latin typeface="Calibri"/>
                <a:cs typeface="Calibri"/>
              </a:rPr>
              <a:t>4</a:t>
            </a:r>
            <a:r>
              <a:rPr dirty="0" baseline="41666" sz="900" spc="104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Le</a:t>
            </a:r>
            <a:r>
              <a:rPr dirty="0" sz="900" spc="-5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lavage</a:t>
            </a:r>
            <a:r>
              <a:rPr dirty="0" sz="900" spc="-50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à</a:t>
            </a:r>
            <a:r>
              <a:rPr dirty="0" sz="900" spc="-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l’eau,</a:t>
            </a:r>
            <a:r>
              <a:rPr dirty="0" sz="900" spc="-5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avec</a:t>
            </a:r>
            <a:r>
              <a:rPr dirty="0" sz="900" spc="-50" i="1">
                <a:latin typeface="Calibri"/>
                <a:cs typeface="Calibri"/>
              </a:rPr>
              <a:t> </a:t>
            </a:r>
            <a:r>
              <a:rPr dirty="0" sz="900" i="1">
                <a:latin typeface="Calibri"/>
                <a:cs typeface="Calibri"/>
              </a:rPr>
              <a:t>ou</a:t>
            </a:r>
            <a:r>
              <a:rPr dirty="0" sz="900" spc="-5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sans</a:t>
            </a:r>
            <a:r>
              <a:rPr dirty="0" sz="900" spc="-5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savon,</a:t>
            </a:r>
            <a:r>
              <a:rPr dirty="0" sz="900" spc="-5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permet</a:t>
            </a:r>
            <a:r>
              <a:rPr dirty="0" sz="900" spc="-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d’éliminer</a:t>
            </a:r>
            <a:r>
              <a:rPr dirty="0" sz="900" spc="-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les</a:t>
            </a:r>
            <a:r>
              <a:rPr dirty="0" sz="900" spc="-5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germes</a:t>
            </a:r>
            <a:r>
              <a:rPr dirty="0" sz="900" spc="-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qui</a:t>
            </a:r>
            <a:r>
              <a:rPr dirty="0" sz="900" spc="-5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pourraient</a:t>
            </a:r>
            <a:r>
              <a:rPr dirty="0" sz="900" spc="-4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provoquer</a:t>
            </a:r>
            <a:r>
              <a:rPr dirty="0" sz="900" spc="-50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une</a:t>
            </a:r>
            <a:r>
              <a:rPr dirty="0" sz="900" spc="-45" i="1">
                <a:latin typeface="Calibri"/>
                <a:cs typeface="Calibri"/>
              </a:rPr>
              <a:t> </a:t>
            </a:r>
            <a:r>
              <a:rPr dirty="0" sz="900" spc="-5" i="1">
                <a:latin typeface="Calibri"/>
                <a:cs typeface="Calibri"/>
              </a:rPr>
              <a:t>infection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39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90" y="921257"/>
            <a:ext cx="3668522" cy="352044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701040" y="1426463"/>
            <a:ext cx="6155690" cy="287020"/>
            <a:chOff x="701040" y="1426463"/>
            <a:chExt cx="6155690" cy="287020"/>
          </a:xfrm>
        </p:grpSpPr>
        <p:sp>
          <p:nvSpPr>
            <p:cNvPr id="4" name="object 4"/>
            <p:cNvSpPr/>
            <p:nvPr/>
          </p:nvSpPr>
          <p:spPr>
            <a:xfrm>
              <a:off x="701040" y="1426463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670"/>
                  </a:lnTo>
                  <a:lnTo>
                    <a:pt x="6155436" y="280670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01040" y="17071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701040" y="1403858"/>
            <a:ext cx="6155690" cy="7562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Organisation</a:t>
            </a:r>
            <a:r>
              <a:rPr dirty="0" sz="1600" spc="-4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générale</a:t>
            </a:r>
            <a:endParaRPr sz="1600">
              <a:latin typeface="Calibri Light"/>
              <a:cs typeface="Calibri Light"/>
            </a:endParaRPr>
          </a:p>
          <a:p>
            <a:pPr algn="just" marL="19050">
              <a:lnSpc>
                <a:spcPct val="100000"/>
              </a:lnSpc>
              <a:spcBef>
                <a:spcPts val="1155"/>
              </a:spcBef>
            </a:pP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sensibilisation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(GQS)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encadrée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l’arrêté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30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juin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2017.</a:t>
            </a:r>
            <a:endParaRPr sz="1100">
              <a:latin typeface="Calibri"/>
              <a:cs typeface="Calibri"/>
            </a:endParaRPr>
          </a:p>
          <a:p>
            <a:pPr algn="just" marL="19050" marR="12700">
              <a:lnSpc>
                <a:spcPct val="109800"/>
              </a:lnSpc>
              <a:spcBef>
                <a:spcPts val="800"/>
              </a:spcBef>
            </a:pPr>
            <a:r>
              <a:rPr dirty="0" sz="1100" spc="-5">
                <a:latin typeface="Calibri"/>
                <a:cs typeface="Calibri"/>
              </a:rPr>
              <a:t>Elle a pour objectif </a:t>
            </a:r>
            <a:r>
              <a:rPr dirty="0" sz="1100">
                <a:latin typeface="Calibri"/>
                <a:cs typeface="Calibri"/>
              </a:rPr>
              <a:t>de </a:t>
            </a:r>
            <a:r>
              <a:rPr dirty="0" sz="1100" spc="-5">
                <a:latin typeface="Calibri"/>
                <a:cs typeface="Calibri"/>
              </a:rPr>
              <a:t>sensibiliser le public présent </a:t>
            </a:r>
            <a:r>
              <a:rPr dirty="0" sz="1100">
                <a:latin typeface="Calibri"/>
                <a:cs typeface="Calibri"/>
              </a:rPr>
              <a:t>aux </a:t>
            </a:r>
            <a:r>
              <a:rPr dirty="0" sz="1100" spc="-5">
                <a:latin typeface="Calibri"/>
                <a:cs typeface="Calibri"/>
              </a:rPr>
              <a:t>gestes de </a:t>
            </a:r>
            <a:r>
              <a:rPr dirty="0" sz="1100" spc="-10">
                <a:latin typeface="Calibri"/>
                <a:cs typeface="Calibri"/>
              </a:rPr>
              <a:t>premiers </a:t>
            </a:r>
            <a:r>
              <a:rPr dirty="0" sz="1100" spc="-5">
                <a:latin typeface="Calibri"/>
                <a:cs typeface="Calibri"/>
              </a:rPr>
              <a:t>secours. Les gestes appris lors de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ces formations ont pour but de préserver l’intégrité physique d’une victime en attendant l’arrivée </a:t>
            </a:r>
            <a:r>
              <a:rPr dirty="0" sz="1100" spc="-10">
                <a:latin typeface="Calibri"/>
                <a:cs typeface="Calibri"/>
              </a:rPr>
              <a:t>des 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secours </a:t>
            </a:r>
            <a:r>
              <a:rPr dirty="0" sz="1100" spc="-5">
                <a:latin typeface="Calibri"/>
                <a:cs typeface="Calibri"/>
              </a:rPr>
              <a:t>organisés. Cette sensibilisation permet de diffuser au plus grand nombre la connaissance de ces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 faire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citoyens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premier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maillon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chaîne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Cette formation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s’adresse</a:t>
            </a:r>
            <a:r>
              <a:rPr dirty="0" sz="1600" spc="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à</a:t>
            </a:r>
            <a:r>
              <a:rPr dirty="0" sz="1600" spc="-1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tout</a:t>
            </a:r>
            <a:r>
              <a:rPr dirty="0" sz="1600" spc="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public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 à</a:t>
            </a:r>
            <a:r>
              <a:rPr dirty="0" sz="1600" spc="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partir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de</a:t>
            </a:r>
            <a:r>
              <a:rPr dirty="0" sz="1600" spc="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10</a:t>
            </a:r>
            <a:r>
              <a:rPr dirty="0" sz="1600" spc="-1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ans.</a:t>
            </a:r>
            <a:endParaRPr sz="1600">
              <a:latin typeface="Calibri Light"/>
              <a:cs typeface="Calibri Light"/>
            </a:endParaRPr>
          </a:p>
          <a:p>
            <a:pPr algn="just" marL="19050" marR="12700">
              <a:lnSpc>
                <a:spcPct val="109800"/>
              </a:lnSpc>
              <a:spcBef>
                <a:spcPts val="885"/>
              </a:spcBef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présentent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handicap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peuvent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suivre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cette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sensibilisation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se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attribuer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l’attestation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«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».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adaptera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durée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formation,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nombre</a:t>
            </a:r>
            <a:r>
              <a:rPr dirty="0" sz="1100" spc="-5">
                <a:latin typeface="Calibri"/>
                <a:cs typeface="Calibri"/>
              </a:rPr>
              <a:t> de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participants dans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 groupe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 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exercices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pratiques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capacités du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(des)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participant(s).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La</a:t>
            </a:r>
            <a:r>
              <a:rPr dirty="0" sz="1600" spc="-1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durée</a:t>
            </a:r>
            <a:r>
              <a:rPr dirty="0" sz="1600" spc="-2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de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 cette</a:t>
            </a:r>
            <a:r>
              <a:rPr dirty="0" sz="1600" spc="-2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sensibilisation</a:t>
            </a:r>
            <a:r>
              <a:rPr dirty="0" sz="1600" spc="-1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est</a:t>
            </a:r>
            <a:r>
              <a:rPr dirty="0" sz="1600" spc="-1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de</a:t>
            </a:r>
            <a:r>
              <a:rPr dirty="0" sz="1600" spc="-1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2</a:t>
            </a:r>
            <a:r>
              <a:rPr dirty="0" sz="1600" spc="-1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heures.</a:t>
            </a:r>
            <a:endParaRPr sz="1600">
              <a:latin typeface="Calibri Light"/>
              <a:cs typeface="Calibri Light"/>
            </a:endParaRPr>
          </a:p>
          <a:p>
            <a:pPr algn="just" marL="19050" marR="16510">
              <a:lnSpc>
                <a:spcPct val="109500"/>
              </a:lnSpc>
              <a:spcBef>
                <a:spcPts val="885"/>
              </a:spcBef>
            </a:pPr>
            <a:r>
              <a:rPr dirty="0" sz="1100" spc="-5">
                <a:latin typeface="Calibri"/>
                <a:cs typeface="Calibri"/>
              </a:rPr>
              <a:t>Les volumes horaires, </a:t>
            </a:r>
            <a:r>
              <a:rPr dirty="0" sz="1100" spc="-10">
                <a:latin typeface="Calibri"/>
                <a:cs typeface="Calibri"/>
              </a:rPr>
              <a:t>détaillés </a:t>
            </a:r>
            <a:r>
              <a:rPr dirty="0" sz="1100" spc="-5">
                <a:latin typeface="Calibri"/>
                <a:cs typeface="Calibri"/>
              </a:rPr>
              <a:t>dans les </a:t>
            </a:r>
            <a:r>
              <a:rPr dirty="0" sz="1100" spc="-10">
                <a:latin typeface="Calibri"/>
                <a:cs typeface="Calibri"/>
              </a:rPr>
              <a:t>séquences </a:t>
            </a:r>
            <a:r>
              <a:rPr dirty="0" sz="1100" spc="-5">
                <a:latin typeface="Calibri"/>
                <a:cs typeface="Calibri"/>
              </a:rPr>
              <a:t>composant cette sensibilisation, sont mentionnés à titre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indicatif.</a:t>
            </a:r>
            <a:endParaRPr sz="1100">
              <a:latin typeface="Calibri"/>
              <a:cs typeface="Calibri"/>
            </a:endParaRPr>
          </a:p>
          <a:p>
            <a:pPr algn="just" marL="19050">
              <a:lnSpc>
                <a:spcPct val="100000"/>
              </a:lnSpc>
              <a:spcBef>
                <a:spcPts val="930"/>
              </a:spcBef>
            </a:pPr>
            <a:r>
              <a:rPr dirty="0" sz="1100" spc="-5">
                <a:latin typeface="Calibri"/>
                <a:cs typeface="Calibri"/>
              </a:rPr>
              <a:t>La sensibilisation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GQS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assurée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services d’incendie et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5">
                <a:latin typeface="Calibri"/>
                <a:cs typeface="Calibri"/>
              </a:rPr>
              <a:t> secours ;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associations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nationales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détentrices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agrément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premiers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secours;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organismes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publics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habilités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premiers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69265" marR="15240">
              <a:lnSpc>
                <a:spcPct val="109500"/>
              </a:lnSpc>
              <a:spcBef>
                <a:spcPts val="1095"/>
              </a:spcBef>
            </a:pP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responsabilité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ces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trois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entités,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sous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réserve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disposer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d’une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décision</a:t>
            </a:r>
            <a:r>
              <a:rPr dirty="0" sz="1100" spc="10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d’agrément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valide, elle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dispensée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 :</a:t>
            </a:r>
            <a:endParaRPr sz="1100">
              <a:latin typeface="Calibri"/>
              <a:cs typeface="Calibri"/>
            </a:endParaRPr>
          </a:p>
          <a:p>
            <a:pPr lvl="1" marL="933450" marR="167640" indent="-228600">
              <a:lnSpc>
                <a:spcPct val="101800"/>
              </a:lnSpc>
              <a:spcBef>
                <a:spcPts val="910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premiers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secours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(PAE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FPS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équivalent)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obligation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formation continue ;</a:t>
            </a:r>
            <a:endParaRPr sz="1100">
              <a:latin typeface="Calibri"/>
              <a:cs typeface="Calibri"/>
            </a:endParaRPr>
          </a:p>
          <a:p>
            <a:pPr lvl="1" marL="933450" marR="177165" indent="-228600">
              <a:lnSpc>
                <a:spcPct val="101400"/>
              </a:lnSpc>
              <a:spcBef>
                <a:spcPts val="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prévention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civiques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(PAE FPSC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équivalent) 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jour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leur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obligation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continue ;</a:t>
            </a:r>
            <a:endParaRPr sz="1100">
              <a:latin typeface="Calibri"/>
              <a:cs typeface="Calibri"/>
            </a:endParaRPr>
          </a:p>
          <a:p>
            <a:pPr lvl="1" marL="933450" marR="611505" indent="-228600">
              <a:lnSpc>
                <a:spcPct val="101800"/>
              </a:lnSpc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secouristes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travail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(FSST)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maintien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actualisation des compétences.</a:t>
            </a:r>
            <a:endParaRPr sz="1100">
              <a:latin typeface="Calibri"/>
              <a:cs typeface="Calibri"/>
            </a:endParaRPr>
          </a:p>
          <a:p>
            <a:pPr lvl="1" marL="933450" marR="320675" indent="-228600">
              <a:lnSpc>
                <a:spcPct val="101800"/>
              </a:lnSpc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toute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personne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majeure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détenant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certificat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compétences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citoyen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sécurité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civile ou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équivalent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(PSC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1)</a:t>
            </a:r>
            <a:r>
              <a:rPr dirty="0" sz="1100" spc="-5">
                <a:latin typeface="Calibri"/>
                <a:cs typeface="Calibri"/>
              </a:rPr>
              <a:t> datant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moins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3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continue,</a:t>
            </a:r>
            <a:endParaRPr sz="1100">
              <a:latin typeface="Calibri"/>
              <a:cs typeface="Calibri"/>
            </a:endParaRPr>
          </a:p>
          <a:p>
            <a:pPr marL="933450" marR="16510">
              <a:lnSpc>
                <a:spcPts val="1340"/>
              </a:lnSpc>
              <a:spcBef>
                <a:spcPts val="45"/>
              </a:spcBef>
            </a:pPr>
            <a:r>
              <a:rPr dirty="0" sz="1100" spc="-5">
                <a:latin typeface="Calibri"/>
                <a:cs typeface="Calibri"/>
              </a:rPr>
              <a:t>formée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l’autorité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d’emploi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responsabilité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celle-ci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 recommandations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DGSCGC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techniques et pédagogiques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 GQS.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Calibri"/>
              <a:cs typeface="Calibri"/>
            </a:endParaRPr>
          </a:p>
          <a:p>
            <a:pPr marL="476250" marR="91440" indent="-228600">
              <a:lnSpc>
                <a:spcPct val="101499"/>
              </a:lnSpc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personnels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santé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titre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personnel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couvert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entités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déterminées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précédemment,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tels que définis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 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quatrième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partie du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code de 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santé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publique.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Le</a:t>
            </a:r>
            <a:r>
              <a:rPr dirty="0" sz="1600" spc="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ratio</a:t>
            </a:r>
            <a:r>
              <a:rPr dirty="0" sz="1600" spc="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d’encadrement</a:t>
            </a:r>
            <a:r>
              <a:rPr dirty="0" sz="1600" spc="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est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de</a:t>
            </a:r>
            <a:r>
              <a:rPr dirty="0" sz="1600" spc="1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1</a:t>
            </a:r>
            <a:r>
              <a:rPr dirty="0" sz="1600" spc="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formateur pour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 15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 stagiaires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maximum.</a:t>
            </a:r>
            <a:endParaRPr sz="1600">
              <a:latin typeface="Calibri Light"/>
              <a:cs typeface="Calibri Ligh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12</a:t>
            </a:fld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6754" cy="1069314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39</a:t>
            </a:fld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01040" y="541019"/>
            <a:ext cx="6155690" cy="287020"/>
            <a:chOff x="701040" y="541019"/>
            <a:chExt cx="6155690" cy="287020"/>
          </a:xfrm>
        </p:grpSpPr>
        <p:sp>
          <p:nvSpPr>
            <p:cNvPr id="3" name="object 3"/>
            <p:cNvSpPr/>
            <p:nvPr/>
          </p:nvSpPr>
          <p:spPr>
            <a:xfrm>
              <a:off x="701040" y="541019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01040" y="821435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701040" y="2255773"/>
            <a:ext cx="6155690" cy="287020"/>
            <a:chOff x="701040" y="2255773"/>
            <a:chExt cx="6155690" cy="287020"/>
          </a:xfrm>
        </p:grpSpPr>
        <p:sp>
          <p:nvSpPr>
            <p:cNvPr id="6" name="object 6"/>
            <p:cNvSpPr/>
            <p:nvPr/>
          </p:nvSpPr>
          <p:spPr>
            <a:xfrm>
              <a:off x="701040" y="2255773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2536189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701040" y="4653787"/>
            <a:ext cx="6155690" cy="287655"/>
            <a:chOff x="701040" y="4653787"/>
            <a:chExt cx="6155690" cy="287655"/>
          </a:xfrm>
        </p:grpSpPr>
        <p:sp>
          <p:nvSpPr>
            <p:cNvPr id="9" name="object 9"/>
            <p:cNvSpPr/>
            <p:nvPr/>
          </p:nvSpPr>
          <p:spPr>
            <a:xfrm>
              <a:off x="701040" y="4653787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1040" y="4934965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701040" y="7067295"/>
            <a:ext cx="6155690" cy="287655"/>
            <a:chOff x="701040" y="7067295"/>
            <a:chExt cx="6155690" cy="287655"/>
          </a:xfrm>
        </p:grpSpPr>
        <p:sp>
          <p:nvSpPr>
            <p:cNvPr id="12" name="object 12"/>
            <p:cNvSpPr/>
            <p:nvPr/>
          </p:nvSpPr>
          <p:spPr>
            <a:xfrm>
              <a:off x="701040" y="7067295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701040" y="7348474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701040" y="518413"/>
            <a:ext cx="6155690" cy="934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Objectif</a:t>
            </a:r>
            <a:r>
              <a:rPr dirty="0" sz="1600" spc="-4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général</a:t>
            </a:r>
            <a:endParaRPr sz="1600">
              <a:latin typeface="Calibri Light"/>
              <a:cs typeface="Calibri Light"/>
            </a:endParaRPr>
          </a:p>
          <a:p>
            <a:pPr marL="19050" marR="15875">
              <a:lnSpc>
                <a:spcPct val="109500"/>
              </a:lnSpc>
              <a:spcBef>
                <a:spcPts val="1030"/>
              </a:spcBef>
            </a:pPr>
            <a:r>
              <a:rPr dirty="0" sz="1100" spc="-5">
                <a:latin typeface="Calibri"/>
                <a:cs typeface="Calibri"/>
              </a:rPr>
              <a:t>A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l’issue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sensibilisation,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capable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d’exécuter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premiers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destinés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8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protéger,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protéger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témoins,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alerter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d’urgence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adaptés,</a:t>
            </a:r>
            <a:endParaRPr sz="1100">
              <a:latin typeface="Calibri"/>
              <a:cs typeface="Calibri"/>
            </a:endParaRPr>
          </a:p>
          <a:p>
            <a:pPr marL="476250" marR="287655" indent="-228600">
              <a:lnSpc>
                <a:spcPct val="101800"/>
              </a:lnSpc>
              <a:spcBef>
                <a:spcPts val="5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empêcher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l’aggravation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l’état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préserver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intégrité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physique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attendant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l’arrivée 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Symbol"/>
              <a:buChar char=""/>
            </a:pPr>
            <a:endParaRPr sz="9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Objectifs</a:t>
            </a:r>
            <a:r>
              <a:rPr dirty="0" sz="1600" spc="-3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de</a:t>
            </a:r>
            <a:r>
              <a:rPr dirty="0" sz="1600" spc="-1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formation</a:t>
            </a:r>
            <a:endParaRPr sz="160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  <a:spcBef>
                <a:spcPts val="1155"/>
              </a:spcBef>
            </a:pP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terrain,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après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avoir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suivi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sensibilisation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«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»,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sera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capable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476250" marR="30480" indent="-228600">
              <a:lnSpc>
                <a:spcPct val="101600"/>
              </a:lnSpc>
              <a:spcBef>
                <a:spcPts val="969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D’assurer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protection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immédiate,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adaptée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permanente,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lui-même,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autres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personnes,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dangers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environnants,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notamment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sur-accident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utilisant,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nécessaire,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 moyens à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disposition ;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d’assurer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transmission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l’alerte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aux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secours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d’urgence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adaptés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(15,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18,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112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114)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76250" marR="636270" indent="-228600">
              <a:lnSpc>
                <a:spcPct val="101400"/>
              </a:lnSpc>
              <a:spcBef>
                <a:spcPts val="6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reconnaître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saigne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abondamment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qui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s’imposent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 assurer sa survie ;</a:t>
            </a:r>
            <a:endParaRPr sz="1100">
              <a:latin typeface="Calibri"/>
              <a:cs typeface="Calibri"/>
            </a:endParaRPr>
          </a:p>
          <a:p>
            <a:pPr marL="476250" marR="360045" indent="-228600">
              <a:lnSpc>
                <a:spcPct val="101800"/>
              </a:lnSpc>
              <a:spcBef>
                <a:spcPts val="6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reconnaître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répond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 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réagit pas,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d’apprécier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respiration 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 gestes de secours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 s’imposent pour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assurer sa survie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de mettre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 une position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d’attente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adéquate.</a:t>
            </a: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1200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Programme</a:t>
            </a:r>
            <a:endParaRPr sz="160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  <a:spcBef>
                <a:spcPts val="1165"/>
              </a:spcBef>
            </a:pPr>
            <a:r>
              <a:rPr dirty="0" sz="1100" spc="-5">
                <a:latin typeface="Calibri"/>
                <a:cs typeface="Calibri"/>
              </a:rPr>
              <a:t>La sensibilisation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déroule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façon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suivante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9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Accueil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présentation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Protection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Alerte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 parle et se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plaint :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Réaliser 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conduite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tenir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face à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saignement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abondant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1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>
                <a:latin typeface="Calibri"/>
                <a:cs typeface="Calibri"/>
              </a:rPr>
              <a:t>Mettre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position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d’attente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(plaies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graves).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La 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perdu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connaissance et respire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La victime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 perdu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connaissance 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 respire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7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Conclusion.</a:t>
            </a: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1205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Techniques</a:t>
            </a:r>
            <a:r>
              <a:rPr dirty="0" sz="1600" spc="-35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pédagogiques</a:t>
            </a:r>
            <a:endParaRPr sz="1600">
              <a:latin typeface="Calibri Light"/>
              <a:cs typeface="Calibri Light"/>
            </a:endParaRPr>
          </a:p>
          <a:p>
            <a:pPr marL="19050" marR="17145">
              <a:lnSpc>
                <a:spcPct val="109500"/>
              </a:lnSpc>
              <a:spcBef>
                <a:spcPts val="1035"/>
              </a:spcBef>
            </a:pP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cadre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cette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sensibilisation,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sera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amené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enseigner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savoirs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théoriques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des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savoirs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pratiques.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Ainsi,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deux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activités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sont proposées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propositions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pédagogiques :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L’exposé</a:t>
            </a:r>
            <a:r>
              <a:rPr dirty="0" sz="1600" spc="-1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: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le</a:t>
            </a:r>
            <a:r>
              <a:rPr dirty="0" sz="1600" spc="-1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formateur</a:t>
            </a:r>
            <a:r>
              <a:rPr dirty="0" sz="1600" spc="-1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amène</a:t>
            </a:r>
            <a:r>
              <a:rPr dirty="0" sz="1600" spc="-1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des</a:t>
            </a:r>
            <a:r>
              <a:rPr dirty="0" sz="1600" spc="-1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connaissances.</a:t>
            </a:r>
            <a:endParaRPr sz="1600">
              <a:latin typeface="Calibri Light"/>
              <a:cs typeface="Calibri Light"/>
            </a:endParaRPr>
          </a:p>
          <a:p>
            <a:pPr marL="19050" marR="19685">
              <a:lnSpc>
                <a:spcPct val="110000"/>
              </a:lnSpc>
              <a:spcBef>
                <a:spcPts val="880"/>
              </a:spcBef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but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permettre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participants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d’acquérir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plusieurs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nouveau(x)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savoir(s)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faciliter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leur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compréhension.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00">
              <a:latin typeface="Calibri"/>
              <a:cs typeface="Calibri"/>
            </a:endParaRPr>
          </a:p>
          <a:p>
            <a:pPr marL="19050" marR="1014094">
              <a:lnSpc>
                <a:spcPct val="110000"/>
              </a:lnSpc>
            </a:pP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Le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miroir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: le formateur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réalise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la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procédure et/ou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la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technique </a:t>
            </a:r>
            <a:r>
              <a:rPr dirty="0" sz="1600" spc="-35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simultanément</a:t>
            </a:r>
            <a:r>
              <a:rPr dirty="0" sz="1600" spc="-1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avec les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apprenants.</a:t>
            </a:r>
            <a:endParaRPr sz="1600">
              <a:latin typeface="Calibri Light"/>
              <a:cs typeface="Calibri Light"/>
            </a:endParaRPr>
          </a:p>
          <a:p>
            <a:pPr marL="19050" marR="80645">
              <a:lnSpc>
                <a:spcPct val="110000"/>
              </a:lnSpc>
              <a:spcBef>
                <a:spcPts val="875"/>
              </a:spcBef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but</a:t>
            </a:r>
            <a:r>
              <a:rPr dirty="0" sz="1100">
                <a:latin typeface="Calibri"/>
                <a:cs typeface="Calibri"/>
              </a:rPr>
              <a:t> est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permettre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d’acquérir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plusieurs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nouveau(x)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savoir(s)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faciliter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leur compréhension.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12</a:t>
            </a:fld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01040" y="541019"/>
            <a:ext cx="6155690" cy="287020"/>
            <a:chOff x="701040" y="541019"/>
            <a:chExt cx="6155690" cy="287020"/>
          </a:xfrm>
        </p:grpSpPr>
        <p:sp>
          <p:nvSpPr>
            <p:cNvPr id="3" name="object 3"/>
            <p:cNvSpPr/>
            <p:nvPr/>
          </p:nvSpPr>
          <p:spPr>
            <a:xfrm>
              <a:off x="701040" y="541019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416"/>
                  </a:lnTo>
                  <a:lnTo>
                    <a:pt x="6155436" y="28041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01040" y="821435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701040" y="1633727"/>
            <a:ext cx="6155690" cy="287020"/>
            <a:chOff x="701040" y="1633727"/>
            <a:chExt cx="6155690" cy="287020"/>
          </a:xfrm>
        </p:grpSpPr>
        <p:sp>
          <p:nvSpPr>
            <p:cNvPr id="6" name="object 6"/>
            <p:cNvSpPr/>
            <p:nvPr/>
          </p:nvSpPr>
          <p:spPr>
            <a:xfrm>
              <a:off x="701040" y="1633727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69">
                  <a:moveTo>
                    <a:pt x="6155436" y="0"/>
                  </a:moveTo>
                  <a:lnTo>
                    <a:pt x="0" y="0"/>
                  </a:lnTo>
                  <a:lnTo>
                    <a:pt x="0" y="280670"/>
                  </a:lnTo>
                  <a:lnTo>
                    <a:pt x="6155436" y="280670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1914397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701040" y="2910331"/>
            <a:ext cx="6155690" cy="287655"/>
            <a:chOff x="701040" y="2910331"/>
            <a:chExt cx="6155690" cy="287655"/>
          </a:xfrm>
        </p:grpSpPr>
        <p:sp>
          <p:nvSpPr>
            <p:cNvPr id="9" name="object 9"/>
            <p:cNvSpPr/>
            <p:nvPr/>
          </p:nvSpPr>
          <p:spPr>
            <a:xfrm>
              <a:off x="701040" y="2910331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5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1040" y="3191509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701040" y="518413"/>
            <a:ext cx="6163310" cy="8089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Validation</a:t>
            </a:r>
            <a:endParaRPr sz="1600">
              <a:latin typeface="Calibri Light"/>
              <a:cs typeface="Calibri Light"/>
            </a:endParaRPr>
          </a:p>
          <a:p>
            <a:pPr algn="just" marL="19050" marR="23495">
              <a:lnSpc>
                <a:spcPct val="109800"/>
              </a:lnSpc>
              <a:spcBef>
                <a:spcPts val="1025"/>
              </a:spcBef>
            </a:pP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suivi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pendant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cette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sensibilisation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formateur.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présence</a:t>
            </a:r>
            <a:r>
              <a:rPr dirty="0" sz="1100" spc="-5">
                <a:latin typeface="Calibri"/>
                <a:cs typeface="Calibri"/>
              </a:rPr>
              <a:t> 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participation active (réalisation de tous les gestes demandés) de chacun constituent les seuls critères de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validation.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Délivrance</a:t>
            </a:r>
            <a:r>
              <a:rPr dirty="0" sz="1600" spc="-2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de</a:t>
            </a:r>
            <a:r>
              <a:rPr dirty="0" sz="1600" spc="-1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l’attestation</a:t>
            </a:r>
            <a:endParaRPr sz="1600">
              <a:latin typeface="Calibri Light"/>
              <a:cs typeface="Calibri Light"/>
            </a:endParaRPr>
          </a:p>
          <a:p>
            <a:pPr algn="just" marL="19050" marR="18415">
              <a:lnSpc>
                <a:spcPct val="109700"/>
              </a:lnSpc>
              <a:spcBef>
                <a:spcPts val="1030"/>
              </a:spcBef>
            </a:pP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participation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sensibilisation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aux</a:t>
            </a:r>
            <a:r>
              <a:rPr dirty="0" sz="1100" spc="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5">
                <a:latin typeface="Calibri"/>
                <a:cs typeface="Calibri"/>
              </a:rPr>
              <a:t>qui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sauvent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donne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lieu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délivrance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d’une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attestation,</a:t>
            </a:r>
            <a:r>
              <a:rPr dirty="0" sz="1100" spc="6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conformément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modèle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établi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ministre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chargé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sécurité</a:t>
            </a:r>
            <a:r>
              <a:rPr dirty="0" sz="1100" spc="2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civile.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Celle-ci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délivrée </a:t>
            </a:r>
            <a:r>
              <a:rPr dirty="0" sz="1100" spc="-5">
                <a:latin typeface="Calibri"/>
                <a:cs typeface="Calibri"/>
              </a:rPr>
              <a:t>à l’issue de la sensibilisation par le formateur sous la responsabilité de </a:t>
            </a:r>
            <a:r>
              <a:rPr dirty="0" sz="1100">
                <a:latin typeface="Calibri"/>
                <a:cs typeface="Calibri"/>
              </a:rPr>
              <a:t>l’organisme </a:t>
            </a:r>
            <a:r>
              <a:rPr dirty="0" sz="1100" spc="-5">
                <a:latin typeface="Calibri"/>
                <a:cs typeface="Calibri"/>
              </a:rPr>
              <a:t>formateur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(modèle 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annexe 3).</a:t>
            </a:r>
            <a:endParaRPr sz="1100">
              <a:latin typeface="Calibri"/>
              <a:cs typeface="Calibri"/>
            </a:endParaRPr>
          </a:p>
          <a:p>
            <a:pPr marL="19050" marR="4135120">
              <a:lnSpc>
                <a:spcPts val="3460"/>
              </a:lnSpc>
              <a:spcBef>
                <a:spcPts val="140"/>
              </a:spcBef>
            </a:pP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Liste des </a:t>
            </a:r>
            <a:r>
              <a:rPr dirty="0" sz="1600" spc="-5">
                <a:solidFill>
                  <a:srgbClr val="7E7E7E"/>
                </a:solidFill>
                <a:latin typeface="Calibri Light"/>
                <a:cs typeface="Calibri Light"/>
              </a:rPr>
              <a:t>matériels </a:t>
            </a:r>
            <a:r>
              <a:rPr dirty="0" sz="1600">
                <a:solidFill>
                  <a:srgbClr val="7E7E7E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Organisation</a:t>
            </a:r>
            <a:r>
              <a:rPr dirty="0" sz="1600" spc="-3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de</a:t>
            </a:r>
            <a:r>
              <a:rPr dirty="0" sz="1600" spc="-3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l’espace</a:t>
            </a:r>
            <a:endParaRPr sz="1600">
              <a:latin typeface="Calibri Light"/>
              <a:cs typeface="Calibri Light"/>
            </a:endParaRPr>
          </a:p>
          <a:p>
            <a:pPr algn="just" marL="19050">
              <a:lnSpc>
                <a:spcPct val="100000"/>
              </a:lnSpc>
              <a:spcBef>
                <a:spcPts val="635"/>
              </a:spcBef>
            </a:pP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dérouler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lieu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présentant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minimum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caractéristiques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suivantes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algn="just" marL="19050" marR="19685">
              <a:lnSpc>
                <a:spcPct val="109500"/>
              </a:lnSpc>
              <a:spcBef>
                <a:spcPts val="805"/>
              </a:spcBef>
            </a:pPr>
            <a:r>
              <a:rPr dirty="0" sz="1100" spc="-5">
                <a:latin typeface="Calibri"/>
                <a:cs typeface="Calibri"/>
              </a:rPr>
              <a:t>La pièce doit être chauffée et tempérée, ou si la </a:t>
            </a:r>
            <a:r>
              <a:rPr dirty="0" sz="1100" spc="-10">
                <a:latin typeface="Calibri"/>
                <a:cs typeface="Calibri"/>
              </a:rPr>
              <a:t>sensibilisation </a:t>
            </a:r>
            <a:r>
              <a:rPr dirty="0" sz="1100" spc="-5">
                <a:latin typeface="Calibri"/>
                <a:cs typeface="Calibri"/>
              </a:rPr>
              <a:t>se </a:t>
            </a:r>
            <a:r>
              <a:rPr dirty="0" sz="1100" spc="-10">
                <a:latin typeface="Calibri"/>
                <a:cs typeface="Calibri"/>
              </a:rPr>
              <a:t>déroule </a:t>
            </a:r>
            <a:r>
              <a:rPr dirty="0" sz="1100" spc="-5">
                <a:latin typeface="Calibri"/>
                <a:cs typeface="Calibri"/>
              </a:rPr>
              <a:t>à l’extérieur, l’espace doit être au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moins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abrité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intempéries.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Matériels</a:t>
            </a:r>
            <a:r>
              <a:rPr dirty="0" sz="1600" spc="-2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pédagogiques</a:t>
            </a:r>
            <a:r>
              <a:rPr dirty="0" sz="1600" spc="-1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obligatoires</a:t>
            </a:r>
            <a:endParaRPr sz="1600">
              <a:latin typeface="Calibri Light"/>
              <a:cs typeface="Calibri Light"/>
            </a:endParaRPr>
          </a:p>
          <a:p>
            <a:pPr marL="476250" indent="-228600">
              <a:lnSpc>
                <a:spcPct val="100000"/>
              </a:lnSpc>
              <a:spcBef>
                <a:spcPts val="107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1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feuille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présence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1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exemplaire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recommandations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techniques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propositions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pédagogiques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1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téléphone mobile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fixe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outils pédagogiques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propres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 chaque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organisme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formation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76250" marR="507365" indent="-228600">
              <a:lnSpc>
                <a:spcPct val="101400"/>
              </a:lnSpc>
              <a:spcBef>
                <a:spcPts val="6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matériels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manuelle,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pansement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compressif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garrot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improvisé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(1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2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minimum)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1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coupe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tête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articulée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 </a:t>
            </a:r>
            <a:r>
              <a:rPr dirty="0" sz="1100" spc="-10">
                <a:latin typeface="Calibri"/>
                <a:cs typeface="Calibri"/>
              </a:rPr>
              <a:t>schémas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équivalents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76250" marR="194310" indent="-228600">
              <a:lnSpc>
                <a:spcPct val="101400"/>
              </a:lnSpc>
              <a:spcBef>
                <a:spcPts val="6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1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mannequin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réanimation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cardio-pulmonaire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adulte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2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+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ainsi que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consommables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76250" marR="235585" indent="-228600">
              <a:lnSpc>
                <a:spcPct val="101400"/>
              </a:lnSpc>
              <a:spcBef>
                <a:spcPts val="6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1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maquette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consommables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2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défibrillateur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automatisé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externe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d’entraînement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produit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d’entretien du matériel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attestations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formation.</a:t>
            </a: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1195"/>
              </a:spcBef>
            </a:pP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Matériels</a:t>
            </a:r>
            <a:r>
              <a:rPr dirty="0" sz="1600" spc="-25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 Light"/>
                <a:cs typeface="Calibri Light"/>
              </a:rPr>
              <a:t>pédagogiques</a:t>
            </a:r>
            <a:r>
              <a:rPr dirty="0" sz="1600" spc="-20">
                <a:solidFill>
                  <a:srgbClr val="808080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808080"/>
                </a:solidFill>
                <a:latin typeface="Calibri Light"/>
                <a:cs typeface="Calibri Light"/>
              </a:rPr>
              <a:t>optionnels</a:t>
            </a:r>
            <a:endParaRPr sz="1600">
              <a:latin typeface="Calibri Light"/>
              <a:cs typeface="Calibri Light"/>
            </a:endParaRPr>
          </a:p>
          <a:p>
            <a:pPr marL="476250" indent="-228600">
              <a:lnSpc>
                <a:spcPct val="100000"/>
              </a:lnSpc>
              <a:spcBef>
                <a:spcPts val="107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1 tapis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sol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 2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participants +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 pour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 formateur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Mémos.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Calibri"/>
              <a:cs typeface="Calibri"/>
            </a:endParaRPr>
          </a:p>
          <a:p>
            <a:pPr marL="956944" marR="5080" indent="-919480">
              <a:lnSpc>
                <a:spcPct val="101800"/>
              </a:lnSpc>
            </a:pPr>
            <a:r>
              <a:rPr dirty="0" sz="1200" spc="-5" i="1">
                <a:solidFill>
                  <a:srgbClr val="44536A"/>
                </a:solidFill>
                <a:latin typeface="Calibri Light"/>
                <a:cs typeface="Calibri Light"/>
              </a:rPr>
              <a:t>Lorsque</a:t>
            </a:r>
            <a:r>
              <a:rPr dirty="0" sz="1200" i="1">
                <a:solidFill>
                  <a:srgbClr val="44536A"/>
                </a:solidFill>
                <a:latin typeface="Calibri Light"/>
                <a:cs typeface="Calibri Light"/>
              </a:rPr>
              <a:t> </a:t>
            </a:r>
            <a:r>
              <a:rPr dirty="0" sz="1200" spc="-5" i="1">
                <a:solidFill>
                  <a:srgbClr val="44536A"/>
                </a:solidFill>
                <a:latin typeface="Calibri Light"/>
                <a:cs typeface="Calibri Light"/>
              </a:rPr>
              <a:t>des</a:t>
            </a:r>
            <a:r>
              <a:rPr dirty="0" sz="1200" spc="5" i="1">
                <a:solidFill>
                  <a:srgbClr val="44536A"/>
                </a:solidFill>
                <a:latin typeface="Calibri Light"/>
                <a:cs typeface="Calibri Light"/>
              </a:rPr>
              <a:t> </a:t>
            </a:r>
            <a:r>
              <a:rPr dirty="0" sz="1200" spc="-5" i="1">
                <a:solidFill>
                  <a:srgbClr val="44536A"/>
                </a:solidFill>
                <a:latin typeface="Calibri Light"/>
                <a:cs typeface="Calibri Light"/>
              </a:rPr>
              <a:t>matériels </a:t>
            </a:r>
            <a:r>
              <a:rPr dirty="0" sz="1200" i="1">
                <a:solidFill>
                  <a:srgbClr val="44536A"/>
                </a:solidFill>
                <a:latin typeface="Calibri Light"/>
                <a:cs typeface="Calibri Light"/>
              </a:rPr>
              <a:t>sont</a:t>
            </a:r>
            <a:r>
              <a:rPr dirty="0" sz="1200" spc="5" i="1">
                <a:solidFill>
                  <a:srgbClr val="44536A"/>
                </a:solidFill>
                <a:latin typeface="Calibri Light"/>
                <a:cs typeface="Calibri Light"/>
              </a:rPr>
              <a:t> </a:t>
            </a:r>
            <a:r>
              <a:rPr dirty="0" sz="1200" spc="-5" i="1">
                <a:solidFill>
                  <a:srgbClr val="44536A"/>
                </a:solidFill>
                <a:latin typeface="Calibri Light"/>
                <a:cs typeface="Calibri Light"/>
              </a:rPr>
              <a:t>soumis à</a:t>
            </a:r>
            <a:r>
              <a:rPr dirty="0" sz="1200" spc="5" i="1">
                <a:solidFill>
                  <a:srgbClr val="44536A"/>
                </a:solidFill>
                <a:latin typeface="Calibri Light"/>
                <a:cs typeface="Calibri Light"/>
              </a:rPr>
              <a:t> </a:t>
            </a:r>
            <a:r>
              <a:rPr dirty="0" sz="1200" spc="-5" i="1">
                <a:solidFill>
                  <a:srgbClr val="44536A"/>
                </a:solidFill>
                <a:latin typeface="Calibri Light"/>
                <a:cs typeface="Calibri Light"/>
              </a:rPr>
              <a:t>des règles</a:t>
            </a:r>
            <a:r>
              <a:rPr dirty="0" sz="1200" spc="5" i="1">
                <a:solidFill>
                  <a:srgbClr val="44536A"/>
                </a:solidFill>
                <a:latin typeface="Calibri Light"/>
                <a:cs typeface="Calibri Light"/>
              </a:rPr>
              <a:t> </a:t>
            </a:r>
            <a:r>
              <a:rPr dirty="0" sz="1200" i="1">
                <a:solidFill>
                  <a:srgbClr val="44536A"/>
                </a:solidFill>
                <a:latin typeface="Calibri Light"/>
                <a:cs typeface="Calibri Light"/>
              </a:rPr>
              <a:t>d’entretien</a:t>
            </a:r>
            <a:r>
              <a:rPr dirty="0" sz="1200" spc="5" i="1">
                <a:solidFill>
                  <a:srgbClr val="44536A"/>
                </a:solidFill>
                <a:latin typeface="Calibri Light"/>
                <a:cs typeface="Calibri Light"/>
              </a:rPr>
              <a:t> </a:t>
            </a:r>
            <a:r>
              <a:rPr dirty="0" sz="1200" i="1">
                <a:solidFill>
                  <a:srgbClr val="44536A"/>
                </a:solidFill>
                <a:latin typeface="Calibri Light"/>
                <a:cs typeface="Calibri Light"/>
              </a:rPr>
              <a:t>et </a:t>
            </a:r>
            <a:r>
              <a:rPr dirty="0" sz="1200" spc="-5" i="1">
                <a:solidFill>
                  <a:srgbClr val="44536A"/>
                </a:solidFill>
                <a:latin typeface="Calibri Light"/>
                <a:cs typeface="Calibri Light"/>
              </a:rPr>
              <a:t>d’hygiène,</a:t>
            </a:r>
            <a:r>
              <a:rPr dirty="0" sz="1200" spc="5" i="1">
                <a:solidFill>
                  <a:srgbClr val="44536A"/>
                </a:solidFill>
                <a:latin typeface="Calibri Light"/>
                <a:cs typeface="Calibri Light"/>
              </a:rPr>
              <a:t> </a:t>
            </a:r>
            <a:r>
              <a:rPr dirty="0" sz="1200" i="1">
                <a:solidFill>
                  <a:srgbClr val="44536A"/>
                </a:solidFill>
                <a:latin typeface="Calibri Light"/>
                <a:cs typeface="Calibri Light"/>
              </a:rPr>
              <a:t>celles-ci</a:t>
            </a:r>
            <a:r>
              <a:rPr dirty="0" sz="1200" spc="-5" i="1">
                <a:solidFill>
                  <a:srgbClr val="44536A"/>
                </a:solidFill>
                <a:latin typeface="Calibri Light"/>
                <a:cs typeface="Calibri Light"/>
              </a:rPr>
              <a:t> sont</a:t>
            </a:r>
            <a:r>
              <a:rPr dirty="0" sz="1200" spc="5" i="1">
                <a:solidFill>
                  <a:srgbClr val="44536A"/>
                </a:solidFill>
                <a:latin typeface="Calibri Light"/>
                <a:cs typeface="Calibri Light"/>
              </a:rPr>
              <a:t> </a:t>
            </a:r>
            <a:r>
              <a:rPr dirty="0" sz="1200" spc="-5" i="1">
                <a:solidFill>
                  <a:srgbClr val="44536A"/>
                </a:solidFill>
                <a:latin typeface="Calibri Light"/>
                <a:cs typeface="Calibri Light"/>
              </a:rPr>
              <a:t>réalisées</a:t>
            </a:r>
            <a:r>
              <a:rPr dirty="0" sz="1200" spc="5" i="1">
                <a:solidFill>
                  <a:srgbClr val="44536A"/>
                </a:solidFill>
                <a:latin typeface="Calibri Light"/>
                <a:cs typeface="Calibri Light"/>
              </a:rPr>
              <a:t> </a:t>
            </a:r>
            <a:r>
              <a:rPr dirty="0" sz="1200" spc="-5" i="1">
                <a:solidFill>
                  <a:srgbClr val="44536A"/>
                </a:solidFill>
                <a:latin typeface="Calibri Light"/>
                <a:cs typeface="Calibri Light"/>
              </a:rPr>
              <a:t>selon </a:t>
            </a:r>
            <a:r>
              <a:rPr dirty="0" sz="1200" i="1">
                <a:solidFill>
                  <a:srgbClr val="44536A"/>
                </a:solidFill>
                <a:latin typeface="Calibri Light"/>
                <a:cs typeface="Calibri Light"/>
              </a:rPr>
              <a:t> les</a:t>
            </a:r>
            <a:r>
              <a:rPr dirty="0" sz="1200" spc="-5" i="1">
                <a:solidFill>
                  <a:srgbClr val="44536A"/>
                </a:solidFill>
                <a:latin typeface="Calibri Light"/>
                <a:cs typeface="Calibri Light"/>
              </a:rPr>
              <a:t> préconisations</a:t>
            </a:r>
            <a:r>
              <a:rPr dirty="0" sz="1200" spc="5" i="1">
                <a:solidFill>
                  <a:srgbClr val="44536A"/>
                </a:solidFill>
                <a:latin typeface="Calibri Light"/>
                <a:cs typeface="Calibri Light"/>
              </a:rPr>
              <a:t> </a:t>
            </a:r>
            <a:r>
              <a:rPr dirty="0" sz="1200" i="1">
                <a:solidFill>
                  <a:srgbClr val="44536A"/>
                </a:solidFill>
                <a:latin typeface="Calibri Light"/>
                <a:cs typeface="Calibri Light"/>
              </a:rPr>
              <a:t>du</a:t>
            </a:r>
            <a:r>
              <a:rPr dirty="0" sz="1200" spc="-5" i="1">
                <a:solidFill>
                  <a:srgbClr val="44536A"/>
                </a:solidFill>
                <a:latin typeface="Calibri Light"/>
                <a:cs typeface="Calibri Light"/>
              </a:rPr>
              <a:t> constructeur</a:t>
            </a:r>
            <a:r>
              <a:rPr dirty="0" sz="1200" spc="5" i="1">
                <a:solidFill>
                  <a:srgbClr val="44536A"/>
                </a:solidFill>
                <a:latin typeface="Calibri Light"/>
                <a:cs typeface="Calibri Light"/>
              </a:rPr>
              <a:t> </a:t>
            </a:r>
            <a:r>
              <a:rPr dirty="0" sz="1200" spc="-5" i="1">
                <a:solidFill>
                  <a:srgbClr val="44536A"/>
                </a:solidFill>
                <a:latin typeface="Calibri Light"/>
                <a:cs typeface="Calibri Light"/>
              </a:rPr>
              <a:t>et/ou de</a:t>
            </a:r>
            <a:r>
              <a:rPr dirty="0" sz="1200" spc="5" i="1">
                <a:solidFill>
                  <a:srgbClr val="44536A"/>
                </a:solidFill>
                <a:latin typeface="Calibri Light"/>
                <a:cs typeface="Calibri Light"/>
              </a:rPr>
              <a:t> </a:t>
            </a:r>
            <a:r>
              <a:rPr dirty="0" sz="1200" spc="-5" i="1">
                <a:solidFill>
                  <a:srgbClr val="44536A"/>
                </a:solidFill>
                <a:latin typeface="Calibri Light"/>
                <a:cs typeface="Calibri Light"/>
              </a:rPr>
              <a:t>l’organisme</a:t>
            </a:r>
            <a:r>
              <a:rPr dirty="0" sz="1200" i="1">
                <a:solidFill>
                  <a:srgbClr val="44536A"/>
                </a:solidFill>
                <a:latin typeface="Calibri Light"/>
                <a:cs typeface="Calibri Light"/>
              </a:rPr>
              <a:t> de formation. </a:t>
            </a:r>
            <a:endParaRPr sz="1200">
              <a:latin typeface="Calibri Light"/>
              <a:cs typeface="Calibri Light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12</a:t>
            </a:fld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0090" y="896111"/>
            <a:ext cx="3222879" cy="352044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701040" y="1400555"/>
            <a:ext cx="6155690" cy="287655"/>
            <a:chOff x="701040" y="1400555"/>
            <a:chExt cx="6155690" cy="287655"/>
          </a:xfrm>
        </p:grpSpPr>
        <p:sp>
          <p:nvSpPr>
            <p:cNvPr id="4" name="object 4"/>
            <p:cNvSpPr/>
            <p:nvPr/>
          </p:nvSpPr>
          <p:spPr>
            <a:xfrm>
              <a:off x="701040" y="1400555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5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DEEA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01040" y="168173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47A4D7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/>
          <p:cNvGrpSpPr/>
          <p:nvPr/>
        </p:nvGrpSpPr>
        <p:grpSpPr>
          <a:xfrm>
            <a:off x="701040" y="5342889"/>
            <a:ext cx="6155690" cy="287020"/>
            <a:chOff x="701040" y="5342889"/>
            <a:chExt cx="6155690" cy="287020"/>
          </a:xfrm>
        </p:grpSpPr>
        <p:sp>
          <p:nvSpPr>
            <p:cNvPr id="7" name="object 7"/>
            <p:cNvSpPr/>
            <p:nvPr/>
          </p:nvSpPr>
          <p:spPr>
            <a:xfrm>
              <a:off x="701040" y="5342889"/>
              <a:ext cx="6155690" cy="280670"/>
            </a:xfrm>
            <a:custGeom>
              <a:avLst/>
              <a:gdLst/>
              <a:ahLst/>
              <a:cxnLst/>
              <a:rect l="l" t="t" r="r" b="b"/>
              <a:pathLst>
                <a:path w="6155690" h="280670">
                  <a:moveTo>
                    <a:pt x="6155436" y="0"/>
                  </a:moveTo>
                  <a:lnTo>
                    <a:pt x="0" y="0"/>
                  </a:lnTo>
                  <a:lnTo>
                    <a:pt x="0" y="280415"/>
                  </a:lnTo>
                  <a:lnTo>
                    <a:pt x="6155436" y="28041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DEEA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701040" y="5623306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47A4D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/>
          <p:nvPr/>
        </p:nvSpPr>
        <p:spPr>
          <a:xfrm>
            <a:off x="701040" y="1377949"/>
            <a:ext cx="6155690" cy="82810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Séquence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1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 Accueil et présentation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 –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6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min</a:t>
            </a:r>
            <a:endParaRPr sz="1600">
              <a:latin typeface="Calibri Light"/>
              <a:cs typeface="Calibri Ligh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5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  <a:spcBef>
                <a:spcPts val="5"/>
              </a:spcBef>
            </a:pP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Action</a:t>
            </a:r>
            <a:r>
              <a:rPr dirty="0" sz="1600" spc="-3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3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réaliser</a:t>
            </a:r>
            <a:endParaRPr sz="1600">
              <a:latin typeface="Calibri Light"/>
              <a:cs typeface="Calibri Light"/>
            </a:endParaRPr>
          </a:p>
          <a:p>
            <a:pPr algn="just" marL="19050" marR="12065">
              <a:lnSpc>
                <a:spcPct val="110000"/>
              </a:lnSpc>
              <a:spcBef>
                <a:spcPts val="875"/>
              </a:spcBef>
            </a:pPr>
            <a:r>
              <a:rPr dirty="0" sz="1100" spc="-5">
                <a:latin typeface="Calibri"/>
                <a:cs typeface="Calibri"/>
              </a:rPr>
              <a:t>Prendre connaissance de l’objectif de la sensibilisation, se situer par rapport aux </a:t>
            </a:r>
            <a:r>
              <a:rPr dirty="0" sz="1100">
                <a:latin typeface="Calibri"/>
                <a:cs typeface="Calibri"/>
              </a:rPr>
              <a:t>autres </a:t>
            </a:r>
            <a:r>
              <a:rPr dirty="0" sz="1100" spc="-5">
                <a:latin typeface="Calibri"/>
                <a:cs typeface="Calibri"/>
              </a:rPr>
              <a:t>personnes de la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(participants 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formateur) et identifier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l’organisme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Exposé</a:t>
            </a:r>
            <a:r>
              <a:rPr dirty="0" sz="1600" spc="-3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6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min</a:t>
            </a:r>
            <a:endParaRPr sz="1600">
              <a:latin typeface="Calibri Light"/>
              <a:cs typeface="Calibri Light"/>
            </a:endParaRPr>
          </a:p>
          <a:p>
            <a:pPr marL="476250" indent="-228600">
              <a:lnSpc>
                <a:spcPct val="100000"/>
              </a:lnSpc>
              <a:spcBef>
                <a:spcPts val="107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Préparer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salle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matériel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nécessaire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avant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l’arrivée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participants.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Accueillir 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participants puis</a:t>
            </a:r>
            <a:r>
              <a:rPr dirty="0" sz="1100">
                <a:latin typeface="Calibri"/>
                <a:cs typeface="Calibri"/>
              </a:rPr>
              <a:t> lancer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séance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sensibilisation.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inviter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s’installer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demi-cercle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puis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placer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parmi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eux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manière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visible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tous.</a:t>
            </a:r>
            <a:endParaRPr sz="1100">
              <a:latin typeface="Calibri"/>
              <a:cs typeface="Calibri"/>
            </a:endParaRPr>
          </a:p>
          <a:p>
            <a:pPr marL="476250" marR="700405" indent="-228600">
              <a:lnSpc>
                <a:spcPct val="101800"/>
              </a:lnSpc>
              <a:spcBef>
                <a:spcPts val="5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présenter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faisant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référence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cas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échéant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l’organisme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formateur.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Remercier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participants pour leur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démarche volontaire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implication.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Présenter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sensibilisation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annonçant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0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b="1">
                <a:latin typeface="Calibri"/>
                <a:cs typeface="Calibri"/>
              </a:rPr>
              <a:t>L’objectif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général</a:t>
            </a:r>
            <a:endParaRPr sz="1100">
              <a:latin typeface="Calibri"/>
              <a:cs typeface="Calibri"/>
            </a:endParaRPr>
          </a:p>
          <a:p>
            <a:pPr algn="just" marL="933450" marR="101600">
              <a:lnSpc>
                <a:spcPct val="101800"/>
              </a:lnSpc>
            </a:pPr>
            <a:r>
              <a:rPr dirty="0" sz="1100" spc="-5" i="1">
                <a:latin typeface="Calibri"/>
                <a:cs typeface="Calibri"/>
              </a:rPr>
              <a:t>Être capable d’exécuter correctement les gestes de premiers secours destinés à </a:t>
            </a:r>
            <a:r>
              <a:rPr dirty="0" sz="1100" spc="-10" i="1">
                <a:latin typeface="Calibri"/>
                <a:cs typeface="Calibri"/>
              </a:rPr>
              <a:t>protéger </a:t>
            </a:r>
            <a:r>
              <a:rPr dirty="0" sz="1100" spc="-5" i="1">
                <a:latin typeface="Calibri"/>
                <a:cs typeface="Calibri"/>
              </a:rPr>
              <a:t>la 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victime et les témoins, alerter les secours d’urgence adaptés, empêcher l’aggravation de la 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victime et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préserver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son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intégrité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physique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en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attendant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l’arrivée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des secours.</a:t>
            </a:r>
            <a:endParaRPr sz="1100">
              <a:latin typeface="Calibri"/>
              <a:cs typeface="Calibri"/>
            </a:endParaRPr>
          </a:p>
          <a:p>
            <a:pPr algn="just" lvl="1" marL="933450" indent="-229235">
              <a:lnSpc>
                <a:spcPct val="100000"/>
              </a:lnSpc>
              <a:spcBef>
                <a:spcPts val="15"/>
              </a:spcBef>
              <a:buFont typeface="Courier New"/>
              <a:buChar char="o"/>
              <a:tabLst>
                <a:tab pos="934085" algn="l"/>
              </a:tabLst>
            </a:pPr>
            <a:r>
              <a:rPr dirty="0" sz="1100" spc="-5" b="1">
                <a:latin typeface="Calibri"/>
                <a:cs typeface="Calibri"/>
              </a:rPr>
              <a:t>La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durée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2 heures</a:t>
            </a:r>
            <a:endParaRPr sz="1100">
              <a:latin typeface="Calibri"/>
              <a:cs typeface="Calibri"/>
            </a:endParaRPr>
          </a:p>
          <a:p>
            <a:pPr algn="just"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Justifier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l’intérêt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premiers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secours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avec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notion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chaîne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survie.</a:t>
            </a:r>
            <a:endParaRPr sz="1100">
              <a:latin typeface="Calibri"/>
              <a:cs typeface="Calibri"/>
            </a:endParaRPr>
          </a:p>
          <a:p>
            <a:pPr marL="19050" marR="3378200">
              <a:lnSpc>
                <a:spcPts val="3450"/>
              </a:lnSpc>
              <a:spcBef>
                <a:spcPts val="45"/>
              </a:spcBef>
            </a:pP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Séquence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2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Protection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12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min </a:t>
            </a:r>
            <a:r>
              <a:rPr dirty="0" sz="1600" spc="-35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Action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réaliser</a:t>
            </a:r>
            <a:endParaRPr sz="1600">
              <a:latin typeface="Calibri Light"/>
              <a:cs typeface="Calibri Light"/>
            </a:endParaRPr>
          </a:p>
          <a:p>
            <a:pPr algn="just" marL="19050" marR="12065">
              <a:lnSpc>
                <a:spcPct val="109700"/>
              </a:lnSpc>
              <a:spcBef>
                <a:spcPts val="520"/>
              </a:spcBef>
            </a:pPr>
            <a:r>
              <a:rPr dirty="0" sz="1100" spc="-5">
                <a:latin typeface="Calibri"/>
                <a:cs typeface="Calibri"/>
              </a:rPr>
              <a:t>Protéger une victime ou une personne en écartant ou supprimant, de quelque manière que ce soit et </a:t>
            </a:r>
            <a:r>
              <a:rPr dirty="0" sz="1100" spc="-10">
                <a:latin typeface="Calibri"/>
                <a:cs typeface="Calibri"/>
              </a:rPr>
              <a:t>de </a:t>
            </a:r>
            <a:r>
              <a:rPr dirty="0" sz="1100" spc="-5">
                <a:latin typeface="Calibri"/>
                <a:cs typeface="Calibri"/>
              </a:rPr>
              <a:t> façon permanente, tout danger qui la menace. La protection est un </a:t>
            </a:r>
            <a:r>
              <a:rPr dirty="0" sz="1100" spc="-10">
                <a:latin typeface="Calibri"/>
                <a:cs typeface="Calibri"/>
              </a:rPr>
              <a:t>préalable </a:t>
            </a:r>
            <a:r>
              <a:rPr dirty="0" sz="1100" spc="-5">
                <a:latin typeface="Calibri"/>
                <a:cs typeface="Calibri"/>
              </a:rPr>
              <a:t>à toute action de secours.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Toutefois, elle ne peut être réalisée par un sauveteur que s’il peut assurer sa propre sécurité pendant cette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action.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Exposé</a:t>
            </a:r>
            <a:r>
              <a:rPr dirty="0" sz="1600" spc="-3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6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min</a:t>
            </a:r>
            <a:endParaRPr sz="1600">
              <a:latin typeface="Calibri Light"/>
              <a:cs typeface="Calibri Light"/>
            </a:endParaRPr>
          </a:p>
          <a:p>
            <a:pPr marL="476250" indent="-228600">
              <a:lnSpc>
                <a:spcPct val="100000"/>
              </a:lnSpc>
              <a:spcBef>
                <a:spcPts val="107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Présenter 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thème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l’exposé.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Présenter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situations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lesquelles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protection est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indispensable.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10">
                <a:latin typeface="Calibri"/>
                <a:cs typeface="Calibri"/>
              </a:rPr>
              <a:t>Évoquer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situation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où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danger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peut être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supprimé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marL="288925">
              <a:lnSpc>
                <a:spcPct val="100000"/>
              </a:lnSpc>
              <a:spcBef>
                <a:spcPts val="20"/>
              </a:spcBef>
            </a:pPr>
            <a:r>
              <a:rPr dirty="0" sz="1100" spc="-5" i="1">
                <a:latin typeface="Calibri"/>
                <a:cs typeface="Calibri"/>
              </a:rPr>
              <a:t>«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Vous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êtes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témoin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d’un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accident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électrique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domestique,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la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victime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est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en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contact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avec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le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courant.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»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Questionner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compléter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fonction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réponses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1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b="1">
                <a:latin typeface="Calibri"/>
                <a:cs typeface="Calibri"/>
              </a:rPr>
              <a:t>Quel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est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risque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?</a:t>
            </a:r>
            <a:endParaRPr sz="1100">
              <a:latin typeface="Calibri"/>
              <a:cs typeface="Calibri"/>
            </a:endParaRPr>
          </a:p>
          <a:p>
            <a:pPr marL="933450">
              <a:lnSpc>
                <a:spcPct val="100000"/>
              </a:lnSpc>
              <a:spcBef>
                <a:spcPts val="30"/>
              </a:spcBef>
            </a:pPr>
            <a:r>
              <a:rPr dirty="0" sz="1100" spc="-5">
                <a:latin typeface="Calibri"/>
                <a:cs typeface="Calibri"/>
              </a:rPr>
              <a:t>Toute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personne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touchant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électrisée.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0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b="1">
                <a:latin typeface="Calibri"/>
                <a:cs typeface="Calibri"/>
              </a:rPr>
              <a:t>Qui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est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menacé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?</a:t>
            </a:r>
            <a:endParaRPr sz="1100">
              <a:latin typeface="Calibri"/>
              <a:cs typeface="Calibri"/>
            </a:endParaRPr>
          </a:p>
          <a:p>
            <a:pPr marL="933450">
              <a:lnSpc>
                <a:spcPct val="100000"/>
              </a:lnSpc>
              <a:spcBef>
                <a:spcPts val="25"/>
              </a:spcBef>
            </a:pP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aussi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témoins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éventuels.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b="1">
                <a:latin typeface="Calibri"/>
                <a:cs typeface="Calibri"/>
              </a:rPr>
              <a:t>Qui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protéger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en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premier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?</a:t>
            </a:r>
            <a:endParaRPr sz="1100">
              <a:latin typeface="Calibri"/>
              <a:cs typeface="Calibri"/>
            </a:endParaRPr>
          </a:p>
          <a:p>
            <a:pPr marL="933450">
              <a:lnSpc>
                <a:spcPct val="100000"/>
              </a:lnSpc>
              <a:spcBef>
                <a:spcPts val="20"/>
              </a:spcBef>
            </a:pPr>
            <a:r>
              <a:rPr dirty="0" sz="1100" spc="-5">
                <a:latin typeface="Calibri"/>
                <a:cs typeface="Calibri"/>
              </a:rPr>
              <a:t>Le sauveteur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 se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protéger afin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 pouvoir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porter secours.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0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b="1">
                <a:latin typeface="Calibri"/>
                <a:cs typeface="Calibri"/>
              </a:rPr>
              <a:t>Comment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faire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cesser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 danger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?</a:t>
            </a:r>
            <a:endParaRPr sz="1100">
              <a:latin typeface="Calibri"/>
              <a:cs typeface="Calibri"/>
            </a:endParaRPr>
          </a:p>
          <a:p>
            <a:pPr marL="933450">
              <a:lnSpc>
                <a:spcPct val="100000"/>
              </a:lnSpc>
              <a:spcBef>
                <a:spcPts val="25"/>
              </a:spcBef>
            </a:pP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coupant le courant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 disjoncteur.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12</a:t>
            </a:fld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01040" y="4851145"/>
            <a:ext cx="6155690" cy="287655"/>
            <a:chOff x="701040" y="4851145"/>
            <a:chExt cx="6155690" cy="287655"/>
          </a:xfrm>
        </p:grpSpPr>
        <p:sp>
          <p:nvSpPr>
            <p:cNvPr id="3" name="object 3"/>
            <p:cNvSpPr/>
            <p:nvPr/>
          </p:nvSpPr>
          <p:spPr>
            <a:xfrm>
              <a:off x="701040" y="4851145"/>
              <a:ext cx="6155690" cy="281940"/>
            </a:xfrm>
            <a:custGeom>
              <a:avLst/>
              <a:gdLst/>
              <a:ahLst/>
              <a:cxnLst/>
              <a:rect l="l" t="t" r="r" b="b"/>
              <a:pathLst>
                <a:path w="6155690" h="281939">
                  <a:moveTo>
                    <a:pt x="6155436" y="0"/>
                  </a:moveTo>
                  <a:lnTo>
                    <a:pt x="0" y="0"/>
                  </a:lnTo>
                  <a:lnTo>
                    <a:pt x="0" y="281432"/>
                  </a:lnTo>
                  <a:lnTo>
                    <a:pt x="6155436" y="281432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DEEA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01040" y="5132577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47A4D7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701040" y="6873747"/>
            <a:ext cx="6155690" cy="287655"/>
            <a:chOff x="701040" y="6873747"/>
            <a:chExt cx="6155690" cy="287655"/>
          </a:xfrm>
        </p:grpSpPr>
        <p:sp>
          <p:nvSpPr>
            <p:cNvPr id="6" name="object 6"/>
            <p:cNvSpPr/>
            <p:nvPr/>
          </p:nvSpPr>
          <p:spPr>
            <a:xfrm>
              <a:off x="701040" y="6873747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DEEA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7154926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47A4D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701040" y="517651"/>
            <a:ext cx="6155690" cy="9451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Exposé</a:t>
            </a:r>
            <a:r>
              <a:rPr dirty="0" sz="1600" spc="-3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6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min</a:t>
            </a:r>
            <a:endParaRPr sz="1600">
              <a:latin typeface="Calibri Light"/>
              <a:cs typeface="Calibri Light"/>
            </a:endParaRPr>
          </a:p>
          <a:p>
            <a:pPr marL="476250" indent="-228600">
              <a:lnSpc>
                <a:spcPct val="100000"/>
              </a:lnSpc>
              <a:spcBef>
                <a:spcPts val="107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Aborder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l’une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l’autre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situations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suivantes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où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danger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supprimé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contrôlé.</a:t>
            </a:r>
            <a:endParaRPr sz="1100">
              <a:latin typeface="Calibri"/>
              <a:cs typeface="Calibri"/>
            </a:endParaRPr>
          </a:p>
          <a:p>
            <a:pPr marL="476250" marR="274955" indent="-228600">
              <a:lnSpc>
                <a:spcPct val="101800"/>
              </a:lnSpc>
              <a:spcBef>
                <a:spcPts val="5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10">
                <a:latin typeface="Calibri"/>
                <a:cs typeface="Calibri"/>
              </a:rPr>
              <a:t>Évoquer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situation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où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danger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supprimé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contrôlé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«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Vous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témoin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l’encombrement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voie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publique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(accident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route,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arbre,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échafaudage,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glissement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endParaRPr sz="1100">
              <a:latin typeface="Calibri"/>
              <a:cs typeface="Calibri"/>
            </a:endParaRPr>
          </a:p>
          <a:p>
            <a:pPr marL="476250">
              <a:lnSpc>
                <a:spcPct val="100000"/>
              </a:lnSpc>
              <a:spcBef>
                <a:spcPts val="25"/>
              </a:spcBef>
            </a:pPr>
            <a:r>
              <a:rPr dirty="0" sz="1100" spc="-5">
                <a:latin typeface="Calibri"/>
                <a:cs typeface="Calibri"/>
              </a:rPr>
              <a:t>terrain,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troupeaux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….).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»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Questionner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compléter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fonction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réponses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b="1">
                <a:latin typeface="Calibri"/>
                <a:cs typeface="Calibri"/>
              </a:rPr>
              <a:t>Quels sont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les </a:t>
            </a:r>
            <a:r>
              <a:rPr dirty="0" sz="1100" spc="-10" b="1">
                <a:latin typeface="Calibri"/>
                <a:cs typeface="Calibri"/>
              </a:rPr>
              <a:t>risques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?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Collision, choc,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instabilité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site.</a:t>
            </a:r>
            <a:endParaRPr sz="1100">
              <a:latin typeface="Calibri"/>
              <a:cs typeface="Calibri"/>
            </a:endParaRPr>
          </a:p>
          <a:p>
            <a:pPr lvl="1" marL="933450" marR="243840" indent="-228600">
              <a:lnSpc>
                <a:spcPct val="101800"/>
              </a:lnSpc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b="1">
                <a:latin typeface="Calibri"/>
                <a:cs typeface="Calibri"/>
              </a:rPr>
              <a:t>Peut-on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supprimer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?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Non !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C’est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danger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 supprimer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on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doit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tenter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limiter 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risques.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1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b="1">
                <a:latin typeface="Calibri"/>
                <a:cs typeface="Calibri"/>
              </a:rPr>
              <a:t>Que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feriez-vous dans cette situation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?</a:t>
            </a:r>
            <a:endParaRPr sz="1100">
              <a:latin typeface="Calibri"/>
              <a:cs typeface="Calibri"/>
            </a:endParaRPr>
          </a:p>
          <a:p>
            <a:pPr marL="933450" marR="401320">
              <a:lnSpc>
                <a:spcPct val="101800"/>
              </a:lnSpc>
            </a:pPr>
            <a:r>
              <a:rPr dirty="0" sz="1100" spc="-5">
                <a:latin typeface="Calibri"/>
                <a:cs typeface="Calibri"/>
              </a:rPr>
              <a:t>Baliser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d’autre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zone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éviter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tout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sur-accident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avec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l’aide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témoins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éventuels.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Interdire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approche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 un danger persiste.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10">
                <a:latin typeface="Calibri"/>
                <a:cs typeface="Calibri"/>
              </a:rPr>
              <a:t>Evoquer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situation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où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danger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être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supprimé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contrôlé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non.</a:t>
            </a:r>
            <a:endParaRPr sz="1100">
              <a:latin typeface="Calibri"/>
              <a:cs typeface="Calibri"/>
            </a:endParaRPr>
          </a:p>
          <a:p>
            <a:pPr marL="288925">
              <a:lnSpc>
                <a:spcPct val="100000"/>
              </a:lnSpc>
              <a:spcBef>
                <a:spcPts val="20"/>
              </a:spcBef>
            </a:pPr>
            <a:r>
              <a:rPr dirty="0" sz="1100" spc="-5" i="1">
                <a:latin typeface="Calibri"/>
                <a:cs typeface="Calibri"/>
              </a:rPr>
              <a:t>« Vous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êtes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témoin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d’une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fuite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de gaz.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»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«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Situations exceptionnelles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»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Questionner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compléter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fonction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réponses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b="1">
                <a:latin typeface="Calibri"/>
                <a:cs typeface="Calibri"/>
              </a:rPr>
              <a:t>Quel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est</a:t>
            </a:r>
            <a:r>
              <a:rPr dirty="0" sz="1100" spc="-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risque ?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Explosion.</a:t>
            </a:r>
            <a:endParaRPr sz="1100">
              <a:latin typeface="Calibri"/>
              <a:cs typeface="Calibri"/>
            </a:endParaRPr>
          </a:p>
          <a:p>
            <a:pPr lvl="1" marL="933450" marR="16510" indent="-228600">
              <a:lnSpc>
                <a:spcPct val="101400"/>
              </a:lnSpc>
              <a:spcBef>
                <a:spcPts val="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b="1">
                <a:latin typeface="Calibri"/>
                <a:cs typeface="Calibri"/>
              </a:rPr>
              <a:t>Peut-on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supprimer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?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!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C’est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danger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</a:t>
            </a:r>
            <a:r>
              <a:rPr dirty="0" sz="1100">
                <a:latin typeface="Calibri"/>
                <a:cs typeface="Calibri"/>
              </a:rPr>
              <a:t> l’on </a:t>
            </a: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 supprimer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dont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doit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tenter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limiter 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risques.</a:t>
            </a:r>
            <a:endParaRPr sz="1100">
              <a:latin typeface="Calibri"/>
              <a:cs typeface="Calibri"/>
            </a:endParaRPr>
          </a:p>
          <a:p>
            <a:pPr lvl="1" marL="933450" indent="-229235">
              <a:lnSpc>
                <a:spcPct val="100000"/>
              </a:lnSpc>
              <a:spcBef>
                <a:spcPts val="25"/>
              </a:spcBef>
              <a:buFont typeface="Courier New"/>
              <a:buChar char="o"/>
              <a:tabLst>
                <a:tab pos="933450" algn="l"/>
                <a:tab pos="934085" algn="l"/>
              </a:tabLst>
            </a:pPr>
            <a:r>
              <a:rPr dirty="0" sz="1100" spc="-5" b="1">
                <a:latin typeface="Calibri"/>
                <a:cs typeface="Calibri"/>
              </a:rPr>
              <a:t>Que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feriez-vous devant cette situation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?</a:t>
            </a:r>
            <a:endParaRPr sz="1100">
              <a:latin typeface="Calibri"/>
              <a:cs typeface="Calibri"/>
            </a:endParaRPr>
          </a:p>
          <a:p>
            <a:pPr marL="933450" marR="346075">
              <a:lnSpc>
                <a:spcPct val="101699"/>
              </a:lnSpc>
            </a:pPr>
            <a:r>
              <a:rPr dirty="0" sz="1100" spc="-5">
                <a:latin typeface="Calibri"/>
                <a:cs typeface="Calibri"/>
              </a:rPr>
              <a:t>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provoquer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d’étincelles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pouvant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déclencher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l’explosion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(interrupteur,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sonnerie,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lampe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poche,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etc.) Assurer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surveillance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permanente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zone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danger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;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empêcher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toute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personne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pénétrer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cette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zone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jusqu'à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l’arrivée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spécialisés.</a:t>
            </a:r>
            <a:endParaRPr sz="1100">
              <a:latin typeface="Calibri"/>
              <a:cs typeface="Calibri"/>
            </a:endParaRPr>
          </a:p>
          <a:p>
            <a:pPr marL="19050" marR="3839845">
              <a:lnSpc>
                <a:spcPts val="3460"/>
              </a:lnSpc>
              <a:spcBef>
                <a:spcPts val="40"/>
              </a:spcBef>
            </a:pP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Séquence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3 –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Alerte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 6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min </a:t>
            </a:r>
            <a:r>
              <a:rPr dirty="0" sz="1600" spc="-35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Action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réaliser</a:t>
            </a:r>
            <a:endParaRPr sz="160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  <a:spcBef>
                <a:spcPts val="635"/>
              </a:spcBef>
            </a:pPr>
            <a:r>
              <a:rPr dirty="0" sz="1100" spc="-5">
                <a:latin typeface="Calibri"/>
                <a:cs typeface="Calibri"/>
              </a:rPr>
              <a:t>Transmettre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service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d’urgence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informations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nécessaires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intervention.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Exposé</a:t>
            </a:r>
            <a:r>
              <a:rPr dirty="0" sz="1600" spc="-3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6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min</a:t>
            </a:r>
            <a:endParaRPr sz="1600">
              <a:latin typeface="Calibri Light"/>
              <a:cs typeface="Calibri Light"/>
            </a:endParaRPr>
          </a:p>
          <a:p>
            <a:pPr marL="476250" indent="-228600">
              <a:lnSpc>
                <a:spcPct val="100000"/>
              </a:lnSpc>
              <a:spcBef>
                <a:spcPts val="107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10">
                <a:latin typeface="Calibri"/>
                <a:cs typeface="Calibri"/>
              </a:rPr>
              <a:t>Demander</a:t>
            </a:r>
            <a:r>
              <a:rPr dirty="0" sz="1100">
                <a:latin typeface="Calibri"/>
                <a:cs typeface="Calibri"/>
              </a:rPr>
              <a:t> aux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participants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s’ils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ont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déjà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alerté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comment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ils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procédé.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vécu,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faire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préciser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Quand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?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Par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quels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moyens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?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Qui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appeler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?</a:t>
            </a:r>
            <a:r>
              <a:rPr dirty="0" sz="1100" b="1">
                <a:latin typeface="Calibri"/>
                <a:cs typeface="Calibri"/>
              </a:rPr>
              <a:t> Que</a:t>
            </a:r>
            <a:r>
              <a:rPr dirty="0" sz="1100" spc="-5" b="1">
                <a:latin typeface="Calibri"/>
                <a:cs typeface="Calibri"/>
              </a:rPr>
              <a:t> dire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?</a:t>
            </a:r>
            <a:endParaRPr sz="1100">
              <a:latin typeface="Calibri"/>
              <a:cs typeface="Calibri"/>
            </a:endParaRPr>
          </a:p>
          <a:p>
            <a:pPr marL="19050" marR="2433955">
              <a:lnSpc>
                <a:spcPts val="3460"/>
              </a:lnSpc>
              <a:spcBef>
                <a:spcPts val="30"/>
              </a:spcBef>
            </a:pP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Séquence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4 –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Hémorragies externes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 24 min </a:t>
            </a:r>
            <a:r>
              <a:rPr dirty="0" sz="1600" spc="-35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Action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réaliser</a:t>
            </a:r>
            <a:endParaRPr sz="1600">
              <a:latin typeface="Calibri Light"/>
              <a:cs typeface="Calibri Light"/>
            </a:endParaRPr>
          </a:p>
          <a:p>
            <a:pPr marL="19050" marR="123825">
              <a:lnSpc>
                <a:spcPct val="110000"/>
              </a:lnSpc>
              <a:spcBef>
                <a:spcPts val="500"/>
              </a:spcBef>
            </a:pPr>
            <a:r>
              <a:rPr dirty="0" sz="1100" spc="-5">
                <a:latin typeface="Calibri"/>
                <a:cs typeface="Calibri"/>
              </a:rPr>
              <a:t>Arrêter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limiter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perte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sang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retarder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l’installation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détresse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peut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entraîner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 mort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l’attente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Exposé</a:t>
            </a:r>
            <a:r>
              <a:rPr dirty="0" sz="1600" spc="-3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4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min</a:t>
            </a:r>
            <a:endParaRPr sz="1600">
              <a:latin typeface="Calibri Light"/>
              <a:cs typeface="Calibri Light"/>
            </a:endParaRPr>
          </a:p>
          <a:p>
            <a:pPr algn="just" marL="476250" indent="-228600">
              <a:lnSpc>
                <a:spcPct val="100000"/>
              </a:lnSpc>
              <a:spcBef>
                <a:spcPts val="1070"/>
              </a:spcBef>
              <a:buFont typeface="Symbol"/>
              <a:buChar char=""/>
              <a:tabLst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Présenter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situation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Une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victime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se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présente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avec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une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hémorragie</a:t>
            </a:r>
            <a:r>
              <a:rPr dirty="0" sz="110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à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spc="-5" i="1">
                <a:latin typeface="Calibri"/>
                <a:cs typeface="Calibri"/>
              </a:rPr>
              <a:t>l’avant-bras.</a:t>
            </a:r>
            <a:endParaRPr sz="1100">
              <a:latin typeface="Calibri"/>
              <a:cs typeface="Calibri"/>
            </a:endParaRPr>
          </a:p>
          <a:p>
            <a:pPr algn="just" marL="476250" marR="12065" indent="-228600">
              <a:lnSpc>
                <a:spcPct val="101800"/>
              </a:lnSpc>
              <a:spcBef>
                <a:spcPts val="55"/>
              </a:spcBef>
              <a:buFont typeface="Symbol"/>
              <a:buChar char=""/>
              <a:tabLst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Montrer la photo ou une courte vidéo d’une personne qui </a:t>
            </a:r>
            <a:r>
              <a:rPr dirty="0" sz="1100">
                <a:latin typeface="Calibri"/>
                <a:cs typeface="Calibri"/>
              </a:rPr>
              <a:t>présente </a:t>
            </a:r>
            <a:r>
              <a:rPr dirty="0" sz="1100" spc="-5" b="1">
                <a:latin typeface="Calibri"/>
                <a:cs typeface="Calibri"/>
              </a:rPr>
              <a:t>un saignement abondant 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comprimable</a:t>
            </a:r>
            <a:r>
              <a:rPr dirty="0" sz="1100" spc="-5">
                <a:latin typeface="Calibri"/>
                <a:cs typeface="Calibri"/>
              </a:rPr>
              <a:t>.</a:t>
            </a:r>
            <a:endParaRPr sz="1100">
              <a:latin typeface="Calibri"/>
              <a:cs typeface="Calibri"/>
            </a:endParaRPr>
          </a:p>
          <a:p>
            <a:pPr algn="just" marL="476250" marR="12700" indent="-228600">
              <a:lnSpc>
                <a:spcPct val="101600"/>
              </a:lnSpc>
              <a:spcBef>
                <a:spcPts val="65"/>
              </a:spcBef>
              <a:buFont typeface="Symbol"/>
              <a:buChar char=""/>
              <a:tabLst>
                <a:tab pos="476250" algn="l"/>
              </a:tabLst>
            </a:pPr>
            <a:r>
              <a:rPr dirty="0" sz="1100" spc="-5" b="1">
                <a:latin typeface="Calibri"/>
                <a:cs typeface="Calibri"/>
              </a:rPr>
              <a:t>Rappeler que tout saignement abondant nécessite une action immédiate de secours, rapide et 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efficace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afin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de limiter la perte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de sang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de la victime et éviter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l’installation</a:t>
            </a:r>
            <a:r>
              <a:rPr dirty="0" sz="1100" spc="23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d’une détresse</a:t>
            </a:r>
            <a:r>
              <a:rPr dirty="0" sz="1100" spc="24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qui 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peut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entraîner le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décès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d’une victime.</a:t>
            </a:r>
            <a:endParaRPr sz="1100">
              <a:latin typeface="Calibri"/>
              <a:cs typeface="Calibri"/>
            </a:endParaRPr>
          </a:p>
          <a:p>
            <a:pPr algn="just" marL="476250" marR="16510" indent="-228600">
              <a:lnSpc>
                <a:spcPct val="101400"/>
              </a:lnSpc>
              <a:spcBef>
                <a:spcPts val="65"/>
              </a:spcBef>
              <a:buFont typeface="Symbol"/>
              <a:buChar char=""/>
              <a:tabLst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Insister sur le fait que, dans cette situation d’urgence, la réalisation des gestes de </a:t>
            </a:r>
            <a:r>
              <a:rPr dirty="0" sz="1100" spc="-10">
                <a:latin typeface="Calibri"/>
                <a:cs typeface="Calibri"/>
              </a:rPr>
              <a:t>secours </a:t>
            </a:r>
            <a:r>
              <a:rPr dirty="0" sz="1100" spc="-5">
                <a:latin typeface="Calibri"/>
                <a:cs typeface="Calibri"/>
              </a:rPr>
              <a:t>prime </a:t>
            </a:r>
            <a:r>
              <a:rPr dirty="0" sz="1100" spc="-10">
                <a:latin typeface="Calibri"/>
                <a:cs typeface="Calibri"/>
              </a:rPr>
              <a:t>sur </a:t>
            </a:r>
            <a:r>
              <a:rPr dirty="0" sz="1100" spc="-5">
                <a:latin typeface="Calibri"/>
                <a:cs typeface="Calibri"/>
              </a:rPr>
              <a:t> l’alerte.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Cette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dernière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alors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réalisée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après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avoir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pratiqué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9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premiers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secours,</a:t>
            </a:r>
            <a:r>
              <a:rPr dirty="0" sz="1100" spc="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9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12</a:t>
            </a:fld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01040" y="5399277"/>
            <a:ext cx="6155690" cy="287655"/>
            <a:chOff x="701040" y="5399277"/>
            <a:chExt cx="6155690" cy="287655"/>
          </a:xfrm>
        </p:grpSpPr>
        <p:sp>
          <p:nvSpPr>
            <p:cNvPr id="3" name="object 3"/>
            <p:cNvSpPr/>
            <p:nvPr/>
          </p:nvSpPr>
          <p:spPr>
            <a:xfrm>
              <a:off x="701040" y="5399277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7"/>
                  </a:lnTo>
                  <a:lnTo>
                    <a:pt x="6155436" y="281177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DEEA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701040" y="5680456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155436" y="6095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47A4D7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701040" y="8818626"/>
            <a:ext cx="6155690" cy="287655"/>
            <a:chOff x="701040" y="8818626"/>
            <a:chExt cx="6155690" cy="287655"/>
          </a:xfrm>
        </p:grpSpPr>
        <p:sp>
          <p:nvSpPr>
            <p:cNvPr id="6" name="object 6"/>
            <p:cNvSpPr/>
            <p:nvPr/>
          </p:nvSpPr>
          <p:spPr>
            <a:xfrm>
              <a:off x="701040" y="8818626"/>
              <a:ext cx="6155690" cy="281305"/>
            </a:xfrm>
            <a:custGeom>
              <a:avLst/>
              <a:gdLst/>
              <a:ahLst/>
              <a:cxnLst/>
              <a:rect l="l" t="t" r="r" b="b"/>
              <a:pathLst>
                <a:path w="6155690" h="281304">
                  <a:moveTo>
                    <a:pt x="6155436" y="0"/>
                  </a:moveTo>
                  <a:lnTo>
                    <a:pt x="0" y="0"/>
                  </a:lnTo>
                  <a:lnTo>
                    <a:pt x="0" y="281178"/>
                  </a:lnTo>
                  <a:lnTo>
                    <a:pt x="6155436" y="281178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DEEAF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01040" y="9099803"/>
              <a:ext cx="6155690" cy="6350"/>
            </a:xfrm>
            <a:custGeom>
              <a:avLst/>
              <a:gdLst/>
              <a:ahLst/>
              <a:cxnLst/>
              <a:rect l="l" t="t" r="r" b="b"/>
              <a:pathLst>
                <a:path w="6155690" h="6350">
                  <a:moveTo>
                    <a:pt x="6155436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155436" y="6096"/>
                  </a:lnTo>
                  <a:lnTo>
                    <a:pt x="6155436" y="0"/>
                  </a:lnTo>
                  <a:close/>
                </a:path>
              </a:pathLst>
            </a:custGeom>
            <a:solidFill>
              <a:srgbClr val="47A4D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701040" y="520699"/>
            <a:ext cx="6155690" cy="945070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76250" marR="15875">
              <a:lnSpc>
                <a:spcPct val="101800"/>
              </a:lnSpc>
              <a:spcBef>
                <a:spcPts val="75"/>
              </a:spcBef>
            </a:pPr>
            <a:r>
              <a:rPr dirty="0" sz="1100" spc="-5">
                <a:latin typeface="Calibri"/>
                <a:cs typeface="Calibri"/>
              </a:rPr>
              <a:t>sauveteur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seul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avec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1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après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avoir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débuté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gestes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114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c’est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1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tierce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personne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 alerte.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9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Miroir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2x5</a:t>
            </a:r>
            <a:r>
              <a:rPr dirty="0" sz="1600" spc="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min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compression</a:t>
            </a:r>
            <a:r>
              <a:rPr dirty="0" sz="1600" spc="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manuelle et pansement</a:t>
            </a:r>
            <a:r>
              <a:rPr dirty="0" sz="1600" spc="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compressif</a:t>
            </a:r>
            <a:endParaRPr sz="1600">
              <a:latin typeface="Calibri Light"/>
              <a:cs typeface="Calibri Light"/>
            </a:endParaRPr>
          </a:p>
          <a:p>
            <a:pPr algn="just" marL="288925" marR="175260" indent="-41910">
              <a:lnSpc>
                <a:spcPct val="101899"/>
              </a:lnSpc>
              <a:spcBef>
                <a:spcPts val="1045"/>
              </a:spcBef>
              <a:buFont typeface="Symbol"/>
              <a:buChar char=""/>
              <a:tabLst>
                <a:tab pos="476250" algn="l"/>
              </a:tabLst>
            </a:pPr>
            <a:r>
              <a:rPr dirty="0" sz="1100" spc="-10">
                <a:latin typeface="Calibri"/>
                <a:cs typeface="Calibri"/>
              </a:rPr>
              <a:t>Définir </a:t>
            </a:r>
            <a:r>
              <a:rPr dirty="0" sz="1100" spc="-5">
                <a:latin typeface="Calibri"/>
                <a:cs typeface="Calibri"/>
              </a:rPr>
              <a:t>pour chaque binôme les rôles de chacun : un joue le rôle de sauveteur, l’autre de victime.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Demander </a:t>
            </a:r>
            <a:r>
              <a:rPr dirty="0" sz="1100">
                <a:latin typeface="Calibri"/>
                <a:cs typeface="Calibri"/>
              </a:rPr>
              <a:t>aux </a:t>
            </a:r>
            <a:r>
              <a:rPr dirty="0" sz="1100" spc="-5">
                <a:latin typeface="Calibri"/>
                <a:cs typeface="Calibri"/>
              </a:rPr>
              <a:t>victimes </a:t>
            </a:r>
            <a:r>
              <a:rPr dirty="0" sz="1100" spc="-10">
                <a:latin typeface="Calibri"/>
                <a:cs typeface="Calibri"/>
              </a:rPr>
              <a:t>simulées </a:t>
            </a:r>
            <a:r>
              <a:rPr dirty="0" sz="1100" spc="-5">
                <a:latin typeface="Calibri"/>
                <a:cs typeface="Calibri"/>
              </a:rPr>
              <a:t>de présenter leur avant-bras comme si celui-ci présentait une </a:t>
            </a:r>
            <a:r>
              <a:rPr dirty="0" sz="1100" spc="-10">
                <a:latin typeface="Calibri"/>
                <a:cs typeface="Calibri"/>
              </a:rPr>
              <a:t>plaie </a:t>
            </a:r>
            <a:r>
              <a:rPr dirty="0" sz="1100" spc="-5">
                <a:latin typeface="Calibri"/>
                <a:cs typeface="Calibri"/>
              </a:rPr>
              <a:t> avec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sang importante.</a:t>
            </a:r>
            <a:endParaRPr sz="1100">
              <a:latin typeface="Calibri"/>
              <a:cs typeface="Calibri"/>
            </a:endParaRPr>
          </a:p>
          <a:p>
            <a:pPr marL="476250" marR="359410" indent="-228600">
              <a:lnSpc>
                <a:spcPct val="101400"/>
              </a:lnSpc>
              <a:spcBef>
                <a:spcPts val="6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face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afin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d’observer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écouter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consignes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chacun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devra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reproduire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simultanément.</a:t>
            </a:r>
            <a:endParaRPr sz="1100">
              <a:latin typeface="Calibri"/>
              <a:cs typeface="Calibri"/>
            </a:endParaRPr>
          </a:p>
          <a:p>
            <a:pPr marL="476250" marR="402590" indent="-228600">
              <a:lnSpc>
                <a:spcPct val="101400"/>
              </a:lnSpc>
              <a:spcBef>
                <a:spcPts val="6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Indiquer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résultat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l’action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arrêter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saignement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éviter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l’installation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détresse.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Montrer,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expliquer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justifier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réaliser.</a:t>
            </a:r>
            <a:endParaRPr sz="1100">
              <a:latin typeface="Calibri"/>
              <a:cs typeface="Calibri"/>
            </a:endParaRPr>
          </a:p>
          <a:p>
            <a:pPr marL="476250" marR="301625" indent="-228600">
              <a:lnSpc>
                <a:spcPct val="101400"/>
              </a:lnSpc>
              <a:spcBef>
                <a:spcPts val="6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Préciser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directe,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avec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plaie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saigne</a:t>
            </a:r>
            <a:r>
              <a:rPr dirty="0" sz="1100">
                <a:latin typeface="Calibri"/>
                <a:cs typeface="Calibri"/>
              </a:rPr>
              <a:t> est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technique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simple</a:t>
            </a:r>
            <a:r>
              <a:rPr dirty="0" sz="1100" spc="-5">
                <a:latin typeface="Calibri"/>
                <a:cs typeface="Calibri"/>
              </a:rPr>
              <a:t> 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plus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efficace pour arrêter</a:t>
            </a:r>
            <a:r>
              <a:rPr dirty="0" sz="1100">
                <a:latin typeface="Calibri"/>
                <a:cs typeface="Calibri"/>
              </a:rPr>
              <a:t> un</a:t>
            </a:r>
            <a:r>
              <a:rPr dirty="0" sz="1100" spc="-5">
                <a:latin typeface="Calibri"/>
                <a:cs typeface="Calibri"/>
              </a:rPr>
              <a:t> saignement.</a:t>
            </a:r>
            <a:endParaRPr sz="1100">
              <a:latin typeface="Calibri"/>
              <a:cs typeface="Calibri"/>
            </a:endParaRPr>
          </a:p>
          <a:p>
            <a:pPr marL="476250" marR="102870" indent="-228600">
              <a:lnSpc>
                <a:spcPct val="101800"/>
              </a:lnSpc>
              <a:spcBef>
                <a:spcPts val="6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Indiquer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qu’il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préférable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d’interposer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tampon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tissu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entre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plaie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faciliter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l’arrêt du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saignement 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bien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répartir 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compression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plaie.</a:t>
            </a:r>
            <a:endParaRPr sz="1100">
              <a:latin typeface="Calibri"/>
              <a:cs typeface="Calibri"/>
            </a:endParaRPr>
          </a:p>
          <a:p>
            <a:pPr marL="476250" marR="82550" indent="-228600">
              <a:lnSpc>
                <a:spcPct val="101800"/>
              </a:lnSpc>
              <a:spcBef>
                <a:spcPts val="5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Rappeler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qu’il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aussi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nécessaire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prendre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précautions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protéger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possible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avec un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gant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ou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film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plastique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limiter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transmission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maladies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infectieuses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sang.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 b="1">
                <a:latin typeface="Calibri"/>
                <a:cs typeface="Calibri"/>
              </a:rPr>
              <a:t>Renouveler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les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démonstrations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pour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deuxième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groupe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participants.</a:t>
            </a:r>
            <a:endParaRPr sz="110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  <a:spcBef>
                <a:spcPts val="1190"/>
              </a:spcBef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Miroir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2x5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 min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garrot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 improvisé</a:t>
            </a:r>
            <a:endParaRPr sz="1600">
              <a:latin typeface="Calibri Light"/>
              <a:cs typeface="Calibri Light"/>
            </a:endParaRPr>
          </a:p>
          <a:p>
            <a:pPr marL="476250" marR="400685" indent="-228600">
              <a:lnSpc>
                <a:spcPct val="101800"/>
              </a:lnSpc>
              <a:spcBef>
                <a:spcPts val="105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10">
                <a:latin typeface="Calibri"/>
                <a:cs typeface="Calibri"/>
              </a:rPr>
              <a:t>Suivant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même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démarche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deux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techniques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précédentes,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montrer,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expliquer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justifier 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réalisé,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puis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faire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simultanément par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apprenants.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7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Technique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du garrot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improvisé.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9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 b="1">
                <a:latin typeface="Calibri"/>
                <a:cs typeface="Calibri"/>
              </a:rPr>
              <a:t>Renouveler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la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démonstration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pour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deuxième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groupe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participants.</a:t>
            </a:r>
            <a:endParaRPr sz="1100">
              <a:latin typeface="Calibri"/>
              <a:cs typeface="Calibri"/>
            </a:endParaRPr>
          </a:p>
          <a:p>
            <a:pPr marL="19050" marR="3766185">
              <a:lnSpc>
                <a:spcPts val="3460"/>
              </a:lnSpc>
              <a:spcBef>
                <a:spcPts val="30"/>
              </a:spcBef>
            </a:pP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Séquence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5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Plaies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14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min </a:t>
            </a:r>
            <a:r>
              <a:rPr dirty="0" sz="1600" spc="-34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Action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1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réaliser</a:t>
            </a:r>
            <a:endParaRPr sz="1600">
              <a:latin typeface="Calibri Light"/>
              <a:cs typeface="Calibri Light"/>
            </a:endParaRPr>
          </a:p>
          <a:p>
            <a:pPr marL="19050">
              <a:lnSpc>
                <a:spcPct val="100000"/>
              </a:lnSpc>
              <a:spcBef>
                <a:spcPts val="630"/>
              </a:spcBef>
            </a:pPr>
            <a:r>
              <a:rPr dirty="0" sz="1100" spc="-5">
                <a:latin typeface="Calibri"/>
                <a:cs typeface="Calibri"/>
              </a:rPr>
              <a:t>Mettre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position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d’attente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maintenir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attendant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Exposé</a:t>
            </a:r>
            <a:r>
              <a:rPr dirty="0" sz="1600" spc="-3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4</a:t>
            </a:r>
            <a:r>
              <a:rPr dirty="0" sz="1600" spc="-2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min</a:t>
            </a:r>
            <a:endParaRPr sz="1600">
              <a:latin typeface="Calibri Light"/>
              <a:cs typeface="Calibri Light"/>
            </a:endParaRPr>
          </a:p>
          <a:p>
            <a:pPr marL="476250" marR="311785" indent="-228600">
              <a:lnSpc>
                <a:spcPct val="101400"/>
              </a:lnSpc>
              <a:spcBef>
                <a:spcPts val="106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Présenter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situations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lesquelles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positions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d’attentes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sont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nécessaires.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partir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ce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vécu,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faire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préciser :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Quand ? Comment</a:t>
            </a:r>
            <a:r>
              <a:rPr dirty="0" sz="110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? Pourquoi ?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Symbol"/>
              <a:buChar char=""/>
            </a:pPr>
            <a:endParaRPr sz="950">
              <a:latin typeface="Calibri"/>
              <a:cs typeface="Calibri"/>
            </a:endParaRPr>
          </a:p>
          <a:p>
            <a:pPr marL="19050">
              <a:lnSpc>
                <a:spcPct val="100000"/>
              </a:lnSpc>
            </a:pP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Miroir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2x5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min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positions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d’attente</a:t>
            </a:r>
            <a:endParaRPr sz="1600">
              <a:latin typeface="Calibri Light"/>
              <a:cs typeface="Calibri Light"/>
            </a:endParaRPr>
          </a:p>
          <a:p>
            <a:pPr marL="476250" indent="-228600">
              <a:lnSpc>
                <a:spcPct val="100000"/>
              </a:lnSpc>
              <a:spcBef>
                <a:spcPts val="107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10">
                <a:latin typeface="Calibri"/>
                <a:cs typeface="Calibri"/>
              </a:rPr>
              <a:t>Définir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chaque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binôme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rôles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chacun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: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joue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rôle</a:t>
            </a:r>
            <a:r>
              <a:rPr dirty="0" sz="1100" spc="5">
                <a:latin typeface="Calibri"/>
                <a:cs typeface="Calibri"/>
              </a:rPr>
              <a:t> de </a:t>
            </a:r>
            <a:r>
              <a:rPr dirty="0" sz="1100" spc="-5">
                <a:latin typeface="Calibri"/>
                <a:cs typeface="Calibri"/>
              </a:rPr>
              <a:t>sauveteur,</a:t>
            </a:r>
            <a:r>
              <a:rPr dirty="0" sz="1100">
                <a:latin typeface="Calibri"/>
                <a:cs typeface="Calibri"/>
              </a:rPr>
              <a:t> l’autre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victime.</a:t>
            </a:r>
            <a:endParaRPr sz="1100">
              <a:latin typeface="Calibri"/>
              <a:cs typeface="Calibri"/>
            </a:endParaRPr>
          </a:p>
          <a:p>
            <a:pPr marL="476250" marR="359410" indent="-228600">
              <a:lnSpc>
                <a:spcPct val="101800"/>
              </a:lnSpc>
              <a:spcBef>
                <a:spcPts val="65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sauveteurs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font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face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au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formateur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afin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d’observer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écouter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consignes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que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chacun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devra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reproduire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simultanément.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>
                <a:latin typeface="Calibri"/>
                <a:cs typeface="Calibri"/>
              </a:rPr>
              <a:t>Montrer,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expliquer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justifier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les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gestes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secours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à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réaliser.</a:t>
            </a:r>
            <a:endParaRPr sz="1100">
              <a:latin typeface="Calibri"/>
              <a:cs typeface="Calibri"/>
            </a:endParaRPr>
          </a:p>
          <a:p>
            <a:pPr marL="476250" indent="-228600">
              <a:lnSpc>
                <a:spcPct val="100000"/>
              </a:lnSpc>
              <a:spcBef>
                <a:spcPts val="80"/>
              </a:spcBef>
              <a:buFont typeface="Symbol"/>
              <a:buChar char=""/>
              <a:tabLst>
                <a:tab pos="475615" algn="l"/>
                <a:tab pos="476250" algn="l"/>
              </a:tabLst>
            </a:pPr>
            <a:r>
              <a:rPr dirty="0" sz="1100" spc="-5" b="1">
                <a:latin typeface="Calibri"/>
                <a:cs typeface="Calibri"/>
              </a:rPr>
              <a:t>Renouveler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la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démonstration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pour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le</a:t>
            </a:r>
            <a:r>
              <a:rPr dirty="0" sz="1100" spc="1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deuxième</a:t>
            </a:r>
            <a:r>
              <a:rPr dirty="0" sz="1100" spc="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groupe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de</a:t>
            </a:r>
            <a:r>
              <a:rPr dirty="0" sz="1100" spc="1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participants.</a:t>
            </a:r>
            <a:endParaRPr sz="1100">
              <a:latin typeface="Calibri"/>
              <a:cs typeface="Calibri"/>
            </a:endParaRPr>
          </a:p>
          <a:p>
            <a:pPr marL="19050" marR="2406015">
              <a:lnSpc>
                <a:spcPts val="3460"/>
              </a:lnSpc>
              <a:spcBef>
                <a:spcPts val="30"/>
              </a:spcBef>
            </a:pP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Séquence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6 – Perte de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connaissance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– 16 min </a:t>
            </a:r>
            <a:r>
              <a:rPr dirty="0" sz="1600" spc="-35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 spc="-5">
                <a:solidFill>
                  <a:srgbClr val="47A4D7"/>
                </a:solidFill>
                <a:latin typeface="Calibri Light"/>
                <a:cs typeface="Calibri Light"/>
              </a:rPr>
              <a:t>Action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à</a:t>
            </a:r>
            <a:r>
              <a:rPr dirty="0" sz="1600" spc="-10">
                <a:solidFill>
                  <a:srgbClr val="47A4D7"/>
                </a:solidFill>
                <a:latin typeface="Calibri Light"/>
                <a:cs typeface="Calibri Light"/>
              </a:rPr>
              <a:t> </a:t>
            </a:r>
            <a:r>
              <a:rPr dirty="0" sz="1600">
                <a:solidFill>
                  <a:srgbClr val="47A4D7"/>
                </a:solidFill>
                <a:latin typeface="Calibri Light"/>
                <a:cs typeface="Calibri Light"/>
              </a:rPr>
              <a:t>réaliser</a:t>
            </a:r>
            <a:endParaRPr sz="1600">
              <a:latin typeface="Calibri Light"/>
              <a:cs typeface="Calibri Light"/>
            </a:endParaRPr>
          </a:p>
          <a:p>
            <a:pPr marL="19050" marR="185420">
              <a:lnSpc>
                <a:spcPct val="101800"/>
              </a:lnSpc>
              <a:spcBef>
                <a:spcPts val="610"/>
              </a:spcBef>
            </a:pPr>
            <a:r>
              <a:rPr dirty="0" sz="1100" spc="-5">
                <a:latin typeface="Calibri"/>
                <a:cs typeface="Calibri"/>
              </a:rPr>
              <a:t>Réaliser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immédiatement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mise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sur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le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côté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d’une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victime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qui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présente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perte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connaissance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(et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qui </a:t>
            </a:r>
            <a:r>
              <a:rPr dirty="0" sz="1100" spc="-229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respire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normalement)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dans l’attente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des </a:t>
            </a:r>
            <a:r>
              <a:rPr dirty="0" sz="1100" spc="-10">
                <a:latin typeface="Calibri"/>
                <a:cs typeface="Calibri"/>
              </a:rPr>
              <a:t>secours.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145"/>
              </a:lnSpc>
            </a:pPr>
            <a:fld id="{81D60167-4931-47E6-BA6A-407CBD079E47}" type="slidenum">
              <a:rPr dirty="0" spc="-5"/>
              <a:t>12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"REMY Nicolas;Régis BODELET"</dc:creator>
  <cp:keywords>Recommandations PS;DGSCGC</cp:keywords>
  <dcterms:created xsi:type="dcterms:W3CDTF">2023-02-02T14:24:58Z</dcterms:created>
  <dcterms:modified xsi:type="dcterms:W3CDTF">2023-02-02T14:24:58Z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2022-11-30T00:00:00Z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2023-02-02T00:00:00Z</vt:filetime>
  </property>
</Properties>
</file>