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58" r:id="rId7"/>
    <p:sldId id="257" r:id="rId8"/>
  </p:sldIdLst>
  <p:sldSz cx="3779838" cy="5292725"/>
  <p:notesSz cx="14355763" cy="9926638"/>
  <p:defaultTextStyle>
    <a:defPPr>
      <a:defRPr lang="fr-FR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99"/>
    <a:srgbClr val="FBFBFB"/>
    <a:srgbClr val="F2404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D5411-9683-4B5D-8B65-7F542FBD5B3C}" v="12" dt="2022-05-16T13:05:53.965"/>
    <p1510:client id="{53C42D3F-C5D5-4025-AEBA-551CE9BD7399}" v="15" dt="2022-05-16T10:29:34.334"/>
    <p1510:client id="{6CDFCDA6-FEC1-40DE-9E84-B9B181ED8EEF}" v="68" dt="2022-03-31T14:42:39.790"/>
    <p1510:client id="{A7ED1CFE-3FB0-47EB-964F-8878EDDB9A4A}" v="362" dt="2022-05-16T12:54:51.994"/>
    <p1510:client id="{A948E468-8CD3-4BE6-B90A-010B72684A95}" v="5" dt="2022-03-31T13:28:49.442"/>
    <p1510:client id="{B2C80A3E-5469-44AD-8F07-9EEC60C9E09C}" v="1026" dt="2022-06-10T10:31:53.200"/>
    <p1510:client id="{C7088B3A-A705-4902-AA19-B25ED2F85F1A}" v="1367" dt="2022-03-31T14:40:08.067"/>
    <p1510:client id="{E9192079-D656-4D65-911D-70552B1525DC}" v="815" dt="2022-03-14T13:58:07.101"/>
    <p1510:client id="{F7172640-D0B0-4B51-BD85-030C9076CAB3}" v="8" dt="2022-05-16T10:16:5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24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8132158" y="2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/>
          <a:lstStyle>
            <a:lvl1pPr algn="r">
              <a:defRPr sz="1200"/>
            </a:lvl1pPr>
          </a:lstStyle>
          <a:p>
            <a:fld id="{79F58C90-F0FF-419C-B398-1D962647B796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8132158" y="9428275"/>
            <a:ext cx="6220522" cy="498366"/>
          </a:xfrm>
          <a:prstGeom prst="rect">
            <a:avLst/>
          </a:prstGeom>
        </p:spPr>
        <p:txBody>
          <a:bodyPr vert="horz" lIns="92181" tIns="46092" rIns="92181" bIns="46092" rtlCol="0" anchor="b"/>
          <a:lstStyle>
            <a:lvl1pPr algn="r">
              <a:defRPr sz="1200"/>
            </a:lvl1pPr>
          </a:lstStyle>
          <a:p>
            <a:fld id="{BDD5440B-B103-43A0-AAA4-86F961F4FD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2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132445" y="0"/>
            <a:ext cx="6220830" cy="498631"/>
          </a:xfrm>
          <a:prstGeom prst="rect">
            <a:avLst/>
          </a:prstGeom>
        </p:spPr>
        <p:txBody>
          <a:bodyPr vert="horz" lIns="132714" tIns="66358" rIns="132714" bIns="66358" rtlCol="0"/>
          <a:lstStyle>
            <a:lvl1pPr algn="r">
              <a:defRPr sz="1700"/>
            </a:lvl1pPr>
          </a:lstStyle>
          <a:p>
            <a:fld id="{C65D6E90-E801-4EF7-8EEF-59D5535F1428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83288" y="1239838"/>
            <a:ext cx="238918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14" tIns="66358" rIns="132714" bIns="6635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435578" y="4777197"/>
            <a:ext cx="11484610" cy="3908613"/>
          </a:xfrm>
          <a:prstGeom prst="rect">
            <a:avLst/>
          </a:prstGeom>
        </p:spPr>
        <p:txBody>
          <a:bodyPr vert="horz" lIns="132714" tIns="66358" rIns="132714" bIns="6635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132445" y="9428012"/>
            <a:ext cx="6220830" cy="498629"/>
          </a:xfrm>
          <a:prstGeom prst="rect">
            <a:avLst/>
          </a:prstGeom>
        </p:spPr>
        <p:txBody>
          <a:bodyPr vert="horz" lIns="132714" tIns="66358" rIns="132714" bIns="66358" rtlCol="0" anchor="b"/>
          <a:lstStyle>
            <a:lvl1pPr algn="r">
              <a:defRPr sz="1700"/>
            </a:lvl1pPr>
          </a:lstStyle>
          <a:p>
            <a:fld id="{DB4A9696-3961-49EB-AD6E-84E10B619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29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9696-3961-49EB-AD6E-84E10B6196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66194"/>
            <a:ext cx="3212862" cy="1842652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79906"/>
            <a:ext cx="2834879" cy="1277850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4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1788"/>
            <a:ext cx="815028" cy="44853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1788"/>
            <a:ext cx="2397835" cy="448534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19507"/>
            <a:ext cx="3260110" cy="2201626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41962"/>
            <a:ext cx="3260110" cy="115778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3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08943"/>
            <a:ext cx="1606431" cy="33581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1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1790"/>
            <a:ext cx="3260110" cy="10230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297453"/>
            <a:ext cx="1599048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33315"/>
            <a:ext cx="1599048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297453"/>
            <a:ext cx="1606923" cy="635862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33315"/>
            <a:ext cx="1606923" cy="28436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2056"/>
            <a:ext cx="1913543" cy="376126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68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2848"/>
            <a:ext cx="1219096" cy="1234969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2056"/>
            <a:ext cx="1913543" cy="376126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87818"/>
            <a:ext cx="1219096" cy="2941628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7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1790"/>
            <a:ext cx="3260110" cy="102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08943"/>
            <a:ext cx="3260110" cy="335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3052-3FCB-4DCA-BABD-2E8D36EDD70B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05573"/>
            <a:ext cx="1275695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05573"/>
            <a:ext cx="850464" cy="281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5802-E8BF-40AF-924D-CF7812FB5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1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4" y="897750"/>
            <a:ext cx="3699890" cy="33809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</a:rPr>
              <a:t>Fluidifier la circulation du renseignement entre le COS et le COPG</a:t>
            </a:r>
            <a:endParaRPr lang="fr-FR" sz="700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700" dirty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</a:rPr>
              <a:t>Concourir à la conduite des opérations menées par les FSI</a:t>
            </a:r>
            <a:endParaRPr lang="fr-FR" sz="7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771504"/>
            <a:ext cx="3699890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17" y="1296691"/>
            <a:ext cx="3699889" cy="155503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OFFICIER DE LIAISON COPG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27637" y="1864637"/>
            <a:ext cx="862430" cy="5713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lang="fr-FR" sz="70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38521" y="1445288"/>
            <a:ext cx="3667320" cy="33369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cs typeface="Calibri"/>
              </a:rPr>
              <a:t>EN TRANSIT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contact avec le COS pour avoir un état de la situation et connaitre l’emplacement du </a:t>
            </a: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PRM/</a:t>
            </a: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 point de jonction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Veille la fréquence attribuée par </a:t>
            </a:r>
            <a:r>
              <a:rPr lang="fr-FR" sz="700" b="0" i="0" u="none" strike="noStrike" cap="none" noProof="0">
                <a:effectLst/>
                <a:latin typeface="Century Gothic" panose="020B0502020202020204" pitchFamily="34" charset="0"/>
              </a:rPr>
              <a:t>le CODIS/OPT</a:t>
            </a:r>
            <a:endParaRPr lang="fr-FR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marR="0" lvl="0" indent="-171450" algn="just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Se rend au point défini (par le CODIS/CIC/CORG)</a:t>
            </a:r>
          </a:p>
          <a:p>
            <a:pPr marL="0" marR="0" lvl="0" indent="0" algn="just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lang="fr-FR" sz="700" b="1" cap="none" dirty="0">
              <a:effectLst/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b="1" i="0" u="none" strike="noStrike" cap="none" noProof="0" dirty="0">
                <a:effectLst/>
                <a:latin typeface="Century Gothic" panose="020B0502020202020204" pitchFamily="34" charset="0"/>
              </a:rPr>
              <a:t>PRM/</a:t>
            </a:r>
            <a:r>
              <a:rPr lang="fr-FR" sz="700" b="1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POINT DE JONCTION (en fonction emplacement du COS)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en compte la situation avec les COS, CDG GRES</a:t>
            </a:r>
            <a:endParaRPr lang="fr-FR" sz="700" b="0" cap="none" dirty="0">
              <a:effectLst/>
              <a:latin typeface="Century Gothic" panose="020B0502020202020204" pitchFamily="34" charset="0"/>
              <a:cs typeface="Calibri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connaissance des objectifs du COS</a:t>
            </a:r>
            <a:endParaRPr lang="fr-FR" sz="700" b="0" cap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/>
            </a:endParaRPr>
          </a:p>
          <a:p>
            <a:pPr marL="0" lvl="0" indent="0" algn="just">
              <a:lnSpc>
                <a:spcPct val="114999"/>
              </a:lnSpc>
              <a:spcAft>
                <a:spcPts val="0"/>
              </a:spcAft>
              <a:buFont typeface="+mj-lt"/>
              <a:buNone/>
            </a:pPr>
            <a:endParaRPr lang="fr-FR" sz="700" b="0" cap="none" dirty="0">
              <a:effectLst/>
              <a:latin typeface="Century Gothic" panose="020B0502020202020204" pitchFamily="34" charset="0"/>
              <a:cs typeface="Calibri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fr-FR" sz="700" b="1" cap="none" dirty="0">
                <a:effectLst/>
                <a:latin typeface="Century Gothic" panose="020B0502020202020204" pitchFamily="34" charset="0"/>
                <a:cs typeface="Calibri"/>
              </a:rPr>
              <a:t>SUR LES LIEUX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cap="none" dirty="0">
                <a:effectLst/>
                <a:latin typeface="Century Gothic" panose="020B0502020202020204" pitchFamily="34" charset="0"/>
                <a:cs typeface="Calibri"/>
              </a:rPr>
              <a:t>Identifie l'emplacement PC COPG et s'y rend </a:t>
            </a:r>
            <a:endParaRPr lang="fr-FR" sz="700" dirty="0">
              <a:effectLst/>
              <a:latin typeface="Century Gothic" panose="020B0502020202020204" pitchFamily="34" charset="0"/>
              <a:cs typeface="Calibri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Prend connaissance</a:t>
            </a:r>
            <a:r>
              <a:rPr lang="fr-FR" sz="700" cap="none" baseline="0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 auprès du COPG: </a:t>
            </a:r>
            <a:r>
              <a:rPr lang="fr-FR" sz="700" cap="none" dirty="0">
                <a:effectLst/>
                <a:latin typeface="Century Gothic" panose="020B0502020202020204" pitchFamily="34" charset="0"/>
                <a:ea typeface="Calibri"/>
                <a:cs typeface="Calibri"/>
              </a:rPr>
              <a:t>nature, localisation, évolution de la menace</a:t>
            </a:r>
            <a:endParaRPr lang="fr-FR" sz="700" dirty="0">
              <a:effectLst/>
              <a:latin typeface="Century Gothic" panose="020B0502020202020204" pitchFamily="34" charset="0"/>
              <a:ea typeface="Calibri"/>
              <a:cs typeface="Calibri"/>
            </a:endParaRP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Prend connaissance des mesures de repli du GRES</a:t>
            </a:r>
            <a:endParaRPr lang="en-US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Rend compte au COS dès qu’il dispose d’un renseignement qui pourrait avoir un enjeu sur la conduite de l’intervention (SITAC, évolution du zonage, etc.)</a:t>
            </a:r>
            <a:endParaRPr lang="en-US" sz="700" b="0" i="0" u="none" strike="noStrike" cap="none" noProof="0" dirty="0">
              <a:effectLst/>
              <a:latin typeface="Century Gothic" panose="020B0502020202020204" pitchFamily="34" charset="0"/>
            </a:endParaRPr>
          </a:p>
          <a:p>
            <a:pPr marL="171450" lvl="0" indent="-171450" algn="l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Réévalue régulièrement la situation et anticipe toute évolution</a:t>
            </a:r>
            <a:endParaRPr lang="fr-FR" sz="700" dirty="0">
              <a:latin typeface="Century Gothic" panose="020B0502020202020204" pitchFamily="34" charset="0"/>
            </a:endParaRP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Propose les moyens du SIS en fonction des choix tactiques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Remonte au COPG toute demande du COS utile à la conduite de l'opération (escorte axe rouge, protection de points)</a:t>
            </a:r>
          </a:p>
          <a:p>
            <a:pPr marL="171450" lvl="0" indent="-171450" algn="l">
              <a:lnSpc>
                <a:spcPct val="114999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700" b="0" i="0" u="none" strike="noStrike" cap="none" noProof="0" dirty="0">
                <a:effectLst/>
                <a:latin typeface="Century Gothic" panose="020B0502020202020204" pitchFamily="34" charset="0"/>
              </a:rPr>
              <a:t>Rend compte de l’évolution de la situation au COS</a:t>
            </a:r>
          </a:p>
        </p:txBody>
      </p:sp>
    </p:spTree>
    <p:extLst>
      <p:ext uri="{BB962C8B-B14F-4D97-AF65-F5344CB8AC3E}">
        <p14:creationId xmlns:p14="http://schemas.microsoft.com/office/powerpoint/2010/main" val="31368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74" y="803109"/>
            <a:ext cx="3673947" cy="65250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t"/>
          <a:lstStyle/>
          <a:p>
            <a:pPr marL="171450" indent="-171450">
              <a:buFont typeface="Wingdings,Sans-Serif"/>
              <a:buChar char="§"/>
            </a:pPr>
            <a:endParaRPr lang="fr-FR" sz="7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7" y="671505"/>
            <a:ext cx="3699890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MISSIONS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74" y="1543625"/>
            <a:ext cx="3699889" cy="15550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DIFFERENTES TACHES A ACCOMPLIR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17" y="42115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7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strike="noStrike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ODL COPG</a:t>
            </a:r>
            <a:r>
              <a:rPr lang="fr-FR" sz="1000" b="1" spc="-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  <a:cs typeface="Khmer UI"/>
              </a:rPr>
              <a:t>– MENACE NON CONVENTIONNELLE</a:t>
            </a:r>
            <a:endParaRPr lang="fr-FR" sz="8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29" name="CustomShape 18">
            <a:extLst>
              <a:ext uri="{FF2B5EF4-FFF2-40B4-BE49-F238E27FC236}">
                <a16:creationId xmlns:a16="http://schemas.microsoft.com/office/drawing/2014/main" id="{EA4E8114-12CA-447A-88BC-14EA88DF1F81}"/>
              </a:ext>
            </a:extLst>
          </p:cNvPr>
          <p:cNvSpPr/>
          <p:nvPr/>
        </p:nvSpPr>
        <p:spPr>
          <a:xfrm>
            <a:off x="49980" y="1698383"/>
            <a:ext cx="3667320" cy="350141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1450" indent="-171450">
              <a:buFontTx/>
              <a:buChar char="-"/>
            </a:pPr>
            <a:endParaRPr lang="fr-FR" sz="7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14999"/>
              </a:lnSpc>
              <a:spcAft>
                <a:spcPts val="0"/>
              </a:spcAft>
              <a:buFontTx/>
              <a:buChar char="-"/>
            </a:pPr>
            <a:endParaRPr lang="fr-FR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3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6489" y="24942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1" y="24942"/>
            <a:ext cx="3704488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63" y="94567"/>
            <a:ext cx="1813317" cy="2462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/>
              </a:rPr>
              <a:t>FICHE AIDE A LA DECISION</a:t>
            </a:r>
            <a:endParaRPr lang="fr-FR" sz="1000" dirty="0">
              <a:solidFill>
                <a:schemeClr val="bg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30283" y="25222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50" y="343827"/>
            <a:ext cx="3699890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063418" y="25120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2" y="344456"/>
            <a:ext cx="2987045" cy="246221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r>
              <a:rPr lang="fr-FR" sz="1000" b="1" dirty="0">
                <a:latin typeface="Century Gothic" panose="020B0502020202020204" pitchFamily="34" charset="0"/>
                <a:cs typeface="Khmer UI"/>
              </a:rPr>
              <a:t>OFFICIER DE LIAISON COIS</a:t>
            </a:r>
            <a:endParaRPr lang="fr-FR" sz="1000" b="1" dirty="0"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2" name="Parallélogramme 31"/>
          <p:cNvSpPr/>
          <p:nvPr/>
        </p:nvSpPr>
        <p:spPr>
          <a:xfrm>
            <a:off x="2601871" y="25136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pic>
        <p:nvPicPr>
          <p:cNvPr id="2" name="Image 2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B25091B-37DA-DED8-C14E-A94E16DCB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872" y="5701"/>
            <a:ext cx="699204" cy="6302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981191-191D-4F8A-B060-FA00407D74E2}"/>
              </a:ext>
            </a:extLst>
          </p:cNvPr>
          <p:cNvSpPr/>
          <p:nvPr/>
        </p:nvSpPr>
        <p:spPr>
          <a:xfrm>
            <a:off x="16593" y="757143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COMPOSITION DU GRES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C9181-F356-4453-A0F8-A43B59A29C0F}"/>
              </a:ext>
            </a:extLst>
          </p:cNvPr>
          <p:cNvSpPr/>
          <p:nvPr/>
        </p:nvSpPr>
        <p:spPr>
          <a:xfrm>
            <a:off x="37122" y="1002021"/>
            <a:ext cx="3716647" cy="1332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OPT</a:t>
            </a:r>
          </a:p>
        </p:txBody>
      </p:sp>
    </p:spTree>
    <p:extLst>
      <p:ext uri="{BB962C8B-B14F-4D97-AF65-F5344CB8AC3E}">
        <p14:creationId xmlns:p14="http://schemas.microsoft.com/office/powerpoint/2010/main" val="46047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9F0AF2D-C450-4B1A-8E63-8489368F6757}"/>
              </a:ext>
            </a:extLst>
          </p:cNvPr>
          <p:cNvSpPr/>
          <p:nvPr/>
        </p:nvSpPr>
        <p:spPr>
          <a:xfrm>
            <a:off x="-3763" y="308805"/>
            <a:ext cx="3733242" cy="28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cs typeface="Khmer UI"/>
              </a:rPr>
              <a:t>OFFICIER DE </a:t>
            </a:r>
            <a:r>
              <a:rPr lang="fr-FR" sz="1000" b="1">
                <a:solidFill>
                  <a:schemeClr val="tx1"/>
                </a:solidFill>
                <a:latin typeface="Century Gothic" panose="020B0502020202020204" pitchFamily="34" charset="0"/>
                <a:cs typeface="Khmer UI"/>
              </a:rPr>
              <a:t>LIAISON COPG</a:t>
            </a:r>
            <a:endParaRPr lang="fr-FR" sz="1000" b="1" dirty="0">
              <a:solidFill>
                <a:schemeClr val="tx1"/>
              </a:solidFill>
              <a:latin typeface="Century Gothic" panose="020B0502020202020204" pitchFamily="34" charset="0"/>
              <a:cs typeface="Khmer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6489" y="27323"/>
            <a:ext cx="316522" cy="296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73" y="688580"/>
            <a:ext cx="3698016" cy="131604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>
                <a:latin typeface="Century Gothic" panose="020B0502020202020204" pitchFamily="34" charset="0"/>
                <a:cs typeface="Arial" panose="020B0604020202020204" pitchFamily="34" charset="0"/>
              </a:rPr>
              <a:t>SNI CONVENTIONNEL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1" y="24942"/>
            <a:ext cx="2891714" cy="2966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3" y="62099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FICHE MEMO</a:t>
            </a:r>
          </a:p>
        </p:txBody>
      </p:sp>
      <p:sp>
        <p:nvSpPr>
          <p:cNvPr id="39" name="Parallélogramme 38"/>
          <p:cNvSpPr/>
          <p:nvPr/>
        </p:nvSpPr>
        <p:spPr>
          <a:xfrm>
            <a:off x="2627725" y="24149"/>
            <a:ext cx="517490" cy="296606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0" name="Parallélogramme 49"/>
          <p:cNvSpPr/>
          <p:nvPr/>
        </p:nvSpPr>
        <p:spPr>
          <a:xfrm>
            <a:off x="2878570" y="25120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2" name="Parallélogramme 51"/>
          <p:cNvSpPr/>
          <p:nvPr/>
        </p:nvSpPr>
        <p:spPr>
          <a:xfrm>
            <a:off x="3117544" y="27233"/>
            <a:ext cx="514146" cy="295200"/>
          </a:xfrm>
          <a:prstGeom prst="parallelogram">
            <a:avLst>
              <a:gd name="adj" fmla="val 8927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53" name="Parallélogramme 52"/>
          <p:cNvSpPr/>
          <p:nvPr/>
        </p:nvSpPr>
        <p:spPr>
          <a:xfrm>
            <a:off x="3265707" y="27501"/>
            <a:ext cx="511092" cy="295200"/>
          </a:xfrm>
          <a:prstGeom prst="parallelogram">
            <a:avLst>
              <a:gd name="adj" fmla="val 892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242" y="0"/>
            <a:ext cx="46596" cy="6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936924-8F87-427E-8557-069A940C3FF4}"/>
              </a:ext>
            </a:extLst>
          </p:cNvPr>
          <p:cNvSpPr/>
          <p:nvPr/>
        </p:nvSpPr>
        <p:spPr>
          <a:xfrm>
            <a:off x="52120" y="2930863"/>
            <a:ext cx="3698016" cy="13160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latin typeface="Century Gothic" panose="020B0502020202020204" pitchFamily="34" charset="0"/>
                <a:cs typeface="Arial" panose="020B0604020202020204" pitchFamily="34" charset="0"/>
              </a:rPr>
              <a:t>SNI NRBC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498A5A-7FB8-4DF6-B59F-36DCEB383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820184"/>
            <a:ext cx="3689569" cy="1998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AFA6EA-B491-4484-8437-D239D00A3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" y="3096618"/>
            <a:ext cx="3689569" cy="2139316"/>
          </a:xfrm>
          <a:prstGeom prst="rect">
            <a:avLst/>
          </a:prstGeom>
        </p:spPr>
      </p:pic>
      <p:pic>
        <p:nvPicPr>
          <p:cNvPr id="17" name="images1">
            <a:extLst>
              <a:ext uri="{FF2B5EF4-FFF2-40B4-BE49-F238E27FC236}">
                <a16:creationId xmlns:a16="http://schemas.microsoft.com/office/drawing/2014/main" id="{D1A77F8D-22EC-4538-AE96-5AEB17D018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76679" y="15297"/>
            <a:ext cx="679861" cy="6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47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977E06FD006A4F8DB90ADA042D9C0B" ma:contentTypeVersion="14" ma:contentTypeDescription="Crée un document." ma:contentTypeScope="" ma:versionID="ccec6593e09f85f6b265efd5d814a6a1">
  <xsd:schema xmlns:xsd="http://www.w3.org/2001/XMLSchema" xmlns:xs="http://www.w3.org/2001/XMLSchema" xmlns:p="http://schemas.microsoft.com/office/2006/metadata/properties" xmlns:ns2="ab5be998-90b4-41a8-9c6e-8938d42365bd" xmlns:ns3="4b0d3a16-aa9d-43ff-87c3-b5348175e83e" targetNamespace="http://schemas.microsoft.com/office/2006/metadata/properties" ma:root="true" ma:fieldsID="571a95739021860a22bcaf43d263d208" ns2:_="" ns3:_="">
    <xsd:import namespace="ab5be998-90b4-41a8-9c6e-8938d42365bd"/>
    <xsd:import namespace="4b0d3a16-aa9d-43ff-87c3-b5348175e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e998-90b4-41a8-9c6e-8938d4236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eb6c0ce-7a64-48f1-a39c-10d2968d76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d3a16-aa9d-43ff-87c3-b5348175e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7ceeb4c-d555-4ee2-85e2-8d0243a64e1e}" ma:internalName="TaxCatchAll" ma:showField="CatchAllData" ma:web="4b0d3a16-aa9d-43ff-87c3-b5348175e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e998-90b4-41a8-9c6e-8938d42365bd">
      <Terms xmlns="http://schemas.microsoft.com/office/infopath/2007/PartnerControls"/>
    </lcf76f155ced4ddcb4097134ff3c332f>
    <TaxCatchAll xmlns="4b0d3a16-aa9d-43ff-87c3-b5348175e83e" xsi:nil="true"/>
  </documentManagement>
</p:properties>
</file>

<file path=customXml/itemProps1.xml><?xml version="1.0" encoding="utf-8"?>
<ds:datastoreItem xmlns:ds="http://schemas.openxmlformats.org/officeDocument/2006/customXml" ds:itemID="{E3D0B1EA-21BE-4E73-8F84-C18F91A18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5D25C-1B64-42C0-9974-E38EC068D7C6}"/>
</file>

<file path=customXml/itemProps3.xml><?xml version="1.0" encoding="utf-8"?>
<ds:datastoreItem xmlns:ds="http://schemas.openxmlformats.org/officeDocument/2006/customXml" ds:itemID="{E7E843C7-0E57-4592-BA4B-2D0CAC99D95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260</Words>
  <Application>Microsoft Office PowerPoint</Application>
  <PresentationFormat>Personnalisé</PresentationFormat>
  <Paragraphs>37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Wingdings,Sans-Serif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CHAMBAS Marion</dc:creator>
  <cp:lastModifiedBy>Jessica BERGOUGNOUX</cp:lastModifiedBy>
  <cp:revision>384</cp:revision>
  <cp:lastPrinted>2019-09-12T09:35:22Z</cp:lastPrinted>
  <dcterms:created xsi:type="dcterms:W3CDTF">2019-05-22T09:14:18Z</dcterms:created>
  <dcterms:modified xsi:type="dcterms:W3CDTF">2022-06-14T15:06:17Z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0x01010061977E06FD006A4F8DB90ADA042D9C0B</vt:lpwstr>
  </property>
</Properties>
</file>