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9" r:id="rId6"/>
    <p:sldId id="258" r:id="rId7"/>
    <p:sldId id="257" r:id="rId8"/>
  </p:sldIdLst>
  <p:sldSz cx="3779838" cy="5292725"/>
  <p:notesSz cx="14355763" cy="9926638"/>
  <p:defaultTextStyle>
    <a:defPPr>
      <a:defRPr lang="fr-FR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D99"/>
    <a:srgbClr val="FBFBFB"/>
    <a:srgbClr val="F2404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D5411-9683-4B5D-8B65-7F542FBD5B3C}" v="12" dt="2022-05-16T13:05:53.965"/>
    <p1510:client id="{53C42D3F-C5D5-4025-AEBA-551CE9BD7399}" v="15" dt="2022-05-16T10:29:34.334"/>
    <p1510:client id="{6CDFCDA6-FEC1-40DE-9E84-B9B181ED8EEF}" v="68" dt="2022-03-31T14:42:39.790"/>
    <p1510:client id="{A7ED1CFE-3FB0-47EB-964F-8878EDDB9A4A}" v="362" dt="2022-05-16T12:54:51.994"/>
    <p1510:client id="{A948E468-8CD3-4BE6-B90A-010B72684A95}" v="5" dt="2022-03-31T13:28:49.442"/>
    <p1510:client id="{B2C80A3E-5469-44AD-8F07-9EEC60C9E09C}" v="1026" dt="2022-06-10T10:31:53.200"/>
    <p1510:client id="{C7088B3A-A705-4902-AA19-B25ED2F85F1A}" v="1367" dt="2022-03-31T14:40:08.067"/>
    <p1510:client id="{E9192079-D656-4D65-911D-70552B1525DC}" v="815" dt="2022-03-14T13:58:07.101"/>
    <p1510:client id="{F7172640-D0B0-4B51-BD85-030C9076CAB3}" v="8" dt="2022-05-16T10:16:57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24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8132158" y="2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/>
          <a:lstStyle>
            <a:lvl1pPr algn="r">
              <a:defRPr sz="1200"/>
            </a:lvl1pPr>
          </a:lstStyle>
          <a:p>
            <a:fld id="{79F58C90-F0FF-419C-B398-1D962647B796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75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8132158" y="9428275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 anchor="b"/>
          <a:lstStyle>
            <a:lvl1pPr algn="r">
              <a:defRPr sz="1200"/>
            </a:lvl1pPr>
          </a:lstStyle>
          <a:p>
            <a:fld id="{BDD5440B-B103-43A0-AAA4-86F961F4FD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2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6220830" cy="498631"/>
          </a:xfrm>
          <a:prstGeom prst="rect">
            <a:avLst/>
          </a:prstGeom>
        </p:spPr>
        <p:txBody>
          <a:bodyPr vert="horz" lIns="132714" tIns="66358" rIns="132714" bIns="66358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132445" y="0"/>
            <a:ext cx="6220830" cy="498631"/>
          </a:xfrm>
          <a:prstGeom prst="rect">
            <a:avLst/>
          </a:prstGeom>
        </p:spPr>
        <p:txBody>
          <a:bodyPr vert="horz" lIns="132714" tIns="66358" rIns="132714" bIns="66358" rtlCol="0"/>
          <a:lstStyle>
            <a:lvl1pPr algn="r">
              <a:defRPr sz="1700"/>
            </a:lvl1pPr>
          </a:lstStyle>
          <a:p>
            <a:fld id="{C65D6E90-E801-4EF7-8EEF-59D5535F1428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983288" y="1239838"/>
            <a:ext cx="238918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14" tIns="66358" rIns="132714" bIns="6635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435578" y="4777197"/>
            <a:ext cx="11484610" cy="3908613"/>
          </a:xfrm>
          <a:prstGeom prst="rect">
            <a:avLst/>
          </a:prstGeom>
        </p:spPr>
        <p:txBody>
          <a:bodyPr vert="horz" lIns="132714" tIns="66358" rIns="132714" bIns="6635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012"/>
            <a:ext cx="6220830" cy="498629"/>
          </a:xfrm>
          <a:prstGeom prst="rect">
            <a:avLst/>
          </a:prstGeom>
        </p:spPr>
        <p:txBody>
          <a:bodyPr vert="horz" lIns="132714" tIns="66358" rIns="132714" bIns="66358" rtlCol="0" anchor="b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132445" y="9428012"/>
            <a:ext cx="6220830" cy="498629"/>
          </a:xfrm>
          <a:prstGeom prst="rect">
            <a:avLst/>
          </a:prstGeom>
        </p:spPr>
        <p:txBody>
          <a:bodyPr vert="horz" lIns="132714" tIns="66358" rIns="132714" bIns="66358" rtlCol="0" anchor="b"/>
          <a:lstStyle>
            <a:lvl1pPr algn="r">
              <a:defRPr sz="1700"/>
            </a:lvl1pPr>
          </a:lstStyle>
          <a:p>
            <a:fld id="{DB4A9696-3961-49EB-AD6E-84E10B619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29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9696-3961-49EB-AD6E-84E10B6196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5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866194"/>
            <a:ext cx="3212862" cy="1842652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0" y="2779906"/>
            <a:ext cx="2834879" cy="1277850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04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4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281788"/>
            <a:ext cx="815028" cy="448534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4" y="281788"/>
            <a:ext cx="2397835" cy="448534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88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1319507"/>
            <a:ext cx="3260110" cy="2201626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3541962"/>
            <a:ext cx="3260110" cy="1157783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36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1408943"/>
            <a:ext cx="1606431" cy="33581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3" y="1408943"/>
            <a:ext cx="1606431" cy="33581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71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281790"/>
            <a:ext cx="3260110" cy="10230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1297453"/>
            <a:ext cx="1599048" cy="635862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1933315"/>
            <a:ext cx="1599048" cy="28436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1297453"/>
            <a:ext cx="1606923" cy="635862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1933315"/>
            <a:ext cx="1606923" cy="28436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1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8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56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2848"/>
            <a:ext cx="1219096" cy="1234969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762056"/>
            <a:ext cx="1913543" cy="3761265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87818"/>
            <a:ext cx="1219096" cy="2941628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68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2848"/>
            <a:ext cx="1219096" cy="1234969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762056"/>
            <a:ext cx="1913543" cy="3761265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87818"/>
            <a:ext cx="1219096" cy="2941628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87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1790"/>
            <a:ext cx="3260110" cy="1023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08943"/>
            <a:ext cx="3260110" cy="335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05573"/>
            <a:ext cx="850464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05573"/>
            <a:ext cx="1275695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05573"/>
            <a:ext cx="850464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8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16" y="801997"/>
            <a:ext cx="3699890" cy="50136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700" dirty="0">
                <a:solidFill>
                  <a:schemeClr val="tx1"/>
                </a:solidFill>
                <a:latin typeface="Century Gothic" panose="020B0502020202020204" pitchFamily="34" charset="0"/>
              </a:rPr>
              <a:t>Adjoint au CDG GRES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700" dirty="0">
                <a:solidFill>
                  <a:schemeClr val="tx1"/>
                </a:solidFill>
                <a:latin typeface="Century Gothic" panose="020B0502020202020204" pitchFamily="34" charset="0"/>
                <a:cs typeface="Calibri"/>
              </a:rPr>
              <a:t>Engage/recense les binômes sur ordre du CDG GRES</a:t>
            </a:r>
            <a:endParaRPr lang="fr-FR" sz="700" dirty="0">
              <a:solidFill>
                <a:srgbClr val="FF0000"/>
              </a:solidFill>
              <a:latin typeface="Century Gothic" panose="020B0502020202020204" pitchFamily="34" charset="0"/>
              <a:cs typeface="Calibri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700" dirty="0">
                <a:solidFill>
                  <a:schemeClr val="tx1"/>
                </a:solidFill>
                <a:latin typeface="Century Gothic" panose="020B0502020202020204" pitchFamily="34" charset="0"/>
              </a:rPr>
              <a:t>Veille à la sécurité et à l’équipement des binômes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700" dirty="0">
                <a:solidFill>
                  <a:schemeClr val="tx1"/>
                </a:solidFill>
                <a:latin typeface="Century Gothic" panose="020B0502020202020204" pitchFamily="34" charset="0"/>
              </a:rPr>
              <a:t>Veille la radio et assure le lien entre les binômes et le CDG</a:t>
            </a:r>
            <a:endParaRPr lang="fr-FR" sz="7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16" y="690843"/>
            <a:ext cx="3699890" cy="131604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MISSIONS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12" y="1412697"/>
            <a:ext cx="3699889" cy="155503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DIFFERENTES TACHES A ACCOMPLIR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17" y="42115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dirty="0">
                <a:latin typeface="Century Gothic" panose="020B0502020202020204" pitchFamily="34" charset="0"/>
                <a:cs typeface="Khmer UI"/>
              </a:rPr>
              <a:t>GRADE CONTROLEUR</a:t>
            </a:r>
            <a:endParaRPr lang="fr-FR" sz="10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27637" y="1864637"/>
            <a:ext cx="862430" cy="57139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lang="fr-FR" sz="70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74099"/>
              </p:ext>
            </p:extLst>
          </p:nvPr>
        </p:nvGraphicFramePr>
        <p:xfrm>
          <a:off x="857141" y="3786352"/>
          <a:ext cx="2814153" cy="719137"/>
        </p:xfrm>
        <a:graphic>
          <a:graphicData uri="http://schemas.openxmlformats.org/drawingml/2006/table">
            <a:tbl>
              <a:tblPr/>
              <a:tblGrid>
                <a:gridCol w="2814153">
                  <a:extLst>
                    <a:ext uri="{9D8B030D-6E8A-4147-A177-3AD203B41FA5}">
                      <a16:colId xmlns:a16="http://schemas.microsoft.com/office/drawing/2014/main" val="1804441132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fr-FR" sz="600" cap="none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365619"/>
                  </a:ext>
                </a:extLst>
              </a:tr>
            </a:tbl>
          </a:graphicData>
        </a:graphic>
      </p:graphicFrame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29" name="CustomShape 18">
            <a:extLst>
              <a:ext uri="{FF2B5EF4-FFF2-40B4-BE49-F238E27FC236}">
                <a16:creationId xmlns:a16="http://schemas.microsoft.com/office/drawing/2014/main" id="{EA4E8114-12CA-447A-88BC-14EA88DF1F81}"/>
              </a:ext>
            </a:extLst>
          </p:cNvPr>
          <p:cNvSpPr/>
          <p:nvPr/>
        </p:nvSpPr>
        <p:spPr>
          <a:xfrm>
            <a:off x="29916" y="1561294"/>
            <a:ext cx="3667320" cy="33369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lvl="0" indent="0" algn="just">
              <a:lnSpc>
                <a:spcPct val="114999"/>
              </a:lnSpc>
              <a:spcAft>
                <a:spcPts val="0"/>
              </a:spcAft>
              <a:buFont typeface="+mj-lt"/>
              <a:buNone/>
            </a:pPr>
            <a:r>
              <a:rPr lang="fr-FR" sz="700" b="1" cap="none" dirty="0">
                <a:effectLst/>
                <a:latin typeface="Century Gothic" panose="020B0502020202020204" pitchFamily="34" charset="0"/>
                <a:cs typeface="Calibri"/>
              </a:rPr>
              <a:t>EN TRANSIT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Prend contact avec le COS pour avoir un état de la situation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Se rend au PRM ou au point de jonction (suivant ordre COS)</a:t>
            </a:r>
            <a:endParaRPr lang="fr-FR" sz="700" b="0" i="0" u="none" strike="noStrike" cap="none" noProof="0" dirty="0">
              <a:effectLst/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Veille les fréquences (OPT)</a:t>
            </a:r>
          </a:p>
          <a:p>
            <a:pPr marL="0" marR="0" lvl="0" indent="0" algn="just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endParaRPr lang="fr-FR" sz="700" b="1" cap="none" dirty="0">
              <a:effectLst/>
              <a:latin typeface="Century Gothic" panose="020B0502020202020204" pitchFamily="34" charset="0"/>
              <a:ea typeface="Calibri"/>
              <a:cs typeface="Calibri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 b="1" i="0" u="none" strike="noStrike" cap="none" noProof="0" dirty="0">
                <a:effectLst/>
                <a:latin typeface="Century Gothic" panose="020B0502020202020204" pitchFamily="34" charset="0"/>
              </a:rPr>
              <a:t>PRM/</a:t>
            </a:r>
            <a:r>
              <a:rPr lang="fr-FR" sz="700" b="1" cap="none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POINT DE JONCTION (en fonction emplacement du COS)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indent="-171450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  <a:cs typeface="Calibri"/>
              </a:rPr>
              <a:t>Aide le CDG à la constitution du GRES</a:t>
            </a:r>
          </a:p>
          <a:p>
            <a:pPr marL="171450" indent="-171450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  <a:cs typeface="Calibri"/>
              </a:rPr>
              <a:t>Recense les binômes</a:t>
            </a:r>
          </a:p>
          <a:p>
            <a:pPr marL="171450" indent="-171450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  <a:cs typeface="Calibri"/>
              </a:rPr>
              <a:t>Indique les fréquences radio données par le CDG</a:t>
            </a:r>
          </a:p>
          <a:p>
            <a:pPr marL="0" lvl="0" indent="0" algn="just">
              <a:lnSpc>
                <a:spcPct val="114999"/>
              </a:lnSpc>
              <a:spcAft>
                <a:spcPts val="0"/>
              </a:spcAft>
              <a:buFont typeface="+mj-lt"/>
              <a:buNone/>
            </a:pPr>
            <a:endParaRPr lang="fr-FR" sz="700" b="0" cap="none" dirty="0">
              <a:effectLst/>
              <a:latin typeface="Century Gothic" panose="020B0502020202020204" pitchFamily="34" charset="0"/>
              <a:cs typeface="Calibri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fr-FR" sz="700" b="1" cap="none" dirty="0">
                <a:effectLst/>
                <a:latin typeface="Century Gothic" panose="020B0502020202020204" pitchFamily="34" charset="0"/>
                <a:cs typeface="Calibri"/>
              </a:rPr>
              <a:t>SUR LES LIEUX: POINT DE JONCTION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indent="-171450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  <a:cs typeface="Calibri"/>
              </a:rPr>
              <a:t>S'informe des mesures de repli</a:t>
            </a:r>
          </a:p>
          <a:p>
            <a:pPr marL="171450" indent="-171450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  <a:cs typeface="Calibri"/>
              </a:rPr>
              <a:t>Installe le point d’entrée / sortie corridor sous l’ordre du CDG GRES</a:t>
            </a:r>
          </a:p>
          <a:p>
            <a:pPr marL="171450" indent="-171450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  <a:cs typeface="Calibri"/>
              </a:rPr>
              <a:t>Met en œuvre le tableau d’engagement </a:t>
            </a:r>
          </a:p>
          <a:p>
            <a:pPr marL="171450" indent="-171450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  <a:cs typeface="Calibri"/>
              </a:rPr>
              <a:t>Réalise un schéma tactique: localisation des binômes, victimes </a:t>
            </a:r>
          </a:p>
          <a:p>
            <a:pPr marL="171450" indent="-171450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  <a:cs typeface="Calibri"/>
              </a:rPr>
              <a:t>Suit la catégorisation des victimes extraites et dénombrement: UA, UR, FSI et SP</a:t>
            </a:r>
          </a:p>
          <a:p>
            <a:pPr marL="171450" indent="-171450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  <a:cs typeface="Calibri"/>
              </a:rPr>
              <a:t>Veille à la gestion humaines (rotations des binômes) et matérielle (parc des brancards d’extraction, traitement hémorragique, etc.) </a:t>
            </a:r>
          </a:p>
          <a:p>
            <a:pPr marL="171450" indent="-171450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  <a:cs typeface="Calibri"/>
              </a:rPr>
              <a:t>Fait remonter les difficultés éventuelles des binômes</a:t>
            </a:r>
          </a:p>
          <a:p>
            <a:pPr marL="171450" lvl="0" indent="-171450" algn="l">
              <a:lnSpc>
                <a:spcPct val="114999"/>
              </a:lnSpc>
              <a:spcAft>
                <a:spcPts val="0"/>
              </a:spcAft>
              <a:buFontTx/>
              <a:buChar char="-"/>
            </a:pP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13688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74" y="803109"/>
            <a:ext cx="3673947" cy="65250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t"/>
          <a:lstStyle/>
          <a:p>
            <a:pPr marL="171450" indent="-171450">
              <a:buFont typeface="Wingdings,Sans-Serif"/>
              <a:buChar char="§"/>
            </a:pPr>
            <a:endParaRPr lang="fr-FR" sz="7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47" y="671505"/>
            <a:ext cx="3699890" cy="131604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MISSIONS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74" y="1543625"/>
            <a:ext cx="3699889" cy="155503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DIFFERENTES TACHES A ACCOMPLIR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17" y="42115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spc="-1" dirty="0">
                <a:solidFill>
                  <a:srgbClr val="000000"/>
                </a:solidFill>
                <a:latin typeface="Century Gothic" panose="020B0502020202020204" pitchFamily="34" charset="0"/>
                <a:cs typeface="Khmer UI"/>
              </a:rPr>
              <a:t>GRADE CONTROLEUR</a:t>
            </a:r>
            <a:r>
              <a:rPr lang="fr-FR" sz="800" b="1" dirty="0">
                <a:latin typeface="Century Gothic" panose="020B0502020202020204" pitchFamily="34" charset="0"/>
                <a:cs typeface="Khmer UI"/>
              </a:rPr>
              <a:t>– </a:t>
            </a:r>
            <a:r>
              <a:rPr lang="fr-FR" sz="600" b="1" dirty="0">
                <a:latin typeface="Century Gothic" panose="020B0502020202020204" pitchFamily="34" charset="0"/>
                <a:cs typeface="Khmer UI"/>
              </a:rPr>
              <a:t>MENACE NON CONVENTIONNELLE</a:t>
            </a:r>
            <a:endParaRPr lang="fr-FR" sz="6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29" name="CustomShape 18">
            <a:extLst>
              <a:ext uri="{FF2B5EF4-FFF2-40B4-BE49-F238E27FC236}">
                <a16:creationId xmlns:a16="http://schemas.microsoft.com/office/drawing/2014/main" id="{EA4E8114-12CA-447A-88BC-14EA88DF1F81}"/>
              </a:ext>
            </a:extLst>
          </p:cNvPr>
          <p:cNvSpPr/>
          <p:nvPr/>
        </p:nvSpPr>
        <p:spPr>
          <a:xfrm>
            <a:off x="49980" y="1698383"/>
            <a:ext cx="3667320" cy="350141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1450" indent="-171450">
              <a:buFontTx/>
              <a:buChar char="-"/>
            </a:pPr>
            <a:endParaRPr lang="fr-FR" sz="7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Tx/>
              <a:buChar char="-"/>
            </a:pPr>
            <a:endParaRPr lang="fr-FR" sz="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3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63" y="94567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dirty="0">
                <a:latin typeface="Century Gothic" panose="020B0502020202020204" pitchFamily="34" charset="0"/>
                <a:cs typeface="Khmer UI"/>
              </a:rPr>
              <a:t>GRADE CONTROLEUR</a:t>
            </a:r>
            <a:endParaRPr lang="fr-FR" sz="10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27637" y="1864637"/>
            <a:ext cx="862430" cy="57139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lang="fr-FR" sz="70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0981191-191D-4F8A-B060-FA00407D74E2}"/>
              </a:ext>
            </a:extLst>
          </p:cNvPr>
          <p:cNvSpPr/>
          <p:nvPr/>
        </p:nvSpPr>
        <p:spPr>
          <a:xfrm>
            <a:off x="33350" y="757143"/>
            <a:ext cx="3716647" cy="1332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COMPOSITION DU GRES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C9181-F356-4453-A0F8-A43B59A29C0F}"/>
              </a:ext>
            </a:extLst>
          </p:cNvPr>
          <p:cNvSpPr/>
          <p:nvPr/>
        </p:nvSpPr>
        <p:spPr>
          <a:xfrm>
            <a:off x="53879" y="1002021"/>
            <a:ext cx="3716647" cy="1332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OPT</a:t>
            </a:r>
          </a:p>
        </p:txBody>
      </p:sp>
    </p:spTree>
    <p:extLst>
      <p:ext uri="{BB962C8B-B14F-4D97-AF65-F5344CB8AC3E}">
        <p14:creationId xmlns:p14="http://schemas.microsoft.com/office/powerpoint/2010/main" val="46047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9F0AF2D-C450-4B1A-8E63-8489368F6757}"/>
              </a:ext>
            </a:extLst>
          </p:cNvPr>
          <p:cNvSpPr/>
          <p:nvPr/>
        </p:nvSpPr>
        <p:spPr>
          <a:xfrm>
            <a:off x="0" y="315046"/>
            <a:ext cx="3733242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000" b="1">
                <a:solidFill>
                  <a:prstClr val="black"/>
                </a:solidFill>
                <a:latin typeface="Century Gothic" panose="020B0502020202020204" pitchFamily="34" charset="0"/>
                <a:cs typeface="Khmer UI" panose="020B0502040204020203" pitchFamily="34" charset="0"/>
              </a:rPr>
              <a:t> GRADE CONTROLEUR</a:t>
            </a:r>
            <a:endParaRPr lang="fr-FR" sz="1000" b="1" dirty="0">
              <a:solidFill>
                <a:prstClr val="black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6489" y="27323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73" y="688580"/>
            <a:ext cx="3698016" cy="131604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SNI CONVENTIONNEL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1" y="24942"/>
            <a:ext cx="2891714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73" y="62099"/>
            <a:ext cx="990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 panose="020B0502040204020203" pitchFamily="34" charset="0"/>
              </a:rPr>
              <a:t>FICHE MEMO</a:t>
            </a:r>
          </a:p>
        </p:txBody>
      </p:sp>
      <p:sp>
        <p:nvSpPr>
          <p:cNvPr id="39" name="Parallélogramme 38"/>
          <p:cNvSpPr/>
          <p:nvPr/>
        </p:nvSpPr>
        <p:spPr>
          <a:xfrm>
            <a:off x="2627725" y="24149"/>
            <a:ext cx="517490" cy="296606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78570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117544" y="27233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7501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936924-8F87-427E-8557-069A940C3FF4}"/>
              </a:ext>
            </a:extLst>
          </p:cNvPr>
          <p:cNvSpPr/>
          <p:nvPr/>
        </p:nvSpPr>
        <p:spPr>
          <a:xfrm>
            <a:off x="52120" y="2930863"/>
            <a:ext cx="3698016" cy="131604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SNI NRBC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498A5A-7FB8-4DF6-B59F-36DCEB383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" y="878699"/>
            <a:ext cx="3689569" cy="19981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AFA6EA-B491-4484-8437-D239D00A3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" y="3096618"/>
            <a:ext cx="3689569" cy="2139316"/>
          </a:xfrm>
          <a:prstGeom prst="rect">
            <a:avLst/>
          </a:prstGeom>
        </p:spPr>
      </p:pic>
      <p:pic>
        <p:nvPicPr>
          <p:cNvPr id="17" name="images1">
            <a:extLst>
              <a:ext uri="{FF2B5EF4-FFF2-40B4-BE49-F238E27FC236}">
                <a16:creationId xmlns:a16="http://schemas.microsoft.com/office/drawing/2014/main" id="{D1A77F8D-22EC-4538-AE96-5AEB17D0180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076679" y="15297"/>
            <a:ext cx="679861" cy="6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72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e998-90b4-41a8-9c6e-8938d42365bd">
      <Terms xmlns="http://schemas.microsoft.com/office/infopath/2007/PartnerControls"/>
    </lcf76f155ced4ddcb4097134ff3c332f>
    <TaxCatchAll xmlns="4b0d3a16-aa9d-43ff-87c3-b5348175e8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977E06FD006A4F8DB90ADA042D9C0B" ma:contentTypeVersion="14" ma:contentTypeDescription="Crée un document." ma:contentTypeScope="" ma:versionID="ccec6593e09f85f6b265efd5d814a6a1">
  <xsd:schema xmlns:xsd="http://www.w3.org/2001/XMLSchema" xmlns:xs="http://www.w3.org/2001/XMLSchema" xmlns:p="http://schemas.microsoft.com/office/2006/metadata/properties" xmlns:ns2="ab5be998-90b4-41a8-9c6e-8938d42365bd" xmlns:ns3="4b0d3a16-aa9d-43ff-87c3-b5348175e83e" targetNamespace="http://schemas.microsoft.com/office/2006/metadata/properties" ma:root="true" ma:fieldsID="571a95739021860a22bcaf43d263d208" ns2:_="" ns3:_="">
    <xsd:import namespace="ab5be998-90b4-41a8-9c6e-8938d42365bd"/>
    <xsd:import namespace="4b0d3a16-aa9d-43ff-87c3-b5348175e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e998-90b4-41a8-9c6e-8938d42365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eb6c0ce-7a64-48f1-a39c-10d2968d76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d3a16-aa9d-43ff-87c3-b5348175e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7ceeb4c-d555-4ee2-85e2-8d0243a64e1e}" ma:internalName="TaxCatchAll" ma:showField="CatchAllData" ma:web="4b0d3a16-aa9d-43ff-87c3-b5348175e8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E843C7-0E57-4592-BA4B-2D0CAC99D95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32EB18-BC1E-4E4B-A802-6740663F14A1}"/>
</file>

<file path=customXml/itemProps3.xml><?xml version="1.0" encoding="utf-8"?>
<ds:datastoreItem xmlns:ds="http://schemas.openxmlformats.org/officeDocument/2006/customXml" ds:itemID="{E3D0B1EA-21BE-4E73-8F84-C18F91A184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236</Words>
  <Application>Microsoft Office PowerPoint</Application>
  <PresentationFormat>Personnalisé</PresentationFormat>
  <Paragraphs>39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Wingdings</vt:lpstr>
      <vt:lpstr>Wingdings,Sans-Serif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CHAMBAS Marion</dc:creator>
  <cp:lastModifiedBy>Jessica BERGOUGNOUX</cp:lastModifiedBy>
  <cp:revision>385</cp:revision>
  <cp:lastPrinted>2019-09-12T09:35:22Z</cp:lastPrinted>
  <dcterms:created xsi:type="dcterms:W3CDTF">2019-05-22T09:14:18Z</dcterms:created>
  <dcterms:modified xsi:type="dcterms:W3CDTF">2022-06-14T15:04:31Z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0x01010061977E06FD006A4F8DB90ADA042D9C0B</vt:lpwstr>
  </property>
</Properties>
</file>