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18" r:id="rId3"/>
    <p:sldId id="482" r:id="rId4"/>
    <p:sldId id="529" r:id="rId5"/>
    <p:sldId id="483" r:id="rId6"/>
    <p:sldId id="484" r:id="rId7"/>
    <p:sldId id="485" r:id="rId8"/>
    <p:sldId id="490" r:id="rId9"/>
    <p:sldId id="517" r:id="rId10"/>
    <p:sldId id="520" r:id="rId11"/>
    <p:sldId id="525" r:id="rId12"/>
    <p:sldId id="531" r:id="rId13"/>
    <p:sldId id="521" r:id="rId14"/>
    <p:sldId id="524" r:id="rId15"/>
    <p:sldId id="448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133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notesViewPr>
    <p:cSldViewPr snapToGrid="0">
      <p:cViewPr varScale="1">
        <p:scale>
          <a:sx n="112" d="100"/>
          <a:sy n="112" d="100"/>
        </p:scale>
        <p:origin x="51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33275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133275"/>
                </a:solidFill>
              </a:rPr>
              <a:t>Taux de survie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33275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survie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Pose du garrot avant choc hémorragique</c:v>
                </c:pt>
                <c:pt idx="1">
                  <c:v>Pose du garrot après choc hémorragique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8-484F-85F8-3CDEC63BD8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1091392"/>
        <c:axId val="321096880"/>
      </c:barChart>
      <c:catAx>
        <c:axId val="3210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33275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1096880"/>
        <c:crosses val="autoZero"/>
        <c:auto val="1"/>
        <c:lblAlgn val="ctr"/>
        <c:lblOffset val="100"/>
        <c:noMultiLvlLbl val="0"/>
      </c:catAx>
      <c:valAx>
        <c:axId val="32109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109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33275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4558480A-4936-4029-84CF-491AE11B13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F096CCC-1D70-4497-9450-1428B4451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88CE-92AC-46FA-BE12-91BD467AB55C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F450C83-25A6-456A-B783-AB8B6110F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A31FD4E-B7AA-4668-8D3D-ACC2CDA9E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3EE4-9346-407B-80C8-493E2C27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0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22C9-DC24-47AC-95DC-E305CEA30F71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BD2CB-231C-4097-931A-E60F45BA2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8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39E4F-4282-44FF-B721-FCB83BE8C76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5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4FAD-91D6-40F5-9D86-34FE7CD0B0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5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39E4F-4282-44FF-B721-FCB83BE8C76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3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39E4F-4282-44FF-B721-FCB83BE8C76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2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1A69-6F59-43A1-81F4-17903AA184B8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14FE4ED-2978-4DDB-B094-6F0445E2EB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39189"/>
            <a:ext cx="12192000" cy="991356"/>
          </a:xfrm>
          <a:prstGeom prst="rect">
            <a:avLst/>
          </a:prstGeom>
        </p:spPr>
      </p:pic>
      <p:pic>
        <p:nvPicPr>
          <p:cNvPr id="8" name="Picture 2" descr="part1">
            <a:extLst>
              <a:ext uri="{FF2B5EF4-FFF2-40B4-BE49-F238E27FC236}">
                <a16:creationId xmlns:a16="http://schemas.microsoft.com/office/drawing/2014/main" xmlns="" id="{0298E1E1-15CC-43C6-85E5-B0EE1232FE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5"/>
            <a:ext cx="838199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BFA7DE9-F08B-42F5-A8C7-A31C38AB02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199" y="436140"/>
            <a:ext cx="667871" cy="645451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0E7B9AFD-23E2-4B4B-9EDD-A91C6F1763E2}"/>
              </a:ext>
            </a:extLst>
          </p:cNvPr>
          <p:cNvGrpSpPr/>
          <p:nvPr userDrawn="1"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77F1ADDF-354F-4512-BBF3-8259FE3DBD49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720D8F6B-252E-4485-9CD3-E320AAF8AF1E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3035828-EBFF-4794-A0CC-192D1882C59E}"/>
              </a:ext>
            </a:extLst>
          </p:cNvPr>
          <p:cNvSpPr txBox="1"/>
          <p:nvPr userDrawn="1"/>
        </p:nvSpPr>
        <p:spPr>
          <a:xfrm>
            <a:off x="9607347" y="6459169"/>
            <a:ext cx="270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955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805249" y="2890391"/>
            <a:ext cx="2935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133275"/>
                </a:solidFill>
              </a:rPr>
              <a:t>Tuerie De Masse</a:t>
            </a:r>
            <a:endParaRPr lang="fr-FR" sz="3200" dirty="0">
              <a:solidFill>
                <a:srgbClr val="133275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6124357-0FFD-4757-9DA8-067595E32014}"/>
              </a:ext>
            </a:extLst>
          </p:cNvPr>
          <p:cNvSpPr txBox="1"/>
          <p:nvPr/>
        </p:nvSpPr>
        <p:spPr>
          <a:xfrm>
            <a:off x="4242547" y="1504970"/>
            <a:ext cx="40610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133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TDM</a:t>
            </a:r>
          </a:p>
        </p:txBody>
      </p:sp>
    </p:spTree>
    <p:extLst>
      <p:ext uri="{BB962C8B-B14F-4D97-AF65-F5344CB8AC3E}">
        <p14:creationId xmlns:p14="http://schemas.microsoft.com/office/powerpoint/2010/main" val="244613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B5D1E4-9F8C-45B8-BD6C-0FC1BA6A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551" y="562671"/>
            <a:ext cx="8229600" cy="778098"/>
          </a:xfrm>
        </p:spPr>
        <p:txBody>
          <a:bodyPr/>
          <a:lstStyle/>
          <a:p>
            <a:r>
              <a:rPr lang="fr-F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SEMANTIQUE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458730AC-34E2-4F7D-874E-D25310C7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1340769"/>
            <a:ext cx="11448047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>
                <a:solidFill>
                  <a:srgbClr val="133275"/>
                </a:solidFill>
                <a:latin typeface="Myriad Pro"/>
              </a:rPr>
              <a:t>Termes à bannir «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 sécuriser / sécurisation » 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- Utiliser 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« protéger / protection 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».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FSP : Forces de Sécurité 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P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ublique pour Police N et M, Gendarmerie et sentinelles 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FSI 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: Forces de Sécurité I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ntérieure incluant les sapeurs pompiers et les FSP </a:t>
            </a:r>
            <a:endParaRPr lang="fr-FR" sz="1800" b="1" dirty="0">
              <a:solidFill>
                <a:srgbClr val="133275"/>
              </a:solidFill>
              <a:latin typeface="Myriad Pro"/>
            </a:endParaRP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PRM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 :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point de regroupement des moyens (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ex-CRM), protégé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par les 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FSP</a:t>
            </a:r>
            <a:endParaRPr lang="fr-FR" sz="1800" dirty="0">
              <a:solidFill>
                <a:srgbClr val="133275"/>
              </a:solidFill>
              <a:latin typeface="Myriad Pro"/>
            </a:endParaRP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PDJ : 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P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oint </a:t>
            </a:r>
            <a:r>
              <a:rPr lang="fr-FR" sz="1800" b="1" dirty="0">
                <a:solidFill>
                  <a:srgbClr val="133275"/>
                </a:solidFill>
                <a:latin typeface="Myriad Pro"/>
              </a:rPr>
              <a:t>D</a:t>
            </a: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e Jonction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: lieu de jonction entre le 1er COS et le 1er COPG ou son représentant en présence du GRES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 smtClean="0">
                <a:solidFill>
                  <a:srgbClr val="133275"/>
                </a:solidFill>
                <a:latin typeface="Myriad Pro"/>
              </a:rPr>
              <a:t>PPO 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: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P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oint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de 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Passage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O</a:t>
            </a: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bligé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(= point de transit) tenu par les FSP pour accéder à la ZI. Il est facultatif et peut être placé en amont ou aval du PRM.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dirty="0" smtClean="0">
                <a:solidFill>
                  <a:srgbClr val="133275"/>
                </a:solidFill>
                <a:latin typeface="Myriad Pro"/>
              </a:rPr>
              <a:t>3 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niveaux d’intervention chez les FSP: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1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er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commissariat de quartier / brigade de gendarmerie,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2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PSIG/BAC principalement et BRI de la PJ,</a:t>
            </a:r>
          </a:p>
          <a:p>
            <a:pPr marL="1476375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133275"/>
                </a:solidFill>
                <a:latin typeface="Myriad Pro"/>
              </a:rPr>
              <a:t>3</a:t>
            </a:r>
            <a:r>
              <a:rPr lang="fr-FR" sz="1600" baseline="30000" dirty="0">
                <a:solidFill>
                  <a:srgbClr val="133275"/>
                </a:solidFill>
                <a:latin typeface="Myriad Pro"/>
              </a:rPr>
              <a:t>ème</a:t>
            </a:r>
            <a:r>
              <a:rPr lang="fr-FR" sz="1600" dirty="0">
                <a:solidFill>
                  <a:srgbClr val="133275"/>
                </a:solidFill>
                <a:latin typeface="Myriad Pro"/>
              </a:rPr>
              <a:t> niveau: RAID/GIGN.</a:t>
            </a:r>
          </a:p>
          <a:p>
            <a:pPr marL="536575" indent="-342900">
              <a:spcBef>
                <a:spcPct val="20000"/>
              </a:spcBef>
              <a:buFontTx/>
              <a:buChar char="-"/>
            </a:pPr>
            <a:r>
              <a:rPr lang="fr-FR" sz="1800" b="1" dirty="0">
                <a:solidFill>
                  <a:srgbClr val="133275"/>
                </a:solidFill>
                <a:latin typeface="Myriad Pro"/>
              </a:rPr>
              <a:t>Corridor d’extraction</a:t>
            </a:r>
            <a:r>
              <a:rPr lang="fr-FR" sz="1800" dirty="0">
                <a:solidFill>
                  <a:srgbClr val="133275"/>
                </a:solidFill>
                <a:latin typeface="Myriad Pro"/>
              </a:rPr>
              <a:t>: élément tactique permettant de faire le lien entre le PEV et le PRV; situé en zone orange sous responsabilité des FSP et engagement sous leur commandement.</a:t>
            </a:r>
          </a:p>
          <a:p>
            <a:pPr marL="1190625" lvl="1">
              <a:spcBef>
                <a:spcPct val="20000"/>
              </a:spcBef>
            </a:pPr>
            <a:endParaRPr lang="fr-FR" sz="1000" dirty="0">
              <a:solidFill>
                <a:srgbClr val="133275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040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A51D4475-48BC-48FB-9E0D-0F743C058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6996" r="15097" b="5499"/>
          <a:stretch/>
        </p:blipFill>
        <p:spPr>
          <a:xfrm>
            <a:off x="1967163" y="925687"/>
            <a:ext cx="7513213" cy="529777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677B2C16-5CB6-4C06-9D5A-D3D9BB70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960" y="464630"/>
            <a:ext cx="2505557" cy="922114"/>
          </a:xfrm>
        </p:spPr>
        <p:txBody>
          <a:bodyPr/>
          <a:lstStyle/>
          <a:p>
            <a:r>
              <a:rPr lang="fr-FR" sz="32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ILLUSTRATION </a:t>
            </a:r>
            <a: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PRM-PDJ-PPO</a:t>
            </a:r>
            <a:endParaRPr lang="fr-FR" sz="3200" b="1" spc="-1" dirty="0">
              <a:solidFill>
                <a:srgbClr val="133275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8186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BFC01F-F439-4BB4-83CA-71FC018B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57" y="2319983"/>
            <a:ext cx="11508205" cy="333592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force menante est déterminée par </a:t>
            </a:r>
            <a:r>
              <a:rPr lang="fr-FR" sz="1800" b="1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l’effet majeur à obtenir </a:t>
            </a: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pour résoudre l’évènement et protéger des vies humaines.</a:t>
            </a:r>
            <a:endParaRPr lang="fr-FR" sz="18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Ainsi, selon les phases de la manœuvre, il peut y avoir des </a:t>
            </a:r>
            <a:r>
              <a:rPr lang="fr-FR" sz="1800" b="1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bascules d’effort </a:t>
            </a: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 la force menante peut donc être amenée à évoluer en cours d’action.</a:t>
            </a:r>
            <a:endParaRPr lang="fr-FR" sz="18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Lors d’une crise à dominante : </a:t>
            </a:r>
            <a:endParaRPr lang="fr-FR" sz="18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 Sécurité civile », la force « menante » est constituée par les sapeurs-pompiers sous l’autorité du COS et la force « concourante » est assurée par la police nationale ou la gendarmerie nationale sous l’autorité du COPG. </a:t>
            </a:r>
            <a:endParaRPr lang="fr-FR" sz="14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 Sécurité publique et ordre public », la force « menante » de l’intervention est constituée par la police nationale ou la gendarmerie nationale sous l’autorité du COPG et la force « concourante » est assurée par les sapeurs-pompiers sous l’autorité du COS.</a:t>
            </a:r>
            <a:endParaRPr lang="fr-FR" sz="18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13327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Lors d’une crise à dominante « sécurité civile » et « sécurité publique », </a:t>
            </a:r>
            <a:r>
              <a:rPr lang="fr-FR" sz="1800" b="1" dirty="0">
                <a:solidFill>
                  <a:srgbClr val="13327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principe menant-concourant s’applique davantage aux effets majeurs à obtenir selon le secteur géographique concerné qu’à une notion de phase temporelle. </a:t>
            </a:r>
            <a:endParaRPr lang="fr-FR" sz="1800" b="1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r-FR" sz="1800" dirty="0">
              <a:solidFill>
                <a:srgbClr val="1332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5EF4D859-E23F-4E22-9788-7D7CF53E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25" y="485091"/>
            <a:ext cx="3102142" cy="778098"/>
          </a:xfrm>
        </p:spPr>
        <p:txBody>
          <a:bodyPr/>
          <a:lstStyle/>
          <a:p>
            <a:r>
              <a:rPr lang="fr-F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SEMANTIQUE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92A737E-E0DD-46E9-96DD-D33741E3A47F}"/>
              </a:ext>
            </a:extLst>
          </p:cNvPr>
          <p:cNvSpPr txBox="1"/>
          <p:nvPr/>
        </p:nvSpPr>
        <p:spPr>
          <a:xfrm>
            <a:off x="403057" y="1263189"/>
            <a:ext cx="470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133275"/>
                </a:solidFill>
              </a:rPr>
              <a:t>Force menante / Force concourante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A53E22-EC87-D8C9-B23F-8F457681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07" y="800293"/>
            <a:ext cx="1732380" cy="16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9B159D-78D2-413C-9BB7-B981A8EC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174" y="274638"/>
            <a:ext cx="8229600" cy="850106"/>
          </a:xfrm>
        </p:spPr>
        <p:txBody>
          <a:bodyPr/>
          <a:lstStyle/>
          <a:p>
            <a:r>
              <a:rPr lang="fr-FR" sz="32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enace localis</a:t>
            </a:r>
            <a: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ée</a:t>
            </a:r>
            <a:endParaRPr lang="fr-FR" sz="3200" b="1" spc="-1" dirty="0">
              <a:solidFill>
                <a:srgbClr val="133275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D0EC157C-E52F-42E6-BB2E-3F6938FD5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8" t="6622" r="6148" b="5499"/>
          <a:stretch/>
        </p:blipFill>
        <p:spPr>
          <a:xfrm>
            <a:off x="1797776" y="1268761"/>
            <a:ext cx="8596449" cy="48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4DDA52D2-CC68-4A29-8CD5-397ADD3AC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9" t="6996" r="6149" b="5498"/>
          <a:stretch/>
        </p:blipFill>
        <p:spPr>
          <a:xfrm>
            <a:off x="1775520" y="1340768"/>
            <a:ext cx="8640960" cy="484951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C9AA58AC-1592-4926-BB61-DE9D4D73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fr-FR" sz="32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Menace non localisée</a:t>
            </a:r>
          </a:p>
        </p:txBody>
      </p:sp>
    </p:spTree>
    <p:extLst>
      <p:ext uri="{BB962C8B-B14F-4D97-AF65-F5344CB8AC3E}">
        <p14:creationId xmlns:p14="http://schemas.microsoft.com/office/powerpoint/2010/main" val="231685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775520" y="923025"/>
            <a:ext cx="8614320" cy="46582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3600" b="1" dirty="0" smtClean="0">
                <a:solidFill>
                  <a:srgbClr val="133275"/>
                </a:solidFill>
                <a:latin typeface="Calibri Light" panose="020F0302020204030204" pitchFamily="34" charset="0"/>
              </a:rPr>
              <a:t>Particularité - Menaces mixtes :</a:t>
            </a:r>
            <a:r>
              <a:rPr lang="fr-FR" sz="3600" dirty="0" smtClean="0">
                <a:solidFill>
                  <a:srgbClr val="133275"/>
                </a:solidFill>
                <a:latin typeface="Calibri Light" panose="020F0302020204030204" pitchFamily="34" charset="0"/>
              </a:rPr>
              <a:t/>
            </a:r>
            <a:br>
              <a:rPr lang="fr-FR" sz="3600" dirty="0" smtClean="0">
                <a:solidFill>
                  <a:srgbClr val="133275"/>
                </a:solidFill>
                <a:latin typeface="Calibri Light" panose="020F0302020204030204" pitchFamily="34" charset="0"/>
              </a:rPr>
            </a:br>
            <a:r>
              <a:rPr lang="fr-FR" sz="3600" dirty="0" smtClean="0">
                <a:solidFill>
                  <a:srgbClr val="133275"/>
                </a:solidFill>
                <a:latin typeface="Calibri Light" panose="020F0302020204030204" pitchFamily="34" charset="0"/>
              </a:rPr>
              <a:t/>
            </a:r>
            <a:br>
              <a:rPr lang="fr-FR" sz="3600" dirty="0" smtClean="0">
                <a:solidFill>
                  <a:srgbClr val="133275"/>
                </a:solidFill>
                <a:latin typeface="Calibri Light" panose="020F0302020204030204" pitchFamily="34" charset="0"/>
              </a:rPr>
            </a:br>
            <a:r>
              <a:rPr lang="fr-FR" sz="3600" dirty="0">
                <a:solidFill>
                  <a:srgbClr val="133275"/>
                </a:solidFill>
              </a:rPr>
              <a:t>TDM / INCENDIE</a:t>
            </a:r>
            <a:br>
              <a:rPr lang="fr-FR" sz="3600" dirty="0">
                <a:solidFill>
                  <a:srgbClr val="133275"/>
                </a:solidFill>
              </a:rPr>
            </a:br>
            <a:r>
              <a:rPr lang="fr-FR" sz="2000" dirty="0">
                <a:solidFill>
                  <a:srgbClr val="133275"/>
                </a:solidFill>
              </a:rPr>
              <a:t/>
            </a:r>
            <a:br>
              <a:rPr lang="fr-FR" sz="2000" dirty="0">
                <a:solidFill>
                  <a:srgbClr val="133275"/>
                </a:solidFill>
              </a:rPr>
            </a:br>
            <a:r>
              <a:rPr lang="fr-FR" sz="3600" dirty="0">
                <a:solidFill>
                  <a:srgbClr val="133275"/>
                </a:solidFill>
              </a:rPr>
              <a:t>TDM / USAR</a:t>
            </a:r>
            <a:br>
              <a:rPr lang="fr-FR" sz="3600" dirty="0">
                <a:solidFill>
                  <a:srgbClr val="133275"/>
                </a:solidFill>
              </a:rPr>
            </a:br>
            <a:r>
              <a:rPr lang="fr-FR" sz="2000" dirty="0">
                <a:solidFill>
                  <a:srgbClr val="133275"/>
                </a:solidFill>
              </a:rPr>
              <a:t/>
            </a:r>
            <a:br>
              <a:rPr lang="fr-FR" sz="2000" dirty="0">
                <a:solidFill>
                  <a:srgbClr val="133275"/>
                </a:solidFill>
              </a:rPr>
            </a:br>
            <a:r>
              <a:rPr lang="fr-FR" sz="3600" dirty="0">
                <a:solidFill>
                  <a:srgbClr val="133275"/>
                </a:solidFill>
              </a:rPr>
              <a:t>TDM / NAUTIQUE</a:t>
            </a:r>
            <a:br>
              <a:rPr lang="fr-FR" sz="3600" dirty="0">
                <a:solidFill>
                  <a:srgbClr val="133275"/>
                </a:solidFill>
              </a:rPr>
            </a:br>
            <a:r>
              <a:rPr lang="fr-FR" sz="2000" dirty="0">
                <a:solidFill>
                  <a:srgbClr val="133275"/>
                </a:solidFill>
              </a:rPr>
              <a:t/>
            </a:r>
            <a:br>
              <a:rPr lang="fr-FR" sz="2000" dirty="0">
                <a:solidFill>
                  <a:srgbClr val="133275"/>
                </a:solidFill>
              </a:rPr>
            </a:br>
            <a:r>
              <a:rPr lang="fr-FR" sz="3600" dirty="0">
                <a:solidFill>
                  <a:srgbClr val="133275"/>
                </a:solidFill>
              </a:rPr>
              <a:t>TDM / </a:t>
            </a:r>
            <a:r>
              <a:rPr lang="fr-FR" sz="3600" dirty="0" err="1">
                <a:solidFill>
                  <a:srgbClr val="133275"/>
                </a:solidFill>
              </a:rPr>
              <a:t>NRBC.e</a:t>
            </a:r>
            <a:r>
              <a:rPr lang="fr-FR" sz="4800" dirty="0">
                <a:solidFill>
                  <a:srgbClr val="133275"/>
                </a:solidFill>
              </a:rPr>
              <a:t/>
            </a:r>
            <a:br>
              <a:rPr lang="fr-FR" sz="4800" dirty="0">
                <a:solidFill>
                  <a:srgbClr val="133275"/>
                </a:solidFill>
              </a:rPr>
            </a:br>
            <a:endParaRPr lang="fr-FR" sz="4800" dirty="0">
              <a:solidFill>
                <a:srgbClr val="13327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6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A239AD-D548-4186-AF9A-8E4B4547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884" y="471129"/>
            <a:ext cx="8229600" cy="70609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133275"/>
                </a:solidFill>
              </a:rPr>
              <a:t>MISSIONS</a:t>
            </a:r>
            <a:endParaRPr lang="fr-FR" sz="3200" b="1" dirty="0">
              <a:solidFill>
                <a:srgbClr val="133275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400B7EC-48B4-4ED0-954D-AD572A51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6" y="1329377"/>
            <a:ext cx="8712968" cy="4804004"/>
          </a:xfrm>
        </p:spPr>
        <p:txBody>
          <a:bodyPr/>
          <a:lstStyle/>
          <a:p>
            <a:r>
              <a:rPr lang="fr-FR" sz="2400" b="1" dirty="0" smtClean="0">
                <a:solidFill>
                  <a:srgbClr val="133275"/>
                </a:solidFill>
                <a:latin typeface="Calibri Light" panose="020F0302020204030204" pitchFamily="34" charset="0"/>
              </a:rPr>
              <a:t>GRES : </a:t>
            </a:r>
            <a:r>
              <a:rPr lang="fr-FR" sz="2400" dirty="0" smtClean="0">
                <a:solidFill>
                  <a:srgbClr val="133275"/>
                </a:solidFill>
                <a:latin typeface="Calibri Light" panose="020F0302020204030204" pitchFamily="34" charset="0"/>
              </a:rPr>
              <a:t>Groupe </a:t>
            </a:r>
            <a:r>
              <a:rPr lang="fr-FR" sz="2400" dirty="0">
                <a:solidFill>
                  <a:srgbClr val="133275"/>
                </a:solidFill>
                <a:latin typeface="Calibri Light" panose="020F0302020204030204" pitchFamily="34" charset="0"/>
              </a:rPr>
              <a:t>de Reconnaisse d’Extraction et de Sauvetage</a:t>
            </a:r>
            <a:endParaRPr lang="fr-FR" sz="2400" dirty="0" smtClean="0">
              <a:solidFill>
                <a:srgbClr val="133275"/>
              </a:solidFill>
            </a:endParaRPr>
          </a:p>
          <a:p>
            <a:r>
              <a:rPr lang="fr-FR" sz="2400" dirty="0" smtClean="0">
                <a:solidFill>
                  <a:srgbClr val="133275"/>
                </a:solidFill>
              </a:rPr>
              <a:t>Les </a:t>
            </a:r>
            <a:r>
              <a:rPr lang="fr-FR" sz="2400" dirty="0">
                <a:solidFill>
                  <a:srgbClr val="133275"/>
                </a:solidFill>
              </a:rPr>
              <a:t>missions du GRES sont : </a:t>
            </a:r>
          </a:p>
          <a:p>
            <a:pPr marL="0" indent="0">
              <a:buNone/>
            </a:pPr>
            <a:endParaRPr lang="fr-FR" sz="1000" dirty="0">
              <a:solidFill>
                <a:srgbClr val="133275"/>
              </a:solidFill>
            </a:endParaRPr>
          </a:p>
          <a:p>
            <a:pPr lvl="1"/>
            <a:r>
              <a:rPr lang="fr-FR" dirty="0">
                <a:solidFill>
                  <a:srgbClr val="133275"/>
                </a:solidFill>
              </a:rPr>
              <a:t>établir un </a:t>
            </a:r>
            <a:r>
              <a:rPr lang="fr-FR" b="1" dirty="0" smtClean="0">
                <a:solidFill>
                  <a:srgbClr val="133275"/>
                </a:solidFill>
              </a:rPr>
              <a:t>lien</a:t>
            </a:r>
            <a:r>
              <a:rPr lang="fr-FR" dirty="0" smtClean="0">
                <a:solidFill>
                  <a:srgbClr val="133275"/>
                </a:solidFill>
              </a:rPr>
              <a:t> </a:t>
            </a:r>
            <a:r>
              <a:rPr lang="fr-FR" dirty="0">
                <a:solidFill>
                  <a:srgbClr val="133275"/>
                </a:solidFill>
              </a:rPr>
              <a:t>avec les FSP sur place ;</a:t>
            </a:r>
          </a:p>
          <a:p>
            <a:pPr marL="457200" lvl="1" indent="0">
              <a:buNone/>
            </a:pPr>
            <a:endParaRPr lang="fr-FR" sz="900" dirty="0">
              <a:solidFill>
                <a:srgbClr val="133275"/>
              </a:solidFill>
            </a:endParaRPr>
          </a:p>
          <a:p>
            <a:pPr lvl="1"/>
            <a:r>
              <a:rPr lang="fr-FR" b="1" dirty="0">
                <a:solidFill>
                  <a:srgbClr val="133275"/>
                </a:solidFill>
              </a:rPr>
              <a:t>reconnaître</a:t>
            </a:r>
            <a:r>
              <a:rPr lang="fr-FR" dirty="0">
                <a:solidFill>
                  <a:srgbClr val="133275"/>
                </a:solidFill>
              </a:rPr>
              <a:t> et évaluer la situation </a:t>
            </a:r>
            <a:r>
              <a:rPr lang="fr-FR" sz="1600" dirty="0">
                <a:solidFill>
                  <a:srgbClr val="133275"/>
                </a:solidFill>
              </a:rPr>
              <a:t>(présence de menace directe ou indirecte, mise en place des périmètres du zonage opérationnel, identification du PEV et du PRV) </a:t>
            </a:r>
            <a:r>
              <a:rPr lang="fr-FR" dirty="0">
                <a:solidFill>
                  <a:srgbClr val="133275"/>
                </a:solidFill>
              </a:rPr>
              <a:t>;</a:t>
            </a:r>
          </a:p>
          <a:p>
            <a:pPr marL="457200" lvl="1" indent="0">
              <a:buNone/>
            </a:pPr>
            <a:endParaRPr lang="fr-FR" sz="900" dirty="0">
              <a:solidFill>
                <a:srgbClr val="133275"/>
              </a:solidFill>
            </a:endParaRPr>
          </a:p>
          <a:p>
            <a:pPr lvl="1"/>
            <a:r>
              <a:rPr lang="fr-FR" dirty="0">
                <a:solidFill>
                  <a:srgbClr val="133275"/>
                </a:solidFill>
              </a:rPr>
              <a:t>r</a:t>
            </a:r>
            <a:r>
              <a:rPr lang="fr-FR" dirty="0" smtClean="0">
                <a:solidFill>
                  <a:srgbClr val="133275"/>
                </a:solidFill>
              </a:rPr>
              <a:t>éaliser une </a:t>
            </a:r>
            <a:r>
              <a:rPr lang="fr-FR" b="1" dirty="0" smtClean="0">
                <a:solidFill>
                  <a:srgbClr val="133275"/>
                </a:solidFill>
              </a:rPr>
              <a:t>priorisation</a:t>
            </a:r>
            <a:r>
              <a:rPr lang="fr-FR" dirty="0" smtClean="0">
                <a:solidFill>
                  <a:srgbClr val="133275"/>
                </a:solidFill>
              </a:rPr>
              <a:t> des actions à mener </a:t>
            </a:r>
          </a:p>
          <a:p>
            <a:pPr lvl="1"/>
            <a:r>
              <a:rPr lang="fr-FR" dirty="0" smtClean="0">
                <a:solidFill>
                  <a:srgbClr val="133275"/>
                </a:solidFill>
              </a:rPr>
              <a:t>réaliser </a:t>
            </a:r>
            <a:r>
              <a:rPr lang="fr-FR" dirty="0">
                <a:solidFill>
                  <a:srgbClr val="133275"/>
                </a:solidFill>
              </a:rPr>
              <a:t>le </a:t>
            </a:r>
            <a:r>
              <a:rPr lang="fr-FR" b="1" dirty="0">
                <a:solidFill>
                  <a:srgbClr val="133275"/>
                </a:solidFill>
              </a:rPr>
              <a:t>sauvetage</a:t>
            </a:r>
            <a:r>
              <a:rPr lang="fr-FR" dirty="0">
                <a:solidFill>
                  <a:srgbClr val="133275"/>
                </a:solidFill>
              </a:rPr>
              <a:t> des victimes par un geste de secourisme de l’avant ou par une action limitant les effets d’un danger </a:t>
            </a:r>
            <a:r>
              <a:rPr lang="fr-FR" sz="1600" dirty="0">
                <a:solidFill>
                  <a:srgbClr val="133275"/>
                </a:solidFill>
              </a:rPr>
              <a:t>(feu, gaz par exemple).</a:t>
            </a:r>
          </a:p>
          <a:p>
            <a:pPr marL="457200" lvl="1" indent="0">
              <a:buNone/>
            </a:pPr>
            <a:endParaRPr lang="fr-FR" sz="900" dirty="0">
              <a:solidFill>
                <a:srgbClr val="133275"/>
              </a:solidFill>
            </a:endParaRPr>
          </a:p>
          <a:p>
            <a:pPr lvl="1"/>
            <a:r>
              <a:rPr lang="fr-FR" b="1" dirty="0">
                <a:solidFill>
                  <a:srgbClr val="133275"/>
                </a:solidFill>
              </a:rPr>
              <a:t>extraire</a:t>
            </a:r>
            <a:r>
              <a:rPr lang="fr-FR" dirty="0">
                <a:solidFill>
                  <a:srgbClr val="133275"/>
                </a:solidFill>
              </a:rPr>
              <a:t> les victimes sous protection des FSP.</a:t>
            </a:r>
          </a:p>
          <a:p>
            <a:endParaRPr lang="fr-FR" dirty="0">
              <a:solidFill>
                <a:srgbClr val="1332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0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8962" y="1448781"/>
            <a:ext cx="513403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des blessés graves par </a:t>
            </a:r>
            <a:r>
              <a:rPr lang="fr-FR" sz="2000" dirty="0" smtClean="0">
                <a:solidFill>
                  <a:srgbClr val="133275"/>
                </a:solidFill>
              </a:rPr>
              <a:t>armes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 smtClean="0">
                <a:solidFill>
                  <a:srgbClr val="133275"/>
                </a:solidFill>
              </a:rPr>
              <a:t>des </a:t>
            </a:r>
            <a:r>
              <a:rPr lang="fr-FR" sz="2000" dirty="0">
                <a:solidFill>
                  <a:srgbClr val="133275"/>
                </a:solidFill>
              </a:rPr>
              <a:t>victimes et des impliqués </a:t>
            </a:r>
            <a:r>
              <a:rPr lang="fr-FR" sz="2000" dirty="0" smtClean="0">
                <a:solidFill>
                  <a:srgbClr val="133275"/>
                </a:solidFill>
              </a:rPr>
              <a:t>mobiles  </a:t>
            </a:r>
            <a:endParaRPr lang="fr-FR" sz="2000" dirty="0">
              <a:solidFill>
                <a:srgbClr val="133275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des tireurs en action ou en fuite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une situation non stabilisée, évolutive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un éventuel risque de sur-évènement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des accès interdits, difficiles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de nombreuses fausses alertes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3200" u="sng" dirty="0">
                <a:solidFill>
                  <a:srgbClr val="133275"/>
                </a:solidFill>
              </a:rPr>
              <a:t> </a:t>
            </a:r>
          </a:p>
        </p:txBody>
      </p:sp>
      <p:sp>
        <p:nvSpPr>
          <p:cNvPr id="7" name="Titre 8"/>
          <p:cNvSpPr>
            <a:spLocks noGrp="1"/>
          </p:cNvSpPr>
          <p:nvPr>
            <p:ph type="title"/>
          </p:nvPr>
        </p:nvSpPr>
        <p:spPr>
          <a:xfrm>
            <a:off x="1150566" y="841348"/>
            <a:ext cx="4784407" cy="939784"/>
          </a:xfr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ea typeface="+mj-ea"/>
                <a:cs typeface="+mj-cs"/>
              </a:rPr>
              <a:t>CONTEXTE</a:t>
            </a:r>
            <a:r>
              <a:rPr lang="fr-FR" sz="3600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fr-FR" sz="3200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ea typeface="+mj-ea"/>
                <a:cs typeface="+mj-cs"/>
              </a:rPr>
              <a:t>OPÉRATIONNEL</a:t>
            </a:r>
            <a:r>
              <a:rPr lang="fr-FR" sz="3200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fr-FR" sz="28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:</a:t>
            </a:r>
            <a:endParaRPr lang="fr-FR" sz="3200" b="1" spc="-1" dirty="0">
              <a:solidFill>
                <a:srgbClr val="133275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0" descr="http://tse4.mm.bing.net/th?id=OIP.Mfe3219987615f492bf1f928420d7f50do0&amp;pid=15.1&amp;H=9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3789041"/>
            <a:ext cx="2231157" cy="12550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018595"/>
            <a:ext cx="6096000" cy="37687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133275"/>
                </a:solidFill>
              </a:rPr>
              <a:t>SITUATIONS</a:t>
            </a:r>
            <a:r>
              <a:rPr lang="fr-FR" sz="2400" dirty="0" smtClean="0">
                <a:solidFill>
                  <a:srgbClr val="133275"/>
                </a:solidFill>
              </a:rPr>
              <a:t> (engagement </a:t>
            </a:r>
            <a:r>
              <a:rPr lang="fr-FR" sz="2400" dirty="0">
                <a:solidFill>
                  <a:srgbClr val="133275"/>
                </a:solidFill>
              </a:rPr>
              <a:t>sans </a:t>
            </a:r>
            <a:r>
              <a:rPr lang="fr-FR" sz="2400" dirty="0" smtClean="0">
                <a:solidFill>
                  <a:srgbClr val="133275"/>
                </a:solidFill>
              </a:rPr>
              <a:t>délai) :</a:t>
            </a:r>
            <a:endParaRPr lang="fr-FR" sz="2400" dirty="0">
              <a:solidFill>
                <a:srgbClr val="133275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Appui des FSP,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Forcené armé,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Prise d’otage,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Blessés multiples par arme à feu ou arme blanche (incluant les règlements de compte),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Fusillade,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33275"/>
                </a:solidFill>
              </a:rPr>
              <a:t>Explosion dans la foule ou un ERP. </a:t>
            </a:r>
            <a:endParaRPr lang="fr-FR" sz="2000" dirty="0">
              <a:solidFill>
                <a:srgbClr val="133275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934973" y="940279"/>
            <a:ext cx="0" cy="45892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5CBA03-E968-4BD5-9EE9-D55E1518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153" y="606415"/>
            <a:ext cx="3842084" cy="778098"/>
          </a:xfrm>
        </p:spPr>
        <p:txBody>
          <a:bodyPr/>
          <a:lstStyle/>
          <a:p>
            <a:r>
              <a:rPr lang="fr-FR" sz="3200" b="1" spc="-1" dirty="0" smtClean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</a:rPr>
              <a:t>OBJECTIFS</a:t>
            </a:r>
            <a:endParaRPr lang="fr-FR" sz="3200" b="1" spc="-1" dirty="0">
              <a:solidFill>
                <a:srgbClr val="133275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5AE438A-857E-4F2D-A94D-DD879E07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108" y="1900991"/>
            <a:ext cx="9823784" cy="3795962"/>
          </a:xfrm>
        </p:spPr>
        <p:txBody>
          <a:bodyPr/>
          <a:lstStyle/>
          <a:p>
            <a:r>
              <a:rPr lang="fr-FR" sz="2400" dirty="0">
                <a:solidFill>
                  <a:srgbClr val="133275"/>
                </a:solidFill>
              </a:rPr>
              <a:t>L’engagement le plus précoce du GRES augmente les chances de survie des victimes blessées.</a:t>
            </a:r>
          </a:p>
          <a:p>
            <a:pPr marL="0" indent="0">
              <a:buNone/>
            </a:pPr>
            <a:endParaRPr lang="fr-FR" sz="2400" dirty="0">
              <a:solidFill>
                <a:srgbClr val="133275"/>
              </a:solidFill>
            </a:endParaRPr>
          </a:p>
          <a:p>
            <a:r>
              <a:rPr lang="fr-FR" sz="2400" dirty="0">
                <a:solidFill>
                  <a:srgbClr val="133275"/>
                </a:solidFill>
              </a:rPr>
              <a:t>C’est pourquoi il est préconisé de l’engager sans délai dans les situations de: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Appui des FSP,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Forcené armé, 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Prise d’otage, 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Blessés multiples par arme à feu ou arme blanche </a:t>
            </a:r>
            <a:r>
              <a:rPr lang="fr-FR" sz="1400" dirty="0">
                <a:solidFill>
                  <a:srgbClr val="133275"/>
                </a:solidFill>
              </a:rPr>
              <a:t>(incluant les règlements de compte)</a:t>
            </a:r>
            <a:r>
              <a:rPr lang="fr-FR" sz="1800" dirty="0">
                <a:solidFill>
                  <a:srgbClr val="133275"/>
                </a:solidFill>
              </a:rPr>
              <a:t>,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Fusillade,</a:t>
            </a:r>
          </a:p>
          <a:p>
            <a:pPr lvl="1"/>
            <a:r>
              <a:rPr lang="fr-FR" sz="1800" dirty="0">
                <a:solidFill>
                  <a:srgbClr val="133275"/>
                </a:solidFill>
              </a:rPr>
              <a:t>Explosion dans la foule ou un ERP. </a:t>
            </a:r>
          </a:p>
          <a:p>
            <a:endParaRPr lang="fr-FR" sz="2400" dirty="0">
              <a:solidFill>
                <a:srgbClr val="1332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2887" y="2027852"/>
            <a:ext cx="8204662" cy="2320745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rgbClr val="595959"/>
                </a:solidFill>
              </a:rPr>
              <a:t/>
            </a:r>
            <a:br>
              <a:rPr lang="fr-FR" altLang="fr-FR" dirty="0">
                <a:solidFill>
                  <a:srgbClr val="595959"/>
                </a:solidFill>
              </a:rPr>
            </a:br>
            <a:r>
              <a:rPr lang="fr-FR" sz="4050" dirty="0"/>
              <a:t/>
            </a:r>
            <a:br>
              <a:rPr lang="fr-FR" sz="4050" dirty="0"/>
            </a:br>
            <a:r>
              <a:rPr lang="fr-FR" altLang="ja-JP" sz="3975" dirty="0">
                <a:solidFill>
                  <a:srgbClr val="595959"/>
                </a:solidFill>
                <a:latin typeface="Bookman Old Style" panose="02050604050505020204" pitchFamily="18" charset="0"/>
              </a:rPr>
              <a:t/>
            </a:r>
            <a:br>
              <a:rPr lang="fr-FR" altLang="ja-JP" sz="3975" dirty="0">
                <a:solidFill>
                  <a:srgbClr val="595959"/>
                </a:solidFill>
                <a:latin typeface="Bookman Old Style" panose="02050604050505020204" pitchFamily="18" charset="0"/>
              </a:rPr>
            </a:br>
            <a:endParaRPr lang="fr-FR" sz="3975" dirty="0">
              <a:latin typeface="Bookman Old Style" panose="0205060405050502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7584"/>
          <a:stretch/>
        </p:blipFill>
        <p:spPr>
          <a:xfrm>
            <a:off x="709824" y="1815184"/>
            <a:ext cx="4507327" cy="34999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21719" y="2505927"/>
            <a:ext cx="5879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charset="2"/>
              <a:buChar char="à"/>
              <a:defRPr/>
            </a:pPr>
            <a:r>
              <a:rPr lang="fr-FR" sz="2000" dirty="0">
                <a:solidFill>
                  <a:srgbClr val="133275"/>
                </a:solidFill>
                <a:latin typeface="Calibri Light" panose="020F0302020204030204" pitchFamily="34" charset="0"/>
              </a:rPr>
              <a:t> </a:t>
            </a:r>
            <a:r>
              <a:rPr lang="fr-FR" sz="2000" u="sng" dirty="0">
                <a:solidFill>
                  <a:srgbClr val="133275"/>
                </a:solidFill>
                <a:latin typeface="Calibri Light" panose="020F0302020204030204" pitchFamily="34" charset="0"/>
              </a:rPr>
              <a:t>Mort évitable :</a:t>
            </a:r>
            <a:r>
              <a:rPr lang="fr-FR" sz="2000" dirty="0">
                <a:solidFill>
                  <a:srgbClr val="133275"/>
                </a:solidFill>
                <a:latin typeface="Calibri Light" panose="020F0302020204030204" pitchFamily="34" charset="0"/>
              </a:rPr>
              <a:t> mort qui aurait pu être évitée par une meilleure prise en charge.</a:t>
            </a:r>
          </a:p>
          <a:p>
            <a:pPr marL="214313" indent="-214313" algn="just">
              <a:buFont typeface="Wingdings" charset="2"/>
              <a:buChar char="à"/>
              <a:defRPr/>
            </a:pPr>
            <a:endParaRPr lang="fr-FR" sz="20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marL="214313" indent="-214313" algn="just">
              <a:buFont typeface="Wingdings" charset="2"/>
              <a:buChar char="à"/>
              <a:defRPr/>
            </a:pPr>
            <a:r>
              <a:rPr lang="fr-FR" sz="2000" dirty="0">
                <a:solidFill>
                  <a:srgbClr val="133275"/>
                </a:solidFill>
                <a:latin typeface="Calibri Light" panose="020F0302020204030204" pitchFamily="34" charset="0"/>
              </a:rPr>
              <a:t> Le choc hémorragique est la 1ère cause de décès.</a:t>
            </a:r>
          </a:p>
          <a:p>
            <a:pPr algn="just">
              <a:defRPr/>
            </a:pPr>
            <a:endParaRPr lang="fr-FR" sz="20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algn="just">
              <a:defRPr/>
            </a:pPr>
            <a:r>
              <a:rPr lang="fr-FR" sz="2000" dirty="0">
                <a:solidFill>
                  <a:srgbClr val="133275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133275"/>
                </a:solidFill>
                <a:latin typeface="Calibri Light" panose="020F0302020204030204" pitchFamily="34" charset="0"/>
              </a:rPr>
              <a:t>La prise en charge rapide des hémorragies permet de diminuer de 15 à 20 % le nombre de morts évitables.</a:t>
            </a:r>
          </a:p>
        </p:txBody>
      </p:sp>
      <p:sp>
        <p:nvSpPr>
          <p:cNvPr id="8" name="Titre 8"/>
          <p:cNvSpPr txBox="1">
            <a:spLocks/>
          </p:cNvSpPr>
          <p:nvPr/>
        </p:nvSpPr>
        <p:spPr bwMode="auto">
          <a:xfrm>
            <a:off x="1786311" y="260648"/>
            <a:ext cx="4309689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4000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defRPr>
            </a:lvl1pPr>
            <a:lvl2pPr algn="ctr" eaLnBrk="1" hangingPunct="1">
              <a:defRPr sz="4400">
                <a:latin typeface="+mn-lt"/>
              </a:defRPr>
            </a:lvl2pPr>
            <a:lvl3pPr algn="ctr" eaLnBrk="1" hangingPunct="1">
              <a:defRPr sz="4400">
                <a:latin typeface="+mn-lt"/>
              </a:defRPr>
            </a:lvl3pPr>
            <a:lvl4pPr algn="ctr" eaLnBrk="1" hangingPunct="1">
              <a:defRPr sz="4400">
                <a:latin typeface="+mn-lt"/>
              </a:defRPr>
            </a:lvl4pPr>
            <a:lvl5pPr algn="ctr" eaLnBrk="1" hangingPunct="1">
              <a:defRPr sz="4400">
                <a:latin typeface="+mn-lt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9pPr>
          </a:lstStyle>
          <a:p>
            <a:r>
              <a:rPr lang="fr-FR" sz="2400" b="1" dirty="0">
                <a:solidFill>
                  <a:srgbClr val="133275"/>
                </a:solidFill>
                <a:latin typeface="+mj-lt"/>
                <a:ea typeface="+mj-ea"/>
                <a:cs typeface="+mj-cs"/>
              </a:rPr>
              <a:t>GESTION DES DÉCÈS PRÉCOCES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113" t="18500" r="59450" b="8000"/>
          <a:stretch/>
        </p:blipFill>
        <p:spPr>
          <a:xfrm>
            <a:off x="878013" y="2438507"/>
            <a:ext cx="4608512" cy="28675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2261" y="2228928"/>
            <a:ext cx="3216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rPr>
              <a:t>Analyse de 324 décès traumatiques (USA) - 1995</a:t>
            </a:r>
          </a:p>
        </p:txBody>
      </p:sp>
    </p:spTree>
    <p:extLst>
      <p:ext uri="{BB962C8B-B14F-4D97-AF65-F5344CB8AC3E}">
        <p14:creationId xmlns:p14="http://schemas.microsoft.com/office/powerpoint/2010/main" val="76137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5721" r="16036" b="27694"/>
          <a:stretch/>
        </p:blipFill>
        <p:spPr>
          <a:xfrm>
            <a:off x="2999657" y="1988841"/>
            <a:ext cx="5824663" cy="3367383"/>
          </a:xfrm>
        </p:spPr>
      </p:pic>
      <p:sp>
        <p:nvSpPr>
          <p:cNvPr id="2" name="ZoneTexte 1"/>
          <p:cNvSpPr txBox="1"/>
          <p:nvPr/>
        </p:nvSpPr>
        <p:spPr>
          <a:xfrm>
            <a:off x="2999656" y="1588731"/>
            <a:ext cx="58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133275"/>
                </a:solidFill>
              </a:rPr>
              <a:t>Cause de décès pour les morts évitables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6311" y="5356223"/>
            <a:ext cx="860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33275"/>
                </a:solidFill>
              </a:rPr>
              <a:t>Le délai de prise en charge des victimes représente 40 % des morts évitables … D’où l’importance d’une prise en charge rapide </a:t>
            </a:r>
          </a:p>
        </p:txBody>
      </p:sp>
      <p:sp>
        <p:nvSpPr>
          <p:cNvPr id="9" name="Titre 8"/>
          <p:cNvSpPr txBox="1">
            <a:spLocks/>
          </p:cNvSpPr>
          <p:nvPr/>
        </p:nvSpPr>
        <p:spPr bwMode="auto">
          <a:xfrm>
            <a:off x="1786311" y="245217"/>
            <a:ext cx="4229478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4000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defRPr>
            </a:lvl1pPr>
            <a:lvl2pPr algn="ctr" eaLnBrk="1" hangingPunct="1">
              <a:defRPr sz="4400">
                <a:latin typeface="+mn-lt"/>
              </a:defRPr>
            </a:lvl2pPr>
            <a:lvl3pPr algn="ctr" eaLnBrk="1" hangingPunct="1">
              <a:defRPr sz="4400">
                <a:latin typeface="+mn-lt"/>
              </a:defRPr>
            </a:lvl3pPr>
            <a:lvl4pPr algn="ctr" eaLnBrk="1" hangingPunct="1">
              <a:defRPr sz="4400">
                <a:latin typeface="+mn-lt"/>
              </a:defRPr>
            </a:lvl4pPr>
            <a:lvl5pPr algn="ctr" eaLnBrk="1" hangingPunct="1">
              <a:defRPr sz="4400">
                <a:latin typeface="+mn-lt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+mn-lt"/>
              </a:defRPr>
            </a:lvl9pPr>
          </a:lstStyle>
          <a:p>
            <a:r>
              <a:rPr lang="fr-FR" sz="2400" b="1" dirty="0">
                <a:solidFill>
                  <a:srgbClr val="133275"/>
                </a:solidFill>
                <a:latin typeface="+mj-lt"/>
                <a:ea typeface="+mj-ea"/>
                <a:cs typeface="+mj-cs"/>
              </a:rPr>
              <a:t>GESTION DES DÉCÈS PRÉCOCES</a:t>
            </a:r>
          </a:p>
        </p:txBody>
      </p:sp>
    </p:spTree>
    <p:extLst>
      <p:ext uri="{BB962C8B-B14F-4D97-AF65-F5344CB8AC3E}">
        <p14:creationId xmlns:p14="http://schemas.microsoft.com/office/powerpoint/2010/main" val="21809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32786"/>
            <a:ext cx="9144000" cy="1143000"/>
          </a:xfr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r>
              <a:rPr lang="fr-FR" sz="24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GUIDE DES DONNEES TECHNIQUES SST </a:t>
            </a:r>
            <a:br>
              <a:rPr lang="fr-FR" sz="24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fr-FR" sz="24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INRS – ANNEXE –  25/01/2017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5520" y="1241522"/>
            <a:ext cx="8435280" cy="4923782"/>
          </a:xfrm>
        </p:spPr>
        <p:txBody>
          <a:bodyPr tIns="72000"/>
          <a:lstStyle/>
          <a:p>
            <a:pPr marL="0" indent="0">
              <a:buNone/>
            </a:pPr>
            <a:r>
              <a:rPr lang="fr-FR" sz="1600" b="1" u="sng" dirty="0">
                <a:solidFill>
                  <a:srgbClr val="133275"/>
                </a:solidFill>
                <a:latin typeface="Calibri Light" panose="020F0302020204030204" pitchFamily="34" charset="0"/>
              </a:rPr>
              <a:t>Recommandations pour la mise en place d’un garrot </a:t>
            </a:r>
          </a:p>
          <a:p>
            <a:pPr marL="0" indent="0">
              <a:buNone/>
            </a:pPr>
            <a:endParaRPr lang="fr-FR" sz="1600" b="1" u="sng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FR" sz="16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rgbClr val="133275"/>
                </a:solidFill>
                <a:latin typeface="Calibri Light" panose="020F0302020204030204" pitchFamily="34" charset="0"/>
              </a:rPr>
              <a:t>Il a été recherché chez l’adulte ou l’enfant qui présente une hémorragie externe de membres si la mise en place d’un garrot, comparée à l’absence de mise en place, pouvait modifier :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133275"/>
              </a:solidFill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000" dirty="0">
              <a:solidFill>
                <a:srgbClr val="133275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716" y="1700808"/>
            <a:ext cx="5112568" cy="288032"/>
          </a:xfrm>
          <a:prstGeom prst="rect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L’arrêt du saignement reste l’objectif essentiel de la conduite à tenir.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046156881"/>
              </p:ext>
            </p:extLst>
          </p:nvPr>
        </p:nvGraphicFramePr>
        <p:xfrm>
          <a:off x="3693283" y="3813072"/>
          <a:ext cx="480543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993160" y="3008705"/>
            <a:ext cx="403244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L’état fonctionnel du membre atteint, 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Les complications, 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La survenue d’un arrêt cardiaque.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45437" y="3008706"/>
            <a:ext cx="403244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La perte de sang, 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La mortalité globale, 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133275"/>
                </a:solidFill>
                <a:latin typeface="Calibri Light" panose="020F0302020204030204" pitchFamily="34" charset="0"/>
              </a:rPr>
              <a:t>Les signes vitaux, </a:t>
            </a:r>
          </a:p>
        </p:txBody>
      </p:sp>
    </p:spTree>
    <p:extLst>
      <p:ext uri="{BB962C8B-B14F-4D97-AF65-F5344CB8AC3E}">
        <p14:creationId xmlns:p14="http://schemas.microsoft.com/office/powerpoint/2010/main" val="144830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9295" y="85627"/>
            <a:ext cx="9144000" cy="1143000"/>
          </a:xfr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r>
              <a:rPr lang="fr-FR" sz="2400" b="1" spc="-1" dirty="0">
                <a:solidFill>
                  <a:srgbClr val="133275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PRINCIPE DE LA GOLDEN HOUR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09295" y="2276873"/>
            <a:ext cx="8333812" cy="3865785"/>
            <a:chOff x="385295" y="1842170"/>
            <a:chExt cx="8333812" cy="3865785"/>
          </a:xfrm>
        </p:grpSpPr>
        <p:grpSp>
          <p:nvGrpSpPr>
            <p:cNvPr id="51" name="Groupe 50"/>
            <p:cNvGrpSpPr/>
            <p:nvPr/>
          </p:nvGrpSpPr>
          <p:grpSpPr>
            <a:xfrm>
              <a:off x="385295" y="1842170"/>
              <a:ext cx="8333812" cy="3865785"/>
              <a:chOff x="379614" y="2319314"/>
              <a:chExt cx="8333812" cy="3865785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V="1">
                <a:off x="611560" y="4076470"/>
                <a:ext cx="7920000" cy="602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>
                <a:stCxn id="21" idx="2"/>
                <a:endCxn id="11" idx="0"/>
              </p:cNvCxnSpPr>
              <p:nvPr/>
            </p:nvCxnSpPr>
            <p:spPr>
              <a:xfrm>
                <a:off x="905247" y="2686046"/>
                <a:ext cx="14427" cy="161485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79614" y="4300905"/>
                <a:ext cx="108012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0070C0"/>
                    </a:solidFill>
                  </a:rPr>
                  <a:t>Appel du/des requérants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538213" y="4377849"/>
                <a:ext cx="893354" cy="4308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>
                    <a:solidFill>
                      <a:srgbClr val="0070C0"/>
                    </a:solidFill>
                  </a:rPr>
                  <a:t>Arrivée du GRES au PDJ</a:t>
                </a:r>
              </a:p>
            </p:txBody>
          </p:sp>
          <p:cxnSp>
            <p:nvCxnSpPr>
              <p:cNvPr id="14" name="Connecteur droit 13"/>
              <p:cNvCxnSpPr>
                <a:stCxn id="40" idx="1"/>
                <a:endCxn id="15" idx="0"/>
              </p:cNvCxnSpPr>
              <p:nvPr/>
            </p:nvCxnSpPr>
            <p:spPr>
              <a:xfrm>
                <a:off x="2458416" y="4403598"/>
                <a:ext cx="45482" cy="10120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1830015" y="5415658"/>
                <a:ext cx="1347765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err="1">
                    <a:solidFill>
                      <a:srgbClr val="0070C0"/>
                    </a:solidFill>
                  </a:rPr>
                  <a:t>Binômages</a:t>
                </a:r>
                <a:endParaRPr lang="fr-FR" sz="11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fr-FR" sz="1100" dirty="0">
                    <a:solidFill>
                      <a:srgbClr val="0070C0"/>
                    </a:solidFill>
                  </a:rPr>
                  <a:t>CDG/COPI </a:t>
                </a:r>
              </a:p>
              <a:p>
                <a:pPr algn="ctr"/>
                <a:r>
                  <a:rPr lang="fr-FR" sz="1100" dirty="0">
                    <a:solidFill>
                      <a:srgbClr val="0070C0"/>
                    </a:solidFill>
                  </a:rPr>
                  <a:t>COS/COPG</a:t>
                </a:r>
              </a:p>
              <a:p>
                <a:pPr algn="ctr"/>
                <a:r>
                  <a:rPr lang="fr-FR" sz="1100" dirty="0">
                    <a:solidFill>
                      <a:srgbClr val="0070C0"/>
                    </a:solidFill>
                  </a:rPr>
                  <a:t>ODL SP/COIS</a:t>
                </a:r>
              </a:p>
            </p:txBody>
          </p:sp>
          <p:cxnSp>
            <p:nvCxnSpPr>
              <p:cNvPr id="16" name="Connecteur droit 15"/>
              <p:cNvCxnSpPr>
                <a:stCxn id="37" idx="2"/>
                <a:endCxn id="17" idx="0"/>
              </p:cNvCxnSpPr>
              <p:nvPr/>
            </p:nvCxnSpPr>
            <p:spPr>
              <a:xfrm>
                <a:off x="8149321" y="2686046"/>
                <a:ext cx="24045" cy="16115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7633306" y="4297623"/>
                <a:ext cx="1080120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0070C0"/>
                    </a:solidFill>
                  </a:rPr>
                  <a:t>Arrivée des premières victimes sur les ES et prise en charge au bloc opératoire 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801764" y="4437084"/>
                <a:ext cx="2369251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0070C0"/>
                    </a:solidFill>
                  </a:rPr>
                  <a:t>Reconnaissance, protection par les FSP.</a:t>
                </a:r>
              </a:p>
              <a:p>
                <a:pPr algn="ctr"/>
                <a:endParaRPr lang="fr-FR" sz="6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fr-FR" sz="1200" dirty="0">
                    <a:solidFill>
                      <a:srgbClr val="0070C0"/>
                    </a:solidFill>
                  </a:rPr>
                  <a:t>Engagement du GRES dans les corridors d’extraction.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723146" y="2378269"/>
                <a:ext cx="364202" cy="307777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T0</a:t>
                </a:r>
                <a:endParaRPr lang="fr-FR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109935" y="3451697"/>
                <a:ext cx="776175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+10 min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118047" y="3471442"/>
                <a:ext cx="68480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+5 min</a:t>
                </a:r>
              </a:p>
            </p:txBody>
          </p:sp>
          <p:sp>
            <p:nvSpPr>
              <p:cNvPr id="29" name="Parenthèse fermante 28"/>
              <p:cNvSpPr/>
              <p:nvPr/>
            </p:nvSpPr>
            <p:spPr>
              <a:xfrm rot="16200000">
                <a:off x="2357118" y="3659825"/>
                <a:ext cx="181300" cy="597600"/>
              </a:xfrm>
              <a:prstGeom prst="rightBracket">
                <a:avLst>
                  <a:gd name="adj" fmla="val 177070"/>
                </a:avLst>
              </a:prstGeom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Parenthèse fermante 42"/>
              <p:cNvSpPr/>
              <p:nvPr/>
            </p:nvSpPr>
            <p:spPr>
              <a:xfrm rot="16200000">
                <a:off x="7222430" y="3111086"/>
                <a:ext cx="181301" cy="1695078"/>
              </a:xfrm>
              <a:prstGeom prst="rightBracket">
                <a:avLst>
                  <a:gd name="adj" fmla="val 177070"/>
                </a:avLst>
              </a:prstGeom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Parenthèse fermante 29"/>
              <p:cNvSpPr/>
              <p:nvPr/>
            </p:nvSpPr>
            <p:spPr>
              <a:xfrm rot="16200000">
                <a:off x="3633146" y="2989078"/>
                <a:ext cx="198297" cy="1956085"/>
              </a:xfrm>
              <a:prstGeom prst="rightBracket">
                <a:avLst>
                  <a:gd name="adj" fmla="val 177070"/>
                </a:avLst>
              </a:prstGeom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Parenthèse fermante 30"/>
              <p:cNvSpPr/>
              <p:nvPr/>
            </p:nvSpPr>
            <p:spPr>
              <a:xfrm rot="16200000">
                <a:off x="5052526" y="3497488"/>
                <a:ext cx="241603" cy="861974"/>
              </a:xfrm>
              <a:prstGeom prst="rightBracket">
                <a:avLst>
                  <a:gd name="adj" fmla="val 177070"/>
                </a:avLst>
              </a:prstGeom>
              <a:solidFill>
                <a:srgbClr val="FF0000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380412" y="3473211"/>
                <a:ext cx="776175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+15 min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4998367" y="2319314"/>
                <a:ext cx="1204899" cy="11695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</a:rPr>
                  <a:t>Temps restant pour la prise en charge des victimes = +</a:t>
                </a:r>
                <a:r>
                  <a:rPr lang="fr-FR" sz="1400" b="1" dirty="0">
                    <a:solidFill>
                      <a:srgbClr val="FF0000"/>
                    </a:solidFill>
                  </a:rPr>
                  <a:t>15 min</a:t>
                </a:r>
              </a:p>
            </p:txBody>
          </p:sp>
          <p:cxnSp>
            <p:nvCxnSpPr>
              <p:cNvPr id="48" name="Connecteur droit 47"/>
              <p:cNvCxnSpPr>
                <a:stCxn id="49" idx="0"/>
                <a:endCxn id="43" idx="0"/>
              </p:cNvCxnSpPr>
              <p:nvPr/>
            </p:nvCxnSpPr>
            <p:spPr>
              <a:xfrm flipV="1">
                <a:off x="6465541" y="4049276"/>
                <a:ext cx="1" cy="48014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7875047" y="2378269"/>
                <a:ext cx="548548" cy="307777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T+1h</a:t>
                </a:r>
                <a:endParaRPr lang="fr-FR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925481" y="4529416"/>
                <a:ext cx="1080120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0070C0"/>
                    </a:solidFill>
                  </a:rPr>
                  <a:t>Transport des victimes sur les ES</a:t>
                </a: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6911634" y="3451697"/>
                <a:ext cx="776175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2">
                        <a:lumMod val="25000"/>
                      </a:schemeClr>
                    </a:solidFill>
                  </a:rPr>
                  <a:t>+15 min</a:t>
                </a:r>
              </a:p>
            </p:txBody>
          </p:sp>
          <p:cxnSp>
            <p:nvCxnSpPr>
              <p:cNvPr id="12" name="Connecteur droit 11"/>
              <p:cNvCxnSpPr>
                <a:stCxn id="13" idx="0"/>
                <a:endCxn id="40" idx="0"/>
              </p:cNvCxnSpPr>
              <p:nvPr/>
            </p:nvCxnSpPr>
            <p:spPr>
              <a:xfrm flipV="1">
                <a:off x="1984890" y="4066270"/>
                <a:ext cx="177688" cy="31157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Parenthèse fermante 35"/>
            <p:cNvSpPr/>
            <p:nvPr/>
          </p:nvSpPr>
          <p:spPr>
            <a:xfrm rot="16200000">
              <a:off x="1457907" y="2883957"/>
              <a:ext cx="179316" cy="1198800"/>
            </a:xfrm>
            <a:prstGeom prst="rightBracket">
              <a:avLst>
                <a:gd name="adj" fmla="val 177070"/>
              </a:avLst>
            </a:prstGeom>
            <a:solidFill>
              <a:srgbClr val="92D050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Accolade ouvrante 25"/>
          <p:cNvSpPr/>
          <p:nvPr/>
        </p:nvSpPr>
        <p:spPr>
          <a:xfrm rot="16200000">
            <a:off x="5119805" y="3259460"/>
            <a:ext cx="311193" cy="192923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16200000">
            <a:off x="3819432" y="3896655"/>
            <a:ext cx="337328" cy="5916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2332434" y="1620758"/>
            <a:ext cx="752713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Temps indicatifs de prise en charge d’une victime avec protection de par les FSP</a:t>
            </a:r>
          </a:p>
        </p:txBody>
      </p:sp>
      <p:sp>
        <p:nvSpPr>
          <p:cNvPr id="38" name="Parenthèse fermante 37"/>
          <p:cNvSpPr/>
          <p:nvPr/>
        </p:nvSpPr>
        <p:spPr>
          <a:xfrm rot="16200000">
            <a:off x="7433423" y="3471122"/>
            <a:ext cx="268288" cy="803136"/>
          </a:xfrm>
          <a:prstGeom prst="rightBracket">
            <a:avLst>
              <a:gd name="adj" fmla="val 177070"/>
            </a:avLst>
          </a:prstGeom>
          <a:solidFill>
            <a:srgbClr val="FF0000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099546" y="3787709"/>
            <a:ext cx="12213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EXTRACTION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56879" y="3785758"/>
            <a:ext cx="12213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PRV</a:t>
            </a:r>
          </a:p>
        </p:txBody>
      </p:sp>
    </p:spTree>
    <p:extLst>
      <p:ext uri="{BB962C8B-B14F-4D97-AF65-F5344CB8AC3E}">
        <p14:creationId xmlns:p14="http://schemas.microsoft.com/office/powerpoint/2010/main" val="49481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541E2A-FF8C-42A4-9416-205205CB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63" y="864387"/>
            <a:ext cx="8229600" cy="721081"/>
          </a:xfrm>
        </p:spPr>
        <p:txBody>
          <a:bodyPr/>
          <a:lstStyle/>
          <a:p>
            <a:r>
              <a:rPr lang="fr-FR" sz="3200" b="1" dirty="0">
                <a:solidFill>
                  <a:srgbClr val="133275"/>
                </a:solidFill>
              </a:rPr>
              <a:t>COMPOSITION </a:t>
            </a:r>
            <a:r>
              <a:rPr lang="fr-FR" sz="3200" b="1" dirty="0" smtClean="0">
                <a:solidFill>
                  <a:srgbClr val="133275"/>
                </a:solidFill>
              </a:rPr>
              <a:t>ZONALE DU </a:t>
            </a:r>
            <a:r>
              <a:rPr lang="fr-FR" sz="3200" b="1" dirty="0" smtClean="0">
                <a:solidFill>
                  <a:srgbClr val="133275"/>
                </a:solidFill>
              </a:rPr>
              <a:t>GRES</a:t>
            </a:r>
            <a:endParaRPr lang="fr-FR" sz="3200" b="1" dirty="0">
              <a:solidFill>
                <a:srgbClr val="133275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95980B-182B-45ED-ABEF-FCE71E17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982" y="1897893"/>
            <a:ext cx="7065817" cy="34418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33275"/>
                </a:solidFill>
              </a:rPr>
              <a:t>1 </a:t>
            </a:r>
            <a:r>
              <a:rPr lang="fr-FR" sz="2400" dirty="0" smtClean="0">
                <a:solidFill>
                  <a:srgbClr val="133275"/>
                </a:solidFill>
              </a:rPr>
              <a:t>CDG</a:t>
            </a:r>
            <a:endParaRPr lang="fr-FR" sz="2400" dirty="0">
              <a:solidFill>
                <a:srgbClr val="13327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33275"/>
                </a:solidFill>
              </a:rPr>
              <a:t>1 équipe de 4 </a:t>
            </a:r>
            <a:r>
              <a:rPr lang="fr-FR" sz="2400" dirty="0" smtClean="0">
                <a:solidFill>
                  <a:srgbClr val="133275"/>
                </a:solidFill>
              </a:rPr>
              <a:t>SP mini véhiculés </a:t>
            </a:r>
            <a:r>
              <a:rPr lang="fr-FR" sz="2400" dirty="0">
                <a:solidFill>
                  <a:srgbClr val="133275"/>
                </a:solidFill>
              </a:rPr>
              <a:t>dans un </a:t>
            </a:r>
            <a:r>
              <a:rPr lang="fr-FR" sz="2400" dirty="0" smtClean="0">
                <a:solidFill>
                  <a:srgbClr val="133275"/>
                </a:solidFill>
              </a:rPr>
              <a:t>EPT</a:t>
            </a:r>
            <a:endParaRPr lang="fr-FR" sz="2400" dirty="0">
              <a:solidFill>
                <a:srgbClr val="13327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33275"/>
                </a:solidFill>
              </a:rPr>
              <a:t>1 véhicule </a:t>
            </a:r>
            <a:r>
              <a:rPr lang="fr-FR" sz="2400" dirty="0" smtClean="0">
                <a:solidFill>
                  <a:srgbClr val="133275"/>
                </a:solidFill>
              </a:rPr>
              <a:t>logistique</a:t>
            </a:r>
            <a:endParaRPr lang="fr-FR" sz="2400" dirty="0">
              <a:solidFill>
                <a:srgbClr val="13327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133275"/>
                </a:solidFill>
              </a:rPr>
              <a:t>1 VSAV </a:t>
            </a:r>
            <a:endParaRPr lang="fr-FR" sz="2400" dirty="0" smtClean="0">
              <a:solidFill>
                <a:srgbClr val="13327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133275"/>
                </a:solidFill>
              </a:rPr>
              <a:t>1 SSSM </a:t>
            </a:r>
            <a:r>
              <a:rPr lang="fr-FR" sz="2400" dirty="0">
                <a:solidFill>
                  <a:srgbClr val="133275"/>
                </a:solidFill>
              </a:rPr>
              <a:t>-</a:t>
            </a:r>
            <a:r>
              <a:rPr lang="fr-FR" sz="2400" dirty="0" smtClean="0">
                <a:solidFill>
                  <a:srgbClr val="133275"/>
                </a:solidFill>
              </a:rPr>
              <a:t> SSO (optionnel) </a:t>
            </a:r>
            <a:endParaRPr lang="fr-FR" sz="2400" dirty="0">
              <a:solidFill>
                <a:srgbClr val="13327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133275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133275"/>
              </a:solidFill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5F79B5DB-FDAA-45B2-BA12-950C6D6811E9}"/>
              </a:ext>
            </a:extLst>
          </p:cNvPr>
          <p:cNvGrpSpPr/>
          <p:nvPr/>
        </p:nvGrpSpPr>
        <p:grpSpPr>
          <a:xfrm>
            <a:off x="1046884" y="2165214"/>
            <a:ext cx="2826427" cy="2527571"/>
            <a:chOff x="783076" y="1693517"/>
            <a:chExt cx="2583623" cy="2187161"/>
          </a:xfrm>
        </p:grpSpPr>
        <p:pic>
          <p:nvPicPr>
            <p:cNvPr id="1029" name="Picture 5" descr="https://owncloud.sdmis.fr/index.php/apps/files_sharing/publicpreview/Nd6Z92HNXN4kM9K?file=/SDMIS/SP_vehicules/SP_fse_01.png&amp;fileId=3030105&amp;x=2401&amp;y=1350&amp;a=true">
              <a:extLst>
                <a:ext uri="{FF2B5EF4-FFF2-40B4-BE49-F238E27FC236}">
                  <a16:creationId xmlns:a16="http://schemas.microsoft.com/office/drawing/2014/main" xmlns="" id="{76364E9B-D802-4394-9127-0DCC97A91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873" y="1872738"/>
              <a:ext cx="1041591" cy="97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360C199B-9C5D-4F4A-AE98-C2D09BE24B2A}"/>
                </a:ext>
              </a:extLst>
            </p:cNvPr>
            <p:cNvGrpSpPr/>
            <p:nvPr/>
          </p:nvGrpSpPr>
          <p:grpSpPr>
            <a:xfrm>
              <a:off x="783076" y="1693517"/>
              <a:ext cx="2583623" cy="2187161"/>
              <a:chOff x="1603764" y="3955245"/>
              <a:chExt cx="2583623" cy="218716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82B71AF2-9F2F-4F1B-B14D-E9AFFFC73856}"/>
                  </a:ext>
                </a:extLst>
              </p:cNvPr>
              <p:cNvGrpSpPr/>
              <p:nvPr/>
            </p:nvGrpSpPr>
            <p:grpSpPr>
              <a:xfrm>
                <a:off x="1603764" y="3955245"/>
                <a:ext cx="2583623" cy="2187161"/>
                <a:chOff x="1920292" y="4138149"/>
                <a:chExt cx="2583623" cy="2187161"/>
              </a:xfrm>
            </p:grpSpPr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xmlns="" id="{37CF6FB0-E0DF-4139-A0B2-5F463D6EF937}"/>
                    </a:ext>
                  </a:extLst>
                </p:cNvPr>
                <p:cNvGrpSpPr/>
                <p:nvPr/>
              </p:nvGrpSpPr>
              <p:grpSpPr>
                <a:xfrm>
                  <a:off x="1920292" y="4841238"/>
                  <a:ext cx="2583623" cy="1484072"/>
                  <a:chOff x="242692" y="4954669"/>
                  <a:chExt cx="2583623" cy="1484072"/>
                </a:xfrm>
              </p:grpSpPr>
              <p:grpSp>
                <p:nvGrpSpPr>
                  <p:cNvPr id="14" name="Groupe 13">
                    <a:extLst>
                      <a:ext uri="{FF2B5EF4-FFF2-40B4-BE49-F238E27FC236}">
                        <a16:creationId xmlns:a16="http://schemas.microsoft.com/office/drawing/2014/main" xmlns="" id="{591581D7-B101-4E34-8F2F-0D845A115E0F}"/>
                      </a:ext>
                    </a:extLst>
                  </p:cNvPr>
                  <p:cNvGrpSpPr/>
                  <p:nvPr/>
                </p:nvGrpSpPr>
                <p:grpSpPr>
                  <a:xfrm>
                    <a:off x="242692" y="4954669"/>
                    <a:ext cx="2583623" cy="1249753"/>
                    <a:chOff x="242692" y="4954669"/>
                    <a:chExt cx="2583623" cy="1249753"/>
                  </a:xfrm>
                </p:grpSpPr>
                <p:sp>
                  <p:nvSpPr>
                    <p:cNvPr id="18" name="Ellipse 17">
                      <a:extLst>
                        <a:ext uri="{FF2B5EF4-FFF2-40B4-BE49-F238E27FC236}">
                          <a16:creationId xmlns:a16="http://schemas.microsoft.com/office/drawing/2014/main" xmlns="" id="{F6E5BB18-FB8F-440E-B1A0-C992E5BE2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381" y="4954669"/>
                      <a:ext cx="1213934" cy="79090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/>
                        <a:t>GRES</a:t>
                      </a:r>
                    </a:p>
                  </p:txBody>
                </p:sp>
                <p:pic>
                  <p:nvPicPr>
                    <p:cNvPr id="19" name="Image 18">
                      <a:extLst>
                        <a:ext uri="{FF2B5EF4-FFF2-40B4-BE49-F238E27FC236}">
                          <a16:creationId xmlns:a16="http://schemas.microsoft.com/office/drawing/2014/main" xmlns="" id="{33872D7B-4C84-4A33-8A24-942D0E8503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692" y="5468317"/>
                      <a:ext cx="781989" cy="5812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Image 20">
                      <a:extLst>
                        <a:ext uri="{FF2B5EF4-FFF2-40B4-BE49-F238E27FC236}">
                          <a16:creationId xmlns:a16="http://schemas.microsoft.com/office/drawing/2014/main" xmlns="" id="{1D2D3975-EA45-4B59-8382-D706846C6C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46846" y="5716797"/>
                      <a:ext cx="419722" cy="48762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" name="Image 14">
                    <a:extLst>
                      <a:ext uri="{FF2B5EF4-FFF2-40B4-BE49-F238E27FC236}">
                        <a16:creationId xmlns:a16="http://schemas.microsoft.com/office/drawing/2014/main" xmlns="" id="{EE61405E-7F1E-42D5-BF4A-D8577E0BB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7779" y="5526782"/>
                    <a:ext cx="419722" cy="487625"/>
                  </a:xfrm>
                  <a:prstGeom prst="rect">
                    <a:avLst/>
                  </a:prstGeom>
                </p:spPr>
              </p:pic>
              <p:pic>
                <p:nvPicPr>
                  <p:cNvPr id="16" name="Image 15">
                    <a:extLst>
                      <a:ext uri="{FF2B5EF4-FFF2-40B4-BE49-F238E27FC236}">
                        <a16:creationId xmlns:a16="http://schemas.microsoft.com/office/drawing/2014/main" xmlns="" id="{4815A2CA-60DA-49A3-AE89-81E966493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01274" y="5765694"/>
                    <a:ext cx="419722" cy="487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xmlns="" id="{719EAB48-EDF5-403B-920A-8E313FA44F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2896" y="5951116"/>
                    <a:ext cx="419722" cy="487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Image 12">
                  <a:extLst>
                    <a:ext uri="{FF2B5EF4-FFF2-40B4-BE49-F238E27FC236}">
                      <a16:creationId xmlns:a16="http://schemas.microsoft.com/office/drawing/2014/main" xmlns="" id="{D3106833-B67E-4C3F-801F-0087B468E6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8685" y="4138149"/>
                  <a:ext cx="969102" cy="720568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xmlns="" id="{B609E0A8-D923-4367-87DC-B3313EB97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464" y="4513833"/>
                <a:ext cx="1019858" cy="860725"/>
              </a:xfrm>
              <a:prstGeom prst="rect">
                <a:avLst/>
              </a:prstGeom>
            </p:spPr>
          </p:pic>
        </p:grpSp>
      </p:grpSp>
      <p:sp>
        <p:nvSpPr>
          <p:cNvPr id="4" name="Rectangle 3"/>
          <p:cNvSpPr/>
          <p:nvPr/>
        </p:nvSpPr>
        <p:spPr>
          <a:xfrm rot="20001986">
            <a:off x="1758100" y="2569594"/>
            <a:ext cx="405323" cy="153805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26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645</Words>
  <Application>Microsoft Office PowerPoint</Application>
  <PresentationFormat>Grand écran</PresentationFormat>
  <Paragraphs>124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Yu Gothic Light</vt:lpstr>
      <vt:lpstr>Arial</vt:lpstr>
      <vt:lpstr>Bookman Old Style</vt:lpstr>
      <vt:lpstr>Calibri</vt:lpstr>
      <vt:lpstr>Calibri Light</vt:lpstr>
      <vt:lpstr>Courier New</vt:lpstr>
      <vt:lpstr>DejaVu Sans</vt:lpstr>
      <vt:lpstr>Myriad Pro</vt:lpstr>
      <vt:lpstr>Times New Roman</vt:lpstr>
      <vt:lpstr>Wingdings</vt:lpstr>
      <vt:lpstr>Thème Office</vt:lpstr>
      <vt:lpstr>Présentation PowerPoint</vt:lpstr>
      <vt:lpstr>MISSIONS</vt:lpstr>
      <vt:lpstr>CONTEXTE OPÉRATIONNEL :</vt:lpstr>
      <vt:lpstr>OBJECTIFS</vt:lpstr>
      <vt:lpstr>   </vt:lpstr>
      <vt:lpstr>Présentation PowerPoint</vt:lpstr>
      <vt:lpstr>GUIDE DES DONNEES TECHNIQUES SST  INRS – ANNEXE –  25/01/2017</vt:lpstr>
      <vt:lpstr>PRINCIPE DE LA GOLDEN HOUR</vt:lpstr>
      <vt:lpstr>COMPOSITION ZONALE DU GRES</vt:lpstr>
      <vt:lpstr>SEMANTIQUE</vt:lpstr>
      <vt:lpstr>ILLUSTRATION  PRM-PDJ-PPO</vt:lpstr>
      <vt:lpstr>SEMANTIQUE</vt:lpstr>
      <vt:lpstr>Menace localisée</vt:lpstr>
      <vt:lpstr>Menace non localisée</vt:lpstr>
      <vt:lpstr>Particularité - Menaces mixtes :  TDM / INCENDIE  TDM / USAR  TDM / NAUTIQUE  TDM / NRBC.e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BOUCHER Jérôme;FAURE Jean-François</dc:creator>
  <cp:lastModifiedBy>ROBERT Philippe</cp:lastModifiedBy>
  <cp:revision>56</cp:revision>
  <cp:lastPrinted>2021-06-29T09:34:15Z</cp:lastPrinted>
  <dcterms:created xsi:type="dcterms:W3CDTF">2021-06-28T08:11:08Z</dcterms:created>
  <dcterms:modified xsi:type="dcterms:W3CDTF">2023-02-15T16:29:52Z</dcterms:modified>
</cp:coreProperties>
</file>