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1"/>
  </p:notesMasterIdLst>
  <p:handoutMasterIdLst>
    <p:handoutMasterId r:id="rId22"/>
  </p:handoutMasterIdLst>
  <p:sldIdLst>
    <p:sldId id="293" r:id="rId2"/>
    <p:sldId id="333" r:id="rId3"/>
    <p:sldId id="336" r:id="rId4"/>
    <p:sldId id="335" r:id="rId5"/>
    <p:sldId id="346" r:id="rId6"/>
    <p:sldId id="325" r:id="rId7"/>
    <p:sldId id="343" r:id="rId8"/>
    <p:sldId id="348" r:id="rId9"/>
    <p:sldId id="317" r:id="rId10"/>
    <p:sldId id="349" r:id="rId11"/>
    <p:sldId id="339" r:id="rId12"/>
    <p:sldId id="338" r:id="rId13"/>
    <p:sldId id="320" r:id="rId14"/>
    <p:sldId id="328" r:id="rId15"/>
    <p:sldId id="329" r:id="rId16"/>
    <p:sldId id="327" r:id="rId17"/>
    <p:sldId id="330" r:id="rId18"/>
    <p:sldId id="341" r:id="rId19"/>
    <p:sldId id="342" r:id="rId20"/>
  </p:sldIdLst>
  <p:sldSz cx="12192000" cy="6858000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FF"/>
    <a:srgbClr val="FD9902"/>
    <a:srgbClr val="4E4EE4"/>
    <a:srgbClr val="5E343D"/>
    <a:srgbClr val="80121C"/>
    <a:srgbClr val="E9B5BA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1" autoAdjust="0"/>
    <p:restoredTop sz="94711" autoAdjust="0"/>
  </p:normalViewPr>
  <p:slideViewPr>
    <p:cSldViewPr>
      <p:cViewPr varScale="1">
        <p:scale>
          <a:sx n="87" d="100"/>
          <a:sy n="87" d="100"/>
        </p:scale>
        <p:origin x="77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22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7A007-FF4B-4538-9144-C73F74CF2642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0CF69-FF8E-4FB4-9878-93167E452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63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AEA80-5BE5-492F-A4BD-B1A8C6B43C72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4C60E-35D0-4DD6-989B-5EE074B54D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75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1800" y="1268414"/>
            <a:ext cx="11398251" cy="1728787"/>
          </a:xfrm>
          <a:noFill/>
          <a:extLst>
            <a:ext uri="{909E8E84-426E-40dd-AFC4-6F175D3DCCD1}"/>
          </a:extLst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 noProof="0" smtClean="0"/>
              <a:t>Cliquez et modifiez le titre</a:t>
            </a:r>
          </a:p>
        </p:txBody>
      </p:sp>
      <p:pic>
        <p:nvPicPr>
          <p:cNvPr id="3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825" y="1622425"/>
            <a:ext cx="12484521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5255425"/>
            <a:ext cx="2546760" cy="112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95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726CF-1677-4001-9FE3-1E6D9078C653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8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602138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60213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19E58-19CB-4BE4-B5FB-F4C81F942B94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82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82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814917" y="1268413"/>
            <a:ext cx="5384800" cy="4752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02917" y="1268413"/>
            <a:ext cx="5384800" cy="4752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AA218-8BDF-4C9C-BDDD-A8C76397D869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0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9F68E-F2F0-4D9D-8738-F5BDB7606349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7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B103B-3D2F-4918-A213-0E0B97235217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7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14917" y="1268413"/>
            <a:ext cx="53848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02917" y="1268413"/>
            <a:ext cx="53848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D90E4-D8C2-421C-941A-24D617BD839A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6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20AFF-1341-4032-A3AF-EEC7890B92C6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7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AD719-137D-4152-B018-2101AC8B976E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3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06738-E322-414D-8A9F-EE32461E5785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6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CDEA8-BCD1-44A2-9E2D-D38A7FE8E6CD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9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632-C39F-41B8-B9CC-023DD0C5794B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92000" cy="10382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2" tIns="47881" rIns="95762" bIns="4788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917" y="1268413"/>
            <a:ext cx="10972800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2" tIns="47881" rIns="95762" bIns="478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</a:t>
            </a:r>
            <a:r>
              <a:rPr lang="fr-FR" altLang="fr-FR" dirty="0" err="1" smtClean="0"/>
              <a:t>nivea</a:t>
            </a:r>
            <a:endParaRPr lang="fr-FR" altLang="fr-FR" dirty="0" smtClean="0"/>
          </a:p>
        </p:txBody>
      </p:sp>
      <p:sp>
        <p:nvSpPr>
          <p:cNvPr id="160811" name="Text Box 43"/>
          <p:cNvSpPr txBox="1">
            <a:spLocks noChangeArrowheads="1"/>
          </p:cNvSpPr>
          <p:nvPr userDrawn="1"/>
        </p:nvSpPr>
        <p:spPr bwMode="auto">
          <a:xfrm>
            <a:off x="2237317" y="781050"/>
            <a:ext cx="165824" cy="31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82078" tIns="41040" rIns="82078" bIns="41040">
            <a:spAutoFit/>
          </a:bodyPr>
          <a:lstStyle>
            <a:lvl1pPr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11163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1900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39888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70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42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14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686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sz="1500" smtClean="0">
              <a:solidFill>
                <a:srgbClr val="1A212B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029" name="Rectangle 46"/>
          <p:cNvSpPr>
            <a:spLocks noChangeArrowheads="1"/>
          </p:cNvSpPr>
          <p:nvPr userDrawn="1"/>
        </p:nvSpPr>
        <p:spPr bwMode="auto">
          <a:xfrm>
            <a:off x="3600452" y="6453188"/>
            <a:ext cx="5185833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82087" tIns="41042" rIns="82087" bIns="41042"/>
          <a:lstStyle>
            <a:lvl1pPr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altLang="fr-FR" sz="1000" b="1" dirty="0" smtClean="0">
                <a:solidFill>
                  <a:srgbClr val="CD0920"/>
                </a:solidFill>
                <a:latin typeface="Helvetica" panose="020B0604020202020204" pitchFamily="34" charset="0"/>
              </a:rPr>
              <a:t>DOCTRINE TDM – SDIS 42 - 2023</a:t>
            </a:r>
          </a:p>
        </p:txBody>
      </p:sp>
      <p:sp>
        <p:nvSpPr>
          <p:cNvPr id="160840" name="Rectangle 7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9184" y="6453189"/>
            <a:ext cx="592667" cy="268287"/>
          </a:xfrm>
          <a:prstGeom prst="rect">
            <a:avLst/>
          </a:prstGeom>
          <a:solidFill>
            <a:srgbClr val="1A212B"/>
          </a:solidFill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A7067C1-53DC-488E-B4B6-3AE3EAE794F9}" type="slidenum">
              <a:rPr lang="fr-FR" altLang="fr-FR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1031" name="Image 8" descr="LOGO-SDIS-RVB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251" y="5084763"/>
            <a:ext cx="5027083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27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/>
          <a:ea typeface="MS PGothic" panose="020B0600070205080204" pitchFamily="34" charset="-128"/>
          <a:cs typeface="Helvetica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MS PGothic" panose="020B0600070205080204" pitchFamily="34" charset="-128"/>
          <a:cs typeface="Helvetica" panose="020B0604020202020204" pitchFamily="34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MS PGothic" panose="020B0600070205080204" pitchFamily="34" charset="-128"/>
          <a:cs typeface="Helvetica" panose="020B0604020202020204" pitchFamily="34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MS PGothic" panose="020B0600070205080204" pitchFamily="34" charset="-128"/>
          <a:cs typeface="Helvetica" panose="020B0604020202020204" pitchFamily="34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MS PGothic" panose="020B0600070205080204" pitchFamily="34" charset="-128"/>
          <a:cs typeface="Helvetica" panose="020B0604020202020204" pitchFamily="34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lr>
          <a:srgbClr val="1212EE"/>
        </a:buClr>
        <a:buSzPct val="70000"/>
        <a:buFont typeface="Wingdings" panose="05000000000000000000" pitchFamily="2" charset="2"/>
        <a:buChar char="l"/>
        <a:defRPr sz="2800" b="1">
          <a:solidFill>
            <a:schemeClr val="accent1"/>
          </a:solidFill>
          <a:latin typeface="Helvetica"/>
          <a:ea typeface="MS PGothic" panose="020B0600070205080204" pitchFamily="34" charset="-128"/>
          <a:cs typeface="Helvetica"/>
        </a:defRPr>
      </a:lvl1pPr>
      <a:lvl2pPr marL="725488" indent="-365125" algn="l" defTabSz="957263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2pPr>
      <a:lvl3pPr marL="1035050" indent="-307975" algn="l" defTabSz="957263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70000"/>
        <a:buFont typeface="Wingdings" panose="05000000000000000000" pitchFamily="2" charset="2"/>
        <a:buChar char="l"/>
        <a:defRPr sz="21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3pPr>
      <a:lvl4pPr marL="1341438" indent="-304800" algn="l" defTabSz="95726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9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4pPr>
      <a:lvl5pPr marL="1674813" indent="-330200" algn="l" defTabSz="95726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9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5pPr>
      <a:lvl6pPr marL="21320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6pPr>
      <a:lvl7pPr marL="25892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7pPr>
      <a:lvl8pPr marL="30464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8pPr>
      <a:lvl9pPr marL="35036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itre 1"/>
          <p:cNvSpPr>
            <a:spLocks noGrp="1"/>
          </p:cNvSpPr>
          <p:nvPr>
            <p:ph type="ctrTitle"/>
          </p:nvPr>
        </p:nvSpPr>
        <p:spPr>
          <a:xfrm>
            <a:off x="2018886" y="1916833"/>
            <a:ext cx="8548688" cy="172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anchor="ctr" anchorCtr="1"/>
          <a:lstStyle/>
          <a:p>
            <a:pPr eaLnBrk="1" hangingPunct="1"/>
            <a:r>
              <a:rPr lang="fr-FR" alt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br>
              <a:rPr lang="fr-FR" alt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altLang="fr-FR" sz="8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DOCTRINE TDM  </a:t>
            </a:r>
            <a:r>
              <a:rPr lang="fr-FR" alt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fr-FR" alt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fr-FR" alt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6500" name="ZoneTexte 1"/>
          <p:cNvSpPr txBox="1">
            <a:spLocks noChangeArrowheads="1"/>
          </p:cNvSpPr>
          <p:nvPr/>
        </p:nvSpPr>
        <p:spPr bwMode="auto">
          <a:xfrm>
            <a:off x="7897813" y="9239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1A212B"/>
              </a:solidFill>
            </a:endParaRPr>
          </a:p>
        </p:txBody>
      </p:sp>
      <p:sp>
        <p:nvSpPr>
          <p:cNvPr id="106501" name="Titre 1"/>
          <p:cNvSpPr txBox="1">
            <a:spLocks/>
          </p:cNvSpPr>
          <p:nvPr/>
        </p:nvSpPr>
        <p:spPr bwMode="auto">
          <a:xfrm>
            <a:off x="465852" y="5445224"/>
            <a:ext cx="5832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4400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/>
          <p:cNvSpPr/>
          <p:nvPr/>
        </p:nvSpPr>
        <p:spPr bwMode="auto">
          <a:xfrm>
            <a:off x="235520" y="2075564"/>
            <a:ext cx="11377264" cy="3155228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21" name="Group 88"/>
          <p:cNvGrpSpPr>
            <a:grpSpLocks/>
          </p:cNvGrpSpPr>
          <p:nvPr/>
        </p:nvGrpSpPr>
        <p:grpSpPr bwMode="auto">
          <a:xfrm>
            <a:off x="7792875" y="2835742"/>
            <a:ext cx="685800" cy="406401"/>
            <a:chOff x="82" y="720"/>
            <a:chExt cx="432" cy="256"/>
          </a:xfrm>
        </p:grpSpPr>
        <p:sp>
          <p:nvSpPr>
            <p:cNvPr id="22" name="Line 89"/>
            <p:cNvSpPr>
              <a:spLocks noChangeShapeType="1"/>
            </p:cNvSpPr>
            <p:nvPr/>
          </p:nvSpPr>
          <p:spPr bwMode="auto">
            <a:xfrm flipH="1" flipV="1">
              <a:off x="288" y="720"/>
              <a:ext cx="0" cy="96"/>
            </a:xfrm>
            <a:prstGeom prst="line">
              <a:avLst/>
            </a:prstGeom>
            <a:noFill/>
            <a:ln w="25400">
              <a:solidFill>
                <a:srgbClr val="00AE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 Box 90"/>
            <p:cNvSpPr txBox="1">
              <a:spLocks noChangeArrowheads="1"/>
            </p:cNvSpPr>
            <p:nvPr/>
          </p:nvSpPr>
          <p:spPr bwMode="auto">
            <a:xfrm>
              <a:off x="166" y="825"/>
              <a:ext cx="292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AE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00AE00"/>
                  </a:solidFill>
                </a:rPr>
                <a:t>VSAV</a:t>
              </a:r>
              <a:endParaRPr lang="fr-FR" altLang="fr-FR" sz="800" b="1" dirty="0">
                <a:solidFill>
                  <a:srgbClr val="00AE00"/>
                </a:solidFill>
              </a:endParaRPr>
            </a:p>
          </p:txBody>
        </p:sp>
        <p:sp>
          <p:nvSpPr>
            <p:cNvPr id="24" name="Rectangle 91"/>
            <p:cNvSpPr>
              <a:spLocks noChangeArrowheads="1"/>
            </p:cNvSpPr>
            <p:nvPr/>
          </p:nvSpPr>
          <p:spPr bwMode="auto">
            <a:xfrm>
              <a:off x="82" y="832"/>
              <a:ext cx="432" cy="144"/>
            </a:xfrm>
            <a:prstGeom prst="rect">
              <a:avLst/>
            </a:prstGeom>
            <a:noFill/>
            <a:ln w="25400">
              <a:solidFill>
                <a:srgbClr val="00AE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25" name="Group 108"/>
          <p:cNvGrpSpPr>
            <a:grpSpLocks/>
          </p:cNvGrpSpPr>
          <p:nvPr/>
        </p:nvGrpSpPr>
        <p:grpSpPr bwMode="auto">
          <a:xfrm>
            <a:off x="9371042" y="2861801"/>
            <a:ext cx="685800" cy="381000"/>
            <a:chOff x="96" y="1008"/>
            <a:chExt cx="432" cy="240"/>
          </a:xfrm>
        </p:grpSpPr>
        <p:sp>
          <p:nvSpPr>
            <p:cNvPr id="26" name="Line 109"/>
            <p:cNvSpPr>
              <a:spLocks noChangeShapeType="1"/>
            </p:cNvSpPr>
            <p:nvPr/>
          </p:nvSpPr>
          <p:spPr bwMode="auto">
            <a:xfrm flipH="1" flipV="1">
              <a:off x="288" y="1008"/>
              <a:ext cx="0" cy="96"/>
            </a:xfrm>
            <a:prstGeom prst="line">
              <a:avLst/>
            </a:prstGeom>
            <a:noFill/>
            <a:ln w="25400">
              <a:solidFill>
                <a:srgbClr val="00AE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 Box 110"/>
            <p:cNvSpPr txBox="1">
              <a:spLocks noChangeArrowheads="1"/>
            </p:cNvSpPr>
            <p:nvPr/>
          </p:nvSpPr>
          <p:spPr bwMode="auto">
            <a:xfrm>
              <a:off x="170" y="1105"/>
              <a:ext cx="260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AE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00AE00"/>
                  </a:solidFill>
                </a:rPr>
                <a:t>VSM</a:t>
              </a:r>
              <a:endParaRPr lang="fr-FR" altLang="fr-FR" sz="800" b="1" dirty="0">
                <a:solidFill>
                  <a:srgbClr val="00AE00"/>
                </a:solidFill>
              </a:endParaRPr>
            </a:p>
          </p:txBody>
        </p:sp>
        <p:sp>
          <p:nvSpPr>
            <p:cNvPr id="28" name="Rectangle 111"/>
            <p:cNvSpPr>
              <a:spLocks noChangeArrowheads="1"/>
            </p:cNvSpPr>
            <p:nvPr/>
          </p:nvSpPr>
          <p:spPr bwMode="auto">
            <a:xfrm>
              <a:off x="96" y="1104"/>
              <a:ext cx="432" cy="144"/>
            </a:xfrm>
            <a:prstGeom prst="rect">
              <a:avLst/>
            </a:prstGeom>
            <a:noFill/>
            <a:ln w="25400">
              <a:solidFill>
                <a:srgbClr val="00AE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55" name="Group 100"/>
          <p:cNvGrpSpPr>
            <a:grpSpLocks/>
          </p:cNvGrpSpPr>
          <p:nvPr/>
        </p:nvGrpSpPr>
        <p:grpSpPr bwMode="auto">
          <a:xfrm>
            <a:off x="5107466" y="2020558"/>
            <a:ext cx="685800" cy="381000"/>
            <a:chOff x="1536" y="720"/>
            <a:chExt cx="432" cy="240"/>
          </a:xfrm>
        </p:grpSpPr>
        <p:sp>
          <p:nvSpPr>
            <p:cNvPr id="56" name="Line 101"/>
            <p:cNvSpPr>
              <a:spLocks noChangeShapeType="1"/>
            </p:cNvSpPr>
            <p:nvPr/>
          </p:nvSpPr>
          <p:spPr bwMode="auto">
            <a:xfrm flipH="1" flipV="1">
              <a:off x="1728" y="720"/>
              <a:ext cx="0" cy="96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Text Box 102"/>
            <p:cNvSpPr txBox="1">
              <a:spLocks noChangeArrowheads="1"/>
            </p:cNvSpPr>
            <p:nvPr/>
          </p:nvSpPr>
          <p:spPr bwMode="auto">
            <a:xfrm>
              <a:off x="1598" y="824"/>
              <a:ext cx="25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 EPT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58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59" name="Group 100"/>
          <p:cNvGrpSpPr>
            <a:grpSpLocks/>
          </p:cNvGrpSpPr>
          <p:nvPr/>
        </p:nvGrpSpPr>
        <p:grpSpPr bwMode="auto">
          <a:xfrm>
            <a:off x="5845410" y="2179308"/>
            <a:ext cx="639534" cy="228600"/>
            <a:chOff x="1536" y="816"/>
            <a:chExt cx="432" cy="144"/>
          </a:xfrm>
        </p:grpSpPr>
        <p:sp>
          <p:nvSpPr>
            <p:cNvPr id="60" name="Text Box 102"/>
            <p:cNvSpPr txBox="1">
              <a:spLocks noChangeArrowheads="1"/>
            </p:cNvSpPr>
            <p:nvPr/>
          </p:nvSpPr>
          <p:spPr bwMode="auto">
            <a:xfrm>
              <a:off x="1570" y="824"/>
              <a:ext cx="38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LOTPAR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61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89" name="Group 100"/>
          <p:cNvGrpSpPr>
            <a:grpSpLocks/>
          </p:cNvGrpSpPr>
          <p:nvPr/>
        </p:nvGrpSpPr>
        <p:grpSpPr bwMode="auto">
          <a:xfrm>
            <a:off x="5127400" y="4760506"/>
            <a:ext cx="685800" cy="381000"/>
            <a:chOff x="1536" y="720"/>
            <a:chExt cx="432" cy="240"/>
          </a:xfrm>
        </p:grpSpPr>
        <p:sp>
          <p:nvSpPr>
            <p:cNvPr id="97" name="Line 101"/>
            <p:cNvSpPr>
              <a:spLocks noChangeShapeType="1"/>
            </p:cNvSpPr>
            <p:nvPr/>
          </p:nvSpPr>
          <p:spPr bwMode="auto">
            <a:xfrm flipH="1" flipV="1">
              <a:off x="1728" y="720"/>
              <a:ext cx="0" cy="96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Text Box 102"/>
            <p:cNvSpPr txBox="1">
              <a:spLocks noChangeArrowheads="1"/>
            </p:cNvSpPr>
            <p:nvPr/>
          </p:nvSpPr>
          <p:spPr bwMode="auto">
            <a:xfrm>
              <a:off x="1567" y="824"/>
              <a:ext cx="322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 VTPM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99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90" name="Group 100"/>
          <p:cNvGrpSpPr>
            <a:grpSpLocks/>
          </p:cNvGrpSpPr>
          <p:nvPr/>
        </p:nvGrpSpPr>
        <p:grpSpPr bwMode="auto">
          <a:xfrm>
            <a:off x="5879057" y="4921106"/>
            <a:ext cx="685800" cy="228600"/>
            <a:chOff x="1536" y="816"/>
            <a:chExt cx="432" cy="144"/>
          </a:xfrm>
        </p:grpSpPr>
        <p:sp>
          <p:nvSpPr>
            <p:cNvPr id="95" name="Text Box 102"/>
            <p:cNvSpPr txBox="1">
              <a:spLocks noChangeArrowheads="1"/>
            </p:cNvSpPr>
            <p:nvPr/>
          </p:nvSpPr>
          <p:spPr bwMode="auto">
            <a:xfrm>
              <a:off x="1570" y="824"/>
              <a:ext cx="38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LOTPAR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96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91" name="Group 100"/>
          <p:cNvGrpSpPr>
            <a:grpSpLocks/>
          </p:cNvGrpSpPr>
          <p:nvPr/>
        </p:nvGrpSpPr>
        <p:grpSpPr bwMode="auto">
          <a:xfrm>
            <a:off x="3472510" y="2804946"/>
            <a:ext cx="719139" cy="390525"/>
            <a:chOff x="1536" y="720"/>
            <a:chExt cx="453" cy="246"/>
          </a:xfrm>
        </p:grpSpPr>
        <p:sp>
          <p:nvSpPr>
            <p:cNvPr id="92" name="Line 101"/>
            <p:cNvSpPr>
              <a:spLocks noChangeShapeType="1"/>
            </p:cNvSpPr>
            <p:nvPr/>
          </p:nvSpPr>
          <p:spPr bwMode="auto">
            <a:xfrm flipH="1" flipV="1">
              <a:off x="1728" y="720"/>
              <a:ext cx="0" cy="96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Text Box 102"/>
            <p:cNvSpPr txBox="1">
              <a:spLocks noChangeArrowheads="1"/>
            </p:cNvSpPr>
            <p:nvPr/>
          </p:nvSpPr>
          <p:spPr bwMode="auto">
            <a:xfrm>
              <a:off x="1536" y="830"/>
              <a:ext cx="45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CDG GRES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94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100" name="Group 100"/>
          <p:cNvGrpSpPr>
            <a:grpSpLocks/>
          </p:cNvGrpSpPr>
          <p:nvPr/>
        </p:nvGrpSpPr>
        <p:grpSpPr bwMode="auto">
          <a:xfrm>
            <a:off x="816058" y="3014201"/>
            <a:ext cx="708915" cy="793848"/>
            <a:chOff x="1536" y="720"/>
            <a:chExt cx="432" cy="371"/>
          </a:xfrm>
        </p:grpSpPr>
        <p:sp>
          <p:nvSpPr>
            <p:cNvPr id="101" name="Line 101"/>
            <p:cNvSpPr>
              <a:spLocks noChangeShapeType="1"/>
            </p:cNvSpPr>
            <p:nvPr/>
          </p:nvSpPr>
          <p:spPr bwMode="auto">
            <a:xfrm flipH="1" flipV="1">
              <a:off x="1728" y="720"/>
              <a:ext cx="0" cy="96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Text Box 102"/>
            <p:cNvSpPr txBox="1">
              <a:spLocks noChangeArrowheads="1"/>
            </p:cNvSpPr>
            <p:nvPr/>
          </p:nvSpPr>
          <p:spPr bwMode="auto">
            <a:xfrm>
              <a:off x="1560" y="818"/>
              <a:ext cx="317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OFF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LIAISON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endParaRPr lang="fr-FR" altLang="fr-FR" sz="800" b="1" dirty="0">
                <a:solidFill>
                  <a:srgbClr val="FF9933"/>
                </a:solidFill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 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pic>
        <p:nvPicPr>
          <p:cNvPr id="111" name="Image 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201" y="3390554"/>
            <a:ext cx="1210624" cy="593206"/>
          </a:xfrm>
          <a:prstGeom prst="rect">
            <a:avLst/>
          </a:prstGeom>
        </p:spPr>
      </p:pic>
      <p:pic>
        <p:nvPicPr>
          <p:cNvPr id="113" name="Image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385" y="4142469"/>
            <a:ext cx="1527263" cy="688738"/>
          </a:xfrm>
          <a:prstGeom prst="rect">
            <a:avLst/>
          </a:prstGeom>
        </p:spPr>
      </p:pic>
      <p:pic>
        <p:nvPicPr>
          <p:cNvPr id="114" name="Image 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13" y="3255407"/>
            <a:ext cx="771633" cy="657317"/>
          </a:xfrm>
          <a:prstGeom prst="rect">
            <a:avLst/>
          </a:prstGeom>
        </p:spPr>
      </p:pic>
      <p:pic>
        <p:nvPicPr>
          <p:cNvPr id="115" name="Image 1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5915" y="3351402"/>
            <a:ext cx="1467055" cy="666843"/>
          </a:xfrm>
          <a:prstGeom prst="rect">
            <a:avLst/>
          </a:prstGeom>
        </p:spPr>
      </p:pic>
      <p:pic>
        <p:nvPicPr>
          <p:cNvPr id="116" name="Image 1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4503" y="3356166"/>
            <a:ext cx="1124107" cy="657317"/>
          </a:xfrm>
          <a:prstGeom prst="rect">
            <a:avLst/>
          </a:prstGeom>
        </p:spPr>
      </p:pic>
      <p:pic>
        <p:nvPicPr>
          <p:cNvPr id="117" name="Image 1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7466" y="2464017"/>
            <a:ext cx="1377478" cy="657317"/>
          </a:xfrm>
          <a:prstGeom prst="rect">
            <a:avLst/>
          </a:prstGeom>
        </p:spPr>
      </p:pic>
      <p:pic>
        <p:nvPicPr>
          <p:cNvPr id="141" name="Image 1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402" y="3579760"/>
            <a:ext cx="774259" cy="6584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Engagement du GRES Phase 2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5520" y="1090171"/>
            <a:ext cx="2221521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Centres Mixtes avec CDG Postés</a:t>
            </a:r>
            <a:endParaRPr lang="fr-FR" sz="1000" dirty="0"/>
          </a:p>
        </p:txBody>
      </p:sp>
      <p:sp>
        <p:nvSpPr>
          <p:cNvPr id="34" name="ZoneTexte 33"/>
          <p:cNvSpPr txBox="1"/>
          <p:nvPr/>
        </p:nvSpPr>
        <p:spPr>
          <a:xfrm>
            <a:off x="4084441" y="1150918"/>
            <a:ext cx="187984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Centres Support GRES LPP</a:t>
            </a:r>
          </a:p>
          <a:p>
            <a:pPr algn="ctr"/>
            <a:r>
              <a:rPr lang="fr-FR" sz="1000" dirty="0" smtClean="0"/>
              <a:t>Roanne</a:t>
            </a:r>
          </a:p>
          <a:p>
            <a:pPr algn="ctr"/>
            <a:r>
              <a:rPr lang="fr-FR" sz="1000" dirty="0" smtClean="0"/>
              <a:t>Terrasse</a:t>
            </a:r>
          </a:p>
          <a:p>
            <a:pPr algn="ctr"/>
            <a:r>
              <a:rPr lang="fr-FR" sz="1000" dirty="0" smtClean="0"/>
              <a:t>Firminy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727573" y="5815486"/>
            <a:ext cx="223224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Centres de soutien GRES LPP</a:t>
            </a:r>
          </a:p>
          <a:p>
            <a:pPr algn="ctr"/>
            <a:r>
              <a:rPr lang="fr-FR" sz="1000" dirty="0" smtClean="0"/>
              <a:t>Montbrison</a:t>
            </a:r>
          </a:p>
          <a:p>
            <a:pPr algn="ctr"/>
            <a:r>
              <a:rPr lang="fr-FR" sz="1000" dirty="0" smtClean="0"/>
              <a:t>Andrézieux</a:t>
            </a:r>
          </a:p>
          <a:p>
            <a:pPr algn="ctr"/>
            <a:r>
              <a:rPr lang="fr-FR" sz="1000" dirty="0" smtClean="0"/>
              <a:t>Saint Chamond </a:t>
            </a:r>
            <a:endParaRPr lang="fr-FR" sz="1000" dirty="0"/>
          </a:p>
        </p:txBody>
      </p:sp>
      <p:sp>
        <p:nvSpPr>
          <p:cNvPr id="109" name="ZoneTexte 108"/>
          <p:cNvSpPr txBox="1"/>
          <p:nvPr/>
        </p:nvSpPr>
        <p:spPr>
          <a:xfrm>
            <a:off x="10438795" y="1090169"/>
            <a:ext cx="1753206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Centres Support VSM LPP</a:t>
            </a:r>
          </a:p>
        </p:txBody>
      </p:sp>
      <p:sp>
        <p:nvSpPr>
          <p:cNvPr id="110" name="ZoneTexte 109"/>
          <p:cNvSpPr txBox="1"/>
          <p:nvPr/>
        </p:nvSpPr>
        <p:spPr>
          <a:xfrm>
            <a:off x="8556985" y="1098514"/>
            <a:ext cx="1451751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Centres LPP</a:t>
            </a:r>
          </a:p>
        </p:txBody>
      </p:sp>
      <p:cxnSp>
        <p:nvCxnSpPr>
          <p:cNvPr id="121" name="Connecteur droit avec flèche 120"/>
          <p:cNvCxnSpPr/>
          <p:nvPr/>
        </p:nvCxnSpPr>
        <p:spPr bwMode="auto">
          <a:xfrm flipH="1" flipV="1">
            <a:off x="4894432" y="1870125"/>
            <a:ext cx="14944" cy="9916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4" name="Connecteur droit avec flèche 123"/>
          <p:cNvCxnSpPr>
            <a:endCxn id="110" idx="2"/>
          </p:cNvCxnSpPr>
          <p:nvPr/>
        </p:nvCxnSpPr>
        <p:spPr bwMode="auto">
          <a:xfrm flipV="1">
            <a:off x="8398838" y="1344735"/>
            <a:ext cx="884023" cy="16348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6" name="Connecteur droit avec flèche 125"/>
          <p:cNvCxnSpPr/>
          <p:nvPr/>
        </p:nvCxnSpPr>
        <p:spPr bwMode="auto">
          <a:xfrm flipV="1">
            <a:off x="10200456" y="1344735"/>
            <a:ext cx="938810" cy="20066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" name="Connecteur droit avec flèche 135"/>
          <p:cNvCxnSpPr/>
          <p:nvPr/>
        </p:nvCxnSpPr>
        <p:spPr bwMode="auto">
          <a:xfrm flipH="1">
            <a:off x="8398838" y="4486838"/>
            <a:ext cx="1" cy="13286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8" name="Connecteur droit avec flèche 157"/>
          <p:cNvCxnSpPr/>
          <p:nvPr/>
        </p:nvCxnSpPr>
        <p:spPr bwMode="auto">
          <a:xfrm flipH="1" flipV="1">
            <a:off x="4541697" y="1860615"/>
            <a:ext cx="9022" cy="1787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0" name="Connecteur droit avec flèche 159"/>
          <p:cNvCxnSpPr/>
          <p:nvPr/>
        </p:nvCxnSpPr>
        <p:spPr bwMode="auto">
          <a:xfrm>
            <a:off x="4044614" y="6237312"/>
            <a:ext cx="368295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4" name="Connecteur droit 163"/>
          <p:cNvCxnSpPr/>
          <p:nvPr/>
        </p:nvCxnSpPr>
        <p:spPr bwMode="auto">
          <a:xfrm flipH="1" flipV="1">
            <a:off x="4032299" y="3908973"/>
            <a:ext cx="12315" cy="23283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" name="Connecteur droit 168"/>
          <p:cNvCxnSpPr/>
          <p:nvPr/>
        </p:nvCxnSpPr>
        <p:spPr bwMode="auto">
          <a:xfrm flipH="1">
            <a:off x="4183333" y="3648115"/>
            <a:ext cx="3583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" name="Connecteur droit 173"/>
          <p:cNvCxnSpPr>
            <a:stCxn id="114" idx="1"/>
          </p:cNvCxnSpPr>
          <p:nvPr/>
        </p:nvCxnSpPr>
        <p:spPr bwMode="auto">
          <a:xfrm flipH="1" flipV="1">
            <a:off x="2332046" y="3579760"/>
            <a:ext cx="1083867" cy="43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" name="Connecteur droit avec flèche 176"/>
          <p:cNvCxnSpPr/>
          <p:nvPr/>
        </p:nvCxnSpPr>
        <p:spPr bwMode="auto">
          <a:xfrm flipV="1">
            <a:off x="2332046" y="1336390"/>
            <a:ext cx="3984" cy="22433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1" name="Connecteur droit 180"/>
          <p:cNvCxnSpPr/>
          <p:nvPr/>
        </p:nvCxnSpPr>
        <p:spPr bwMode="auto">
          <a:xfrm>
            <a:off x="6621648" y="4486838"/>
            <a:ext cx="177719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1" name="Connecteur droit 190"/>
          <p:cNvCxnSpPr/>
          <p:nvPr/>
        </p:nvCxnSpPr>
        <p:spPr bwMode="auto">
          <a:xfrm>
            <a:off x="4909376" y="2861801"/>
            <a:ext cx="1649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4" name="Rectangle 193"/>
          <p:cNvSpPr/>
          <p:nvPr/>
        </p:nvSpPr>
        <p:spPr>
          <a:xfrm>
            <a:off x="4084441" y="197754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3533403" y="411816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1846842" y="236208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97" name="Groupe 196"/>
          <p:cNvGrpSpPr/>
          <p:nvPr/>
        </p:nvGrpSpPr>
        <p:grpSpPr>
          <a:xfrm>
            <a:off x="-25331" y="1570861"/>
            <a:ext cx="1728844" cy="4514072"/>
            <a:chOff x="-25331" y="1570861"/>
            <a:chExt cx="1728844" cy="4514072"/>
          </a:xfrm>
        </p:grpSpPr>
        <p:sp>
          <p:nvSpPr>
            <p:cNvPr id="198" name="ZoneTexte 197"/>
            <p:cNvSpPr txBox="1"/>
            <p:nvPr/>
          </p:nvSpPr>
          <p:spPr>
            <a:xfrm>
              <a:off x="235521" y="5684823"/>
              <a:ext cx="1467992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/>
                <a:t>Centre SDIS CDC  </a:t>
              </a:r>
            </a:p>
            <a:p>
              <a:pPr algn="ctr"/>
              <a:endParaRPr lang="fr-FR" sz="1000" dirty="0"/>
            </a:p>
          </p:txBody>
        </p:sp>
        <p:cxnSp>
          <p:nvCxnSpPr>
            <p:cNvPr id="199" name="Connecteur droit avec flèche 198"/>
            <p:cNvCxnSpPr>
              <a:endCxn id="198" idx="0"/>
            </p:cNvCxnSpPr>
            <p:nvPr/>
          </p:nvCxnSpPr>
          <p:spPr bwMode="auto">
            <a:xfrm>
              <a:off x="969517" y="4238185"/>
              <a:ext cx="0" cy="14466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00" name="Rectangle 199"/>
            <p:cNvSpPr/>
            <p:nvPr/>
          </p:nvSpPr>
          <p:spPr>
            <a:xfrm>
              <a:off x="-25331" y="1570861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cxnSp>
        <p:nvCxnSpPr>
          <p:cNvPr id="205" name="Connecteur droit avec flèche 204"/>
          <p:cNvCxnSpPr/>
          <p:nvPr/>
        </p:nvCxnSpPr>
        <p:spPr bwMode="auto">
          <a:xfrm flipH="1" flipV="1">
            <a:off x="398245" y="1344735"/>
            <a:ext cx="24720" cy="24816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6" name="Connecteur droit 205"/>
          <p:cNvCxnSpPr/>
          <p:nvPr/>
        </p:nvCxnSpPr>
        <p:spPr bwMode="auto">
          <a:xfrm flipH="1" flipV="1">
            <a:off x="407267" y="3826369"/>
            <a:ext cx="386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7" name="Rectangle 206"/>
          <p:cNvSpPr/>
          <p:nvPr/>
        </p:nvSpPr>
        <p:spPr>
          <a:xfrm>
            <a:off x="472410" y="4635524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824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34" grpId="0" animBg="1"/>
      <p:bldP spid="36" grpId="0" animBg="1"/>
      <p:bldP spid="109" grpId="0" animBg="1"/>
      <p:bldP spid="110" grpId="0" animBg="1"/>
      <p:bldP spid="194" grpId="0"/>
      <p:bldP spid="195" grpId="0"/>
      <p:bldP spid="196" grpId="0"/>
      <p:bldP spid="2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/>
          <p:cNvSpPr/>
          <p:nvPr/>
        </p:nvSpPr>
        <p:spPr bwMode="auto">
          <a:xfrm>
            <a:off x="235520" y="2075564"/>
            <a:ext cx="11377264" cy="3155228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21" name="Group 88"/>
          <p:cNvGrpSpPr>
            <a:grpSpLocks/>
          </p:cNvGrpSpPr>
          <p:nvPr/>
        </p:nvGrpSpPr>
        <p:grpSpPr bwMode="auto">
          <a:xfrm>
            <a:off x="7792875" y="2835742"/>
            <a:ext cx="685800" cy="406401"/>
            <a:chOff x="82" y="720"/>
            <a:chExt cx="432" cy="256"/>
          </a:xfrm>
        </p:grpSpPr>
        <p:sp>
          <p:nvSpPr>
            <p:cNvPr id="22" name="Line 89"/>
            <p:cNvSpPr>
              <a:spLocks noChangeShapeType="1"/>
            </p:cNvSpPr>
            <p:nvPr/>
          </p:nvSpPr>
          <p:spPr bwMode="auto">
            <a:xfrm flipH="1" flipV="1">
              <a:off x="288" y="720"/>
              <a:ext cx="0" cy="96"/>
            </a:xfrm>
            <a:prstGeom prst="line">
              <a:avLst/>
            </a:prstGeom>
            <a:noFill/>
            <a:ln w="25400">
              <a:solidFill>
                <a:srgbClr val="00AE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 Box 90"/>
            <p:cNvSpPr txBox="1">
              <a:spLocks noChangeArrowheads="1"/>
            </p:cNvSpPr>
            <p:nvPr/>
          </p:nvSpPr>
          <p:spPr bwMode="auto">
            <a:xfrm>
              <a:off x="166" y="825"/>
              <a:ext cx="292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AE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00AE00"/>
                  </a:solidFill>
                </a:rPr>
                <a:t>VSAV</a:t>
              </a:r>
              <a:endParaRPr lang="fr-FR" altLang="fr-FR" sz="800" b="1" dirty="0">
                <a:solidFill>
                  <a:srgbClr val="00AE00"/>
                </a:solidFill>
              </a:endParaRPr>
            </a:p>
          </p:txBody>
        </p:sp>
        <p:sp>
          <p:nvSpPr>
            <p:cNvPr id="24" name="Rectangle 91"/>
            <p:cNvSpPr>
              <a:spLocks noChangeArrowheads="1"/>
            </p:cNvSpPr>
            <p:nvPr/>
          </p:nvSpPr>
          <p:spPr bwMode="auto">
            <a:xfrm>
              <a:off x="82" y="832"/>
              <a:ext cx="432" cy="144"/>
            </a:xfrm>
            <a:prstGeom prst="rect">
              <a:avLst/>
            </a:prstGeom>
            <a:noFill/>
            <a:ln w="25400">
              <a:solidFill>
                <a:srgbClr val="00AE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25" name="Group 108"/>
          <p:cNvGrpSpPr>
            <a:grpSpLocks/>
          </p:cNvGrpSpPr>
          <p:nvPr/>
        </p:nvGrpSpPr>
        <p:grpSpPr bwMode="auto">
          <a:xfrm>
            <a:off x="9371042" y="2861801"/>
            <a:ext cx="685800" cy="381000"/>
            <a:chOff x="96" y="1008"/>
            <a:chExt cx="432" cy="240"/>
          </a:xfrm>
        </p:grpSpPr>
        <p:sp>
          <p:nvSpPr>
            <p:cNvPr id="26" name="Line 109"/>
            <p:cNvSpPr>
              <a:spLocks noChangeShapeType="1"/>
            </p:cNvSpPr>
            <p:nvPr/>
          </p:nvSpPr>
          <p:spPr bwMode="auto">
            <a:xfrm flipH="1" flipV="1">
              <a:off x="288" y="1008"/>
              <a:ext cx="0" cy="96"/>
            </a:xfrm>
            <a:prstGeom prst="line">
              <a:avLst/>
            </a:prstGeom>
            <a:noFill/>
            <a:ln w="25400">
              <a:solidFill>
                <a:srgbClr val="00AE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 Box 110"/>
            <p:cNvSpPr txBox="1">
              <a:spLocks noChangeArrowheads="1"/>
            </p:cNvSpPr>
            <p:nvPr/>
          </p:nvSpPr>
          <p:spPr bwMode="auto">
            <a:xfrm>
              <a:off x="170" y="1105"/>
              <a:ext cx="260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AE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00AE00"/>
                  </a:solidFill>
                </a:rPr>
                <a:t>VSM</a:t>
              </a:r>
              <a:endParaRPr lang="fr-FR" altLang="fr-FR" sz="800" b="1" dirty="0">
                <a:solidFill>
                  <a:srgbClr val="00AE00"/>
                </a:solidFill>
              </a:endParaRPr>
            </a:p>
          </p:txBody>
        </p:sp>
        <p:sp>
          <p:nvSpPr>
            <p:cNvPr id="28" name="Rectangle 111"/>
            <p:cNvSpPr>
              <a:spLocks noChangeArrowheads="1"/>
            </p:cNvSpPr>
            <p:nvPr/>
          </p:nvSpPr>
          <p:spPr bwMode="auto">
            <a:xfrm>
              <a:off x="96" y="1104"/>
              <a:ext cx="432" cy="144"/>
            </a:xfrm>
            <a:prstGeom prst="rect">
              <a:avLst/>
            </a:prstGeom>
            <a:noFill/>
            <a:ln w="25400">
              <a:solidFill>
                <a:srgbClr val="00AE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55" name="Group 100"/>
          <p:cNvGrpSpPr>
            <a:grpSpLocks/>
          </p:cNvGrpSpPr>
          <p:nvPr/>
        </p:nvGrpSpPr>
        <p:grpSpPr bwMode="auto">
          <a:xfrm>
            <a:off x="5107466" y="2020558"/>
            <a:ext cx="685800" cy="381000"/>
            <a:chOff x="1536" y="720"/>
            <a:chExt cx="432" cy="240"/>
          </a:xfrm>
        </p:grpSpPr>
        <p:sp>
          <p:nvSpPr>
            <p:cNvPr id="56" name="Line 101"/>
            <p:cNvSpPr>
              <a:spLocks noChangeShapeType="1"/>
            </p:cNvSpPr>
            <p:nvPr/>
          </p:nvSpPr>
          <p:spPr bwMode="auto">
            <a:xfrm flipH="1" flipV="1">
              <a:off x="1728" y="720"/>
              <a:ext cx="0" cy="96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Text Box 102"/>
            <p:cNvSpPr txBox="1">
              <a:spLocks noChangeArrowheads="1"/>
            </p:cNvSpPr>
            <p:nvPr/>
          </p:nvSpPr>
          <p:spPr bwMode="auto">
            <a:xfrm>
              <a:off x="1598" y="824"/>
              <a:ext cx="25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 EPT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58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59" name="Group 100"/>
          <p:cNvGrpSpPr>
            <a:grpSpLocks/>
          </p:cNvGrpSpPr>
          <p:nvPr/>
        </p:nvGrpSpPr>
        <p:grpSpPr bwMode="auto">
          <a:xfrm>
            <a:off x="5845410" y="2179308"/>
            <a:ext cx="639534" cy="228600"/>
            <a:chOff x="1536" y="816"/>
            <a:chExt cx="432" cy="144"/>
          </a:xfrm>
        </p:grpSpPr>
        <p:sp>
          <p:nvSpPr>
            <p:cNvPr id="60" name="Text Box 102"/>
            <p:cNvSpPr txBox="1">
              <a:spLocks noChangeArrowheads="1"/>
            </p:cNvSpPr>
            <p:nvPr/>
          </p:nvSpPr>
          <p:spPr bwMode="auto">
            <a:xfrm>
              <a:off x="1570" y="824"/>
              <a:ext cx="38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LOTPAR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61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89" name="Group 100"/>
          <p:cNvGrpSpPr>
            <a:grpSpLocks/>
          </p:cNvGrpSpPr>
          <p:nvPr/>
        </p:nvGrpSpPr>
        <p:grpSpPr bwMode="auto">
          <a:xfrm>
            <a:off x="5127400" y="4760506"/>
            <a:ext cx="685800" cy="381000"/>
            <a:chOff x="1536" y="720"/>
            <a:chExt cx="432" cy="240"/>
          </a:xfrm>
        </p:grpSpPr>
        <p:sp>
          <p:nvSpPr>
            <p:cNvPr id="97" name="Line 101"/>
            <p:cNvSpPr>
              <a:spLocks noChangeShapeType="1"/>
            </p:cNvSpPr>
            <p:nvPr/>
          </p:nvSpPr>
          <p:spPr bwMode="auto">
            <a:xfrm flipH="1" flipV="1">
              <a:off x="1728" y="720"/>
              <a:ext cx="0" cy="96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Text Box 102"/>
            <p:cNvSpPr txBox="1">
              <a:spLocks noChangeArrowheads="1"/>
            </p:cNvSpPr>
            <p:nvPr/>
          </p:nvSpPr>
          <p:spPr bwMode="auto">
            <a:xfrm>
              <a:off x="1567" y="824"/>
              <a:ext cx="322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 VTPM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99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90" name="Group 100"/>
          <p:cNvGrpSpPr>
            <a:grpSpLocks/>
          </p:cNvGrpSpPr>
          <p:nvPr/>
        </p:nvGrpSpPr>
        <p:grpSpPr bwMode="auto">
          <a:xfrm>
            <a:off x="5879057" y="4921106"/>
            <a:ext cx="685800" cy="228600"/>
            <a:chOff x="1536" y="816"/>
            <a:chExt cx="432" cy="144"/>
          </a:xfrm>
        </p:grpSpPr>
        <p:sp>
          <p:nvSpPr>
            <p:cNvPr id="95" name="Text Box 102"/>
            <p:cNvSpPr txBox="1">
              <a:spLocks noChangeArrowheads="1"/>
            </p:cNvSpPr>
            <p:nvPr/>
          </p:nvSpPr>
          <p:spPr bwMode="auto">
            <a:xfrm>
              <a:off x="1570" y="824"/>
              <a:ext cx="38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LOTPAR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96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91" name="Group 100"/>
          <p:cNvGrpSpPr>
            <a:grpSpLocks/>
          </p:cNvGrpSpPr>
          <p:nvPr/>
        </p:nvGrpSpPr>
        <p:grpSpPr bwMode="auto">
          <a:xfrm>
            <a:off x="3472510" y="2804946"/>
            <a:ext cx="719139" cy="390525"/>
            <a:chOff x="1536" y="720"/>
            <a:chExt cx="453" cy="246"/>
          </a:xfrm>
        </p:grpSpPr>
        <p:sp>
          <p:nvSpPr>
            <p:cNvPr id="92" name="Line 101"/>
            <p:cNvSpPr>
              <a:spLocks noChangeShapeType="1"/>
            </p:cNvSpPr>
            <p:nvPr/>
          </p:nvSpPr>
          <p:spPr bwMode="auto">
            <a:xfrm flipH="1" flipV="1">
              <a:off x="1728" y="720"/>
              <a:ext cx="0" cy="96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Text Box 102"/>
            <p:cNvSpPr txBox="1">
              <a:spLocks noChangeArrowheads="1"/>
            </p:cNvSpPr>
            <p:nvPr/>
          </p:nvSpPr>
          <p:spPr bwMode="auto">
            <a:xfrm>
              <a:off x="1536" y="830"/>
              <a:ext cx="45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CDG GRES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94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100" name="Group 100"/>
          <p:cNvGrpSpPr>
            <a:grpSpLocks/>
          </p:cNvGrpSpPr>
          <p:nvPr/>
        </p:nvGrpSpPr>
        <p:grpSpPr bwMode="auto">
          <a:xfrm>
            <a:off x="816058" y="3014201"/>
            <a:ext cx="708915" cy="793848"/>
            <a:chOff x="1536" y="720"/>
            <a:chExt cx="432" cy="371"/>
          </a:xfrm>
        </p:grpSpPr>
        <p:sp>
          <p:nvSpPr>
            <p:cNvPr id="101" name="Line 101"/>
            <p:cNvSpPr>
              <a:spLocks noChangeShapeType="1"/>
            </p:cNvSpPr>
            <p:nvPr/>
          </p:nvSpPr>
          <p:spPr bwMode="auto">
            <a:xfrm flipH="1" flipV="1">
              <a:off x="1728" y="720"/>
              <a:ext cx="0" cy="96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Text Box 102"/>
            <p:cNvSpPr txBox="1">
              <a:spLocks noChangeArrowheads="1"/>
            </p:cNvSpPr>
            <p:nvPr/>
          </p:nvSpPr>
          <p:spPr bwMode="auto">
            <a:xfrm>
              <a:off x="1560" y="818"/>
              <a:ext cx="317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OFF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LIAISON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endParaRPr lang="fr-FR" altLang="fr-FR" sz="800" b="1" dirty="0">
                <a:solidFill>
                  <a:srgbClr val="FF9933"/>
                </a:solidFill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 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pic>
        <p:nvPicPr>
          <p:cNvPr id="111" name="Image 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201" y="3390554"/>
            <a:ext cx="1210624" cy="593206"/>
          </a:xfrm>
          <a:prstGeom prst="rect">
            <a:avLst/>
          </a:prstGeom>
        </p:spPr>
      </p:pic>
      <p:pic>
        <p:nvPicPr>
          <p:cNvPr id="113" name="Image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385" y="4142469"/>
            <a:ext cx="1527263" cy="688738"/>
          </a:xfrm>
          <a:prstGeom prst="rect">
            <a:avLst/>
          </a:prstGeom>
        </p:spPr>
      </p:pic>
      <p:pic>
        <p:nvPicPr>
          <p:cNvPr id="114" name="Image 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13" y="3255407"/>
            <a:ext cx="771633" cy="657317"/>
          </a:xfrm>
          <a:prstGeom prst="rect">
            <a:avLst/>
          </a:prstGeom>
        </p:spPr>
      </p:pic>
      <p:pic>
        <p:nvPicPr>
          <p:cNvPr id="115" name="Image 1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5915" y="3351402"/>
            <a:ext cx="1467055" cy="666843"/>
          </a:xfrm>
          <a:prstGeom prst="rect">
            <a:avLst/>
          </a:prstGeom>
        </p:spPr>
      </p:pic>
      <p:pic>
        <p:nvPicPr>
          <p:cNvPr id="116" name="Image 1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4503" y="3356166"/>
            <a:ext cx="1124107" cy="657317"/>
          </a:xfrm>
          <a:prstGeom prst="rect">
            <a:avLst/>
          </a:prstGeom>
        </p:spPr>
      </p:pic>
      <p:pic>
        <p:nvPicPr>
          <p:cNvPr id="117" name="Image 1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7466" y="2464017"/>
            <a:ext cx="1377478" cy="657317"/>
          </a:xfrm>
          <a:prstGeom prst="rect">
            <a:avLst/>
          </a:prstGeom>
        </p:spPr>
      </p:pic>
      <p:pic>
        <p:nvPicPr>
          <p:cNvPr id="141" name="Image 1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402" y="3579760"/>
            <a:ext cx="774259" cy="6584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Engagement du GRES </a:t>
            </a:r>
            <a:r>
              <a:rPr lang="fr-FR" dirty="0" smtClean="0"/>
              <a:t>Phase 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5520" y="1090171"/>
            <a:ext cx="2221521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Centres Mixtes avec CDG Postés</a:t>
            </a:r>
            <a:endParaRPr lang="fr-FR" sz="1000" dirty="0"/>
          </a:p>
        </p:txBody>
      </p:sp>
      <p:sp>
        <p:nvSpPr>
          <p:cNvPr id="34" name="ZoneTexte 33"/>
          <p:cNvSpPr txBox="1"/>
          <p:nvPr/>
        </p:nvSpPr>
        <p:spPr>
          <a:xfrm>
            <a:off x="4084440" y="1150918"/>
            <a:ext cx="222071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1</a:t>
            </a:r>
            <a:r>
              <a:rPr lang="fr-FR" sz="1000" baseline="30000" dirty="0" smtClean="0"/>
              <a:t>er</a:t>
            </a:r>
            <a:r>
              <a:rPr lang="fr-FR" sz="1000" dirty="0" smtClean="0"/>
              <a:t> des centres Support GRES LPP</a:t>
            </a:r>
          </a:p>
          <a:p>
            <a:pPr algn="ctr"/>
            <a:r>
              <a:rPr lang="fr-FR" sz="1000" dirty="0"/>
              <a:t>Montbrison Roanne</a:t>
            </a:r>
          </a:p>
          <a:p>
            <a:pPr algn="ctr"/>
            <a:r>
              <a:rPr lang="fr-FR" sz="1000" dirty="0"/>
              <a:t>Terrasse Firminy</a:t>
            </a:r>
          </a:p>
          <a:p>
            <a:pPr algn="ctr"/>
            <a:r>
              <a:rPr lang="fr-FR" sz="1000" dirty="0"/>
              <a:t>Andrézieux Saint Chamond</a:t>
            </a:r>
            <a:endParaRPr lang="fr-FR" sz="1000" dirty="0" smtClean="0"/>
          </a:p>
        </p:txBody>
      </p:sp>
      <p:sp>
        <p:nvSpPr>
          <p:cNvPr id="36" name="ZoneTexte 35"/>
          <p:cNvSpPr txBox="1"/>
          <p:nvPr/>
        </p:nvSpPr>
        <p:spPr>
          <a:xfrm>
            <a:off x="7727573" y="5815486"/>
            <a:ext cx="223224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2</a:t>
            </a:r>
            <a:r>
              <a:rPr lang="fr-FR" sz="1000" baseline="30000" dirty="0" smtClean="0"/>
              <a:t>ème</a:t>
            </a:r>
            <a:r>
              <a:rPr lang="fr-FR" sz="1000" dirty="0" smtClean="0"/>
              <a:t> des centres support GRES LPP</a:t>
            </a:r>
          </a:p>
          <a:p>
            <a:pPr algn="ctr"/>
            <a:r>
              <a:rPr lang="fr-FR" sz="1000" dirty="0" smtClean="0"/>
              <a:t>Montbrison </a:t>
            </a:r>
            <a:r>
              <a:rPr lang="fr-FR" sz="1000" dirty="0"/>
              <a:t>Roanne</a:t>
            </a:r>
          </a:p>
          <a:p>
            <a:pPr algn="ctr"/>
            <a:r>
              <a:rPr lang="fr-FR" sz="1000" dirty="0" smtClean="0"/>
              <a:t>Terrasse Firminy</a:t>
            </a:r>
            <a:endParaRPr lang="fr-FR" sz="1000" dirty="0"/>
          </a:p>
          <a:p>
            <a:pPr algn="ctr"/>
            <a:r>
              <a:rPr lang="fr-FR" sz="1000" dirty="0" smtClean="0"/>
              <a:t>Andrézieux Saint Chamond </a:t>
            </a:r>
            <a:endParaRPr lang="fr-FR" sz="1000" dirty="0"/>
          </a:p>
        </p:txBody>
      </p:sp>
      <p:sp>
        <p:nvSpPr>
          <p:cNvPr id="109" name="ZoneTexte 108"/>
          <p:cNvSpPr txBox="1"/>
          <p:nvPr/>
        </p:nvSpPr>
        <p:spPr>
          <a:xfrm>
            <a:off x="10438795" y="1090169"/>
            <a:ext cx="1753206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Centres Support VSM LPP</a:t>
            </a:r>
          </a:p>
        </p:txBody>
      </p:sp>
      <p:sp>
        <p:nvSpPr>
          <p:cNvPr id="110" name="ZoneTexte 109"/>
          <p:cNvSpPr txBox="1"/>
          <p:nvPr/>
        </p:nvSpPr>
        <p:spPr>
          <a:xfrm>
            <a:off x="8556985" y="1098514"/>
            <a:ext cx="1451751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Centres LPP</a:t>
            </a:r>
          </a:p>
        </p:txBody>
      </p:sp>
      <p:cxnSp>
        <p:nvCxnSpPr>
          <p:cNvPr id="121" name="Connecteur droit avec flèche 120"/>
          <p:cNvCxnSpPr/>
          <p:nvPr/>
        </p:nvCxnSpPr>
        <p:spPr bwMode="auto">
          <a:xfrm flipH="1" flipV="1">
            <a:off x="4894432" y="1870125"/>
            <a:ext cx="14944" cy="9916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4" name="Connecteur droit avec flèche 123"/>
          <p:cNvCxnSpPr>
            <a:endCxn id="110" idx="2"/>
          </p:cNvCxnSpPr>
          <p:nvPr/>
        </p:nvCxnSpPr>
        <p:spPr bwMode="auto">
          <a:xfrm flipV="1">
            <a:off x="8398838" y="1344735"/>
            <a:ext cx="884023" cy="16348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6" name="Connecteur droit avec flèche 125"/>
          <p:cNvCxnSpPr/>
          <p:nvPr/>
        </p:nvCxnSpPr>
        <p:spPr bwMode="auto">
          <a:xfrm flipV="1">
            <a:off x="10200456" y="1344735"/>
            <a:ext cx="938810" cy="20066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" name="Connecteur droit avec flèche 135"/>
          <p:cNvCxnSpPr/>
          <p:nvPr/>
        </p:nvCxnSpPr>
        <p:spPr bwMode="auto">
          <a:xfrm flipH="1">
            <a:off x="8398838" y="4486838"/>
            <a:ext cx="1" cy="13286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8" name="Connecteur droit avec flèche 157"/>
          <p:cNvCxnSpPr/>
          <p:nvPr/>
        </p:nvCxnSpPr>
        <p:spPr bwMode="auto">
          <a:xfrm flipH="1" flipV="1">
            <a:off x="4541697" y="1860615"/>
            <a:ext cx="9022" cy="1787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0" name="Connecteur droit avec flèche 159"/>
          <p:cNvCxnSpPr/>
          <p:nvPr/>
        </p:nvCxnSpPr>
        <p:spPr bwMode="auto">
          <a:xfrm>
            <a:off x="4044614" y="6237312"/>
            <a:ext cx="368295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4" name="Connecteur droit 163"/>
          <p:cNvCxnSpPr/>
          <p:nvPr/>
        </p:nvCxnSpPr>
        <p:spPr bwMode="auto">
          <a:xfrm flipH="1" flipV="1">
            <a:off x="4032299" y="3908973"/>
            <a:ext cx="12315" cy="23283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" name="Connecteur droit 168"/>
          <p:cNvCxnSpPr/>
          <p:nvPr/>
        </p:nvCxnSpPr>
        <p:spPr bwMode="auto">
          <a:xfrm flipH="1">
            <a:off x="4183333" y="3648115"/>
            <a:ext cx="3583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" name="Connecteur droit 173"/>
          <p:cNvCxnSpPr>
            <a:stCxn id="114" idx="1"/>
          </p:cNvCxnSpPr>
          <p:nvPr/>
        </p:nvCxnSpPr>
        <p:spPr bwMode="auto">
          <a:xfrm flipH="1" flipV="1">
            <a:off x="2332046" y="3579760"/>
            <a:ext cx="1083867" cy="43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" name="Connecteur droit avec flèche 176"/>
          <p:cNvCxnSpPr/>
          <p:nvPr/>
        </p:nvCxnSpPr>
        <p:spPr bwMode="auto">
          <a:xfrm flipV="1">
            <a:off x="2332046" y="1336390"/>
            <a:ext cx="3984" cy="22433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1" name="Connecteur droit 180"/>
          <p:cNvCxnSpPr/>
          <p:nvPr/>
        </p:nvCxnSpPr>
        <p:spPr bwMode="auto">
          <a:xfrm>
            <a:off x="6621648" y="4486838"/>
            <a:ext cx="177719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1" name="Connecteur droit 190"/>
          <p:cNvCxnSpPr/>
          <p:nvPr/>
        </p:nvCxnSpPr>
        <p:spPr bwMode="auto">
          <a:xfrm>
            <a:off x="4909376" y="2861801"/>
            <a:ext cx="18500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4" name="Rectangle 193"/>
          <p:cNvSpPr/>
          <p:nvPr/>
        </p:nvSpPr>
        <p:spPr>
          <a:xfrm>
            <a:off x="4084441" y="197754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3533403" y="411816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1846842" y="236208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-33870" y="1586396"/>
            <a:ext cx="1737383" cy="4498537"/>
            <a:chOff x="-33870" y="1586396"/>
            <a:chExt cx="1737383" cy="4498537"/>
          </a:xfrm>
        </p:grpSpPr>
        <p:sp>
          <p:nvSpPr>
            <p:cNvPr id="64" name="ZoneTexte 63"/>
            <p:cNvSpPr txBox="1"/>
            <p:nvPr/>
          </p:nvSpPr>
          <p:spPr>
            <a:xfrm>
              <a:off x="235521" y="5684823"/>
              <a:ext cx="1467992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/>
                <a:t>Centre SDIS CDC R1 </a:t>
              </a:r>
            </a:p>
            <a:p>
              <a:pPr algn="ctr"/>
              <a:endParaRPr lang="fr-FR" sz="1000" dirty="0"/>
            </a:p>
          </p:txBody>
        </p:sp>
        <p:cxnSp>
          <p:nvCxnSpPr>
            <p:cNvPr id="65" name="Connecteur droit avec flèche 64"/>
            <p:cNvCxnSpPr>
              <a:endCxn id="64" idx="0"/>
            </p:cNvCxnSpPr>
            <p:nvPr/>
          </p:nvCxnSpPr>
          <p:spPr bwMode="auto">
            <a:xfrm>
              <a:off x="969517" y="4238185"/>
              <a:ext cx="0" cy="14466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1" name="Rectangle 70"/>
            <p:cNvSpPr/>
            <p:nvPr/>
          </p:nvSpPr>
          <p:spPr>
            <a:xfrm>
              <a:off x="-33870" y="1586396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398245" y="1344735"/>
            <a:ext cx="598709" cy="4210093"/>
            <a:chOff x="398245" y="1344735"/>
            <a:chExt cx="598709" cy="4210093"/>
          </a:xfrm>
        </p:grpSpPr>
        <p:cxnSp>
          <p:nvCxnSpPr>
            <p:cNvPr id="72" name="Connecteur droit avec flèche 71"/>
            <p:cNvCxnSpPr/>
            <p:nvPr/>
          </p:nvCxnSpPr>
          <p:spPr bwMode="auto">
            <a:xfrm flipH="1" flipV="1">
              <a:off x="398245" y="1344735"/>
              <a:ext cx="24720" cy="24816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4" name="Connecteur droit 73"/>
            <p:cNvCxnSpPr/>
            <p:nvPr/>
          </p:nvCxnSpPr>
          <p:spPr bwMode="auto">
            <a:xfrm flipH="1" flipV="1">
              <a:off x="407267" y="3826369"/>
              <a:ext cx="386136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9" name="Rectangle 78"/>
            <p:cNvSpPr/>
            <p:nvPr/>
          </p:nvSpPr>
          <p:spPr>
            <a:xfrm>
              <a:off x="427566" y="4631498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25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34" grpId="0" animBg="1"/>
      <p:bldP spid="36" grpId="0" animBg="1"/>
      <p:bldP spid="109" grpId="0" animBg="1"/>
      <p:bldP spid="110" grpId="0" animBg="1"/>
      <p:bldP spid="194" grpId="0"/>
      <p:bldP spid="195" grpId="0"/>
      <p:bldP spid="1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CDG GRES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fr-FR" altLang="fr-FR">
              <a:solidFill>
                <a:srgbClr val="FFFFFF"/>
              </a:solidFill>
            </a:endParaRPr>
          </a:p>
        </p:txBody>
      </p:sp>
      <p:grpSp>
        <p:nvGrpSpPr>
          <p:cNvPr id="13" name="Group 100"/>
          <p:cNvGrpSpPr>
            <a:grpSpLocks/>
          </p:cNvGrpSpPr>
          <p:nvPr/>
        </p:nvGrpSpPr>
        <p:grpSpPr bwMode="auto">
          <a:xfrm>
            <a:off x="4727225" y="1101601"/>
            <a:ext cx="1788298" cy="693736"/>
            <a:chOff x="1536" y="720"/>
            <a:chExt cx="432" cy="240"/>
          </a:xfrm>
        </p:grpSpPr>
        <p:sp>
          <p:nvSpPr>
            <p:cNvPr id="14" name="Line 101"/>
            <p:cNvSpPr>
              <a:spLocks noChangeShapeType="1"/>
            </p:cNvSpPr>
            <p:nvPr/>
          </p:nvSpPr>
          <p:spPr bwMode="auto">
            <a:xfrm flipH="1" flipV="1">
              <a:off x="1728" y="720"/>
              <a:ext cx="0" cy="96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 Box 102"/>
            <p:cNvSpPr txBox="1">
              <a:spLocks noChangeArrowheads="1"/>
            </p:cNvSpPr>
            <p:nvPr/>
          </p:nvSpPr>
          <p:spPr bwMode="auto">
            <a:xfrm>
              <a:off x="1606" y="838"/>
              <a:ext cx="270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b="1" dirty="0" smtClean="0">
                  <a:solidFill>
                    <a:srgbClr val="FF9933"/>
                  </a:solidFill>
                </a:rPr>
                <a:t>CDG GRES</a:t>
              </a:r>
              <a:endParaRPr lang="fr-FR" altLang="fr-FR" sz="1400" b="1" dirty="0">
                <a:solidFill>
                  <a:srgbClr val="FF9933"/>
                </a:solidFill>
              </a:endParaRPr>
            </a:p>
          </p:txBody>
        </p:sp>
        <p:sp>
          <p:nvSpPr>
            <p:cNvPr id="16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sp>
        <p:nvSpPr>
          <p:cNvPr id="33" name="Rectangle à coins arrondis 4"/>
          <p:cNvSpPr>
            <a:spLocks noChangeArrowheads="1"/>
          </p:cNvSpPr>
          <p:nvPr/>
        </p:nvSpPr>
        <p:spPr bwMode="auto">
          <a:xfrm>
            <a:off x="-1" y="1975012"/>
            <a:ext cx="3197139" cy="426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60363" lvl="1" indent="0">
              <a:buNone/>
            </a:pPr>
            <a:r>
              <a:rPr lang="fr-FR" b="1" u="sng" dirty="0" smtClean="0">
                <a:solidFill>
                  <a:schemeClr val="bg1"/>
                </a:solidFill>
              </a:rPr>
              <a:t>Emplois tenus par</a:t>
            </a:r>
          </a:p>
          <a:p>
            <a:pPr marL="360363" lvl="1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Roanne</a:t>
            </a:r>
            <a:endParaRPr lang="fr-FR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Montbrison</a:t>
            </a:r>
            <a:endParaRPr lang="fr-FR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Saint-Etienne </a:t>
            </a:r>
            <a:r>
              <a:rPr lang="fr-FR" dirty="0">
                <a:solidFill>
                  <a:schemeClr val="bg1"/>
                </a:solidFill>
              </a:rPr>
              <a:t>La </a:t>
            </a:r>
            <a:r>
              <a:rPr lang="fr-FR" dirty="0" smtClean="0">
                <a:solidFill>
                  <a:schemeClr val="bg1"/>
                </a:solidFill>
              </a:rPr>
              <a:t>Terrasse</a:t>
            </a: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Saint-Etienne </a:t>
            </a:r>
            <a:r>
              <a:rPr lang="fr-FR" dirty="0">
                <a:solidFill>
                  <a:schemeClr val="bg1"/>
                </a:solidFill>
              </a:rPr>
              <a:t>La Métare </a:t>
            </a: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Saint-Etienne Séverine</a:t>
            </a:r>
            <a:endParaRPr lang="fr-FR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Saint </a:t>
            </a:r>
            <a:r>
              <a:rPr lang="fr-FR" dirty="0">
                <a:solidFill>
                  <a:schemeClr val="bg1"/>
                </a:solidFill>
              </a:rPr>
              <a:t>Chamond</a:t>
            </a: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Firminy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3564290" y="1975012"/>
            <a:ext cx="4104456" cy="73390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algn="ctr" defTabSz="820738">
              <a:buSzPct val="100000"/>
              <a:defRPr/>
            </a:pPr>
            <a:r>
              <a:rPr lang="fr-FR" sz="14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Matériels</a:t>
            </a:r>
          </a:p>
          <a:p>
            <a:pPr algn="ctr" defTabSz="820738">
              <a:buSzPct val="100000"/>
              <a:defRPr/>
            </a:pPr>
            <a:r>
              <a:rPr lang="fr-FR" sz="14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 EPI B issu d’un </a:t>
            </a:r>
            <a:r>
              <a:rPr lang="fr-FR" sz="14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LOT PAR</a:t>
            </a:r>
            <a:endParaRPr lang="fr-FR" sz="14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r>
              <a:rPr lang="fr-FR" sz="14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 TPH 700</a:t>
            </a:r>
          </a:p>
        </p:txBody>
      </p:sp>
      <p:sp>
        <p:nvSpPr>
          <p:cNvPr id="35" name="Rectangle à coins arrondis 34"/>
          <p:cNvSpPr/>
          <p:nvPr/>
        </p:nvSpPr>
        <p:spPr bwMode="auto">
          <a:xfrm>
            <a:off x="3594538" y="2864868"/>
            <a:ext cx="4104456" cy="92417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 </a:t>
            </a:r>
            <a:endParaRPr lang="fr-FR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algn="ctr" defTabSz="820738">
              <a:buSzPct val="100000"/>
              <a:defRPr/>
            </a:pPr>
            <a:endParaRPr lang="fr-FR" sz="1200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INTERLOCUTEUR</a:t>
            </a:r>
          </a:p>
          <a:p>
            <a:pPr algn="ctr" defTabSz="820738">
              <a:buSzPct val="100000"/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COS</a:t>
            </a:r>
            <a:endParaRPr lang="fr-FR" sz="1600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FSP 1</a:t>
            </a:r>
            <a:r>
              <a:rPr lang="fr-FR" sz="1600" b="1" baseline="30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er</a:t>
            </a:r>
            <a:r>
              <a:rPr lang="fr-FR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puis 2</a:t>
            </a:r>
            <a:r>
              <a:rPr lang="fr-FR" sz="1600" b="1" baseline="30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ème</a:t>
            </a:r>
            <a:r>
              <a:rPr lang="fr-FR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Niveau</a:t>
            </a:r>
            <a:endParaRPr lang="fr-FR" sz="1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endParaRPr lang="fr-FR" sz="1200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endParaRPr lang="fr-FR" sz="12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endParaRPr lang="fr-FR" sz="1200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endParaRPr lang="fr-FR" sz="12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7" name="Rectangle à coins arrondis 4"/>
          <p:cNvSpPr>
            <a:spLocks noChangeArrowheads="1"/>
          </p:cNvSpPr>
          <p:nvPr/>
        </p:nvSpPr>
        <p:spPr bwMode="auto">
          <a:xfrm>
            <a:off x="8184232" y="1975012"/>
            <a:ext cx="3528392" cy="40462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t" anchorCtr="0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algn="ctr"/>
            <a:r>
              <a:rPr lang="fr-FR" b="1" u="sng" dirty="0" smtClean="0">
                <a:solidFill>
                  <a:schemeClr val="bg1"/>
                </a:solidFill>
              </a:rPr>
              <a:t>Missions</a:t>
            </a:r>
          </a:p>
          <a:p>
            <a:pPr lvl="0"/>
            <a:r>
              <a:rPr lang="fr-FR" dirty="0" smtClean="0">
                <a:solidFill>
                  <a:schemeClr val="bg1"/>
                </a:solidFill>
              </a:rPr>
              <a:t>Interlocuteur </a:t>
            </a:r>
            <a:r>
              <a:rPr lang="fr-FR" dirty="0">
                <a:solidFill>
                  <a:schemeClr val="bg1"/>
                </a:solidFill>
              </a:rPr>
              <a:t>des FSI </a:t>
            </a:r>
            <a:r>
              <a:rPr lang="fr-FR" dirty="0" smtClean="0">
                <a:solidFill>
                  <a:schemeClr val="bg1"/>
                </a:solidFill>
              </a:rPr>
              <a:t>2</a:t>
            </a:r>
            <a:r>
              <a:rPr lang="fr-FR" baseline="30000" dirty="0" smtClean="0">
                <a:solidFill>
                  <a:schemeClr val="bg1"/>
                </a:solidFill>
              </a:rPr>
              <a:t>ème</a:t>
            </a:r>
            <a:r>
              <a:rPr lang="fr-FR" dirty="0" smtClean="0">
                <a:solidFill>
                  <a:schemeClr val="bg1"/>
                </a:solidFill>
              </a:rPr>
              <a:t> Niveau</a:t>
            </a:r>
          </a:p>
          <a:p>
            <a:pPr lvl="0"/>
            <a:r>
              <a:rPr lang="fr-FR" dirty="0" smtClean="0">
                <a:solidFill>
                  <a:schemeClr val="bg1"/>
                </a:solidFill>
              </a:rPr>
              <a:t>Officier extraction</a:t>
            </a:r>
            <a:endParaRPr lang="fr-FR" dirty="0">
              <a:solidFill>
                <a:schemeClr val="bg1"/>
              </a:solidFill>
            </a:endParaRPr>
          </a:p>
          <a:p>
            <a:pPr lvl="0"/>
            <a:r>
              <a:rPr lang="fr-FR" dirty="0">
                <a:solidFill>
                  <a:schemeClr val="bg1"/>
                </a:solidFill>
              </a:rPr>
              <a:t>Conseiller technique du COS </a:t>
            </a:r>
          </a:p>
          <a:p>
            <a:pPr lvl="0"/>
            <a:r>
              <a:rPr lang="fr-FR" dirty="0" smtClean="0">
                <a:solidFill>
                  <a:schemeClr val="bg1"/>
                </a:solidFill>
              </a:rPr>
              <a:t>Mise </a:t>
            </a:r>
            <a:r>
              <a:rPr lang="fr-FR" dirty="0">
                <a:solidFill>
                  <a:schemeClr val="bg1"/>
                </a:solidFill>
              </a:rPr>
              <a:t>en place du zonage et de l’extraction des victimes du PEV au PRV </a:t>
            </a:r>
          </a:p>
          <a:p>
            <a:pPr lvl="0"/>
            <a:r>
              <a:rPr lang="fr-FR" dirty="0">
                <a:solidFill>
                  <a:schemeClr val="bg1"/>
                </a:solidFill>
              </a:rPr>
              <a:t>Initie la prise en charge des victimes au niveau du PRV </a:t>
            </a:r>
          </a:p>
          <a:p>
            <a:pPr lvl="0"/>
            <a:r>
              <a:rPr lang="fr-FR" dirty="0">
                <a:solidFill>
                  <a:schemeClr val="bg1"/>
                </a:solidFill>
              </a:rPr>
              <a:t>Concours à la sécurité des intervenants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3575720" y="3935061"/>
            <a:ext cx="4104456" cy="8620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algn="ctr" defTabSz="820738">
              <a:buSzPct val="100000"/>
              <a:defRPr/>
            </a:pPr>
            <a:endParaRPr lang="fr-FR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Emploi OPS</a:t>
            </a:r>
          </a:p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Chef de groupe GRES</a:t>
            </a:r>
          </a:p>
          <a:p>
            <a:pPr algn="ctr" defTabSz="820738">
              <a:buSzPct val="100000"/>
              <a:defRPr/>
            </a:pPr>
            <a:endParaRPr lang="fr-FR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9" name="Rectangle à coins arrondis 38"/>
          <p:cNvSpPr/>
          <p:nvPr/>
        </p:nvSpPr>
        <p:spPr bwMode="auto">
          <a:xfrm>
            <a:off x="3575720" y="4985628"/>
            <a:ext cx="4104456" cy="125168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algn="ctr" defTabSz="820738">
              <a:buSzPct val="100000"/>
              <a:defRPr/>
            </a:pPr>
            <a:endParaRPr lang="fr-FR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Engagement OPS</a:t>
            </a:r>
          </a:p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GFO 0CDGGRES à créer</a:t>
            </a:r>
          </a:p>
          <a:p>
            <a:pPr algn="ctr" defTabSz="820738">
              <a:buSzPct val="100000"/>
              <a:defRPr/>
            </a:pPr>
            <a:endParaRPr lang="fr-FR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822" y="4680520"/>
            <a:ext cx="895518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LOT PAR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3359694" y="1975011"/>
            <a:ext cx="4752528" cy="92020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algn="ctr" defTabSz="820738">
              <a:buSzPct val="100000"/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Tracté par EPT </a:t>
            </a:r>
            <a:r>
              <a:rPr lang="fr-FR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pour les 3 </a:t>
            </a:r>
            <a:r>
              <a:rPr lang="fr-FR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centres support</a:t>
            </a:r>
          </a:p>
          <a:p>
            <a:pPr algn="ctr" defTabSz="820738">
              <a:buSzPct val="100000"/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Tracté par VTPM ou VLTU </a:t>
            </a:r>
            <a:r>
              <a:rPr lang="fr-FR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pour les 3 </a:t>
            </a:r>
            <a:r>
              <a:rPr lang="fr-FR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centres soutien</a:t>
            </a:r>
            <a:endParaRPr lang="fr-FR" sz="1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" name="Rectangle à coins arrondis 34"/>
          <p:cNvSpPr/>
          <p:nvPr/>
        </p:nvSpPr>
        <p:spPr bwMode="auto">
          <a:xfrm>
            <a:off x="3359694" y="2990038"/>
            <a:ext cx="4752528" cy="201622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Composition</a:t>
            </a:r>
          </a:p>
          <a:p>
            <a:pPr algn="ctr" defTabSz="820738">
              <a:buSzPct val="100000"/>
              <a:defRPr/>
            </a:pPr>
            <a:endParaRPr lang="fr-FR" b="1" i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EPIB</a:t>
            </a:r>
            <a:r>
              <a:rPr lang="fr-FR" b="1" i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/ </a:t>
            </a: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Brancards extraction / Bâtons lumineux / Plots lumineux / Damage Control / Pinces coupantes  </a:t>
            </a:r>
            <a:endParaRPr lang="fr-FR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9" name="Rectangle à coins arrondis 38"/>
          <p:cNvSpPr/>
          <p:nvPr/>
        </p:nvSpPr>
        <p:spPr bwMode="auto">
          <a:xfrm>
            <a:off x="3393521" y="5101083"/>
            <a:ext cx="4594328" cy="56798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GFO</a:t>
            </a:r>
          </a:p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L-LOTPART à modifier </a:t>
            </a:r>
            <a:endParaRPr lang="fr-FR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7" name="Group 100"/>
          <p:cNvGrpSpPr>
            <a:grpSpLocks/>
          </p:cNvGrpSpPr>
          <p:nvPr/>
        </p:nvGrpSpPr>
        <p:grpSpPr bwMode="auto">
          <a:xfrm>
            <a:off x="4425157" y="1180776"/>
            <a:ext cx="2361943" cy="651685"/>
            <a:chOff x="1536" y="816"/>
            <a:chExt cx="432" cy="144"/>
          </a:xfrm>
        </p:grpSpPr>
        <p:sp>
          <p:nvSpPr>
            <p:cNvPr id="18" name="Text Box 102"/>
            <p:cNvSpPr txBox="1">
              <a:spLocks noChangeArrowheads="1"/>
            </p:cNvSpPr>
            <p:nvPr/>
          </p:nvSpPr>
          <p:spPr bwMode="auto">
            <a:xfrm>
              <a:off x="1604" y="816"/>
              <a:ext cx="277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2400" b="1" dirty="0" smtClean="0">
                  <a:solidFill>
                    <a:srgbClr val="FF9933"/>
                  </a:solidFill>
                </a:rPr>
                <a:t>LOT PAR</a:t>
              </a:r>
              <a:endParaRPr lang="fr-FR" altLang="fr-FR" sz="2400" b="1" dirty="0">
                <a:solidFill>
                  <a:srgbClr val="FF9933"/>
                </a:solidFill>
              </a:endParaRPr>
            </a:p>
          </p:txBody>
        </p:sp>
        <p:sp>
          <p:nvSpPr>
            <p:cNvPr id="19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sp>
        <p:nvSpPr>
          <p:cNvPr id="11" name="Rectangle à coins arrondis 4"/>
          <p:cNvSpPr>
            <a:spLocks noChangeArrowheads="1"/>
          </p:cNvSpPr>
          <p:nvPr/>
        </p:nvSpPr>
        <p:spPr bwMode="auto">
          <a:xfrm>
            <a:off x="8184232" y="1975012"/>
            <a:ext cx="3528392" cy="40462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algn="ctr"/>
            <a:r>
              <a:rPr lang="fr-FR" b="1" u="sng" dirty="0" smtClean="0">
                <a:solidFill>
                  <a:schemeClr val="bg1"/>
                </a:solidFill>
              </a:rPr>
              <a:t>Missions</a:t>
            </a:r>
          </a:p>
          <a:p>
            <a:pPr lvl="0"/>
            <a:r>
              <a:rPr lang="fr-FR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fr-FR" dirty="0" smtClean="0">
                <a:solidFill>
                  <a:schemeClr val="bg1"/>
                </a:solidFill>
              </a:rPr>
              <a:t>Assurer la protection </a:t>
            </a:r>
            <a:r>
              <a:rPr lang="fr-FR" dirty="0" smtClean="0">
                <a:solidFill>
                  <a:schemeClr val="bg1"/>
                </a:solidFill>
              </a:rPr>
              <a:t>balistique </a:t>
            </a:r>
            <a:r>
              <a:rPr lang="fr-FR" dirty="0" smtClean="0">
                <a:solidFill>
                  <a:schemeClr val="bg1"/>
                </a:solidFill>
              </a:rPr>
              <a:t>des intervenants.</a:t>
            </a:r>
          </a:p>
          <a:p>
            <a:pPr lvl="0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7" name="Rectangle à coins arrondis 4"/>
          <p:cNvSpPr>
            <a:spLocks noChangeArrowheads="1"/>
          </p:cNvSpPr>
          <p:nvPr/>
        </p:nvSpPr>
        <p:spPr bwMode="auto">
          <a:xfrm>
            <a:off x="-1" y="1975012"/>
            <a:ext cx="3197139" cy="426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3 centres </a:t>
            </a:r>
            <a:r>
              <a:rPr lang="fr-FR" dirty="0" smtClean="0">
                <a:solidFill>
                  <a:schemeClr val="bg1"/>
                </a:solidFill>
              </a:rPr>
              <a:t>support </a:t>
            </a:r>
            <a:r>
              <a:rPr lang="fr-FR" dirty="0" smtClean="0">
                <a:solidFill>
                  <a:schemeClr val="bg1"/>
                </a:solidFill>
              </a:rPr>
              <a:t>:</a:t>
            </a:r>
          </a:p>
          <a:p>
            <a:pPr marL="360363" lvl="1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Roanne </a:t>
            </a: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Saint-Etienne La Terrasse Firminy</a:t>
            </a:r>
          </a:p>
          <a:p>
            <a:pPr marL="360363" lvl="1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3 centres soutien :</a:t>
            </a:r>
          </a:p>
          <a:p>
            <a:pPr marL="360363" lvl="1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Montbrison</a:t>
            </a: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Andrézieux</a:t>
            </a: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Saint Chamond</a:t>
            </a:r>
          </a:p>
          <a:p>
            <a:pPr marL="360363" lvl="1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r>
              <a:rPr lang="fr-FR" sz="1000" dirty="0" smtClean="0">
                <a:solidFill>
                  <a:schemeClr val="bg1"/>
                </a:solidFill>
              </a:rPr>
              <a:t>*A terme évolution vers 6 centres supports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EPT du GRES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3359694" y="1975011"/>
            <a:ext cx="4752528" cy="92020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algn="ctr" defTabSz="820738">
              <a:buSzPct val="100000"/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Matériels </a:t>
            </a:r>
          </a:p>
          <a:p>
            <a:pPr algn="ctr" defTabSz="820738">
              <a:buSzPct val="100000"/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LOT PAR </a:t>
            </a:r>
            <a:endParaRPr lang="fr-FR" sz="1600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3 TPH 700</a:t>
            </a:r>
            <a:endParaRPr lang="fr-FR" sz="1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" name="Rectangle à coins arrondis 34"/>
          <p:cNvSpPr/>
          <p:nvPr/>
        </p:nvSpPr>
        <p:spPr bwMode="auto">
          <a:xfrm>
            <a:off x="3359694" y="2990038"/>
            <a:ext cx="4752528" cy="24551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Armement // </a:t>
            </a:r>
            <a:r>
              <a:rPr lang="fr-FR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emplois OPS</a:t>
            </a:r>
          </a:p>
          <a:p>
            <a:pPr algn="ctr" defTabSz="820738">
              <a:buSzPct val="100000"/>
              <a:defRPr/>
            </a:pPr>
            <a:endParaRPr lang="fr-FR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 conducteur 	</a:t>
            </a:r>
            <a:r>
              <a:rPr lang="fr-FR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Equipier GRES</a:t>
            </a:r>
          </a:p>
          <a:p>
            <a:pPr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 CDA 		</a:t>
            </a:r>
            <a:r>
              <a:rPr lang="fr-FR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Chef d’agrès GRES</a:t>
            </a:r>
          </a:p>
          <a:p>
            <a:pPr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 Binôme de l’avant 	</a:t>
            </a:r>
            <a:r>
              <a:rPr lang="fr-FR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Equipier GRES</a:t>
            </a:r>
          </a:p>
          <a:p>
            <a:pPr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 Binôme extraction 	</a:t>
            </a:r>
            <a:r>
              <a:rPr lang="fr-FR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Equipier GRES</a:t>
            </a:r>
          </a:p>
          <a:p>
            <a:pPr defTabSz="820738">
              <a:buSzPct val="100000"/>
              <a:defRPr/>
            </a:pPr>
            <a:endParaRPr lang="fr-FR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endParaRPr lang="fr-FR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endParaRPr lang="fr-FR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9" name="Rectangle à coins arrondis 38"/>
          <p:cNvSpPr/>
          <p:nvPr/>
        </p:nvSpPr>
        <p:spPr bwMode="auto">
          <a:xfrm>
            <a:off x="3414760" y="5589240"/>
            <a:ext cx="4594328" cy="56798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GFO</a:t>
            </a:r>
          </a:p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BASE GFO GAZ </a:t>
            </a:r>
            <a:endParaRPr lang="fr-FR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Rectangle à coins arrondis 4"/>
          <p:cNvSpPr>
            <a:spLocks noChangeArrowheads="1"/>
          </p:cNvSpPr>
          <p:nvPr/>
        </p:nvSpPr>
        <p:spPr bwMode="auto">
          <a:xfrm>
            <a:off x="8184232" y="1975012"/>
            <a:ext cx="3528392" cy="40462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algn="ctr"/>
            <a:r>
              <a:rPr lang="fr-FR" b="1" u="sng" dirty="0" smtClean="0">
                <a:solidFill>
                  <a:schemeClr val="bg1"/>
                </a:solidFill>
              </a:rPr>
              <a:t>Missions</a:t>
            </a:r>
          </a:p>
          <a:p>
            <a:pPr lvl="0" algn="ctr"/>
            <a:endParaRPr lang="fr-FR" b="1" u="sng" dirty="0">
              <a:solidFill>
                <a:schemeClr val="bg1"/>
              </a:solidFill>
            </a:endParaRPr>
          </a:p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Appui matériels des FSP </a:t>
            </a:r>
            <a:r>
              <a:rPr lang="fr-FR" sz="1200" b="1" dirty="0" smtClean="0">
                <a:solidFill>
                  <a:schemeClr val="bg1"/>
                </a:solidFill>
              </a:rPr>
              <a:t>(Ouverture de porte, échelle, coupure gaz, détection…)</a:t>
            </a:r>
          </a:p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Protection incendie </a:t>
            </a:r>
          </a:p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Gradé contrôleur </a:t>
            </a:r>
          </a:p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Balisage corridor, 1</a:t>
            </a:r>
            <a:r>
              <a:rPr lang="fr-FR" b="1" baseline="30000" dirty="0" smtClean="0">
                <a:solidFill>
                  <a:schemeClr val="bg1"/>
                </a:solidFill>
              </a:rPr>
              <a:t>ère</a:t>
            </a:r>
            <a:r>
              <a:rPr lang="fr-FR" b="1" dirty="0" smtClean="0">
                <a:solidFill>
                  <a:schemeClr val="bg1"/>
                </a:solidFill>
              </a:rPr>
              <a:t> reconnaissance, Priorisation victimes </a:t>
            </a:r>
          </a:p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Extraction</a:t>
            </a:r>
          </a:p>
          <a:p>
            <a:pPr lvl="0"/>
            <a:endParaRPr lang="fr-FR" dirty="0" smtClean="0">
              <a:solidFill>
                <a:schemeClr val="bg1"/>
              </a:solidFill>
            </a:endParaRPr>
          </a:p>
          <a:p>
            <a:pPr lvl="0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7" name="Rectangle à coins arrondis 4"/>
          <p:cNvSpPr>
            <a:spLocks noChangeArrowheads="1"/>
          </p:cNvSpPr>
          <p:nvPr/>
        </p:nvSpPr>
        <p:spPr bwMode="auto">
          <a:xfrm>
            <a:off x="-1" y="1975012"/>
            <a:ext cx="3197139" cy="426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3 centres </a:t>
            </a:r>
            <a:r>
              <a:rPr lang="fr-FR" dirty="0" smtClean="0">
                <a:solidFill>
                  <a:schemeClr val="bg1"/>
                </a:solidFill>
              </a:rPr>
              <a:t>support* </a:t>
            </a:r>
            <a:r>
              <a:rPr lang="fr-FR" dirty="0" smtClean="0">
                <a:solidFill>
                  <a:schemeClr val="bg1"/>
                </a:solidFill>
              </a:rPr>
              <a:t>:</a:t>
            </a:r>
          </a:p>
          <a:p>
            <a:pPr marL="360363" lvl="1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Roanne </a:t>
            </a: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Saint-Etienne La Terrasse Firminy</a:t>
            </a:r>
          </a:p>
          <a:p>
            <a:pPr marL="360363" lvl="1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*</a:t>
            </a:r>
            <a:r>
              <a:rPr lang="fr-FR" dirty="0">
                <a:solidFill>
                  <a:schemeClr val="bg1"/>
                </a:solidFill>
              </a:rPr>
              <a:t>A terme évolution </a:t>
            </a:r>
            <a:r>
              <a:rPr lang="fr-FR" dirty="0" smtClean="0">
                <a:solidFill>
                  <a:schemeClr val="bg1"/>
                </a:solidFill>
              </a:rPr>
              <a:t>vers 6 centres </a:t>
            </a:r>
            <a:r>
              <a:rPr lang="fr-FR" dirty="0" smtClean="0">
                <a:solidFill>
                  <a:schemeClr val="bg1"/>
                </a:solidFill>
              </a:rPr>
              <a:t>support</a:t>
            </a:r>
            <a:endParaRPr lang="fr-FR" dirty="0" smtClean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16" name="Group 100"/>
          <p:cNvGrpSpPr>
            <a:grpSpLocks/>
          </p:cNvGrpSpPr>
          <p:nvPr/>
        </p:nvGrpSpPr>
        <p:grpSpPr bwMode="auto">
          <a:xfrm>
            <a:off x="4955840" y="1185212"/>
            <a:ext cx="1512168" cy="576063"/>
            <a:chOff x="1536" y="720"/>
            <a:chExt cx="432" cy="240"/>
          </a:xfrm>
        </p:grpSpPr>
        <p:sp>
          <p:nvSpPr>
            <p:cNvPr id="20" name="Line 101"/>
            <p:cNvSpPr>
              <a:spLocks noChangeShapeType="1"/>
            </p:cNvSpPr>
            <p:nvPr/>
          </p:nvSpPr>
          <p:spPr bwMode="auto">
            <a:xfrm flipH="1" flipV="1">
              <a:off x="1728" y="720"/>
              <a:ext cx="0" cy="96"/>
            </a:xfrm>
            <a:prstGeom prst="line">
              <a:avLst/>
            </a:prstGeom>
            <a:ln w="28575">
              <a:solidFill>
                <a:srgbClr val="FFC000"/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" name="Text Box 102"/>
            <p:cNvSpPr txBox="1">
              <a:spLocks noChangeArrowheads="1"/>
            </p:cNvSpPr>
            <p:nvPr/>
          </p:nvSpPr>
          <p:spPr bwMode="auto">
            <a:xfrm>
              <a:off x="1641" y="811"/>
              <a:ext cx="174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 </a:t>
              </a:r>
              <a:r>
                <a:rPr lang="fr-FR" altLang="fr-FR" sz="1600" b="1" dirty="0" smtClean="0">
                  <a:solidFill>
                    <a:srgbClr val="FF9933"/>
                  </a:solidFill>
                </a:rPr>
                <a:t>EPT</a:t>
              </a:r>
              <a:endParaRPr lang="fr-FR" altLang="fr-FR" sz="1600" b="1" dirty="0">
                <a:solidFill>
                  <a:srgbClr val="FF9933"/>
                </a:solidFill>
              </a:endParaRPr>
            </a:p>
          </p:txBody>
        </p:sp>
        <p:sp>
          <p:nvSpPr>
            <p:cNvPr id="22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671" y="5034010"/>
            <a:ext cx="595477" cy="8413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408" y="5034010"/>
            <a:ext cx="609629" cy="8413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6808" y="5085183"/>
            <a:ext cx="640519" cy="79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VTPM du GRES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3359694" y="1975011"/>
            <a:ext cx="4752528" cy="92020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algn="ctr" defTabSz="820738">
              <a:buSzPct val="100000"/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Matériels </a:t>
            </a:r>
          </a:p>
          <a:p>
            <a:pPr algn="ctr" defTabSz="820738">
              <a:buSzPct val="100000"/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LOT PAR </a:t>
            </a:r>
            <a:endParaRPr lang="fr-FR" sz="1600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r>
              <a:rPr lang="fr-FR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r>
              <a:rPr lang="fr-FR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TPH 700</a:t>
            </a:r>
            <a:endParaRPr lang="fr-FR" sz="1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" name="Rectangle à coins arrondis 34"/>
          <p:cNvSpPr/>
          <p:nvPr/>
        </p:nvSpPr>
        <p:spPr bwMode="auto">
          <a:xfrm>
            <a:off x="3359694" y="2996952"/>
            <a:ext cx="4752528" cy="24551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Armement // </a:t>
            </a:r>
            <a:r>
              <a:rPr lang="fr-FR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emplois OPS</a:t>
            </a:r>
          </a:p>
          <a:p>
            <a:pPr algn="ctr" defTabSz="820738">
              <a:buSzPct val="100000"/>
              <a:defRPr/>
            </a:pPr>
            <a:endParaRPr lang="fr-FR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 Binôme extraction 	</a:t>
            </a:r>
            <a:r>
              <a:rPr lang="fr-FR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Equipier GRES</a:t>
            </a:r>
          </a:p>
          <a:p>
            <a:pPr defTabSz="820738">
              <a:buSzPct val="100000"/>
              <a:defRPr/>
            </a:pPr>
            <a:endParaRPr lang="fr-FR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endParaRPr lang="fr-FR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endParaRPr lang="fr-FR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9" name="Rectangle à coins arrondis 38"/>
          <p:cNvSpPr/>
          <p:nvPr/>
        </p:nvSpPr>
        <p:spPr bwMode="auto">
          <a:xfrm>
            <a:off x="3414760" y="5589240"/>
            <a:ext cx="4594328" cy="56798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GFO</a:t>
            </a:r>
          </a:p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BASE GFO GAZ </a:t>
            </a:r>
            <a:endParaRPr lang="fr-FR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Rectangle à coins arrondis 4"/>
          <p:cNvSpPr>
            <a:spLocks noChangeArrowheads="1"/>
          </p:cNvSpPr>
          <p:nvPr/>
        </p:nvSpPr>
        <p:spPr bwMode="auto">
          <a:xfrm>
            <a:off x="8184232" y="1975012"/>
            <a:ext cx="3528392" cy="40462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t" anchorCtr="0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algn="ctr"/>
            <a:r>
              <a:rPr lang="fr-FR" b="1" u="sng" dirty="0" smtClean="0">
                <a:solidFill>
                  <a:schemeClr val="bg1"/>
                </a:solidFill>
              </a:rPr>
              <a:t>Missions</a:t>
            </a:r>
          </a:p>
          <a:p>
            <a:pPr lvl="0" algn="ctr"/>
            <a:endParaRPr lang="fr-FR" b="1" u="sng" dirty="0">
              <a:solidFill>
                <a:schemeClr val="bg1"/>
              </a:solidFill>
            </a:endParaRPr>
          </a:p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Extraction</a:t>
            </a:r>
          </a:p>
          <a:p>
            <a:pPr lvl="0"/>
            <a:endParaRPr lang="fr-FR" dirty="0" smtClean="0">
              <a:solidFill>
                <a:schemeClr val="bg1"/>
              </a:solidFill>
            </a:endParaRPr>
          </a:p>
          <a:p>
            <a:pPr lvl="0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7" name="Rectangle à coins arrondis 4"/>
          <p:cNvSpPr>
            <a:spLocks noChangeArrowheads="1"/>
          </p:cNvSpPr>
          <p:nvPr/>
        </p:nvSpPr>
        <p:spPr bwMode="auto">
          <a:xfrm>
            <a:off x="-1" y="1975012"/>
            <a:ext cx="3197139" cy="426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3 centres soutien* :</a:t>
            </a:r>
          </a:p>
          <a:p>
            <a:pPr marL="360363" lvl="1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Montbrison</a:t>
            </a: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Andrézieux</a:t>
            </a: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Saint Chamond</a:t>
            </a:r>
          </a:p>
          <a:p>
            <a:pPr marL="360363" lvl="1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*A terme évolution vers 6 centres </a:t>
            </a:r>
            <a:r>
              <a:rPr lang="fr-FR" dirty="0" smtClean="0">
                <a:solidFill>
                  <a:schemeClr val="bg1"/>
                </a:solidFill>
              </a:rPr>
              <a:t>support</a:t>
            </a:r>
            <a:endParaRPr lang="fr-FR" dirty="0" smtClean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16" name="Group 100"/>
          <p:cNvGrpSpPr>
            <a:grpSpLocks/>
          </p:cNvGrpSpPr>
          <p:nvPr/>
        </p:nvGrpSpPr>
        <p:grpSpPr bwMode="auto">
          <a:xfrm>
            <a:off x="4955840" y="1185212"/>
            <a:ext cx="1512168" cy="576063"/>
            <a:chOff x="1536" y="720"/>
            <a:chExt cx="432" cy="240"/>
          </a:xfrm>
        </p:grpSpPr>
        <p:sp>
          <p:nvSpPr>
            <p:cNvPr id="20" name="Line 101"/>
            <p:cNvSpPr>
              <a:spLocks noChangeShapeType="1"/>
            </p:cNvSpPr>
            <p:nvPr/>
          </p:nvSpPr>
          <p:spPr bwMode="auto">
            <a:xfrm flipH="1" flipV="1">
              <a:off x="1728" y="720"/>
              <a:ext cx="0" cy="96"/>
            </a:xfrm>
            <a:prstGeom prst="line">
              <a:avLst/>
            </a:prstGeom>
            <a:ln w="28575">
              <a:solidFill>
                <a:srgbClr val="FFC000"/>
              </a:solidFill>
              <a:headEnd/>
              <a:tailEnd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" name="Text Box 102"/>
            <p:cNvSpPr txBox="1">
              <a:spLocks noChangeArrowheads="1"/>
            </p:cNvSpPr>
            <p:nvPr/>
          </p:nvSpPr>
          <p:spPr bwMode="auto">
            <a:xfrm>
              <a:off x="1655" y="849"/>
              <a:ext cx="146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 VTPM</a:t>
              </a:r>
              <a:endParaRPr lang="fr-FR" altLang="fr-FR" sz="1600" b="1" dirty="0">
                <a:solidFill>
                  <a:srgbClr val="FF9933"/>
                </a:solidFill>
              </a:endParaRPr>
            </a:p>
          </p:txBody>
        </p:sp>
        <p:sp>
          <p:nvSpPr>
            <p:cNvPr id="22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92344" y="3190532"/>
            <a:ext cx="1739820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VSAV du GRES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3" name="Rectangle à coins arrondis 4"/>
          <p:cNvSpPr>
            <a:spLocks noChangeArrowheads="1"/>
          </p:cNvSpPr>
          <p:nvPr/>
        </p:nvSpPr>
        <p:spPr bwMode="auto">
          <a:xfrm>
            <a:off x="-1" y="1975012"/>
            <a:ext cx="3197139" cy="426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Engagement du VSAV du secteur le plus près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3564290" y="1975012"/>
            <a:ext cx="4104456" cy="73390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algn="ctr" defTabSz="820738">
              <a:buSzPct val="100000"/>
              <a:defRPr/>
            </a:pPr>
            <a:r>
              <a:rPr lang="fr-FR" sz="14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Matériels</a:t>
            </a:r>
          </a:p>
          <a:p>
            <a:pPr algn="ctr" defTabSz="820738">
              <a:buSzPct val="100000"/>
              <a:defRPr/>
            </a:pPr>
            <a:r>
              <a:rPr lang="fr-FR" sz="14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Inventaire type VSAV </a:t>
            </a:r>
            <a:endParaRPr lang="fr-FR" sz="14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7" name="Rectangle à coins arrondis 4"/>
          <p:cNvSpPr>
            <a:spLocks noChangeArrowheads="1"/>
          </p:cNvSpPr>
          <p:nvPr/>
        </p:nvSpPr>
        <p:spPr bwMode="auto">
          <a:xfrm>
            <a:off x="8184232" y="1975012"/>
            <a:ext cx="3528392" cy="40462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t" anchorCtr="0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algn="ctr"/>
            <a:r>
              <a:rPr lang="fr-FR" b="1" u="sng" dirty="0" smtClean="0">
                <a:solidFill>
                  <a:schemeClr val="bg1"/>
                </a:solidFill>
              </a:rPr>
              <a:t>Missions</a:t>
            </a:r>
          </a:p>
          <a:p>
            <a:pPr lvl="0" algn="ctr"/>
            <a:endParaRPr lang="fr-FR" b="1" u="sng" dirty="0">
              <a:solidFill>
                <a:schemeClr val="bg1"/>
              </a:solidFill>
            </a:endParaRPr>
          </a:p>
          <a:p>
            <a:pPr lvl="0"/>
            <a:r>
              <a:rPr lang="fr-FR" dirty="0" smtClean="0">
                <a:solidFill>
                  <a:schemeClr val="bg1"/>
                </a:solidFill>
              </a:rPr>
              <a:t>Soutien sanitaire des intervenants</a:t>
            </a:r>
          </a:p>
          <a:p>
            <a:pPr lvl="0"/>
            <a:r>
              <a:rPr lang="fr-FR" dirty="0" smtClean="0">
                <a:solidFill>
                  <a:schemeClr val="bg1"/>
                </a:solidFill>
              </a:rPr>
              <a:t>Initier le PRV</a:t>
            </a:r>
          </a:p>
          <a:p>
            <a:pPr lvl="0"/>
            <a:r>
              <a:rPr lang="fr-FR" dirty="0" smtClean="0">
                <a:solidFill>
                  <a:schemeClr val="bg1"/>
                </a:solidFill>
              </a:rPr>
              <a:t>Gestes salvateurs au PRV</a:t>
            </a:r>
            <a:endParaRPr lang="fr-FR" dirty="0">
              <a:solidFill>
                <a:schemeClr val="bg1"/>
              </a:solidFill>
            </a:endParaRPr>
          </a:p>
          <a:p>
            <a:pPr lvl="0"/>
            <a:r>
              <a:rPr lang="fr-FR" dirty="0" smtClean="0">
                <a:solidFill>
                  <a:schemeClr val="bg1"/>
                </a:solidFill>
              </a:rPr>
              <a:t>1</a:t>
            </a:r>
            <a:r>
              <a:rPr lang="fr-FR" baseline="30000" dirty="0" smtClean="0">
                <a:solidFill>
                  <a:schemeClr val="bg1"/>
                </a:solidFill>
              </a:rPr>
              <a:t>er</a:t>
            </a:r>
            <a:r>
              <a:rPr lang="fr-FR" dirty="0" smtClean="0">
                <a:solidFill>
                  <a:schemeClr val="bg1"/>
                </a:solidFill>
              </a:rPr>
              <a:t> dénombrement</a:t>
            </a:r>
          </a:p>
          <a:p>
            <a:pPr lvl="0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3575720" y="2985182"/>
            <a:ext cx="4104456" cy="8620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Emploi </a:t>
            </a: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OPS</a:t>
            </a:r>
          </a:p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Equipier SUAP</a:t>
            </a:r>
            <a:endParaRPr lang="fr-FR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9" name="Rectangle à coins arrondis 38"/>
          <p:cNvSpPr/>
          <p:nvPr/>
        </p:nvSpPr>
        <p:spPr bwMode="auto">
          <a:xfrm>
            <a:off x="3575720" y="4106162"/>
            <a:ext cx="4104456" cy="125168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algn="ctr" defTabSz="820738">
              <a:buSzPct val="100000"/>
              <a:defRPr/>
            </a:pPr>
            <a:endParaRPr lang="fr-FR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Engagement OPS</a:t>
            </a:r>
          </a:p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GFO 1VSAV pas déclinaison en GFO avec VLTU idem agglo</a:t>
            </a:r>
          </a:p>
          <a:p>
            <a:pPr algn="ctr" defTabSz="820738">
              <a:buSzPct val="100000"/>
              <a:defRPr/>
            </a:pPr>
            <a:endParaRPr lang="fr-FR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7" name="Group 88"/>
          <p:cNvGrpSpPr>
            <a:grpSpLocks/>
          </p:cNvGrpSpPr>
          <p:nvPr/>
        </p:nvGrpSpPr>
        <p:grpSpPr bwMode="auto">
          <a:xfrm>
            <a:off x="4583832" y="1226702"/>
            <a:ext cx="1512168" cy="613262"/>
            <a:chOff x="96" y="720"/>
            <a:chExt cx="432" cy="264"/>
          </a:xfrm>
        </p:grpSpPr>
        <p:sp>
          <p:nvSpPr>
            <p:cNvPr id="18" name="Line 89"/>
            <p:cNvSpPr>
              <a:spLocks noChangeShapeType="1"/>
            </p:cNvSpPr>
            <p:nvPr/>
          </p:nvSpPr>
          <p:spPr bwMode="auto">
            <a:xfrm flipH="1" flipV="1">
              <a:off x="288" y="720"/>
              <a:ext cx="0" cy="96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" name="Text Box 90"/>
            <p:cNvSpPr txBox="1">
              <a:spLocks noChangeArrowheads="1"/>
            </p:cNvSpPr>
            <p:nvPr/>
          </p:nvSpPr>
          <p:spPr bwMode="auto">
            <a:xfrm>
              <a:off x="200" y="825"/>
              <a:ext cx="22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AE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800" b="1" dirty="0" smtClean="0">
                  <a:solidFill>
                    <a:srgbClr val="00AE00"/>
                  </a:solidFill>
                </a:rPr>
                <a:t>VSAV</a:t>
              </a:r>
              <a:endParaRPr lang="fr-FR" altLang="fr-FR" sz="1800" b="1" dirty="0">
                <a:solidFill>
                  <a:srgbClr val="00AE00"/>
                </a:solidFill>
              </a:endParaRPr>
            </a:p>
          </p:txBody>
        </p:sp>
        <p:sp>
          <p:nvSpPr>
            <p:cNvPr id="20" name="Rectangle 91"/>
            <p:cNvSpPr>
              <a:spLocks noChangeArrowheads="1"/>
            </p:cNvSpPr>
            <p:nvPr/>
          </p:nvSpPr>
          <p:spPr bwMode="auto">
            <a:xfrm>
              <a:off x="96" y="816"/>
              <a:ext cx="432" cy="144"/>
            </a:xfrm>
            <a:prstGeom prst="rect">
              <a:avLst/>
            </a:prstGeom>
            <a:noFill/>
            <a:ln w="25400">
              <a:solidFill>
                <a:srgbClr val="00AE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842" y="3847273"/>
            <a:ext cx="2215172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8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VSM du GRES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3" name="Rectangle à coins arrondis 4"/>
          <p:cNvSpPr>
            <a:spLocks noChangeArrowheads="1"/>
          </p:cNvSpPr>
          <p:nvPr/>
        </p:nvSpPr>
        <p:spPr bwMode="auto">
          <a:xfrm>
            <a:off x="-1" y="1975012"/>
            <a:ext cx="3197139" cy="426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Engagement du VSM du secteur le plus près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3564290" y="1975012"/>
            <a:ext cx="4104456" cy="73390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algn="ctr" defTabSz="820738">
              <a:buSzPct val="100000"/>
              <a:defRPr/>
            </a:pPr>
            <a:r>
              <a:rPr lang="fr-FR" sz="14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Matériels</a:t>
            </a:r>
          </a:p>
          <a:p>
            <a:pPr algn="ctr" defTabSz="820738">
              <a:buSzPct val="100000"/>
              <a:defRPr/>
            </a:pPr>
            <a:r>
              <a:rPr lang="fr-FR" sz="14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Inventaire type VSM </a:t>
            </a:r>
            <a:endParaRPr lang="fr-FR" sz="14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7" name="Rectangle à coins arrondis 4"/>
          <p:cNvSpPr>
            <a:spLocks noChangeArrowheads="1"/>
          </p:cNvSpPr>
          <p:nvPr/>
        </p:nvSpPr>
        <p:spPr bwMode="auto">
          <a:xfrm>
            <a:off x="8184232" y="1975012"/>
            <a:ext cx="3528392" cy="40462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t" anchorCtr="0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algn="ctr"/>
            <a:r>
              <a:rPr lang="fr-FR" b="1" u="sng" dirty="0" smtClean="0">
                <a:solidFill>
                  <a:schemeClr val="bg1"/>
                </a:solidFill>
              </a:rPr>
              <a:t>Missions</a:t>
            </a:r>
          </a:p>
          <a:p>
            <a:pPr lvl="0" algn="ctr"/>
            <a:endParaRPr lang="fr-FR" b="1" u="sng" dirty="0">
              <a:solidFill>
                <a:schemeClr val="bg1"/>
              </a:solidFill>
            </a:endParaRPr>
          </a:p>
          <a:p>
            <a:pPr lvl="0"/>
            <a:r>
              <a:rPr lang="fr-FR" dirty="0" smtClean="0">
                <a:solidFill>
                  <a:schemeClr val="bg1"/>
                </a:solidFill>
              </a:rPr>
              <a:t>Soutien sanitaire des intervenants</a:t>
            </a:r>
          </a:p>
          <a:p>
            <a:pPr lvl="0"/>
            <a:r>
              <a:rPr lang="fr-FR" dirty="0" smtClean="0">
                <a:solidFill>
                  <a:schemeClr val="bg1"/>
                </a:solidFill>
              </a:rPr>
              <a:t>Gestes salvateurs au PRV</a:t>
            </a:r>
          </a:p>
          <a:p>
            <a:pPr lvl="0"/>
            <a:r>
              <a:rPr lang="fr-FR" dirty="0" smtClean="0">
                <a:solidFill>
                  <a:schemeClr val="bg1"/>
                </a:solidFill>
              </a:rPr>
              <a:t>1</a:t>
            </a:r>
            <a:r>
              <a:rPr lang="fr-FR" baseline="30000" dirty="0" smtClean="0">
                <a:solidFill>
                  <a:schemeClr val="bg1"/>
                </a:solidFill>
              </a:rPr>
              <a:t>er</a:t>
            </a:r>
            <a:r>
              <a:rPr lang="fr-FR" dirty="0" smtClean="0">
                <a:solidFill>
                  <a:schemeClr val="bg1"/>
                </a:solidFill>
              </a:rPr>
              <a:t> tri et catégorisation</a:t>
            </a:r>
          </a:p>
          <a:p>
            <a:pPr lvl="0"/>
            <a:r>
              <a:rPr lang="fr-FR" dirty="0" smtClean="0">
                <a:solidFill>
                  <a:schemeClr val="bg1"/>
                </a:solidFill>
              </a:rPr>
              <a:t>Appui matériels (</a:t>
            </a:r>
            <a:r>
              <a:rPr lang="fr-FR" sz="1100" dirty="0" smtClean="0">
                <a:solidFill>
                  <a:schemeClr val="bg1"/>
                </a:solidFill>
              </a:rPr>
              <a:t>damage control….)</a:t>
            </a:r>
            <a:endParaRPr lang="fr-FR" sz="1100" dirty="0">
              <a:solidFill>
                <a:schemeClr val="bg1"/>
              </a:solidFill>
            </a:endParaRPr>
          </a:p>
          <a:p>
            <a:pPr lvl="0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3575720" y="2985182"/>
            <a:ext cx="4104456" cy="10198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Emploi OPS</a:t>
            </a:r>
          </a:p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Equipier SSSM</a:t>
            </a:r>
          </a:p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Infirmier</a:t>
            </a:r>
            <a:endParaRPr lang="fr-FR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9" name="Rectangle à coins arrondis 38"/>
          <p:cNvSpPr/>
          <p:nvPr/>
        </p:nvSpPr>
        <p:spPr bwMode="auto">
          <a:xfrm>
            <a:off x="3575720" y="4106162"/>
            <a:ext cx="4104456" cy="125168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Engagement </a:t>
            </a: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OPS</a:t>
            </a:r>
          </a:p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GFO 1INFVSM pas déclinaison vers infirmier de secteur </a:t>
            </a:r>
            <a:endParaRPr lang="fr-FR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4" name="Group 108"/>
          <p:cNvGrpSpPr>
            <a:grpSpLocks/>
          </p:cNvGrpSpPr>
          <p:nvPr/>
        </p:nvGrpSpPr>
        <p:grpSpPr bwMode="auto">
          <a:xfrm>
            <a:off x="4838975" y="1216897"/>
            <a:ext cx="1224136" cy="579443"/>
            <a:chOff x="96" y="1008"/>
            <a:chExt cx="432" cy="240"/>
          </a:xfrm>
        </p:grpSpPr>
        <p:sp>
          <p:nvSpPr>
            <p:cNvPr id="15" name="Line 109"/>
            <p:cNvSpPr>
              <a:spLocks noChangeShapeType="1"/>
            </p:cNvSpPr>
            <p:nvPr/>
          </p:nvSpPr>
          <p:spPr bwMode="auto">
            <a:xfrm flipH="1" flipV="1">
              <a:off x="288" y="1008"/>
              <a:ext cx="0" cy="96"/>
            </a:xfrm>
            <a:prstGeom prst="line">
              <a:avLst/>
            </a:prstGeom>
            <a:noFill/>
            <a:ln w="25400">
              <a:solidFill>
                <a:srgbClr val="00AE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 Box 110"/>
            <p:cNvSpPr txBox="1">
              <a:spLocks noChangeArrowheads="1"/>
            </p:cNvSpPr>
            <p:nvPr/>
          </p:nvSpPr>
          <p:spPr bwMode="auto">
            <a:xfrm>
              <a:off x="170" y="1105"/>
              <a:ext cx="226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AE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600" b="1" dirty="0" smtClean="0">
                  <a:solidFill>
                    <a:srgbClr val="00AE00"/>
                  </a:solidFill>
                </a:rPr>
                <a:t>VSM</a:t>
              </a:r>
              <a:endParaRPr lang="fr-FR" altLang="fr-FR" sz="1600" b="1" dirty="0">
                <a:solidFill>
                  <a:srgbClr val="00AE00"/>
                </a:solidFill>
              </a:endParaRPr>
            </a:p>
          </p:txBody>
        </p:sp>
        <p:sp>
          <p:nvSpPr>
            <p:cNvPr id="21" name="Rectangle 111"/>
            <p:cNvSpPr>
              <a:spLocks noChangeArrowheads="1"/>
            </p:cNvSpPr>
            <p:nvPr/>
          </p:nvSpPr>
          <p:spPr bwMode="auto">
            <a:xfrm>
              <a:off x="96" y="1104"/>
              <a:ext cx="432" cy="144"/>
            </a:xfrm>
            <a:prstGeom prst="rect">
              <a:avLst/>
            </a:prstGeom>
            <a:noFill/>
            <a:ln w="25400">
              <a:solidFill>
                <a:srgbClr val="00AE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748" y="3694063"/>
            <a:ext cx="1567360" cy="207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OFFICIERS DE </a:t>
            </a:r>
            <a:r>
              <a:rPr lang="fr-FR" dirty="0" smtClean="0"/>
              <a:t>LIAISON COPG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fr-FR" altLang="fr-FR">
              <a:solidFill>
                <a:srgbClr val="FFFFFF"/>
              </a:solidFill>
            </a:endParaRPr>
          </a:p>
        </p:txBody>
      </p:sp>
      <p:grpSp>
        <p:nvGrpSpPr>
          <p:cNvPr id="13" name="Group 100"/>
          <p:cNvGrpSpPr>
            <a:grpSpLocks/>
          </p:cNvGrpSpPr>
          <p:nvPr/>
        </p:nvGrpSpPr>
        <p:grpSpPr bwMode="auto">
          <a:xfrm>
            <a:off x="4727225" y="1101601"/>
            <a:ext cx="1788298" cy="693736"/>
            <a:chOff x="1536" y="720"/>
            <a:chExt cx="432" cy="240"/>
          </a:xfrm>
        </p:grpSpPr>
        <p:sp>
          <p:nvSpPr>
            <p:cNvPr id="14" name="Line 101"/>
            <p:cNvSpPr>
              <a:spLocks noChangeShapeType="1"/>
            </p:cNvSpPr>
            <p:nvPr/>
          </p:nvSpPr>
          <p:spPr bwMode="auto">
            <a:xfrm flipH="1" flipV="1">
              <a:off x="1728" y="720"/>
              <a:ext cx="0" cy="96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 Box 102"/>
            <p:cNvSpPr txBox="1">
              <a:spLocks noChangeArrowheads="1"/>
            </p:cNvSpPr>
            <p:nvPr/>
          </p:nvSpPr>
          <p:spPr bwMode="auto">
            <a:xfrm>
              <a:off x="1575" y="838"/>
              <a:ext cx="32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b="1" dirty="0" smtClean="0">
                  <a:solidFill>
                    <a:srgbClr val="FF9933"/>
                  </a:solidFill>
                </a:rPr>
                <a:t>OFF LIAISON</a:t>
              </a:r>
              <a:endParaRPr lang="fr-FR" altLang="fr-FR" sz="1400" b="1" dirty="0">
                <a:solidFill>
                  <a:srgbClr val="FF9933"/>
                </a:solidFill>
              </a:endParaRPr>
            </a:p>
          </p:txBody>
        </p:sp>
        <p:sp>
          <p:nvSpPr>
            <p:cNvPr id="16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sp>
        <p:nvSpPr>
          <p:cNvPr id="34" name="Rectangle à coins arrondis 33"/>
          <p:cNvSpPr/>
          <p:nvPr/>
        </p:nvSpPr>
        <p:spPr bwMode="auto">
          <a:xfrm>
            <a:off x="3564290" y="1975012"/>
            <a:ext cx="4104456" cy="73390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algn="ctr" defTabSz="820738">
              <a:buSzPct val="100000"/>
              <a:defRPr/>
            </a:pPr>
            <a:r>
              <a:rPr lang="fr-FR" sz="14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Matériels</a:t>
            </a:r>
          </a:p>
          <a:p>
            <a:pPr algn="ctr" defTabSz="820738">
              <a:buSzPct val="100000"/>
              <a:defRPr/>
            </a:pPr>
            <a:r>
              <a:rPr lang="fr-FR" sz="14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 EPI B issu d’un LOTPAR</a:t>
            </a:r>
          </a:p>
          <a:p>
            <a:pPr algn="ctr" defTabSz="820738">
              <a:buSzPct val="100000"/>
              <a:defRPr/>
            </a:pPr>
            <a:r>
              <a:rPr lang="fr-FR" sz="14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 TPH 700</a:t>
            </a:r>
          </a:p>
        </p:txBody>
      </p:sp>
      <p:sp>
        <p:nvSpPr>
          <p:cNvPr id="35" name="Rectangle à coins arrondis 34"/>
          <p:cNvSpPr/>
          <p:nvPr/>
        </p:nvSpPr>
        <p:spPr bwMode="auto">
          <a:xfrm>
            <a:off x="3594538" y="2864869"/>
            <a:ext cx="4104456" cy="7570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algn="ctr" defTabSz="820738">
              <a:buSzPct val="100000"/>
              <a:defRPr/>
            </a:pPr>
            <a:endParaRPr lang="fr-FR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algn="ctr" defTabSz="820738">
              <a:buSzPct val="100000"/>
              <a:defRPr/>
            </a:pPr>
            <a:endParaRPr lang="fr-FR" sz="1200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r>
              <a:rPr lang="fr-FR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INTERLOCUTEURS</a:t>
            </a:r>
            <a:endParaRPr lang="fr-FR" sz="1200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r>
              <a:rPr lang="fr-FR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COPG</a:t>
            </a:r>
            <a:endParaRPr lang="fr-FR" sz="1200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r>
              <a:rPr lang="fr-FR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COS</a:t>
            </a:r>
          </a:p>
          <a:p>
            <a:pPr algn="ctr" defTabSz="820738">
              <a:buSzPct val="100000"/>
              <a:defRPr/>
            </a:pPr>
            <a:r>
              <a:rPr lang="fr-FR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CDG GRES</a:t>
            </a:r>
            <a:endParaRPr lang="fr-FR" sz="1200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endParaRPr lang="fr-FR" sz="1200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endParaRPr lang="fr-FR" sz="12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endParaRPr lang="fr-FR" sz="1200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endParaRPr lang="fr-FR" sz="12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7" name="Rectangle à coins arrondis 4"/>
          <p:cNvSpPr>
            <a:spLocks noChangeArrowheads="1"/>
          </p:cNvSpPr>
          <p:nvPr/>
        </p:nvSpPr>
        <p:spPr bwMode="auto">
          <a:xfrm>
            <a:off x="8040216" y="1911923"/>
            <a:ext cx="3528392" cy="403735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t" anchorCtr="0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algn="ctr"/>
            <a:r>
              <a:rPr lang="fr-FR" b="1" u="sng" dirty="0" smtClean="0">
                <a:solidFill>
                  <a:schemeClr val="bg1"/>
                </a:solidFill>
              </a:rPr>
              <a:t>Missions</a:t>
            </a:r>
          </a:p>
          <a:p>
            <a:pPr lvl="0"/>
            <a:endParaRPr lang="fr-FR" dirty="0" smtClean="0">
              <a:solidFill>
                <a:schemeClr val="bg1"/>
              </a:solidFill>
            </a:endParaRPr>
          </a:p>
          <a:p>
            <a:pPr lvl="0"/>
            <a:endParaRPr lang="fr-FR" dirty="0">
              <a:solidFill>
                <a:schemeClr val="bg1"/>
              </a:solidFill>
            </a:endParaRPr>
          </a:p>
          <a:p>
            <a:pPr marL="360363" lvl="1" indent="0"/>
            <a:r>
              <a:rPr lang="fr-FR" dirty="0" smtClean="0">
                <a:solidFill>
                  <a:schemeClr val="bg1"/>
                </a:solidFill>
              </a:rPr>
              <a:t>Fluidifier </a:t>
            </a:r>
            <a:r>
              <a:rPr lang="fr-FR" dirty="0">
                <a:solidFill>
                  <a:schemeClr val="bg1"/>
                </a:solidFill>
              </a:rPr>
              <a:t>la </a:t>
            </a:r>
            <a:r>
              <a:rPr lang="fr-FR" dirty="0" smtClean="0">
                <a:solidFill>
                  <a:schemeClr val="bg1"/>
                </a:solidFill>
              </a:rPr>
              <a:t>circulation du renseignement entre le COS et le </a:t>
            </a:r>
            <a:r>
              <a:rPr lang="fr-FR" dirty="0" smtClean="0">
                <a:solidFill>
                  <a:schemeClr val="bg1"/>
                </a:solidFill>
              </a:rPr>
              <a:t>COPG</a:t>
            </a:r>
            <a:endParaRPr lang="fr-FR" dirty="0">
              <a:solidFill>
                <a:schemeClr val="bg1"/>
              </a:solidFill>
            </a:endParaRPr>
          </a:p>
          <a:p>
            <a:pPr marL="360363" lvl="1" indent="0"/>
            <a:r>
              <a:rPr lang="fr-FR" dirty="0" smtClean="0">
                <a:solidFill>
                  <a:schemeClr val="bg1"/>
                </a:solidFill>
              </a:rPr>
              <a:t>Concourir à la conduite des opérations menées par les FSP</a:t>
            </a:r>
            <a:endParaRPr lang="fr-FR" dirty="0">
              <a:solidFill>
                <a:schemeClr val="bg1"/>
              </a:solidFill>
            </a:endParaRPr>
          </a:p>
          <a:p>
            <a:pPr marL="360363" lvl="1" indent="0"/>
            <a:endParaRPr lang="fr-FR" dirty="0">
              <a:solidFill>
                <a:schemeClr val="bg1"/>
              </a:solidFill>
            </a:endParaRPr>
          </a:p>
          <a:p>
            <a:pPr lvl="0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3575720" y="3935061"/>
            <a:ext cx="4104456" cy="8620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Emploi </a:t>
            </a: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OPS</a:t>
            </a:r>
          </a:p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Officier Liaison</a:t>
            </a:r>
            <a:endParaRPr lang="fr-FR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9" name="Rectangle à coins arrondis 38"/>
          <p:cNvSpPr/>
          <p:nvPr/>
        </p:nvSpPr>
        <p:spPr bwMode="auto">
          <a:xfrm>
            <a:off x="3575720" y="4985628"/>
            <a:ext cx="4104456" cy="125168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algn="ctr" defTabSz="820738">
              <a:buSzPct val="100000"/>
              <a:defRPr/>
            </a:pPr>
            <a:endParaRPr lang="fr-FR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Engagement OPS</a:t>
            </a:r>
          </a:p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GFO 0OFFLIA à créer</a:t>
            </a:r>
          </a:p>
          <a:p>
            <a:pPr algn="ctr" defTabSz="820738">
              <a:buSzPct val="100000"/>
              <a:defRPr/>
            </a:pPr>
            <a:endParaRPr lang="fr-FR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" name="Rectangle à coins arrondis 4"/>
          <p:cNvSpPr>
            <a:spLocks noChangeArrowheads="1"/>
          </p:cNvSpPr>
          <p:nvPr/>
        </p:nvSpPr>
        <p:spPr bwMode="auto">
          <a:xfrm>
            <a:off x="200380" y="1844824"/>
            <a:ext cx="3197139" cy="43924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3 centres </a:t>
            </a:r>
            <a:r>
              <a:rPr lang="fr-FR" dirty="0" smtClean="0">
                <a:solidFill>
                  <a:schemeClr val="bg1"/>
                </a:solidFill>
              </a:rPr>
              <a:t>support </a:t>
            </a:r>
            <a:r>
              <a:rPr lang="fr-FR" dirty="0" smtClean="0">
                <a:solidFill>
                  <a:schemeClr val="bg1"/>
                </a:solidFill>
              </a:rPr>
              <a:t>:</a:t>
            </a:r>
          </a:p>
          <a:p>
            <a:pPr marL="360363" lvl="1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Roanne </a:t>
            </a: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Saint-Etienne La Terrasse Firminy</a:t>
            </a:r>
          </a:p>
          <a:p>
            <a:pPr marL="360363" lvl="1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3 centres soutien :</a:t>
            </a:r>
          </a:p>
          <a:p>
            <a:pPr marL="360363" lvl="1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Montbrison</a:t>
            </a: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Andrézieux</a:t>
            </a: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Saint Chamond</a:t>
            </a:r>
          </a:p>
          <a:p>
            <a:pPr marL="360363" lvl="1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*A terme évolution vers 6 centres </a:t>
            </a:r>
            <a:r>
              <a:rPr lang="fr-FR" dirty="0" smtClean="0">
                <a:solidFill>
                  <a:schemeClr val="bg1"/>
                </a:solidFill>
              </a:rPr>
              <a:t>support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OFFICIER DE LIAISON COIS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fr-FR" altLang="fr-FR">
              <a:solidFill>
                <a:srgbClr val="FFFFFF"/>
              </a:solidFill>
            </a:endParaRPr>
          </a:p>
        </p:txBody>
      </p:sp>
      <p:grpSp>
        <p:nvGrpSpPr>
          <p:cNvPr id="13" name="Group 100"/>
          <p:cNvGrpSpPr>
            <a:grpSpLocks/>
          </p:cNvGrpSpPr>
          <p:nvPr/>
        </p:nvGrpSpPr>
        <p:grpSpPr bwMode="auto">
          <a:xfrm>
            <a:off x="4727225" y="1101601"/>
            <a:ext cx="1788298" cy="693736"/>
            <a:chOff x="1536" y="720"/>
            <a:chExt cx="432" cy="240"/>
          </a:xfrm>
        </p:grpSpPr>
        <p:sp>
          <p:nvSpPr>
            <p:cNvPr id="14" name="Line 101"/>
            <p:cNvSpPr>
              <a:spLocks noChangeShapeType="1"/>
            </p:cNvSpPr>
            <p:nvPr/>
          </p:nvSpPr>
          <p:spPr bwMode="auto">
            <a:xfrm flipH="1" flipV="1">
              <a:off x="1728" y="720"/>
              <a:ext cx="0" cy="96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 Box 102"/>
            <p:cNvSpPr txBox="1">
              <a:spLocks noChangeArrowheads="1"/>
            </p:cNvSpPr>
            <p:nvPr/>
          </p:nvSpPr>
          <p:spPr bwMode="auto">
            <a:xfrm>
              <a:off x="1606" y="838"/>
              <a:ext cx="270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b="1" dirty="0" smtClean="0">
                  <a:solidFill>
                    <a:srgbClr val="FF9933"/>
                  </a:solidFill>
                </a:rPr>
                <a:t>CDG GRES</a:t>
              </a:r>
              <a:endParaRPr lang="fr-FR" altLang="fr-FR" sz="1400" b="1" dirty="0">
                <a:solidFill>
                  <a:srgbClr val="FF9933"/>
                </a:solidFill>
              </a:endParaRPr>
            </a:p>
          </p:txBody>
        </p:sp>
        <p:sp>
          <p:nvSpPr>
            <p:cNvPr id="16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sp>
        <p:nvSpPr>
          <p:cNvPr id="33" name="Rectangle à coins arrondis 4"/>
          <p:cNvSpPr>
            <a:spLocks noChangeArrowheads="1"/>
          </p:cNvSpPr>
          <p:nvPr/>
        </p:nvSpPr>
        <p:spPr bwMode="auto">
          <a:xfrm>
            <a:off x="-1" y="1975012"/>
            <a:ext cx="3197139" cy="426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60363" lvl="1" indent="0">
              <a:buNone/>
            </a:pPr>
            <a:r>
              <a:rPr lang="fr-FR" b="1" u="sng" dirty="0" smtClean="0">
                <a:solidFill>
                  <a:schemeClr val="bg1"/>
                </a:solidFill>
              </a:rPr>
              <a:t>Emplois tenus par</a:t>
            </a:r>
          </a:p>
          <a:p>
            <a:pPr marL="360363" lvl="1" indent="0">
              <a:buNone/>
            </a:pPr>
            <a:endParaRPr lang="fr-FR" b="1" u="sng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CDC R1</a:t>
            </a:r>
          </a:p>
          <a:p>
            <a:pPr marL="360363" lvl="1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ou</a:t>
            </a:r>
          </a:p>
          <a:p>
            <a:pPr marL="360363" lvl="1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Roanne</a:t>
            </a:r>
            <a:endParaRPr lang="fr-FR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Montbrison</a:t>
            </a:r>
            <a:endParaRPr lang="fr-FR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Saint-Etienne </a:t>
            </a:r>
            <a:r>
              <a:rPr lang="fr-FR" dirty="0">
                <a:solidFill>
                  <a:schemeClr val="bg1"/>
                </a:solidFill>
              </a:rPr>
              <a:t>La </a:t>
            </a:r>
            <a:r>
              <a:rPr lang="fr-FR" dirty="0" smtClean="0">
                <a:solidFill>
                  <a:schemeClr val="bg1"/>
                </a:solidFill>
              </a:rPr>
              <a:t>Terrasse</a:t>
            </a: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Saint-Etienne </a:t>
            </a:r>
            <a:r>
              <a:rPr lang="fr-FR" dirty="0">
                <a:solidFill>
                  <a:schemeClr val="bg1"/>
                </a:solidFill>
              </a:rPr>
              <a:t>La Métare </a:t>
            </a: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Saint-Etienne Séverine</a:t>
            </a:r>
            <a:endParaRPr lang="fr-FR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Saint </a:t>
            </a:r>
            <a:r>
              <a:rPr lang="fr-FR" dirty="0">
                <a:solidFill>
                  <a:schemeClr val="bg1"/>
                </a:solidFill>
              </a:rPr>
              <a:t>Chamond</a:t>
            </a:r>
          </a:p>
          <a:p>
            <a:pPr marL="360363" lvl="1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Firminy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3564290" y="1975012"/>
            <a:ext cx="4104456" cy="73390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algn="ctr" defTabSz="820738">
              <a:buSzPct val="100000"/>
              <a:defRPr/>
            </a:pPr>
            <a:r>
              <a:rPr lang="fr-FR" sz="14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Matériels</a:t>
            </a:r>
          </a:p>
          <a:p>
            <a:pPr algn="ctr" defTabSz="820738">
              <a:buSzPct val="100000"/>
              <a:defRPr/>
            </a:pPr>
            <a:r>
              <a:rPr lang="fr-FR" sz="14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 EPI B issu d’un </a:t>
            </a:r>
            <a:r>
              <a:rPr lang="fr-FR" sz="14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LOT PAR</a:t>
            </a:r>
            <a:endParaRPr lang="fr-FR" sz="14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r>
              <a:rPr lang="fr-FR" sz="14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 TPH 700</a:t>
            </a:r>
          </a:p>
        </p:txBody>
      </p:sp>
      <p:sp>
        <p:nvSpPr>
          <p:cNvPr id="35" name="Rectangle à coins arrondis 34"/>
          <p:cNvSpPr/>
          <p:nvPr/>
        </p:nvSpPr>
        <p:spPr bwMode="auto">
          <a:xfrm>
            <a:off x="3594538" y="2864869"/>
            <a:ext cx="4104456" cy="7570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algn="ctr" defTabSz="820738">
              <a:buSzPct val="100000"/>
              <a:defRPr/>
            </a:pPr>
            <a:endParaRPr lang="fr-FR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algn="ctr" defTabSz="820738">
              <a:buSzPct val="100000"/>
              <a:defRPr/>
            </a:pPr>
            <a:endParaRPr lang="fr-FR" sz="1200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r>
              <a:rPr lang="fr-FR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INTERLOCUTEURS</a:t>
            </a:r>
            <a:endParaRPr lang="fr-FR" sz="1200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r>
              <a:rPr lang="fr-FR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FSP 3</a:t>
            </a:r>
            <a:r>
              <a:rPr lang="fr-FR" sz="1200" b="1" baseline="30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ème</a:t>
            </a:r>
            <a:r>
              <a:rPr lang="fr-FR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Niveau - COIS</a:t>
            </a:r>
          </a:p>
          <a:p>
            <a:pPr algn="ctr" defTabSz="820738">
              <a:buSzPct val="100000"/>
              <a:defRPr/>
            </a:pPr>
            <a:r>
              <a:rPr lang="fr-FR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COS</a:t>
            </a:r>
          </a:p>
          <a:p>
            <a:pPr algn="ctr" defTabSz="820738">
              <a:buSzPct val="100000"/>
              <a:defRPr/>
            </a:pPr>
            <a:r>
              <a:rPr lang="fr-FR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CDG GRES</a:t>
            </a:r>
            <a:endParaRPr lang="fr-FR" sz="1200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endParaRPr lang="fr-FR" sz="1200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endParaRPr lang="fr-FR" sz="12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endParaRPr lang="fr-FR" sz="1200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endParaRPr lang="fr-FR" sz="12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7" name="Rectangle à coins arrondis 4"/>
          <p:cNvSpPr>
            <a:spLocks noChangeArrowheads="1"/>
          </p:cNvSpPr>
          <p:nvPr/>
        </p:nvSpPr>
        <p:spPr bwMode="auto">
          <a:xfrm>
            <a:off x="8184232" y="1975012"/>
            <a:ext cx="3528392" cy="40462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t" anchorCtr="0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algn="ctr"/>
            <a:r>
              <a:rPr lang="fr-FR" b="1" u="sng" dirty="0" smtClean="0">
                <a:solidFill>
                  <a:schemeClr val="bg1"/>
                </a:solidFill>
              </a:rPr>
              <a:t>Missions</a:t>
            </a:r>
          </a:p>
          <a:p>
            <a:pPr lvl="0"/>
            <a:endParaRPr lang="fr-FR" dirty="0" smtClean="0">
              <a:solidFill>
                <a:schemeClr val="bg1"/>
              </a:solidFill>
            </a:endParaRPr>
          </a:p>
          <a:p>
            <a:pPr lvl="0"/>
            <a:endParaRPr lang="fr-FR" dirty="0">
              <a:solidFill>
                <a:schemeClr val="bg1"/>
              </a:solidFill>
            </a:endParaRPr>
          </a:p>
          <a:p>
            <a:pPr lvl="0"/>
            <a:endParaRPr lang="fr-FR" dirty="0" smtClean="0">
              <a:solidFill>
                <a:schemeClr val="bg1"/>
              </a:solidFill>
            </a:endParaRPr>
          </a:p>
          <a:p>
            <a:pPr lvl="0"/>
            <a:r>
              <a:rPr lang="fr-FR" dirty="0" smtClean="0">
                <a:solidFill>
                  <a:schemeClr val="bg1"/>
                </a:solidFill>
              </a:rPr>
              <a:t>Interface COS </a:t>
            </a:r>
            <a:r>
              <a:rPr lang="fr-FR" dirty="0" smtClean="0">
                <a:solidFill>
                  <a:schemeClr val="bg1"/>
                </a:solidFill>
              </a:rPr>
              <a:t>COIS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3575720" y="3935061"/>
            <a:ext cx="4104456" cy="8620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Emploi </a:t>
            </a: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OPS</a:t>
            </a:r>
          </a:p>
          <a:p>
            <a:pPr algn="ctr" defTabSz="820738">
              <a:buSzPct val="100000"/>
              <a:defRPr/>
            </a:pPr>
            <a:r>
              <a:rPr lang="fr-FR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Officier </a:t>
            </a: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COIS</a:t>
            </a:r>
            <a:endParaRPr lang="fr-FR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9" name="Rectangle à coins arrondis 38"/>
          <p:cNvSpPr/>
          <p:nvPr/>
        </p:nvSpPr>
        <p:spPr bwMode="auto">
          <a:xfrm>
            <a:off x="3575720" y="4985628"/>
            <a:ext cx="4104456" cy="125168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algn="ctr" defTabSz="820738">
              <a:buSzPct val="100000"/>
              <a:defRPr/>
            </a:pPr>
            <a:endParaRPr lang="fr-FR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Engagement OPS</a:t>
            </a:r>
          </a:p>
          <a:p>
            <a:pPr algn="ctr" defTabSz="820738">
              <a:buSzPct val="100000"/>
              <a:defRPr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GFO 0OFFCOIS à créer</a:t>
            </a:r>
          </a:p>
          <a:p>
            <a:pPr algn="ctr" defTabSz="820738">
              <a:buSzPct val="100000"/>
              <a:defRPr/>
            </a:pPr>
            <a:endParaRPr lang="fr-FR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368" y="3766728"/>
            <a:ext cx="1572813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smtClean="0"/>
              <a:t>Historique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335360" y="1131227"/>
            <a:ext cx="11521280" cy="489006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t" anchorCtr="0"/>
          <a:lstStyle/>
          <a:p>
            <a:pPr marL="360363" lvl="1" indent="0">
              <a:buNone/>
            </a:pPr>
            <a:r>
              <a:rPr lang="fr-FR" sz="2400" dirty="0"/>
              <a:t>E</a:t>
            </a:r>
            <a:r>
              <a:rPr lang="fr-FR" sz="2400" dirty="0" smtClean="0"/>
              <a:t>uro 2016 </a:t>
            </a:r>
            <a:r>
              <a:rPr lang="fr-FR" sz="2400" dirty="0"/>
              <a:t>- 20 kits balistiques dotation </a:t>
            </a:r>
            <a:r>
              <a:rPr lang="fr-FR" sz="2400" dirty="0" smtClean="0"/>
              <a:t>E</a:t>
            </a:r>
            <a:r>
              <a:rPr lang="fr-FR" sz="2400" dirty="0" smtClean="0"/>
              <a:t>tat</a:t>
            </a:r>
            <a:endParaRPr lang="fr-FR" sz="2400" dirty="0" smtClean="0"/>
          </a:p>
          <a:p>
            <a:pPr marL="360363" lvl="1"/>
            <a:r>
              <a:rPr lang="fr-FR" sz="2400" dirty="0" smtClean="0"/>
              <a:t>Dénomination </a:t>
            </a:r>
            <a:r>
              <a:rPr lang="fr-FR" sz="2400" dirty="0" smtClean="0"/>
              <a:t>ARTEMIS : LOT PAR</a:t>
            </a:r>
            <a:endParaRPr lang="fr-FR" sz="2400" dirty="0" smtClean="0"/>
          </a:p>
          <a:p>
            <a:pPr marL="360363" lvl="1" indent="0">
              <a:buNone/>
            </a:pPr>
            <a:r>
              <a:rPr lang="fr-FR" sz="2400" u="sng" dirty="0" smtClean="0"/>
              <a:t>Répartition :</a:t>
            </a:r>
            <a:endParaRPr lang="fr-FR" sz="1600" u="sng" dirty="0" smtClean="0"/>
          </a:p>
          <a:p>
            <a:pPr marL="360363" lvl="1" indent="0">
              <a:buNone/>
            </a:pPr>
            <a:endParaRPr lang="fr-FR" sz="1200" dirty="0" smtClean="0"/>
          </a:p>
          <a:p>
            <a:pPr marL="360363" lvl="1" indent="0">
              <a:buNone/>
            </a:pPr>
            <a:endParaRPr lang="fr-FR" sz="1200" dirty="0" smtClean="0"/>
          </a:p>
          <a:p>
            <a:pPr marL="360363" lvl="1" indent="0">
              <a:buNone/>
            </a:pPr>
            <a:endParaRPr lang="fr-FR" sz="1200" dirty="0" smtClean="0"/>
          </a:p>
          <a:p>
            <a:pPr marL="360363" lvl="1" indent="0">
              <a:buNone/>
            </a:pPr>
            <a:endParaRPr lang="fr-FR" sz="1200" dirty="0" smtClean="0"/>
          </a:p>
          <a:p>
            <a:pPr marL="360363" lvl="1" indent="0">
              <a:buNone/>
            </a:pPr>
            <a:endParaRPr lang="fr-FR" sz="1200" dirty="0" smtClean="0"/>
          </a:p>
          <a:p>
            <a:pPr marL="360363" lvl="1" indent="0">
              <a:buNone/>
            </a:pPr>
            <a:endParaRPr lang="fr-FR" sz="1200" dirty="0" smtClean="0"/>
          </a:p>
          <a:p>
            <a:pPr marL="360363" lvl="1" indent="0">
              <a:buNone/>
            </a:pPr>
            <a:endParaRPr lang="fr-FR" sz="1200" dirty="0" smtClean="0"/>
          </a:p>
          <a:p>
            <a:pPr marL="360363" lvl="1" indent="0">
              <a:buNone/>
            </a:pPr>
            <a:endParaRPr lang="fr-FR" sz="1200" dirty="0" smtClean="0"/>
          </a:p>
          <a:p>
            <a:pPr marL="360363" lvl="1" indent="0">
              <a:buNone/>
            </a:pPr>
            <a:r>
              <a:rPr lang="fr-FR" sz="2400" u="sng" dirty="0" smtClean="0"/>
              <a:t>Composition : </a:t>
            </a:r>
          </a:p>
          <a:p>
            <a:pPr marL="531813" lvl="1" indent="-171450">
              <a:buFont typeface="Arial" panose="020B0604020202020204" pitchFamily="34" charset="0"/>
              <a:buChar char="•"/>
            </a:pPr>
            <a:r>
              <a:rPr lang="fr-FR" sz="2400" dirty="0" smtClean="0"/>
              <a:t>Casque balistique </a:t>
            </a:r>
          </a:p>
          <a:p>
            <a:pPr marL="531813" lvl="1" indent="-171450">
              <a:buFont typeface="Arial" panose="020B0604020202020204" pitchFamily="34" charset="0"/>
              <a:buChar char="•"/>
            </a:pPr>
            <a:r>
              <a:rPr lang="fr-FR" sz="2400" dirty="0" smtClean="0"/>
              <a:t>Gilet pare balle porte plaque </a:t>
            </a:r>
          </a:p>
          <a:p>
            <a:pPr marL="531813" lvl="1" indent="-171450">
              <a:buFont typeface="Arial" panose="020B0604020202020204" pitchFamily="34" charset="0"/>
              <a:buChar char="•"/>
            </a:pPr>
            <a:r>
              <a:rPr lang="fr-FR" sz="2400" dirty="0" smtClean="0"/>
              <a:t>Gants nitrile </a:t>
            </a:r>
          </a:p>
          <a:p>
            <a:pPr marL="531813" lvl="1" indent="-171450">
              <a:buFont typeface="Arial" panose="020B0604020202020204" pitchFamily="34" charset="0"/>
              <a:buChar char="•"/>
            </a:pPr>
            <a:r>
              <a:rPr lang="fr-FR" sz="2400" dirty="0" smtClean="0"/>
              <a:t>Masque à cartouche + cartouche filtrante type ABEPK  </a:t>
            </a:r>
          </a:p>
          <a:p>
            <a:pPr marL="360363" lvl="1" indent="0">
              <a:buNone/>
            </a:pPr>
            <a:endParaRPr lang="fr-FR" sz="1200" dirty="0" smtClean="0"/>
          </a:p>
          <a:p>
            <a:pPr marL="360363" lvl="1" indent="0">
              <a:buNone/>
            </a:pPr>
            <a:r>
              <a:rPr lang="fr-FR" sz="1200" dirty="0" smtClean="0"/>
              <a:t> </a:t>
            </a:r>
            <a:endParaRPr lang="fr-FR" sz="12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7277"/>
              </p:ext>
            </p:extLst>
          </p:nvPr>
        </p:nvGraphicFramePr>
        <p:xfrm>
          <a:off x="2927648" y="2262347"/>
          <a:ext cx="54186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880"/>
                <a:gridCol w="243478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Centres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LOT PAR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ROANNE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Saint-Etienne TERRASSE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FIRMINY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63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à coins arrondis 4"/>
          <p:cNvSpPr>
            <a:spLocks noChangeArrowheads="1"/>
          </p:cNvSpPr>
          <p:nvPr/>
        </p:nvSpPr>
        <p:spPr bwMode="auto">
          <a:xfrm>
            <a:off x="335360" y="1151306"/>
            <a:ext cx="11305256" cy="508600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sz="2800" dirty="0" smtClean="0">
                <a:solidFill>
                  <a:schemeClr val="bg1"/>
                </a:solidFill>
              </a:rPr>
              <a:t>Coupe </a:t>
            </a:r>
            <a:r>
              <a:rPr lang="fr-FR" sz="2800" dirty="0">
                <a:solidFill>
                  <a:schemeClr val="bg1"/>
                </a:solidFill>
              </a:rPr>
              <a:t>de monde de Rugby 2023 et  JO 2024 </a:t>
            </a:r>
          </a:p>
          <a:p>
            <a:pPr marL="360363" lvl="1" indent="0">
              <a:buNone/>
            </a:pPr>
            <a:endParaRPr lang="fr-FR" sz="2800" dirty="0">
              <a:solidFill>
                <a:schemeClr val="bg1"/>
              </a:solidFill>
            </a:endParaRPr>
          </a:p>
          <a:p>
            <a:pPr marL="817563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Modification </a:t>
            </a:r>
            <a:r>
              <a:rPr lang="fr-FR" sz="2800" dirty="0" smtClean="0">
                <a:solidFill>
                  <a:schemeClr val="bg1"/>
                </a:solidFill>
              </a:rPr>
              <a:t>doctrines </a:t>
            </a:r>
            <a:r>
              <a:rPr lang="fr-FR" sz="2800" dirty="0">
                <a:solidFill>
                  <a:schemeClr val="bg1"/>
                </a:solidFill>
              </a:rPr>
              <a:t>(</a:t>
            </a:r>
            <a:r>
              <a:rPr lang="fr-FR" sz="2800" dirty="0" smtClean="0">
                <a:solidFill>
                  <a:schemeClr val="bg1"/>
                </a:solidFill>
              </a:rPr>
              <a:t>zonale et départementale) </a:t>
            </a:r>
            <a:endParaRPr lang="fr-FR" sz="2800" dirty="0">
              <a:solidFill>
                <a:schemeClr val="bg1"/>
              </a:solidFill>
            </a:endParaRPr>
          </a:p>
          <a:p>
            <a:pPr marL="817563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Dimensionnement de la réponse et des pratiques</a:t>
            </a:r>
          </a:p>
          <a:p>
            <a:pPr marL="817563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Mise à niveau des matériels </a:t>
            </a:r>
          </a:p>
          <a:p>
            <a:pPr marL="817563" lvl="1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bg1"/>
                </a:solidFill>
              </a:rPr>
              <a:t>Formation </a:t>
            </a:r>
            <a:r>
              <a:rPr lang="fr-FR" sz="2800" dirty="0">
                <a:solidFill>
                  <a:schemeClr val="bg1"/>
                </a:solidFill>
              </a:rPr>
              <a:t>des personnels </a:t>
            </a:r>
            <a:endParaRPr lang="fr-FR" sz="2800" dirty="0">
              <a:solidFill>
                <a:schemeClr val="bg1"/>
              </a:solidFill>
            </a:endParaRPr>
          </a:p>
          <a:p>
            <a:pPr marL="817563" lvl="1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bg1"/>
                </a:solidFill>
              </a:rPr>
              <a:t>Partage avec </a:t>
            </a:r>
            <a:r>
              <a:rPr lang="fr-FR" sz="2800" dirty="0">
                <a:solidFill>
                  <a:schemeClr val="bg1"/>
                </a:solidFill>
              </a:rPr>
              <a:t>nos partenaires </a:t>
            </a:r>
            <a:r>
              <a:rPr lang="fr-FR" sz="2800" dirty="0" smtClean="0">
                <a:solidFill>
                  <a:schemeClr val="bg1"/>
                </a:solidFill>
              </a:rPr>
              <a:t>opérationnels (SIS / FSP)</a:t>
            </a:r>
            <a:endParaRPr lang="fr-FR" sz="2800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de l ’alerte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504768"/>
            <a:ext cx="10729192" cy="40600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107" y="1152271"/>
            <a:ext cx="12187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0">
              <a:buNone/>
            </a:pPr>
            <a:r>
              <a:rPr lang="fr-FR" sz="1400" dirty="0" smtClean="0"/>
              <a:t>Grille d’aide à la </a:t>
            </a:r>
            <a:r>
              <a:rPr lang="fr-FR" sz="1400" dirty="0" smtClean="0"/>
              <a:t>décision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241194" y="5818525"/>
            <a:ext cx="1218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0">
              <a:buNone/>
            </a:pPr>
            <a:r>
              <a:rPr lang="fr-FR" sz="1400" dirty="0" smtClean="0"/>
              <a:t>Apparition du </a:t>
            </a:r>
            <a:r>
              <a:rPr lang="fr-FR" sz="1400" b="1" u="sng" dirty="0" smtClean="0">
                <a:solidFill>
                  <a:srgbClr val="FF0000"/>
                </a:solidFill>
              </a:rPr>
              <a:t>GRES</a:t>
            </a:r>
            <a:r>
              <a:rPr lang="fr-FR" sz="1400" dirty="0" smtClean="0"/>
              <a:t> sur certaines situations opérationnelles identifiées</a:t>
            </a:r>
          </a:p>
          <a:p>
            <a:pPr marL="2017713" lvl="4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FF0000"/>
                </a:solidFill>
              </a:rPr>
              <a:t>G</a:t>
            </a:r>
            <a:r>
              <a:rPr lang="fr-FR" sz="1400" dirty="0"/>
              <a:t>roupe de </a:t>
            </a:r>
            <a:r>
              <a:rPr lang="fr-FR" sz="1400" b="1" dirty="0">
                <a:solidFill>
                  <a:srgbClr val="FF0000"/>
                </a:solidFill>
              </a:rPr>
              <a:t>R</a:t>
            </a:r>
            <a:r>
              <a:rPr lang="fr-FR" sz="1400" dirty="0"/>
              <a:t>econnaissance d’</a:t>
            </a:r>
            <a:r>
              <a:rPr lang="fr-FR" sz="1400" b="1" dirty="0">
                <a:solidFill>
                  <a:srgbClr val="FF0000"/>
                </a:solidFill>
              </a:rPr>
              <a:t>E</a:t>
            </a:r>
            <a:r>
              <a:rPr lang="fr-FR" sz="1400" dirty="0"/>
              <a:t>xtraction et de </a:t>
            </a:r>
            <a:r>
              <a:rPr lang="fr-FR" sz="1400" b="1" dirty="0">
                <a:solidFill>
                  <a:srgbClr val="FF0000"/>
                </a:solidFill>
              </a:rPr>
              <a:t>S</a:t>
            </a:r>
            <a:r>
              <a:rPr lang="fr-FR" sz="1400" dirty="0"/>
              <a:t>auvetage </a:t>
            </a:r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12968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Evolution de la doctrine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8" name="Rectangle à coins arrondis 4"/>
          <p:cNvSpPr>
            <a:spLocks noChangeArrowheads="1"/>
          </p:cNvSpPr>
          <p:nvPr/>
        </p:nvSpPr>
        <p:spPr bwMode="auto">
          <a:xfrm>
            <a:off x="87128" y="1268760"/>
            <a:ext cx="5288792" cy="100811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t" anchorCtr="0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60363" lvl="1" indent="0">
              <a:buNone/>
            </a:pPr>
            <a:r>
              <a:rPr lang="fr-FR" b="1" dirty="0" smtClean="0">
                <a:solidFill>
                  <a:schemeClr val="bg1"/>
                </a:solidFill>
              </a:rPr>
              <a:t>GREEV </a:t>
            </a:r>
          </a:p>
          <a:p>
            <a:pPr marL="360363" lvl="1" indent="0">
              <a:buNone/>
            </a:pPr>
            <a:r>
              <a:rPr lang="fr-FR" dirty="0" smtClean="0"/>
              <a:t>G</a:t>
            </a:r>
            <a:r>
              <a:rPr lang="fr-FR" dirty="0" smtClean="0">
                <a:solidFill>
                  <a:schemeClr val="bg1"/>
                </a:solidFill>
              </a:rPr>
              <a:t>roupe de </a:t>
            </a:r>
            <a:r>
              <a:rPr lang="fr-FR" dirty="0" smtClean="0"/>
              <a:t>RE</a:t>
            </a:r>
            <a:r>
              <a:rPr lang="fr-FR" dirty="0" smtClean="0">
                <a:solidFill>
                  <a:schemeClr val="bg1"/>
                </a:solidFill>
              </a:rPr>
              <a:t>connaissance et d’</a:t>
            </a:r>
            <a:r>
              <a:rPr lang="fr-FR" dirty="0" smtClean="0"/>
              <a:t>EV</a:t>
            </a:r>
            <a:r>
              <a:rPr lang="fr-FR" dirty="0" smtClean="0">
                <a:solidFill>
                  <a:schemeClr val="bg1"/>
                </a:solidFill>
              </a:rPr>
              <a:t>aluation </a:t>
            </a:r>
          </a:p>
          <a:p>
            <a:pPr marL="360363" lvl="1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 bwMode="auto">
          <a:xfrm>
            <a:off x="5807968" y="1268760"/>
            <a:ext cx="6264696" cy="100811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t" anchorCtr="0"/>
          <a:lstStyle/>
          <a:p>
            <a:pPr marL="360363" lvl="1" indent="0">
              <a:buNone/>
            </a:pPr>
            <a:r>
              <a:rPr lang="fr-FR" b="1" dirty="0" smtClean="0"/>
              <a:t>GRES</a:t>
            </a:r>
          </a:p>
          <a:p>
            <a:pPr marL="360363" lvl="1"/>
            <a:r>
              <a:rPr lang="fr-FR" b="1" dirty="0" smtClean="0">
                <a:solidFill>
                  <a:srgbClr val="FF0000"/>
                </a:solidFill>
              </a:rPr>
              <a:t>G</a:t>
            </a:r>
            <a:r>
              <a:rPr lang="fr-FR" dirty="0" smtClean="0"/>
              <a:t>roupe </a:t>
            </a:r>
            <a:r>
              <a:rPr lang="fr-FR" dirty="0"/>
              <a:t>de </a:t>
            </a:r>
            <a:r>
              <a:rPr lang="fr-FR" b="1" dirty="0">
                <a:solidFill>
                  <a:srgbClr val="FF0000"/>
                </a:solidFill>
              </a:rPr>
              <a:t>R</a:t>
            </a:r>
            <a:r>
              <a:rPr lang="fr-FR" dirty="0"/>
              <a:t>econnaissance d’</a:t>
            </a:r>
            <a:r>
              <a:rPr lang="fr-FR" b="1" dirty="0">
                <a:solidFill>
                  <a:srgbClr val="FF0000"/>
                </a:solidFill>
              </a:rPr>
              <a:t>E</a:t>
            </a:r>
            <a:r>
              <a:rPr lang="fr-FR" dirty="0"/>
              <a:t>xtraction et de </a:t>
            </a:r>
            <a:r>
              <a:rPr lang="fr-FR" b="1" dirty="0">
                <a:solidFill>
                  <a:srgbClr val="FF0000"/>
                </a:solidFill>
              </a:rPr>
              <a:t>S</a:t>
            </a:r>
            <a:r>
              <a:rPr lang="fr-FR" dirty="0"/>
              <a:t>auvetage </a:t>
            </a:r>
          </a:p>
          <a:p>
            <a:pPr marL="360363" lvl="1" indent="0">
              <a:buNone/>
            </a:pPr>
            <a:endParaRPr lang="fr-FR" dirty="0"/>
          </a:p>
        </p:txBody>
      </p:sp>
      <p:cxnSp>
        <p:nvCxnSpPr>
          <p:cNvPr id="8" name="Connecteur droit avec flèche 7"/>
          <p:cNvCxnSpPr>
            <a:stCxn id="18" idx="3"/>
            <a:endCxn id="20" idx="1"/>
          </p:cNvCxnSpPr>
          <p:nvPr/>
        </p:nvCxnSpPr>
        <p:spPr bwMode="auto">
          <a:xfrm>
            <a:off x="5375920" y="1772816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Rectangle à coins arrondis 4"/>
          <p:cNvSpPr>
            <a:spLocks noChangeArrowheads="1"/>
          </p:cNvSpPr>
          <p:nvPr/>
        </p:nvSpPr>
        <p:spPr bwMode="auto">
          <a:xfrm>
            <a:off x="7464152" y="2281248"/>
            <a:ext cx="4608512" cy="40928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t" anchorCtr="0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60363" lvl="1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Armés uniquement par 6 centres spécialisés</a:t>
            </a:r>
          </a:p>
          <a:p>
            <a:pPr marL="360363" lvl="1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endParaRPr lang="fr-FR" dirty="0" smtClean="0">
              <a:solidFill>
                <a:schemeClr val="bg1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 bwMode="auto">
          <a:xfrm>
            <a:off x="87127" y="1412776"/>
            <a:ext cx="5216785" cy="7200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Connecteur droit 31"/>
          <p:cNvCxnSpPr/>
          <p:nvPr/>
        </p:nvCxnSpPr>
        <p:spPr bwMode="auto">
          <a:xfrm flipH="1">
            <a:off x="87130" y="1412776"/>
            <a:ext cx="5216782" cy="7200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1" name="Rectangle à coins arrondis 40"/>
          <p:cNvSpPr/>
          <p:nvPr/>
        </p:nvSpPr>
        <p:spPr bwMode="auto">
          <a:xfrm>
            <a:off x="-11242" y="2387877"/>
            <a:ext cx="6323266" cy="378868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t" anchorCtr="0"/>
          <a:lstStyle/>
          <a:p>
            <a:pPr marL="360363" lvl="1" indent="0" algn="ctr">
              <a:buNone/>
            </a:pPr>
            <a:r>
              <a:rPr lang="fr-FR" b="1" dirty="0" smtClean="0"/>
              <a:t>Evolution en 3 phases</a:t>
            </a:r>
          </a:p>
          <a:p>
            <a:pPr marL="360363" lvl="1" indent="0">
              <a:buNone/>
            </a:pPr>
            <a:endParaRPr lang="fr-FR" b="1" dirty="0" smtClean="0"/>
          </a:p>
          <a:p>
            <a:pPr marL="646113" lvl="1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Phase 1 </a:t>
            </a:r>
            <a:endParaRPr lang="fr-FR" b="1" dirty="0" smtClean="0"/>
          </a:p>
          <a:p>
            <a:pPr marL="1103313" lvl="2" indent="-285750">
              <a:buFont typeface="Wingdings" panose="05000000000000000000" pitchFamily="2" charset="2"/>
              <a:buChar char="q"/>
            </a:pPr>
            <a:r>
              <a:rPr lang="fr-FR" b="1" dirty="0" smtClean="0"/>
              <a:t>3 centres support</a:t>
            </a:r>
          </a:p>
          <a:p>
            <a:pPr marL="1103313" lvl="2" indent="-285750">
              <a:buFont typeface="Wingdings" panose="05000000000000000000" pitchFamily="2" charset="2"/>
              <a:buChar char="Ø"/>
            </a:pPr>
            <a:endParaRPr lang="fr-FR" b="1" dirty="0" smtClean="0"/>
          </a:p>
          <a:p>
            <a:pPr marL="646113" lvl="1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Phase 2 Transitoire </a:t>
            </a:r>
            <a:r>
              <a:rPr lang="fr-FR" sz="900" dirty="0" smtClean="0"/>
              <a:t>(</a:t>
            </a:r>
            <a:r>
              <a:rPr lang="fr-FR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</a:t>
            </a:r>
            <a:r>
              <a:rPr lang="fr-FR" sz="1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ans </a:t>
            </a:r>
            <a:r>
              <a:rPr lang="fr-FR" sz="1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l’attente de l’achat de nouveaux </a:t>
            </a:r>
            <a:r>
              <a:rPr lang="fr-FR" sz="1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équipements)</a:t>
            </a:r>
            <a:endParaRPr lang="fr-FR" sz="1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1103313" lvl="2" indent="-285750">
              <a:buFont typeface="Wingdings" panose="05000000000000000000" pitchFamily="2" charset="2"/>
              <a:buChar char="q"/>
            </a:pPr>
            <a:r>
              <a:rPr lang="fr-FR" b="1" dirty="0" smtClean="0"/>
              <a:t>3 centres support</a:t>
            </a:r>
          </a:p>
          <a:p>
            <a:pPr marL="1103313" lvl="2" indent="-285750">
              <a:buFont typeface="Wingdings" panose="05000000000000000000" pitchFamily="2" charset="2"/>
              <a:buChar char="q"/>
            </a:pPr>
            <a:r>
              <a:rPr lang="fr-FR" b="1" dirty="0" smtClean="0"/>
              <a:t>3 centres soutien</a:t>
            </a:r>
          </a:p>
          <a:p>
            <a:pPr marL="817563" lvl="2"/>
            <a:endParaRPr lang="fr-FR" b="1" dirty="0" smtClean="0"/>
          </a:p>
          <a:p>
            <a:pPr marL="646113" lvl="1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Phase 3 </a:t>
            </a:r>
            <a:r>
              <a:rPr lang="fr-FR" b="1" dirty="0"/>
              <a:t>P</a:t>
            </a:r>
            <a:r>
              <a:rPr lang="fr-FR" b="1" dirty="0" smtClean="0"/>
              <a:t>érenne </a:t>
            </a:r>
            <a:r>
              <a:rPr lang="fr-FR" sz="1000" b="1" dirty="0" smtClean="0"/>
              <a:t>(</a:t>
            </a:r>
            <a:r>
              <a:rPr lang="fr-FR" sz="1000" i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Centres </a:t>
            </a:r>
            <a:r>
              <a:rPr lang="fr-FR" sz="1000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soutien deviennent centres support </a:t>
            </a:r>
            <a:r>
              <a:rPr lang="fr-FR" sz="1000" i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si achat </a:t>
            </a:r>
            <a:r>
              <a:rPr lang="fr-FR" sz="1000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de kits balistique </a:t>
            </a:r>
            <a:r>
              <a:rPr lang="fr-FR" sz="1000" i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supplémentaires)</a:t>
            </a:r>
            <a:endParaRPr lang="fr-FR" b="1" dirty="0" smtClean="0"/>
          </a:p>
          <a:p>
            <a:pPr marL="1103313" lvl="2" indent="-285750">
              <a:buFont typeface="Wingdings" panose="05000000000000000000" pitchFamily="2" charset="2"/>
              <a:buChar char="q"/>
            </a:pPr>
            <a:r>
              <a:rPr lang="fr-FR" b="1" dirty="0" smtClean="0"/>
              <a:t>6 centres support</a:t>
            </a:r>
          </a:p>
          <a:p>
            <a:pPr marL="360363" lvl="1" indent="0">
              <a:buNone/>
            </a:pPr>
            <a:endParaRPr lang="fr-FR" dirty="0"/>
          </a:p>
        </p:txBody>
      </p:sp>
      <p:sp>
        <p:nvSpPr>
          <p:cNvPr id="43" name="Rectangle à coins arrondis 4"/>
          <p:cNvSpPr>
            <a:spLocks noChangeArrowheads="1"/>
          </p:cNvSpPr>
          <p:nvPr/>
        </p:nvSpPr>
        <p:spPr bwMode="auto">
          <a:xfrm>
            <a:off x="5735960" y="3379066"/>
            <a:ext cx="6048672" cy="45043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lIns="36000" rIns="36000" anchor="t" anchorCtr="0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60363" lvl="1" indent="0" algn="ctr">
              <a:buNone/>
            </a:pPr>
            <a:r>
              <a:rPr lang="fr-FR" dirty="0" smtClean="0"/>
              <a:t>Roanne / Saint Etienne La Terrasse / Firminy</a:t>
            </a:r>
          </a:p>
          <a:p>
            <a:pPr marL="360363" lvl="1" indent="0" algn="ctr">
              <a:buNone/>
            </a:pP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44" name="Rectangle à coins arrondis 4"/>
          <p:cNvSpPr>
            <a:spLocks noChangeArrowheads="1"/>
          </p:cNvSpPr>
          <p:nvPr/>
        </p:nvSpPr>
        <p:spPr bwMode="auto">
          <a:xfrm>
            <a:off x="5781890" y="4254236"/>
            <a:ext cx="6081502" cy="67871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/>
        </p:spPr>
        <p:txBody>
          <a:bodyPr lIns="36000" rIns="36000" anchor="t" anchorCtr="0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60363" lvl="1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Roanne / Saint Etienne La Terrasse / Firminy</a:t>
            </a:r>
          </a:p>
          <a:p>
            <a:pPr marL="360363" lvl="1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Montbrison / Andrézieux / Saint Chamond</a:t>
            </a:r>
          </a:p>
          <a:p>
            <a:pPr marL="360363" lvl="1" indent="0" algn="ctr">
              <a:buNone/>
            </a:pP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45" name="Rectangle à coins arrondis 4"/>
          <p:cNvSpPr>
            <a:spLocks noChangeArrowheads="1"/>
          </p:cNvSpPr>
          <p:nvPr/>
        </p:nvSpPr>
        <p:spPr bwMode="auto">
          <a:xfrm>
            <a:off x="5814720" y="5357692"/>
            <a:ext cx="6048672" cy="61886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lIns="36000" rIns="36000" anchor="t" anchorCtr="0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60363" lvl="1" indent="0" algn="ctr">
              <a:buNone/>
            </a:pPr>
            <a:r>
              <a:rPr lang="fr-FR" dirty="0" smtClean="0"/>
              <a:t>Roanne / Saint Etienne La Terrasse / Firminy</a:t>
            </a:r>
          </a:p>
          <a:p>
            <a:pPr marL="360363" lvl="1" indent="0" algn="ctr">
              <a:buNone/>
            </a:pPr>
            <a:r>
              <a:rPr lang="fr-FR" dirty="0" smtClean="0"/>
              <a:t>Montbrison / Andrézieux / Saint Chamond</a:t>
            </a:r>
          </a:p>
          <a:p>
            <a:pPr marL="360363" lvl="1" indent="0" algn="ctr">
              <a:buNone/>
            </a:pPr>
            <a:endParaRPr lang="fr-F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5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4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Composition du GRES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3220894" y="4024936"/>
            <a:ext cx="742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+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148012" y="2875962"/>
            <a:ext cx="2143899" cy="1413256"/>
            <a:chOff x="119336" y="1166391"/>
            <a:chExt cx="2143899" cy="1190016"/>
          </a:xfrm>
        </p:grpSpPr>
        <p:grpSp>
          <p:nvGrpSpPr>
            <p:cNvPr id="13" name="Group 100"/>
            <p:cNvGrpSpPr>
              <a:grpSpLocks/>
            </p:cNvGrpSpPr>
            <p:nvPr/>
          </p:nvGrpSpPr>
          <p:grpSpPr bwMode="auto">
            <a:xfrm>
              <a:off x="119336" y="1166391"/>
              <a:ext cx="2143899" cy="1053776"/>
              <a:chOff x="1536" y="720"/>
              <a:chExt cx="432" cy="240"/>
            </a:xfrm>
          </p:grpSpPr>
          <p:sp>
            <p:nvSpPr>
              <p:cNvPr id="14" name="Line 101"/>
              <p:cNvSpPr>
                <a:spLocks noChangeShapeType="1"/>
              </p:cNvSpPr>
              <p:nvPr/>
            </p:nvSpPr>
            <p:spPr bwMode="auto">
              <a:xfrm flipH="1" flipV="1">
                <a:off x="1728" y="720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Text Box 102"/>
              <p:cNvSpPr txBox="1">
                <a:spLocks noChangeArrowheads="1"/>
              </p:cNvSpPr>
              <p:nvPr/>
            </p:nvSpPr>
            <p:spPr bwMode="auto">
              <a:xfrm>
                <a:off x="1572" y="835"/>
                <a:ext cx="360" cy="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fr-FR" altLang="fr-FR" sz="2400" b="1" dirty="0" smtClean="0">
                    <a:solidFill>
                      <a:srgbClr val="FF9933"/>
                    </a:solidFill>
                  </a:rPr>
                  <a:t>CDG GRES</a:t>
                </a:r>
                <a:endParaRPr lang="fr-FR" altLang="fr-FR" sz="2400" b="1" dirty="0">
                  <a:solidFill>
                    <a:srgbClr val="FF9933"/>
                  </a:solidFill>
                </a:endParaRPr>
              </a:p>
            </p:txBody>
          </p:sp>
          <p:sp>
            <p:nvSpPr>
              <p:cNvPr id="16" name="Rectangle 103"/>
              <p:cNvSpPr>
                <a:spLocks noChangeArrowheads="1"/>
              </p:cNvSpPr>
              <p:nvPr/>
            </p:nvSpPr>
            <p:spPr bwMode="auto">
              <a:xfrm>
                <a:off x="1536" y="816"/>
                <a:ext cx="432" cy="144"/>
              </a:xfrm>
              <a:prstGeom prst="rect">
                <a:avLst/>
              </a:prstGeom>
              <a:noFill/>
              <a:ln w="2540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AE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3" name="ZoneTexte 2"/>
            <p:cNvSpPr txBox="1"/>
            <p:nvPr/>
          </p:nvSpPr>
          <p:spPr>
            <a:xfrm>
              <a:off x="420325" y="1987075"/>
              <a:ext cx="1303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1/0/0</a:t>
              </a:r>
              <a:endParaRPr lang="fr-FR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2524029" y="2952580"/>
            <a:ext cx="2361943" cy="1988785"/>
            <a:chOff x="2649184" y="1173757"/>
            <a:chExt cx="2361943" cy="1988785"/>
          </a:xfrm>
        </p:grpSpPr>
        <p:grpSp>
          <p:nvGrpSpPr>
            <p:cNvPr id="17" name="Group 100"/>
            <p:cNvGrpSpPr>
              <a:grpSpLocks/>
            </p:cNvGrpSpPr>
            <p:nvPr/>
          </p:nvGrpSpPr>
          <p:grpSpPr bwMode="auto">
            <a:xfrm>
              <a:off x="2649184" y="2618943"/>
              <a:ext cx="2361943" cy="543599"/>
              <a:chOff x="1536" y="816"/>
              <a:chExt cx="432" cy="144"/>
            </a:xfrm>
          </p:grpSpPr>
          <p:sp>
            <p:nvSpPr>
              <p:cNvPr id="19" name="Text Box 102"/>
              <p:cNvSpPr txBox="1">
                <a:spLocks noChangeArrowheads="1"/>
              </p:cNvSpPr>
              <p:nvPr/>
            </p:nvSpPr>
            <p:spPr bwMode="auto">
              <a:xfrm>
                <a:off x="1604" y="816"/>
                <a:ext cx="277" cy="1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fr-FR" altLang="fr-FR" sz="2400" b="1" dirty="0" smtClean="0">
                    <a:solidFill>
                      <a:srgbClr val="FF9933"/>
                    </a:solidFill>
                  </a:rPr>
                  <a:t>LOT PAR</a:t>
                </a:r>
                <a:endParaRPr lang="fr-FR" altLang="fr-FR" sz="2400" b="1" dirty="0">
                  <a:solidFill>
                    <a:srgbClr val="FF9933"/>
                  </a:solidFill>
                </a:endParaRPr>
              </a:p>
            </p:txBody>
          </p:sp>
          <p:sp>
            <p:nvSpPr>
              <p:cNvPr id="20" name="Rectangle 103"/>
              <p:cNvSpPr>
                <a:spLocks noChangeArrowheads="1"/>
              </p:cNvSpPr>
              <p:nvPr/>
            </p:nvSpPr>
            <p:spPr bwMode="auto">
              <a:xfrm>
                <a:off x="1536" y="816"/>
                <a:ext cx="432" cy="144"/>
              </a:xfrm>
              <a:prstGeom prst="rect">
                <a:avLst/>
              </a:prstGeom>
              <a:noFill/>
              <a:ln w="2540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AE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6" name="Groupe 5"/>
            <p:cNvGrpSpPr/>
            <p:nvPr/>
          </p:nvGrpSpPr>
          <p:grpSpPr>
            <a:xfrm>
              <a:off x="2676878" y="1173757"/>
              <a:ext cx="2287332" cy="1175257"/>
              <a:chOff x="2676878" y="1173757"/>
              <a:chExt cx="2287332" cy="1175257"/>
            </a:xfrm>
          </p:grpSpPr>
          <p:grpSp>
            <p:nvGrpSpPr>
              <p:cNvPr id="43" name="Group 100"/>
              <p:cNvGrpSpPr>
                <a:grpSpLocks/>
              </p:cNvGrpSpPr>
              <p:nvPr/>
            </p:nvGrpSpPr>
            <p:grpSpPr bwMode="auto">
              <a:xfrm>
                <a:off x="2676878" y="1173757"/>
                <a:ext cx="2287332" cy="1109651"/>
                <a:chOff x="1536" y="720"/>
                <a:chExt cx="432" cy="240"/>
              </a:xfrm>
            </p:grpSpPr>
            <p:sp>
              <p:nvSpPr>
                <p:cNvPr id="44" name="Line 101"/>
                <p:cNvSpPr>
                  <a:spLocks noChangeShapeType="1"/>
                </p:cNvSpPr>
                <p:nvPr/>
              </p:nvSpPr>
              <p:spPr bwMode="auto">
                <a:xfrm flipH="1" flipV="1">
                  <a:off x="1728" y="720"/>
                  <a:ext cx="0" cy="96"/>
                </a:xfrm>
                <a:prstGeom prst="line">
                  <a:avLst/>
                </a:prstGeom>
                <a:noFill/>
                <a:ln w="25400" cmpd="sng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1658" y="824"/>
                  <a:ext cx="153" cy="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FF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800" b="1" dirty="0" smtClean="0">
                      <a:solidFill>
                        <a:srgbClr val="FF9933"/>
                      </a:solidFill>
                    </a:rPr>
                    <a:t> </a:t>
                  </a:r>
                  <a:r>
                    <a:rPr lang="fr-FR" altLang="fr-FR" sz="2400" b="1" dirty="0" smtClean="0">
                      <a:solidFill>
                        <a:srgbClr val="FF9933"/>
                      </a:solidFill>
                    </a:rPr>
                    <a:t>EPT</a:t>
                  </a:r>
                  <a:endParaRPr lang="fr-FR" altLang="fr-FR" sz="2400" b="1" dirty="0">
                    <a:solidFill>
                      <a:srgbClr val="FF9933"/>
                    </a:solidFill>
                  </a:endParaRPr>
                </a:p>
              </p:txBody>
            </p:sp>
            <p:sp>
              <p:nvSpPr>
                <p:cNvPr id="46" name="Rectangle 103"/>
                <p:cNvSpPr>
                  <a:spLocks noChangeArrowheads="1"/>
                </p:cNvSpPr>
                <p:nvPr/>
              </p:nvSpPr>
              <p:spPr bwMode="auto">
                <a:xfrm>
                  <a:off x="1536" y="816"/>
                  <a:ext cx="432" cy="144"/>
                </a:xfrm>
                <a:prstGeom prst="rect">
                  <a:avLst/>
                </a:prstGeom>
                <a:noFill/>
                <a:ln w="25400">
                  <a:solidFill>
                    <a:srgbClr val="FF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AE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2400"/>
                </a:p>
              </p:txBody>
            </p:sp>
          </p:grpSp>
          <p:sp>
            <p:nvSpPr>
              <p:cNvPr id="33" name="ZoneTexte 32"/>
              <p:cNvSpPr txBox="1"/>
              <p:nvPr/>
            </p:nvSpPr>
            <p:spPr>
              <a:xfrm>
                <a:off x="3041615" y="1979682"/>
                <a:ext cx="13037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0/1/5</a:t>
                </a:r>
                <a:endParaRPr lang="fr-FR" dirty="0"/>
              </a:p>
            </p:txBody>
          </p:sp>
        </p:grpSp>
      </p:grpSp>
      <p:grpSp>
        <p:nvGrpSpPr>
          <p:cNvPr id="11" name="Groupe 10"/>
          <p:cNvGrpSpPr/>
          <p:nvPr/>
        </p:nvGrpSpPr>
        <p:grpSpPr>
          <a:xfrm>
            <a:off x="5234253" y="2926047"/>
            <a:ext cx="2305862" cy="2023354"/>
            <a:chOff x="5264547" y="1139187"/>
            <a:chExt cx="2305862" cy="2023354"/>
          </a:xfrm>
        </p:grpSpPr>
        <p:grpSp>
          <p:nvGrpSpPr>
            <p:cNvPr id="47" name="Group 100"/>
            <p:cNvGrpSpPr>
              <a:grpSpLocks/>
            </p:cNvGrpSpPr>
            <p:nvPr/>
          </p:nvGrpSpPr>
          <p:grpSpPr bwMode="auto">
            <a:xfrm>
              <a:off x="5264547" y="1139187"/>
              <a:ext cx="2287332" cy="1109651"/>
              <a:chOff x="1536" y="720"/>
              <a:chExt cx="432" cy="240"/>
            </a:xfrm>
          </p:grpSpPr>
          <p:sp>
            <p:nvSpPr>
              <p:cNvPr id="48" name="Line 101"/>
              <p:cNvSpPr>
                <a:spLocks noChangeShapeType="1"/>
              </p:cNvSpPr>
              <p:nvPr/>
            </p:nvSpPr>
            <p:spPr bwMode="auto">
              <a:xfrm flipH="1" flipV="1">
                <a:off x="1728" y="720"/>
                <a:ext cx="0" cy="96"/>
              </a:xfrm>
              <a:prstGeom prst="line">
                <a:avLst/>
              </a:prstGeom>
              <a:noFill/>
              <a:ln w="254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" name="Text Box 102"/>
              <p:cNvSpPr txBox="1">
                <a:spLocks noChangeArrowheads="1"/>
              </p:cNvSpPr>
              <p:nvPr/>
            </p:nvSpPr>
            <p:spPr bwMode="auto">
              <a:xfrm>
                <a:off x="1625" y="812"/>
                <a:ext cx="211" cy="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fr-FR" altLang="fr-FR" sz="800" b="1" dirty="0" smtClean="0">
                    <a:solidFill>
                      <a:srgbClr val="FF9933"/>
                    </a:solidFill>
                  </a:rPr>
                  <a:t> </a:t>
                </a:r>
                <a:r>
                  <a:rPr lang="fr-FR" altLang="fr-FR" sz="2400" b="1" dirty="0" smtClean="0">
                    <a:solidFill>
                      <a:srgbClr val="FF9933"/>
                    </a:solidFill>
                  </a:rPr>
                  <a:t>VTPM</a:t>
                </a:r>
                <a:endParaRPr lang="fr-FR" altLang="fr-FR" sz="2400" b="1" dirty="0">
                  <a:solidFill>
                    <a:srgbClr val="FF9933"/>
                  </a:solidFill>
                </a:endParaRPr>
              </a:p>
            </p:txBody>
          </p:sp>
          <p:sp>
            <p:nvSpPr>
              <p:cNvPr id="50" name="Rectangle 103"/>
              <p:cNvSpPr>
                <a:spLocks noChangeArrowheads="1"/>
              </p:cNvSpPr>
              <p:nvPr/>
            </p:nvSpPr>
            <p:spPr bwMode="auto">
              <a:xfrm>
                <a:off x="1536" y="816"/>
                <a:ext cx="432" cy="144"/>
              </a:xfrm>
              <a:prstGeom prst="rect">
                <a:avLst/>
              </a:prstGeom>
              <a:noFill/>
              <a:ln w="2540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AE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grpSp>
          <p:nvGrpSpPr>
            <p:cNvPr id="51" name="Group 100"/>
            <p:cNvGrpSpPr>
              <a:grpSpLocks/>
            </p:cNvGrpSpPr>
            <p:nvPr/>
          </p:nvGrpSpPr>
          <p:grpSpPr bwMode="auto">
            <a:xfrm>
              <a:off x="5283077" y="2618942"/>
              <a:ext cx="2287332" cy="543599"/>
              <a:chOff x="1536" y="816"/>
              <a:chExt cx="432" cy="144"/>
            </a:xfrm>
          </p:grpSpPr>
          <p:sp>
            <p:nvSpPr>
              <p:cNvPr id="52" name="Text Box 102"/>
              <p:cNvSpPr txBox="1">
                <a:spLocks noChangeArrowheads="1"/>
              </p:cNvSpPr>
              <p:nvPr/>
            </p:nvSpPr>
            <p:spPr bwMode="auto">
              <a:xfrm>
                <a:off x="1595" y="816"/>
                <a:ext cx="286" cy="1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fr-FR" altLang="fr-FR" sz="2400" b="1" dirty="0" smtClean="0">
                    <a:solidFill>
                      <a:srgbClr val="FF9933"/>
                    </a:solidFill>
                  </a:rPr>
                  <a:t>LOT PAR</a:t>
                </a:r>
                <a:endParaRPr lang="fr-FR" altLang="fr-FR" sz="2400" b="1" dirty="0">
                  <a:solidFill>
                    <a:srgbClr val="FF9933"/>
                  </a:solidFill>
                </a:endParaRPr>
              </a:p>
            </p:txBody>
          </p:sp>
          <p:sp>
            <p:nvSpPr>
              <p:cNvPr id="53" name="Rectangle 103"/>
              <p:cNvSpPr>
                <a:spLocks noChangeArrowheads="1"/>
              </p:cNvSpPr>
              <p:nvPr/>
            </p:nvSpPr>
            <p:spPr bwMode="auto">
              <a:xfrm>
                <a:off x="1536" y="816"/>
                <a:ext cx="432" cy="144"/>
              </a:xfrm>
              <a:prstGeom prst="rect">
                <a:avLst/>
              </a:prstGeom>
              <a:noFill/>
              <a:ln w="2540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AE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55" name="ZoneTexte 54"/>
            <p:cNvSpPr txBox="1"/>
            <p:nvPr/>
          </p:nvSpPr>
          <p:spPr>
            <a:xfrm>
              <a:off x="5909780" y="2241408"/>
              <a:ext cx="742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+</a:t>
              </a:r>
              <a:endParaRPr lang="fr-FR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5427656" y="1909172"/>
              <a:ext cx="1934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0/1/1 ou 0/0/2</a:t>
              </a:r>
              <a:endParaRPr lang="fr-FR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7916783" y="2926047"/>
            <a:ext cx="1872208" cy="1119680"/>
            <a:chOff x="8296574" y="3068960"/>
            <a:chExt cx="1872208" cy="1119680"/>
          </a:xfrm>
        </p:grpSpPr>
        <p:grpSp>
          <p:nvGrpSpPr>
            <p:cNvPr id="21" name="Group 88"/>
            <p:cNvGrpSpPr>
              <a:grpSpLocks/>
            </p:cNvGrpSpPr>
            <p:nvPr/>
          </p:nvGrpSpPr>
          <p:grpSpPr bwMode="auto">
            <a:xfrm>
              <a:off x="8296574" y="3068960"/>
              <a:ext cx="1872208" cy="1097647"/>
              <a:chOff x="96" y="720"/>
              <a:chExt cx="432" cy="240"/>
            </a:xfrm>
          </p:grpSpPr>
          <p:sp>
            <p:nvSpPr>
              <p:cNvPr id="22" name="Line 89"/>
              <p:cNvSpPr>
                <a:spLocks noChangeShapeType="1"/>
              </p:cNvSpPr>
              <p:nvPr/>
            </p:nvSpPr>
            <p:spPr bwMode="auto">
              <a:xfrm flipH="1" flipV="1">
                <a:off x="288" y="720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00AE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Text Box 90"/>
              <p:cNvSpPr txBox="1">
                <a:spLocks noChangeArrowheads="1"/>
              </p:cNvSpPr>
              <p:nvPr/>
            </p:nvSpPr>
            <p:spPr bwMode="auto">
              <a:xfrm>
                <a:off x="187" y="815"/>
                <a:ext cx="227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AE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2400" b="1" dirty="0" smtClean="0">
                    <a:solidFill>
                      <a:srgbClr val="00AE00"/>
                    </a:solidFill>
                  </a:rPr>
                  <a:t>VSAV</a:t>
                </a:r>
                <a:endParaRPr lang="fr-FR" altLang="fr-FR" sz="2400" b="1" dirty="0">
                  <a:solidFill>
                    <a:srgbClr val="00AE00"/>
                  </a:solidFill>
                </a:endParaRPr>
              </a:p>
            </p:txBody>
          </p:sp>
          <p:sp>
            <p:nvSpPr>
              <p:cNvPr id="24" name="Rectangle 91"/>
              <p:cNvSpPr>
                <a:spLocks noChangeArrowheads="1"/>
              </p:cNvSpPr>
              <p:nvPr/>
            </p:nvSpPr>
            <p:spPr bwMode="auto">
              <a:xfrm>
                <a:off x="96" y="816"/>
                <a:ext cx="432" cy="144"/>
              </a:xfrm>
              <a:prstGeom prst="rect">
                <a:avLst/>
              </a:prstGeom>
              <a:noFill/>
              <a:ln w="25400">
                <a:solidFill>
                  <a:srgbClr val="00AE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AE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35" name="ZoneTexte 34"/>
            <p:cNvSpPr txBox="1"/>
            <p:nvPr/>
          </p:nvSpPr>
          <p:spPr>
            <a:xfrm>
              <a:off x="8476811" y="3819308"/>
              <a:ext cx="1303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0/1/2</a:t>
              </a:r>
              <a:endParaRPr lang="fr-FR" dirty="0"/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86" y="1892581"/>
            <a:ext cx="1022713" cy="1022713"/>
          </a:xfrm>
          <a:prstGeom prst="rect">
            <a:avLst/>
          </a:prstGeom>
        </p:spPr>
      </p:pic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3804"/>
              </p:ext>
            </p:extLst>
          </p:nvPr>
        </p:nvGraphicFramePr>
        <p:xfrm>
          <a:off x="642469" y="1250715"/>
          <a:ext cx="10972800" cy="443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0"/>
              </a:tblGrid>
              <a:tr h="44399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</a:rPr>
                        <a:t>Constitution </a:t>
                      </a:r>
                      <a:r>
                        <a:rPr lang="fr-FR" sz="2400" dirty="0" smtClean="0">
                          <a:effectLst/>
                        </a:rPr>
                        <a:t>et appellation </a:t>
                      </a:r>
                      <a:r>
                        <a:rPr lang="fr-FR" sz="2400" u="sng" dirty="0" smtClean="0">
                          <a:effectLst/>
                        </a:rPr>
                        <a:t>identiques</a:t>
                      </a:r>
                      <a:r>
                        <a:rPr lang="fr-FR" sz="2400" dirty="0" smtClean="0">
                          <a:effectLst/>
                        </a:rPr>
                        <a:t> </a:t>
                      </a:r>
                      <a:r>
                        <a:rPr lang="fr-FR" sz="2400" dirty="0" smtClean="0">
                          <a:effectLst/>
                        </a:rPr>
                        <a:t>sur l’ensemble des </a:t>
                      </a:r>
                      <a:r>
                        <a:rPr lang="fr-FR" sz="2400" dirty="0" smtClean="0">
                          <a:effectLst/>
                        </a:rPr>
                        <a:t>SIS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45" marR="118745" marT="0" marB="0"/>
                </a:tc>
              </a:tr>
            </a:tbl>
          </a:graphicData>
        </a:graphic>
      </p:graphicFrame>
      <p:grpSp>
        <p:nvGrpSpPr>
          <p:cNvPr id="56" name="Groupe 55"/>
          <p:cNvGrpSpPr/>
          <p:nvPr/>
        </p:nvGrpSpPr>
        <p:grpSpPr>
          <a:xfrm>
            <a:off x="10119600" y="2926106"/>
            <a:ext cx="1872208" cy="1119680"/>
            <a:chOff x="8296574" y="3068960"/>
            <a:chExt cx="1872208" cy="1119680"/>
          </a:xfrm>
        </p:grpSpPr>
        <p:grpSp>
          <p:nvGrpSpPr>
            <p:cNvPr id="57" name="Group 88"/>
            <p:cNvGrpSpPr>
              <a:grpSpLocks/>
            </p:cNvGrpSpPr>
            <p:nvPr/>
          </p:nvGrpSpPr>
          <p:grpSpPr bwMode="auto">
            <a:xfrm>
              <a:off x="8296574" y="3068960"/>
              <a:ext cx="1872208" cy="1097647"/>
              <a:chOff x="96" y="720"/>
              <a:chExt cx="432" cy="240"/>
            </a:xfrm>
          </p:grpSpPr>
          <p:sp>
            <p:nvSpPr>
              <p:cNvPr id="59" name="Line 89"/>
              <p:cNvSpPr>
                <a:spLocks noChangeShapeType="1"/>
              </p:cNvSpPr>
              <p:nvPr/>
            </p:nvSpPr>
            <p:spPr bwMode="auto">
              <a:xfrm flipH="1" flipV="1">
                <a:off x="288" y="720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00AE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Text Box 90"/>
              <p:cNvSpPr txBox="1">
                <a:spLocks noChangeArrowheads="1"/>
              </p:cNvSpPr>
              <p:nvPr/>
            </p:nvSpPr>
            <p:spPr bwMode="auto">
              <a:xfrm>
                <a:off x="187" y="815"/>
                <a:ext cx="201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AE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2400" b="1" dirty="0" smtClean="0">
                    <a:solidFill>
                      <a:srgbClr val="00AE00"/>
                    </a:solidFill>
                  </a:rPr>
                  <a:t>VSM</a:t>
                </a:r>
                <a:endParaRPr lang="fr-FR" altLang="fr-FR" sz="2400" b="1" dirty="0">
                  <a:solidFill>
                    <a:srgbClr val="00AE00"/>
                  </a:solidFill>
                </a:endParaRPr>
              </a:p>
            </p:txBody>
          </p:sp>
          <p:sp>
            <p:nvSpPr>
              <p:cNvPr id="61" name="Rectangle 91"/>
              <p:cNvSpPr>
                <a:spLocks noChangeArrowheads="1"/>
              </p:cNvSpPr>
              <p:nvPr/>
            </p:nvSpPr>
            <p:spPr bwMode="auto">
              <a:xfrm>
                <a:off x="96" y="816"/>
                <a:ext cx="432" cy="144"/>
              </a:xfrm>
              <a:prstGeom prst="rect">
                <a:avLst/>
              </a:prstGeom>
              <a:noFill/>
              <a:ln w="25400">
                <a:solidFill>
                  <a:srgbClr val="00AE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AE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58" name="ZoneTexte 57"/>
            <p:cNvSpPr txBox="1"/>
            <p:nvPr/>
          </p:nvSpPr>
          <p:spPr>
            <a:xfrm>
              <a:off x="8476811" y="3819308"/>
              <a:ext cx="1303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1/0/1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74386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Officier de Liaison COPG et COIS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fr-FR" altLang="fr-FR">
              <a:solidFill>
                <a:srgbClr val="FFFFFF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346163" y="1145209"/>
            <a:ext cx="2768037" cy="1097683"/>
            <a:chOff x="119336" y="1166391"/>
            <a:chExt cx="2143899" cy="1097683"/>
          </a:xfrm>
        </p:grpSpPr>
        <p:grpSp>
          <p:nvGrpSpPr>
            <p:cNvPr id="13" name="Group 100"/>
            <p:cNvGrpSpPr>
              <a:grpSpLocks/>
            </p:cNvGrpSpPr>
            <p:nvPr/>
          </p:nvGrpSpPr>
          <p:grpSpPr bwMode="auto">
            <a:xfrm>
              <a:off x="119336" y="1166391"/>
              <a:ext cx="2143899" cy="1053776"/>
              <a:chOff x="1536" y="720"/>
              <a:chExt cx="432" cy="240"/>
            </a:xfrm>
          </p:grpSpPr>
          <p:sp>
            <p:nvSpPr>
              <p:cNvPr id="14" name="Line 101"/>
              <p:cNvSpPr>
                <a:spLocks noChangeShapeType="1"/>
              </p:cNvSpPr>
              <p:nvPr/>
            </p:nvSpPr>
            <p:spPr bwMode="auto">
              <a:xfrm flipH="1" flipV="1">
                <a:off x="1728" y="720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Text Box 102"/>
              <p:cNvSpPr txBox="1">
                <a:spLocks noChangeArrowheads="1"/>
              </p:cNvSpPr>
              <p:nvPr/>
            </p:nvSpPr>
            <p:spPr bwMode="auto">
              <a:xfrm>
                <a:off x="1598" y="830"/>
                <a:ext cx="281" cy="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fr-FR" altLang="fr-FR" sz="2400" b="1" dirty="0" smtClean="0">
                    <a:solidFill>
                      <a:srgbClr val="FF9933"/>
                    </a:solidFill>
                  </a:rPr>
                  <a:t>ODL </a:t>
                </a:r>
                <a:r>
                  <a:rPr lang="fr-FR" altLang="fr-FR" sz="2400" b="1" dirty="0" smtClean="0">
                    <a:solidFill>
                      <a:srgbClr val="FF9933"/>
                    </a:solidFill>
                  </a:rPr>
                  <a:t>COPG</a:t>
                </a:r>
                <a:endParaRPr lang="fr-FR" altLang="fr-FR" sz="2400" b="1" dirty="0">
                  <a:solidFill>
                    <a:srgbClr val="FF9933"/>
                  </a:solidFill>
                </a:endParaRPr>
              </a:p>
            </p:txBody>
          </p:sp>
          <p:sp>
            <p:nvSpPr>
              <p:cNvPr id="16" name="Rectangle 103"/>
              <p:cNvSpPr>
                <a:spLocks noChangeArrowheads="1"/>
              </p:cNvSpPr>
              <p:nvPr/>
            </p:nvSpPr>
            <p:spPr bwMode="auto">
              <a:xfrm>
                <a:off x="1536" y="816"/>
                <a:ext cx="432" cy="144"/>
              </a:xfrm>
              <a:prstGeom prst="rect">
                <a:avLst/>
              </a:prstGeom>
              <a:noFill/>
              <a:ln w="2540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AE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3" name="ZoneTexte 2"/>
            <p:cNvSpPr txBox="1"/>
            <p:nvPr/>
          </p:nvSpPr>
          <p:spPr>
            <a:xfrm>
              <a:off x="420325" y="1987075"/>
              <a:ext cx="13037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1/0/0</a:t>
              </a:r>
              <a:endParaRPr lang="fr-FR" sz="1200" dirty="0"/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7426567" y="1070184"/>
            <a:ext cx="2768037" cy="1097683"/>
            <a:chOff x="119336" y="1166391"/>
            <a:chExt cx="2143899" cy="1097683"/>
          </a:xfrm>
        </p:grpSpPr>
        <p:grpSp>
          <p:nvGrpSpPr>
            <p:cNvPr id="57" name="Group 100"/>
            <p:cNvGrpSpPr>
              <a:grpSpLocks/>
            </p:cNvGrpSpPr>
            <p:nvPr/>
          </p:nvGrpSpPr>
          <p:grpSpPr bwMode="auto">
            <a:xfrm>
              <a:off x="119336" y="1166391"/>
              <a:ext cx="2143899" cy="1053776"/>
              <a:chOff x="1536" y="720"/>
              <a:chExt cx="432" cy="240"/>
            </a:xfrm>
          </p:grpSpPr>
          <p:sp>
            <p:nvSpPr>
              <p:cNvPr id="59" name="Line 101"/>
              <p:cNvSpPr>
                <a:spLocks noChangeShapeType="1"/>
              </p:cNvSpPr>
              <p:nvPr/>
            </p:nvSpPr>
            <p:spPr bwMode="auto">
              <a:xfrm flipH="1" flipV="1">
                <a:off x="1728" y="720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1600" y="835"/>
                <a:ext cx="272" cy="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fr-FR" altLang="fr-FR" sz="2400" b="1" dirty="0" smtClean="0">
                    <a:solidFill>
                      <a:srgbClr val="FF9933"/>
                    </a:solidFill>
                  </a:rPr>
                  <a:t>ODL </a:t>
                </a:r>
                <a:r>
                  <a:rPr lang="fr-FR" altLang="fr-FR" sz="2400" b="1" dirty="0" smtClean="0">
                    <a:solidFill>
                      <a:srgbClr val="FF9933"/>
                    </a:solidFill>
                  </a:rPr>
                  <a:t>COIS </a:t>
                </a:r>
                <a:endParaRPr lang="fr-FR" altLang="fr-FR" sz="2400" b="1" dirty="0">
                  <a:solidFill>
                    <a:srgbClr val="FF9933"/>
                  </a:solidFill>
                </a:endParaRPr>
              </a:p>
            </p:txBody>
          </p:sp>
          <p:sp>
            <p:nvSpPr>
              <p:cNvPr id="61" name="Rectangle 103"/>
              <p:cNvSpPr>
                <a:spLocks noChangeArrowheads="1"/>
              </p:cNvSpPr>
              <p:nvPr/>
            </p:nvSpPr>
            <p:spPr bwMode="auto">
              <a:xfrm>
                <a:off x="1536" y="816"/>
                <a:ext cx="432" cy="144"/>
              </a:xfrm>
              <a:prstGeom prst="rect">
                <a:avLst/>
              </a:prstGeom>
              <a:noFill/>
              <a:ln w="2540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AE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400"/>
              </a:p>
            </p:txBody>
          </p:sp>
        </p:grpSp>
        <p:sp>
          <p:nvSpPr>
            <p:cNvPr id="58" name="ZoneTexte 57"/>
            <p:cNvSpPr txBox="1"/>
            <p:nvPr/>
          </p:nvSpPr>
          <p:spPr>
            <a:xfrm>
              <a:off x="420325" y="1987075"/>
              <a:ext cx="13037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1/0/0</a:t>
              </a:r>
              <a:endParaRPr lang="fr-FR" sz="1200" dirty="0"/>
            </a:p>
          </p:txBody>
        </p:sp>
      </p:grpSp>
      <p:sp>
        <p:nvSpPr>
          <p:cNvPr id="18" name="Rectangle à coins arrondis 4"/>
          <p:cNvSpPr>
            <a:spLocks noChangeArrowheads="1"/>
          </p:cNvSpPr>
          <p:nvPr/>
        </p:nvSpPr>
        <p:spPr bwMode="auto">
          <a:xfrm>
            <a:off x="87128" y="2349875"/>
            <a:ext cx="5288792" cy="367141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60363" lvl="1" indent="0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Dès l’engagement d’un GRES, il est engagé un officier de liaison afin d’assurer l’interface entre le Commandant des Opérations de Secours et le Commandant des Opérations de Police ou Gendarmerie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5620517" y="2349875"/>
            <a:ext cx="6380139" cy="36714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marL="360363" lvl="1" indent="0">
              <a:buNone/>
            </a:pPr>
            <a:r>
              <a:rPr lang="fr-FR" dirty="0"/>
              <a:t>Dès l’engagement </a:t>
            </a:r>
            <a:r>
              <a:rPr lang="fr-FR" dirty="0" smtClean="0"/>
              <a:t>par les </a:t>
            </a:r>
            <a:r>
              <a:rPr lang="fr-FR" dirty="0" smtClean="0">
                <a:solidFill>
                  <a:srgbClr val="FF0000"/>
                </a:solidFill>
              </a:rPr>
              <a:t>F</a:t>
            </a:r>
            <a:r>
              <a:rPr lang="fr-FR" dirty="0" smtClean="0"/>
              <a:t>orces de </a:t>
            </a:r>
            <a:r>
              <a:rPr lang="fr-FR" dirty="0" smtClean="0">
                <a:solidFill>
                  <a:srgbClr val="FF0000"/>
                </a:solidFill>
              </a:rPr>
              <a:t>S</a:t>
            </a:r>
            <a:r>
              <a:rPr lang="fr-FR" dirty="0" smtClean="0"/>
              <a:t>écurité </a:t>
            </a:r>
            <a:r>
              <a:rPr lang="fr-FR" dirty="0" smtClean="0">
                <a:solidFill>
                  <a:srgbClr val="FF0000"/>
                </a:solidFill>
              </a:rPr>
              <a:t>P</a:t>
            </a:r>
            <a:r>
              <a:rPr lang="fr-FR" dirty="0" smtClean="0"/>
              <a:t>ublique d’un 3</a:t>
            </a:r>
            <a:r>
              <a:rPr lang="fr-FR" baseline="30000" dirty="0" smtClean="0"/>
              <a:t>ème</a:t>
            </a:r>
            <a:r>
              <a:rPr lang="fr-FR" dirty="0" smtClean="0"/>
              <a:t> niveau RAID ou GIGN, </a:t>
            </a:r>
            <a:r>
              <a:rPr lang="fr-FR" dirty="0"/>
              <a:t>il est engagé un officier de </a:t>
            </a:r>
            <a:r>
              <a:rPr lang="fr-FR" dirty="0" smtClean="0"/>
              <a:t>liaison </a:t>
            </a:r>
            <a:r>
              <a:rPr lang="fr-FR" dirty="0" smtClean="0">
                <a:solidFill>
                  <a:srgbClr val="FF0000"/>
                </a:solidFill>
              </a:rPr>
              <a:t>C</a:t>
            </a:r>
            <a:r>
              <a:rPr lang="fr-FR" dirty="0" smtClean="0"/>
              <a:t>ommandant des </a:t>
            </a:r>
            <a:r>
              <a:rPr lang="fr-FR" dirty="0" smtClean="0">
                <a:solidFill>
                  <a:srgbClr val="FF0000"/>
                </a:solidFill>
              </a:rPr>
              <a:t>O</a:t>
            </a:r>
            <a:r>
              <a:rPr lang="fr-FR" dirty="0" smtClean="0"/>
              <a:t>pérations d’</a:t>
            </a:r>
            <a:r>
              <a:rPr lang="fr-FR" dirty="0" smtClean="0">
                <a:solidFill>
                  <a:srgbClr val="FF0000"/>
                </a:solidFill>
              </a:rPr>
              <a:t>I</a:t>
            </a:r>
            <a:r>
              <a:rPr lang="fr-FR" dirty="0" smtClean="0"/>
              <a:t>nterventions </a:t>
            </a:r>
            <a:r>
              <a:rPr lang="fr-FR" dirty="0" smtClean="0">
                <a:solidFill>
                  <a:srgbClr val="FF0000"/>
                </a:solidFill>
              </a:rPr>
              <a:t>S</a:t>
            </a:r>
            <a:r>
              <a:rPr lang="fr-FR" dirty="0" smtClean="0"/>
              <a:t>pécialisées dans le but de fluidifier la circulation du renseignement avec le </a:t>
            </a:r>
            <a:r>
              <a:rPr lang="fr-FR" dirty="0"/>
              <a:t>Commandant des Opérations de </a:t>
            </a:r>
            <a:r>
              <a:rPr lang="fr-FR" dirty="0" smtClean="0"/>
              <a:t>Secours.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56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LOT PAR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95600" y="16964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363" lvl="1" indent="0">
              <a:buNone/>
            </a:pPr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530876"/>
              </p:ext>
            </p:extLst>
          </p:nvPr>
        </p:nvGraphicFramePr>
        <p:xfrm>
          <a:off x="376093" y="1167360"/>
          <a:ext cx="11439814" cy="898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944"/>
                <a:gridCol w="828972"/>
                <a:gridCol w="1051006"/>
                <a:gridCol w="936104"/>
                <a:gridCol w="914293"/>
                <a:gridCol w="1077664"/>
                <a:gridCol w="911869"/>
                <a:gridCol w="580280"/>
                <a:gridCol w="1243458"/>
                <a:gridCol w="1077664"/>
                <a:gridCol w="1160560"/>
              </a:tblGrid>
              <a:tr h="898414">
                <a:tc>
                  <a:txBody>
                    <a:bodyPr/>
                    <a:lstStyle/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2400" dirty="0" smtClean="0"/>
                        <a:t>Matériels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EPIB</a:t>
                      </a:r>
                      <a:endParaRPr lang="fr-FR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Brancards extraction</a:t>
                      </a:r>
                      <a:endParaRPr lang="fr-FR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Bâtons Lumineux</a:t>
                      </a:r>
                      <a:endParaRPr lang="fr-FR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Plots Lumineux</a:t>
                      </a:r>
                      <a:r>
                        <a:rPr lang="fr-FR" sz="1200" baseline="0" dirty="0" smtClean="0"/>
                        <a:t> </a:t>
                      </a:r>
                      <a:endParaRPr lang="fr-FR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Sacs</a:t>
                      </a:r>
                      <a:r>
                        <a:rPr lang="fr-FR" sz="1200" baseline="0" dirty="0" smtClean="0"/>
                        <a:t> de l’avant </a:t>
                      </a:r>
                      <a:endParaRPr lang="fr-FR" sz="1200" dirty="0" smtClean="0"/>
                    </a:p>
                    <a:p>
                      <a:endParaRPr lang="fr-FR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Damage</a:t>
                      </a:r>
                      <a:r>
                        <a:rPr lang="fr-FR" sz="1200" baseline="0" dirty="0" smtClean="0"/>
                        <a:t> Control</a:t>
                      </a:r>
                      <a:endParaRPr lang="fr-FR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TLD</a:t>
                      </a:r>
                      <a:endParaRPr lang="fr-FR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Masques + Cartouches</a:t>
                      </a:r>
                      <a:endParaRPr lang="fr-FR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Gants </a:t>
                      </a:r>
                      <a:r>
                        <a:rPr lang="fr-FR" sz="1200" dirty="0" err="1" smtClean="0"/>
                        <a:t>Nitril</a:t>
                      </a:r>
                      <a:endParaRPr lang="fr-FR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Pinces coupantes </a:t>
                      </a:r>
                      <a:endParaRPr lang="fr-FR" sz="1200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8" name="Rectangle à coins arrondis 7"/>
          <p:cNvSpPr/>
          <p:nvPr/>
        </p:nvSpPr>
        <p:spPr bwMode="auto">
          <a:xfrm>
            <a:off x="239184" y="2594856"/>
            <a:ext cx="11761472" cy="309634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36000" rIns="36000" anchor="ctr"/>
          <a:lstStyle/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EPIB : </a:t>
            </a:r>
            <a:r>
              <a:rPr lang="fr-FR" dirty="0" smtClean="0"/>
              <a:t>protection balistique individuelle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Brancards d’extraction : </a:t>
            </a:r>
            <a:r>
              <a:rPr lang="fr-FR" dirty="0" smtClean="0"/>
              <a:t>extraction victime 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Bâtons lumineux : </a:t>
            </a:r>
            <a:r>
              <a:rPr lang="fr-FR" dirty="0" smtClean="0"/>
              <a:t>priorisation des victimes 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Plots lumineux : </a:t>
            </a:r>
            <a:r>
              <a:rPr lang="fr-FR" dirty="0" smtClean="0"/>
              <a:t>matérialisation corridor d’extraction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Sac de l’avant : </a:t>
            </a:r>
            <a:r>
              <a:rPr lang="fr-FR" dirty="0" smtClean="0"/>
              <a:t>transport matériel DC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Damage Control :  </a:t>
            </a:r>
            <a:r>
              <a:rPr lang="fr-FR" dirty="0" smtClean="0"/>
              <a:t>matériels gestes salvateurs (garrot, pansement compressif, …) 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TLD</a:t>
            </a:r>
            <a:r>
              <a:rPr lang="fr-FR" dirty="0" smtClean="0"/>
              <a:t> (tenue </a:t>
            </a:r>
            <a:r>
              <a:rPr lang="fr-FR" dirty="0"/>
              <a:t>légère de </a:t>
            </a:r>
            <a:r>
              <a:rPr lang="fr-FR" dirty="0" smtClean="0"/>
              <a:t>décontamination) + </a:t>
            </a:r>
            <a:r>
              <a:rPr lang="fr-FR" b="1" dirty="0" smtClean="0"/>
              <a:t>masque cartouche </a:t>
            </a:r>
            <a:r>
              <a:rPr lang="fr-FR" dirty="0" smtClean="0"/>
              <a:t>+ </a:t>
            </a:r>
            <a:r>
              <a:rPr lang="fr-FR" b="1" dirty="0" smtClean="0"/>
              <a:t>gants nitriles </a:t>
            </a:r>
            <a:r>
              <a:rPr lang="fr-FR" dirty="0" smtClean="0"/>
              <a:t>: menace NRBC + TDM 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Pinces coupantes </a:t>
            </a:r>
            <a:r>
              <a:rPr lang="fr-FR" dirty="0" smtClean="0"/>
              <a:t>: accessibilité – dégagement d’</a:t>
            </a:r>
            <a:r>
              <a:rPr lang="fr-FR" dirty="0" err="1" smtClean="0"/>
              <a:t>ugence</a:t>
            </a:r>
            <a:r>
              <a:rPr lang="fr-FR" dirty="0" smtClean="0"/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13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/>
          <p:cNvSpPr/>
          <p:nvPr/>
        </p:nvSpPr>
        <p:spPr bwMode="auto">
          <a:xfrm>
            <a:off x="235520" y="2075564"/>
            <a:ext cx="11377264" cy="3155228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21" name="Group 88"/>
          <p:cNvGrpSpPr>
            <a:grpSpLocks/>
          </p:cNvGrpSpPr>
          <p:nvPr/>
        </p:nvGrpSpPr>
        <p:grpSpPr bwMode="auto">
          <a:xfrm>
            <a:off x="7792875" y="2835742"/>
            <a:ext cx="685800" cy="406401"/>
            <a:chOff x="82" y="720"/>
            <a:chExt cx="432" cy="256"/>
          </a:xfrm>
        </p:grpSpPr>
        <p:sp>
          <p:nvSpPr>
            <p:cNvPr id="22" name="Line 89"/>
            <p:cNvSpPr>
              <a:spLocks noChangeShapeType="1"/>
            </p:cNvSpPr>
            <p:nvPr/>
          </p:nvSpPr>
          <p:spPr bwMode="auto">
            <a:xfrm flipH="1" flipV="1">
              <a:off x="288" y="720"/>
              <a:ext cx="0" cy="96"/>
            </a:xfrm>
            <a:prstGeom prst="line">
              <a:avLst/>
            </a:prstGeom>
            <a:noFill/>
            <a:ln w="25400">
              <a:solidFill>
                <a:srgbClr val="00AE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 Box 90"/>
            <p:cNvSpPr txBox="1">
              <a:spLocks noChangeArrowheads="1"/>
            </p:cNvSpPr>
            <p:nvPr/>
          </p:nvSpPr>
          <p:spPr bwMode="auto">
            <a:xfrm>
              <a:off x="166" y="825"/>
              <a:ext cx="292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AE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00AE00"/>
                  </a:solidFill>
                </a:rPr>
                <a:t>VSAV</a:t>
              </a:r>
              <a:endParaRPr lang="fr-FR" altLang="fr-FR" sz="800" b="1" dirty="0">
                <a:solidFill>
                  <a:srgbClr val="00AE00"/>
                </a:solidFill>
              </a:endParaRPr>
            </a:p>
          </p:txBody>
        </p:sp>
        <p:sp>
          <p:nvSpPr>
            <p:cNvPr id="24" name="Rectangle 91"/>
            <p:cNvSpPr>
              <a:spLocks noChangeArrowheads="1"/>
            </p:cNvSpPr>
            <p:nvPr/>
          </p:nvSpPr>
          <p:spPr bwMode="auto">
            <a:xfrm>
              <a:off x="82" y="832"/>
              <a:ext cx="432" cy="144"/>
            </a:xfrm>
            <a:prstGeom prst="rect">
              <a:avLst/>
            </a:prstGeom>
            <a:noFill/>
            <a:ln w="25400">
              <a:solidFill>
                <a:srgbClr val="00AE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25" name="Group 108"/>
          <p:cNvGrpSpPr>
            <a:grpSpLocks/>
          </p:cNvGrpSpPr>
          <p:nvPr/>
        </p:nvGrpSpPr>
        <p:grpSpPr bwMode="auto">
          <a:xfrm>
            <a:off x="9371042" y="2861801"/>
            <a:ext cx="685800" cy="381000"/>
            <a:chOff x="96" y="1008"/>
            <a:chExt cx="432" cy="240"/>
          </a:xfrm>
        </p:grpSpPr>
        <p:sp>
          <p:nvSpPr>
            <p:cNvPr id="26" name="Line 109"/>
            <p:cNvSpPr>
              <a:spLocks noChangeShapeType="1"/>
            </p:cNvSpPr>
            <p:nvPr/>
          </p:nvSpPr>
          <p:spPr bwMode="auto">
            <a:xfrm flipH="1" flipV="1">
              <a:off x="288" y="1008"/>
              <a:ext cx="0" cy="96"/>
            </a:xfrm>
            <a:prstGeom prst="line">
              <a:avLst/>
            </a:prstGeom>
            <a:noFill/>
            <a:ln w="25400">
              <a:solidFill>
                <a:srgbClr val="00AE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 Box 110"/>
            <p:cNvSpPr txBox="1">
              <a:spLocks noChangeArrowheads="1"/>
            </p:cNvSpPr>
            <p:nvPr/>
          </p:nvSpPr>
          <p:spPr bwMode="auto">
            <a:xfrm>
              <a:off x="170" y="1105"/>
              <a:ext cx="260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AE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00AE00"/>
                  </a:solidFill>
                </a:rPr>
                <a:t>VSM</a:t>
              </a:r>
              <a:endParaRPr lang="fr-FR" altLang="fr-FR" sz="800" b="1" dirty="0">
                <a:solidFill>
                  <a:srgbClr val="00AE00"/>
                </a:solidFill>
              </a:endParaRPr>
            </a:p>
          </p:txBody>
        </p:sp>
        <p:sp>
          <p:nvSpPr>
            <p:cNvPr id="28" name="Rectangle 111"/>
            <p:cNvSpPr>
              <a:spLocks noChangeArrowheads="1"/>
            </p:cNvSpPr>
            <p:nvPr/>
          </p:nvSpPr>
          <p:spPr bwMode="auto">
            <a:xfrm>
              <a:off x="96" y="1104"/>
              <a:ext cx="432" cy="144"/>
            </a:xfrm>
            <a:prstGeom prst="rect">
              <a:avLst/>
            </a:prstGeom>
            <a:noFill/>
            <a:ln w="25400">
              <a:solidFill>
                <a:srgbClr val="00AE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55" name="Group 100"/>
          <p:cNvGrpSpPr>
            <a:grpSpLocks/>
          </p:cNvGrpSpPr>
          <p:nvPr/>
        </p:nvGrpSpPr>
        <p:grpSpPr bwMode="auto">
          <a:xfrm>
            <a:off x="5107466" y="2020558"/>
            <a:ext cx="685800" cy="381000"/>
            <a:chOff x="1536" y="720"/>
            <a:chExt cx="432" cy="240"/>
          </a:xfrm>
        </p:grpSpPr>
        <p:sp>
          <p:nvSpPr>
            <p:cNvPr id="56" name="Line 101"/>
            <p:cNvSpPr>
              <a:spLocks noChangeShapeType="1"/>
            </p:cNvSpPr>
            <p:nvPr/>
          </p:nvSpPr>
          <p:spPr bwMode="auto">
            <a:xfrm flipH="1" flipV="1">
              <a:off x="1728" y="720"/>
              <a:ext cx="0" cy="96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Text Box 102"/>
            <p:cNvSpPr txBox="1">
              <a:spLocks noChangeArrowheads="1"/>
            </p:cNvSpPr>
            <p:nvPr/>
          </p:nvSpPr>
          <p:spPr bwMode="auto">
            <a:xfrm>
              <a:off x="1598" y="824"/>
              <a:ext cx="25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 EPT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58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59" name="Group 100"/>
          <p:cNvGrpSpPr>
            <a:grpSpLocks/>
          </p:cNvGrpSpPr>
          <p:nvPr/>
        </p:nvGrpSpPr>
        <p:grpSpPr bwMode="auto">
          <a:xfrm>
            <a:off x="5845410" y="2179308"/>
            <a:ext cx="639534" cy="228600"/>
            <a:chOff x="1536" y="816"/>
            <a:chExt cx="432" cy="144"/>
          </a:xfrm>
        </p:grpSpPr>
        <p:sp>
          <p:nvSpPr>
            <p:cNvPr id="60" name="Text Box 102"/>
            <p:cNvSpPr txBox="1">
              <a:spLocks noChangeArrowheads="1"/>
            </p:cNvSpPr>
            <p:nvPr/>
          </p:nvSpPr>
          <p:spPr bwMode="auto">
            <a:xfrm>
              <a:off x="1570" y="824"/>
              <a:ext cx="38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LOTPAR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61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89" name="Group 100"/>
          <p:cNvGrpSpPr>
            <a:grpSpLocks/>
          </p:cNvGrpSpPr>
          <p:nvPr/>
        </p:nvGrpSpPr>
        <p:grpSpPr bwMode="auto">
          <a:xfrm>
            <a:off x="5127400" y="4760506"/>
            <a:ext cx="685800" cy="381000"/>
            <a:chOff x="1536" y="720"/>
            <a:chExt cx="432" cy="240"/>
          </a:xfrm>
        </p:grpSpPr>
        <p:sp>
          <p:nvSpPr>
            <p:cNvPr id="97" name="Line 101"/>
            <p:cNvSpPr>
              <a:spLocks noChangeShapeType="1"/>
            </p:cNvSpPr>
            <p:nvPr/>
          </p:nvSpPr>
          <p:spPr bwMode="auto">
            <a:xfrm flipH="1" flipV="1">
              <a:off x="1728" y="720"/>
              <a:ext cx="0" cy="96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Text Box 102"/>
            <p:cNvSpPr txBox="1">
              <a:spLocks noChangeArrowheads="1"/>
            </p:cNvSpPr>
            <p:nvPr/>
          </p:nvSpPr>
          <p:spPr bwMode="auto">
            <a:xfrm>
              <a:off x="1567" y="824"/>
              <a:ext cx="322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 VTPM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99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90" name="Group 100"/>
          <p:cNvGrpSpPr>
            <a:grpSpLocks/>
          </p:cNvGrpSpPr>
          <p:nvPr/>
        </p:nvGrpSpPr>
        <p:grpSpPr bwMode="auto">
          <a:xfrm>
            <a:off x="5879057" y="4921106"/>
            <a:ext cx="685800" cy="228600"/>
            <a:chOff x="1536" y="816"/>
            <a:chExt cx="432" cy="144"/>
          </a:xfrm>
        </p:grpSpPr>
        <p:sp>
          <p:nvSpPr>
            <p:cNvPr id="95" name="Text Box 102"/>
            <p:cNvSpPr txBox="1">
              <a:spLocks noChangeArrowheads="1"/>
            </p:cNvSpPr>
            <p:nvPr/>
          </p:nvSpPr>
          <p:spPr bwMode="auto">
            <a:xfrm>
              <a:off x="1570" y="824"/>
              <a:ext cx="38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LOTPAR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96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91" name="Group 100"/>
          <p:cNvGrpSpPr>
            <a:grpSpLocks/>
          </p:cNvGrpSpPr>
          <p:nvPr/>
        </p:nvGrpSpPr>
        <p:grpSpPr bwMode="auto">
          <a:xfrm>
            <a:off x="3472510" y="2804946"/>
            <a:ext cx="719139" cy="390525"/>
            <a:chOff x="1536" y="720"/>
            <a:chExt cx="453" cy="246"/>
          </a:xfrm>
        </p:grpSpPr>
        <p:sp>
          <p:nvSpPr>
            <p:cNvPr id="92" name="Line 101"/>
            <p:cNvSpPr>
              <a:spLocks noChangeShapeType="1"/>
            </p:cNvSpPr>
            <p:nvPr/>
          </p:nvSpPr>
          <p:spPr bwMode="auto">
            <a:xfrm flipH="1" flipV="1">
              <a:off x="1728" y="720"/>
              <a:ext cx="0" cy="96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Text Box 102"/>
            <p:cNvSpPr txBox="1">
              <a:spLocks noChangeArrowheads="1"/>
            </p:cNvSpPr>
            <p:nvPr/>
          </p:nvSpPr>
          <p:spPr bwMode="auto">
            <a:xfrm>
              <a:off x="1536" y="830"/>
              <a:ext cx="45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CDG GRES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94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grpSp>
        <p:nvGrpSpPr>
          <p:cNvPr id="100" name="Group 100"/>
          <p:cNvGrpSpPr>
            <a:grpSpLocks/>
          </p:cNvGrpSpPr>
          <p:nvPr/>
        </p:nvGrpSpPr>
        <p:grpSpPr bwMode="auto">
          <a:xfrm>
            <a:off x="816058" y="3014201"/>
            <a:ext cx="708915" cy="793848"/>
            <a:chOff x="1536" y="720"/>
            <a:chExt cx="432" cy="371"/>
          </a:xfrm>
        </p:grpSpPr>
        <p:sp>
          <p:nvSpPr>
            <p:cNvPr id="101" name="Line 101"/>
            <p:cNvSpPr>
              <a:spLocks noChangeShapeType="1"/>
            </p:cNvSpPr>
            <p:nvPr/>
          </p:nvSpPr>
          <p:spPr bwMode="auto">
            <a:xfrm flipH="1" flipV="1">
              <a:off x="1728" y="720"/>
              <a:ext cx="0" cy="96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Text Box 102"/>
            <p:cNvSpPr txBox="1">
              <a:spLocks noChangeArrowheads="1"/>
            </p:cNvSpPr>
            <p:nvPr/>
          </p:nvSpPr>
          <p:spPr bwMode="auto">
            <a:xfrm>
              <a:off x="1560" y="818"/>
              <a:ext cx="317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OFF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LIAISON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endParaRPr lang="fr-FR" altLang="fr-FR" sz="800" b="1" dirty="0">
                <a:solidFill>
                  <a:srgbClr val="FF9933"/>
                </a:solidFill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>
                  <a:solidFill>
                    <a:srgbClr val="FF9933"/>
                  </a:solidFill>
                </a:rPr>
                <a:t> </a:t>
              </a:r>
              <a:endParaRPr lang="fr-FR" altLang="fr-FR" sz="800" b="1" dirty="0">
                <a:solidFill>
                  <a:srgbClr val="FF9933"/>
                </a:solidFill>
              </a:endParaRPr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1536" y="816"/>
              <a:ext cx="432" cy="14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E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</p:grpSp>
      <p:pic>
        <p:nvPicPr>
          <p:cNvPr id="111" name="Image 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201" y="3390554"/>
            <a:ext cx="1210624" cy="593206"/>
          </a:xfrm>
          <a:prstGeom prst="rect">
            <a:avLst/>
          </a:prstGeom>
        </p:spPr>
      </p:pic>
      <p:pic>
        <p:nvPicPr>
          <p:cNvPr id="113" name="Image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385" y="4142469"/>
            <a:ext cx="1527263" cy="688738"/>
          </a:xfrm>
          <a:prstGeom prst="rect">
            <a:avLst/>
          </a:prstGeom>
        </p:spPr>
      </p:pic>
      <p:pic>
        <p:nvPicPr>
          <p:cNvPr id="114" name="Image 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13" y="3255407"/>
            <a:ext cx="771633" cy="657317"/>
          </a:xfrm>
          <a:prstGeom prst="rect">
            <a:avLst/>
          </a:prstGeom>
        </p:spPr>
      </p:pic>
      <p:pic>
        <p:nvPicPr>
          <p:cNvPr id="115" name="Image 1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5915" y="3351402"/>
            <a:ext cx="1467055" cy="666843"/>
          </a:xfrm>
          <a:prstGeom prst="rect">
            <a:avLst/>
          </a:prstGeom>
        </p:spPr>
      </p:pic>
      <p:pic>
        <p:nvPicPr>
          <p:cNvPr id="116" name="Image 1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4503" y="3356166"/>
            <a:ext cx="1124107" cy="657317"/>
          </a:xfrm>
          <a:prstGeom prst="rect">
            <a:avLst/>
          </a:prstGeom>
        </p:spPr>
      </p:pic>
      <p:pic>
        <p:nvPicPr>
          <p:cNvPr id="117" name="Image 1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7466" y="2464017"/>
            <a:ext cx="1377478" cy="657317"/>
          </a:xfrm>
          <a:prstGeom prst="rect">
            <a:avLst/>
          </a:prstGeom>
        </p:spPr>
      </p:pic>
      <p:pic>
        <p:nvPicPr>
          <p:cNvPr id="141" name="Image 1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402" y="3579760"/>
            <a:ext cx="774259" cy="6584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Engagement du GRES Phase 1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5520" y="1090171"/>
            <a:ext cx="2221521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Centres Mixtes avec CDG Postés</a:t>
            </a:r>
            <a:endParaRPr lang="fr-FR" sz="1000" dirty="0"/>
          </a:p>
        </p:txBody>
      </p:sp>
      <p:sp>
        <p:nvSpPr>
          <p:cNvPr id="34" name="ZoneTexte 33"/>
          <p:cNvSpPr txBox="1"/>
          <p:nvPr/>
        </p:nvSpPr>
        <p:spPr>
          <a:xfrm>
            <a:off x="4084441" y="1150918"/>
            <a:ext cx="187984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Centres Support GRES LPP</a:t>
            </a:r>
          </a:p>
          <a:p>
            <a:pPr algn="ctr"/>
            <a:r>
              <a:rPr lang="fr-FR" sz="1000" dirty="0" smtClean="0"/>
              <a:t>Roanne</a:t>
            </a:r>
          </a:p>
          <a:p>
            <a:pPr algn="ctr"/>
            <a:r>
              <a:rPr lang="fr-FR" sz="1000" dirty="0" smtClean="0"/>
              <a:t>Terrasse</a:t>
            </a:r>
          </a:p>
          <a:p>
            <a:pPr algn="ctr"/>
            <a:r>
              <a:rPr lang="fr-FR" sz="1000" dirty="0" smtClean="0"/>
              <a:t>Firminy</a:t>
            </a:r>
          </a:p>
        </p:txBody>
      </p:sp>
      <p:sp>
        <p:nvSpPr>
          <p:cNvPr id="109" name="ZoneTexte 108"/>
          <p:cNvSpPr txBox="1"/>
          <p:nvPr/>
        </p:nvSpPr>
        <p:spPr>
          <a:xfrm>
            <a:off x="10438795" y="1090169"/>
            <a:ext cx="1753206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Centres Support VSM LPP</a:t>
            </a:r>
          </a:p>
        </p:txBody>
      </p:sp>
      <p:sp>
        <p:nvSpPr>
          <p:cNvPr id="110" name="ZoneTexte 109"/>
          <p:cNvSpPr txBox="1"/>
          <p:nvPr/>
        </p:nvSpPr>
        <p:spPr>
          <a:xfrm>
            <a:off x="8556985" y="1098514"/>
            <a:ext cx="1451751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Centres LPP</a:t>
            </a:r>
          </a:p>
        </p:txBody>
      </p:sp>
      <p:cxnSp>
        <p:nvCxnSpPr>
          <p:cNvPr id="121" name="Connecteur droit avec flèche 120"/>
          <p:cNvCxnSpPr/>
          <p:nvPr/>
        </p:nvCxnSpPr>
        <p:spPr bwMode="auto">
          <a:xfrm flipH="1" flipV="1">
            <a:off x="4894432" y="1870125"/>
            <a:ext cx="14944" cy="9916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4" name="Connecteur droit avec flèche 123"/>
          <p:cNvCxnSpPr>
            <a:endCxn id="110" idx="2"/>
          </p:cNvCxnSpPr>
          <p:nvPr/>
        </p:nvCxnSpPr>
        <p:spPr bwMode="auto">
          <a:xfrm flipV="1">
            <a:off x="8398838" y="1344735"/>
            <a:ext cx="884023" cy="16348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6" name="Connecteur droit avec flèche 125"/>
          <p:cNvCxnSpPr/>
          <p:nvPr/>
        </p:nvCxnSpPr>
        <p:spPr bwMode="auto">
          <a:xfrm flipV="1">
            <a:off x="10200456" y="1344735"/>
            <a:ext cx="938810" cy="20066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" name="Connecteur droit avec flèche 135"/>
          <p:cNvCxnSpPr/>
          <p:nvPr/>
        </p:nvCxnSpPr>
        <p:spPr bwMode="auto">
          <a:xfrm flipH="1">
            <a:off x="8398838" y="4486838"/>
            <a:ext cx="1" cy="13286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8" name="Connecteur droit avec flèche 157"/>
          <p:cNvCxnSpPr/>
          <p:nvPr/>
        </p:nvCxnSpPr>
        <p:spPr bwMode="auto">
          <a:xfrm flipH="1" flipV="1">
            <a:off x="4541697" y="1860615"/>
            <a:ext cx="9022" cy="1787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0" name="Connecteur droit avec flèche 159"/>
          <p:cNvCxnSpPr/>
          <p:nvPr/>
        </p:nvCxnSpPr>
        <p:spPr bwMode="auto">
          <a:xfrm>
            <a:off x="4044614" y="6237312"/>
            <a:ext cx="368295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4" name="Connecteur droit 163"/>
          <p:cNvCxnSpPr/>
          <p:nvPr/>
        </p:nvCxnSpPr>
        <p:spPr bwMode="auto">
          <a:xfrm flipH="1" flipV="1">
            <a:off x="4032299" y="3908973"/>
            <a:ext cx="12315" cy="23283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" name="Connecteur droit 168"/>
          <p:cNvCxnSpPr/>
          <p:nvPr/>
        </p:nvCxnSpPr>
        <p:spPr bwMode="auto">
          <a:xfrm flipH="1">
            <a:off x="4183333" y="3648115"/>
            <a:ext cx="3583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" name="Connecteur droit 173"/>
          <p:cNvCxnSpPr>
            <a:stCxn id="114" idx="1"/>
          </p:cNvCxnSpPr>
          <p:nvPr/>
        </p:nvCxnSpPr>
        <p:spPr bwMode="auto">
          <a:xfrm flipH="1" flipV="1">
            <a:off x="2332046" y="3579760"/>
            <a:ext cx="1083867" cy="43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" name="Connecteur droit avec flèche 176"/>
          <p:cNvCxnSpPr/>
          <p:nvPr/>
        </p:nvCxnSpPr>
        <p:spPr bwMode="auto">
          <a:xfrm flipV="1">
            <a:off x="2332046" y="1336390"/>
            <a:ext cx="3984" cy="22433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1" name="Connecteur droit 180"/>
          <p:cNvCxnSpPr/>
          <p:nvPr/>
        </p:nvCxnSpPr>
        <p:spPr bwMode="auto">
          <a:xfrm>
            <a:off x="6621648" y="4486838"/>
            <a:ext cx="177719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1" name="Connecteur droit 190"/>
          <p:cNvCxnSpPr/>
          <p:nvPr/>
        </p:nvCxnSpPr>
        <p:spPr bwMode="auto">
          <a:xfrm>
            <a:off x="4909376" y="2861801"/>
            <a:ext cx="1649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4" name="Rectangle 193"/>
          <p:cNvSpPr/>
          <p:nvPr/>
        </p:nvSpPr>
        <p:spPr>
          <a:xfrm>
            <a:off x="4084441" y="197754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3533403" y="411816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1846842" y="236208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97" name="Groupe 196"/>
          <p:cNvGrpSpPr/>
          <p:nvPr/>
        </p:nvGrpSpPr>
        <p:grpSpPr>
          <a:xfrm>
            <a:off x="-72808" y="1586396"/>
            <a:ext cx="1776321" cy="4498537"/>
            <a:chOff x="-72808" y="1586396"/>
            <a:chExt cx="1776321" cy="4498537"/>
          </a:xfrm>
        </p:grpSpPr>
        <p:sp>
          <p:nvSpPr>
            <p:cNvPr id="198" name="ZoneTexte 197"/>
            <p:cNvSpPr txBox="1"/>
            <p:nvPr/>
          </p:nvSpPr>
          <p:spPr>
            <a:xfrm>
              <a:off x="235521" y="5684823"/>
              <a:ext cx="1467992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/>
                <a:t>Centre SDIS CDC  </a:t>
              </a:r>
            </a:p>
            <a:p>
              <a:pPr algn="ctr"/>
              <a:endParaRPr lang="fr-FR" sz="1000" dirty="0"/>
            </a:p>
          </p:txBody>
        </p:sp>
        <p:cxnSp>
          <p:nvCxnSpPr>
            <p:cNvPr id="199" name="Connecteur droit avec flèche 198"/>
            <p:cNvCxnSpPr>
              <a:endCxn id="198" idx="0"/>
            </p:cNvCxnSpPr>
            <p:nvPr/>
          </p:nvCxnSpPr>
          <p:spPr bwMode="auto">
            <a:xfrm>
              <a:off x="969517" y="4238185"/>
              <a:ext cx="0" cy="14466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00" name="Rectangle 199"/>
            <p:cNvSpPr/>
            <p:nvPr/>
          </p:nvSpPr>
          <p:spPr>
            <a:xfrm>
              <a:off x="-72808" y="1586396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cxnSp>
        <p:nvCxnSpPr>
          <p:cNvPr id="205" name="Connecteur droit avec flèche 204"/>
          <p:cNvCxnSpPr/>
          <p:nvPr/>
        </p:nvCxnSpPr>
        <p:spPr bwMode="auto">
          <a:xfrm flipH="1" flipV="1">
            <a:off x="398245" y="1344735"/>
            <a:ext cx="24720" cy="24816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6" name="Connecteur droit 205"/>
          <p:cNvCxnSpPr/>
          <p:nvPr/>
        </p:nvCxnSpPr>
        <p:spPr bwMode="auto">
          <a:xfrm flipH="1" flipV="1">
            <a:off x="407267" y="3826369"/>
            <a:ext cx="386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7" name="Rectangle 206"/>
          <p:cNvSpPr/>
          <p:nvPr/>
        </p:nvSpPr>
        <p:spPr>
          <a:xfrm>
            <a:off x="400129" y="453408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7736014" y="5860411"/>
            <a:ext cx="187984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Centres Support GRES LPP</a:t>
            </a:r>
          </a:p>
          <a:p>
            <a:pPr algn="ctr"/>
            <a:r>
              <a:rPr lang="fr-FR" sz="1000" dirty="0" smtClean="0"/>
              <a:t>Roanne</a:t>
            </a:r>
          </a:p>
          <a:p>
            <a:pPr algn="ctr"/>
            <a:r>
              <a:rPr lang="fr-FR" sz="1000" dirty="0" smtClean="0"/>
              <a:t>Terrasse</a:t>
            </a:r>
          </a:p>
          <a:p>
            <a:pPr algn="ctr"/>
            <a:r>
              <a:rPr lang="fr-FR" sz="1000" dirty="0" smtClean="0"/>
              <a:t>Firminy</a:t>
            </a:r>
          </a:p>
        </p:txBody>
      </p:sp>
    </p:spTree>
    <p:extLst>
      <p:ext uri="{BB962C8B-B14F-4D97-AF65-F5344CB8AC3E}">
        <p14:creationId xmlns:p14="http://schemas.microsoft.com/office/powerpoint/2010/main" val="379753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34" grpId="0" animBg="1"/>
      <p:bldP spid="109" grpId="0" animBg="1"/>
      <p:bldP spid="110" grpId="0" animBg="1"/>
      <p:bldP spid="194" grpId="0"/>
      <p:bldP spid="195" grpId="0"/>
      <p:bldP spid="196" grpId="0"/>
      <p:bldP spid="207" grpId="0"/>
      <p:bldP spid="69" grpId="0" animBg="1"/>
    </p:bldLst>
  </p:timing>
</p:sld>
</file>

<file path=ppt/theme/theme1.xml><?xml version="1.0" encoding="utf-8"?>
<a:theme xmlns:a="http://schemas.openxmlformats.org/drawingml/2006/main" name="Réseau">
  <a:themeElements>
    <a:clrScheme name="Personnalisée 2">
      <a:dk1>
        <a:srgbClr val="1A212B"/>
      </a:dk1>
      <a:lt1>
        <a:srgbClr val="FFFFFF"/>
      </a:lt1>
      <a:dk2>
        <a:srgbClr val="1A212B"/>
      </a:dk2>
      <a:lt2>
        <a:srgbClr val="808080"/>
      </a:lt2>
      <a:accent1>
        <a:srgbClr val="CD0920"/>
      </a:accent1>
      <a:accent2>
        <a:srgbClr val="669999"/>
      </a:accent2>
      <a:accent3>
        <a:srgbClr val="FFFFFF"/>
      </a:accent3>
      <a:accent4>
        <a:srgbClr val="1A212B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éseau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Réseau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éseau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3247</TotalTime>
  <Words>1092</Words>
  <Application>Microsoft Office PowerPoint</Application>
  <PresentationFormat>Grand écran</PresentationFormat>
  <Paragraphs>425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Arial Unicode MS</vt:lpstr>
      <vt:lpstr>ＭＳ Ｐゴシック</vt:lpstr>
      <vt:lpstr>ＭＳ Ｐゴシック</vt:lpstr>
      <vt:lpstr>Arial</vt:lpstr>
      <vt:lpstr>Calibri</vt:lpstr>
      <vt:lpstr>Helvetica</vt:lpstr>
      <vt:lpstr>Times New Roman</vt:lpstr>
      <vt:lpstr>Wingdings</vt:lpstr>
      <vt:lpstr>Réseau</vt:lpstr>
      <vt:lpstr>  DOCTRINE TDM   </vt:lpstr>
      <vt:lpstr> Historique </vt:lpstr>
      <vt:lpstr>Perspective </vt:lpstr>
      <vt:lpstr>Gestion de l ’alerte</vt:lpstr>
      <vt:lpstr> Evolution de la doctrine </vt:lpstr>
      <vt:lpstr> Composition du GRES </vt:lpstr>
      <vt:lpstr> Officier de Liaison COPG et COIS </vt:lpstr>
      <vt:lpstr>Evolution LOT PAR</vt:lpstr>
      <vt:lpstr>Engagement du GRES Phase 1 </vt:lpstr>
      <vt:lpstr>Engagement du GRES Phase 2 </vt:lpstr>
      <vt:lpstr>Engagement du GRES Phase 3</vt:lpstr>
      <vt:lpstr> CDG GRES </vt:lpstr>
      <vt:lpstr>LOT PAR</vt:lpstr>
      <vt:lpstr>EPT du GRES</vt:lpstr>
      <vt:lpstr>VTPM du GRES</vt:lpstr>
      <vt:lpstr> VSAV du GRES </vt:lpstr>
      <vt:lpstr> VSM du GRES </vt:lpstr>
      <vt:lpstr>OFFICIERS DE LIAISON COPG</vt:lpstr>
      <vt:lpstr>OFFICIER DE LIAISON COIS</vt:lpstr>
    </vt:vector>
  </TitlesOfParts>
  <Company>sdis42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Cne Benoit ROUCHON</dc:creator>
  <cp:lastModifiedBy>ROBERT Philippe</cp:lastModifiedBy>
  <cp:revision>208</cp:revision>
  <cp:lastPrinted>2016-02-03T16:56:38Z</cp:lastPrinted>
  <dcterms:created xsi:type="dcterms:W3CDTF">2011-08-18T06:35:32Z</dcterms:created>
  <dcterms:modified xsi:type="dcterms:W3CDTF">2023-02-16T09:41:15Z</dcterms:modified>
</cp:coreProperties>
</file>