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7" r:id="rId2"/>
    <p:sldId id="27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02" r:id="rId14"/>
    <p:sldId id="305" r:id="rId15"/>
    <p:sldId id="30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lonna MT" panose="04020805060202030203" pitchFamily="82" charset="0"/>
      <p:regular r:id="rId24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Aurélien Pezet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808"/>
    <a:srgbClr val="920B0B"/>
    <a:srgbClr val="71131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02F84E-062F-45A5-8E48-FE4D110836EA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8D305A-CF77-4565-B384-096754B84B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4C6E-850A-4522-B23D-0E27418068B0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477C-1A14-47E7-94D2-43825D4584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513E-92F6-4E5E-8876-BE31B1B55D17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1843-96D9-4560-930A-0011E59D4D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38B3-0E3B-4C82-B114-8E429A2E942A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DEE-14EB-47F8-B61B-909761242A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46DD-701B-4068-8BE9-ED3E55F034E6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022A-5F91-4B75-BAB1-19BCD00C2A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A41F-31C4-43BC-B1CC-F7A651D1882A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CA84-0E05-4B73-B8A0-32A3E49E47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C9E2-9254-4DEC-AF03-AFA0F8088C31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C2BF-F720-494F-9CB5-E9C93F358E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4156-FD79-4DB9-AF5E-88D63C4EA359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2F0A-4955-4CB0-8DD4-76DC35ABD8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B3F0-55A7-4696-8F92-602AB0A83A2C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CBD5-AB48-4472-88EA-B390D7328A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E4D7-5984-4DE6-A316-CCE4BC67AA0E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9854-C2C7-4F02-B83A-BC1C313B93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994E-4441-45E6-A793-890F022CAEE3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3541-9E0C-4AAF-B68C-685E866144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345F-09DB-4399-88EA-BD95B914E2DE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D5A5-6065-4425-8ADA-20BB8E1005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F35DC8-2433-4254-951B-797D584A09F3}" type="datetimeFigureOut">
              <a:rPr lang="fr-FR"/>
              <a:pPr>
                <a:defRPr/>
              </a:pPr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89AC4-32B3-4E8F-88B2-E5BFE70629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6" name="Triangle rectangle 5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154738"/>
            <a:ext cx="12192000" cy="7683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33375" y="6284913"/>
            <a:ext cx="134938" cy="5302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8313" y="6208713"/>
            <a:ext cx="9683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Service Départemental D’incendie et de Secours du Puy de Dôme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8313" y="6550025"/>
            <a:ext cx="9426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Service Formation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Cta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Codis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95600" y="100013"/>
            <a:ext cx="9066213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63" y="1624013"/>
            <a:ext cx="3635375" cy="3609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345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5738" y="1624013"/>
            <a:ext cx="50609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3555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3559" name="ZoneTexte 1"/>
          <p:cNvSpPr txBox="1">
            <a:spLocks noChangeArrowheads="1"/>
          </p:cNvSpPr>
          <p:nvPr/>
        </p:nvSpPr>
        <p:spPr bwMode="auto">
          <a:xfrm>
            <a:off x="5540375" y="641350"/>
            <a:ext cx="444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Localisation sur routes départementales</a:t>
            </a:r>
          </a:p>
        </p:txBody>
      </p:sp>
      <p:sp>
        <p:nvSpPr>
          <p:cNvPr id="23560" name="ZoneTexte 5"/>
          <p:cNvSpPr txBox="1">
            <a:spLocks noChangeArrowheads="1"/>
          </p:cNvSpPr>
          <p:nvPr/>
        </p:nvSpPr>
        <p:spPr bwMode="auto">
          <a:xfrm>
            <a:off x="695325" y="1493838"/>
            <a:ext cx="916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La procédure de localisation sur RD est sensiblement identique à la procédure autoroute</a:t>
            </a:r>
          </a:p>
        </p:txBody>
      </p:sp>
      <p:sp>
        <p:nvSpPr>
          <p:cNvPr id="23561" name="ZoneTexte 7"/>
          <p:cNvSpPr txBox="1">
            <a:spLocks noChangeArrowheads="1"/>
          </p:cNvSpPr>
          <p:nvPr/>
        </p:nvSpPr>
        <p:spPr bwMode="auto">
          <a:xfrm>
            <a:off x="947738" y="2125663"/>
            <a:ext cx="93170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Si vous connaissez le PR, il est préférable d’utiliser l’onglet « Aller à » via la carto.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Via la fiche d’appel, il convient de jongler entre communes, lieu-dit et suivi du tracé théorique sur la carto.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L’utilisation de repères naturels ou artificiels(pylône,  rivière, etc…)  peut parfois s’avérer utile pour affiner la localisation.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695325" y="5280025"/>
            <a:ext cx="865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Généralement, les interventions sur routes départementales nécessitent le concours de la gendarmerie et/ou des services du conseil départemental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4579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4583" name="ZoneTexte 1"/>
          <p:cNvSpPr txBox="1">
            <a:spLocks noChangeArrowheads="1"/>
          </p:cNvSpPr>
          <p:nvPr/>
        </p:nvSpPr>
        <p:spPr bwMode="auto">
          <a:xfrm>
            <a:off x="2654300" y="622300"/>
            <a:ext cx="820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Localisation via la PlateForme de Localisation des Appels d’Urgence - PFLAU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19150" y="1196975"/>
            <a:ext cx="183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Permet d’obtenir: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06588" y="1566863"/>
            <a:ext cx="3752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L’adresse de l’appelant(facturation)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Géolocaliser l’appel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58863" y="2530475"/>
            <a:ext cx="920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Sur ligne fixe: le symbole           apparaît sur la carto et l’adresse s’affiche dans l’onglet demandeur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38" y="2530475"/>
            <a:ext cx="4175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58863" y="3355975"/>
            <a:ext cx="195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Sur Ligne portable: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0675" y="3335338"/>
            <a:ext cx="4175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3165475" y="3373438"/>
            <a:ext cx="7426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Si push PFLAU inactif, le symbole          apparaît sur l’adresse de facturation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78175" y="3929063"/>
            <a:ext cx="88074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>
                <a:latin typeface="+mn-lt"/>
                <a:cs typeface="+mn-cs"/>
              </a:rPr>
              <a:t>Si push PFLAU actif, un cercle de localisation graphique apparaît. Il peut être de quelques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     dizaines de mètres à plusieurs kilomètres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>
                <a:latin typeface="+mn-lt"/>
                <a:cs typeface="+mn-cs"/>
              </a:rPr>
              <a:t>Un icône          apparait, représentant l’adresse de facturation si cette adresse est située dans la zone supposée d’appel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4363" y="4684713"/>
            <a:ext cx="468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11" grpId="0"/>
      <p:bldP spid="24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5603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5607" name="ZoneTexte 1"/>
          <p:cNvSpPr txBox="1">
            <a:spLocks noChangeArrowheads="1"/>
          </p:cNvSpPr>
          <p:nvPr/>
        </p:nvSpPr>
        <p:spPr bwMode="auto">
          <a:xfrm>
            <a:off x="2654300" y="622300"/>
            <a:ext cx="820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Localisation via la PlateForme de Localisation des Appels d’Urgence - PFLAU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3113" y="1416050"/>
            <a:ext cx="289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Géolocalisation de l’appelant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89000" y="2047875"/>
            <a:ext cx="1025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Par action sur le bouton             ,  une fenêtre « </a:t>
            </a:r>
            <a:r>
              <a:rPr lang="fr-FR" b="1">
                <a:latin typeface="Calibri" pitchFamily="34" charset="0"/>
              </a:rPr>
              <a:t>Géolocalisation du smartphone</a:t>
            </a:r>
            <a:r>
              <a:rPr lang="fr-FR">
                <a:latin typeface="Calibri" pitchFamily="34" charset="0"/>
              </a:rPr>
              <a:t> » est présentée à l’opérateur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2054225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0150" y="2740025"/>
            <a:ext cx="47117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889000" y="5759450"/>
            <a:ext cx="624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Il est alors possible de renseigner un autre numéro de téléphone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6627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6631" name="ZoneTexte 13"/>
          <p:cNvSpPr txBox="1">
            <a:spLocks noChangeArrowheads="1"/>
          </p:cNvSpPr>
          <p:nvPr/>
        </p:nvSpPr>
        <p:spPr bwMode="auto">
          <a:xfrm>
            <a:off x="2654300" y="622300"/>
            <a:ext cx="820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Localisation via la PlateForme de Localisation des Appels d’Urgence - PFLAU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04838" y="1481138"/>
            <a:ext cx="1069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Lorsque le requérant, clique sur l’URL contenu dans le sms, il accède à une page html, permettant sa localisation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2063750"/>
            <a:ext cx="2838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04838" y="2820988"/>
            <a:ext cx="6315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Dès l’instant que ces données sont récupérées, le système affiche</a:t>
            </a:r>
          </a:p>
          <a:p>
            <a:r>
              <a:rPr lang="fr-FR">
                <a:latin typeface="Calibri" pitchFamily="34" charset="0"/>
              </a:rPr>
              <a:t>celle-ci aussi bien dans la grille d’appel que sur la cartographie.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5307" y="4386722"/>
            <a:ext cx="27831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Conseils: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57225" y="5321300"/>
            <a:ext cx="6538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olonna MT" pitchFamily="82" charset="0"/>
              </a:rPr>
              <a:t>Le retour des coordonnées sur la grille d’appel n’étant pas toujours</a:t>
            </a:r>
          </a:p>
          <a:p>
            <a:r>
              <a:rPr lang="fr-FR" b="1">
                <a:latin typeface="Colonna MT" pitchFamily="82" charset="0"/>
              </a:rPr>
              <a:t>Efficace,  il convient de noter les coordonnées manuellement dès</a:t>
            </a:r>
          </a:p>
          <a:p>
            <a:r>
              <a:rPr lang="fr-FR" b="1">
                <a:latin typeface="Colonna MT" pitchFamily="82" charset="0"/>
              </a:rPr>
              <a:t>L’apparition du cercle sur la cartographie.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7651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7655" name="ZoneTexte 13"/>
          <p:cNvSpPr txBox="1">
            <a:spLocks noChangeArrowheads="1"/>
          </p:cNvSpPr>
          <p:nvPr/>
        </p:nvSpPr>
        <p:spPr bwMode="auto">
          <a:xfrm>
            <a:off x="6299200" y="622300"/>
            <a:ext cx="3284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Coordonnées : GPS-Métrique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952500" y="2317750"/>
            <a:ext cx="957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Différents systèmes de représentation existent. La cartographie propose 4 systèmes de coordonnées: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952500" y="1425575"/>
            <a:ext cx="1000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Les coordonnées géographiques permettent de localiser un lieu sur la terre grâce à 3 mesures: l’altitude, </a:t>
            </a:r>
          </a:p>
          <a:p>
            <a:r>
              <a:rPr lang="fr-FR">
                <a:latin typeface="Calibri" pitchFamily="34" charset="0"/>
              </a:rPr>
              <a:t>La longitude et la latitude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23938" y="3244850"/>
            <a:ext cx="10421937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  <a:cs typeface="+mn-cs"/>
              </a:rPr>
              <a:t>WGS84</a:t>
            </a:r>
            <a:r>
              <a:rPr lang="fr-FR" dirty="0">
                <a:latin typeface="+mn-lt"/>
                <a:cs typeface="+mn-cs"/>
              </a:rPr>
              <a:t>(le plus courant): la surface de la terre est découpé en degré. Chaque degré en minute 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	Chaque minute en seconde. La distorsion angulaire fait qu’à notre latitude, une seconde représente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	Environ 30m sur le terrain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	</a:t>
            </a:r>
            <a:r>
              <a:rPr lang="fr-FR" b="1" dirty="0">
                <a:latin typeface="+mn-lt"/>
                <a:cs typeface="+mn-cs"/>
              </a:rPr>
              <a:t>DRAGON63</a:t>
            </a:r>
            <a:r>
              <a:rPr lang="fr-FR" dirty="0">
                <a:latin typeface="+mn-lt"/>
                <a:cs typeface="+mn-cs"/>
              </a:rPr>
              <a:t> utilise ce système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8675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8679" name="ZoneTexte 13"/>
          <p:cNvSpPr txBox="1">
            <a:spLocks noChangeArrowheads="1"/>
          </p:cNvSpPr>
          <p:nvPr/>
        </p:nvSpPr>
        <p:spPr bwMode="auto">
          <a:xfrm>
            <a:off x="6299200" y="622300"/>
            <a:ext cx="3284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Coordonnées : GPS-Métrique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790700" y="1312863"/>
            <a:ext cx="926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Lambert93 et Lambert zone II étendue</a:t>
            </a:r>
            <a:r>
              <a:rPr lang="fr-FR">
                <a:latin typeface="Calibri" pitchFamily="34" charset="0"/>
              </a:rPr>
              <a:t>: projection conique du Réseau Géodésique Français 93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122488" y="1854200"/>
            <a:ext cx="10069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Les coordonnées résultent de la surveillance satellite de 23 sites répertoriés</a:t>
            </a:r>
          </a:p>
          <a:p>
            <a:r>
              <a:rPr lang="fr-FR">
                <a:latin typeface="Calibri" pitchFamily="34" charset="0"/>
              </a:rPr>
              <a:t>Les coordonnées sont exprimés de façon métrique par rapport au méridien de Greenwich d’une part pour</a:t>
            </a:r>
          </a:p>
          <a:p>
            <a:r>
              <a:rPr lang="fr-FR">
                <a:latin typeface="Calibri" pitchFamily="34" charset="0"/>
              </a:rPr>
              <a:t>Les ordonnées, et selon l’éllipsoïde GRS 1980 pour les abscisses.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0700" y="3322638"/>
            <a:ext cx="8775700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  <a:cs typeface="+mn-cs"/>
              </a:rPr>
              <a:t>Les coordonnées UTM</a:t>
            </a:r>
            <a:r>
              <a:rPr lang="fr-FR" dirty="0">
                <a:latin typeface="+mn-lt"/>
                <a:cs typeface="+mn-cs"/>
              </a:rPr>
              <a:t>: il s’agit d’une projection cylindrique de la surface de la terre avec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     conservation des angles.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     Les longitudes sont divisées en 60 fuseau de 6°.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     La longitude est exprimé par rapport au méridien central du fuseau sélectionné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     La latitude est exprimé par rapport à l’équateur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15363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366838" y="1958975"/>
            <a:ext cx="5083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>
                <a:latin typeface="Calibri" pitchFamily="34" charset="0"/>
              </a:rPr>
              <a:t>SUPERFICIE : 7970 Km2 </a:t>
            </a:r>
          </a:p>
          <a:p>
            <a:pPr>
              <a:lnSpc>
                <a:spcPct val="200000"/>
              </a:lnSpc>
            </a:pPr>
            <a:r>
              <a:rPr lang="fr-FR">
                <a:latin typeface="Calibri" pitchFamily="34" charset="0"/>
              </a:rPr>
              <a:t>NOMBRE DE COMMUNES : 470</a:t>
            </a:r>
          </a:p>
          <a:p>
            <a:pPr>
              <a:lnSpc>
                <a:spcPct val="200000"/>
              </a:lnSpc>
            </a:pPr>
            <a:r>
              <a:rPr lang="fr-FR">
                <a:latin typeface="Calibri" pitchFamily="34" charset="0"/>
              </a:rPr>
              <a:t>POPULATION : 656 056 habitants</a:t>
            </a:r>
          </a:p>
          <a:p>
            <a:pPr>
              <a:lnSpc>
                <a:spcPct val="200000"/>
              </a:lnSpc>
            </a:pPr>
            <a:r>
              <a:rPr lang="fr-FR">
                <a:latin typeface="Calibri" pitchFamily="34" charset="0"/>
              </a:rPr>
              <a:t>CLERMONT METROPOLE : Près de 300 000 habitants</a:t>
            </a:r>
          </a:p>
          <a:p>
            <a:pPr>
              <a:lnSpc>
                <a:spcPct val="200000"/>
              </a:lnSpc>
            </a:pPr>
            <a:r>
              <a:rPr lang="fr-FR">
                <a:latin typeface="Calibri" pitchFamily="34" charset="0"/>
              </a:rPr>
              <a:t>ALTITUDE : mini: 256m  /  maxi : 1886m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16387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pic>
        <p:nvPicPr>
          <p:cNvPr id="16391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663" y="1243013"/>
            <a:ext cx="7940675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ZoneTexte 2"/>
          <p:cNvSpPr txBox="1">
            <a:spLocks noChangeArrowheads="1"/>
          </p:cNvSpPr>
          <p:nvPr/>
        </p:nvSpPr>
        <p:spPr bwMode="auto">
          <a:xfrm>
            <a:off x="6096000" y="642938"/>
            <a:ext cx="2176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Repère géologique</a:t>
            </a:r>
          </a:p>
        </p:txBody>
      </p:sp>
      <p:sp>
        <p:nvSpPr>
          <p:cNvPr id="4" name="Arc 3"/>
          <p:cNvSpPr/>
          <p:nvPr/>
        </p:nvSpPr>
        <p:spPr>
          <a:xfrm flipH="1">
            <a:off x="269875" y="442913"/>
            <a:ext cx="5826125" cy="3354387"/>
          </a:xfrm>
          <a:prstGeom prst="arc">
            <a:avLst>
              <a:gd name="adj1" fmla="val 2817820"/>
              <a:gd name="adj2" fmla="val 1170690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Arc 4"/>
          <p:cNvSpPr/>
          <p:nvPr/>
        </p:nvSpPr>
        <p:spPr>
          <a:xfrm>
            <a:off x="-1077913" y="3629025"/>
            <a:ext cx="6615113" cy="909638"/>
          </a:xfrm>
          <a:prstGeom prst="arc">
            <a:avLst>
              <a:gd name="adj1" fmla="val 13042456"/>
              <a:gd name="adj2" fmla="val 8561701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Arc 8"/>
          <p:cNvSpPr/>
          <p:nvPr/>
        </p:nvSpPr>
        <p:spPr>
          <a:xfrm>
            <a:off x="4227513" y="5346700"/>
            <a:ext cx="1868487" cy="3022600"/>
          </a:xfrm>
          <a:prstGeom prst="arc">
            <a:avLst>
              <a:gd name="adj1" fmla="val 11845788"/>
              <a:gd name="adj2" fmla="val 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Arc 20"/>
          <p:cNvSpPr/>
          <p:nvPr/>
        </p:nvSpPr>
        <p:spPr>
          <a:xfrm>
            <a:off x="6473825" y="5064125"/>
            <a:ext cx="4102100" cy="3022600"/>
          </a:xfrm>
          <a:prstGeom prst="arc">
            <a:avLst>
              <a:gd name="adj1" fmla="val 10668980"/>
              <a:gd name="adj2" fmla="val 20502114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7183438" y="3221038"/>
            <a:ext cx="4478337" cy="2000250"/>
          </a:xfrm>
          <a:prstGeom prst="arc">
            <a:avLst>
              <a:gd name="adj1" fmla="val 1926125"/>
              <a:gd name="adj2" fmla="val 19761068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Arc 21"/>
          <p:cNvSpPr/>
          <p:nvPr/>
        </p:nvSpPr>
        <p:spPr>
          <a:xfrm>
            <a:off x="6016625" y="1393825"/>
            <a:ext cx="4370388" cy="3070225"/>
          </a:xfrm>
          <a:custGeom>
            <a:avLst/>
            <a:gdLst>
              <a:gd name="connsiteX0" fmla="*/ 4291205 w 4667470"/>
              <a:gd name="connsiteY0" fmla="*/ 1519732 h 1967949"/>
              <a:gd name="connsiteX1" fmla="*/ 2312547 w 4667470"/>
              <a:gd name="connsiteY1" fmla="*/ 1967908 h 1967949"/>
              <a:gd name="connsiteX2" fmla="*/ 280765 w 4667470"/>
              <a:gd name="connsiteY2" fmla="*/ 1451896 h 1967949"/>
              <a:gd name="connsiteX3" fmla="*/ 1845315 w 4667470"/>
              <a:gd name="connsiteY3" fmla="*/ 21790 h 1967949"/>
              <a:gd name="connsiteX4" fmla="*/ 2333735 w 4667470"/>
              <a:gd name="connsiteY4" fmla="*/ 983975 h 1967949"/>
              <a:gd name="connsiteX5" fmla="*/ 4291205 w 4667470"/>
              <a:gd name="connsiteY5" fmla="*/ 1519732 h 1967949"/>
              <a:gd name="connsiteX0" fmla="*/ 4291205 w 4667470"/>
              <a:gd name="connsiteY0" fmla="*/ 1519732 h 1967949"/>
              <a:gd name="connsiteX1" fmla="*/ 2312547 w 4667470"/>
              <a:gd name="connsiteY1" fmla="*/ 1967908 h 1967949"/>
              <a:gd name="connsiteX2" fmla="*/ 280765 w 4667470"/>
              <a:gd name="connsiteY2" fmla="*/ 1451896 h 1967949"/>
              <a:gd name="connsiteX3" fmla="*/ 1845315 w 4667470"/>
              <a:gd name="connsiteY3" fmla="*/ 21790 h 1967949"/>
              <a:gd name="connsiteX0" fmla="*/ 4370655 w 4370655"/>
              <a:gd name="connsiteY0" fmla="*/ 1497942 h 3075166"/>
              <a:gd name="connsiteX1" fmla="*/ 2391997 w 4370655"/>
              <a:gd name="connsiteY1" fmla="*/ 1946118 h 3075166"/>
              <a:gd name="connsiteX2" fmla="*/ 360215 w 4370655"/>
              <a:gd name="connsiteY2" fmla="*/ 1430106 h 3075166"/>
              <a:gd name="connsiteX3" fmla="*/ 1924765 w 4370655"/>
              <a:gd name="connsiteY3" fmla="*/ 0 h 3075166"/>
              <a:gd name="connsiteX4" fmla="*/ 2413185 w 4370655"/>
              <a:gd name="connsiteY4" fmla="*/ 962185 h 3075166"/>
              <a:gd name="connsiteX5" fmla="*/ 4370655 w 4370655"/>
              <a:gd name="connsiteY5" fmla="*/ 1497942 h 3075166"/>
              <a:gd name="connsiteX0" fmla="*/ 4370655 w 4370655"/>
              <a:gd name="connsiteY0" fmla="*/ 1497942 h 3075166"/>
              <a:gd name="connsiteX1" fmla="*/ 2391997 w 4370655"/>
              <a:gd name="connsiteY1" fmla="*/ 1946118 h 3075166"/>
              <a:gd name="connsiteX2" fmla="*/ 267450 w 4370655"/>
              <a:gd name="connsiteY2" fmla="*/ 3020367 h 3075166"/>
              <a:gd name="connsiteX3" fmla="*/ 1924765 w 4370655"/>
              <a:gd name="connsiteY3" fmla="*/ 0 h 3075166"/>
              <a:gd name="connsiteX0" fmla="*/ 4370655 w 4370655"/>
              <a:gd name="connsiteY0" fmla="*/ 1497942 h 3071237"/>
              <a:gd name="connsiteX1" fmla="*/ 2391997 w 4370655"/>
              <a:gd name="connsiteY1" fmla="*/ 1946118 h 3071237"/>
              <a:gd name="connsiteX2" fmla="*/ 360215 w 4370655"/>
              <a:gd name="connsiteY2" fmla="*/ 1430106 h 3071237"/>
              <a:gd name="connsiteX3" fmla="*/ 1924765 w 4370655"/>
              <a:gd name="connsiteY3" fmla="*/ 0 h 3071237"/>
              <a:gd name="connsiteX4" fmla="*/ 2413185 w 4370655"/>
              <a:gd name="connsiteY4" fmla="*/ 962185 h 3071237"/>
              <a:gd name="connsiteX5" fmla="*/ 4370655 w 4370655"/>
              <a:gd name="connsiteY5" fmla="*/ 1497942 h 3071237"/>
              <a:gd name="connsiteX0" fmla="*/ 4370655 w 4370655"/>
              <a:gd name="connsiteY0" fmla="*/ 1497942 h 3071237"/>
              <a:gd name="connsiteX1" fmla="*/ 2020936 w 4370655"/>
              <a:gd name="connsiteY1" fmla="*/ 1840101 h 3071237"/>
              <a:gd name="connsiteX2" fmla="*/ 267450 w 4370655"/>
              <a:gd name="connsiteY2" fmla="*/ 3020367 h 3071237"/>
              <a:gd name="connsiteX3" fmla="*/ 1924765 w 4370655"/>
              <a:gd name="connsiteY3" fmla="*/ 0 h 307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655" h="3071237" stroke="0" extrusionOk="0">
                <a:moveTo>
                  <a:pt x="4370655" y="1497942"/>
                </a:moveTo>
                <a:cubicBezTo>
                  <a:pt x="3936193" y="1780133"/>
                  <a:pt x="3189898" y="1949173"/>
                  <a:pt x="2391997" y="1946118"/>
                </a:cubicBezTo>
                <a:cubicBezTo>
                  <a:pt x="1542458" y="1942866"/>
                  <a:pt x="764223" y="1745217"/>
                  <a:pt x="360215" y="1430106"/>
                </a:cubicBezTo>
                <a:cubicBezTo>
                  <a:pt x="-380079" y="852703"/>
                  <a:pt x="402502" y="137370"/>
                  <a:pt x="1924765" y="0"/>
                </a:cubicBezTo>
                <a:lnTo>
                  <a:pt x="2413185" y="962185"/>
                </a:lnTo>
                <a:lnTo>
                  <a:pt x="4370655" y="1497942"/>
                </a:lnTo>
                <a:close/>
              </a:path>
              <a:path w="4370655" h="3071237" fill="none">
                <a:moveTo>
                  <a:pt x="4370655" y="1497942"/>
                </a:moveTo>
                <a:cubicBezTo>
                  <a:pt x="3936193" y="1780133"/>
                  <a:pt x="2704803" y="1586364"/>
                  <a:pt x="2020936" y="1840101"/>
                </a:cubicBezTo>
                <a:cubicBezTo>
                  <a:pt x="1337069" y="2093838"/>
                  <a:pt x="671458" y="3335478"/>
                  <a:pt x="267450" y="3020367"/>
                </a:cubicBezTo>
                <a:cubicBezTo>
                  <a:pt x="-472844" y="2442964"/>
                  <a:pt x="402502" y="137370"/>
                  <a:pt x="1924765" y="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Arc 22"/>
          <p:cNvSpPr/>
          <p:nvPr/>
        </p:nvSpPr>
        <p:spPr>
          <a:xfrm>
            <a:off x="1266825" y="4337050"/>
            <a:ext cx="4602163" cy="1824038"/>
          </a:xfrm>
          <a:custGeom>
            <a:avLst/>
            <a:gdLst>
              <a:gd name="connsiteX0" fmla="*/ 2721774 w 6615659"/>
              <a:gd name="connsiteY0" fmla="*/ 7196 h 909704"/>
              <a:gd name="connsiteX1" fmla="*/ 3461661 w 6615659"/>
              <a:gd name="connsiteY1" fmla="*/ 492 h 909704"/>
              <a:gd name="connsiteX2" fmla="*/ 6615627 w 6615659"/>
              <a:gd name="connsiteY2" fmla="*/ 456851 h 909704"/>
              <a:gd name="connsiteX3" fmla="*/ 3461050 w 6615659"/>
              <a:gd name="connsiteY3" fmla="*/ 909215 h 909704"/>
              <a:gd name="connsiteX4" fmla="*/ 2720349 w 6615659"/>
              <a:gd name="connsiteY4" fmla="*/ 902472 h 909704"/>
              <a:gd name="connsiteX5" fmla="*/ 3307830 w 6615659"/>
              <a:gd name="connsiteY5" fmla="*/ 454852 h 909704"/>
              <a:gd name="connsiteX6" fmla="*/ 2721774 w 6615659"/>
              <a:gd name="connsiteY6" fmla="*/ 7196 h 909704"/>
              <a:gd name="connsiteX0" fmla="*/ 2721774 w 6615659"/>
              <a:gd name="connsiteY0" fmla="*/ 7196 h 909704"/>
              <a:gd name="connsiteX1" fmla="*/ 3461661 w 6615659"/>
              <a:gd name="connsiteY1" fmla="*/ 492 h 909704"/>
              <a:gd name="connsiteX2" fmla="*/ 6615627 w 6615659"/>
              <a:gd name="connsiteY2" fmla="*/ 456851 h 909704"/>
              <a:gd name="connsiteX3" fmla="*/ 3461050 w 6615659"/>
              <a:gd name="connsiteY3" fmla="*/ 909215 h 909704"/>
              <a:gd name="connsiteX4" fmla="*/ 2720349 w 6615659"/>
              <a:gd name="connsiteY4" fmla="*/ 902472 h 909704"/>
              <a:gd name="connsiteX0" fmla="*/ 1425 w 4571153"/>
              <a:gd name="connsiteY0" fmla="*/ 434182 h 1336201"/>
              <a:gd name="connsiteX1" fmla="*/ 741312 w 4571153"/>
              <a:gd name="connsiteY1" fmla="*/ 427478 h 1336201"/>
              <a:gd name="connsiteX2" fmla="*/ 3895278 w 4571153"/>
              <a:gd name="connsiteY2" fmla="*/ 883837 h 1336201"/>
              <a:gd name="connsiteX3" fmla="*/ 740701 w 4571153"/>
              <a:gd name="connsiteY3" fmla="*/ 1336201 h 1336201"/>
              <a:gd name="connsiteX4" fmla="*/ 0 w 4571153"/>
              <a:gd name="connsiteY4" fmla="*/ 1329458 h 1336201"/>
              <a:gd name="connsiteX5" fmla="*/ 587481 w 4571153"/>
              <a:gd name="connsiteY5" fmla="*/ 881838 h 1336201"/>
              <a:gd name="connsiteX6" fmla="*/ 1425 w 4571153"/>
              <a:gd name="connsiteY6" fmla="*/ 434182 h 1336201"/>
              <a:gd name="connsiteX0" fmla="*/ 1425 w 4571153"/>
              <a:gd name="connsiteY0" fmla="*/ 434182 h 1336201"/>
              <a:gd name="connsiteX1" fmla="*/ 741312 w 4571153"/>
              <a:gd name="connsiteY1" fmla="*/ 427478 h 1336201"/>
              <a:gd name="connsiteX2" fmla="*/ 4571139 w 4571153"/>
              <a:gd name="connsiteY2" fmla="*/ 62203 h 1336201"/>
              <a:gd name="connsiteX3" fmla="*/ 740701 w 4571153"/>
              <a:gd name="connsiteY3" fmla="*/ 1336201 h 1336201"/>
              <a:gd name="connsiteX4" fmla="*/ 0 w 4571153"/>
              <a:gd name="connsiteY4" fmla="*/ 1329458 h 1336201"/>
              <a:gd name="connsiteX0" fmla="*/ 1425 w 4635864"/>
              <a:gd name="connsiteY0" fmla="*/ 406901 h 1388433"/>
              <a:gd name="connsiteX1" fmla="*/ 741312 w 4635864"/>
              <a:gd name="connsiteY1" fmla="*/ 400197 h 1388433"/>
              <a:gd name="connsiteX2" fmla="*/ 3895278 w 4635864"/>
              <a:gd name="connsiteY2" fmla="*/ 856556 h 1388433"/>
              <a:gd name="connsiteX3" fmla="*/ 740701 w 4635864"/>
              <a:gd name="connsiteY3" fmla="*/ 1308920 h 1388433"/>
              <a:gd name="connsiteX4" fmla="*/ 0 w 4635864"/>
              <a:gd name="connsiteY4" fmla="*/ 1302177 h 1388433"/>
              <a:gd name="connsiteX5" fmla="*/ 587481 w 4635864"/>
              <a:gd name="connsiteY5" fmla="*/ 854557 h 1388433"/>
              <a:gd name="connsiteX6" fmla="*/ 1425 w 4635864"/>
              <a:gd name="connsiteY6" fmla="*/ 406901 h 1388433"/>
              <a:gd name="connsiteX0" fmla="*/ 1425 w 4635864"/>
              <a:gd name="connsiteY0" fmla="*/ 406901 h 1388433"/>
              <a:gd name="connsiteX1" fmla="*/ 741312 w 4635864"/>
              <a:gd name="connsiteY1" fmla="*/ 400197 h 1388433"/>
              <a:gd name="connsiteX2" fmla="*/ 4571139 w 4635864"/>
              <a:gd name="connsiteY2" fmla="*/ 34922 h 1388433"/>
              <a:gd name="connsiteX3" fmla="*/ 2450231 w 4635864"/>
              <a:gd name="connsiteY3" fmla="*/ 1388433 h 1388433"/>
              <a:gd name="connsiteX4" fmla="*/ 0 w 4635864"/>
              <a:gd name="connsiteY4" fmla="*/ 1302177 h 1388433"/>
              <a:gd name="connsiteX0" fmla="*/ 1425 w 4635864"/>
              <a:gd name="connsiteY0" fmla="*/ 406901 h 1439592"/>
              <a:gd name="connsiteX1" fmla="*/ 741312 w 4635864"/>
              <a:gd name="connsiteY1" fmla="*/ 400197 h 1439592"/>
              <a:gd name="connsiteX2" fmla="*/ 3895278 w 4635864"/>
              <a:gd name="connsiteY2" fmla="*/ 856556 h 1439592"/>
              <a:gd name="connsiteX3" fmla="*/ 740701 w 4635864"/>
              <a:gd name="connsiteY3" fmla="*/ 1308920 h 1439592"/>
              <a:gd name="connsiteX4" fmla="*/ 0 w 4635864"/>
              <a:gd name="connsiteY4" fmla="*/ 1302177 h 1439592"/>
              <a:gd name="connsiteX5" fmla="*/ 587481 w 4635864"/>
              <a:gd name="connsiteY5" fmla="*/ 854557 h 1439592"/>
              <a:gd name="connsiteX6" fmla="*/ 1425 w 4635864"/>
              <a:gd name="connsiteY6" fmla="*/ 406901 h 1439592"/>
              <a:gd name="connsiteX0" fmla="*/ 1425 w 4635864"/>
              <a:gd name="connsiteY0" fmla="*/ 406901 h 1439592"/>
              <a:gd name="connsiteX1" fmla="*/ 741312 w 4635864"/>
              <a:gd name="connsiteY1" fmla="*/ 400197 h 1439592"/>
              <a:gd name="connsiteX2" fmla="*/ 4571139 w 4635864"/>
              <a:gd name="connsiteY2" fmla="*/ 34922 h 1439592"/>
              <a:gd name="connsiteX3" fmla="*/ 2450231 w 4635864"/>
              <a:gd name="connsiteY3" fmla="*/ 1388433 h 1439592"/>
              <a:gd name="connsiteX4" fmla="*/ 0 w 4635864"/>
              <a:gd name="connsiteY4" fmla="*/ 1302177 h 1439592"/>
              <a:gd name="connsiteX0" fmla="*/ 1425 w 4626443"/>
              <a:gd name="connsiteY0" fmla="*/ 406901 h 1439592"/>
              <a:gd name="connsiteX1" fmla="*/ 741312 w 4626443"/>
              <a:gd name="connsiteY1" fmla="*/ 400197 h 1439592"/>
              <a:gd name="connsiteX2" fmla="*/ 3895278 w 4626443"/>
              <a:gd name="connsiteY2" fmla="*/ 856556 h 1439592"/>
              <a:gd name="connsiteX3" fmla="*/ 740701 w 4626443"/>
              <a:gd name="connsiteY3" fmla="*/ 1308920 h 1439592"/>
              <a:gd name="connsiteX4" fmla="*/ 0 w 4626443"/>
              <a:gd name="connsiteY4" fmla="*/ 1302177 h 1439592"/>
              <a:gd name="connsiteX5" fmla="*/ 587481 w 4626443"/>
              <a:gd name="connsiteY5" fmla="*/ 854557 h 1439592"/>
              <a:gd name="connsiteX6" fmla="*/ 1425 w 4626443"/>
              <a:gd name="connsiteY6" fmla="*/ 406901 h 1439592"/>
              <a:gd name="connsiteX0" fmla="*/ 1425 w 4626443"/>
              <a:gd name="connsiteY0" fmla="*/ 406901 h 1439592"/>
              <a:gd name="connsiteX1" fmla="*/ 741312 w 4626443"/>
              <a:gd name="connsiteY1" fmla="*/ 400197 h 1439592"/>
              <a:gd name="connsiteX2" fmla="*/ 4571139 w 4626443"/>
              <a:gd name="connsiteY2" fmla="*/ 34922 h 1439592"/>
              <a:gd name="connsiteX3" fmla="*/ 2450231 w 4626443"/>
              <a:gd name="connsiteY3" fmla="*/ 1388433 h 1439592"/>
              <a:gd name="connsiteX4" fmla="*/ 0 w 4626443"/>
              <a:gd name="connsiteY4" fmla="*/ 1302177 h 1439592"/>
              <a:gd name="connsiteX0" fmla="*/ 1425 w 4643592"/>
              <a:gd name="connsiteY0" fmla="*/ 411967 h 1525547"/>
              <a:gd name="connsiteX1" fmla="*/ 741312 w 4643592"/>
              <a:gd name="connsiteY1" fmla="*/ 405263 h 1525547"/>
              <a:gd name="connsiteX2" fmla="*/ 3895278 w 4643592"/>
              <a:gd name="connsiteY2" fmla="*/ 861622 h 1525547"/>
              <a:gd name="connsiteX3" fmla="*/ 740701 w 4643592"/>
              <a:gd name="connsiteY3" fmla="*/ 1313986 h 1525547"/>
              <a:gd name="connsiteX4" fmla="*/ 0 w 4643592"/>
              <a:gd name="connsiteY4" fmla="*/ 1307243 h 1525547"/>
              <a:gd name="connsiteX5" fmla="*/ 587481 w 4643592"/>
              <a:gd name="connsiteY5" fmla="*/ 859623 h 1525547"/>
              <a:gd name="connsiteX6" fmla="*/ 1425 w 4643592"/>
              <a:gd name="connsiteY6" fmla="*/ 411967 h 1525547"/>
              <a:gd name="connsiteX0" fmla="*/ 1425 w 4643592"/>
              <a:gd name="connsiteY0" fmla="*/ 411967 h 1525547"/>
              <a:gd name="connsiteX1" fmla="*/ 741312 w 4643592"/>
              <a:gd name="connsiteY1" fmla="*/ 405263 h 1525547"/>
              <a:gd name="connsiteX2" fmla="*/ 4571139 w 4643592"/>
              <a:gd name="connsiteY2" fmla="*/ 39988 h 1525547"/>
              <a:gd name="connsiteX3" fmla="*/ 2609257 w 4643592"/>
              <a:gd name="connsiteY3" fmla="*/ 1486264 h 1525547"/>
              <a:gd name="connsiteX4" fmla="*/ 0 w 4643592"/>
              <a:gd name="connsiteY4" fmla="*/ 1307243 h 1525547"/>
              <a:gd name="connsiteX0" fmla="*/ 1425 w 4625027"/>
              <a:gd name="connsiteY0" fmla="*/ 422748 h 1536328"/>
              <a:gd name="connsiteX1" fmla="*/ 741312 w 4625027"/>
              <a:gd name="connsiteY1" fmla="*/ 416044 h 1536328"/>
              <a:gd name="connsiteX2" fmla="*/ 3895278 w 4625027"/>
              <a:gd name="connsiteY2" fmla="*/ 872403 h 1536328"/>
              <a:gd name="connsiteX3" fmla="*/ 740701 w 4625027"/>
              <a:gd name="connsiteY3" fmla="*/ 1324767 h 1536328"/>
              <a:gd name="connsiteX4" fmla="*/ 0 w 4625027"/>
              <a:gd name="connsiteY4" fmla="*/ 1318024 h 1536328"/>
              <a:gd name="connsiteX5" fmla="*/ 587481 w 4625027"/>
              <a:gd name="connsiteY5" fmla="*/ 870404 h 1536328"/>
              <a:gd name="connsiteX6" fmla="*/ 1425 w 4625027"/>
              <a:gd name="connsiteY6" fmla="*/ 422748 h 1536328"/>
              <a:gd name="connsiteX0" fmla="*/ 1425 w 4625027"/>
              <a:gd name="connsiteY0" fmla="*/ 422748 h 1536328"/>
              <a:gd name="connsiteX1" fmla="*/ 1085869 w 4625027"/>
              <a:gd name="connsiteY1" fmla="*/ 336531 h 1536328"/>
              <a:gd name="connsiteX2" fmla="*/ 4571139 w 4625027"/>
              <a:gd name="connsiteY2" fmla="*/ 50769 h 1536328"/>
              <a:gd name="connsiteX3" fmla="*/ 2609257 w 4625027"/>
              <a:gd name="connsiteY3" fmla="*/ 1497045 h 1536328"/>
              <a:gd name="connsiteX4" fmla="*/ 0 w 4625027"/>
              <a:gd name="connsiteY4" fmla="*/ 1318024 h 1536328"/>
              <a:gd name="connsiteX0" fmla="*/ 1425 w 4625027"/>
              <a:gd name="connsiteY0" fmla="*/ 422748 h 1785060"/>
              <a:gd name="connsiteX1" fmla="*/ 741312 w 4625027"/>
              <a:gd name="connsiteY1" fmla="*/ 416044 h 1785060"/>
              <a:gd name="connsiteX2" fmla="*/ 3895278 w 4625027"/>
              <a:gd name="connsiteY2" fmla="*/ 872403 h 1785060"/>
              <a:gd name="connsiteX3" fmla="*/ 740701 w 4625027"/>
              <a:gd name="connsiteY3" fmla="*/ 1324767 h 1785060"/>
              <a:gd name="connsiteX4" fmla="*/ 0 w 4625027"/>
              <a:gd name="connsiteY4" fmla="*/ 1318024 h 1785060"/>
              <a:gd name="connsiteX5" fmla="*/ 587481 w 4625027"/>
              <a:gd name="connsiteY5" fmla="*/ 870404 h 1785060"/>
              <a:gd name="connsiteX6" fmla="*/ 1425 w 4625027"/>
              <a:gd name="connsiteY6" fmla="*/ 422748 h 1785060"/>
              <a:gd name="connsiteX0" fmla="*/ 1425 w 4625027"/>
              <a:gd name="connsiteY0" fmla="*/ 422748 h 1785060"/>
              <a:gd name="connsiteX1" fmla="*/ 1085869 w 4625027"/>
              <a:gd name="connsiteY1" fmla="*/ 336531 h 1785060"/>
              <a:gd name="connsiteX2" fmla="*/ 4571139 w 4625027"/>
              <a:gd name="connsiteY2" fmla="*/ 50769 h 1785060"/>
              <a:gd name="connsiteX3" fmla="*/ 2609257 w 4625027"/>
              <a:gd name="connsiteY3" fmla="*/ 1497045 h 1785060"/>
              <a:gd name="connsiteX4" fmla="*/ 66260 w 4625027"/>
              <a:gd name="connsiteY4" fmla="*/ 1781851 h 1785060"/>
              <a:gd name="connsiteX0" fmla="*/ 1425 w 4608049"/>
              <a:gd name="connsiteY0" fmla="*/ 436055 h 1823911"/>
              <a:gd name="connsiteX1" fmla="*/ 741312 w 4608049"/>
              <a:gd name="connsiteY1" fmla="*/ 429351 h 1823911"/>
              <a:gd name="connsiteX2" fmla="*/ 3895278 w 4608049"/>
              <a:gd name="connsiteY2" fmla="*/ 885710 h 1823911"/>
              <a:gd name="connsiteX3" fmla="*/ 740701 w 4608049"/>
              <a:gd name="connsiteY3" fmla="*/ 1338074 h 1823911"/>
              <a:gd name="connsiteX4" fmla="*/ 0 w 4608049"/>
              <a:gd name="connsiteY4" fmla="*/ 1331331 h 1823911"/>
              <a:gd name="connsiteX5" fmla="*/ 587481 w 4608049"/>
              <a:gd name="connsiteY5" fmla="*/ 883711 h 1823911"/>
              <a:gd name="connsiteX6" fmla="*/ 1425 w 4608049"/>
              <a:gd name="connsiteY6" fmla="*/ 436055 h 1823911"/>
              <a:gd name="connsiteX0" fmla="*/ 1425 w 4608049"/>
              <a:gd name="connsiteY0" fmla="*/ 436055 h 1823911"/>
              <a:gd name="connsiteX1" fmla="*/ 1085869 w 4608049"/>
              <a:gd name="connsiteY1" fmla="*/ 349838 h 1823911"/>
              <a:gd name="connsiteX2" fmla="*/ 4571139 w 4608049"/>
              <a:gd name="connsiteY2" fmla="*/ 64076 h 1823911"/>
              <a:gd name="connsiteX3" fmla="*/ 2423726 w 4608049"/>
              <a:gd name="connsiteY3" fmla="*/ 1722387 h 1823911"/>
              <a:gd name="connsiteX4" fmla="*/ 66260 w 4608049"/>
              <a:gd name="connsiteY4" fmla="*/ 1795158 h 1823911"/>
              <a:gd name="connsiteX0" fmla="*/ 1425 w 4601798"/>
              <a:gd name="connsiteY0" fmla="*/ 436055 h 1823911"/>
              <a:gd name="connsiteX1" fmla="*/ 741312 w 4601798"/>
              <a:gd name="connsiteY1" fmla="*/ 429351 h 1823911"/>
              <a:gd name="connsiteX2" fmla="*/ 3895278 w 4601798"/>
              <a:gd name="connsiteY2" fmla="*/ 885710 h 1823911"/>
              <a:gd name="connsiteX3" fmla="*/ 740701 w 4601798"/>
              <a:gd name="connsiteY3" fmla="*/ 1338074 h 1823911"/>
              <a:gd name="connsiteX4" fmla="*/ 0 w 4601798"/>
              <a:gd name="connsiteY4" fmla="*/ 1331331 h 1823911"/>
              <a:gd name="connsiteX5" fmla="*/ 587481 w 4601798"/>
              <a:gd name="connsiteY5" fmla="*/ 883711 h 1823911"/>
              <a:gd name="connsiteX6" fmla="*/ 1425 w 4601798"/>
              <a:gd name="connsiteY6" fmla="*/ 436055 h 1823911"/>
              <a:gd name="connsiteX0" fmla="*/ 1425 w 4601798"/>
              <a:gd name="connsiteY0" fmla="*/ 436055 h 1823911"/>
              <a:gd name="connsiteX1" fmla="*/ 1085869 w 4601798"/>
              <a:gd name="connsiteY1" fmla="*/ 349838 h 1823911"/>
              <a:gd name="connsiteX2" fmla="*/ 4571139 w 4601798"/>
              <a:gd name="connsiteY2" fmla="*/ 64076 h 1823911"/>
              <a:gd name="connsiteX3" fmla="*/ 2423726 w 4601798"/>
              <a:gd name="connsiteY3" fmla="*/ 1722387 h 1823911"/>
              <a:gd name="connsiteX4" fmla="*/ 66260 w 4601798"/>
              <a:gd name="connsiteY4" fmla="*/ 1795158 h 18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798" h="1823911" stroke="0" extrusionOk="0">
                <a:moveTo>
                  <a:pt x="1425" y="436055"/>
                </a:moveTo>
                <a:cubicBezTo>
                  <a:pt x="245447" y="430014"/>
                  <a:pt x="493635" y="427766"/>
                  <a:pt x="741312" y="429351"/>
                </a:cubicBezTo>
                <a:cubicBezTo>
                  <a:pt x="2512074" y="440687"/>
                  <a:pt x="3903071" y="641956"/>
                  <a:pt x="3895278" y="885710"/>
                </a:cubicBezTo>
                <a:cubicBezTo>
                  <a:pt x="3887534" y="1127950"/>
                  <a:pt x="2500477" y="1326853"/>
                  <a:pt x="740701" y="1338074"/>
                </a:cubicBezTo>
                <a:lnTo>
                  <a:pt x="0" y="1331331"/>
                </a:lnTo>
                <a:lnTo>
                  <a:pt x="587481" y="883711"/>
                </a:lnTo>
                <a:lnTo>
                  <a:pt x="1425" y="436055"/>
                </a:lnTo>
                <a:close/>
              </a:path>
              <a:path w="4601798" h="1823911" fill="none">
                <a:moveTo>
                  <a:pt x="1425" y="436055"/>
                </a:moveTo>
                <a:cubicBezTo>
                  <a:pt x="245447" y="430014"/>
                  <a:pt x="324250" y="411834"/>
                  <a:pt x="1085869" y="349838"/>
                </a:cubicBezTo>
                <a:cubicBezTo>
                  <a:pt x="1847488" y="287842"/>
                  <a:pt x="4348163" y="-164682"/>
                  <a:pt x="4571139" y="64076"/>
                </a:cubicBezTo>
                <a:cubicBezTo>
                  <a:pt x="4794115" y="292834"/>
                  <a:pt x="3772684" y="1220836"/>
                  <a:pt x="2423726" y="1722387"/>
                </a:cubicBezTo>
                <a:cubicBezTo>
                  <a:pt x="1341938" y="1865913"/>
                  <a:pt x="883004" y="1823910"/>
                  <a:pt x="66260" y="1795158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728913" y="2014538"/>
            <a:ext cx="1711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COMBRAILLES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266825" y="3937000"/>
            <a:ext cx="2640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VOLCANS D’AUVERGNE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627188" y="4992688"/>
            <a:ext cx="1709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MASSIF DU SANCY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27550" y="6375400"/>
            <a:ext cx="1268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CEZALLIER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19925" y="2528888"/>
            <a:ext cx="1298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LIMAGNE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504238" y="4054475"/>
            <a:ext cx="2071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LIVRADOIS-FOREZ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69213" y="5961063"/>
            <a:ext cx="1711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MONTS DU LIVRADOIS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17411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17415" name="ZoneTexte 1"/>
          <p:cNvSpPr txBox="1">
            <a:spLocks noChangeArrowheads="1"/>
          </p:cNvSpPr>
          <p:nvPr/>
        </p:nvSpPr>
        <p:spPr bwMode="auto">
          <a:xfrm>
            <a:off x="6002338" y="622300"/>
            <a:ext cx="351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Réseau routier départementale</a:t>
            </a:r>
          </a:p>
        </p:txBody>
      </p:sp>
      <p:pic>
        <p:nvPicPr>
          <p:cNvPr id="17416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241425"/>
            <a:ext cx="743585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8048625" y="4572000"/>
            <a:ext cx="2047875" cy="166688"/>
          </a:xfrm>
          <a:prstGeom prst="straightConnector1">
            <a:avLst/>
          </a:prstGeom>
          <a:ln w="317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0096500" y="4572000"/>
            <a:ext cx="70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D906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8048625" y="3271838"/>
            <a:ext cx="2047875" cy="192087"/>
          </a:xfrm>
          <a:prstGeom prst="straightConnector1">
            <a:avLst/>
          </a:prstGeom>
          <a:ln w="317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743575" y="3463925"/>
            <a:ext cx="4352925" cy="644525"/>
          </a:xfrm>
          <a:prstGeom prst="straightConnector1">
            <a:avLst/>
          </a:prstGeom>
          <a:ln w="317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0096500" y="3279775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D2089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1481138" y="4891088"/>
            <a:ext cx="3489325" cy="868362"/>
          </a:xfrm>
          <a:prstGeom prst="straightConnector1">
            <a:avLst/>
          </a:prstGeom>
          <a:ln w="317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481138" y="1751013"/>
            <a:ext cx="3489325" cy="387350"/>
          </a:xfrm>
          <a:prstGeom prst="straightConnector1">
            <a:avLst/>
          </a:prstGeom>
          <a:ln w="317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785813" y="5575300"/>
            <a:ext cx="69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D996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669925" y="1565275"/>
            <a:ext cx="79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D2144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6207125" y="2027238"/>
            <a:ext cx="3889375" cy="368300"/>
          </a:xfrm>
          <a:prstGeom prst="straightConnector1">
            <a:avLst/>
          </a:prstGeom>
          <a:ln w="317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0096500" y="1846263"/>
            <a:ext cx="82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D2009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35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18435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18439" name="ZoneTexte 1"/>
          <p:cNvSpPr txBox="1">
            <a:spLocks noChangeArrowheads="1"/>
          </p:cNvSpPr>
          <p:nvPr/>
        </p:nvSpPr>
        <p:spPr bwMode="auto">
          <a:xfrm>
            <a:off x="5540375" y="641350"/>
            <a:ext cx="4008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Réseau autoroutier départementale</a:t>
            </a:r>
          </a:p>
        </p:txBody>
      </p:sp>
      <p:pic>
        <p:nvPicPr>
          <p:cNvPr id="18440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775" y="1139825"/>
            <a:ext cx="9685338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19459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19463" name="ZoneTexte 1"/>
          <p:cNvSpPr txBox="1">
            <a:spLocks noChangeArrowheads="1"/>
          </p:cNvSpPr>
          <p:nvPr/>
        </p:nvSpPr>
        <p:spPr bwMode="auto">
          <a:xfrm>
            <a:off x="5540375" y="641350"/>
            <a:ext cx="4008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Réseau autoroutier départementale</a:t>
            </a:r>
          </a:p>
        </p:txBody>
      </p:sp>
      <p:pic>
        <p:nvPicPr>
          <p:cNvPr id="1946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1173163"/>
            <a:ext cx="95472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0483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0487" name="ZoneTexte 1"/>
          <p:cNvSpPr txBox="1">
            <a:spLocks noChangeArrowheads="1"/>
          </p:cNvSpPr>
          <p:nvPr/>
        </p:nvSpPr>
        <p:spPr bwMode="auto">
          <a:xfrm>
            <a:off x="5540375" y="64135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Particularités autoroute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12913" y="1519238"/>
            <a:ext cx="4795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>
                <a:latin typeface="Calibri" pitchFamily="34" charset="0"/>
              </a:rPr>
              <a:t>A89 ET A710 : concession  ASF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>
                <a:latin typeface="Calibri" pitchFamily="34" charset="0"/>
              </a:rPr>
              <a:t>A71 + A75 du pk0 au pk10,5 : concession APPR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6897688" y="1519238"/>
            <a:ext cx="107950" cy="12001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237413" y="1935163"/>
            <a:ext cx="3541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N° REGA OBLIGATOIRE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12913" y="3859213"/>
            <a:ext cx="515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>
                <a:latin typeface="Calibri" pitchFamily="34" charset="0"/>
              </a:rPr>
              <a:t>A75 du pk10.5 jusqu’à échangeur 19 (pk 49) : CIGT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fr-FR">
                <a:latin typeface="Calibri" pitchFamily="34" charset="0"/>
              </a:rPr>
              <a:t>A711, A712 : CIGT </a:t>
            </a:r>
          </a:p>
        </p:txBody>
      </p:sp>
      <p:sp>
        <p:nvSpPr>
          <p:cNvPr id="21" name="Accolade fermante 20"/>
          <p:cNvSpPr/>
          <p:nvPr/>
        </p:nvSpPr>
        <p:spPr>
          <a:xfrm>
            <a:off x="6897688" y="3738563"/>
            <a:ext cx="107950" cy="132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7237413" y="4214813"/>
            <a:ext cx="3541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CONTACTER LE COG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 build="p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1506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1507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1511" name="ZoneTexte 1"/>
          <p:cNvSpPr txBox="1">
            <a:spLocks noChangeArrowheads="1"/>
          </p:cNvSpPr>
          <p:nvPr/>
        </p:nvSpPr>
        <p:spPr bwMode="auto">
          <a:xfrm>
            <a:off x="5540375" y="641350"/>
            <a:ext cx="295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Localisation sur autoroute</a:t>
            </a:r>
          </a:p>
        </p:txBody>
      </p:sp>
      <p:sp>
        <p:nvSpPr>
          <p:cNvPr id="21512" name="ZoneTexte 2"/>
          <p:cNvSpPr txBox="1">
            <a:spLocks noChangeArrowheads="1"/>
          </p:cNvSpPr>
          <p:nvPr/>
        </p:nvSpPr>
        <p:spPr bwMode="auto">
          <a:xfrm>
            <a:off x="657225" y="1287463"/>
            <a:ext cx="2320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latin typeface="Calibri" pitchFamily="34" charset="0"/>
              </a:rPr>
              <a:t>Localisation par START</a:t>
            </a:r>
          </a:p>
        </p:txBody>
      </p:sp>
      <p:pic>
        <p:nvPicPr>
          <p:cNvPr id="21513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" y="1657350"/>
            <a:ext cx="10236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ZoneTexte 3"/>
          <p:cNvSpPr txBox="1">
            <a:spLocks noChangeArrowheads="1"/>
          </p:cNvSpPr>
          <p:nvPr/>
        </p:nvSpPr>
        <p:spPr bwMode="auto">
          <a:xfrm>
            <a:off x="244475" y="3413125"/>
            <a:ext cx="3194050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SELECTIONNER LIEU ET TAPER LE NUMERO DE L’ AUTOROUTE</a:t>
            </a:r>
          </a:p>
        </p:txBody>
      </p:sp>
      <p:sp>
        <p:nvSpPr>
          <p:cNvPr id="21515" name="ZoneTexte 21"/>
          <p:cNvSpPr txBox="1">
            <a:spLocks noChangeArrowheads="1"/>
          </p:cNvSpPr>
          <p:nvPr/>
        </p:nvSpPr>
        <p:spPr bwMode="auto">
          <a:xfrm>
            <a:off x="538163" y="5140325"/>
            <a:ext cx="3194050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PUIS SELECTIONNER LE SENS ET TRONCON CONCERNE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366838" y="2820988"/>
            <a:ext cx="565150" cy="59213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284538" y="2009775"/>
            <a:ext cx="1609725" cy="14033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571750" y="4059238"/>
            <a:ext cx="2438400" cy="10810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3732213" y="4443413"/>
            <a:ext cx="1393825" cy="10191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H="1" flipV="1">
            <a:off x="0" y="427038"/>
            <a:ext cx="12192000" cy="522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2895600" y="100013"/>
            <a:ext cx="906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  <a:latin typeface="Calibri" pitchFamily="34" charset="0"/>
              </a:rPr>
              <a:t>ENGAGEMENT SPE - CYNO</a:t>
            </a:r>
          </a:p>
        </p:txBody>
      </p:sp>
      <p:sp>
        <p:nvSpPr>
          <p:cNvPr id="22531" name="ZoneTexte 15"/>
          <p:cNvSpPr txBox="1">
            <a:spLocks noChangeArrowheads="1"/>
          </p:cNvSpPr>
          <p:nvPr/>
        </p:nvSpPr>
        <p:spPr bwMode="auto">
          <a:xfrm>
            <a:off x="4763" y="63500"/>
            <a:ext cx="272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Calibri" pitchFamily="34" charset="0"/>
              </a:rPr>
              <a:t>OTAU-OCO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663" y="5759450"/>
            <a:ext cx="958850" cy="9525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9" name="Triangle rectangle 18"/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0" y="117475"/>
            <a:ext cx="90662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CONNAISSANCE DU DEPARTEMENT</a:t>
            </a:r>
          </a:p>
        </p:txBody>
      </p:sp>
      <p:sp>
        <p:nvSpPr>
          <p:cNvPr id="22535" name="ZoneTexte 1"/>
          <p:cNvSpPr txBox="1">
            <a:spLocks noChangeArrowheads="1"/>
          </p:cNvSpPr>
          <p:nvPr/>
        </p:nvSpPr>
        <p:spPr bwMode="auto">
          <a:xfrm>
            <a:off x="5540375" y="641350"/>
            <a:ext cx="295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Localisation sur autoroute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57225" y="1287463"/>
            <a:ext cx="324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latin typeface="Calibri" pitchFamily="34" charset="0"/>
              </a:rPr>
              <a:t>Localisation par CARTOGRAPHIE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57225" y="1906588"/>
            <a:ext cx="6361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FR">
                <a:latin typeface="Calibri" pitchFamily="34" charset="0"/>
              </a:rPr>
              <a:t>Sélectionner l’onglet PR-PK-BAU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FR">
                <a:latin typeface="Calibri" pitchFamily="34" charset="0"/>
              </a:rPr>
              <a:t>Cliquer sur « Aller à » et sélectionner l’onglet adéquat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FR">
                <a:latin typeface="Calibri" pitchFamily="34" charset="0"/>
              </a:rPr>
              <a:t>Entrer les infos pour affiner (Nom aire, PK, N° borne)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FR">
                <a:latin typeface="Calibri" pitchFamily="34" charset="0"/>
              </a:rPr>
              <a:t>Sélectionner la portion puis importer sur grille prise d’appel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57225" y="4214813"/>
            <a:ext cx="677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>
                <a:latin typeface="Calibri" pitchFamily="34" charset="0"/>
              </a:rPr>
              <a:t>Prévenir les services autoroutes et récupérer N° REGA si nécessaire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775" y="1830388"/>
            <a:ext cx="762158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832</Words>
  <Application>Microsoft Office PowerPoint</Application>
  <PresentationFormat>Grand écran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Colonna MT</vt:lpstr>
      <vt:lpstr>Wingdings</vt:lpstr>
      <vt:lpstr>Arial</vt:lpstr>
      <vt:lpstr>Calibri Light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Pezet</dc:creator>
  <cp:lastModifiedBy>Adri Chab</cp:lastModifiedBy>
  <cp:revision>199</cp:revision>
  <dcterms:created xsi:type="dcterms:W3CDTF">2017-12-04T07:31:29Z</dcterms:created>
  <dcterms:modified xsi:type="dcterms:W3CDTF">2021-09-08T08:40:05Z</dcterms:modified>
</cp:coreProperties>
</file>