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notesMasterIdLst>
    <p:notesMasterId r:id="rId20"/>
  </p:notesMasterIdLst>
  <p:handoutMasterIdLst>
    <p:handoutMasterId r:id="rId21"/>
  </p:handoutMasterIdLst>
  <p:sldIdLst>
    <p:sldId id="332" r:id="rId2"/>
    <p:sldId id="380" r:id="rId3"/>
    <p:sldId id="345" r:id="rId4"/>
    <p:sldId id="370" r:id="rId5"/>
    <p:sldId id="371" r:id="rId6"/>
    <p:sldId id="378" r:id="rId7"/>
    <p:sldId id="367" r:id="rId8"/>
    <p:sldId id="369" r:id="rId9"/>
    <p:sldId id="376" r:id="rId10"/>
    <p:sldId id="350" r:id="rId11"/>
    <p:sldId id="348" r:id="rId12"/>
    <p:sldId id="368" r:id="rId13"/>
    <p:sldId id="347" r:id="rId14"/>
    <p:sldId id="375" r:id="rId15"/>
    <p:sldId id="358" r:id="rId16"/>
    <p:sldId id="362" r:id="rId17"/>
    <p:sldId id="382" r:id="rId18"/>
    <p:sldId id="381" r:id="rId19"/>
  </p:sldIdLst>
  <p:sldSz cx="9144000" cy="6858000" type="screen4x3"/>
  <p:notesSz cx="6799263" cy="9929813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kumimoji="1" sz="2000" b="1" kern="1200">
        <a:solidFill>
          <a:srgbClr val="0000FF"/>
        </a:solidFill>
        <a:latin typeface="Calibri" pitchFamily="34" charset="0"/>
        <a:ea typeface="+mn-ea"/>
        <a:cs typeface="+mn-cs"/>
        <a:sym typeface="Wingdings" pitchFamily="2" charset="2"/>
      </a:defRPr>
    </a:lvl1pPr>
    <a:lvl2pPr marL="457200" algn="l" rtl="0" fontAlgn="base">
      <a:spcBef>
        <a:spcPct val="50000"/>
      </a:spcBef>
      <a:spcAft>
        <a:spcPct val="0"/>
      </a:spcAft>
      <a:defRPr kumimoji="1" sz="2000" b="1" kern="1200">
        <a:solidFill>
          <a:srgbClr val="0000FF"/>
        </a:solidFill>
        <a:latin typeface="Calibri" pitchFamily="34" charset="0"/>
        <a:ea typeface="+mn-ea"/>
        <a:cs typeface="+mn-cs"/>
        <a:sym typeface="Wingdings" pitchFamily="2" charset="2"/>
      </a:defRPr>
    </a:lvl2pPr>
    <a:lvl3pPr marL="914400" algn="l" rtl="0" fontAlgn="base">
      <a:spcBef>
        <a:spcPct val="50000"/>
      </a:spcBef>
      <a:spcAft>
        <a:spcPct val="0"/>
      </a:spcAft>
      <a:defRPr kumimoji="1" sz="2000" b="1" kern="1200">
        <a:solidFill>
          <a:srgbClr val="0000FF"/>
        </a:solidFill>
        <a:latin typeface="Calibri" pitchFamily="34" charset="0"/>
        <a:ea typeface="+mn-ea"/>
        <a:cs typeface="+mn-cs"/>
        <a:sym typeface="Wingdings" pitchFamily="2" charset="2"/>
      </a:defRPr>
    </a:lvl3pPr>
    <a:lvl4pPr marL="1371600" algn="l" rtl="0" fontAlgn="base">
      <a:spcBef>
        <a:spcPct val="50000"/>
      </a:spcBef>
      <a:spcAft>
        <a:spcPct val="0"/>
      </a:spcAft>
      <a:defRPr kumimoji="1" sz="2000" b="1" kern="1200">
        <a:solidFill>
          <a:srgbClr val="0000FF"/>
        </a:solidFill>
        <a:latin typeface="Calibri" pitchFamily="34" charset="0"/>
        <a:ea typeface="+mn-ea"/>
        <a:cs typeface="+mn-cs"/>
        <a:sym typeface="Wingdings" pitchFamily="2" charset="2"/>
      </a:defRPr>
    </a:lvl4pPr>
    <a:lvl5pPr marL="1828800" algn="l" rtl="0" fontAlgn="base">
      <a:spcBef>
        <a:spcPct val="50000"/>
      </a:spcBef>
      <a:spcAft>
        <a:spcPct val="0"/>
      </a:spcAft>
      <a:defRPr kumimoji="1" sz="2000" b="1" kern="1200">
        <a:solidFill>
          <a:srgbClr val="0000FF"/>
        </a:solidFill>
        <a:latin typeface="Calibri" pitchFamily="34" charset="0"/>
        <a:ea typeface="+mn-ea"/>
        <a:cs typeface="+mn-cs"/>
        <a:sym typeface="Wingdings" pitchFamily="2" charset="2"/>
      </a:defRPr>
    </a:lvl5pPr>
    <a:lvl6pPr marL="2286000" algn="l" defTabSz="914400" rtl="0" eaLnBrk="1" latinLnBrk="0" hangingPunct="1">
      <a:defRPr kumimoji="1" sz="2000" b="1" kern="1200">
        <a:solidFill>
          <a:srgbClr val="0000FF"/>
        </a:solidFill>
        <a:latin typeface="Calibri" pitchFamily="34" charset="0"/>
        <a:ea typeface="+mn-ea"/>
        <a:cs typeface="+mn-cs"/>
        <a:sym typeface="Wingdings" pitchFamily="2" charset="2"/>
      </a:defRPr>
    </a:lvl6pPr>
    <a:lvl7pPr marL="2743200" algn="l" defTabSz="914400" rtl="0" eaLnBrk="1" latinLnBrk="0" hangingPunct="1">
      <a:defRPr kumimoji="1" sz="2000" b="1" kern="1200">
        <a:solidFill>
          <a:srgbClr val="0000FF"/>
        </a:solidFill>
        <a:latin typeface="Calibri" pitchFamily="34" charset="0"/>
        <a:ea typeface="+mn-ea"/>
        <a:cs typeface="+mn-cs"/>
        <a:sym typeface="Wingdings" pitchFamily="2" charset="2"/>
      </a:defRPr>
    </a:lvl7pPr>
    <a:lvl8pPr marL="3200400" algn="l" defTabSz="914400" rtl="0" eaLnBrk="1" latinLnBrk="0" hangingPunct="1">
      <a:defRPr kumimoji="1" sz="2000" b="1" kern="1200">
        <a:solidFill>
          <a:srgbClr val="0000FF"/>
        </a:solidFill>
        <a:latin typeface="Calibri" pitchFamily="34" charset="0"/>
        <a:ea typeface="+mn-ea"/>
        <a:cs typeface="+mn-cs"/>
        <a:sym typeface="Wingdings" pitchFamily="2" charset="2"/>
      </a:defRPr>
    </a:lvl8pPr>
    <a:lvl9pPr marL="3657600" algn="l" defTabSz="914400" rtl="0" eaLnBrk="1" latinLnBrk="0" hangingPunct="1">
      <a:defRPr kumimoji="1" sz="2000" b="1" kern="1200">
        <a:solidFill>
          <a:srgbClr val="0000FF"/>
        </a:solidFill>
        <a:latin typeface="Calibri" pitchFamily="34" charset="0"/>
        <a:ea typeface="+mn-ea"/>
        <a:cs typeface="+mn-cs"/>
        <a:sym typeface="Wingdings" pitchFamily="2" charset="2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_landr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0000FF"/>
    <a:srgbClr val="6BE73F"/>
    <a:srgbClr val="990033"/>
    <a:srgbClr val="FFFF00"/>
    <a:srgbClr val="009900"/>
    <a:srgbClr val="008000"/>
    <a:srgbClr val="F1F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12" autoAdjust="0"/>
    <p:restoredTop sz="94675" autoAdjust="0"/>
  </p:normalViewPr>
  <p:slideViewPr>
    <p:cSldViewPr snapToObjects="1">
      <p:cViewPr varScale="1">
        <p:scale>
          <a:sx n="75" d="100"/>
          <a:sy n="75" d="100"/>
        </p:scale>
        <p:origin x="-240" y="-84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8" d="100"/>
          <a:sy n="58" d="100"/>
        </p:scale>
        <p:origin x="-2683" y="-58"/>
      </p:cViewPr>
      <p:guideLst>
        <p:guide orient="horz" pos="313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6550" cy="49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8" tIns="46419" rIns="92838" bIns="46419" numCol="1" anchor="t" anchorCtr="0" compatLnSpc="1">
            <a:prstTxWarp prst="textNoShape">
              <a:avLst/>
            </a:prstTxWarp>
          </a:bodyPr>
          <a:lstStyle>
            <a:lvl1pPr defTabSz="928046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578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715" y="0"/>
            <a:ext cx="2946550" cy="49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8" tIns="46419" rIns="92838" bIns="46419" numCol="1" anchor="t" anchorCtr="0" compatLnSpc="1">
            <a:prstTxWarp prst="textNoShape">
              <a:avLst/>
            </a:prstTxWarp>
          </a:bodyPr>
          <a:lstStyle>
            <a:lvl1pPr algn="r" defTabSz="928046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578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5402"/>
            <a:ext cx="2946550" cy="49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8" tIns="46419" rIns="92838" bIns="46419" numCol="1" anchor="b" anchorCtr="0" compatLnSpc="1">
            <a:prstTxWarp prst="textNoShape">
              <a:avLst/>
            </a:prstTxWarp>
          </a:bodyPr>
          <a:lstStyle>
            <a:lvl1pPr defTabSz="928046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r>
              <a:rPr lang="fr-FR" altLang="fr-FR"/>
              <a:t>Informations données par ERP 2.0</a:t>
            </a:r>
          </a:p>
        </p:txBody>
      </p:sp>
      <p:sp>
        <p:nvSpPr>
          <p:cNvPr id="578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715" y="9435402"/>
            <a:ext cx="2946550" cy="49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8" tIns="46419" rIns="92838" bIns="46419" numCol="1" anchor="b" anchorCtr="0" compatLnSpc="1">
            <a:prstTxWarp prst="textNoShape">
              <a:avLst/>
            </a:prstTxWarp>
          </a:bodyPr>
          <a:lstStyle>
            <a:lvl1pPr algn="r" defTabSz="928046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A41544D1-334C-4F1B-8023-07313700D02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54960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6550" cy="49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8" tIns="46419" rIns="92838" bIns="46419" numCol="1" anchor="t" anchorCtr="0" compatLnSpc="1">
            <a:prstTxWarp prst="textNoShape">
              <a:avLst/>
            </a:prstTxWarp>
          </a:bodyPr>
          <a:lstStyle>
            <a:lvl1pPr defTabSz="928046">
              <a:defRPr sz="1200">
                <a:latin typeface="Arial" charset="0"/>
              </a:defRPr>
            </a:lvl1pPr>
          </a:lstStyle>
          <a:p>
            <a:endParaRPr lang="fr-FR" altLang="fr-FR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715" y="0"/>
            <a:ext cx="2946550" cy="49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8" tIns="46419" rIns="92838" bIns="46419" numCol="1" anchor="t" anchorCtr="0" compatLnSpc="1">
            <a:prstTxWarp prst="textNoShape">
              <a:avLst/>
            </a:prstTxWarp>
          </a:bodyPr>
          <a:lstStyle>
            <a:lvl1pPr algn="r" defTabSz="928046">
              <a:defRPr sz="1200">
                <a:latin typeface="Arial" charset="0"/>
              </a:defRPr>
            </a:lvl1pPr>
          </a:lstStyle>
          <a:p>
            <a:endParaRPr lang="fr-FR" altLang="fr-FR"/>
          </a:p>
        </p:txBody>
      </p:sp>
      <p:sp>
        <p:nvSpPr>
          <p:cNvPr id="628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28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63" y="4716161"/>
            <a:ext cx="4986937" cy="446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8" tIns="46419" rIns="92838" bIns="46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628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5402"/>
            <a:ext cx="2946550" cy="49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8" tIns="46419" rIns="92838" bIns="46419" numCol="1" anchor="b" anchorCtr="0" compatLnSpc="1">
            <a:prstTxWarp prst="textNoShape">
              <a:avLst/>
            </a:prstTxWarp>
          </a:bodyPr>
          <a:lstStyle>
            <a:lvl1pPr defTabSz="928046">
              <a:defRPr sz="1200">
                <a:latin typeface="Arial" charset="0"/>
              </a:defRPr>
            </a:lvl1pPr>
          </a:lstStyle>
          <a:p>
            <a:r>
              <a:rPr lang="fr-FR" altLang="fr-FR"/>
              <a:t>Informations données par ERP 2.0</a:t>
            </a:r>
          </a:p>
        </p:txBody>
      </p:sp>
      <p:sp>
        <p:nvSpPr>
          <p:cNvPr id="628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715" y="9435402"/>
            <a:ext cx="2946550" cy="49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8" tIns="46419" rIns="92838" bIns="46419" numCol="1" anchor="b" anchorCtr="0" compatLnSpc="1">
            <a:prstTxWarp prst="textNoShape">
              <a:avLst/>
            </a:prstTxWarp>
          </a:bodyPr>
          <a:lstStyle>
            <a:lvl1pPr algn="r" defTabSz="928046">
              <a:defRPr sz="1200">
                <a:latin typeface="Arial" charset="0"/>
              </a:defRPr>
            </a:lvl1pPr>
          </a:lstStyle>
          <a:p>
            <a:fld id="{08D99487-6916-461E-A337-B8C85BD660B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4105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7CCAC-BED4-478A-B6BC-F8165E1BA0C5}" type="slidenum">
              <a:rPr lang="fr-FR" altLang="fr-FR"/>
              <a:pPr/>
              <a:t>1</a:t>
            </a:fld>
            <a:endParaRPr lang="fr-FR" altLang="fr-FR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sz="2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99487-6916-461E-A337-B8C85BD660B0}" type="slidenum">
              <a:rPr lang="fr-FR" altLang="fr-FR" smtClean="0"/>
              <a:pPr/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3949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7CCAC-BED4-478A-B6BC-F8165E1BA0C5}" type="slidenum">
              <a:rPr lang="fr-FR" altLang="fr-FR"/>
              <a:pPr/>
              <a:t>13</a:t>
            </a:fld>
            <a:endParaRPr lang="fr-FR" altLang="fr-FR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sz="2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7CCAC-BED4-478A-B6BC-F8165E1BA0C5}" type="slidenum">
              <a:rPr lang="fr-FR" altLang="fr-FR"/>
              <a:pPr/>
              <a:t>14</a:t>
            </a:fld>
            <a:endParaRPr lang="fr-FR" altLang="fr-FR" dirty="0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sz="2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7CCAC-BED4-478A-B6BC-F8165E1BA0C5}" type="slidenum">
              <a:rPr lang="fr-FR" altLang="fr-FR"/>
              <a:pPr/>
              <a:t>16</a:t>
            </a:fld>
            <a:endParaRPr lang="fr-FR" altLang="fr-FR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sz="2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7CCAC-BED4-478A-B6BC-F8165E1BA0C5}" type="slidenum">
              <a:rPr lang="fr-FR" altLang="fr-FR"/>
              <a:pPr/>
              <a:t>2</a:t>
            </a:fld>
            <a:endParaRPr lang="fr-FR" altLang="fr-FR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sz="2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E892A5-5472-4F90-971A-120B04914035}" type="slidenum">
              <a:rPr lang="fr-FR" altLang="fr-FR"/>
              <a:pPr/>
              <a:t>4</a:t>
            </a:fld>
            <a:endParaRPr lang="fr-FR" altLang="fr-FR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56175" cy="3717925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28" y="4716702"/>
            <a:ext cx="4987407" cy="4466101"/>
          </a:xfrm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4ED78B-CBA8-47CA-A8F4-088F8BBF29D9}" type="slidenum">
              <a:rPr lang="fr-FR" altLang="fr-FR"/>
              <a:pPr/>
              <a:t>5</a:t>
            </a:fld>
            <a:endParaRPr lang="fr-FR" altLang="fr-FR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56175" cy="3717925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28" y="4716702"/>
            <a:ext cx="4987407" cy="4466101"/>
          </a:xfrm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7CCAC-BED4-478A-B6BC-F8165E1BA0C5}" type="slidenum">
              <a:rPr lang="fr-FR" altLang="fr-FR"/>
              <a:pPr/>
              <a:t>6</a:t>
            </a:fld>
            <a:endParaRPr lang="fr-FR" altLang="fr-FR" dirty="0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sz="2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7CCAC-BED4-478A-B6BC-F8165E1BA0C5}" type="slidenum">
              <a:rPr lang="fr-FR" altLang="fr-FR"/>
              <a:pPr/>
              <a:t>8</a:t>
            </a:fld>
            <a:endParaRPr lang="fr-FR" altLang="fr-FR" dirty="0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sz="2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7CCAC-BED4-478A-B6BC-F8165E1BA0C5}" type="slidenum">
              <a:rPr lang="fr-FR" altLang="fr-FR"/>
              <a:pPr/>
              <a:t>9</a:t>
            </a:fld>
            <a:endParaRPr lang="fr-FR" altLang="fr-FR" dirty="0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sz="2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99487-6916-461E-A337-B8C85BD660B0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3949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D7CCAC-BED4-478A-B6BC-F8165E1BA0C5}" type="slidenum">
              <a:rPr lang="fr-FR" altLang="fr-FR"/>
              <a:pPr/>
              <a:t>11</a:t>
            </a:fld>
            <a:endParaRPr lang="fr-FR" altLang="fr-FR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sz="2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Line 7"/>
          <p:cNvSpPr>
            <a:spLocks noChangeShapeType="1"/>
          </p:cNvSpPr>
          <p:nvPr userDrawn="1"/>
        </p:nvSpPr>
        <p:spPr bwMode="auto">
          <a:xfrm>
            <a:off x="0" y="1484313"/>
            <a:ext cx="7667625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7662863" y="0"/>
            <a:ext cx="4762" cy="1484313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18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5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151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59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111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24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83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32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546830"/>
            <a:ext cx="8388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600" dirty="0" smtClean="0">
                <a:solidFill>
                  <a:srgbClr val="C00000"/>
                </a:solidFill>
              </a:rPr>
              <a:t>Service départemental d’incendie et de secours du Puy-de-Dôme</a:t>
            </a:r>
            <a:endParaRPr lang="fr-FR" altLang="fr-FR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0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8599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190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42" name="Picture 6" descr="visuel verso"/>
          <p:cNvPicPr>
            <a:picLocks noChangeAspect="1" noChangeArrowheads="1"/>
          </p:cNvPicPr>
          <p:nvPr userDrawn="1"/>
        </p:nvPicPr>
        <p:blipFill>
          <a:blip r:embed="rId1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6" t="13321" r="46341" b="13200"/>
          <a:stretch>
            <a:fillRect/>
          </a:stretch>
        </p:blipFill>
        <p:spPr bwMode="auto">
          <a:xfrm>
            <a:off x="8388350" y="0"/>
            <a:ext cx="75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3" name="Picture 7" descr="logo SDIS rouge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148388"/>
            <a:ext cx="598487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3144" name="Picture 8" descr="visuel verso"/>
          <p:cNvPicPr>
            <a:picLocks noChangeAspect="1" noChangeArrowheads="1"/>
          </p:cNvPicPr>
          <p:nvPr userDrawn="1"/>
        </p:nvPicPr>
        <p:blipFill>
          <a:blip r:embed="rId1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50835" r="13321" b="46341"/>
          <a:stretch>
            <a:fillRect/>
          </a:stretch>
        </p:blipFill>
        <p:spPr bwMode="auto">
          <a:xfrm>
            <a:off x="0" y="6524625"/>
            <a:ext cx="83883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file:///\\172.16.0.8\TRAVAIL\POP\GMOO\OPERATION\DOCTRINE%20OPERATIONNELLE\FICHES%20REFLEXES%20MAJ%20AOUT%202018\VEHICULES\V&#233;hicule.Pdf\060.%20V%20CEL%2001.%20Cellule%20sauvetage%20d&#233;blaiement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\\172.16.0.8\TRAVAIL\POP\GMOO\OPERATION\DOCTRINE%20OPERATIONNELLE\FICHES%20REFLEXES%20MAJ%20AOUT%202018\MOYENS\Moy.%20Pdf\016.Moy.Unit&#233;%20de%20sauvetage%20d&#233;blaiement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Rectangle 3"/>
          <p:cNvSpPr>
            <a:spLocks noChangeArrowheads="1"/>
          </p:cNvSpPr>
          <p:nvPr/>
        </p:nvSpPr>
        <p:spPr bwMode="auto">
          <a:xfrm>
            <a:off x="0" y="0"/>
            <a:ext cx="1066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4205808" y="101599"/>
            <a:ext cx="41826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altLang="fr-FR" sz="2400" dirty="0" smtClean="0">
                <a:solidFill>
                  <a:srgbClr val="A50021"/>
                </a:solidFill>
              </a:rPr>
              <a:t>Présentation de l’USD 636</a:t>
            </a:r>
            <a:endParaRPr lang="fr-FR" altLang="fr-FR" sz="2400" dirty="0">
              <a:solidFill>
                <a:srgbClr val="A50021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0" y="116632"/>
            <a:ext cx="8388424" cy="432048"/>
            <a:chOff x="0" y="692696"/>
            <a:chExt cx="8388424" cy="432048"/>
          </a:xfrm>
        </p:grpSpPr>
        <p:cxnSp>
          <p:nvCxnSpPr>
            <p:cNvPr id="6" name="Connecteur droit 5"/>
            <p:cNvCxnSpPr/>
            <p:nvPr/>
          </p:nvCxnSpPr>
          <p:spPr bwMode="auto">
            <a:xfrm>
              <a:off x="0" y="692696"/>
              <a:ext cx="3419872" cy="0"/>
            </a:xfrm>
            <a:prstGeom prst="line">
              <a:avLst/>
            </a:prstGeom>
            <a:noFill/>
            <a:ln w="2857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Connecteur droit 15"/>
            <p:cNvCxnSpPr/>
            <p:nvPr/>
          </p:nvCxnSpPr>
          <p:spPr bwMode="auto">
            <a:xfrm>
              <a:off x="4499992" y="1124744"/>
              <a:ext cx="3888432" cy="0"/>
            </a:xfrm>
            <a:prstGeom prst="line">
              <a:avLst/>
            </a:prstGeom>
            <a:noFill/>
            <a:ln w="2857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Connecteur droit 16"/>
            <p:cNvCxnSpPr/>
            <p:nvPr/>
          </p:nvCxnSpPr>
          <p:spPr bwMode="auto">
            <a:xfrm>
              <a:off x="3419872" y="692696"/>
              <a:ext cx="1080120" cy="432048"/>
            </a:xfrm>
            <a:prstGeom prst="line">
              <a:avLst/>
            </a:prstGeom>
            <a:noFill/>
            <a:ln w="2857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9" name="Picture 3" descr="D:\Capitaine Franck BENEDICT\Images et Cliparts\Engins\CES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16" y="3708549"/>
            <a:ext cx="365760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A:\taiwan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68760"/>
            <a:ext cx="25146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A:\effon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68760"/>
            <a:ext cx="2667000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27050" y="228600"/>
            <a:ext cx="15504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600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Prise d’alerte</a:t>
            </a:r>
            <a:endParaRPr lang="fr-FR" altLang="fr-FR" sz="1600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2129190" y="692696"/>
            <a:ext cx="29306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Char char="-"/>
            </a:pPr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impacts sur une construction</a:t>
            </a:r>
          </a:p>
          <a:p>
            <a:pPr algn="ctr" eaLnBrk="1" hangingPunct="1"/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 effondrement »</a:t>
            </a: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395536" y="1340768"/>
            <a:ext cx="5862374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(usage à l’origine)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d’effondrement (partiel, total, en tas…..)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structure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surface impactée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surface totale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nombre d’étages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nombre d’occupants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présence ou non d’animaux, élevages, domestiques, NAC …;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présence de craquement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âge du bâtiment, vétuste ou non ;</a:t>
            </a:r>
          </a:p>
          <a:p>
            <a:pPr eaLnBrk="1" hangingPunct="1">
              <a:buFontTx/>
              <a:buChar char="-"/>
            </a:pP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2" descr="Résultat de recherche d'images pour &quot;schéma murs porteurs en maçonnerie non chaînée non armée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1880"/>
            <a:ext cx="1907043" cy="143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ésultat de recherche d'images pour &quot;ossature métalliqu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72" y="1988840"/>
            <a:ext cx="1982523" cy="148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ésultat de recherche d'images pour &quot;système poteaux dalles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16" y="3645024"/>
            <a:ext cx="1980199" cy="13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associé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157192"/>
            <a:ext cx="216024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Résultat de recherche d'images pour &quot;ossature bois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685" y="5088493"/>
            <a:ext cx="1801057" cy="137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ésultat de recherche d'images pour &quot;pisé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87902"/>
            <a:ext cx="1982148" cy="14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ésultat de recherche d'images pour &quot;effet des seismes sur les batiments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2" y="5096954"/>
            <a:ext cx="1640056" cy="156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15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2129190" y="404664"/>
            <a:ext cx="29306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Char char="-"/>
            </a:pPr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impacts sur une construction</a:t>
            </a:r>
          </a:p>
          <a:p>
            <a:pPr algn="ctr" eaLnBrk="1" hangingPunct="1"/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 menace d’effondrement »</a:t>
            </a: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452334" y="1218238"/>
            <a:ext cx="39444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analyse </a:t>
            </a:r>
            <a:r>
              <a:rPr lang="fr-FR" altLang="fr-FR" sz="16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bâtimentaire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et/ou avis technique</a:t>
            </a: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Résultat de recherche d'images pour &quot;fissures suite tassement différentiel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18707"/>
            <a:ext cx="3067338" cy="235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251520" y="1710675"/>
            <a:ext cx="5862374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(usage à l’origine)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structure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description de ce qui est visible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 désordre en cours fait il suite à des travaux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surface totale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nombre d’étages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nombre d’occupants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présence ou non d’animaux, élevages, domestiques, NAC …;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présence de craquement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âge du bâtiment, vétuste ou non ;</a:t>
            </a:r>
          </a:p>
          <a:p>
            <a:pPr eaLnBrk="1" hangingPunct="1">
              <a:buFontTx/>
              <a:buChar char="-"/>
            </a:pP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Résultat de recherche d'images pour &quot;flambement tête de poteau structure métalliqu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581128"/>
            <a:ext cx="5107691" cy="16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2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2174875" y="404664"/>
            <a:ext cx="28392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Char char="-"/>
            </a:pPr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 sur une construction</a:t>
            </a:r>
          </a:p>
          <a:p>
            <a:pPr algn="ctr" eaLnBrk="1" hangingPunct="1"/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 incendie »</a:t>
            </a: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Image associ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12" y="764704"/>
            <a:ext cx="4802064" cy="375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ésultat de recherche d'images pour &quot;feu d'une structure métalliqu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352" y="3717032"/>
            <a:ext cx="3860056" cy="289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équipes spés\sauvetage déblaiement\photos diverses\effondrement de liège suite explo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12" y="699715"/>
            <a:ext cx="2857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6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555589" y="404664"/>
            <a:ext cx="20778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Char char="-"/>
            </a:pPr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impacts sur les sols</a:t>
            </a: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395536" y="1503943"/>
            <a:ext cx="341959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de sol;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de désordre constaté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fr-FR" altLang="fr-FR" sz="16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a-t-il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structures impactées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surface impactée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faire arrêter le passage;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y-a-t-il des victimes</a:t>
            </a:r>
          </a:p>
          <a:p>
            <a:pPr eaLnBrk="1" hangingPunct="1">
              <a:buFontTx/>
              <a:buChar char="-"/>
            </a:pP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Image associ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581128"/>
            <a:ext cx="2579084" cy="193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ésultat de recherche d'images pour &quot;cas des constructions sous remontée de napp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647" y="116631"/>
            <a:ext cx="1835043" cy="26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ésultat de recherche d'images pour &quot;liquéfaction des sols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53538"/>
            <a:ext cx="2399730" cy="179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ésultat de recherche d'images pour &quot;liquéfaction des sols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14" y="4587758"/>
            <a:ext cx="3442857" cy="193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ésultat de recherche d'images pour &quot;effets des seisme sur les structures poteaux courts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90" y="2132856"/>
            <a:ext cx="3051144" cy="207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2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Rectangle 3"/>
          <p:cNvSpPr>
            <a:spLocks noChangeArrowheads="1"/>
          </p:cNvSpPr>
          <p:nvPr/>
        </p:nvSpPr>
        <p:spPr bwMode="auto">
          <a:xfrm>
            <a:off x="0" y="0"/>
            <a:ext cx="1066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2263844" y="404664"/>
            <a:ext cx="26613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Char char="-"/>
            </a:pPr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impacts sur les </a:t>
            </a:r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personnes</a:t>
            </a:r>
            <a:endParaRPr lang="fr-FR" altLang="fr-FR" sz="1600" b="0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452334" y="764704"/>
            <a:ext cx="56804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Personne coincée sous une charge ou sous un engin agricole</a:t>
            </a: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23528" y="1257141"/>
            <a:ext cx="3779496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le lieu accessible ou non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 de charge ou engin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état de la victime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 la victime est elle coincée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matériel sur place (engin de levage)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452334" y="3415645"/>
            <a:ext cx="19066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Personne ensevelie</a:t>
            </a: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23528" y="3908082"/>
            <a:ext cx="499418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le lieu accessible ou non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 de sol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état de la victime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 la victime est elle ensevelie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matériel sur place (engin de levage, banches……)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Résultat de recherche d'images pour &quot;personne enseveli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42" y="2996952"/>
            <a:ext cx="3333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4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équipes spés\sauvetage déblaiement\intervention compain (vache)\IMG_6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895889"/>
            <a:ext cx="1865066" cy="27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2344797" y="404664"/>
            <a:ext cx="24994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Char char="-"/>
            </a:pPr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impacts sur les animaux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251520" y="1710675"/>
            <a:ext cx="8162363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lieu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de sol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d’animal, le nombre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poids estimé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présence ou non d’un vétérinaire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 possible demander la présence d’un moyen mécanique (télescopique, mini pelle….) </a:t>
            </a:r>
          </a:p>
        </p:txBody>
      </p:sp>
      <p:pic>
        <p:nvPicPr>
          <p:cNvPr id="2050" name="Picture 2" descr="G:\équipes spés\sauvetage déblaiement\intervention compain (vache)\IMG_6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20266"/>
            <a:ext cx="2687960" cy="178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équipes spés\sauvetage déblaiement\intervention cheval Menat\IMG_20171106_180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4" y="4133560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2380579" y="404664"/>
            <a:ext cx="24278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Char char="-"/>
            </a:pPr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impacts secours routier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169268" y="1052736"/>
            <a:ext cx="4422621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de d’accident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de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véhicule articulé ou non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nature du chargement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de « remorque », plateau, savoyarde….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position finale du véhicule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y-a-t-il des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victimes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y-a-t-il des personnes incarcérées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 nombre estimé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d’axe de circulation ;</a:t>
            </a: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4582312" y="3573016"/>
            <a:ext cx="355873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de d’accident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de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véhicule « carburation »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position finale du véhicule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y-a-t-il des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victimes ;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y-a-t-il des personnes incarcérées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 nombre estimé ;</a:t>
            </a:r>
            <a:endParaRPr lang="fr-FR" altLang="fr-FR" sz="16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d’axe de circulation ;</a:t>
            </a: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2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323850" y="188913"/>
          <a:ext cx="7920038" cy="719137"/>
        </p:xfrm>
        <a:graphic>
          <a:graphicData uri="http://schemas.openxmlformats.org/drawingml/2006/table">
            <a:tbl>
              <a:tblPr/>
              <a:tblGrid>
                <a:gridCol w="720003"/>
                <a:gridCol w="5201521"/>
                <a:gridCol w="986921"/>
                <a:gridCol w="1011593"/>
              </a:tblGrid>
              <a:tr h="251698">
                <a:tc rowSpan="3">
                  <a:txBody>
                    <a:bodyPr/>
                    <a:lstStyle/>
                    <a:p>
                      <a:pPr algn="l" fontAlgn="b"/>
                      <a:r>
                        <a:rPr lang="fr-FR" sz="2000" b="1" i="0" u="none" strike="noStrike" dirty="0">
                          <a:effectLst/>
                          <a:latin typeface="Arial"/>
                        </a:rPr>
                        <a:t> </a:t>
                      </a:r>
                      <a:endParaRPr lang="fr-FR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 smtClean="0">
                          <a:effectLst/>
                          <a:latin typeface="Times New Roman"/>
                        </a:rPr>
                        <a:t>Groupe désincarcération lourde</a:t>
                      </a:r>
                      <a:endParaRPr lang="fr-FR" sz="2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Times New Roman"/>
                        </a:rPr>
                        <a:t>SDIS 63</a:t>
                      </a:r>
                      <a:br>
                        <a:rPr lang="fr-FR" sz="1000" b="1" i="0" u="none" strike="noStrike" dirty="0">
                          <a:effectLst/>
                          <a:latin typeface="Times New Roman"/>
                        </a:rPr>
                      </a:br>
                      <a:r>
                        <a:rPr lang="fr-FR" sz="1000" b="1" i="0" u="none" strike="noStrike" dirty="0" smtClean="0">
                          <a:effectLst/>
                          <a:latin typeface="Times New Roman"/>
                        </a:rPr>
                        <a:t>GMOO </a:t>
                      </a:r>
                      <a:r>
                        <a:rPr lang="fr-FR" sz="800" b="1" i="0" u="none" strike="noStrike" dirty="0">
                          <a:effectLst/>
                          <a:latin typeface="Times New Roman"/>
                        </a:rPr>
                        <a:t/>
                      </a:r>
                      <a:br>
                        <a:rPr lang="fr-FR" sz="800" b="1" i="0" u="none" strike="noStrike" dirty="0">
                          <a:effectLst/>
                          <a:latin typeface="Times New Roman"/>
                        </a:rPr>
                      </a:br>
                      <a:r>
                        <a:rPr lang="fr-FR" sz="800" b="0" i="0" u="none" strike="noStrike" dirty="0">
                          <a:effectLst/>
                          <a:latin typeface="Times New Roman"/>
                        </a:rPr>
                        <a:t>Service Opérations</a:t>
                      </a:r>
                      <a:endParaRPr lang="fr-FR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effectLst/>
                          <a:latin typeface="Times New Roman"/>
                        </a:rPr>
                        <a:t>Mise à jour </a:t>
                      </a:r>
                      <a:br>
                        <a:rPr lang="fr-FR" sz="700" b="0" i="0" u="none" strike="noStrike" dirty="0">
                          <a:effectLst/>
                          <a:latin typeface="Times New Roman"/>
                        </a:rPr>
                      </a:br>
                      <a:r>
                        <a:rPr lang="fr-FR" sz="700" b="0" i="0" u="none" strike="noStrike" dirty="0" smtClean="0">
                          <a:effectLst/>
                          <a:latin typeface="Times New Roman"/>
                        </a:rPr>
                        <a:t>RF/TL/KP</a:t>
                      </a:r>
                      <a:endParaRPr lang="fr-FR" sz="7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69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15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 dirty="0">
                          <a:effectLst/>
                          <a:latin typeface="Times New Roman"/>
                        </a:rPr>
                        <a:t>Version N° </a:t>
                      </a:r>
                      <a:r>
                        <a:rPr lang="fr-FR" sz="600" b="1" i="0" u="none" strike="noStrike" dirty="0" smtClean="0">
                          <a:effectLst/>
                          <a:latin typeface="Times New Roman"/>
                        </a:rPr>
                        <a:t>5 </a:t>
                      </a:r>
                      <a:r>
                        <a:rPr lang="fr-FR" sz="600" b="1" i="0" u="none" strike="noStrike" dirty="0">
                          <a:effectLst/>
                          <a:latin typeface="Times New Roman"/>
                        </a:rPr>
                        <a:t/>
                      </a:r>
                      <a:br>
                        <a:rPr lang="fr-FR" sz="600" b="1" i="0" u="none" strike="noStrike" dirty="0">
                          <a:effectLst/>
                          <a:latin typeface="Times New Roman"/>
                        </a:rPr>
                      </a:br>
                      <a:r>
                        <a:rPr lang="fr-FR" sz="600" b="1" i="0" u="none" strike="noStrike" dirty="0" smtClean="0">
                          <a:effectLst/>
                          <a:latin typeface="Times New Roman"/>
                        </a:rPr>
                        <a:t>01/11/2016</a:t>
                      </a:r>
                      <a:endParaRPr lang="fr-FR" sz="6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546" name="Picture 1" descr="Logo SD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5762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3" descr="VL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708275"/>
            <a:ext cx="17272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5" descr="CES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1000" y="4114800"/>
            <a:ext cx="86106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1600" b="1" u="sng" kern="0" dirty="0">
                <a:solidFill>
                  <a:srgbClr val="000000"/>
                </a:solidFill>
              </a:rPr>
              <a:t>Composition</a:t>
            </a:r>
            <a:r>
              <a:rPr lang="fr-FR" altLang="fr-FR" sz="1600" b="1" kern="0" dirty="0">
                <a:solidFill>
                  <a:srgbClr val="000000"/>
                </a:solidFill>
              </a:rPr>
              <a:t> :  2 </a:t>
            </a:r>
            <a:r>
              <a:rPr lang="fr-FR" altLang="fr-FR" sz="1600" b="1" kern="0" dirty="0">
                <a:solidFill>
                  <a:srgbClr val="FF0000"/>
                </a:solidFill>
              </a:rPr>
              <a:t>VSRM</a:t>
            </a:r>
            <a:r>
              <a:rPr lang="fr-FR" altLang="fr-FR" sz="1600" b="1" kern="0" dirty="0">
                <a:solidFill>
                  <a:srgbClr val="000000"/>
                </a:solidFill>
              </a:rPr>
              <a:t>,  1 CESD, 1 VTP ou CID ,1 CCFM, 1 VLHR CDG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rgbClr val="000000"/>
                </a:solidFill>
              </a:rPr>
              <a:t>	        </a:t>
            </a:r>
            <a:r>
              <a:rPr lang="fr-FR" altLang="fr-FR" sz="1600" b="1" kern="0" dirty="0">
                <a:solidFill>
                  <a:srgbClr val="000000"/>
                </a:solidFill>
              </a:rPr>
              <a:t>Possibilité de présence d’équipe du 3SM</a:t>
            </a:r>
            <a:endParaRPr lang="fr-FR" altLang="fr-FR" sz="1600" kern="0" dirty="0">
              <a:solidFill>
                <a:srgbClr val="000000"/>
              </a:solidFill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1600" b="1" u="sng" kern="0" dirty="0">
                <a:solidFill>
                  <a:srgbClr val="000000"/>
                </a:solidFill>
              </a:rPr>
              <a:t>Possibilité du groupe :</a:t>
            </a:r>
            <a:r>
              <a:rPr lang="fr-FR" altLang="fr-FR" sz="1600" b="1" kern="0" dirty="0">
                <a:solidFill>
                  <a:srgbClr val="000000"/>
                </a:solidFill>
              </a:rPr>
              <a:t> </a:t>
            </a:r>
          </a:p>
          <a:p>
            <a:pPr marL="0" lvl="2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altLang="fr-FR" sz="1600" b="1" kern="0" dirty="0">
                <a:solidFill>
                  <a:srgbClr val="000000"/>
                </a:solidFill>
              </a:rPr>
              <a:t> Matériels de levage(max200T), d’étaiement, de tronçonnage, de découpe plasma …</a:t>
            </a:r>
          </a:p>
          <a:p>
            <a:pPr marL="0" lvl="2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fr-FR" altLang="fr-FR" sz="1600" b="1" kern="0" dirty="0">
                <a:solidFill>
                  <a:srgbClr val="000000"/>
                </a:solidFill>
              </a:rPr>
              <a:t> Matériels de désincarcération des VSR</a:t>
            </a:r>
          </a:p>
        </p:txBody>
      </p:sp>
      <p:pic>
        <p:nvPicPr>
          <p:cNvPr id="22550" name="Picture 9" descr="MAN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752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11" descr="FSR Ri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76238" y="5922963"/>
            <a:ext cx="87709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b="1" u="sng" kern="0" dirty="0">
                <a:solidFill>
                  <a:srgbClr val="000000"/>
                </a:solidFill>
              </a:rPr>
              <a:t>Capacité du groupe</a:t>
            </a:r>
            <a:r>
              <a:rPr lang="fr-FR" altLang="fr-FR" sz="1600" b="1" kern="0" dirty="0">
                <a:solidFill>
                  <a:srgbClr val="000000"/>
                </a:solidFill>
              </a:rPr>
              <a:t> : mener des opérations de désincarcération en plusieurs points simultanément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b="1" kern="0" dirty="0">
                <a:solidFill>
                  <a:srgbClr val="000000"/>
                </a:solidFill>
              </a:rPr>
              <a:t>		 mener des opérations de désincarcération lourdes</a:t>
            </a:r>
          </a:p>
        </p:txBody>
      </p:sp>
      <p:pic>
        <p:nvPicPr>
          <p:cNvPr id="22553" name="Picture 30" descr="G:\Dossiers Travail\images\Véhicules Matériels\VTP 20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708275"/>
            <a:ext cx="177641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32" descr="G:\Dossiers Travail\images\Véhicules Matériels\P103049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18288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G:\équipes spés\sauvetage déblaiement\INTERVENTION GRUE AUBIERE\Dscf14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3"/>
          <p:cNvSpPr/>
          <p:nvPr/>
        </p:nvSpPr>
        <p:spPr bwMode="auto">
          <a:xfrm rot="1452441">
            <a:off x="1840265" y="4808602"/>
            <a:ext cx="6088566" cy="837962"/>
          </a:xfrm>
          <a:prstGeom prst="roundRect">
            <a:avLst>
              <a:gd name="adj" fmla="val 26799"/>
            </a:avLst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2500" algn="l"/>
                <a:tab pos="1711325" algn="l"/>
                <a:tab pos="2857500" algn="l"/>
              </a:tabLst>
            </a:pPr>
            <a:r>
              <a:rPr kumimoji="1" lang="fr-FR" sz="4000" i="0" u="none" strike="noStrike" normalizeH="0" baseline="0" dirty="0" smtClean="0">
                <a:ln w="1800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sym typeface="Wingdings" pitchFamily="2" charset="2"/>
              </a:rPr>
              <a:t>Avez-vous 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299763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09"/>
          <p:cNvSpPr>
            <a:spLocks noChangeShapeType="1"/>
          </p:cNvSpPr>
          <p:nvPr/>
        </p:nvSpPr>
        <p:spPr bwMode="auto">
          <a:xfrm flipV="1">
            <a:off x="7020272" y="498439"/>
            <a:ext cx="1296144" cy="0"/>
          </a:xfrm>
          <a:prstGeom prst="line">
            <a:avLst/>
          </a:prstGeom>
          <a:noFill/>
          <a:ln w="5715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4" name="Line 410"/>
          <p:cNvSpPr>
            <a:spLocks noChangeShapeType="1"/>
          </p:cNvSpPr>
          <p:nvPr/>
        </p:nvSpPr>
        <p:spPr bwMode="auto">
          <a:xfrm>
            <a:off x="6732240" y="79435"/>
            <a:ext cx="0" cy="366713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300192" y="4462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9900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Sommaire</a:t>
            </a:r>
            <a:endParaRPr lang="fr-FR" sz="1800" dirty="0">
              <a:solidFill>
                <a:srgbClr val="9900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946173" y="1646798"/>
            <a:ext cx="580158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Missions </a:t>
            </a:r>
            <a:r>
              <a:rPr lang="fr-FR" altLang="fr-F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et possibilités techniques de l’U.S.D. 63</a:t>
            </a:r>
          </a:p>
          <a:p>
            <a:pPr eaLnBrk="1" hangingPunct="1"/>
            <a:endParaRPr lang="fr-FR" altLang="fr-F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eaLnBrk="1" hangingPunct="1"/>
            <a:r>
              <a:rPr lang="fr-FR" altLang="fr-FR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Niveaux </a:t>
            </a:r>
            <a:r>
              <a:rPr lang="fr-FR" altLang="fr-F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de formation</a:t>
            </a:r>
          </a:p>
          <a:p>
            <a:pPr eaLnBrk="1" hangingPunct="1"/>
            <a:endParaRPr lang="fr-FR" altLang="fr-F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eaLnBrk="1" hangingPunct="1"/>
            <a:r>
              <a:rPr lang="fr-FR" altLang="fr-FR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Potentiel </a:t>
            </a:r>
            <a:r>
              <a:rPr lang="fr-FR" altLang="fr-F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opérationnel</a:t>
            </a:r>
          </a:p>
          <a:p>
            <a:pPr eaLnBrk="1" hangingPunct="1"/>
            <a:endParaRPr lang="fr-FR" altLang="fr-FR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fr-FR" altLang="fr-FR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Engagement opérationnel</a:t>
            </a:r>
          </a:p>
          <a:p>
            <a:pPr eaLnBrk="1" hangingPunct="1"/>
            <a:endParaRPr lang="fr-FR" altLang="fr-FR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eaLnBrk="1" hangingPunct="1"/>
            <a:r>
              <a:rPr lang="fr-FR" altLang="fr-FR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Prise d’alerte</a:t>
            </a:r>
            <a:endParaRPr lang="fr-FR" altLang="fr-F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6834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3528" y="116632"/>
            <a:ext cx="5801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800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Missions </a:t>
            </a:r>
            <a:r>
              <a:rPr lang="fr-FR" altLang="fr-FR" sz="18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et possibilités techniques de l’U.S.D. 63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95536" y="908720"/>
            <a:ext cx="7239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 typeface="Wingdings 2" pitchFamily="18" charset="2"/>
              <a:buNone/>
            </a:pPr>
            <a:r>
              <a:rPr lang="fr-FR" altLang="fr-FR" sz="18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Consolidation </a:t>
            </a:r>
            <a:r>
              <a:rPr lang="fr-FR" altLang="fr-FR" sz="18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structure par étaiement :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fr-FR" altLang="fr-F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méthodes de bases pour positionner des étais soit métalliques, soit en bois.</a:t>
            </a:r>
          </a:p>
        </p:txBody>
      </p:sp>
      <p:sp>
        <p:nvSpPr>
          <p:cNvPr id="11" name="Rectangle 10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2667000" y="476672"/>
            <a:ext cx="33070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(Voir Fiche </a:t>
            </a:r>
            <a:r>
              <a:rPr lang="fr-FR" altLang="fr-FR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Véhicule cellule 01)</a:t>
            </a:r>
            <a:endParaRPr lang="fr-FR" altLang="fr-FR" sz="1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6" descr="A:\ob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0" r="11449" b="8218"/>
          <a:stretch>
            <a:fillRect/>
          </a:stretch>
        </p:blipFill>
        <p:spPr bwMode="auto">
          <a:xfrm>
            <a:off x="107504" y="2209378"/>
            <a:ext cx="27209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A:\DSCF0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904" y="2018878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:\Capitaine Franck BENEDICT\Sauvetage Déblaiement\Guide Formation S.D\RECYCLAGE SD 2004\DSC000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04" y="2209378"/>
            <a:ext cx="25638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A:\DSCF0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04" y="4495378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56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1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839343" y="560874"/>
            <a:ext cx="32033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itchFamily="18" charset="2"/>
              </a:rPr>
              <a:t>Recherche </a:t>
            </a:r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itchFamily="18" charset="2"/>
              </a:rPr>
              <a:t>de Victimes ensevelies</a:t>
            </a:r>
          </a:p>
          <a:p>
            <a:pPr algn="ctr" eaLnBrk="1" hangingPunct="1"/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itchFamily="18" charset="2"/>
              </a:rPr>
              <a:t>Plusieurs outils :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28600" y="152400"/>
            <a:ext cx="40840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1600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Missions </a:t>
            </a:r>
            <a:r>
              <a:rPr lang="fr-FR" altLang="fr-FR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de l’U.S.D. 63 (Suite) 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124200" y="1412776"/>
            <a:ext cx="23768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Matériel de perforation :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Tronçonneuse béton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Perforateurs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07504" y="4419600"/>
            <a:ext cx="29532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Matériel de localisation visuel :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Caméra flexible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5434163" y="4365104"/>
            <a:ext cx="36023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0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Matériel de localisation auditive :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ASB 8 : appareil d’écoute (vibration)</a:t>
            </a:r>
          </a:p>
          <a:p>
            <a:pPr eaLnBrk="1" hangingPunct="1"/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d’interphonie avec la victime</a:t>
            </a:r>
          </a:p>
        </p:txBody>
      </p:sp>
      <p:graphicFrame>
        <p:nvGraphicFramePr>
          <p:cNvPr id="28" name="Object 5"/>
          <p:cNvGraphicFramePr>
            <a:graphicFrameLocks noChangeAspect="1"/>
          </p:cNvGraphicFramePr>
          <p:nvPr/>
        </p:nvGraphicFramePr>
        <p:xfrm>
          <a:off x="6019800" y="1371600"/>
          <a:ext cx="2921000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Photo Editor Photo" r:id="rId4" imgW="12193702" imgH="9752381" progId="MSPhotoEd.3">
                  <p:embed/>
                </p:oleObj>
              </mc:Choice>
              <mc:Fallback>
                <p:oleObj name="Photo Editor Photo" r:id="rId4" imgW="12193702" imgH="9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371600"/>
                        <a:ext cx="2921000" cy="233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6"/>
          <p:cNvGraphicFramePr>
            <a:graphicFrameLocks noChangeAspect="1"/>
          </p:cNvGraphicFramePr>
          <p:nvPr/>
        </p:nvGraphicFramePr>
        <p:xfrm>
          <a:off x="3352800" y="2667000"/>
          <a:ext cx="198120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hoto Editor Photo" r:id="rId6" imgW="12193702" imgH="9752381" progId="MSPhotoEd.3">
                  <p:embed/>
                </p:oleObj>
              </mc:Choice>
              <mc:Fallback>
                <p:oleObj name="Photo Editor Photo" r:id="rId6" imgW="12193702" imgH="9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667000"/>
                        <a:ext cx="1981200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7"/>
          <p:cNvGraphicFramePr>
            <a:graphicFrameLocks noChangeAspect="1"/>
          </p:cNvGraphicFramePr>
          <p:nvPr/>
        </p:nvGraphicFramePr>
        <p:xfrm>
          <a:off x="381000" y="1143000"/>
          <a:ext cx="2263775" cy="307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hoto Editor Photo" r:id="rId8" imgW="6219048" imgH="8449854" progId="MSPhotoEd.3">
                  <p:embed/>
                </p:oleObj>
              </mc:Choice>
              <mc:Fallback>
                <p:oleObj name="Photo Editor Photo" r:id="rId8" imgW="6219048" imgH="844985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143000"/>
                        <a:ext cx="2263775" cy="307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10" descr="D:\Capitaine Franck BENEDICT\Images et Cliparts\Vibra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13" y="4653136"/>
            <a:ext cx="2251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4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22" grpId="0" autoUpdateAnimBg="0"/>
      <p:bldP spid="23" grpId="0" autoUpdateAnimBg="0"/>
      <p:bldP spid="24" grpId="0" autoUpdateAnimBg="0"/>
      <p:bldP spid="2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D:\Capitaine Franck BENEDICT\Sauvetage Déblaiement\Guide Formation S.D\RECYCLAGE SD 2004\CHARNIERE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657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D:\Capitaine Franck BENEDICT\Sauvetage Déblaiement\Guide Formation S.D\RECYCLAGE SD 2004\DSC0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24000"/>
            <a:ext cx="3276999" cy="26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358391" y="609600"/>
            <a:ext cx="36175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itchFamily="18" charset="2"/>
              </a:rPr>
              <a:t>Sauvetages </a:t>
            </a:r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itchFamily="18" charset="2"/>
              </a:rPr>
              <a:t>et évacuation de victime :</a:t>
            </a:r>
          </a:p>
          <a:p>
            <a:pPr algn="ctr" eaLnBrk="1" hangingPunct="1"/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itchFamily="18" charset="2"/>
              </a:rPr>
              <a:t>5 Méthodes spécifiques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228600" y="152400"/>
            <a:ext cx="41273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1600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Missions </a:t>
            </a:r>
            <a:r>
              <a:rPr lang="fr-FR" altLang="fr-FR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de l’U.S.D. 63 (Suite) 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830835" y="4437112"/>
            <a:ext cx="247856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Charnière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Glissade sur échelle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Poulie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Échelles parallèles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Suspension en 4 points </a:t>
            </a:r>
          </a:p>
        </p:txBody>
      </p:sp>
    </p:spTree>
    <p:extLst>
      <p:ext uri="{BB962C8B-B14F-4D97-AF65-F5344CB8AC3E}">
        <p14:creationId xmlns:p14="http://schemas.microsoft.com/office/powerpoint/2010/main" val="27354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  <p:bldP spid="23" grpId="0" autoUpdateAnimBg="0"/>
      <p:bldP spid="2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:\Capitaine Franck BENEDICT\Sauvetage Déblaiement\Guide Formation S.D\PHOTOS RECYCLAGE SD 2004\DSC0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5814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5437312" y="1592734"/>
            <a:ext cx="2743200" cy="2559050"/>
            <a:chOff x="3120" y="1488"/>
            <a:chExt cx="2544" cy="2105"/>
          </a:xfrm>
        </p:grpSpPr>
        <p:pic>
          <p:nvPicPr>
            <p:cNvPr id="6" name="Picture 11" descr="E:\DSCF000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7" t="17143" r="11429" b="18095"/>
            <a:stretch>
              <a:fillRect/>
            </a:stretch>
          </p:blipFill>
          <p:spPr bwMode="auto">
            <a:xfrm>
              <a:off x="3120" y="1488"/>
              <a:ext cx="2544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4358" y="3217"/>
              <a:ext cx="171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fr-FR" altLang="fr-FR">
                <a:latin typeface="Comic Sans MS" pitchFamily="66" charset="0"/>
              </a:endParaRPr>
            </a:p>
          </p:txBody>
        </p:sp>
      </p:grpSp>
      <p:pic>
        <p:nvPicPr>
          <p:cNvPr id="8" name="Picture 13" descr="A:\cab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0" r="7895" b="14912"/>
          <a:stretch>
            <a:fillRect/>
          </a:stretch>
        </p:blipFill>
        <p:spPr bwMode="auto">
          <a:xfrm>
            <a:off x="941512" y="4493097"/>
            <a:ext cx="3581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C:\Documents and Settings\PETRE\Mes documents\Mes images\2003-04 (avr.)\Numériser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12" y="3859684"/>
            <a:ext cx="30003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193925" y="404664"/>
            <a:ext cx="324377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itchFamily="18" charset="2"/>
              </a:rPr>
              <a:t>Manœuvres </a:t>
            </a:r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itchFamily="18" charset="2"/>
              </a:rPr>
              <a:t>de force :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itchFamily="18" charset="2"/>
              </a:rPr>
              <a:t> Confection d’agrès de levage</a:t>
            </a: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itchFamily="18" charset="2"/>
              </a:rPr>
              <a:t> Matériel de levage et de traction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79512" y="44624"/>
            <a:ext cx="36724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1600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Missions </a:t>
            </a:r>
            <a:r>
              <a:rPr lang="fr-FR" altLang="fr-FR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de l’U.S.D. 63 (Suite) </a:t>
            </a:r>
          </a:p>
        </p:txBody>
      </p:sp>
    </p:spTree>
    <p:extLst>
      <p:ext uri="{BB962C8B-B14F-4D97-AF65-F5344CB8AC3E}">
        <p14:creationId xmlns:p14="http://schemas.microsoft.com/office/powerpoint/2010/main" val="364311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44513" y="228600"/>
            <a:ext cx="24176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600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Niveaux </a:t>
            </a:r>
            <a:r>
              <a:rPr lang="fr-FR" altLang="fr-FR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de formation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295400" y="620688"/>
            <a:ext cx="54982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SDE1 </a:t>
            </a:r>
            <a:r>
              <a:rPr lang="fr-FR" altLang="fr-F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Équipier Sauvetage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Déblaiement 66 agents formés</a:t>
            </a: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95400" y="1077888"/>
            <a:ext cx="58496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SDE2 </a:t>
            </a:r>
            <a:r>
              <a:rPr lang="fr-FR" altLang="fr-F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Chef d’unité Sauvetage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Déblaiement 25 agents formés</a:t>
            </a:r>
            <a:endParaRPr lang="fr-FR" altLang="fr-FR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295400" y="1535088"/>
            <a:ext cx="60496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SDE3 </a:t>
            </a:r>
            <a:r>
              <a:rPr lang="fr-FR" altLang="fr-F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Chef de section Sauvetage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Déblaiement 7 agents formés</a:t>
            </a:r>
            <a:endParaRPr lang="fr-FR" altLang="fr-FR" sz="1600" b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3028775" y="5715000"/>
            <a:ext cx="34372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6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Formation de Maintient des Acquis :</a:t>
            </a:r>
          </a:p>
          <a:p>
            <a:pPr algn="ctr" eaLnBrk="1" hangingPunct="1"/>
            <a:r>
              <a:rPr lang="fr-FR" altLang="fr-FR" sz="16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Minimum annuel : </a:t>
            </a:r>
            <a:r>
              <a:rPr lang="fr-FR" altLang="fr-FR" sz="1600" b="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 Heures</a:t>
            </a:r>
          </a:p>
        </p:txBody>
      </p:sp>
      <p:pic>
        <p:nvPicPr>
          <p:cNvPr id="22" name="Picture 62" descr="C:\Documents and Settings\PETRE\Mes documents\Mes images\sd\sysmographe-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0"/>
            <a:ext cx="9906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3" descr="C:\Documents and Settings\PETRE\Mes documents\Mes images\coulee boue\fig9.j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r="5455" b="2621"/>
          <a:stretch>
            <a:fillRect/>
          </a:stretch>
        </p:blipFill>
        <p:spPr bwMode="auto">
          <a:xfrm>
            <a:off x="3725863" y="2514600"/>
            <a:ext cx="206533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4" descr="A:\DSCF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623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8" descr="A:\volca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19400"/>
            <a:ext cx="19431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259632" y="2010326"/>
            <a:ext cx="46229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1" dirty="0" smtClean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Risque </a:t>
            </a:r>
            <a:r>
              <a:rPr lang="fr-FR" altLang="fr-FR" sz="1600" b="1" dirty="0" err="1" smtClean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Bâtimentaire</a:t>
            </a:r>
            <a:r>
              <a:rPr lang="fr-FR" altLang="fr-FR" sz="1600" b="1" dirty="0" smtClean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fr-FR" altLang="fr-FR" sz="16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SDE 3, 5 agents formés</a:t>
            </a:r>
            <a:endParaRPr lang="fr-FR" altLang="fr-FR" sz="1600" b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33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  <p:bldP spid="19" grpId="0" autoUpdateAnimBg="0"/>
      <p:bldP spid="20" grpId="0" autoUpdateAnimBg="0"/>
      <p:bldP spid="21" grpId="0" autoUpdateAnimBg="0"/>
      <p:bldP spid="2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7050" y="228600"/>
            <a:ext cx="26741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600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Potentiel </a:t>
            </a:r>
            <a:r>
              <a:rPr lang="fr-FR" altLang="fr-FR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opérationnelle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367210" y="620688"/>
            <a:ext cx="63508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Potentiel journalier (en moyenne) disponible de L’U.S.D. 63 :</a:t>
            </a:r>
          </a:p>
          <a:p>
            <a:pPr algn="ctr" eaLnBrk="1" hangingPunct="1"/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Unité S.D. formée de 5 binômes et 1 Chef d’Unité</a:t>
            </a:r>
          </a:p>
          <a:p>
            <a:pPr algn="ctr" eaLnBrk="1" hangingPunct="1"/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(anciennement appelée « GROUPE ») avec la C.S.D. de Clermont-Fd</a:t>
            </a: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1295400" y="2590800"/>
            <a:ext cx="6400800" cy="1377772"/>
            <a:chOff x="484" y="1104"/>
            <a:chExt cx="4844" cy="1271"/>
          </a:xfrm>
        </p:grpSpPr>
        <p:pic>
          <p:nvPicPr>
            <p:cNvPr id="12" name="Picture 5" descr="D:\DESSINS\TIFF\CDB9_0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" y="1104"/>
              <a:ext cx="646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D:\DESSINS\TIFF\CDB9_0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2" y="1104"/>
              <a:ext cx="646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D:\DESSINS\TIFF\CDB9_0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9" y="1104"/>
              <a:ext cx="646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D:\DESSINS\TIFF\CDB9_0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" y="1104"/>
              <a:ext cx="646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D:\DESSINS\TIFF\CDB9_0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" y="1104"/>
              <a:ext cx="646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2110" y="2063"/>
              <a:ext cx="1838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fr-FR" altLang="fr-FR" sz="160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 binômes SDE 1 mini</a:t>
              </a:r>
            </a:p>
          </p:txBody>
        </p:sp>
      </p:grpSp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2420938" y="4267199"/>
            <a:ext cx="4492625" cy="1755775"/>
            <a:chOff x="1562" y="2640"/>
            <a:chExt cx="2830" cy="1106"/>
          </a:xfrm>
        </p:grpSpPr>
        <p:pic>
          <p:nvPicPr>
            <p:cNvPr id="19" name="Picture 12" descr="D:\DESSINS\TIFF\CDB9_04.TIF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7" y="2640"/>
              <a:ext cx="49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1562" y="3533"/>
              <a:ext cx="2830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fr-FR" altLang="fr-FR" sz="1600">
                  <a:solidFill>
                    <a:srgbClr val="FF33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chef d’unité SDE 2 ou SDE 3 d’astreinte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616963" y="6165304"/>
            <a:ext cx="2297424" cy="33855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altLang="fr-FR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Soit 11 PERSONNES</a:t>
            </a:r>
          </a:p>
        </p:txBody>
      </p:sp>
      <p:pic>
        <p:nvPicPr>
          <p:cNvPr id="22" name="Picture 15" descr="D:\Capitaine Franck BENEDICT\Sauvetage Déblaiement\Guide Formation S.D\PHOTOS RECYCLAGE SD 2004\DSC00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D:\Capitaine Franck BENEDICT\Sauvetage Déblaiement\Guide Formation S.D\PHOTOS RECYCLAGE SD 2004\DSC000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1466850" y="1844824"/>
            <a:ext cx="49218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(La C.S.D. peut armer jusqu’à 2 Unités en matériels)</a:t>
            </a:r>
          </a:p>
        </p:txBody>
      </p:sp>
    </p:spTree>
    <p:extLst>
      <p:ext uri="{BB962C8B-B14F-4D97-AF65-F5344CB8AC3E}">
        <p14:creationId xmlns:p14="http://schemas.microsoft.com/office/powerpoint/2010/main" val="296979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21" grpId="0" animBg="1" autoUpdateAnimBg="0"/>
      <p:bldP spid="2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Rectangle 3"/>
          <p:cNvSpPr>
            <a:spLocks noChangeArrowheads="1"/>
          </p:cNvSpPr>
          <p:nvPr/>
        </p:nvSpPr>
        <p:spPr bwMode="auto">
          <a:xfrm>
            <a:off x="0" y="0"/>
            <a:ext cx="10668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7050" y="228600"/>
            <a:ext cx="378821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600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Règles </a:t>
            </a:r>
            <a:r>
              <a:rPr lang="fr-FR" altLang="fr-FR" sz="16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d’engagement opérationnel</a:t>
            </a:r>
          </a:p>
        </p:txBody>
      </p:sp>
      <p:sp>
        <p:nvSpPr>
          <p:cNvPr id="10" name="Text Box 23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2174875" y="914400"/>
            <a:ext cx="36707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fr-FR" altLang="fr-FR" sz="16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Fiche MOYEN </a:t>
            </a:r>
            <a:r>
              <a:rPr lang="fr-FR" altLang="fr-FR" sz="1600" b="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lang="fr-FR" altLang="fr-FR" sz="1600" b="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Tx/>
              <a:buChar char="-"/>
            </a:pPr>
            <a:r>
              <a:rPr lang="fr-FR" altLang="fr-FR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Cartes d’implantation opérationnelles</a:t>
            </a:r>
          </a:p>
        </p:txBody>
      </p:sp>
    </p:spTree>
    <p:extLst>
      <p:ext uri="{BB962C8B-B14F-4D97-AF65-F5344CB8AC3E}">
        <p14:creationId xmlns:p14="http://schemas.microsoft.com/office/powerpoint/2010/main" val="298872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u 1">
  <a:themeElements>
    <a:clrScheme name="contenu 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952500" algn="l"/>
            <a:tab pos="1711325" algn="l"/>
            <a:tab pos="2857500" algn="l"/>
          </a:tabLst>
          <a:defRPr kumimoji="1" lang="en-US" altLang="fr-FR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alibri" pitchFamily="34" charset="0"/>
            <a:sym typeface="Wingdings" pitchFamily="2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952500" algn="l"/>
            <a:tab pos="1711325" algn="l"/>
            <a:tab pos="2857500" algn="l"/>
          </a:tabLst>
          <a:defRPr kumimoji="1" lang="en-US" altLang="fr-FR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alibri" pitchFamily="34" charset="0"/>
            <a:sym typeface="Wingdings" pitchFamily="2" charset="2"/>
          </a:defRPr>
        </a:defPPr>
      </a:lstStyle>
    </a:lnDef>
  </a:objectDefaults>
  <a:extraClrSchemeLst>
    <a:extraClrScheme>
      <a:clrScheme name="contenu 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nu 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nu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T:\COMMUN\A_partager\Maquettes PowerPoint\début - fin 1.ppt</Template>
  <TotalTime>9603</TotalTime>
  <Words>719</Words>
  <Application>Microsoft Office PowerPoint</Application>
  <PresentationFormat>Affichage à l'écran (4:3)</PresentationFormat>
  <Paragraphs>154</Paragraphs>
  <Slides>18</Slides>
  <Notes>13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0" baseType="lpstr">
      <vt:lpstr>contenu 1</vt:lpstr>
      <vt:lpstr>Photo Editor Photo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SDIS 63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 CONSULTATIVE DEPARTEMENTALE  DE LA SECURITE ET DE L’ACCESSIBILITE Séance du 6 Mai 2003</dc:title>
  <dc:creator>c_cournol</dc:creator>
  <cp:lastModifiedBy>LORIN Thierry</cp:lastModifiedBy>
  <cp:revision>568</cp:revision>
  <cp:lastPrinted>2018-09-21T13:55:40Z</cp:lastPrinted>
  <dcterms:created xsi:type="dcterms:W3CDTF">2003-04-30T08:47:15Z</dcterms:created>
  <dcterms:modified xsi:type="dcterms:W3CDTF">2018-09-27T06:27:07Z</dcterms:modified>
</cp:coreProperties>
</file>