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7" r:id="rId2"/>
    <p:sldId id="270" r:id="rId3"/>
    <p:sldId id="294" r:id="rId4"/>
    <p:sldId id="296" r:id="rId5"/>
    <p:sldId id="295" r:id="rId6"/>
    <p:sldId id="297" r:id="rId7"/>
    <p:sldId id="298" r:id="rId8"/>
    <p:sldId id="299" r:id="rId9"/>
    <p:sldId id="292" r:id="rId10"/>
  </p:sldIdLst>
  <p:sldSz cx="12192000" cy="6858000"/>
  <p:notesSz cx="6858000" cy="9144000"/>
  <p:embeddedFontLst>
    <p:embeddedFont>
      <p:font typeface="Calibri" pitchFamily="34" charset="0"/>
      <p:regular r:id="rId11"/>
      <p:bold r:id="rId12"/>
      <p:italic r:id="rId13"/>
      <p:boldItalic r:id="rId14"/>
    </p:embeddedFont>
    <p:embeddedFont>
      <p:font typeface="Calibri Light" pitchFamily="34" charset="0"/>
      <p:regular r:id="rId15"/>
      <p:italic r:id="rId16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Aurélien Pezet" initials="AP" lastIdx="1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808"/>
    <a:srgbClr val="920B0B"/>
    <a:srgbClr val="711313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>
        <p:scale>
          <a:sx n="66" d="100"/>
          <a:sy n="66" d="100"/>
        </p:scale>
        <p:origin x="-858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712" y="1402643"/>
            <a:ext cx="4001910" cy="4001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xmlns="" id="{4B291DC9-EECF-4BAD-A7E7-C0697BEC5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9A2647E-DE1B-4BFA-88E4-FAC769D79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5A321AD-F3B7-47E7-B86E-0760FB4F9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F2FC584-FF8C-4CF3-94A6-ED4D9D4E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3EB43A6-381A-407A-9ACC-45509389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207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F9CAFAE-5EDC-4EBF-B601-28C87DE3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9720AA46-4472-4A0E-BB74-F35114F5E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E359D39-A07E-4F17-8A7B-35BCCA48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F75554E-BAC9-4DF8-A229-C3DED6B8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855BF4B-B1B4-4150-812D-A181DFFD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1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121261FB-6CA7-4511-9705-FD4249F1C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8F6CF1F8-91EC-4D4E-AD1D-0AC640A70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64B35F4-124E-47D3-ABA2-BDC6E1A8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095EF67-01BB-4193-B00D-EA1E37E4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163DC0B-D5C8-45B5-B271-44E9994E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996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F30C153-F77E-4A78-B69C-63F6A8A18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D869C26-913E-4078-8C86-EE8B8F3A9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39A6488-7809-4E45-B55B-2EDABDB3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C171AE6-BA02-46FB-8887-EC1572B1F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079F5086-31D5-43F2-8876-A72069E6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675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93190BC-729D-4CDC-A131-68D5F29E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FBB2FD6D-9992-46E8-9201-570AF75F0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D775211-AA10-4507-A5B2-8D2B42E3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4C0A1B7-5E5A-4FE1-BFD6-8F2F560F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961091E-8E04-4097-8115-EE5D81C79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2174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53DD380-59EC-401F-AD69-0153D7ECA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254C6CE-0264-4FAD-8AA0-3AE3E69AE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C0645803-C768-42D7-B0DA-8725BDC40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C1D39B42-ED9D-4E44-8F45-734B3E7FC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C617BDB-4466-46FE-B9FC-7E2F57E56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BCCDD40-E064-459F-9D80-836FC67B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264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D92411A-B58C-4FE2-BC43-315FC3D4E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2F12A6A7-DAF7-4952-A47C-EF4399446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34264A6F-E617-43B3-AFF4-454AAB983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B83A895B-4154-4862-B5C0-605186658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8C389FDB-754D-48C4-8480-F0A1896B4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A09227B5-5412-4690-8991-3001B83C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11C58C2C-45E4-4C14-82A5-553339052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F7D118E9-8C98-42CE-AD6B-FD184E9A8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41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01CA119-595A-4509-9106-604AD77E5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199B05C8-FFA6-4383-88FF-0EE5D09A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966CEEFA-11CE-4871-BBB8-117DC4B2A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C615E2D5-144A-4537-9119-999FF0291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68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7AEE6FF2-4406-429C-931B-47C959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F67F7F03-FF24-4B6A-85F1-9CF6E07B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12179F2-FA36-4983-9255-094A2E983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49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88AA0EB-A100-43AF-A7C5-B5625ED77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1893DAD-E96D-4D9C-A1A6-3B29AEABF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60DDF16-957A-4492-AC63-1CEBE8635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4ED88238-612F-44CF-936B-CB4B47BE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D88D45B5-95B2-4532-8FAB-88D2D94CD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F6F7F5E-4FF9-4060-A153-2B4EC5C37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966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A23730-8B28-4953-B1C5-CA9B1E06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B8E93288-C414-46AF-BC8F-8045DC6F3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DE78E94D-AC45-4E60-A4AF-83E0F6368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D2945C0D-4281-432B-A3A1-A4152358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0B3BCF33-7AF2-469C-A9B6-19F644B2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8373312-285C-4461-8B33-A1827DA7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72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0994BE6-9CF7-4081-9339-EA093E0C4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7F65CA7-8DDA-48AB-8C99-11C56C480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C55BC88-DE40-4269-BE99-0CB4B2F3C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11341-227B-4677-96A7-1374CE6AA3D9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C0ACCAC-4913-417D-A057-DA7A118F2D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E9C401E-7570-4380-90C1-9C8D0B6B34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DD587-5811-4A7D-AB48-8F89C292F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51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_Q8MbqSLDt94WDw6tKI5-eXfhbst_gUb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576632F-D51B-4597-AEB7-BA1C972AA413}"/>
              </a:ext>
            </a:extLst>
          </p:cNvPr>
          <p:cNvSpPr/>
          <p:nvPr/>
        </p:nvSpPr>
        <p:spPr>
          <a:xfrm>
            <a:off x="0" y="6154153"/>
            <a:ext cx="12192000" cy="769359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DBD6F0A-F667-4FEC-B49A-3897756023A8}"/>
              </a:ext>
            </a:extLst>
          </p:cNvPr>
          <p:cNvSpPr/>
          <p:nvPr/>
        </p:nvSpPr>
        <p:spPr>
          <a:xfrm>
            <a:off x="333266" y="6284530"/>
            <a:ext cx="134766" cy="53138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5F91B767-0C24-4F34-A5CC-35A3C17410CC}"/>
              </a:ext>
            </a:extLst>
          </p:cNvPr>
          <p:cNvSpPr txBox="1"/>
          <p:nvPr/>
        </p:nvSpPr>
        <p:spPr>
          <a:xfrm>
            <a:off x="468032" y="6208696"/>
            <a:ext cx="9684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Départemental D’incendie et de Secours du Puy de Dôme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775F0007-3B40-4778-BFCA-4E124441226C}"/>
              </a:ext>
            </a:extLst>
          </p:cNvPr>
          <p:cNvSpPr txBox="1"/>
          <p:nvPr/>
        </p:nvSpPr>
        <p:spPr>
          <a:xfrm>
            <a:off x="468032" y="6550223"/>
            <a:ext cx="9426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Formation </a:t>
            </a:r>
            <a:r>
              <a:rPr lang="fr-FR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Cta</a:t>
            </a:r>
            <a:r>
              <a:rPr lang="fr-F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fr-FR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Codis</a:t>
            </a:r>
            <a:r>
              <a:rPr lang="fr-F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fr-FR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Cpl</a:t>
            </a:r>
            <a:r>
              <a:rPr lang="fr-F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 Michaël</a:t>
            </a:r>
            <a:endParaRPr lang="fr-F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ENGAGEMENT SPE - CYNO</a:t>
            </a:r>
            <a:endParaRPr lang="fr-F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20663C21-7AB5-4117-8B84-8F3371499F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075" y="1624695"/>
            <a:ext cx="3635117" cy="360861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C63B0ACB-5E92-48BD-8077-31BD36A9408C}"/>
              </a:ext>
            </a:extLst>
          </p:cNvPr>
          <p:cNvSpPr txBox="1"/>
          <p:nvPr/>
        </p:nvSpPr>
        <p:spPr>
          <a:xfrm>
            <a:off x="0" y="42085"/>
            <a:ext cx="2573594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1"/>
                </a:solidFill>
              </a:rPr>
              <a:t>Durée : </a:t>
            </a:r>
            <a:r>
              <a:rPr lang="fr-FR" i="1" dirty="0" smtClean="0">
                <a:solidFill>
                  <a:schemeClr val="bg1"/>
                </a:solidFill>
              </a:rPr>
              <a:t>00h20</a:t>
            </a:r>
            <a:endParaRPr lang="fr-FR" i="1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583" y="1650774"/>
            <a:ext cx="2666416" cy="358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62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ZoneTexte 1"/>
          <p:cNvSpPr txBox="1"/>
          <p:nvPr/>
        </p:nvSpPr>
        <p:spPr>
          <a:xfrm>
            <a:off x="4618" y="1106312"/>
            <a:ext cx="12187382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SOMMAIRE</a:t>
            </a:r>
            <a:endParaRPr lang="fr-FR" sz="2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2043287" y="2506133"/>
            <a:ext cx="101487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2000" b="1" dirty="0" smtClean="0"/>
              <a:t>COMPOSITION DE L’UNITE CYNO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2000" b="1" dirty="0" smtClean="0"/>
              <a:t>METHODE DE DETECTION DES CHIENS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2000" b="1" dirty="0" smtClean="0"/>
              <a:t>PLANNING CYNO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2000" b="1" dirty="0" smtClean="0"/>
              <a:t>LES MISSIONS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2000" b="1" dirty="0" smtClean="0"/>
              <a:t>RÔLE DE L’OPERATEUR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2000" b="1" dirty="0" smtClean="0"/>
              <a:t>QUESTIONNEMENT UTILES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269996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ZoneTexte 1"/>
          <p:cNvSpPr txBox="1"/>
          <p:nvPr/>
        </p:nvSpPr>
        <p:spPr>
          <a:xfrm>
            <a:off x="3183467" y="622721"/>
            <a:ext cx="8579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</a:rPr>
              <a:t>Composition de l’unité cyno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95110" y="1921749"/>
            <a:ext cx="10159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smtClean="0"/>
              <a:t>Le SDACR préconise l’emploi de 12 unités cynotechniques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	Actuellement,  2 CT + 2 CU + 6 CYN1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728844" y="3682815"/>
            <a:ext cx="8286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400" dirty="0"/>
              <a:t>La permanence d’une unité au quotidien soit, 1 CU et 2 </a:t>
            </a:r>
            <a:r>
              <a:rPr lang="fr-FR" sz="2400" dirty="0" smtClean="0"/>
              <a:t>CYN1</a:t>
            </a:r>
          </a:p>
          <a:p>
            <a:pPr>
              <a:lnSpc>
                <a:spcPct val="200000"/>
              </a:lnSpc>
            </a:pPr>
            <a:r>
              <a:rPr lang="fr-FR" sz="2400" dirty="0"/>
              <a:t>	</a:t>
            </a:r>
            <a:r>
              <a:rPr lang="fr-FR" sz="2400" dirty="0" smtClean="0"/>
              <a:t>Au mini, 1CU + 1 équiper CYN1</a:t>
            </a:r>
          </a:p>
        </p:txBody>
      </p:sp>
    </p:spTree>
    <p:extLst>
      <p:ext uri="{BB962C8B-B14F-4D97-AF65-F5344CB8AC3E}">
        <p14:creationId xmlns:p14="http://schemas.microsoft.com/office/powerpoint/2010/main" val="2393688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ZoneTexte 2"/>
          <p:cNvSpPr txBox="1"/>
          <p:nvPr/>
        </p:nvSpPr>
        <p:spPr>
          <a:xfrm>
            <a:off x="3394065" y="622721"/>
            <a:ext cx="8300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</a:rPr>
              <a:t>Méthodes de détection des chiens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619" y="1456267"/>
            <a:ext cx="121873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Les chiens travaillent en quête, quelle que soit le type d’intervention.</a:t>
            </a:r>
          </a:p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Ils recherchent l’odeur humaine. Remonte à la source de celle-ci, qu’elle lui soit visible ou pas, et aboie jusqu’à l’arrivée du maitre.</a:t>
            </a:r>
          </a:p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Ils sont entre autres conditionnés aux personnes immobiles, allongés, assises, pendues ou immergés.</a:t>
            </a:r>
          </a:p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Ils travaillent à la manière d’un chien de chasse, mais son gibier est l’homme</a:t>
            </a:r>
            <a:endParaRPr lang="fr-FR" sz="2000" dirty="0"/>
          </a:p>
        </p:txBody>
      </p:sp>
      <p:sp>
        <p:nvSpPr>
          <p:cNvPr id="8" name="ZoneTexte 7"/>
          <p:cNvSpPr txBox="1"/>
          <p:nvPr/>
        </p:nvSpPr>
        <p:spPr>
          <a:xfrm>
            <a:off x="501330" y="5271910"/>
            <a:ext cx="9150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PISTAGE: Le chien de piste est conditionné </a:t>
            </a:r>
            <a:r>
              <a:rPr lang="fr-FR" sz="2000" dirty="0" smtClean="0"/>
              <a:t>sur une </a:t>
            </a:r>
            <a:r>
              <a:rPr lang="fr-FR" sz="2000" dirty="0" smtClean="0"/>
              <a:t>odeur de référence. Cela nécessite un point de départ. Ne peut être utilisé que dans de cours délais. Particulièrement adapté au zone urbaine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304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ZoneTexte 1"/>
          <p:cNvSpPr txBox="1"/>
          <p:nvPr/>
        </p:nvSpPr>
        <p:spPr>
          <a:xfrm>
            <a:off x="3149600" y="622721"/>
            <a:ext cx="863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</a:rPr>
              <a:t>Planning cyno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74044" y="1320801"/>
            <a:ext cx="1008097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Afin d’assurer la permanence d’une unité opérationnelle quotidiennement, un planning est mis en place mensuellement.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Il tient compte des gardes casernées, et compléter au besoin par de l’astreinte à domicile.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Seul le planning des CU est transmis au CODIS (visible au bureau de l’officier). La disponibilité quotidienne est assurée via le BRQ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59" y="4558773"/>
            <a:ext cx="1288872" cy="128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896183" y="5203209"/>
            <a:ext cx="3573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NE PAS SE FIER AU SYNOPTIQUE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65019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4000" tmFilter="0, 0; .2, .5; .8, .5; 1, 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000" autoRev="1" fill="hold"/>
                                        <p:tgtEl>
                                          <p:spTgt spid="30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ZoneTexte 10"/>
          <p:cNvSpPr txBox="1"/>
          <p:nvPr/>
        </p:nvSpPr>
        <p:spPr>
          <a:xfrm>
            <a:off x="3149600" y="622721"/>
            <a:ext cx="863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</a:rPr>
              <a:t>Les missions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19" y="1456267"/>
            <a:ext cx="121873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Recherche de personnes disparues, principalement en secteur rural et en milieu neigeux</a:t>
            </a:r>
          </a:p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Recherche de victime(s) suite à AVP: levée de doute</a:t>
            </a:r>
          </a:p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Recherche de personnes ensevelies(décombres, glissement de terrain,…)</a:t>
            </a:r>
          </a:p>
          <a:p>
            <a:pPr marL="285750" indent="-285750" algn="ct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Maîtrise de chien: nécessite l’engagement d’un CID + lot capture)</a:t>
            </a:r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2836099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ZoneTexte 10"/>
          <p:cNvSpPr txBox="1"/>
          <p:nvPr/>
        </p:nvSpPr>
        <p:spPr>
          <a:xfrm>
            <a:off x="3149600" y="622721"/>
            <a:ext cx="863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</a:rPr>
              <a:t>Rôle de l’opérateur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19" y="1145412"/>
            <a:ext cx="12187382" cy="727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400" b="1" u="sng" dirty="0" smtClean="0"/>
              <a:t>Connaissance des fiches procédures et opérationnelles: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6731" y="2889956"/>
            <a:ext cx="7163821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/>
              <a:t>Fiche OPS 17 : Recherche de personne disparue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/>
              <a:t>Fiche OPS 18 : Intervention animalière et vétérinaire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/>
              <a:t>Fiche OPS 19 : Appel pour secours sur domaine skiable(cyno avalanche)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/>
              <a:t>Fiche OPS 33 : Effondrement de bâtiment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/>
              <a:t>Fiche OPS 47 : Localisation de victime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lang="fr-FR" dirty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>
                <a:hlinkClick r:id="rId3"/>
              </a:rPr>
              <a:t>Fiche procédure n°3 </a:t>
            </a:r>
            <a:r>
              <a:rPr lang="fr-FR" dirty="0" smtClean="0"/>
              <a:t>: Recherche de personne disparue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3790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7C5C0A8-758B-4B80-B7D3-2DD0CFDA5E26}"/>
              </a:ext>
            </a:extLst>
          </p:cNvPr>
          <p:cNvSpPr/>
          <p:nvPr/>
        </p:nvSpPr>
        <p:spPr>
          <a:xfrm flipH="1" flipV="1">
            <a:off x="0" y="426733"/>
            <a:ext cx="12192000" cy="5224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xmlns="" id="{A33395A6-8CBD-4310-A12C-9929B2E1046A}"/>
              </a:ext>
            </a:extLst>
          </p:cNvPr>
          <p:cNvGrpSpPr/>
          <p:nvPr/>
        </p:nvGrpSpPr>
        <p:grpSpPr>
          <a:xfrm>
            <a:off x="0" y="-1"/>
            <a:ext cx="12192000" cy="622722"/>
            <a:chOff x="0" y="-1"/>
            <a:chExt cx="12192000" cy="6227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5A66F0E3-259A-49A7-8BDB-0966C39A1A66}"/>
                </a:ext>
              </a:extLst>
            </p:cNvPr>
            <p:cNvSpPr/>
            <p:nvPr/>
          </p:nvSpPr>
          <p:spPr>
            <a:xfrm>
              <a:off x="0" y="-1"/>
              <a:ext cx="12192000" cy="4426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8477E28B-53DB-4EE2-A4B1-B1681F87AFDA}"/>
                </a:ext>
              </a:extLst>
            </p:cNvPr>
            <p:cNvSpPr/>
            <p:nvPr/>
          </p:nvSpPr>
          <p:spPr>
            <a:xfrm>
              <a:off x="2896183" y="326423"/>
              <a:ext cx="9295817" cy="29629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Triangle rectangle 5">
              <a:extLst>
                <a:ext uri="{FF2B5EF4-FFF2-40B4-BE49-F238E27FC236}">
                  <a16:creationId xmlns:a16="http://schemas.microsoft.com/office/drawing/2014/main" xmlns="" id="{B6E862C1-B182-48FE-BF9B-CB7638095B8C}"/>
                </a:ext>
              </a:extLst>
            </p:cNvPr>
            <p:cNvSpPr/>
            <p:nvPr/>
          </p:nvSpPr>
          <p:spPr>
            <a:xfrm rot="10800000">
              <a:off x="2413583" y="326425"/>
              <a:ext cx="482600" cy="296296"/>
            </a:xfrm>
            <a:prstGeom prst="rt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4D470F4-9755-4869-828A-C5F42D1F4406}"/>
              </a:ext>
            </a:extLst>
          </p:cNvPr>
          <p:cNvSpPr/>
          <p:nvPr/>
        </p:nvSpPr>
        <p:spPr>
          <a:xfrm>
            <a:off x="2896183" y="100643"/>
            <a:ext cx="90662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200" b="1" dirty="0" smtClean="0">
                <a:solidFill>
                  <a:schemeClr val="bg1"/>
                </a:solidFill>
              </a:rPr>
              <a:t>ENGAGEMENT SPE - CYNO</a:t>
            </a:r>
            <a:endParaRPr lang="fr-FR" sz="2200" b="1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B27C9602-28B8-46B0-9A05-4660CE08D167}"/>
              </a:ext>
            </a:extLst>
          </p:cNvPr>
          <p:cNvSpPr txBox="1"/>
          <p:nvPr/>
        </p:nvSpPr>
        <p:spPr>
          <a:xfrm>
            <a:off x="4618" y="64269"/>
            <a:ext cx="2724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chemeClr val="bg1"/>
                </a:solidFill>
              </a:rPr>
              <a:t>OTAU-OCO</a:t>
            </a:r>
            <a:endParaRPr lang="fr-FR" sz="1600" i="1" dirty="0">
              <a:solidFill>
                <a:schemeClr val="bg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6DBBD542-91BE-47D3-B4C5-2CAE3AE53A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536" y="5760000"/>
            <a:ext cx="958541" cy="95155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ZoneTexte 10"/>
          <p:cNvSpPr txBox="1"/>
          <p:nvPr/>
        </p:nvSpPr>
        <p:spPr>
          <a:xfrm>
            <a:off x="3149600" y="622721"/>
            <a:ext cx="863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C00000"/>
                </a:solidFill>
              </a:rPr>
              <a:t>Questionnement utiles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097494" y="2257778"/>
            <a:ext cx="759348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Renseignements identité, physique, tenue, capacité de déplacement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Habitudes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Etat de santé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Danger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1</a:t>
            </a:r>
            <a:r>
              <a:rPr lang="fr-FR" sz="2000" baseline="30000" dirty="0" smtClean="0"/>
              <a:t>ère</a:t>
            </a:r>
            <a:r>
              <a:rPr lang="fr-FR" sz="2000" dirty="0" smtClean="0"/>
              <a:t> Fois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Véto de garde</a:t>
            </a:r>
          </a:p>
        </p:txBody>
      </p:sp>
    </p:spTree>
    <p:extLst>
      <p:ext uri="{BB962C8B-B14F-4D97-AF65-F5344CB8AC3E}">
        <p14:creationId xmlns:p14="http://schemas.microsoft.com/office/powerpoint/2010/main" val="3846529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AFD2F4CB-1C31-4675-A74E-254DDD178A83}"/>
              </a:ext>
            </a:extLst>
          </p:cNvPr>
          <p:cNvSpPr txBox="1"/>
          <p:nvPr/>
        </p:nvSpPr>
        <p:spPr>
          <a:xfrm>
            <a:off x="3376690" y="5413574"/>
            <a:ext cx="5438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i="1" dirty="0">
                <a:solidFill>
                  <a:schemeClr val="bg1"/>
                </a:solidFill>
              </a:rPr>
              <a:t>Version </a:t>
            </a:r>
            <a:r>
              <a:rPr lang="fr-FR" i="1" dirty="0" smtClean="0">
                <a:solidFill>
                  <a:schemeClr val="bg1"/>
                </a:solidFill>
              </a:rPr>
              <a:t>1.0 </a:t>
            </a:r>
            <a:r>
              <a:rPr lang="fr-FR" i="1" dirty="0">
                <a:solidFill>
                  <a:schemeClr val="bg1"/>
                </a:solidFill>
              </a:rPr>
              <a:t>Maj le </a:t>
            </a:r>
            <a:r>
              <a:rPr lang="fr-FR" i="1" dirty="0" smtClean="0">
                <a:solidFill>
                  <a:schemeClr val="bg1"/>
                </a:solidFill>
              </a:rPr>
              <a:t>27/07</a:t>
            </a:r>
            <a:r>
              <a:rPr lang="fr-FR" i="1" dirty="0" smtClean="0">
                <a:solidFill>
                  <a:schemeClr val="bg1"/>
                </a:solidFill>
              </a:rPr>
              <a:t>/18</a:t>
            </a:r>
            <a:endParaRPr lang="fr-FR" i="1" dirty="0">
              <a:solidFill>
                <a:schemeClr val="bg1"/>
              </a:solidFill>
            </a:endParaRPr>
          </a:p>
        </p:txBody>
      </p:sp>
      <p:pic>
        <p:nvPicPr>
          <p:cNvPr id="8" name="Image 7" descr="Une image contenant texte, livre&#10;&#10;Description générée avec un niveau de confiance très élevé">
            <a:extLst>
              <a:ext uri="{FF2B5EF4-FFF2-40B4-BE49-F238E27FC236}">
                <a16:creationId xmlns:a16="http://schemas.microsoft.com/office/drawing/2014/main" xmlns="" id="{51B6ABEB-8202-4369-91BC-26131F2A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40" y="1641979"/>
            <a:ext cx="3596519" cy="357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727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415</Words>
  <Application>Microsoft Office PowerPoint</Application>
  <PresentationFormat>Personnalisé</PresentationFormat>
  <Paragraphs>64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Aurélien Pezet</dc:creator>
  <cp:lastModifiedBy>Utilisateur</cp:lastModifiedBy>
  <cp:revision>143</cp:revision>
  <dcterms:created xsi:type="dcterms:W3CDTF">2017-12-04T07:31:29Z</dcterms:created>
  <dcterms:modified xsi:type="dcterms:W3CDTF">2018-07-27T08:19:05Z</dcterms:modified>
</cp:coreProperties>
</file>