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57" r:id="rId2"/>
    <p:sldId id="273" r:id="rId3"/>
    <p:sldId id="274" r:id="rId4"/>
    <p:sldId id="289" r:id="rId5"/>
    <p:sldId id="291" r:id="rId6"/>
    <p:sldId id="285" r:id="rId7"/>
    <p:sldId id="287" r:id="rId8"/>
    <p:sldId id="286" r:id="rId9"/>
    <p:sldId id="290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2" autoAdjust="0"/>
    <p:restoredTop sz="93911" autoAdjust="0"/>
  </p:normalViewPr>
  <p:slideViewPr>
    <p:cSldViewPr snapToGrid="0">
      <p:cViewPr varScale="1">
        <p:scale>
          <a:sx n="68" d="100"/>
          <a:sy n="68" d="100"/>
        </p:scale>
        <p:origin x="16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A70C5-55E6-4E25-8A39-EBA6CA78CDC9}" type="datetimeFigureOut">
              <a:rPr lang="fr-FR" smtClean="0"/>
              <a:t>06/09/2021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06D92-4185-428D-AC79-F0B319D44F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593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D7CCAC-BED4-478A-B6BC-F8165E1BA0C5}" type="slidenum">
              <a:rPr lang="fr-FR" altLang="fr-FR"/>
              <a:pPr/>
              <a:t>1</a:t>
            </a:fld>
            <a:endParaRPr lang="fr-FR" altLang="fr-FR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945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06D92-4185-428D-AC79-F0B319D44FA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661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06D92-4185-428D-AC79-F0B319D44FA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0064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546830"/>
            <a:ext cx="8388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1600" dirty="0">
                <a:solidFill>
                  <a:srgbClr val="C00000"/>
                </a:solidFill>
              </a:rPr>
              <a:t>Service Départemental d’Incendie et de Secours du Puy-de-Dôme</a:t>
            </a:r>
          </a:p>
        </p:txBody>
      </p:sp>
    </p:spTree>
    <p:extLst>
      <p:ext uri="{BB962C8B-B14F-4D97-AF65-F5344CB8AC3E}">
        <p14:creationId xmlns:p14="http://schemas.microsoft.com/office/powerpoint/2010/main" val="2422024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26702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23872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6577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0" y="1484313"/>
            <a:ext cx="7667625" cy="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5" name="Line 9"/>
          <p:cNvSpPr>
            <a:spLocks noChangeShapeType="1"/>
          </p:cNvSpPr>
          <p:nvPr userDrawn="1"/>
        </p:nvSpPr>
        <p:spPr bwMode="auto">
          <a:xfrm>
            <a:off x="7662863" y="0"/>
            <a:ext cx="4762" cy="1484313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69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2521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0101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80089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9469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78183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546830"/>
            <a:ext cx="8388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1600" dirty="0">
                <a:solidFill>
                  <a:srgbClr val="C00000"/>
                </a:solidFill>
              </a:rPr>
              <a:t>Service Départemental d’Incendie et de Secours du Puy-de-Dôme</a:t>
            </a:r>
          </a:p>
        </p:txBody>
      </p:sp>
    </p:spTree>
    <p:extLst>
      <p:ext uri="{BB962C8B-B14F-4D97-AF65-F5344CB8AC3E}">
        <p14:creationId xmlns:p14="http://schemas.microsoft.com/office/powerpoint/2010/main" val="152288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1004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42" name="Picture 6" descr="visuel verso"/>
          <p:cNvPicPr>
            <a:picLocks noChangeAspect="1" noChangeArrowheads="1"/>
          </p:cNvPicPr>
          <p:nvPr userDrawn="1"/>
        </p:nvPicPr>
        <p:blipFill>
          <a:blip r:embed="rId1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6" t="13321" r="46341" b="13200"/>
          <a:stretch>
            <a:fillRect/>
          </a:stretch>
        </p:blipFill>
        <p:spPr bwMode="auto">
          <a:xfrm>
            <a:off x="8388350" y="0"/>
            <a:ext cx="75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3143" name="Picture 7" descr="logo SDIS rouge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148388"/>
            <a:ext cx="598487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3144" name="Picture 8" descr="visuel verso"/>
          <p:cNvPicPr>
            <a:picLocks noChangeAspect="1" noChangeArrowheads="1"/>
          </p:cNvPicPr>
          <p:nvPr userDrawn="1"/>
        </p:nvPicPr>
        <p:blipFill>
          <a:blip r:embed="rId1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50835" r="13321" b="46341"/>
          <a:stretch>
            <a:fillRect/>
          </a:stretch>
        </p:blipFill>
        <p:spPr bwMode="auto">
          <a:xfrm>
            <a:off x="0" y="6524625"/>
            <a:ext cx="838835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10A11A-C31E-4E66-AC27-47F9A1F9F993}"/>
              </a:ext>
            </a:extLst>
          </p:cNvPr>
          <p:cNvSpPr/>
          <p:nvPr userDrawn="1"/>
        </p:nvSpPr>
        <p:spPr>
          <a:xfrm>
            <a:off x="0" y="6546830"/>
            <a:ext cx="8388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1600" dirty="0">
                <a:solidFill>
                  <a:srgbClr val="C00000"/>
                </a:solidFill>
              </a:rPr>
              <a:t>Service Départemental d’Incendie et de Secours du Puy-de-Dôme</a:t>
            </a:r>
          </a:p>
        </p:txBody>
      </p:sp>
    </p:spTree>
    <p:extLst>
      <p:ext uri="{BB962C8B-B14F-4D97-AF65-F5344CB8AC3E}">
        <p14:creationId xmlns:p14="http://schemas.microsoft.com/office/powerpoint/2010/main" val="22420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4169" r="8183"/>
          <a:stretch/>
        </p:blipFill>
        <p:spPr>
          <a:xfrm>
            <a:off x="-36512" y="352885"/>
            <a:ext cx="9180512" cy="6176224"/>
          </a:xfrm>
          <a:prstGeom prst="rect">
            <a:avLst/>
          </a:prstGeom>
        </p:spPr>
      </p:pic>
      <p:sp>
        <p:nvSpPr>
          <p:cNvPr id="3" name="Forme libre 2"/>
          <p:cNvSpPr/>
          <p:nvPr/>
        </p:nvSpPr>
        <p:spPr bwMode="auto">
          <a:xfrm>
            <a:off x="-36512" y="-7620"/>
            <a:ext cx="9180512" cy="1143000"/>
          </a:xfrm>
          <a:custGeom>
            <a:avLst/>
            <a:gdLst>
              <a:gd name="connsiteX0" fmla="*/ 0 w 8404860"/>
              <a:gd name="connsiteY0" fmla="*/ 0 h 1143000"/>
              <a:gd name="connsiteX1" fmla="*/ 15240 w 8404860"/>
              <a:gd name="connsiteY1" fmla="*/ 708660 h 1143000"/>
              <a:gd name="connsiteX2" fmla="*/ 3421380 w 8404860"/>
              <a:gd name="connsiteY2" fmla="*/ 693420 h 1143000"/>
              <a:gd name="connsiteX3" fmla="*/ 4518660 w 8404860"/>
              <a:gd name="connsiteY3" fmla="*/ 1135380 h 1143000"/>
              <a:gd name="connsiteX4" fmla="*/ 8404860 w 8404860"/>
              <a:gd name="connsiteY4" fmla="*/ 1143000 h 1143000"/>
              <a:gd name="connsiteX5" fmla="*/ 8404860 w 8404860"/>
              <a:gd name="connsiteY5" fmla="*/ 7620 h 1143000"/>
              <a:gd name="connsiteX6" fmla="*/ 0 w 8404860"/>
              <a:gd name="connsiteY6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04860" h="1143000">
                <a:moveTo>
                  <a:pt x="0" y="0"/>
                </a:moveTo>
                <a:lnTo>
                  <a:pt x="15240" y="708660"/>
                </a:lnTo>
                <a:lnTo>
                  <a:pt x="3421380" y="693420"/>
                </a:lnTo>
                <a:lnTo>
                  <a:pt x="4518660" y="1135380"/>
                </a:lnTo>
                <a:lnTo>
                  <a:pt x="8404860" y="1143000"/>
                </a:lnTo>
                <a:lnTo>
                  <a:pt x="840486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A5002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758788" name="Text Box 4"/>
          <p:cNvSpPr txBox="1">
            <a:spLocks noChangeArrowheads="1"/>
          </p:cNvSpPr>
          <p:nvPr/>
        </p:nvSpPr>
        <p:spPr bwMode="auto">
          <a:xfrm>
            <a:off x="925975" y="101599"/>
            <a:ext cx="7246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altLang="fr-FR" sz="2800" dirty="0">
                <a:solidFill>
                  <a:schemeClr val="bg1"/>
                </a:solidFill>
              </a:rPr>
              <a:t>PRISE D’APPEL PROCEDURE GAZ</a:t>
            </a:r>
          </a:p>
        </p:txBody>
      </p:sp>
      <p:sp>
        <p:nvSpPr>
          <p:cNvPr id="2" name="Rectangle 1"/>
          <p:cNvSpPr/>
          <p:nvPr/>
        </p:nvSpPr>
        <p:spPr>
          <a:xfrm>
            <a:off x="401588" y="2342425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5400" dirty="0">
                <a:solidFill>
                  <a:schemeClr val="tx1"/>
                </a:solidFill>
              </a:rPr>
              <a:t>PRISE D’APPEL</a:t>
            </a:r>
          </a:p>
          <a:p>
            <a:pPr algn="ctr"/>
            <a:r>
              <a:rPr lang="fr-FR" altLang="fr-FR" sz="5400" dirty="0"/>
              <a:t>PROCEDURE GAZ</a:t>
            </a:r>
            <a:endParaRPr lang="fr-FR" altLang="fr-FR" sz="5400" dirty="0">
              <a:solidFill>
                <a:schemeClr val="tx1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131358" y="596899"/>
            <a:ext cx="50467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altLang="fr-FR" sz="1800">
                <a:solidFill>
                  <a:schemeClr val="bg1"/>
                </a:solidFill>
              </a:rPr>
              <a:t>Formation OTAU</a:t>
            </a:r>
            <a:endParaRPr lang="fr-FR" altLang="fr-FR" sz="1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-47398" y="6521785"/>
            <a:ext cx="9191398" cy="336215"/>
          </a:xfrm>
          <a:prstGeom prst="rect">
            <a:avLst/>
          </a:prstGeom>
          <a:solidFill>
            <a:srgbClr val="A5002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4683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1600" dirty="0">
                <a:solidFill>
                  <a:schemeClr val="bg1"/>
                </a:solidFill>
              </a:rPr>
              <a:t>Service Départemental d’Incendie et de Secours du Puy-de-Dôme</a:t>
            </a:r>
          </a:p>
        </p:txBody>
      </p:sp>
      <p:pic>
        <p:nvPicPr>
          <p:cNvPr id="11" name="Picture 7" descr="logo SDIS rou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802417"/>
            <a:ext cx="598487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483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8"/>
          <p:cNvSpPr txBox="1">
            <a:spLocks noChangeArrowheads="1"/>
          </p:cNvSpPr>
          <p:nvPr/>
        </p:nvSpPr>
        <p:spPr bwMode="auto">
          <a:xfrm>
            <a:off x="3680749" y="46038"/>
            <a:ext cx="4701251" cy="400110"/>
          </a:xfrm>
          <a:prstGeom prst="rect">
            <a:avLst/>
          </a:prstGeom>
          <a:solidFill>
            <a:srgbClr val="A5002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6096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chemeClr val="bg1"/>
                </a:solidFill>
                <a:latin typeface="Calibri" panose="020F0502020204030204" pitchFamily="34" charset="0"/>
              </a:rPr>
              <a:t>CADRE GENERAL</a:t>
            </a:r>
          </a:p>
        </p:txBody>
      </p:sp>
      <p:sp>
        <p:nvSpPr>
          <p:cNvPr id="5" name="Rectangle 4"/>
          <p:cNvSpPr/>
          <p:nvPr/>
        </p:nvSpPr>
        <p:spPr>
          <a:xfrm>
            <a:off x="509286" y="1527858"/>
            <a:ext cx="76949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dirty="0">
                <a:cs typeface="Times New Roman" pitchFamily="18" charset="0"/>
              </a:rPr>
              <a:t>La mise en œuvre opérationnelle concernant les interventions pour fuite de gaz, est définie par :</a:t>
            </a:r>
          </a:p>
          <a:p>
            <a:pPr algn="just">
              <a:spcAft>
                <a:spcPts val="0"/>
              </a:spcAft>
            </a:pPr>
            <a:endParaRPr lang="fr-FR" dirty="0"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>
                <a:cs typeface="Times New Roman" pitchFamily="18" charset="0"/>
              </a:rPr>
              <a:t>la circulaire DGSCGC/SDPGC/BERR/EP-DGSCGC/DSP/SDRCDE/BFTE/SL - n° 2013 -328 du </a:t>
            </a:r>
            <a:r>
              <a:rPr lang="fr-FR" dirty="0" err="1">
                <a:cs typeface="Times New Roman" pitchFamily="18" charset="0"/>
              </a:rPr>
              <a:t>ll</a:t>
            </a:r>
            <a:r>
              <a:rPr lang="fr-FR" dirty="0">
                <a:cs typeface="Times New Roman" pitchFamily="18" charset="0"/>
              </a:rPr>
              <a:t> avril 2013 relative à la mise en place d'une nouvelle procédure d'intervention sur un réseau de gaz naturel 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>
                <a:cs typeface="Times New Roman" pitchFamily="18" charset="0"/>
              </a:rPr>
              <a:t>La Note de Service Opérationnelle Permanente NSP/OPS/2013/01 </a:t>
            </a:r>
            <a:r>
              <a:rPr lang="fr-FR" b="1" i="1" dirty="0">
                <a:cs typeface="Times New Roman" pitchFamily="18" charset="0"/>
              </a:rPr>
              <a:t>(SDIS 63);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>
                <a:cs typeface="Times New Roman" pitchFamily="18" charset="0"/>
              </a:rPr>
              <a:t>La fiche opérationnelle n°41 </a:t>
            </a:r>
            <a:r>
              <a:rPr lang="fr-FR" b="1" i="1" dirty="0">
                <a:cs typeface="Times New Roman" pitchFamily="18" charset="0"/>
              </a:rPr>
              <a:t>(SDIS 63);</a:t>
            </a:r>
            <a:endParaRPr lang="fr-FR" dirty="0"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>
                <a:cs typeface="Times New Roman" pitchFamily="18" charset="0"/>
              </a:rPr>
              <a:t>Fiche Procédures CODIS n°21 </a:t>
            </a:r>
            <a:r>
              <a:rPr lang="fr-FR" b="1" i="1" dirty="0">
                <a:cs typeface="Times New Roman" pitchFamily="18" charset="0"/>
              </a:rPr>
              <a:t>(SDIS 63).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b="1" i="1" dirty="0"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dirty="0"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cs typeface="Times New Roman" pitchFamily="18" charset="0"/>
              </a:rPr>
              <a:t>Elles instaurent les critères et outils pour qualifier l’intervention en tant que « Procédure Gaz Renforcée » ou de « Procédure Gaz Classique ».</a:t>
            </a:r>
          </a:p>
        </p:txBody>
      </p:sp>
    </p:spTree>
    <p:extLst>
      <p:ext uri="{BB962C8B-B14F-4D97-AF65-F5344CB8AC3E}">
        <p14:creationId xmlns:p14="http://schemas.microsoft.com/office/powerpoint/2010/main" val="2117269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8"/>
          <p:cNvSpPr txBox="1">
            <a:spLocks noChangeArrowheads="1"/>
          </p:cNvSpPr>
          <p:nvPr/>
        </p:nvSpPr>
        <p:spPr bwMode="auto">
          <a:xfrm>
            <a:off x="3680749" y="46038"/>
            <a:ext cx="4701251" cy="400110"/>
          </a:xfrm>
          <a:prstGeom prst="rect">
            <a:avLst/>
          </a:prstGeom>
          <a:solidFill>
            <a:srgbClr val="A5002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6096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chemeClr val="bg1"/>
                </a:solidFill>
                <a:latin typeface="Calibri" panose="020F0502020204030204" pitchFamily="34" charset="0"/>
              </a:rPr>
              <a:t>PRISE D’APPEL PROCEDURE GAZ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52" y="1283043"/>
            <a:ext cx="2941712" cy="4161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18833" t="14296" r="33000" b="5853"/>
          <a:stretch/>
        </p:blipFill>
        <p:spPr>
          <a:xfrm>
            <a:off x="398555" y="1613653"/>
            <a:ext cx="3737153" cy="3484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78852" y="613231"/>
            <a:ext cx="7513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dirty="0">
                <a:cs typeface="Times New Roman" pitchFamily="18" charset="0"/>
              </a:rPr>
              <a:t>Remplir la </a:t>
            </a:r>
            <a:r>
              <a:rPr lang="fr-FR" b="1" dirty="0">
                <a:cs typeface="Times New Roman" pitchFamily="18" charset="0"/>
              </a:rPr>
              <a:t>Grille d’Alerte START </a:t>
            </a:r>
            <a:r>
              <a:rPr lang="fr-FR" dirty="0">
                <a:cs typeface="Times New Roman" pitchFamily="18" charset="0"/>
              </a:rPr>
              <a:t>et la </a:t>
            </a:r>
            <a:r>
              <a:rPr lang="fr-FR" b="1" dirty="0">
                <a:cs typeface="Times New Roman" pitchFamily="18" charset="0"/>
              </a:rPr>
              <a:t>Grille d’appel d’Aide à la Décision</a:t>
            </a:r>
            <a:r>
              <a:rPr lang="fr-FR" dirty="0">
                <a:cs typeface="Times New Roman" pitchFamily="18" charset="0"/>
              </a:rPr>
              <a:t>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746663" y="5744622"/>
            <a:ext cx="5475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PROCEDURE GAZ CLASSIQUE » (code sinistre GAZC)</a:t>
            </a:r>
          </a:p>
          <a:p>
            <a:pPr algn="ctr"/>
            <a:r>
              <a:rPr lang="fr-FR" b="1" dirty="0"/>
              <a:t>PROCEDURE GAZ RENFORCEE » (code sinistre GAZR)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3522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8677" r="4496" b="38201"/>
          <a:stretch/>
        </p:blipFill>
        <p:spPr>
          <a:xfrm>
            <a:off x="493486" y="0"/>
            <a:ext cx="7736114" cy="642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31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1883" y="836272"/>
            <a:ext cx="7442521" cy="5581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228"/>
          <p:cNvSpPr txBox="1">
            <a:spLocks noChangeArrowheads="1"/>
          </p:cNvSpPr>
          <p:nvPr/>
        </p:nvSpPr>
        <p:spPr bwMode="auto">
          <a:xfrm>
            <a:off x="3680749" y="46038"/>
            <a:ext cx="4701251" cy="400110"/>
          </a:xfrm>
          <a:prstGeom prst="rect">
            <a:avLst/>
          </a:prstGeom>
          <a:solidFill>
            <a:srgbClr val="A5002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6096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chemeClr val="bg1"/>
                </a:solidFill>
                <a:latin typeface="Calibri" panose="020F0502020204030204" pitchFamily="34" charset="0"/>
              </a:rPr>
              <a:t>ONGLET CARTOGRAPHIQUE ENERGIE</a:t>
            </a:r>
          </a:p>
        </p:txBody>
      </p:sp>
    </p:spTree>
    <p:extLst>
      <p:ext uri="{BB962C8B-B14F-4D97-AF65-F5344CB8AC3E}">
        <p14:creationId xmlns:p14="http://schemas.microsoft.com/office/powerpoint/2010/main" val="1286958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8"/>
          <p:cNvSpPr txBox="1">
            <a:spLocks noChangeArrowheads="1"/>
          </p:cNvSpPr>
          <p:nvPr/>
        </p:nvSpPr>
        <p:spPr bwMode="auto">
          <a:xfrm>
            <a:off x="3680749" y="46038"/>
            <a:ext cx="4701251" cy="400110"/>
          </a:xfrm>
          <a:prstGeom prst="rect">
            <a:avLst/>
          </a:prstGeom>
          <a:solidFill>
            <a:srgbClr val="A5002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6096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chemeClr val="bg1"/>
                </a:solidFill>
                <a:latin typeface="Calibri" panose="020F0502020204030204" pitchFamily="34" charset="0"/>
              </a:rPr>
              <a:t>PROCEDURE GAZ CLASSIQUE</a:t>
            </a:r>
          </a:p>
        </p:txBody>
      </p:sp>
      <p:pic>
        <p:nvPicPr>
          <p:cNvPr id="1026" name="Picture 2" descr="Image associ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418" y="626282"/>
            <a:ext cx="1739751" cy="12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4212857" y="4940545"/>
            <a:ext cx="2195904" cy="1030686"/>
            <a:chOff x="5377030" y="1224986"/>
            <a:chExt cx="2195904" cy="1030686"/>
          </a:xfrm>
        </p:grpSpPr>
        <p:pic>
          <p:nvPicPr>
            <p:cNvPr id="1038" name="Picture 14" descr="Résultat de recherche d'images pour &quot;TECHNICIEN PNG&quot;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2248" y="1224986"/>
              <a:ext cx="1030686" cy="103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ésultat de recherche d'images pour &quot;GRDF PNG&quot;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030" y="1485558"/>
              <a:ext cx="1308688" cy="770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e 5"/>
          <p:cNvGrpSpPr/>
          <p:nvPr/>
        </p:nvGrpSpPr>
        <p:grpSpPr>
          <a:xfrm>
            <a:off x="416129" y="1489239"/>
            <a:ext cx="1667407" cy="1890132"/>
            <a:chOff x="394228" y="818341"/>
            <a:chExt cx="1667407" cy="1890132"/>
          </a:xfrm>
        </p:grpSpPr>
        <p:pic>
          <p:nvPicPr>
            <p:cNvPr id="1040" name="Picture 16" descr="Résultat de recherche d'images pour &quot;POMPIER 18 TELEPHONE PNG&quot;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36" y="818341"/>
              <a:ext cx="1252499" cy="1213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Occupations Technical Support Representative Male Light ic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28" y="1354924"/>
              <a:ext cx="1353549" cy="1353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ZoneTexte 8"/>
          <p:cNvSpPr txBox="1"/>
          <p:nvPr/>
        </p:nvSpPr>
        <p:spPr>
          <a:xfrm>
            <a:off x="5893418" y="1805650"/>
            <a:ext cx="1942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Engagement des moyens SP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731783" y="5971230"/>
            <a:ext cx="279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Préviens l’opérateur GAZ</a:t>
            </a:r>
          </a:p>
        </p:txBody>
      </p:sp>
      <p:pic>
        <p:nvPicPr>
          <p:cNvPr id="1042" name="Picture 18" descr="Résultat de recherche d'images pour &quot;conseil PNG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27" y="2638744"/>
            <a:ext cx="1110941" cy="148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6007261" y="4039279"/>
            <a:ext cx="1942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Donne les 1eres recommandations</a:t>
            </a:r>
          </a:p>
        </p:txBody>
      </p:sp>
      <p:pic>
        <p:nvPicPr>
          <p:cNvPr id="1044" name="Picture 20" descr="Résultat de recherche d'images pour &quot;archive PNG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29" y="4768347"/>
            <a:ext cx="1340100" cy="1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rme libre 9"/>
          <p:cNvSpPr/>
          <p:nvPr/>
        </p:nvSpPr>
        <p:spPr bwMode="auto">
          <a:xfrm>
            <a:off x="2361235" y="2037144"/>
            <a:ext cx="3646026" cy="810228"/>
          </a:xfrm>
          <a:custGeom>
            <a:avLst/>
            <a:gdLst>
              <a:gd name="connsiteX0" fmla="*/ 0 w 3646026"/>
              <a:gd name="connsiteY0" fmla="*/ 810228 h 810228"/>
              <a:gd name="connsiteX1" fmla="*/ 2303362 w 3646026"/>
              <a:gd name="connsiteY1" fmla="*/ 671332 h 810228"/>
              <a:gd name="connsiteX2" fmla="*/ 3646026 w 3646026"/>
              <a:gd name="connsiteY2" fmla="*/ 0 h 81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6026" h="810228">
                <a:moveTo>
                  <a:pt x="0" y="810228"/>
                </a:moveTo>
                <a:cubicBezTo>
                  <a:pt x="847845" y="808299"/>
                  <a:pt x="1695691" y="806370"/>
                  <a:pt x="2303362" y="671332"/>
                </a:cubicBezTo>
                <a:cubicBezTo>
                  <a:pt x="2911033" y="536294"/>
                  <a:pt x="3278529" y="268147"/>
                  <a:pt x="3646026" y="0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11" name="Forme libre 10"/>
          <p:cNvSpPr/>
          <p:nvPr/>
        </p:nvSpPr>
        <p:spPr bwMode="auto">
          <a:xfrm>
            <a:off x="2141316" y="3078866"/>
            <a:ext cx="4039565" cy="463033"/>
          </a:xfrm>
          <a:custGeom>
            <a:avLst/>
            <a:gdLst>
              <a:gd name="connsiteX0" fmla="*/ 0 w 4039565"/>
              <a:gd name="connsiteY0" fmla="*/ 0 h 463033"/>
              <a:gd name="connsiteX1" fmla="*/ 1909823 w 4039565"/>
              <a:gd name="connsiteY1" fmla="*/ 405114 h 463033"/>
              <a:gd name="connsiteX2" fmla="*/ 4039565 w 4039565"/>
              <a:gd name="connsiteY2" fmla="*/ 451412 h 46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39565" h="463033">
                <a:moveTo>
                  <a:pt x="0" y="0"/>
                </a:moveTo>
                <a:cubicBezTo>
                  <a:pt x="618281" y="164939"/>
                  <a:pt x="1236562" y="329879"/>
                  <a:pt x="1909823" y="405114"/>
                </a:cubicBezTo>
                <a:cubicBezTo>
                  <a:pt x="2583084" y="480349"/>
                  <a:pt x="3311324" y="465880"/>
                  <a:pt x="4039565" y="451412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12" name="Forme libre 11"/>
          <p:cNvSpPr/>
          <p:nvPr/>
        </p:nvSpPr>
        <p:spPr bwMode="auto">
          <a:xfrm>
            <a:off x="1701478" y="3565003"/>
            <a:ext cx="2326512" cy="1446835"/>
          </a:xfrm>
          <a:custGeom>
            <a:avLst/>
            <a:gdLst>
              <a:gd name="connsiteX0" fmla="*/ 0 w 2326512"/>
              <a:gd name="connsiteY0" fmla="*/ 0 h 1446835"/>
              <a:gd name="connsiteX1" fmla="*/ 1134319 w 2326512"/>
              <a:gd name="connsiteY1" fmla="*/ 925974 h 1446835"/>
              <a:gd name="connsiteX2" fmla="*/ 2326512 w 2326512"/>
              <a:gd name="connsiteY2" fmla="*/ 1446835 h 144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6512" h="1446835">
                <a:moveTo>
                  <a:pt x="0" y="0"/>
                </a:moveTo>
                <a:cubicBezTo>
                  <a:pt x="373283" y="342417"/>
                  <a:pt x="746567" y="684835"/>
                  <a:pt x="1134319" y="925974"/>
                </a:cubicBezTo>
                <a:cubicBezTo>
                  <a:pt x="1522071" y="1167113"/>
                  <a:pt x="1924291" y="1306974"/>
                  <a:pt x="2326512" y="1446835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cxnSp>
        <p:nvCxnSpPr>
          <p:cNvPr id="14" name="Connecteur droit 13"/>
          <p:cNvCxnSpPr/>
          <p:nvPr/>
        </p:nvCxnSpPr>
        <p:spPr bwMode="auto">
          <a:xfrm>
            <a:off x="1092903" y="3617513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rme libre 14"/>
          <p:cNvSpPr/>
          <p:nvPr/>
        </p:nvSpPr>
        <p:spPr bwMode="auto">
          <a:xfrm>
            <a:off x="1134318" y="3680749"/>
            <a:ext cx="254643" cy="1087598"/>
          </a:xfrm>
          <a:custGeom>
            <a:avLst/>
            <a:gdLst>
              <a:gd name="connsiteX0" fmla="*/ 0 w 208018"/>
              <a:gd name="connsiteY0" fmla="*/ 0 h 1238492"/>
              <a:gd name="connsiteX1" fmla="*/ 196770 w 208018"/>
              <a:gd name="connsiteY1" fmla="*/ 532436 h 1238492"/>
              <a:gd name="connsiteX2" fmla="*/ 185195 w 208018"/>
              <a:gd name="connsiteY2" fmla="*/ 1238492 h 123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018" h="1238492">
                <a:moveTo>
                  <a:pt x="0" y="0"/>
                </a:moveTo>
                <a:cubicBezTo>
                  <a:pt x="82952" y="163010"/>
                  <a:pt x="165904" y="326021"/>
                  <a:pt x="196770" y="532436"/>
                </a:cubicBezTo>
                <a:cubicBezTo>
                  <a:pt x="227636" y="738851"/>
                  <a:pt x="185195" y="1238492"/>
                  <a:pt x="185195" y="1238492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9302" y="5956513"/>
            <a:ext cx="244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Archive la Grille Procédure Gaz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76443" y="3295110"/>
            <a:ext cx="130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OPERATEUR</a:t>
            </a:r>
          </a:p>
        </p:txBody>
      </p:sp>
    </p:spTree>
    <p:extLst>
      <p:ext uri="{BB962C8B-B14F-4D97-AF65-F5344CB8AC3E}">
        <p14:creationId xmlns:p14="http://schemas.microsoft.com/office/powerpoint/2010/main" val="1804892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8"/>
          <p:cNvSpPr txBox="1">
            <a:spLocks noChangeArrowheads="1"/>
          </p:cNvSpPr>
          <p:nvPr/>
        </p:nvSpPr>
        <p:spPr bwMode="auto">
          <a:xfrm>
            <a:off x="3680749" y="46038"/>
            <a:ext cx="4701251" cy="400110"/>
          </a:xfrm>
          <a:prstGeom prst="rect">
            <a:avLst/>
          </a:prstGeom>
          <a:solidFill>
            <a:srgbClr val="A5002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6096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chemeClr val="bg1"/>
                </a:solidFill>
                <a:latin typeface="Calibri" panose="020F0502020204030204" pitchFamily="34" charset="0"/>
              </a:rPr>
              <a:t>PROCEDURE GAZ RENFORCEE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3721895" y="5140204"/>
            <a:ext cx="1927728" cy="904813"/>
            <a:chOff x="5377030" y="1224986"/>
            <a:chExt cx="2195904" cy="1030686"/>
          </a:xfrm>
        </p:grpSpPr>
        <p:pic>
          <p:nvPicPr>
            <p:cNvPr id="5" name="Picture 14" descr="Résultat de recherche d'images pour &quot;TECHNICIEN PNG&quot;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2248" y="1224986"/>
              <a:ext cx="1030686" cy="103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ésultat de recherche d'images pour &quot;GRDF PNG&quot;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030" y="1485558"/>
              <a:ext cx="1308688" cy="770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e 6"/>
          <p:cNvGrpSpPr/>
          <p:nvPr/>
        </p:nvGrpSpPr>
        <p:grpSpPr>
          <a:xfrm>
            <a:off x="3147660" y="2324893"/>
            <a:ext cx="1667407" cy="1890132"/>
            <a:chOff x="394228" y="818341"/>
            <a:chExt cx="1667407" cy="1890132"/>
          </a:xfrm>
        </p:grpSpPr>
        <p:pic>
          <p:nvPicPr>
            <p:cNvPr id="8" name="Picture 16" descr="Résultat de recherche d'images pour &quot;POMPIER 18 TELEPHONE PNG&quot;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36" y="818341"/>
              <a:ext cx="1252499" cy="1213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Occupations Technical Support Representative Male Light ic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28" y="1354924"/>
              <a:ext cx="1353549" cy="1353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e 38"/>
          <p:cNvGrpSpPr/>
          <p:nvPr/>
        </p:nvGrpSpPr>
        <p:grpSpPr>
          <a:xfrm>
            <a:off x="6387513" y="4636205"/>
            <a:ext cx="1942499" cy="1476003"/>
            <a:chOff x="6345203" y="2364552"/>
            <a:chExt cx="1942499" cy="1476003"/>
          </a:xfrm>
        </p:grpSpPr>
        <p:pic>
          <p:nvPicPr>
            <p:cNvPr id="23" name="Picture 2" descr="Image associé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6557" y="2364552"/>
              <a:ext cx="1216822" cy="85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Image associé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5204" y="2486984"/>
              <a:ext cx="1216822" cy="85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6345203" y="3194224"/>
              <a:ext cx="19424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Engagement des moyens SP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3144312" y="6053142"/>
            <a:ext cx="251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Préviens l’opérateur GAZ</a:t>
            </a:r>
          </a:p>
        </p:txBody>
      </p:sp>
      <p:pic>
        <p:nvPicPr>
          <p:cNvPr id="12" name="Picture 18" descr="Résultat de recherche d'images pour &quot;conseil PNG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902" y="620430"/>
            <a:ext cx="1110941" cy="148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4861206" y="1474764"/>
            <a:ext cx="1950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Donne les 1eres recommandations</a:t>
            </a:r>
          </a:p>
        </p:txBody>
      </p:sp>
      <p:pic>
        <p:nvPicPr>
          <p:cNvPr id="14" name="Picture 20" descr="Résultat de recherche d'images pour &quot;archive PNG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02" y="2250349"/>
            <a:ext cx="1340100" cy="1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Connecteur droit 17"/>
          <p:cNvCxnSpPr/>
          <p:nvPr/>
        </p:nvCxnSpPr>
        <p:spPr bwMode="auto">
          <a:xfrm>
            <a:off x="1092903" y="3617513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ZoneTexte 19"/>
          <p:cNvSpPr txBox="1"/>
          <p:nvPr/>
        </p:nvSpPr>
        <p:spPr>
          <a:xfrm>
            <a:off x="35116" y="3587755"/>
            <a:ext cx="1866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Archive la Grille Procédure Gaz</a:t>
            </a:r>
          </a:p>
        </p:txBody>
      </p:sp>
      <p:pic>
        <p:nvPicPr>
          <p:cNvPr id="3074" name="Picture 2" descr="Résultat de recherche d'images pour &quot;GEOLOCALISATION png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497" y="620669"/>
            <a:ext cx="1835931" cy="100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1738213" y="1553087"/>
            <a:ext cx="182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Détermine un PRM et accès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250761" y="3503881"/>
            <a:ext cx="194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Informe le CDS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6585043" y="2398728"/>
            <a:ext cx="1273933" cy="1091050"/>
            <a:chOff x="3427366" y="2615837"/>
            <a:chExt cx="1738894" cy="1489262"/>
          </a:xfrm>
        </p:grpSpPr>
        <p:pic>
          <p:nvPicPr>
            <p:cNvPr id="26" name="Picture 4" descr="Image associé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571" y="2615837"/>
              <a:ext cx="770689" cy="714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Image associé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972" y="2775949"/>
              <a:ext cx="770689" cy="714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Image associé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316" y="3071279"/>
              <a:ext cx="770689" cy="714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Occupations Technical Support Representative Male Light ic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366" y="2751550"/>
              <a:ext cx="1353549" cy="1353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Image associé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79" y="4721470"/>
            <a:ext cx="1240889" cy="124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627852" y="5956493"/>
            <a:ext cx="182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Informe les FO</a:t>
            </a:r>
          </a:p>
        </p:txBody>
      </p:sp>
      <p:sp>
        <p:nvSpPr>
          <p:cNvPr id="21" name="Forme libre 20"/>
          <p:cNvSpPr/>
          <p:nvPr/>
        </p:nvSpPr>
        <p:spPr bwMode="auto">
          <a:xfrm>
            <a:off x="3171463" y="2210765"/>
            <a:ext cx="266218" cy="613458"/>
          </a:xfrm>
          <a:custGeom>
            <a:avLst/>
            <a:gdLst>
              <a:gd name="connsiteX0" fmla="*/ 266218 w 266218"/>
              <a:gd name="connsiteY0" fmla="*/ 613458 h 613458"/>
              <a:gd name="connsiteX1" fmla="*/ 243069 w 266218"/>
              <a:gd name="connsiteY1" fmla="*/ 509286 h 613458"/>
              <a:gd name="connsiteX2" fmla="*/ 185195 w 266218"/>
              <a:gd name="connsiteY2" fmla="*/ 231493 h 613458"/>
              <a:gd name="connsiteX3" fmla="*/ 0 w 266218"/>
              <a:gd name="connsiteY3" fmla="*/ 0 h 61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218" h="613458">
                <a:moveTo>
                  <a:pt x="266218" y="613458"/>
                </a:moveTo>
                <a:cubicBezTo>
                  <a:pt x="261395" y="593202"/>
                  <a:pt x="256573" y="572947"/>
                  <a:pt x="243069" y="509286"/>
                </a:cubicBezTo>
                <a:cubicBezTo>
                  <a:pt x="229565" y="445625"/>
                  <a:pt x="225706" y="316374"/>
                  <a:pt x="185195" y="231493"/>
                </a:cubicBezTo>
                <a:cubicBezTo>
                  <a:pt x="144684" y="146612"/>
                  <a:pt x="72342" y="73306"/>
                  <a:pt x="0" y="0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30" name="Forme libre 29"/>
          <p:cNvSpPr/>
          <p:nvPr/>
        </p:nvSpPr>
        <p:spPr bwMode="auto">
          <a:xfrm>
            <a:off x="4815068" y="2152891"/>
            <a:ext cx="937550" cy="555585"/>
          </a:xfrm>
          <a:custGeom>
            <a:avLst/>
            <a:gdLst>
              <a:gd name="connsiteX0" fmla="*/ 0 w 937550"/>
              <a:gd name="connsiteY0" fmla="*/ 555585 h 555585"/>
              <a:gd name="connsiteX1" fmla="*/ 462988 w 937550"/>
              <a:gd name="connsiteY1" fmla="*/ 381965 h 555585"/>
              <a:gd name="connsiteX2" fmla="*/ 937550 w 937550"/>
              <a:gd name="connsiteY2" fmla="*/ 0 h 555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7550" h="555585">
                <a:moveTo>
                  <a:pt x="0" y="555585"/>
                </a:moveTo>
                <a:cubicBezTo>
                  <a:pt x="153365" y="515074"/>
                  <a:pt x="306730" y="474563"/>
                  <a:pt x="462988" y="381965"/>
                </a:cubicBezTo>
                <a:cubicBezTo>
                  <a:pt x="619246" y="289367"/>
                  <a:pt x="778398" y="144683"/>
                  <a:pt x="937550" y="0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33" name="Forme libre 32"/>
          <p:cNvSpPr/>
          <p:nvPr/>
        </p:nvSpPr>
        <p:spPr bwMode="auto">
          <a:xfrm>
            <a:off x="4734046" y="3402957"/>
            <a:ext cx="1539432" cy="363115"/>
          </a:xfrm>
          <a:custGeom>
            <a:avLst/>
            <a:gdLst>
              <a:gd name="connsiteX0" fmla="*/ 0 w 1539432"/>
              <a:gd name="connsiteY0" fmla="*/ 358815 h 363115"/>
              <a:gd name="connsiteX1" fmla="*/ 868101 w 1539432"/>
              <a:gd name="connsiteY1" fmla="*/ 312516 h 363115"/>
              <a:gd name="connsiteX2" fmla="*/ 1539432 w 1539432"/>
              <a:gd name="connsiteY2" fmla="*/ 0 h 36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432" h="363115">
                <a:moveTo>
                  <a:pt x="0" y="358815"/>
                </a:moveTo>
                <a:cubicBezTo>
                  <a:pt x="305764" y="365566"/>
                  <a:pt x="611529" y="372318"/>
                  <a:pt x="868101" y="312516"/>
                </a:cubicBezTo>
                <a:cubicBezTo>
                  <a:pt x="1124673" y="252714"/>
                  <a:pt x="1332052" y="126357"/>
                  <a:pt x="1539432" y="0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34" name="Forme libre 33"/>
          <p:cNvSpPr/>
          <p:nvPr/>
        </p:nvSpPr>
        <p:spPr bwMode="auto">
          <a:xfrm>
            <a:off x="4618299" y="4085863"/>
            <a:ext cx="1828800" cy="706056"/>
          </a:xfrm>
          <a:custGeom>
            <a:avLst/>
            <a:gdLst>
              <a:gd name="connsiteX0" fmla="*/ 0 w 1828800"/>
              <a:gd name="connsiteY0" fmla="*/ 0 h 706056"/>
              <a:gd name="connsiteX1" fmla="*/ 1030147 w 1828800"/>
              <a:gd name="connsiteY1" fmla="*/ 196770 h 706056"/>
              <a:gd name="connsiteX2" fmla="*/ 1828800 w 1828800"/>
              <a:gd name="connsiteY2" fmla="*/ 706056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706056">
                <a:moveTo>
                  <a:pt x="0" y="0"/>
                </a:moveTo>
                <a:cubicBezTo>
                  <a:pt x="362673" y="39547"/>
                  <a:pt x="725347" y="79094"/>
                  <a:pt x="1030147" y="196770"/>
                </a:cubicBezTo>
                <a:cubicBezTo>
                  <a:pt x="1334947" y="314446"/>
                  <a:pt x="1581873" y="510251"/>
                  <a:pt x="1828800" y="706056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35" name="Forme libre 34"/>
          <p:cNvSpPr/>
          <p:nvPr/>
        </p:nvSpPr>
        <p:spPr bwMode="auto">
          <a:xfrm>
            <a:off x="3761533" y="4583575"/>
            <a:ext cx="266457" cy="625033"/>
          </a:xfrm>
          <a:custGeom>
            <a:avLst/>
            <a:gdLst>
              <a:gd name="connsiteX0" fmla="*/ 23389 w 266457"/>
              <a:gd name="connsiteY0" fmla="*/ 0 h 625033"/>
              <a:gd name="connsiteX1" fmla="*/ 23389 w 266457"/>
              <a:gd name="connsiteY1" fmla="*/ 266217 h 625033"/>
              <a:gd name="connsiteX2" fmla="*/ 266457 w 266457"/>
              <a:gd name="connsiteY2" fmla="*/ 625033 h 62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457" h="625033">
                <a:moveTo>
                  <a:pt x="23389" y="0"/>
                </a:moveTo>
                <a:cubicBezTo>
                  <a:pt x="3133" y="81022"/>
                  <a:pt x="-17122" y="162045"/>
                  <a:pt x="23389" y="266217"/>
                </a:cubicBezTo>
                <a:cubicBezTo>
                  <a:pt x="63900" y="370389"/>
                  <a:pt x="165178" y="497711"/>
                  <a:pt x="266457" y="625033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36" name="Forme libre 35"/>
          <p:cNvSpPr/>
          <p:nvPr/>
        </p:nvSpPr>
        <p:spPr bwMode="auto">
          <a:xfrm>
            <a:off x="2615878" y="4433104"/>
            <a:ext cx="671332" cy="937549"/>
          </a:xfrm>
          <a:custGeom>
            <a:avLst/>
            <a:gdLst>
              <a:gd name="connsiteX0" fmla="*/ 671332 w 671332"/>
              <a:gd name="connsiteY0" fmla="*/ 0 h 937549"/>
              <a:gd name="connsiteX1" fmla="*/ 544011 w 671332"/>
              <a:gd name="connsiteY1" fmla="*/ 567159 h 937549"/>
              <a:gd name="connsiteX2" fmla="*/ 0 w 671332"/>
              <a:gd name="connsiteY2" fmla="*/ 937549 h 93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1332" h="937549">
                <a:moveTo>
                  <a:pt x="671332" y="0"/>
                </a:moveTo>
                <a:cubicBezTo>
                  <a:pt x="663616" y="205450"/>
                  <a:pt x="655900" y="410901"/>
                  <a:pt x="544011" y="567159"/>
                </a:cubicBezTo>
                <a:cubicBezTo>
                  <a:pt x="432122" y="723417"/>
                  <a:pt x="216061" y="830483"/>
                  <a:pt x="0" y="937549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37" name="Forme libre 36"/>
          <p:cNvSpPr/>
          <p:nvPr/>
        </p:nvSpPr>
        <p:spPr bwMode="auto">
          <a:xfrm>
            <a:off x="1770927" y="3551252"/>
            <a:ext cx="1296364" cy="245244"/>
          </a:xfrm>
          <a:custGeom>
            <a:avLst/>
            <a:gdLst>
              <a:gd name="connsiteX0" fmla="*/ 1296364 w 1296364"/>
              <a:gd name="connsiteY0" fmla="*/ 245244 h 245244"/>
              <a:gd name="connsiteX1" fmla="*/ 659757 w 1296364"/>
              <a:gd name="connsiteY1" fmla="*/ 25325 h 245244"/>
              <a:gd name="connsiteX2" fmla="*/ 0 w 1296364"/>
              <a:gd name="connsiteY2" fmla="*/ 13751 h 24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6364" h="245244">
                <a:moveTo>
                  <a:pt x="1296364" y="245244"/>
                </a:moveTo>
                <a:cubicBezTo>
                  <a:pt x="1086090" y="154575"/>
                  <a:pt x="875817" y="63907"/>
                  <a:pt x="659757" y="25325"/>
                </a:cubicBezTo>
                <a:cubicBezTo>
                  <a:pt x="443697" y="-13257"/>
                  <a:pt x="221848" y="247"/>
                  <a:pt x="0" y="13751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3197410" y="4170927"/>
            <a:ext cx="130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OPERATEUR</a:t>
            </a:r>
          </a:p>
        </p:txBody>
      </p:sp>
      <p:sp>
        <p:nvSpPr>
          <p:cNvPr id="38" name="Ellipse 37"/>
          <p:cNvSpPr/>
          <p:nvPr/>
        </p:nvSpPr>
        <p:spPr bwMode="auto">
          <a:xfrm>
            <a:off x="2927222" y="446148"/>
            <a:ext cx="553370" cy="56263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r>
              <a:rPr kumimoji="1" lang="fr-FR" sz="2000" b="1" i="0" u="none" strike="noStrike" cap="none" normalizeH="0" baseline="0" dirty="0">
                <a:solidFill>
                  <a:schemeClr val="bg1"/>
                </a:solidFill>
                <a:effectLst/>
                <a:latin typeface="Calibri" pitchFamily="34" charset="0"/>
                <a:sym typeface="Wingdings" pitchFamily="2" charset="2"/>
              </a:rPr>
              <a:t>1</a:t>
            </a:r>
          </a:p>
        </p:txBody>
      </p:sp>
      <p:sp>
        <p:nvSpPr>
          <p:cNvPr id="42" name="Ellipse 41"/>
          <p:cNvSpPr/>
          <p:nvPr/>
        </p:nvSpPr>
        <p:spPr bwMode="auto">
          <a:xfrm>
            <a:off x="6392485" y="620398"/>
            <a:ext cx="553370" cy="56263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r>
              <a:rPr kumimoji="1" lang="fr-FR" sz="2000" b="1" i="0" u="none" strike="noStrike" cap="none" normalizeH="0" baseline="0" dirty="0">
                <a:solidFill>
                  <a:schemeClr val="bg1"/>
                </a:solidFill>
                <a:effectLst/>
                <a:latin typeface="Calibri" pitchFamily="34" charset="0"/>
                <a:sym typeface="Wingdings" pitchFamily="2" charset="2"/>
              </a:rPr>
              <a:t>2</a:t>
            </a:r>
          </a:p>
        </p:txBody>
      </p:sp>
      <p:sp>
        <p:nvSpPr>
          <p:cNvPr id="43" name="Ellipse 42"/>
          <p:cNvSpPr/>
          <p:nvPr/>
        </p:nvSpPr>
        <p:spPr bwMode="auto">
          <a:xfrm>
            <a:off x="7928856" y="1863074"/>
            <a:ext cx="553370" cy="56263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r>
              <a:rPr kumimoji="1" lang="fr-FR" sz="2000" b="1" i="0" u="none" strike="noStrike" cap="none" normalizeH="0" baseline="0" dirty="0">
                <a:solidFill>
                  <a:schemeClr val="bg1"/>
                </a:solidFill>
                <a:effectLst/>
                <a:latin typeface="Calibri" pitchFamily="34" charset="0"/>
                <a:sym typeface="Wingdings" pitchFamily="2" charset="2"/>
              </a:rPr>
              <a:t>3</a:t>
            </a:r>
          </a:p>
        </p:txBody>
      </p:sp>
      <p:sp>
        <p:nvSpPr>
          <p:cNvPr id="44" name="Ellipse 43"/>
          <p:cNvSpPr/>
          <p:nvPr/>
        </p:nvSpPr>
        <p:spPr bwMode="auto">
          <a:xfrm>
            <a:off x="7928856" y="4098140"/>
            <a:ext cx="553370" cy="56263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r>
              <a:rPr kumimoji="1" lang="fr-FR" sz="2000" b="1" i="0" u="none" strike="noStrike" cap="none" normalizeH="0" baseline="0" dirty="0">
                <a:solidFill>
                  <a:schemeClr val="bg1"/>
                </a:solidFill>
                <a:effectLst/>
                <a:latin typeface="Calibri" pitchFamily="34" charset="0"/>
                <a:sym typeface="Wingdings" pitchFamily="2" charset="2"/>
              </a:rPr>
              <a:t>4</a:t>
            </a:r>
          </a:p>
        </p:txBody>
      </p:sp>
      <p:sp>
        <p:nvSpPr>
          <p:cNvPr id="45" name="Ellipse 44"/>
          <p:cNvSpPr/>
          <p:nvPr/>
        </p:nvSpPr>
        <p:spPr bwMode="auto">
          <a:xfrm>
            <a:off x="5623723" y="5956493"/>
            <a:ext cx="553370" cy="56263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r>
              <a:rPr kumimoji="1" lang="fr-FR" sz="2000" b="1" i="0" u="none" strike="noStrike" cap="none" normalizeH="0" baseline="0" dirty="0">
                <a:solidFill>
                  <a:schemeClr val="bg1"/>
                </a:solidFill>
                <a:effectLst/>
                <a:latin typeface="Calibri" pitchFamily="34" charset="0"/>
                <a:sym typeface="Wingdings" pitchFamily="2" charset="2"/>
              </a:rPr>
              <a:t>5</a:t>
            </a:r>
          </a:p>
        </p:txBody>
      </p:sp>
      <p:sp>
        <p:nvSpPr>
          <p:cNvPr id="46" name="Ellipse 45"/>
          <p:cNvSpPr/>
          <p:nvPr/>
        </p:nvSpPr>
        <p:spPr bwMode="auto">
          <a:xfrm>
            <a:off x="1957311" y="5416930"/>
            <a:ext cx="553370" cy="56263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r>
              <a:rPr kumimoji="1" lang="fr-FR" sz="2000" b="1" i="0" u="none" strike="noStrike" cap="none" normalizeH="0" baseline="0" dirty="0">
                <a:solidFill>
                  <a:schemeClr val="bg1"/>
                </a:solidFill>
                <a:effectLst/>
                <a:latin typeface="Calibri" pitchFamily="34" charset="0"/>
                <a:sym typeface="Wingdings" pitchFamily="2" charset="2"/>
              </a:rPr>
              <a:t>6</a:t>
            </a:r>
          </a:p>
        </p:txBody>
      </p:sp>
      <p:sp>
        <p:nvSpPr>
          <p:cNvPr id="48" name="Ellipse 47"/>
          <p:cNvSpPr/>
          <p:nvPr/>
        </p:nvSpPr>
        <p:spPr bwMode="auto">
          <a:xfrm>
            <a:off x="146430" y="3049055"/>
            <a:ext cx="553370" cy="56263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r>
              <a:rPr kumimoji="1" lang="fr-FR" sz="2000" b="1" i="0" u="none" strike="noStrike" cap="none" normalizeH="0" baseline="0" dirty="0">
                <a:solidFill>
                  <a:schemeClr val="bg1"/>
                </a:solidFill>
                <a:effectLst/>
                <a:latin typeface="Calibri" pitchFamily="34" charset="0"/>
                <a:sym typeface="Wingdings" pitchFamily="2" charset="2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26417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8"/>
          <p:cNvSpPr txBox="1">
            <a:spLocks noChangeArrowheads="1"/>
          </p:cNvSpPr>
          <p:nvPr/>
        </p:nvSpPr>
        <p:spPr bwMode="auto">
          <a:xfrm>
            <a:off x="3680749" y="46038"/>
            <a:ext cx="4701251" cy="400110"/>
          </a:xfrm>
          <a:prstGeom prst="rect">
            <a:avLst/>
          </a:prstGeom>
          <a:solidFill>
            <a:srgbClr val="A5002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6096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chemeClr val="bg1"/>
                </a:solidFill>
                <a:latin typeface="Calibri" panose="020F0502020204030204" pitchFamily="34" charset="0"/>
              </a:rPr>
              <a:t>PROCEDURE GAZ – RÔLE DU CHEF DE SALLE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57372" y="3146995"/>
            <a:ext cx="158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CHEF DE SALLE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757372" y="1590036"/>
            <a:ext cx="1738894" cy="1489262"/>
            <a:chOff x="3427366" y="2615837"/>
            <a:chExt cx="1738894" cy="1489262"/>
          </a:xfrm>
        </p:grpSpPr>
        <p:pic>
          <p:nvPicPr>
            <p:cNvPr id="2052" name="Picture 4" descr="Image associé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571" y="2615837"/>
              <a:ext cx="770689" cy="714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associé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972" y="2775949"/>
              <a:ext cx="770689" cy="714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Image associé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316" y="3071279"/>
              <a:ext cx="770689" cy="714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2" descr="Occupations Technical Support Representative Male Light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366" y="2751550"/>
              <a:ext cx="1353549" cy="1353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4" name="Picture 6" descr="Résultat de recherche d'images pour &quot;verification png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886" y="797135"/>
            <a:ext cx="1348628" cy="134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5880232" y="2145763"/>
            <a:ext cx="205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Vérifie, valide et réévalue au besoin.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13384" y="5251135"/>
            <a:ext cx="7627791" cy="923330"/>
          </a:xfrm>
          <a:prstGeom prst="rect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55600"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Lorsque l’intervention a été activée, </a:t>
            </a:r>
            <a:r>
              <a:rPr lang="fr-FR" altLang="fr-FR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seul le COS en liaison avec l'intervenant de l'opérateur de réseau de gaz peut requalifier l'intervention « procédure gaz renforcée » en « procédure gaz classique »</a:t>
            </a:r>
            <a:r>
              <a:rPr lang="fr-FR" altLang="fr-FR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fr-FR" altLang="fr-FR" sz="2800" dirty="0">
              <a:latin typeface="+mj-lt"/>
            </a:endParaRPr>
          </a:p>
        </p:txBody>
      </p:sp>
      <p:pic>
        <p:nvPicPr>
          <p:cNvPr id="18" name="Picture 4" descr="Image associé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03" y="5380819"/>
            <a:ext cx="663962" cy="66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Résultat de recherche d'images pour &quot;police png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139" y="3283758"/>
            <a:ext cx="1315062" cy="131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5521417" y="4556230"/>
            <a:ext cx="229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PGR informe l’officier CODIS (</a:t>
            </a:r>
            <a:r>
              <a:rPr lang="fr-FR" i="1" dirty="0" err="1"/>
              <a:t>Synergi</a:t>
            </a:r>
            <a:r>
              <a:rPr lang="fr-FR" dirty="0"/>
              <a:t>)</a:t>
            </a:r>
          </a:p>
        </p:txBody>
      </p:sp>
      <p:sp>
        <p:nvSpPr>
          <p:cNvPr id="14" name="Forme libre 13"/>
          <p:cNvSpPr/>
          <p:nvPr/>
        </p:nvSpPr>
        <p:spPr bwMode="auto">
          <a:xfrm>
            <a:off x="2801073" y="1794076"/>
            <a:ext cx="3090441" cy="798653"/>
          </a:xfrm>
          <a:custGeom>
            <a:avLst/>
            <a:gdLst>
              <a:gd name="connsiteX0" fmla="*/ 0 w 3090441"/>
              <a:gd name="connsiteY0" fmla="*/ 798653 h 798653"/>
              <a:gd name="connsiteX1" fmla="*/ 1412112 w 3090441"/>
              <a:gd name="connsiteY1" fmla="*/ 659757 h 798653"/>
              <a:gd name="connsiteX2" fmla="*/ 3090441 w 3090441"/>
              <a:gd name="connsiteY2" fmla="*/ 0 h 79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90441" h="798653">
                <a:moveTo>
                  <a:pt x="0" y="798653"/>
                </a:moveTo>
                <a:cubicBezTo>
                  <a:pt x="448519" y="795759"/>
                  <a:pt x="897039" y="792866"/>
                  <a:pt x="1412112" y="659757"/>
                </a:cubicBezTo>
                <a:cubicBezTo>
                  <a:pt x="1927186" y="526648"/>
                  <a:pt x="2508813" y="263324"/>
                  <a:pt x="3090441" y="0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15" name="Forme libre 14"/>
          <p:cNvSpPr/>
          <p:nvPr/>
        </p:nvSpPr>
        <p:spPr bwMode="auto">
          <a:xfrm>
            <a:off x="2650603" y="2916820"/>
            <a:ext cx="3067291" cy="1030147"/>
          </a:xfrm>
          <a:custGeom>
            <a:avLst/>
            <a:gdLst>
              <a:gd name="connsiteX0" fmla="*/ 0 w 3067291"/>
              <a:gd name="connsiteY0" fmla="*/ 0 h 1030147"/>
              <a:gd name="connsiteX1" fmla="*/ 1724627 w 3067291"/>
              <a:gd name="connsiteY1" fmla="*/ 208345 h 1030147"/>
              <a:gd name="connsiteX2" fmla="*/ 3067291 w 3067291"/>
              <a:gd name="connsiteY2" fmla="*/ 1030147 h 103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7291" h="1030147">
                <a:moveTo>
                  <a:pt x="0" y="0"/>
                </a:moveTo>
                <a:cubicBezTo>
                  <a:pt x="606706" y="18327"/>
                  <a:pt x="1213412" y="36654"/>
                  <a:pt x="1724627" y="208345"/>
                </a:cubicBezTo>
                <a:cubicBezTo>
                  <a:pt x="2235842" y="380036"/>
                  <a:pt x="2651566" y="705091"/>
                  <a:pt x="3067291" y="1030147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endParaRPr kumimoji="1" lang="fr-FR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34572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69220" r="4644" b="7906"/>
          <a:stretch/>
        </p:blipFill>
        <p:spPr>
          <a:xfrm>
            <a:off x="442686" y="1879600"/>
            <a:ext cx="7736114" cy="2768600"/>
          </a:xfrm>
          <a:prstGeom prst="rect">
            <a:avLst/>
          </a:prstGeom>
        </p:spPr>
      </p:pic>
      <p:sp>
        <p:nvSpPr>
          <p:cNvPr id="3" name="Text Box 228"/>
          <p:cNvSpPr txBox="1">
            <a:spLocks noChangeArrowheads="1"/>
          </p:cNvSpPr>
          <p:nvPr/>
        </p:nvSpPr>
        <p:spPr bwMode="auto">
          <a:xfrm>
            <a:off x="3680749" y="46038"/>
            <a:ext cx="4701251" cy="400110"/>
          </a:xfrm>
          <a:prstGeom prst="rect">
            <a:avLst/>
          </a:prstGeom>
          <a:solidFill>
            <a:srgbClr val="A5002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6096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668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240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812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438400" indent="-60960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8956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3528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100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267200" indent="-609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chemeClr val="bg1"/>
                </a:solidFill>
                <a:latin typeface="Calibri" panose="020F0502020204030204" pitchFamily="34" charset="0"/>
              </a:rPr>
              <a:t>RECOMMANDATIONS à L’APPELANT</a:t>
            </a:r>
          </a:p>
        </p:txBody>
      </p:sp>
    </p:spTree>
    <p:extLst>
      <p:ext uri="{BB962C8B-B14F-4D97-AF65-F5344CB8AC3E}">
        <p14:creationId xmlns:p14="http://schemas.microsoft.com/office/powerpoint/2010/main" val="1664638506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u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>
            <a:tab pos="952500" algn="l"/>
            <a:tab pos="1711325" algn="l"/>
            <a:tab pos="2857500" algn="l"/>
          </a:tabLst>
          <a:defRPr kumimoji="1" lang="en-US" altLang="fr-FR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alibri" pitchFamily="34" charset="0"/>
            <a:sym typeface="Wingdings" pitchFamily="2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>
            <a:tab pos="952500" algn="l"/>
            <a:tab pos="1711325" algn="l"/>
            <a:tab pos="2857500" algn="l"/>
          </a:tabLst>
          <a:defRPr kumimoji="1" lang="en-US" altLang="fr-FR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alibri" pitchFamily="34" charset="0"/>
            <a:sym typeface="Wingdings" pitchFamily="2" charset="2"/>
          </a:defRPr>
        </a:defPPr>
      </a:lstStyle>
    </a:lnDef>
  </a:objectDefaults>
  <a:extraClrSchemeLst>
    <a:extraClrScheme>
      <a:clrScheme name="contenu 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u 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u 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u 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u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u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u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</TotalTime>
  <Words>302</Words>
  <Application>Microsoft Office PowerPoint</Application>
  <PresentationFormat>Affichage à l'écran (4:3)</PresentationFormat>
  <Paragraphs>51</Paragraphs>
  <Slides>9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Calibri</vt:lpstr>
      <vt:lpstr>Symbol</vt:lpstr>
      <vt:lpstr>Times New Roman</vt:lpstr>
      <vt:lpstr>contenu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Prise d'appel SAP</dc:title>
  <dc:creator>Michaël TANTOT</dc:creator>
  <cp:keywords>Prise d'appel;SAP;CODIS;CTA;OTAU;OCO</cp:keywords>
  <cp:lastModifiedBy>Adri Chab</cp:lastModifiedBy>
  <cp:revision>67</cp:revision>
  <dcterms:created xsi:type="dcterms:W3CDTF">2017-09-20T19:16:48Z</dcterms:created>
  <dcterms:modified xsi:type="dcterms:W3CDTF">2021-09-06T20:38:58Z</dcterms:modified>
</cp:coreProperties>
</file>