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82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0" r:id="rId15"/>
    <p:sldId id="271" r:id="rId16"/>
    <p:sldId id="272" r:id="rId17"/>
    <p:sldId id="277" r:id="rId18"/>
    <p:sldId id="278" r:id="rId19"/>
    <p:sldId id="279" r:id="rId20"/>
    <p:sldId id="283" r:id="rId21"/>
    <p:sldId id="275" r:id="rId22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yzcbagFnPJqu9l9Gyqgdw==" hashData="BwzOGvwRpnL5ercE+SO8CWDRNtI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5" autoAdjust="0"/>
    <p:restoredTop sz="88675" autoAdjust="0"/>
  </p:normalViewPr>
  <p:slideViewPr>
    <p:cSldViewPr snapToGrid="0">
      <p:cViewPr varScale="1">
        <p:scale>
          <a:sx n="99" d="100"/>
          <a:sy n="99" d="100"/>
        </p:scale>
        <p:origin x="-749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FF0C-C146-4DC4-96DF-BF49137ACB38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A74A7-6716-444F-B8D8-69A290D04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5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1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02PR03 /</a:t>
            </a:r>
            <a:r>
              <a:rPr lang="fr-FR" b="1" baseline="0" dirty="0" smtClean="0"/>
              <a:t> 12-2022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Principe </a:t>
            </a:r>
            <a:r>
              <a:rPr lang="fr-FR" dirty="0"/>
              <a:t>de la réalisation du </a:t>
            </a:r>
            <a:r>
              <a:rPr lang="fr-FR" b="1" dirty="0"/>
              <a:t>3</a:t>
            </a:r>
            <a:r>
              <a:rPr lang="fr-FR" b="1" baseline="30000" dirty="0"/>
              <a:t>ème</a:t>
            </a:r>
            <a:r>
              <a:rPr lang="fr-FR" b="1" dirty="0"/>
              <a:t> regard (15’’)</a:t>
            </a:r>
          </a:p>
          <a:p>
            <a:pPr marL="0" indent="0">
              <a:buFontTx/>
              <a:buNone/>
            </a:pPr>
            <a:r>
              <a:rPr lang="fr-FR" b="1" u="sng" baseline="0" dirty="0"/>
              <a:t>Fonction respiratoire </a:t>
            </a:r>
            <a:r>
              <a:rPr lang="fr-FR" baseline="0" dirty="0"/>
              <a:t>: Identifier la présence d’une détresse respiratoire évidente en </a:t>
            </a:r>
            <a:r>
              <a:rPr lang="fr-FR" b="1" baseline="0" dirty="0"/>
              <a:t>15’’ </a:t>
            </a:r>
            <a:r>
              <a:rPr lang="fr-FR" baseline="0" dirty="0"/>
              <a:t>en :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Ecoutant</a:t>
            </a:r>
            <a:r>
              <a:rPr lang="fr-FR" baseline="0" dirty="0"/>
              <a:t> comment la victime s’exprime, bruits, </a:t>
            </a:r>
            <a:r>
              <a:rPr lang="fr-FR" baseline="0" dirty="0" err="1"/>
              <a:t>rales</a:t>
            </a:r>
            <a:endParaRPr lang="fr-FR" baseline="0" dirty="0"/>
          </a:p>
          <a:p>
            <a:r>
              <a:rPr lang="fr-FR" b="1" baseline="0" dirty="0"/>
              <a:t>-  Observant</a:t>
            </a:r>
            <a:r>
              <a:rPr lang="fr-FR" baseline="0" dirty="0"/>
              <a:t> la ventilation (rapidité, amplitude régularité) : regarder la partie supérieure de l’abdomen et du thorax et </a:t>
            </a:r>
            <a:r>
              <a:rPr lang="fr-FR" sz="1800" dirty="0">
                <a:effectLst/>
                <a:latin typeface="Calibri" panose="020F0502020204030204" pitchFamily="34" charset="0"/>
              </a:rPr>
              <a:t>en </a:t>
            </a:r>
            <a:r>
              <a:rPr lang="fr-FR" sz="1800" b="1" dirty="0">
                <a:effectLst/>
                <a:latin typeface="Calibri" panose="020F0502020204030204" pitchFamily="34" charset="0"/>
              </a:rPr>
              <a:t>plaçant une main à cheval</a:t>
            </a:r>
            <a:r>
              <a:rPr lang="fr-FR" sz="1800" dirty="0">
                <a:effectLst/>
                <a:latin typeface="Calibri" panose="020F0502020204030204" pitchFamily="34" charset="0"/>
              </a:rPr>
              <a:t> sur la partie inférieure de son sternum et le haut de l’abdomen,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b="1" baseline="0" dirty="0"/>
              <a:t>Appréciant</a:t>
            </a:r>
            <a:r>
              <a:rPr lang="fr-FR" baseline="0" dirty="0"/>
              <a:t> la coloration de la peau (face et extrémités) et des muqueuses (lèvres)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baseline="0" dirty="0"/>
              <a:t>Fonction circulatoire </a:t>
            </a:r>
            <a:r>
              <a:rPr lang="fr-FR" baseline="0" dirty="0"/>
              <a:t>: Identifier la présence d’une détresse circulatoire évidente en </a:t>
            </a:r>
            <a:r>
              <a:rPr lang="fr-FR" b="1" baseline="0" dirty="0"/>
              <a:t>15’’ </a:t>
            </a:r>
            <a:r>
              <a:rPr lang="fr-FR" baseline="0" dirty="0"/>
              <a:t>en :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Ecoutant </a:t>
            </a:r>
            <a:r>
              <a:rPr lang="fr-FR" b="0" baseline="0" dirty="0"/>
              <a:t>les plaintes exprimées par la victime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Observant</a:t>
            </a:r>
            <a:r>
              <a:rPr lang="fr-FR" b="0" baseline="0" dirty="0"/>
              <a:t> la victime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Appréciant</a:t>
            </a:r>
            <a:r>
              <a:rPr lang="fr-FR" b="0" baseline="0" dirty="0"/>
              <a:t> la coloration de la peau, la température tactile et constatations visuelles, auditives et tactiles : TRC inférieure à 2’’, </a:t>
            </a:r>
          </a:p>
          <a:p>
            <a:pPr marL="171450" indent="-171450">
              <a:buFontTx/>
              <a:buChar char="-"/>
            </a:pPr>
            <a:endParaRPr lang="fr-FR" b="0" baseline="0" dirty="0"/>
          </a:p>
          <a:p>
            <a:pPr marL="0" indent="0">
              <a:buFontTx/>
              <a:buNone/>
            </a:pPr>
            <a:r>
              <a:rPr lang="fr-FR" b="1" u="sng" baseline="0" dirty="0"/>
              <a:t>Fonction neurologique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Ecoutant </a:t>
            </a:r>
            <a:r>
              <a:rPr lang="fr-FR" b="0" baseline="0" dirty="0"/>
              <a:t>les réponses aux questions posées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Stimulant </a:t>
            </a:r>
            <a:r>
              <a:rPr lang="fr-FR" b="0" baseline="0" dirty="0"/>
              <a:t>la victime pour réaliser certains gestes</a:t>
            </a:r>
          </a:p>
          <a:p>
            <a:pPr marL="171450" indent="-171450">
              <a:buFontTx/>
              <a:buChar char="-"/>
            </a:pPr>
            <a:r>
              <a:rPr lang="fr-FR" b="1" baseline="0" dirty="0"/>
              <a:t>Demandant </a:t>
            </a:r>
            <a:r>
              <a:rPr lang="fr-FR" b="0" baseline="0" dirty="0"/>
              <a:t>de réaliser certains gestes (serrer moi la main, ouvrez les yeux)</a:t>
            </a:r>
            <a:endParaRPr lang="fr-FR" b="0" dirty="0"/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1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02PR04 / 12-2022</a:t>
            </a:r>
          </a:p>
          <a:p>
            <a:endParaRPr lang="fr-FR" b="1" dirty="0" smtClean="0"/>
          </a:p>
          <a:p>
            <a:r>
              <a:rPr lang="fr-FR" b="1" dirty="0" smtClean="0"/>
              <a:t>1-</a:t>
            </a:r>
            <a:r>
              <a:rPr lang="fr-FR" b="1" baseline="0" dirty="0" smtClean="0"/>
              <a:t> </a:t>
            </a:r>
            <a:r>
              <a:rPr lang="fr-FR" b="1" dirty="0"/>
              <a:t>Interrogatoire de</a:t>
            </a:r>
            <a:r>
              <a:rPr lang="fr-FR" b="1" baseline="0" dirty="0"/>
              <a:t> la victime ou de son entourage </a:t>
            </a:r>
            <a:r>
              <a:rPr lang="fr-FR" baseline="0" dirty="0"/>
              <a:t>: </a:t>
            </a:r>
          </a:p>
          <a:p>
            <a:r>
              <a:rPr lang="fr-FR" b="1" i="1" baseline="0" dirty="0"/>
              <a:t>MECANISME / ANALYSE DES PLAINTES / RECHERCHE DES ANTECEDENTS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Contexte traumatique : recherche de sa nature, intensité éléments particuliers (position, casque de protection, port de la ceinture de sécurité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Atteinte circonstancielle : évènement déclencheur (noyade, pendaison, accident de plongée particularité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Histoire de la maladie</a:t>
            </a:r>
          </a:p>
          <a:p>
            <a:pPr marL="0" indent="0">
              <a:buFontTx/>
              <a:buNone/>
            </a:pPr>
            <a:r>
              <a:rPr lang="fr-FR" b="1" i="1" baseline="0" dirty="0"/>
              <a:t>ANALYSE DES PLAINTES : PQRST</a:t>
            </a:r>
          </a:p>
          <a:p>
            <a:pPr marL="0" indent="0">
              <a:buFontTx/>
              <a:buNone/>
            </a:pPr>
            <a:r>
              <a:rPr lang="fr-FR" b="1" i="1" baseline="0" dirty="0"/>
              <a:t>ANTECEDENTS : MHTAF</a:t>
            </a:r>
          </a:p>
          <a:p>
            <a:pPr marL="0" indent="0">
              <a:buFontTx/>
              <a:buNone/>
            </a:pPr>
            <a:endParaRPr lang="fr-FR" b="1" i="1" baseline="0" dirty="0"/>
          </a:p>
          <a:p>
            <a:pPr marL="0" indent="0">
              <a:buFontTx/>
              <a:buNone/>
            </a:pPr>
            <a:r>
              <a:rPr lang="fr-FR" b="1" i="1" baseline="0" dirty="0"/>
              <a:t>2- Examen de la victime : </a:t>
            </a:r>
            <a:r>
              <a:rPr lang="fr-FR" b="0" i="1" baseline="0" dirty="0"/>
              <a:t>recherche de lésions (plaies brulures contusions, tâches, rougeurs, hématomes, gonflements écoulements ou déformations.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="1" i="1" baseline="0" dirty="0"/>
              <a:t>3- Mesure des paramètres physiologiques : FR, SPO2, FC, PA, glycémie capillaire, température corporelle, (ECG)</a:t>
            </a:r>
          </a:p>
          <a:p>
            <a:pPr marL="0" indent="0">
              <a:buFontTx/>
              <a:buNone/>
            </a:pPr>
            <a:endParaRPr lang="fr-FR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baseline="0" dirty="0"/>
              <a:t>4- Scores et échelles : mesure de la douleur, niveau de conscience (EVDA, AVPU, Glasgow, superficie corporelle brulée, FAST)</a:t>
            </a:r>
          </a:p>
          <a:p>
            <a:pPr marL="0" indent="0">
              <a:buFontTx/>
              <a:buNone/>
            </a:pPr>
            <a:endParaRPr lang="fr-FR" b="1" i="1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26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02PR04 / 12-2022</a:t>
            </a:r>
          </a:p>
          <a:p>
            <a:pPr marL="0" indent="0">
              <a:buFontTx/>
              <a:buNone/>
            </a:pPr>
            <a:endParaRPr lang="fr-FR" sz="1200" b="1" dirty="0" smtClean="0">
              <a:effectLst/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fr-FR" sz="1200" b="1" dirty="0" smtClean="0">
              <a:effectLst/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fr-FR" sz="1200" b="1" dirty="0" smtClean="0">
                <a:effectLst/>
                <a:latin typeface="Calibri" panose="020F0502020204030204" pitchFamily="34" charset="0"/>
              </a:rPr>
              <a:t>1- </a:t>
            </a:r>
            <a:r>
              <a:rPr lang="fr-FR" sz="1200" b="1" dirty="0">
                <a:effectLst/>
                <a:latin typeface="Calibri" panose="020F0502020204030204" pitchFamily="34" charset="0"/>
              </a:rPr>
              <a:t>L</a:t>
            </a:r>
            <a:r>
              <a:rPr lang="fr-FR" sz="1200" b="1" dirty="0">
                <a:effectLst/>
                <a:latin typeface="Calibri,Bold"/>
              </a:rPr>
              <a:t>’INTERROGATOIRE</a:t>
            </a:r>
            <a:r>
              <a:rPr lang="fr-FR" sz="1100" b="1" dirty="0">
                <a:effectLst/>
                <a:latin typeface="Calibri,Bold"/>
              </a:rPr>
              <a:t> 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de la victime ou de son entourage :</a:t>
            </a:r>
            <a:r>
              <a:rPr lang="fr-FR" sz="1100" dirty="0">
                <a:effectLst/>
                <a:latin typeface="Calibri" panose="020F0502020204030204" pitchFamily="34" charset="0"/>
              </a:rPr>
              <a:t/>
            </a:r>
            <a:br>
              <a:rPr lang="fr-FR" sz="1100" dirty="0">
                <a:effectLst/>
                <a:latin typeface="Calibri" panose="020F050202020403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</a:rPr>
              <a:t>Il débute par la recherche du </a:t>
            </a:r>
            <a:r>
              <a:rPr lang="fr-FR" sz="1100" dirty="0">
                <a:effectLst/>
                <a:latin typeface="Calibri,Bold"/>
              </a:rPr>
              <a:t>mécanisme de l’accident, de l’évènement ou de l’histoire de la maladie</a:t>
            </a:r>
            <a:r>
              <a:rPr lang="fr-FR" sz="1100" dirty="0">
                <a:effectLst/>
                <a:latin typeface="Calibri" panose="020F0502020204030204" pitchFamily="34" charset="0"/>
              </a:rPr>
              <a:t>. Cette recherche est essentielle. </a:t>
            </a:r>
          </a:p>
          <a:p>
            <a:pPr marL="628650" lvl="1" indent="-171450">
              <a:buFont typeface="Wingdings" pitchFamily="2" charset="2"/>
              <a:buChar char="v"/>
            </a:pPr>
            <a:r>
              <a:rPr lang="fr-FR" sz="1100" dirty="0">
                <a:effectLst/>
                <a:latin typeface="Calibri" panose="020F0502020204030204" pitchFamily="34" charset="0"/>
              </a:rPr>
              <a:t>Dans un contexte de traumatisme, la recherche du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mécanisme</a:t>
            </a:r>
            <a:r>
              <a:rPr lang="fr-FR" sz="1100" dirty="0">
                <a:effectLst/>
                <a:latin typeface="Calibri" panose="020F0502020204030204" pitchFamily="34" charset="0"/>
              </a:rPr>
              <a:t> de l’accident permet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préciser</a:t>
            </a:r>
            <a:r>
              <a:rPr lang="fr-FR" sz="1100" dirty="0">
                <a:effectLst/>
                <a:latin typeface="Calibri" panose="020F0502020204030204" pitchFamily="34" charset="0"/>
              </a:rPr>
              <a:t> : </a:t>
            </a:r>
            <a:endParaRPr lang="fr-FR" sz="1200" dirty="0">
              <a:effectLst/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+mn-lt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sa nature (chute, faux mouvement, accident de la voie publique, victime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heurtée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par un objet) ; </a:t>
            </a:r>
            <a:endParaRPr lang="fr-FR" sz="1200" dirty="0">
              <a:effectLst/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son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intensite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 (hauteur de la chute, niveau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décélération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, etc.) ; </a:t>
            </a:r>
            <a:endParaRPr lang="fr-FR" sz="1200" dirty="0">
              <a:effectLst/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éléments</a:t>
            </a:r>
            <a:r>
              <a:rPr lang="fr-FR" sz="1100" dirty="0">
                <a:effectLst/>
                <a:latin typeface="Calibri" panose="020F0502020204030204" pitchFamily="34" charset="0"/>
              </a:rPr>
              <a:t> particuliers (position dans le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véhicule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port d’un casque,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état</a:t>
            </a:r>
            <a:r>
              <a:rPr lang="fr-FR" sz="1100" dirty="0">
                <a:effectLst/>
                <a:latin typeface="Calibri" panose="020F0502020204030204" pitchFamily="34" charset="0"/>
              </a:rPr>
              <a:t> du casque de protection, port de la ceinture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sécurite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́, etc.). </a:t>
            </a:r>
            <a:endParaRPr lang="fr-FR" sz="1200" dirty="0">
              <a:effectLst/>
              <a:latin typeface="+mn-lt"/>
            </a:endParaRPr>
          </a:p>
          <a:p>
            <a:pPr marL="628650" lvl="1" indent="-171450">
              <a:buFont typeface="Wingdings" pitchFamily="2" charset="2"/>
              <a:buChar char="v"/>
            </a:pPr>
            <a:r>
              <a:rPr lang="fr-FR" sz="1200" dirty="0">
                <a:effectLst/>
                <a:latin typeface="+mn-lt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Lors d’une atteinte circonstancielle, il faut rechercher : </a:t>
            </a:r>
            <a:endParaRPr lang="fr-FR" sz="1200" dirty="0">
              <a:effectLst/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Calibri" panose="020F0502020204030204" pitchFamily="34" charset="0"/>
              </a:rPr>
              <a:t> l’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évènement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déclencheur</a:t>
            </a:r>
            <a:r>
              <a:rPr lang="fr-FR" sz="1100" dirty="0">
                <a:effectLst/>
                <a:latin typeface="Calibri" panose="020F0502020204030204" pitchFamily="34" charset="0"/>
              </a:rPr>
              <a:t> (noyade, pendaison, accident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plongée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intoxication, exposition à la chaleur ou au froid, etc.) / ses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particularités</a:t>
            </a:r>
            <a:r>
              <a:rPr lang="fr-FR" sz="1100" dirty="0">
                <a:effectLst/>
                <a:latin typeface="Calibri" panose="020F0502020204030204" pitchFamily="34" charset="0"/>
              </a:rPr>
              <a:t> (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durée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d’immersion,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durée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d’exposition au froid ou à la chaleur, nature du produit toxique et voie d’administration, etc.). </a:t>
            </a:r>
            <a:endParaRPr lang="fr-FR" sz="1200" dirty="0">
              <a:effectLst/>
              <a:latin typeface="+mn-lt"/>
            </a:endParaRPr>
          </a:p>
          <a:p>
            <a:pPr marL="1085850" lvl="2" indent="-171450">
              <a:buFont typeface="Wingdings" pitchFamily="2" charset="2"/>
              <a:buChar char="v"/>
            </a:pPr>
            <a:r>
              <a:rPr lang="fr-FR" sz="1100" dirty="0">
                <a:effectLst/>
                <a:latin typeface="Calibri" panose="020F0502020204030204" pitchFamily="34" charset="0"/>
              </a:rPr>
              <a:t>L’histoire de la maladie permet chez une victime qui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présente</a:t>
            </a:r>
            <a:r>
              <a:rPr lang="fr-FR" sz="1100" dirty="0">
                <a:effectLst/>
                <a:latin typeface="Calibri" panose="020F0502020204030204" pitchFamily="34" charset="0"/>
              </a:rPr>
              <a:t> un malaise ou une affection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spécifique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d’indiquer s’il s’agit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symptômes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d’apparition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récente</a:t>
            </a:r>
            <a:r>
              <a:rPr lang="fr-FR" sz="1100" dirty="0">
                <a:effectLst/>
                <a:latin typeface="Calibri" panose="020F0502020204030204" pitchFamily="34" charset="0"/>
              </a:rPr>
              <a:t> ou de l’aggravation d’une maladie connue et de son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évolution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 ;</a:t>
            </a:r>
            <a:br>
              <a:rPr lang="fr-FR" sz="1100" dirty="0">
                <a:effectLst/>
                <a:latin typeface="Calibri" panose="020F050202020403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</a:rPr>
              <a:t>Dans des circonstances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particulières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(suspicion de violence, tentative de suicide), il est important de formuler clairement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problématique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repérée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lorsqu’elle n’est pas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spontanément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exprimée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.</a:t>
            </a:r>
          </a:p>
          <a:p>
            <a:pPr marL="1085850" lvl="2" indent="-171450">
              <a:buFont typeface="Wingdings" pitchFamily="2" charset="2"/>
              <a:buChar char="v"/>
            </a:pPr>
            <a:endParaRPr lang="fr-FR" dirty="0">
              <a:effectLst/>
            </a:endParaRPr>
          </a:p>
          <a:p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dirty="0">
                <a:effectLst/>
                <a:latin typeface="Calibri,Bold"/>
              </a:rPr>
              <a:t>plaintes </a:t>
            </a:r>
            <a:r>
              <a:rPr lang="fr-FR" sz="1100" dirty="0">
                <a:effectLst/>
                <a:latin typeface="Calibri" panose="020F0502020204030204" pitchFamily="34" charset="0"/>
              </a:rPr>
              <a:t>(douleur, angoisse, fatigue, troubles digestifs, paralysie, trouble de la parole ou de la vue, vertiges, etc.) sont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analysées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en fonction du contexte :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 facteur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déclencheur</a:t>
            </a:r>
            <a:r>
              <a:rPr lang="fr-FR" sz="1100" dirty="0">
                <a:effectLst/>
                <a:latin typeface="Calibri" panose="020F0502020204030204" pitchFamily="34" charset="0"/>
              </a:rPr>
              <a:t> ou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améliorant</a:t>
            </a:r>
            <a:r>
              <a:rPr lang="fr-FR" sz="1100" dirty="0">
                <a:effectLst/>
                <a:latin typeface="Calibri" panose="020F0502020204030204" pitchFamily="34" charset="0"/>
              </a:rPr>
              <a:t> (</a:t>
            </a:r>
            <a:r>
              <a:rPr lang="fr-FR" sz="1100" b="1" dirty="0">
                <a:effectLst/>
                <a:latin typeface="Calibri,Bold"/>
              </a:rPr>
              <a:t>P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rovoqué</a:t>
            </a:r>
            <a:r>
              <a:rPr lang="fr-FR" sz="1100" dirty="0">
                <a:effectLst/>
                <a:latin typeface="Calibri" panose="020F0502020204030204" pitchFamily="34" charset="0"/>
              </a:rPr>
              <a:t> ou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améliore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 par) ;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</a:t>
            </a:r>
            <a:r>
              <a:rPr lang="fr-FR" sz="1100" b="1" dirty="0" err="1">
                <a:effectLst/>
                <a:latin typeface="Calibri,Bold"/>
              </a:rPr>
              <a:t>Q</a:t>
            </a:r>
            <a:r>
              <a:rPr lang="fr-FR" sz="1100" b="1" dirty="0" err="1">
                <a:effectLst/>
                <a:latin typeface="Calibri" panose="020F0502020204030204" pitchFamily="34" charset="0"/>
              </a:rPr>
              <a:t>ualite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 (comment la douleur ou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gêne</a:t>
            </a:r>
            <a:r>
              <a:rPr lang="fr-FR" sz="1100" dirty="0">
                <a:effectLst/>
                <a:latin typeface="Calibri" panose="020F0502020204030204" pitchFamily="34" charset="0"/>
              </a:rPr>
              <a:t> est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décrite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 par la victime) ;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localisation s’il y a lieu (dans quelle </a:t>
            </a:r>
            <a:r>
              <a:rPr lang="fr-FR" sz="1100" b="1" dirty="0" err="1">
                <a:effectLst/>
                <a:latin typeface="Calibri,Bold"/>
              </a:rPr>
              <a:t>R</a:t>
            </a:r>
            <a:r>
              <a:rPr lang="fr-FR" sz="1100" b="1" dirty="0" err="1">
                <a:effectLst/>
                <a:latin typeface="Calibri" panose="020F0502020204030204" pitchFamily="34" charset="0"/>
              </a:rPr>
              <a:t>égion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du corps ?) ;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</a:t>
            </a:r>
            <a:r>
              <a:rPr lang="fr-FR" sz="1100" b="1" dirty="0" err="1">
                <a:effectLst/>
                <a:latin typeface="Calibri,Bold"/>
              </a:rPr>
              <a:t>S</a:t>
            </a:r>
            <a:r>
              <a:rPr lang="fr-FR" sz="1100" b="1" dirty="0" err="1">
                <a:effectLst/>
                <a:latin typeface="Calibri" panose="020F0502020204030204" pitchFamily="34" charset="0"/>
              </a:rPr>
              <a:t>évérite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 (comment la douleur ou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gêne</a:t>
            </a:r>
            <a:r>
              <a:rPr lang="fr-FR" sz="1100" dirty="0">
                <a:effectLst/>
                <a:latin typeface="Calibri" panose="020F0502020204030204" pitchFamily="34" charset="0"/>
              </a:rPr>
              <a:t> est ressentie par la victime) ;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</a:t>
            </a:r>
            <a:r>
              <a:rPr lang="fr-FR" sz="1100" b="1" dirty="0" err="1">
                <a:effectLst/>
                <a:latin typeface="Calibri,Bold"/>
              </a:rPr>
              <a:t>T</a:t>
            </a:r>
            <a:r>
              <a:rPr lang="fr-FR" sz="1100" b="1" dirty="0" err="1">
                <a:effectLst/>
                <a:latin typeface="Calibri" panose="020F0502020204030204" pitchFamily="34" charset="0"/>
              </a:rPr>
              <a:t>emporalite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́</a:t>
            </a:r>
            <a:r>
              <a:rPr lang="fr-FR" sz="1100" dirty="0">
                <a:effectLst/>
                <a:latin typeface="Calibri" panose="020F0502020204030204" pitchFamily="34" charset="0"/>
              </a:rPr>
              <a:t> (</a:t>
            </a:r>
            <a:r>
              <a:rPr lang="fr-FR" sz="1100" dirty="0">
                <a:effectLst/>
                <a:latin typeface="Calibri,Italic"/>
              </a:rPr>
              <a:t>Depuis combien de temps ? À quel moment de la </a:t>
            </a:r>
            <a:r>
              <a:rPr lang="fr-FR" sz="1100" dirty="0" err="1">
                <a:effectLst/>
                <a:latin typeface="Calibri,Italic"/>
              </a:rPr>
              <a:t>journée</a:t>
            </a:r>
            <a:r>
              <a:rPr lang="fr-FR" sz="1100" dirty="0">
                <a:effectLst/>
                <a:latin typeface="Calibri,Italic"/>
              </a:rPr>
              <a:t> ? Est-ce la </a:t>
            </a:r>
            <a:r>
              <a:rPr lang="fr-FR" sz="1100" dirty="0" err="1">
                <a:effectLst/>
                <a:latin typeface="Calibri,Italic"/>
              </a:rPr>
              <a:t>première</a:t>
            </a:r>
            <a:r>
              <a:rPr lang="fr-FR" sz="1100" dirty="0">
                <a:effectLst/>
                <a:latin typeface="Calibri,Italic"/>
              </a:rPr>
              <a:t> fois ?</a:t>
            </a:r>
            <a:r>
              <a:rPr lang="fr-FR" sz="1100" dirty="0">
                <a:effectLst/>
                <a:latin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  <a:p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recherche des </a:t>
            </a:r>
            <a:r>
              <a:rPr lang="fr-FR" sz="1100" dirty="0" err="1">
                <a:effectLst/>
                <a:latin typeface="Calibri,Bold"/>
              </a:rPr>
              <a:t>antécédents</a:t>
            </a:r>
            <a:r>
              <a:rPr lang="fr-FR" sz="1100" dirty="0">
                <a:effectLst/>
                <a:latin typeface="Calibri,Bold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termine cet interrogatoire. Elle a pour but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connaître</a:t>
            </a:r>
            <a:r>
              <a:rPr lang="fr-FR" sz="1100" dirty="0">
                <a:effectLst/>
                <a:latin typeface="Calibri" panose="020F0502020204030204" pitchFamily="34" charset="0"/>
              </a:rPr>
              <a:t> l’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état</a:t>
            </a:r>
            <a:r>
              <a:rPr lang="fr-FR" sz="1100" dirty="0">
                <a:effectLst/>
                <a:latin typeface="Calibri" panose="020F0502020204030204" pitchFamily="34" charset="0"/>
              </a:rPr>
              <a:t> de santé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préalable</a:t>
            </a:r>
            <a:r>
              <a:rPr lang="fr-FR" sz="1100" dirty="0">
                <a:effectLst/>
                <a:latin typeface="Calibri" panose="020F0502020204030204" pitchFamily="34" charset="0"/>
              </a:rPr>
              <a:t> de la victime. Elle porte sur :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antécédents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b="1" dirty="0" err="1">
                <a:effectLst/>
                <a:latin typeface="Calibri,Bold"/>
              </a:rPr>
              <a:t>M</a:t>
            </a:r>
            <a:r>
              <a:rPr lang="fr-FR" sz="1100" b="1" dirty="0" err="1">
                <a:effectLst/>
                <a:latin typeface="Calibri" panose="020F0502020204030204" pitchFamily="34" charset="0"/>
              </a:rPr>
              <a:t>édicaux</a:t>
            </a:r>
            <a:r>
              <a:rPr lang="fr-FR" sz="1100" dirty="0">
                <a:effectLst/>
                <a:latin typeface="Calibri" panose="020F0502020204030204" pitchFamily="34" charset="0"/>
              </a:rPr>
              <a:t> (maladies chroniques : asthme,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diabète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épilepsie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arthrose, insuffisance respiratoire chronique, etc.) et chirurgicaux,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b="1" dirty="0">
                <a:effectLst/>
                <a:latin typeface="Calibri,Bold"/>
              </a:rPr>
              <a:t>H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ospitalisations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b="1" dirty="0">
                <a:effectLst/>
                <a:latin typeface="Calibri,Bold"/>
              </a:rPr>
              <a:t>T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raitements</a:t>
            </a:r>
            <a:r>
              <a:rPr lang="fr-FR" sz="1100" dirty="0">
                <a:effectLst/>
                <a:latin typeface="Calibri" panose="020F0502020204030204" pitchFamily="34" charset="0"/>
              </a:rPr>
              <a:t> en cours et ses modifications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récentes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b="1" dirty="0">
                <a:effectLst/>
                <a:latin typeface="Calibri,Bold"/>
              </a:rPr>
              <a:t>A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llergies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Wingdings" pitchFamily="2" charset="2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</a:rPr>
              <a:t>l’existence de </a:t>
            </a:r>
            <a:r>
              <a:rPr lang="fr-FR" sz="1100" b="1" dirty="0">
                <a:effectLst/>
                <a:latin typeface="Calibri,Bold"/>
              </a:rPr>
              <a:t>F</a:t>
            </a:r>
            <a:r>
              <a:rPr lang="fr-FR" sz="1100" b="1" dirty="0">
                <a:effectLst/>
                <a:latin typeface="Calibri" panose="020F0502020204030204" pitchFamily="34" charset="0"/>
              </a:rPr>
              <a:t>acteurs de risques </a:t>
            </a:r>
            <a:r>
              <a:rPr lang="fr-FR" sz="1100" dirty="0">
                <a:effectLst/>
                <a:latin typeface="Calibri" panose="020F0502020204030204" pitchFamily="34" charset="0"/>
              </a:rPr>
              <a:t>(hypertension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artérielle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tabagisme,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sédentarite</a:t>
            </a:r>
            <a:r>
              <a:rPr lang="fr-FR" sz="1100" dirty="0">
                <a:effectLst/>
                <a:latin typeface="Calibri" panose="020F0502020204030204" pitchFamily="34" charset="0"/>
              </a:rPr>
              <a:t>́, stress,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hypercholestérolémie</a:t>
            </a:r>
            <a:r>
              <a:rPr lang="fr-FR" sz="1100" dirty="0">
                <a:effectLst/>
                <a:latin typeface="Calibri" panose="020F0502020204030204" pitchFamily="34" charset="0"/>
              </a:rPr>
              <a:t>, le surpoids, etc.). </a:t>
            </a:r>
            <a:endParaRPr lang="fr-FR" dirty="0">
              <a:effectLst/>
            </a:endParaRPr>
          </a:p>
          <a:p>
            <a:endParaRPr lang="fr-FR" dirty="0"/>
          </a:p>
          <a:p>
            <a:r>
              <a:rPr lang="fr-FR" sz="1200" b="1" dirty="0">
                <a:effectLst/>
                <a:latin typeface="Symbol" pitchFamily="2" charset="2"/>
              </a:rPr>
              <a:t>2 - </a:t>
            </a:r>
            <a:r>
              <a:rPr lang="fr-FR" sz="1200" b="1" dirty="0">
                <a:effectLst/>
                <a:latin typeface="Calibri,Bold"/>
              </a:rPr>
              <a:t>L’EXAMEN </a:t>
            </a:r>
            <a:r>
              <a:rPr lang="fr-FR" sz="1200" b="1" dirty="0">
                <a:effectLst/>
                <a:latin typeface="Calibri" panose="020F0502020204030204" pitchFamily="34" charset="0"/>
              </a:rPr>
              <a:t>: </a:t>
            </a:r>
            <a:endParaRPr lang="fr-FR" sz="1200" b="1" dirty="0"/>
          </a:p>
          <a:p>
            <a:r>
              <a:rPr lang="fr-FR" sz="1100" dirty="0">
                <a:effectLst/>
                <a:latin typeface="Calibri" panose="020F0502020204030204" pitchFamily="34" charset="0"/>
              </a:rPr>
              <a:t>Le secouriste approfondit l’examen de la victime à la recherche de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lésions</a:t>
            </a:r>
            <a:r>
              <a:rPr lang="fr-FR" sz="1100" dirty="0">
                <a:effectLst/>
                <a:latin typeface="Calibri" panose="020F0502020204030204" pitchFamily="34" charset="0"/>
              </a:rPr>
              <a:t> de la peau (plaies,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brûlures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contusion) ou d’autres atteintes (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tâches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rougeurs), mais aussi 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hématomes</a:t>
            </a:r>
            <a:r>
              <a:rPr lang="fr-FR" sz="1100" dirty="0">
                <a:effectLst/>
                <a:latin typeface="Calibri" panose="020F0502020204030204" pitchFamily="34" charset="0"/>
              </a:rPr>
              <a:t>, des gonflements, 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écoulements</a:t>
            </a:r>
            <a:r>
              <a:rPr lang="fr-FR" sz="1100" dirty="0">
                <a:effectLst/>
                <a:latin typeface="Calibri" panose="020F0502020204030204" pitchFamily="34" charset="0"/>
              </a:rPr>
              <a:t> ou 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déformations</a:t>
            </a:r>
            <a:r>
              <a:rPr lang="fr-FR" sz="1100" dirty="0">
                <a:effectLst/>
                <a:latin typeface="Calibri" panose="020F0502020204030204" pitchFamily="34" charset="0"/>
              </a:rPr>
              <a:t>. </a:t>
            </a:r>
          </a:p>
          <a:p>
            <a:endParaRPr lang="fr-FR" dirty="0"/>
          </a:p>
          <a:p>
            <a:r>
              <a:rPr lang="fr-FR" sz="1100" b="1" dirty="0">
                <a:effectLst/>
                <a:latin typeface="Symbol" pitchFamily="2" charset="2"/>
              </a:rPr>
              <a:t>3 - </a:t>
            </a:r>
            <a:r>
              <a:rPr lang="fr-FR" sz="1100" b="1" dirty="0">
                <a:effectLst/>
                <a:latin typeface="Calibri,Bold"/>
              </a:rPr>
              <a:t>LA MESURE DES PARAMETRES PHYSIOLOGIQUES :</a:t>
            </a:r>
            <a:r>
              <a:rPr lang="fr-FR" sz="1100" dirty="0">
                <a:effectLst/>
                <a:latin typeface="Calibri,Bold"/>
              </a:rPr>
              <a:t/>
            </a:r>
            <a:br>
              <a:rPr lang="fr-FR" sz="1100" dirty="0">
                <a:effectLst/>
                <a:latin typeface="Calibri,Bold"/>
              </a:rPr>
            </a:br>
            <a:r>
              <a:rPr lang="fr-FR" sz="1100" dirty="0">
                <a:effectLst/>
                <a:latin typeface="Calibri" panose="020F0502020204030204" pitchFamily="34" charset="0"/>
              </a:rPr>
              <a:t>Les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paramètres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suivants seront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systématiquement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réalisés</a:t>
            </a:r>
            <a:r>
              <a:rPr lang="fr-FR" sz="1100" dirty="0">
                <a:effectLst/>
                <a:latin typeface="Calibri" panose="020F0502020204030204" pitchFamily="34" charset="0"/>
              </a:rPr>
              <a:t> : </a:t>
            </a:r>
            <a:endParaRPr lang="fr-FR" dirty="0"/>
          </a:p>
          <a:p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fréquence</a:t>
            </a:r>
            <a:r>
              <a:rPr lang="fr-FR" sz="1100" dirty="0">
                <a:effectLst/>
                <a:latin typeface="Calibri" panose="020F0502020204030204" pitchFamily="34" charset="0"/>
              </a:rPr>
              <a:t> respiratoire (FR) ; </a:t>
            </a:r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saturation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pulsée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(SpO</a:t>
            </a:r>
            <a:r>
              <a:rPr lang="fr-FR" sz="700" dirty="0">
                <a:effectLst/>
                <a:latin typeface="Calibri" panose="020F0502020204030204" pitchFamily="34" charset="0"/>
              </a:rPr>
              <a:t>2</a:t>
            </a:r>
            <a:r>
              <a:rPr lang="fr-FR" sz="1100" dirty="0">
                <a:effectLst/>
                <a:latin typeface="Calibri" panose="020F0502020204030204" pitchFamily="34" charset="0"/>
              </a:rPr>
              <a:t>) ;</a:t>
            </a:r>
            <a:br>
              <a:rPr lang="fr-FR" sz="1100" dirty="0">
                <a:effectLst/>
                <a:latin typeface="Calibri" panose="020F0502020204030204" pitchFamily="34" charset="0"/>
              </a:rPr>
            </a:br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fréquence</a:t>
            </a:r>
            <a:r>
              <a:rPr lang="fr-FR" sz="1100" dirty="0">
                <a:effectLst/>
                <a:latin typeface="Calibri" panose="020F0502020204030204" pitchFamily="34" charset="0"/>
              </a:rPr>
              <a:t> cardiaque (FC) ; </a:t>
            </a:r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La pression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artérielle</a:t>
            </a:r>
            <a:r>
              <a:rPr lang="fr-FR" sz="1100" dirty="0">
                <a:effectLst/>
                <a:latin typeface="Calibri" panose="020F0502020204030204" pitchFamily="34" charset="0"/>
              </a:rPr>
              <a:t> (PA) ; </a:t>
            </a:r>
            <a:endParaRPr lang="fr-FR" dirty="0"/>
          </a:p>
          <a:p>
            <a:r>
              <a:rPr lang="fr-FR" sz="1100" dirty="0">
                <a:effectLst/>
                <a:latin typeface="Calibri" panose="020F0502020204030204" pitchFamily="34" charset="0"/>
              </a:rPr>
              <a:t>D’autres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paramètres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peuvent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être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mesurés</a:t>
            </a:r>
            <a:r>
              <a:rPr lang="fr-FR" sz="1100" dirty="0">
                <a:effectLst/>
                <a:latin typeface="Calibri" panose="020F0502020204030204" pitchFamily="34" charset="0"/>
              </a:rPr>
              <a:t> en fonction du contexte, de la plainte et de l’examen. Tel est le cas de la mesure de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glycémie</a:t>
            </a:r>
            <a:r>
              <a:rPr lang="fr-FR" sz="1100" dirty="0">
                <a:effectLst/>
                <a:latin typeface="Calibri" panose="020F0502020204030204" pitchFamily="34" charset="0"/>
              </a:rPr>
              <a:t> capillaire, de la mesure de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température</a:t>
            </a:r>
            <a:r>
              <a:rPr lang="fr-FR" sz="1100" dirty="0">
                <a:effectLst/>
                <a:latin typeface="Calibri" panose="020F0502020204030204" pitchFamily="34" charset="0"/>
              </a:rPr>
              <a:t> corporelle ou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réalisation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 et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télétransmission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d’un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électrocardiogramme</a:t>
            </a:r>
            <a:r>
              <a:rPr lang="fr-FR" sz="1100" dirty="0">
                <a:effectLst/>
                <a:latin typeface="Calibri" panose="020F0502020204030204" pitchFamily="34" charset="0"/>
              </a:rPr>
              <a:t> pour les secouristes habilités</a:t>
            </a:r>
            <a:r>
              <a:rPr lang="fr-FR" sz="700" dirty="0">
                <a:effectLst/>
                <a:latin typeface="Calibri" panose="020F0502020204030204" pitchFamily="34" charset="0"/>
              </a:rPr>
              <a:t>1 </a:t>
            </a:r>
            <a:r>
              <a:rPr lang="fr-FR" sz="1100" dirty="0">
                <a:effectLst/>
                <a:latin typeface="Calibri" panose="020F0502020204030204" pitchFamily="34" charset="0"/>
              </a:rPr>
              <a:t>. </a:t>
            </a:r>
          </a:p>
          <a:p>
            <a:pPr marL="171450" indent="-171450">
              <a:buFontTx/>
              <a:buChar char="-"/>
            </a:pPr>
            <a:endParaRPr lang="fr-FR" sz="1200" b="0" dirty="0">
              <a:effectLst/>
              <a:latin typeface="+mn-lt"/>
            </a:endParaRPr>
          </a:p>
          <a:p>
            <a:pPr marL="0" indent="0">
              <a:buFontTx/>
              <a:buNone/>
            </a:pPr>
            <a:r>
              <a:rPr lang="fr-FR" sz="1100" b="1" dirty="0">
                <a:effectLst/>
                <a:latin typeface="Calibri" panose="020F0502020204030204" pitchFamily="34" charset="0"/>
              </a:rPr>
              <a:t>4 - DES SCORES OU ECHELLES</a:t>
            </a:r>
            <a:r>
              <a:rPr lang="fr-FR" sz="1100" b="1" dirty="0">
                <a:effectLst/>
                <a:latin typeface="Calibri,Bold"/>
              </a:rPr>
              <a:t> : </a:t>
            </a:r>
          </a:p>
          <a:p>
            <a:pPr marL="0" indent="0">
              <a:buFontTx/>
              <a:buNone/>
            </a:pPr>
            <a:r>
              <a:rPr lang="fr-FR" sz="1100" b="0" dirty="0">
                <a:effectLst/>
                <a:latin typeface="Calibri,Bold"/>
              </a:rPr>
              <a:t>p</a:t>
            </a:r>
            <a:r>
              <a:rPr lang="fr-FR" sz="1100" b="0" dirty="0">
                <a:effectLst/>
                <a:latin typeface="Calibri" panose="020F0502020204030204" pitchFamily="34" charset="0"/>
              </a:rPr>
              <a:t>euvent </a:t>
            </a:r>
            <a:r>
              <a:rPr lang="fr-FR" sz="1100" b="0" dirty="0" err="1">
                <a:effectLst/>
                <a:latin typeface="Calibri" panose="020F0502020204030204" pitchFamily="34" charset="0"/>
              </a:rPr>
              <a:t>compléter</a:t>
            </a:r>
            <a:r>
              <a:rPr lang="fr-FR" sz="1100" b="0" dirty="0">
                <a:effectLst/>
                <a:latin typeface="Calibri" panose="020F0502020204030204" pitchFamily="34" charset="0"/>
              </a:rPr>
              <a:t> le bilan en fonction du contexte : </a:t>
            </a:r>
          </a:p>
          <a:p>
            <a:pPr marL="0" indent="0">
              <a:buFontTx/>
              <a:buNone/>
            </a:pPr>
            <a:r>
              <a:rPr lang="fr-FR" sz="1100" b="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b="0" dirty="0">
                <a:effectLst/>
                <a:latin typeface="Calibri" panose="020F0502020204030204" pitchFamily="34" charset="0"/>
              </a:rPr>
              <a:t>mesure de la douleur ; </a:t>
            </a:r>
            <a:endParaRPr lang="fr-FR" b="0" dirty="0"/>
          </a:p>
          <a:p>
            <a:r>
              <a:rPr lang="fr-FR" sz="1100" b="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b="0" dirty="0">
                <a:effectLst/>
                <a:latin typeface="Calibri" panose="020F0502020204030204" pitchFamily="34" charset="0"/>
              </a:rPr>
              <a:t>mesure du niveau de conscience d’une victime (EVDA/AVPU ou score de Glasgow) ;</a:t>
            </a:r>
            <a:br>
              <a:rPr lang="fr-FR" sz="1100" b="0" dirty="0">
                <a:effectLst/>
                <a:latin typeface="Calibri" panose="020F0502020204030204" pitchFamily="34" charset="0"/>
              </a:rPr>
            </a:br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>
                <a:effectLst/>
                <a:latin typeface="Calibri" panose="020F0502020204030204" pitchFamily="34" charset="0"/>
              </a:rPr>
              <a:t>mesure de la superficie d’une surface corporelle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brulée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(score de Wallace ou tables de Lund et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Browder</a:t>
            </a:r>
            <a:r>
              <a:rPr lang="fr-FR" sz="1100" dirty="0">
                <a:effectLst/>
                <a:latin typeface="Calibri" panose="020F0502020204030204" pitchFamily="34" charset="0"/>
              </a:rPr>
              <a:t>) ;</a:t>
            </a:r>
            <a:br>
              <a:rPr lang="fr-FR" sz="1100" dirty="0">
                <a:effectLst/>
                <a:latin typeface="Calibri" panose="020F0502020204030204" pitchFamily="34" charset="0"/>
              </a:rPr>
            </a:br>
            <a:r>
              <a:rPr lang="fr-FR" sz="1100" dirty="0">
                <a:effectLst/>
                <a:latin typeface="Courier New" panose="02070309020205020404" pitchFamily="49" charset="0"/>
              </a:rPr>
              <a:t>o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réalisation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 d’un score de reconnaissance des AVC ; </a:t>
            </a:r>
            <a:endParaRPr lang="fr-FR" sz="1100" dirty="0">
              <a:effectLst/>
              <a:latin typeface="Courier New" panose="02070309020205020404" pitchFamily="49" charset="0"/>
            </a:endParaRPr>
          </a:p>
          <a:p>
            <a:endParaRPr lang="fr-FR" dirty="0"/>
          </a:p>
          <a:p>
            <a:r>
              <a:rPr lang="fr-FR" sz="1100" dirty="0">
                <a:effectLst/>
                <a:latin typeface="Calibri" panose="020F0502020204030204" pitchFamily="34" charset="0"/>
              </a:rPr>
              <a:t>A plusieurs secouristes, la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réalisation</a:t>
            </a:r>
            <a:r>
              <a:rPr lang="fr-FR" sz="1100" dirty="0">
                <a:effectLst/>
                <a:latin typeface="Calibri" panose="020F0502020204030204" pitchFamily="34" charset="0"/>
              </a:rPr>
              <a:t> de la mesure 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paramètres</a:t>
            </a:r>
            <a:r>
              <a:rPr lang="fr-FR" sz="1100" dirty="0">
                <a:effectLst/>
                <a:latin typeface="Calibri" panose="020F0502020204030204" pitchFamily="34" charset="0"/>
              </a:rPr>
              <a:t> physiologiques ou des scores,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peut-être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réalisée</a:t>
            </a:r>
            <a:r>
              <a:rPr lang="fr-FR" sz="1100" dirty="0">
                <a:effectLst/>
                <a:latin typeface="Calibri" panose="020F0502020204030204" pitchFamily="34" charset="0"/>
              </a:rPr>
              <a:t> pendant qu’un autre secouriste s’occupe de l’interrogatoire et de l’examen de la victime. </a:t>
            </a:r>
            <a:endParaRPr lang="fr-FR" dirty="0"/>
          </a:p>
          <a:p>
            <a:r>
              <a:rPr lang="fr-FR" sz="1100" dirty="0">
                <a:effectLst/>
                <a:latin typeface="Calibri" panose="020F0502020204030204" pitchFamily="34" charset="0"/>
              </a:rPr>
              <a:t>À l’issue du 4ème regard, l’ensemble des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éléments</a:t>
            </a:r>
            <a:r>
              <a:rPr lang="fr-FR" sz="1100" dirty="0">
                <a:effectLst/>
                <a:latin typeface="Calibri" panose="020F0502020204030204" pitchFamily="34" charset="0"/>
              </a:rPr>
              <a:t> recueillis doit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être</a:t>
            </a:r>
            <a:r>
              <a:rPr lang="fr-FR" sz="1100" dirty="0">
                <a:effectLst/>
                <a:latin typeface="Calibri" panose="020F0502020204030204" pitchFamily="34" charset="0"/>
              </a:rPr>
              <a:t> transmis au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médecin</a:t>
            </a:r>
            <a:r>
              <a:rPr lang="fr-FR" sz="1100" dirty="0">
                <a:effectLst/>
                <a:latin typeface="Calibri" panose="020F0502020204030204" pitchFamily="34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régulateur</a:t>
            </a:r>
            <a:r>
              <a:rPr lang="fr-FR" sz="1100" dirty="0">
                <a:effectLst/>
                <a:latin typeface="Calibri" panose="020F0502020204030204" pitchFamily="34" charset="0"/>
              </a:rPr>
              <a:t> sans les </a:t>
            </a:r>
            <a:r>
              <a:rPr lang="fr-FR" sz="1100" dirty="0" err="1">
                <a:effectLst/>
                <a:latin typeface="Calibri" panose="020F0502020204030204" pitchFamily="34" charset="0"/>
              </a:rPr>
              <a:t>interpréter</a:t>
            </a:r>
            <a:r>
              <a:rPr lang="fr-FR" sz="1100" dirty="0">
                <a:effectLst/>
                <a:latin typeface="Calibri" panose="020F0502020204030204" pitchFamily="34" charset="0"/>
              </a:rPr>
              <a:t>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84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02PR05 / 12-2022</a:t>
            </a:r>
          </a:p>
          <a:p>
            <a:endParaRPr lang="fr-FR" b="1" dirty="0" smtClean="0"/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permet de suivre l’évolution de l’état de la victime et l’efficacité des gestes de secours effectués.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débute dès le 2ème regard, est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se termine lors de la transmission de la victime à l’équipe chargée d’assurer la continuité des soins.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mesure des paramètres physiologiques est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renouvelée toutes les 5 minutes en cas de détresse vitale, sinon toutes les 10 à 15 minutes.</a:t>
            </a:r>
            <a:b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surveillance régulière peut être optimisée par l’utilisation d’appareil « multiparamétriques » (FC, PA, SpO2, température)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Devant tout changement d’état de la victime, les gestes de secours sont adaptés immédiatement.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éléments sont transmis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Au médecin régulateur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À l’équipe de renfort éventuelle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À l’équipe chargée d’assurer la continuité des soins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59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02PR05 / 12-2022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6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3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0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Présentation</a:t>
            </a:r>
            <a:r>
              <a:rPr lang="fr-FR" baseline="0" dirty="0" smtClean="0"/>
              <a:t> de l’Epn DGSCGC qui a participé à la conception des diocuments et l’encadrement des FC 2023.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Diversité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Complémentarité entre OP et AASC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4128-47BA-40CB-92B2-F8211596D8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64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31B63-FC15-4BEE-AA5F-82AE03BB84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0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02AC01 / 12/2022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1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 smtClean="0"/>
              <a:t>02AC01 / 12/2022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réalisation du bilan, de manière structurée et rigoureuse, assure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mise en sécurité des intervenants, de la ou des victimes, des témoins et des lieux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recherche de détresses vitales et la mise en œuvre rapide d’une conduite à tenir appropriée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une évaluation globale de l’état physique et psychique de la victime permettant la mise en œuvre de gestes de premiers secours complémentaires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transmission au médecin régulateur de tous les éléments lui permettant d’établir un diagnostic le plus précis possible pour proposer une suite à donner à l’intervention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suivi de l’évolution de l’état de la victime.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L’attitude et le comportement des secouristes ont un impact direct sur la qualité des informations recueillies auprès de la victime et de sa prise en charge.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bilan respecte les 3 principes suivants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Commencer par une évaluation globale pour aller ensuite dans le détail.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Rechercher et traiter en priorité « ce qui tue en premier »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Fonctionner en cercles de contrôle continu, de l’abord de la victime, jusqu’à la fin de l’intervention : évaluer (apprécier et mesurer les fonctions vitales de manière hiérarchisée), agir, contrôler l’action et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réévaluer.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L’approche chronologique du bilan distingue 4 regards successifs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premier regard apprécie la situation dans sa globalité pour déceler d’éventuels dangers pour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l’équipe, la victime et son environnement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deuxième regard progresse vers la victime et a pour objectif d’identifier une détresse vitale ainsi que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plainte principale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troisième regard repose sur une évaluation hiérarchisée et structurée des fonctions vitales, l’une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l’autre pour rechercher une détresse vitale moins évidente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quatrième regard permet de compléter l’évaluation en approfondissant l’interrogatoire, en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examinant la victime et en poursuivant la mesure des paramètres vitaux.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le 2ème regard, une logique de surveillance de la victime débute et se poursuit jusqu’à la fin de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l’intervention.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synthèse des informations et des actions entreprises durant toute l’intervention doit être consignée et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transmise à l’équipe qui prend le relai.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 smtClean="0">
                <a:effectLst/>
                <a:latin typeface="Calibri" panose="020F0502020204030204" pitchFamily="34" charset="0"/>
              </a:rPr>
              <a:t>Fonctionner en cercles de contrôle continu, de l’abord de la victime, jusqu’à la fin de l’intervention : évaluer (apprécier et mesurer les fonctions vitales de manière hiérarchisée), agir, contrôler l’action et réévaluer en permanence.</a:t>
            </a:r>
            <a:endParaRPr lang="fr-FR" dirty="0" smtClean="0">
              <a:effectLst/>
            </a:endParaRPr>
          </a:p>
          <a:p>
            <a:pPr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18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L’approche chronologique du bilan distingue 4 regards successifs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premier regard apprécie la situation dans sa globalité pour déceler d’éventuels dangers pour l’équipe, la victime et son environnement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deuxième regard progresse vers la victime et a pour objectif d’identifier une détresse vitale ainsi que la plainte principale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troisième regard repose sur une évaluation hiérarchisée et structurée des fonctions vitales, l’une après l’autre pour rechercher une détresse vitale moins évidente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Le quatrième regard permet de compléter l’évaluation en approfondissant l’interrogatoire, en examinant la victime et en poursuivant la mesure des paramètres vitaux.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le 2ème regard, une logique de surveillance de la victime débute et se poursuit jusqu’à la fin de l’intervention.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synthèse des informations et des actions entreprises durant toute l’intervention doit être consignée et transmise à l’équipe qui prend le relai.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 smtClean="0">
                <a:effectLst/>
                <a:latin typeface="Calibri" panose="020F0502020204030204" pitchFamily="34" charset="0"/>
              </a:rPr>
              <a:t>Fonctionner en cercles de contrôle continu, de l’abord de la victime, jusqu’à la fin de l’intervention : évaluer (apprécier et mesurer les fonctions vitales de manière hiérarchisée), agir, contrôler l’action et réévaluer en permanence.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11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/>
              <a:t>02PR01/ 12/2022</a:t>
            </a:r>
          </a:p>
          <a:p>
            <a:endParaRPr lang="fr-FR" sz="1200" b="1" dirty="0" smtClean="0"/>
          </a:p>
          <a:p>
            <a:r>
              <a:rPr lang="fr-FR" sz="1200" b="1" dirty="0" smtClean="0"/>
              <a:t>Que </a:t>
            </a:r>
            <a:r>
              <a:rPr lang="fr-FR" sz="1200" b="1" dirty="0"/>
              <a:t>s’est-il passé </a:t>
            </a:r>
            <a:r>
              <a:rPr lang="fr-FR" sz="1200" dirty="0"/>
              <a:t>: Observer la scène et questionner la</a:t>
            </a:r>
            <a:r>
              <a:rPr lang="fr-FR" sz="1200" baseline="0" dirty="0"/>
              <a:t> victime et les tiers et </a:t>
            </a:r>
            <a:r>
              <a:rPr lang="fr-FR" sz="1200" b="1" i="1" baseline="0" dirty="0"/>
              <a:t>TRANSMETTRE la nature de l’intervention</a:t>
            </a:r>
          </a:p>
          <a:p>
            <a:r>
              <a:rPr lang="fr-FR" sz="1200" b="1" baseline="0" dirty="0"/>
              <a:t>Les informations de départ sont-elles correctes </a:t>
            </a:r>
            <a:r>
              <a:rPr lang="fr-FR" sz="1200" baseline="0" dirty="0"/>
              <a:t>: s’assurer des informations transmises lors du déclenchement de l’intervention </a:t>
            </a:r>
            <a:r>
              <a:rPr lang="fr-FR" sz="1200" b="1" i="1" baseline="0" dirty="0"/>
              <a:t>COMPLETER ET CORRIGER</a:t>
            </a:r>
          </a:p>
          <a:p>
            <a:r>
              <a:rPr lang="fr-FR" sz="1200" b="1" baseline="0" dirty="0"/>
              <a:t>Existe-t-il un danger immédiat à venir </a:t>
            </a:r>
            <a:r>
              <a:rPr lang="fr-FR" sz="1200" baseline="0" dirty="0"/>
              <a:t>: Rechercher les dangers évidents, ceux moins évidents et les personnes qui pourraient être exposées </a:t>
            </a:r>
            <a:r>
              <a:rPr lang="fr-FR" sz="1200" b="1" i="1" baseline="0" dirty="0"/>
              <a:t>ASSURER LA PROTECTION ET LA SECURITE</a:t>
            </a:r>
          </a:p>
          <a:p>
            <a:r>
              <a:rPr lang="fr-FR" sz="1200" b="1" baseline="0" dirty="0"/>
              <a:t>Combien y a t-il de victimes </a:t>
            </a:r>
            <a:r>
              <a:rPr lang="fr-FR" sz="1200" baseline="0" dirty="0"/>
              <a:t>: reconnaisance des lieux et ses alentours </a:t>
            </a:r>
            <a:r>
              <a:rPr lang="fr-FR" sz="1200" b="1" i="1" baseline="0" dirty="0"/>
              <a:t>APPLIQUER PROTOCOLE NOMBREUSES VICTIMES ET INDIQUER LES MESURES PRISES</a:t>
            </a:r>
          </a:p>
          <a:p>
            <a:r>
              <a:rPr lang="fr-FR" sz="1200" b="1" i="0" baseline="0" dirty="0"/>
              <a:t>Les moyens sont-ils suffisants </a:t>
            </a:r>
            <a:r>
              <a:rPr lang="fr-FR" sz="1200" b="0" i="0" baseline="0" dirty="0"/>
              <a:t>: Identifier les moyens sur place et les moyens necessaires complémentaires utiles </a:t>
            </a:r>
            <a:r>
              <a:rPr lang="fr-FR" sz="1200" b="1" i="1" baseline="0" dirty="0"/>
              <a:t>DEMANDER LES MOYENS LE PLUS RAPIDEMENT POSSIBLE</a:t>
            </a:r>
            <a:endParaRPr lang="fr-FR" sz="12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69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02PR02/12-2022</a:t>
            </a:r>
          </a:p>
          <a:p>
            <a:endParaRPr lang="fr-FR" b="1" dirty="0" smtClean="0"/>
          </a:p>
          <a:p>
            <a:r>
              <a:rPr lang="fr-FR" b="1" dirty="0" smtClean="0"/>
              <a:t>Menaces </a:t>
            </a:r>
            <a:r>
              <a:rPr lang="fr-FR" b="1" dirty="0"/>
              <a:t>vitales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Hémorragie externe grave : </a:t>
            </a:r>
            <a:r>
              <a:rPr lang="fr-FR" b="1" i="1" dirty="0"/>
              <a:t>ARRETER L’HEMORRAGIE</a:t>
            </a:r>
          </a:p>
          <a:p>
            <a:pPr marL="171450" indent="-171450">
              <a:buFontTx/>
              <a:buChar char="-"/>
            </a:pPr>
            <a:r>
              <a:rPr lang="fr-FR" b="0" i="0" dirty="0"/>
              <a:t>Obstruction</a:t>
            </a:r>
            <a:r>
              <a:rPr lang="fr-FR" b="0" i="0" baseline="0" dirty="0"/>
              <a:t> des VA ou liberté des VA menacée </a:t>
            </a:r>
            <a:r>
              <a:rPr lang="fr-FR" b="1" i="1" baseline="0" dirty="0"/>
              <a:t>: concerne toutes les actions qui pourront assurer la LVA : RETOURNEMENT SUR LE DOS / RETRAIT DE CASQUE /  L.V.A / BASCULE TÊTE EN ARRIERE / ELEVATION MENTON / P.L.S /  ASPIRATION DES MUCOSITES</a:t>
            </a:r>
          </a:p>
          <a:p>
            <a:pPr marL="171450" indent="-171450">
              <a:buFontTx/>
              <a:buChar char="-"/>
            </a:pPr>
            <a:r>
              <a:rPr lang="fr-FR" b="0" i="0" baseline="0" dirty="0"/>
              <a:t>Absence de réaction sans respiration ou respiration anormale : </a:t>
            </a:r>
            <a:r>
              <a:rPr lang="fr-FR" b="1" i="1" baseline="0" dirty="0"/>
              <a:t>DEBUTER UNE RCP</a:t>
            </a:r>
          </a:p>
          <a:p>
            <a:pPr marL="0" indent="0">
              <a:buFontTx/>
              <a:buNone/>
            </a:pPr>
            <a:r>
              <a:rPr lang="fr-FR" b="0" i="0" baseline="0" dirty="0"/>
              <a:t>-  </a:t>
            </a:r>
            <a:r>
              <a:rPr lang="fr-FR" b="0" i="0" baseline="0" dirty="0" smtClean="0"/>
              <a:t> Plainte </a:t>
            </a:r>
            <a:r>
              <a:rPr lang="fr-FR" b="0" i="0" baseline="0" dirty="0"/>
              <a:t>principale de la victime : Attitude douloureuse, essoufflement, lésions traumatiques évidentes ou suspectées : </a:t>
            </a:r>
            <a:r>
              <a:rPr lang="fr-FR" b="1" i="1" baseline="0" dirty="0"/>
              <a:t>POSITION DE REPOS, STABILISATION DU RACHIS</a:t>
            </a:r>
          </a:p>
          <a:p>
            <a:pPr marL="171450" indent="-171450">
              <a:buFontTx/>
              <a:buChar char="-"/>
            </a:pPr>
            <a:endParaRPr lang="fr-FR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En parallèle des actions entreprises, toute détresse vitale constatée doit faire l’objet d’un avis médical</a:t>
            </a:r>
            <a:r>
              <a:rPr lang="fr-FR" sz="1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. Le reste du bilan sera</a:t>
            </a:r>
            <a:r>
              <a:rPr lang="fr-FR" sz="1800" b="1" baseline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transmis ultérieurement.</a:t>
            </a:r>
            <a:endParaRPr lang="fr-FR" b="1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8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02PR03 /</a:t>
            </a:r>
            <a:r>
              <a:rPr lang="fr-FR" b="1" baseline="0" dirty="0" smtClean="0"/>
              <a:t> 12-2022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Principe </a:t>
            </a:r>
            <a:r>
              <a:rPr lang="fr-FR" dirty="0"/>
              <a:t>de la réalisation du </a:t>
            </a:r>
            <a:r>
              <a:rPr lang="fr-FR" b="1" dirty="0"/>
              <a:t>3</a:t>
            </a:r>
            <a:r>
              <a:rPr lang="fr-FR" b="1" baseline="30000" dirty="0"/>
              <a:t>ème</a:t>
            </a:r>
            <a:r>
              <a:rPr lang="fr-FR" b="1" dirty="0"/>
              <a:t> regard : </a:t>
            </a:r>
            <a:r>
              <a:rPr lang="fr-FR" b="1" i="1" baseline="0" dirty="0"/>
              <a:t>ECOUTER / OBSERVER / </a:t>
            </a:r>
            <a:r>
              <a:rPr lang="fr-FR" b="1" i="1" baseline="0" dirty="0" smtClean="0"/>
              <a:t>APPRECIER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secouriste, au contact de la victime, se focalise ensuite sur l’évaluation des fonctions vitales.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évalue successivement et selon le principe de « traiter en priorité ce qui tue en premier » :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fonction respiratoire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fonction circulatoire ;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La fonction neurologique.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évaluation se fait en appréciant la fonction concernée grâce aux dires de la victime et aux constatations du secouriste.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qu’une détresse est identifiée, les gestes de premiers secours appropriés doivent être réalisés immédiatement (même si l’examen de la fonction n’est pas terminé) et un avis médical demandé.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appréciation doit ensuite être complétée par la mesure de l’ensemble des paramètres physiologiques vitaux s’ils ne ralentissent pas la progression.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stabilisation du rachis cervical à titre conservatoire si le contexte est traumatique sera maintenue tant qu’une décision d’immobilisation du rachis cervical par un autre moyen n’est pas confirmée.</a:t>
            </a:r>
            <a:b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au long de cette étape, le secouriste sera à l’écoute des informations ou de l’aide proposée par l’entourage ou les témoins afin de gagner du temps dans la compréhension de la situation.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b="1" i="1" baseline="0" dirty="0"/>
          </a:p>
          <a:p>
            <a:endParaRPr lang="fr-FR" b="1" dirty="0"/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A74A7-6716-444F-B8D8-69A290D04F4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0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0" y="305892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8540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09168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18336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18336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09168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0" y="738000"/>
            <a:ext cx="9143640" cy="444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91436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360000" y="4972320"/>
            <a:ext cx="84236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0" y="738000"/>
            <a:ext cx="9143640" cy="444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8540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0" y="305892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0" y="305892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8540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09168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183360" y="73800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18336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09168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0" y="3058920"/>
            <a:ext cx="294408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46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97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86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84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91436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5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3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39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34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1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60000" y="4972320"/>
            <a:ext cx="84236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4443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85400" y="305892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738000"/>
            <a:ext cx="8423640" cy="4046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85400" y="738000"/>
            <a:ext cx="44618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0" y="3058920"/>
            <a:ext cx="9143640" cy="211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"/>
          <p:cNvSpPr/>
          <p:nvPr/>
        </p:nvSpPr>
        <p:spPr>
          <a:xfrm>
            <a:off x="323640" y="4784040"/>
            <a:ext cx="8424720" cy="36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2"/>
          <p:cNvSpPr/>
          <p:nvPr/>
        </p:nvSpPr>
        <p:spPr>
          <a:xfrm>
            <a:off x="360000" y="4784040"/>
            <a:ext cx="8424000" cy="36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MIN_Interieur_RVB.jpg"/>
          <p:cNvPicPr/>
          <p:nvPr/>
        </p:nvPicPr>
        <p:blipFill>
          <a:blip r:embed="rId14"/>
          <a:stretch/>
        </p:blipFill>
        <p:spPr>
          <a:xfrm>
            <a:off x="293040" y="115200"/>
            <a:ext cx="628200" cy="474480"/>
          </a:xfrm>
          <a:prstGeom prst="rect">
            <a:avLst/>
          </a:prstGeom>
          <a:ln w="12600"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0" y="4985280"/>
            <a:ext cx="179640" cy="1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986873D5-62E2-4FF6-9B57-2CE0FA4C1DC4}" type="slidenum">
              <a:rPr lang="fr-FR" sz="100" b="1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lnSpc>
                <a:spcPct val="100000"/>
              </a:lnSpc>
            </a:pPr>
            <a:r>
              <a:rPr lang="fr-FR" sz="100" b="1" strike="noStrike" spc="-1">
                <a:solidFill>
                  <a:srgbClr val="000000"/>
                </a:solidFill>
                <a:latin typeface="Arial"/>
                <a:ea typeface="Arial"/>
              </a:rPr>
              <a:t>Titre</a:t>
            </a:r>
            <a:endParaRPr lang="fr-FR" sz="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3722760" y="2345040"/>
            <a:ext cx="5133240" cy="25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pic>
        <p:nvPicPr>
          <p:cNvPr id="6" name="Image 5"/>
          <p:cNvPicPr/>
          <p:nvPr/>
        </p:nvPicPr>
        <p:blipFill>
          <a:blip r:embed="rId15"/>
          <a:stretch/>
        </p:blipFill>
        <p:spPr>
          <a:xfrm>
            <a:off x="340200" y="159480"/>
            <a:ext cx="3780000" cy="28544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323640" y="4784040"/>
            <a:ext cx="8424720" cy="36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2"/>
          <p:cNvSpPr/>
          <p:nvPr/>
        </p:nvSpPr>
        <p:spPr>
          <a:xfrm>
            <a:off x="360000" y="4784040"/>
            <a:ext cx="8424000" cy="36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8621640" y="4899960"/>
            <a:ext cx="126720" cy="126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97F39347-EEBC-4B56-B362-CD9033DC8B3D}" type="slidenum">
              <a:rPr lang="fr-FR" sz="700" b="1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7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324000" y="1248840"/>
            <a:ext cx="8424360" cy="242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1500" b="1" strike="noStrike" spc="-1">
                <a:solidFill>
                  <a:srgbClr val="808080"/>
                </a:solidFill>
                <a:latin typeface="Arial"/>
                <a:ea typeface="Arial"/>
              </a:rPr>
              <a:t>Sous-titre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endParaRPr lang="fr-FR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4360" cy="53964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000000"/>
                </a:solidFill>
                <a:latin typeface="Arial"/>
                <a:ea typeface="Arial"/>
              </a:rPr>
              <a:t>Titre</a:t>
            </a:r>
            <a:endParaRPr lang="fr-FR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4000" y="1707480"/>
            <a:ext cx="8424000" cy="28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Arial"/>
              </a:rPr>
              <a:t>Texte de niveau 1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Arial"/>
              </a:rPr>
              <a:t>Texte de niveau 2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Arial"/>
              </a:rPr>
              <a:t>Texte de niveau 3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Arial"/>
              </a:rPr>
              <a:t>Texte de niveau 4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  <a:ea typeface="Arial"/>
              </a:rPr>
              <a:t>Texte de niveau 5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Image 48"/>
          <p:cNvPicPr/>
          <p:nvPr/>
        </p:nvPicPr>
        <p:blipFill>
          <a:blip r:embed="rId14"/>
          <a:stretch/>
        </p:blipFill>
        <p:spPr>
          <a:xfrm>
            <a:off x="293040" y="115200"/>
            <a:ext cx="628560" cy="4748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75B4-AE20-4E7B-93F7-C8F884AD47EE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6C72-989B-4253-B2A7-55303EEDC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77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2"/>
          <p:cNvSpPr txBox="1"/>
          <p:nvPr/>
        </p:nvSpPr>
        <p:spPr>
          <a:xfrm>
            <a:off x="0" y="4985280"/>
            <a:ext cx="179640" cy="1360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73674610-EADF-49A3-92EB-5E1ED2880F8D}" type="slidenum">
              <a:rPr lang="fr-FR" sz="100" b="1" strike="noStrike" spc="-1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lang="fr-FR" sz="100" b="0" strike="noStrike" spc="-1">
              <a:latin typeface="Times New Roman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0" y="0"/>
            <a:ext cx="179640" cy="1796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45720" rIns="4572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324000" y="4916880"/>
            <a:ext cx="116964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700" b="1" cap="all" spc="-1" dirty="0">
                <a:solidFill>
                  <a:srgbClr val="000000"/>
                </a:solidFill>
                <a:latin typeface="Arial"/>
                <a:ea typeface="Arial"/>
              </a:rPr>
              <a:t>NOVEMBRE </a:t>
            </a:r>
            <a:r>
              <a:rPr lang="fr-FR" sz="700" b="1" strike="noStrike" cap="all" spc="-1" dirty="0">
                <a:solidFill>
                  <a:srgbClr val="000000"/>
                </a:solidFill>
                <a:latin typeface="Arial"/>
                <a:ea typeface="Arial"/>
              </a:rPr>
              <a:t>2022</a:t>
            </a:r>
            <a:endParaRPr lang="fr-FR" sz="700" b="0" strike="noStrike" spc="-1" dirty="0">
              <a:latin typeface="Arial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2868840" y="321840"/>
            <a:ext cx="587952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fr-FR" sz="700" b="1" spc="-1" dirty="0">
                <a:solidFill>
                  <a:srgbClr val="000000"/>
                </a:solidFill>
                <a:ea typeface="Arial"/>
              </a:rPr>
              <a:t>DGSCGC - SECTION SECOURISME</a:t>
            </a:r>
            <a:endParaRPr lang="fr-FR" sz="700" spc="-1" dirty="0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203528" y="2860180"/>
            <a:ext cx="5684056" cy="70317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3200" dirty="0">
                <a:latin typeface="Marianne" panose="02000000000000000000" pitchFamily="50" charset="0"/>
              </a:rPr>
              <a:t>Formation Continue 2022-23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85" y="2144458"/>
            <a:ext cx="2218633" cy="1285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09" y="2144457"/>
            <a:ext cx="1285827" cy="12858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4" y="2144458"/>
            <a:ext cx="1712933" cy="12858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9229" y="3558213"/>
            <a:ext cx="675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Agir dès l’apparition des premiers signes de détresse vitale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2085" y="3817884"/>
            <a:ext cx="675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Demander un avis médical devant toute détresse vitale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69703" y="4068030"/>
            <a:ext cx="842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 Si contexte traumatique, la stabilisation du rachis cervical est maintenue jusqu’à son immobilisation.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67988" y="1793080"/>
            <a:ext cx="64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L’examen des fonctions vitales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Troisième regard</a:t>
            </a:r>
            <a:r>
              <a:rPr lang="fr-FR" sz="1600" dirty="0">
                <a:solidFill>
                  <a:srgbClr val="002060"/>
                </a:solidFill>
              </a:rPr>
              <a:t> (apprécier)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3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85" y="2144458"/>
            <a:ext cx="2137157" cy="1285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99" y="2144457"/>
            <a:ext cx="1448982" cy="12858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4" y="2144458"/>
            <a:ext cx="1832144" cy="128582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67988" y="1793080"/>
            <a:ext cx="64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L’examen des fonctions vitales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Troisième regard</a:t>
            </a:r>
            <a:r>
              <a:rPr lang="fr-FR" sz="1600" dirty="0">
                <a:solidFill>
                  <a:srgbClr val="002060"/>
                </a:solidFill>
              </a:rPr>
              <a:t> (apprécier)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67988" y="3513441"/>
            <a:ext cx="213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</a:t>
            </a:r>
            <a:r>
              <a:rPr lang="fr-FR" sz="1000" kern="0" dirty="0">
                <a:solidFill>
                  <a:srgbClr val="002060"/>
                </a:solidFill>
              </a:rPr>
              <a:t>Rapidité / Amplitude / Régularité</a:t>
            </a:r>
          </a:p>
          <a:p>
            <a:pPr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Ecouter la victime parler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Observer la peau et les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muqueuses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83819" y="3466720"/>
            <a:ext cx="228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Rapidité / Amplitude / Régularité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Observer la peau et les muqueuses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Température et humidité de la peau au toucher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30424" y="3466720"/>
            <a:ext cx="192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Orientation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PCI ou PCP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Motricité / sensibilité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Symétrie et taille des pupilles</a:t>
            </a:r>
          </a:p>
        </p:txBody>
      </p:sp>
      <p:sp>
        <p:nvSpPr>
          <p:cNvPr id="22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E8EC7CC-2D89-E043-A0B4-B262914F79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7" y="2143076"/>
            <a:ext cx="592939" cy="7078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A65E54A-5C35-EE83-2704-180CB491A9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4" y="2143076"/>
            <a:ext cx="592939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6"/>
          <p:cNvSpPr/>
          <p:nvPr/>
        </p:nvSpPr>
        <p:spPr>
          <a:xfrm>
            <a:off x="978436" y="256710"/>
            <a:ext cx="3870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FFFFFF"/>
                </a:solidFill>
                <a:latin typeface="Calibri"/>
              </a:rPr>
              <a:t>2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089789" y="3091977"/>
            <a:ext cx="5836846" cy="412044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La mesure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des paramètres physiologiques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503261" y="2544123"/>
            <a:ext cx="5097564" cy="412044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L’examen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de la victime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171936" y="1991890"/>
            <a:ext cx="5021695" cy="412044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L’interrogatoire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de la victime ou de son entourage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518430" y="3636040"/>
            <a:ext cx="5786218" cy="412044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La réalisation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scores ou échelles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8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Quatrième regard</a:t>
            </a:r>
            <a:r>
              <a:rPr lang="fr-FR" sz="1600" dirty="0">
                <a:solidFill>
                  <a:srgbClr val="002060"/>
                </a:solidFill>
              </a:rPr>
              <a:t> (Mesurer)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9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6945005" y="2112066"/>
            <a:ext cx="2087970" cy="2310735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SCORER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Mesure de la douleur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EVDA ou Glasgow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Surperficie brûlure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FAST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02780" y="2087931"/>
            <a:ext cx="2087970" cy="2333522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INTERROGER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Recherche du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mécanisme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Analyse des plaintes                             (PQRST)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Antécédents (MHTAF)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Histoire de la maladie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382460" y="2112066"/>
            <a:ext cx="2087970" cy="2310736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EXAMINER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Recherche de lésions, plaies, brûlures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Déformation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Hématomes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Gonflements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Autres atteintes de la peau 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4652616" y="2112066"/>
            <a:ext cx="2087970" cy="2310735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MESURER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Fréquence ventilatoire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SPO2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Fréquence cardiaque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Pression artérielle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Glycémie capillaire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Température</a:t>
            </a:r>
          </a:p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.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5000"/>
                    </a:srgbClr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(ECG)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Quatrième regard</a:t>
            </a:r>
            <a:r>
              <a:rPr lang="fr-FR" sz="1600" dirty="0">
                <a:solidFill>
                  <a:srgbClr val="002060"/>
                </a:solidFill>
              </a:rPr>
              <a:t> (Mesurer)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4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00882" y="2171161"/>
            <a:ext cx="370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Elle débute dès le 2</a:t>
            </a:r>
            <a:r>
              <a:rPr kumimoji="0" lang="fr-FR" sz="14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ème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regard.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93285" y="2692309"/>
            <a:ext cx="663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mesure des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paramètres physiologiques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est renouvelée toutes les 5 mn si DV, sinon toutes les 10 à 15 mn.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La surveillance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4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2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6011133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La transmission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522102" y="1903567"/>
            <a:ext cx="2334281" cy="641727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La victime présente une détresse vitale</a:t>
            </a:r>
            <a:endParaRPr kumimoji="0" lang="fr-FR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522102" y="2861769"/>
            <a:ext cx="2334281" cy="1336520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</a:t>
            </a: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La victime ne présente pas de détresse vitale</a:t>
            </a:r>
          </a:p>
        </p:txBody>
      </p:sp>
      <p:sp>
        <p:nvSpPr>
          <p:cNvPr id="7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5020614" y="1903567"/>
            <a:ext cx="2851177" cy="641727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Transmission sans délai</a:t>
            </a:r>
          </a:p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sz="1300" b="1" kern="0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  <a:cs typeface="DejaVu Sans"/>
              </a:rPr>
              <a:t>Compléter ultérieurement</a:t>
            </a:r>
            <a:endParaRPr kumimoji="0" lang="fr-FR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927944" y="2177580"/>
            <a:ext cx="954157" cy="96493"/>
          </a:xfrm>
          <a:prstGeom prst="rightArrow">
            <a:avLst/>
          </a:prstGeom>
          <a:solidFill>
            <a:srgbClr val="C0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5020614" y="2861769"/>
            <a:ext cx="2851177" cy="1336520"/>
          </a:xfrm>
          <a:prstGeom prst="rect">
            <a:avLst/>
          </a:prstGeom>
          <a:solidFill>
            <a:srgbClr val="224483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Après avoir terminé l’interrogatoire, l’examen </a:t>
            </a:r>
            <a:r>
              <a:rPr lang="fr-FR" sz="1300" b="1" kern="0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  <a:cs typeface="DejaVu Sans"/>
              </a:rPr>
              <a:t>de la victime</a:t>
            </a: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et la mesure des paramètres physiologiques, transmettre le bilan.</a:t>
            </a:r>
            <a:endParaRPr kumimoji="0" lang="fr-FR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DejaVu Sans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3940062" y="3457687"/>
            <a:ext cx="954157" cy="96493"/>
          </a:xfrm>
          <a:prstGeom prst="rightArrow">
            <a:avLst/>
          </a:prstGeom>
          <a:solidFill>
            <a:srgbClr val="C0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8" grpId="0" animBg="1"/>
      <p:bldP spid="2" grpId="0" animBg="1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6011133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Les fiches techniques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343762" y="1593057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Evaluation de la fonction respiratoire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617606" y="2064132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Evaluation de la fonction </a:t>
            </a:r>
            <a:r>
              <a:rPr lang="fr-FR" sz="1400" kern="0" dirty="0">
                <a:solidFill>
                  <a:srgbClr val="ED7D31">
                    <a:lumMod val="75000"/>
                  </a:srgbClr>
                </a:solidFill>
                <a:latin typeface="Arial"/>
                <a:ea typeface="ＭＳ Ｐゴシック" panose="020B0600070205080204" pitchFamily="34" charset="-128"/>
                <a:cs typeface="DejaVu Sans"/>
              </a:rPr>
              <a:t>circul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atoire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1855731" y="2535207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Evaluation de la fonction </a:t>
            </a:r>
            <a:r>
              <a:rPr lang="fr-FR" sz="1400" kern="0" noProof="0" dirty="0">
                <a:solidFill>
                  <a:srgbClr val="ED7D31">
                    <a:lumMod val="75000"/>
                  </a:srgbClr>
                </a:solidFill>
                <a:latin typeface="Arial"/>
                <a:ea typeface="ＭＳ Ｐゴシック" panose="020B0600070205080204" pitchFamily="34" charset="-128"/>
                <a:cs typeface="DejaVu Sans"/>
              </a:rPr>
              <a:t>neurologiqu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119340" y="3006282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Mesure de la douleur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392537" y="3477357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Recherche de lésions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629165-A796-9A4A-8BE8-9DE0038A961C}"/>
              </a:ext>
            </a:extLst>
          </p:cNvPr>
          <p:cNvSpPr/>
          <p:nvPr/>
        </p:nvSpPr>
        <p:spPr bwMode="auto">
          <a:xfrm>
            <a:off x="2702099" y="3948434"/>
            <a:ext cx="3680599" cy="36912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90500" dist="23000" dir="5400000" rotWithShape="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  <a:alpha val="38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DejaVu Sans"/>
              </a:rPr>
              <a:t> Réaliser un électrocardiogramme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8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Algorithme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4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0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72818" y="0"/>
            <a:ext cx="3571182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17588" y="2655274"/>
            <a:ext cx="5606668" cy="2499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xmlns="" id="{4A2FB507-C328-E584-C329-DC918C286C74}"/>
              </a:ext>
            </a:extLst>
          </p:cNvPr>
          <p:cNvSpPr/>
          <p:nvPr/>
        </p:nvSpPr>
        <p:spPr>
          <a:xfrm>
            <a:off x="0" y="845755"/>
            <a:ext cx="5573314" cy="1807313"/>
          </a:xfrm>
          <a:prstGeom prst="rect">
            <a:avLst/>
          </a:prstGeom>
          <a:solidFill>
            <a:srgbClr val="FDF3E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xmlns="" id="{6A54B1D0-C0A1-C44D-1305-B5B01A6DF264}"/>
              </a:ext>
            </a:extLst>
          </p:cNvPr>
          <p:cNvSpPr/>
          <p:nvPr/>
        </p:nvSpPr>
        <p:spPr>
          <a:xfrm>
            <a:off x="-1" y="-5631"/>
            <a:ext cx="5570449" cy="871378"/>
          </a:xfrm>
          <a:prstGeom prst="rect">
            <a:avLst/>
          </a:prstGeom>
          <a:solidFill>
            <a:srgbClr val="F0F4F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4F3B4D49-261C-AC5F-8A0B-AF71D892086F}"/>
              </a:ext>
            </a:extLst>
          </p:cNvPr>
          <p:cNvSpPr/>
          <p:nvPr/>
        </p:nvSpPr>
        <p:spPr>
          <a:xfrm>
            <a:off x="1947931" y="62085"/>
            <a:ext cx="1921953" cy="697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Que s’est-il passé ?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Les informations sont-elles correctes ?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Existe-t-il un danger ?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Combien de victime ?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Les moyens sont-ils suffisants ?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987FC0A4-8243-6916-8033-00DBA85599FA}"/>
              </a:ext>
            </a:extLst>
          </p:cNvPr>
          <p:cNvSpPr/>
          <p:nvPr/>
        </p:nvSpPr>
        <p:spPr>
          <a:xfrm>
            <a:off x="1943328" y="936239"/>
            <a:ext cx="1926556" cy="3626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Observation de la victime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(genre – âge – position…)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875F7DDE-5E88-D390-7614-716032ABDAB1}"/>
              </a:ext>
            </a:extLst>
          </p:cNvPr>
          <p:cNvSpPr/>
          <p:nvPr/>
        </p:nvSpPr>
        <p:spPr>
          <a:xfrm>
            <a:off x="1036951" y="1574624"/>
            <a:ext cx="2123958" cy="670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- Hémorragie externe grave</a:t>
            </a:r>
          </a:p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- Obstruction des voies aériennes </a:t>
            </a:r>
          </a:p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ou liberté des voies aériennes menacée</a:t>
            </a:r>
          </a:p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- Absence de réaction sans respiration ou respiration </a:t>
            </a:r>
            <a:r>
              <a:rPr lang="fr-FR" sz="82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agonique </a:t>
            </a:r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(GASP)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2D3F04A4-6F64-ECE1-358D-C4474A03A3A6}"/>
              </a:ext>
            </a:extLst>
          </p:cNvPr>
          <p:cNvSpPr/>
          <p:nvPr/>
        </p:nvSpPr>
        <p:spPr>
          <a:xfrm>
            <a:off x="3397203" y="1586930"/>
            <a:ext cx="1471161" cy="1644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Arrêter l’hémorragie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A583E07B-CB2B-7A6B-49A2-FD322A3DCB6A}"/>
              </a:ext>
            </a:extLst>
          </p:cNvPr>
          <p:cNvSpPr/>
          <p:nvPr/>
        </p:nvSpPr>
        <p:spPr>
          <a:xfrm>
            <a:off x="1076308" y="1444385"/>
            <a:ext cx="2084601" cy="104101"/>
          </a:xfrm>
          <a:prstGeom prst="roundRect">
            <a:avLst/>
          </a:prstGeom>
          <a:solidFill>
            <a:srgbClr val="FF818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750" b="1" dirty="0">
                <a:solidFill>
                  <a:prstClr val="white"/>
                </a:solidFill>
                <a:latin typeface="Calibri" panose="020F0502020204030204"/>
              </a:rPr>
              <a:t>PRÉSENCE DE MENACES VITALES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C205F019-DF23-EBCF-A90E-96ED5693F6B1}"/>
              </a:ext>
            </a:extLst>
          </p:cNvPr>
          <p:cNvSpPr/>
          <p:nvPr/>
        </p:nvSpPr>
        <p:spPr>
          <a:xfrm>
            <a:off x="3349336" y="1450100"/>
            <a:ext cx="1385363" cy="103145"/>
          </a:xfrm>
          <a:prstGeom prst="roundRect">
            <a:avLst/>
          </a:prstGeom>
          <a:solidFill>
            <a:srgbClr val="FF818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b="1" dirty="0">
                <a:solidFill>
                  <a:prstClr val="white"/>
                </a:solidFill>
                <a:latin typeface="Calibri" panose="020F0502020204030204"/>
              </a:rPr>
              <a:t>RÉACTION</a:t>
            </a:r>
            <a:r>
              <a:rPr lang="fr-FR" sz="825" dirty="0">
                <a:solidFill>
                  <a:prstClr val="white"/>
                </a:solidFill>
                <a:latin typeface="Calibri" panose="020F0502020204030204"/>
              </a:rPr>
              <a:t> IMMÉDIATE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562013CC-6E6A-25BE-E270-D8A03D044927}"/>
              </a:ext>
            </a:extLst>
          </p:cNvPr>
          <p:cNvSpPr/>
          <p:nvPr/>
        </p:nvSpPr>
        <p:spPr>
          <a:xfrm>
            <a:off x="1007992" y="3055915"/>
            <a:ext cx="991288" cy="3568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Détresse respiratoire?¹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43BBA1F0-29AA-7C2F-FDC4-C0BDA677AE24}"/>
              </a:ext>
            </a:extLst>
          </p:cNvPr>
          <p:cNvSpPr/>
          <p:nvPr/>
        </p:nvSpPr>
        <p:spPr>
          <a:xfrm>
            <a:off x="2194749" y="3072188"/>
            <a:ext cx="1006875" cy="363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Position d’attente 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Inhalation o2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4D6B3CA-2987-F01E-9AFF-5B7E6D57E6B9}"/>
              </a:ext>
            </a:extLst>
          </p:cNvPr>
          <p:cNvSpPr/>
          <p:nvPr/>
        </p:nvSpPr>
        <p:spPr>
          <a:xfrm>
            <a:off x="1007993" y="3540218"/>
            <a:ext cx="1013140" cy="29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Détresse circulatoire?¹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D66EFEDE-0B31-0884-0379-B95F4E81DAD5}"/>
              </a:ext>
            </a:extLst>
          </p:cNvPr>
          <p:cNvSpPr/>
          <p:nvPr/>
        </p:nvSpPr>
        <p:spPr>
          <a:xfrm>
            <a:off x="980896" y="3968247"/>
            <a:ext cx="1040237" cy="3874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Détresse neurologique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4FDD2C0C-A603-9F89-7646-3932AD510834}"/>
              </a:ext>
            </a:extLst>
          </p:cNvPr>
          <p:cNvSpPr/>
          <p:nvPr/>
        </p:nvSpPr>
        <p:spPr>
          <a:xfrm>
            <a:off x="2187415" y="4005651"/>
            <a:ext cx="1012340" cy="357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Niveau de conscience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295492F1-823F-A401-C1CC-6C5DC4B42A78}"/>
              </a:ext>
            </a:extLst>
          </p:cNvPr>
          <p:cNvSpPr txBox="1"/>
          <p:nvPr/>
        </p:nvSpPr>
        <p:spPr>
          <a:xfrm>
            <a:off x="1941036" y="4038190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fr-FR" sz="700" b="1" dirty="0">
                <a:solidFill>
                  <a:prstClr val="black"/>
                </a:solidFill>
                <a:latin typeface="Calibri" panose="020F0502020204030204"/>
              </a:rPr>
              <a:t>OUI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xmlns="" id="{30A61CF3-42FD-3815-AEB7-46B37C8BC30E}"/>
              </a:ext>
            </a:extLst>
          </p:cNvPr>
          <p:cNvSpPr/>
          <p:nvPr/>
        </p:nvSpPr>
        <p:spPr>
          <a:xfrm>
            <a:off x="6150524" y="3049757"/>
            <a:ext cx="745074" cy="278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Fréquence respiratoire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xmlns="" id="{CA3E18E9-88C0-BED8-A838-CF14777F8EB2}"/>
              </a:ext>
            </a:extLst>
          </p:cNvPr>
          <p:cNvSpPr/>
          <p:nvPr/>
        </p:nvSpPr>
        <p:spPr>
          <a:xfrm>
            <a:off x="7000723" y="3057261"/>
            <a:ext cx="660632" cy="290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SPO2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xmlns="" id="{08C18775-F104-A784-A338-74EAB7F36FC5}"/>
              </a:ext>
            </a:extLst>
          </p:cNvPr>
          <p:cNvSpPr/>
          <p:nvPr/>
        </p:nvSpPr>
        <p:spPr>
          <a:xfrm>
            <a:off x="6139442" y="3470556"/>
            <a:ext cx="735398" cy="2852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Fréquence cardiaque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xmlns="" id="{0D192C5A-518B-D664-077A-02573372ED85}"/>
              </a:ext>
            </a:extLst>
          </p:cNvPr>
          <p:cNvSpPr/>
          <p:nvPr/>
        </p:nvSpPr>
        <p:spPr>
          <a:xfrm>
            <a:off x="7722170" y="3488216"/>
            <a:ext cx="372998" cy="249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TRC</a:t>
            </a:r>
          </a:p>
        </p:txBody>
      </p:sp>
      <p:sp>
        <p:nvSpPr>
          <p:cNvPr id="171" name="Rectangle : coins arrondis 170">
            <a:extLst>
              <a:ext uri="{FF2B5EF4-FFF2-40B4-BE49-F238E27FC236}">
                <a16:creationId xmlns:a16="http://schemas.microsoft.com/office/drawing/2014/main" xmlns="" id="{D57F09C8-C283-8F21-0041-5730FF536119}"/>
              </a:ext>
            </a:extLst>
          </p:cNvPr>
          <p:cNvSpPr/>
          <p:nvPr/>
        </p:nvSpPr>
        <p:spPr>
          <a:xfrm>
            <a:off x="6852078" y="411769"/>
            <a:ext cx="1197978" cy="2093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INTERROGER</a:t>
            </a:r>
            <a:endParaRPr lang="fr-FR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2" name="Rectangle : coins arrondis 171">
            <a:extLst>
              <a:ext uri="{FF2B5EF4-FFF2-40B4-BE49-F238E27FC236}">
                <a16:creationId xmlns:a16="http://schemas.microsoft.com/office/drawing/2014/main" xmlns="" id="{6BD7B214-DC8C-1677-28BE-AEB23855E4F5}"/>
              </a:ext>
            </a:extLst>
          </p:cNvPr>
          <p:cNvSpPr/>
          <p:nvPr/>
        </p:nvSpPr>
        <p:spPr>
          <a:xfrm>
            <a:off x="6020299" y="989855"/>
            <a:ext cx="860352" cy="246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TRAUMATISME</a:t>
            </a:r>
          </a:p>
        </p:txBody>
      </p:sp>
      <p:sp>
        <p:nvSpPr>
          <p:cNvPr id="173" name="Rectangle : coins arrondis 172">
            <a:extLst>
              <a:ext uri="{FF2B5EF4-FFF2-40B4-BE49-F238E27FC236}">
                <a16:creationId xmlns:a16="http://schemas.microsoft.com/office/drawing/2014/main" xmlns="" id="{695E5F39-69F9-CC86-DA1A-53A0293CEF54}"/>
              </a:ext>
            </a:extLst>
          </p:cNvPr>
          <p:cNvSpPr/>
          <p:nvPr/>
        </p:nvSpPr>
        <p:spPr>
          <a:xfrm>
            <a:off x="6895598" y="988610"/>
            <a:ext cx="1122696" cy="2362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ATTEINTE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CIRCONSTANCIELLE</a:t>
            </a:r>
          </a:p>
        </p:txBody>
      </p:sp>
      <p:sp>
        <p:nvSpPr>
          <p:cNvPr id="174" name="Rectangle : coins arrondis 173">
            <a:extLst>
              <a:ext uri="{FF2B5EF4-FFF2-40B4-BE49-F238E27FC236}">
                <a16:creationId xmlns:a16="http://schemas.microsoft.com/office/drawing/2014/main" xmlns="" id="{0F5970BA-1974-A91F-02FE-470CEFE9EDD7}"/>
              </a:ext>
            </a:extLst>
          </p:cNvPr>
          <p:cNvSpPr/>
          <p:nvPr/>
        </p:nvSpPr>
        <p:spPr>
          <a:xfrm>
            <a:off x="8038086" y="994789"/>
            <a:ext cx="621418" cy="230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MALADIE</a:t>
            </a:r>
          </a:p>
        </p:txBody>
      </p:sp>
      <p:sp>
        <p:nvSpPr>
          <p:cNvPr id="175" name="Rectangle : coins arrondis 174">
            <a:extLst>
              <a:ext uri="{FF2B5EF4-FFF2-40B4-BE49-F238E27FC236}">
                <a16:creationId xmlns:a16="http://schemas.microsoft.com/office/drawing/2014/main" xmlns="" id="{26FD91BB-C80A-E084-B780-EDB70469F28A}"/>
              </a:ext>
            </a:extLst>
          </p:cNvPr>
          <p:cNvSpPr/>
          <p:nvPr/>
        </p:nvSpPr>
        <p:spPr>
          <a:xfrm>
            <a:off x="6090407" y="1745797"/>
            <a:ext cx="742610" cy="2413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fr-FR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defTabSz="342900"/>
            <a:r>
              <a:rPr lang="fr-F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P.Q.R.S.T</a:t>
            </a:r>
          </a:p>
          <a:p>
            <a:pPr defTabSz="342900"/>
            <a:endParaRPr lang="fr-FR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77" name="Rectangle : coins arrondis 176">
            <a:extLst>
              <a:ext uri="{FF2B5EF4-FFF2-40B4-BE49-F238E27FC236}">
                <a16:creationId xmlns:a16="http://schemas.microsoft.com/office/drawing/2014/main" xmlns="" id="{C50C240D-9EF4-1FFD-1005-8801574131B0}"/>
              </a:ext>
            </a:extLst>
          </p:cNvPr>
          <p:cNvSpPr/>
          <p:nvPr/>
        </p:nvSpPr>
        <p:spPr>
          <a:xfrm>
            <a:off x="6833907" y="2201578"/>
            <a:ext cx="1197752" cy="2716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EXAMINER</a:t>
            </a:r>
          </a:p>
          <a:p>
            <a:pPr algn="ctr" defTabSz="342900"/>
            <a:r>
              <a:rPr lang="fr-FR" sz="8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Recherche de lésions</a:t>
            </a:r>
          </a:p>
        </p:txBody>
      </p:sp>
      <p:cxnSp>
        <p:nvCxnSpPr>
          <p:cNvPr id="178" name="Connecteur : en angle 177">
            <a:extLst>
              <a:ext uri="{FF2B5EF4-FFF2-40B4-BE49-F238E27FC236}">
                <a16:creationId xmlns:a16="http://schemas.microsoft.com/office/drawing/2014/main" xmlns="" id="{7CEEBEF9-C0A2-CCB7-D53F-75E28168E028}"/>
              </a:ext>
            </a:extLst>
          </p:cNvPr>
          <p:cNvCxnSpPr>
            <a:cxnSpLocks/>
          </p:cNvCxnSpPr>
          <p:nvPr/>
        </p:nvCxnSpPr>
        <p:spPr>
          <a:xfrm rot="5400000">
            <a:off x="6746333" y="314404"/>
            <a:ext cx="390105" cy="993089"/>
          </a:xfrm>
          <a:prstGeom prst="bentConnector3">
            <a:avLst>
              <a:gd name="adj1" fmla="val 4827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 : en angle 179">
            <a:extLst>
              <a:ext uri="{FF2B5EF4-FFF2-40B4-BE49-F238E27FC236}">
                <a16:creationId xmlns:a16="http://schemas.microsoft.com/office/drawing/2014/main" xmlns="" id="{CEBEB3AC-946E-CC44-037E-69A289AF60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51825" y="349767"/>
            <a:ext cx="357932" cy="897418"/>
          </a:xfrm>
          <a:prstGeom prst="bentConnector3">
            <a:avLst>
              <a:gd name="adj1" fmla="val 5187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 : coins arrondis 257">
            <a:extLst>
              <a:ext uri="{FF2B5EF4-FFF2-40B4-BE49-F238E27FC236}">
                <a16:creationId xmlns:a16="http://schemas.microsoft.com/office/drawing/2014/main" xmlns="" id="{D7D85651-1889-30DD-A640-6073A18F98D5}"/>
              </a:ext>
            </a:extLst>
          </p:cNvPr>
          <p:cNvSpPr/>
          <p:nvPr/>
        </p:nvSpPr>
        <p:spPr>
          <a:xfrm>
            <a:off x="3397204" y="2004786"/>
            <a:ext cx="1471160" cy="1826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RCP</a:t>
            </a:r>
          </a:p>
        </p:txBody>
      </p:sp>
      <p:sp>
        <p:nvSpPr>
          <p:cNvPr id="296" name="Vague 295">
            <a:extLst>
              <a:ext uri="{FF2B5EF4-FFF2-40B4-BE49-F238E27FC236}">
                <a16:creationId xmlns:a16="http://schemas.microsoft.com/office/drawing/2014/main" xmlns="" id="{4F21E057-7365-CF30-E7E0-98BEDC1A864E}"/>
              </a:ext>
            </a:extLst>
          </p:cNvPr>
          <p:cNvSpPr/>
          <p:nvPr/>
        </p:nvSpPr>
        <p:spPr>
          <a:xfrm>
            <a:off x="211990" y="71249"/>
            <a:ext cx="740943" cy="27851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  <a:r>
              <a:rPr lang="fr-FR" sz="900" b="1" baseline="3000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er</a:t>
            </a:r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 REGARD</a:t>
            </a:r>
          </a:p>
        </p:txBody>
      </p:sp>
      <p:sp>
        <p:nvSpPr>
          <p:cNvPr id="297" name="Vague 296">
            <a:extLst>
              <a:ext uri="{FF2B5EF4-FFF2-40B4-BE49-F238E27FC236}">
                <a16:creationId xmlns:a16="http://schemas.microsoft.com/office/drawing/2014/main" xmlns="" id="{6B18A4AE-D8A4-4FC3-0699-A0987FAF7ADA}"/>
              </a:ext>
            </a:extLst>
          </p:cNvPr>
          <p:cNvSpPr/>
          <p:nvPr/>
        </p:nvSpPr>
        <p:spPr>
          <a:xfrm>
            <a:off x="191136" y="937186"/>
            <a:ext cx="800982" cy="27851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r>
              <a:rPr lang="fr-FR" sz="900" b="1" baseline="3000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éme </a:t>
            </a:r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REGARD</a:t>
            </a:r>
          </a:p>
        </p:txBody>
      </p:sp>
      <p:sp>
        <p:nvSpPr>
          <p:cNvPr id="302" name="Vague 301">
            <a:extLst>
              <a:ext uri="{FF2B5EF4-FFF2-40B4-BE49-F238E27FC236}">
                <a16:creationId xmlns:a16="http://schemas.microsoft.com/office/drawing/2014/main" xmlns="" id="{9B44081C-CD62-02F7-16E1-6542A12D3F46}"/>
              </a:ext>
            </a:extLst>
          </p:cNvPr>
          <p:cNvSpPr/>
          <p:nvPr/>
        </p:nvSpPr>
        <p:spPr>
          <a:xfrm>
            <a:off x="5720192" y="82101"/>
            <a:ext cx="814490" cy="27851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lang="fr-FR" sz="900" b="1" baseline="3000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éme </a:t>
            </a:r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REGARD</a:t>
            </a:r>
          </a:p>
        </p:txBody>
      </p:sp>
      <p:sp>
        <p:nvSpPr>
          <p:cNvPr id="303" name="Vague 302">
            <a:extLst>
              <a:ext uri="{FF2B5EF4-FFF2-40B4-BE49-F238E27FC236}">
                <a16:creationId xmlns:a16="http://schemas.microsoft.com/office/drawing/2014/main" xmlns="" id="{361C401B-00F1-D1EB-8F15-24478C9772A4}"/>
              </a:ext>
            </a:extLst>
          </p:cNvPr>
          <p:cNvSpPr/>
          <p:nvPr/>
        </p:nvSpPr>
        <p:spPr>
          <a:xfrm>
            <a:off x="178674" y="2723454"/>
            <a:ext cx="863005" cy="27851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lang="fr-FR" sz="900" b="1" baseline="3000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éme </a:t>
            </a:r>
            <a:r>
              <a:rPr lang="fr-FR" sz="9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REGARD</a:t>
            </a:r>
          </a:p>
        </p:txBody>
      </p:sp>
      <p:sp>
        <p:nvSpPr>
          <p:cNvPr id="321" name="Flèche : droite 320">
            <a:extLst>
              <a:ext uri="{FF2B5EF4-FFF2-40B4-BE49-F238E27FC236}">
                <a16:creationId xmlns:a16="http://schemas.microsoft.com/office/drawing/2014/main" xmlns="" id="{4DEB624E-2634-DEEC-D3F1-3EB7D769C482}"/>
              </a:ext>
            </a:extLst>
          </p:cNvPr>
          <p:cNvSpPr/>
          <p:nvPr/>
        </p:nvSpPr>
        <p:spPr>
          <a:xfrm>
            <a:off x="3160910" y="1616347"/>
            <a:ext cx="218307" cy="95407"/>
          </a:xfrm>
          <a:prstGeom prst="rightArrow">
            <a:avLst/>
          </a:prstGeom>
          <a:solidFill>
            <a:srgbClr val="FF8181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6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4" name="Flèche : droite 323">
            <a:extLst>
              <a:ext uri="{FF2B5EF4-FFF2-40B4-BE49-F238E27FC236}">
                <a16:creationId xmlns:a16="http://schemas.microsoft.com/office/drawing/2014/main" xmlns="" id="{E724F112-2A08-CCF1-1FD2-33873DA5F588}"/>
              </a:ext>
            </a:extLst>
          </p:cNvPr>
          <p:cNvSpPr/>
          <p:nvPr/>
        </p:nvSpPr>
        <p:spPr>
          <a:xfrm>
            <a:off x="3160964" y="2037194"/>
            <a:ext cx="218307" cy="95407"/>
          </a:xfrm>
          <a:prstGeom prst="rightArrow">
            <a:avLst/>
          </a:prstGeom>
          <a:solidFill>
            <a:srgbClr val="FF8181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6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xmlns="" id="{EDC5A713-3B4E-6288-FAEA-D5555CDF5874}"/>
              </a:ext>
            </a:extLst>
          </p:cNvPr>
          <p:cNvSpPr/>
          <p:nvPr/>
        </p:nvSpPr>
        <p:spPr>
          <a:xfrm rot="10800000">
            <a:off x="-29700" y="4608897"/>
            <a:ext cx="176500" cy="19820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Flèche : droite 56">
            <a:extLst>
              <a:ext uri="{FF2B5EF4-FFF2-40B4-BE49-F238E27FC236}">
                <a16:creationId xmlns:a16="http://schemas.microsoft.com/office/drawing/2014/main" xmlns="" id="{105C69C5-0C67-F043-4FD1-8BC224590721}"/>
              </a:ext>
            </a:extLst>
          </p:cNvPr>
          <p:cNvSpPr/>
          <p:nvPr/>
        </p:nvSpPr>
        <p:spPr>
          <a:xfrm>
            <a:off x="3425852" y="2819200"/>
            <a:ext cx="1923491" cy="1834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 détresse vitale identifiée : </a:t>
            </a:r>
          </a:p>
          <a:p>
            <a:pPr algn="ctr" defTabSz="342900"/>
            <a:r>
              <a:rPr lang="fr-FR" sz="8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approfondir la recherche en mesurant les paramètres physiologiques associés² et demander un avis médical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5B94CD2-91A5-50FE-DDF6-F83E33DA4B60}"/>
              </a:ext>
            </a:extLst>
          </p:cNvPr>
          <p:cNvSpPr/>
          <p:nvPr/>
        </p:nvSpPr>
        <p:spPr>
          <a:xfrm>
            <a:off x="146801" y="4760071"/>
            <a:ext cx="3153266" cy="289358"/>
          </a:xfrm>
          <a:prstGeom prst="rect">
            <a:avLst/>
          </a:prstGeom>
          <a:solidFill>
            <a:srgbClr val="F1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600" dirty="0">
                <a:solidFill>
                  <a:prstClr val="black"/>
                </a:solidFill>
                <a:latin typeface="Calibri" panose="020F0502020204030204"/>
              </a:rPr>
              <a:t>¹Évaluer successivement et selon le principe de « traiter en priorité ce qui tue en premier »</a:t>
            </a:r>
          </a:p>
          <a:p>
            <a:pPr defTabSz="342900"/>
            <a:r>
              <a:rPr lang="fr-FR" sz="600" dirty="0">
                <a:solidFill>
                  <a:prstClr val="black"/>
                </a:solidFill>
                <a:latin typeface="Calibri" panose="020F0502020204030204"/>
              </a:rPr>
              <a:t>²La prise des paramètres physiologiques ne doit pas ralentir la progression du bilan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xmlns="" id="{A1E9131D-5079-3AC0-7E52-6BBC7D397E12}"/>
              </a:ext>
            </a:extLst>
          </p:cNvPr>
          <p:cNvSpPr/>
          <p:nvPr/>
        </p:nvSpPr>
        <p:spPr>
          <a:xfrm>
            <a:off x="7630295" y="4720984"/>
            <a:ext cx="1146968" cy="2691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SURVEILLANCE</a:t>
            </a:r>
          </a:p>
        </p:txBody>
      </p:sp>
      <p:sp>
        <p:nvSpPr>
          <p:cNvPr id="257" name="Rectangle : coins arrondis 256">
            <a:extLst>
              <a:ext uri="{FF2B5EF4-FFF2-40B4-BE49-F238E27FC236}">
                <a16:creationId xmlns:a16="http://schemas.microsoft.com/office/drawing/2014/main" xmlns="" id="{B9422EAA-70A2-B970-E399-4D1D50E87C5A}"/>
              </a:ext>
            </a:extLst>
          </p:cNvPr>
          <p:cNvSpPr/>
          <p:nvPr/>
        </p:nvSpPr>
        <p:spPr>
          <a:xfrm>
            <a:off x="3402814" y="1783025"/>
            <a:ext cx="1471160" cy="2008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Assurer la LVA</a:t>
            </a:r>
          </a:p>
        </p:txBody>
      </p:sp>
      <p:sp>
        <p:nvSpPr>
          <p:cNvPr id="323" name="Flèche : droite 322">
            <a:extLst>
              <a:ext uri="{FF2B5EF4-FFF2-40B4-BE49-F238E27FC236}">
                <a16:creationId xmlns:a16="http://schemas.microsoft.com/office/drawing/2014/main" xmlns="" id="{F809A824-A42A-229E-2C1B-64F3CB8DB5D1}"/>
              </a:ext>
            </a:extLst>
          </p:cNvPr>
          <p:cNvSpPr/>
          <p:nvPr/>
        </p:nvSpPr>
        <p:spPr>
          <a:xfrm>
            <a:off x="3160910" y="1822050"/>
            <a:ext cx="218307" cy="95407"/>
          </a:xfrm>
          <a:prstGeom prst="rightArrow">
            <a:avLst/>
          </a:prstGeom>
          <a:solidFill>
            <a:srgbClr val="FF8181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667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xmlns="" id="{4A745EA2-8A32-F5B3-3BAF-B14E5CAC4771}"/>
              </a:ext>
            </a:extLst>
          </p:cNvPr>
          <p:cNvCxnSpPr/>
          <p:nvPr/>
        </p:nvCxnSpPr>
        <p:spPr>
          <a:xfrm>
            <a:off x="3209818" y="3253922"/>
            <a:ext cx="1954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628DFA3-5388-FCFF-D458-DE9C331B6F67}"/>
              </a:ext>
            </a:extLst>
          </p:cNvPr>
          <p:cNvSpPr/>
          <p:nvPr/>
        </p:nvSpPr>
        <p:spPr>
          <a:xfrm>
            <a:off x="-48169" y="845755"/>
            <a:ext cx="201460" cy="3837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alibri" panose="020F0502020204030204"/>
              </a:rPr>
              <a:t>SURVEILLANCE</a:t>
            </a:r>
            <a:endParaRPr lang="fr-FR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60" name="Rectangle : coins arrondis 159">
            <a:extLst>
              <a:ext uri="{FF2B5EF4-FFF2-40B4-BE49-F238E27FC236}">
                <a16:creationId xmlns:a16="http://schemas.microsoft.com/office/drawing/2014/main" xmlns="" id="{5B776CF5-157A-35F6-7676-B383A3BE4E0D}"/>
              </a:ext>
            </a:extLst>
          </p:cNvPr>
          <p:cNvSpPr/>
          <p:nvPr/>
        </p:nvSpPr>
        <p:spPr>
          <a:xfrm>
            <a:off x="5979749" y="4720984"/>
            <a:ext cx="1556382" cy="2689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TRANSMISSION DU BILAN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xmlns="" id="{5EC73DAF-2CB5-E49B-F990-02937BA96701}"/>
              </a:ext>
            </a:extLst>
          </p:cNvPr>
          <p:cNvSpPr/>
          <p:nvPr/>
        </p:nvSpPr>
        <p:spPr>
          <a:xfrm>
            <a:off x="7000723" y="3487755"/>
            <a:ext cx="660632" cy="253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Pression artérielle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89080C-6FB0-05D1-D833-7C5BE594F2AB}"/>
              </a:ext>
            </a:extLst>
          </p:cNvPr>
          <p:cNvSpPr/>
          <p:nvPr/>
        </p:nvSpPr>
        <p:spPr>
          <a:xfrm>
            <a:off x="4406119" y="877701"/>
            <a:ext cx="1068424" cy="3032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i="1" dirty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RECHERCHER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xmlns="" id="{DDAFB3B4-F377-937F-AFB0-AB70D2D8E88A}"/>
              </a:ext>
            </a:extLst>
          </p:cNvPr>
          <p:cNvSpPr/>
          <p:nvPr/>
        </p:nvSpPr>
        <p:spPr>
          <a:xfrm>
            <a:off x="6888704" y="4442698"/>
            <a:ext cx="1242497" cy="1639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Glycémie - Température</a:t>
            </a:r>
            <a:endParaRPr lang="fr-FR" sz="825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2" name="Rectangle : coins arrondis 7">
            <a:extLst>
              <a:ext uri="{FF2B5EF4-FFF2-40B4-BE49-F238E27FC236}">
                <a16:creationId xmlns:a16="http://schemas.microsoft.com/office/drawing/2014/main" xmlns="" id="{A583E07B-CB2B-7A6B-49A2-FD322A3DCB6A}"/>
              </a:ext>
            </a:extLst>
          </p:cNvPr>
          <p:cNvSpPr/>
          <p:nvPr/>
        </p:nvSpPr>
        <p:spPr>
          <a:xfrm>
            <a:off x="1114814" y="2799483"/>
            <a:ext cx="3461079" cy="1120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b="1" dirty="0">
                <a:solidFill>
                  <a:prstClr val="white"/>
                </a:solidFill>
                <a:latin typeface="Calibri" panose="020F0502020204030204"/>
              </a:rPr>
              <a:t>APRES REACTION IMMEDIATE OU EN L’ABSENCE DE MENACE VITALE</a:t>
            </a:r>
          </a:p>
        </p:txBody>
      </p:sp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xmlns="" id="{5AA70ADD-9CA0-078D-772B-6CEC181014B9}"/>
              </a:ext>
            </a:extLst>
          </p:cNvPr>
          <p:cNvSpPr/>
          <p:nvPr/>
        </p:nvSpPr>
        <p:spPr>
          <a:xfrm>
            <a:off x="4807811" y="1561626"/>
            <a:ext cx="675122" cy="6525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Avis </a:t>
            </a:r>
          </a:p>
          <a:p>
            <a:pPr algn="ctr" defTabSz="342900"/>
            <a:r>
              <a:rPr lang="fr-FR" sz="1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médical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4557088" y="1609386"/>
            <a:ext cx="236422" cy="575027"/>
          </a:xfrm>
          <a:prstGeom prst="rightArrow">
            <a:avLst>
              <a:gd name="adj1" fmla="val 19009"/>
              <a:gd name="adj2" fmla="val 59669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6212861" y="3894479"/>
            <a:ext cx="2421803" cy="512728"/>
            <a:chOff x="6531735" y="5183109"/>
            <a:chExt cx="3229070" cy="1001050"/>
          </a:xfrm>
        </p:grpSpPr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xmlns="" id="{42A33689-8330-4096-455B-C7AC7FD56760}"/>
                </a:ext>
              </a:extLst>
            </p:cNvPr>
            <p:cNvSpPr/>
            <p:nvPr/>
          </p:nvSpPr>
          <p:spPr>
            <a:xfrm>
              <a:off x="6531735" y="5623836"/>
              <a:ext cx="3229070" cy="5603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Scores et Échelles</a:t>
              </a:r>
            </a:p>
            <a:p>
              <a:pPr algn="ctr" defTabSz="342900"/>
              <a:r>
                <a:rPr lang="fr-FR" sz="75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EVDA/ GLASGOW /AVC / Score de Wallace / Douleurs</a:t>
              </a:r>
            </a:p>
          </p:txBody>
        </p:sp>
        <p:sp>
          <p:nvSpPr>
            <p:cNvPr id="127" name="Rectangle : coins arrondis 170">
              <a:extLst>
                <a:ext uri="{FF2B5EF4-FFF2-40B4-BE49-F238E27FC236}">
                  <a16:creationId xmlns:a16="http://schemas.microsoft.com/office/drawing/2014/main" xmlns="" id="{D57F09C8-C283-8F21-0041-5730FF536119}"/>
                </a:ext>
              </a:extLst>
            </p:cNvPr>
            <p:cNvSpPr/>
            <p:nvPr/>
          </p:nvSpPr>
          <p:spPr>
            <a:xfrm>
              <a:off x="7448589" y="5183109"/>
              <a:ext cx="1592886" cy="3714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1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SCORER</a:t>
              </a:r>
              <a:endParaRPr lang="fr-FR" sz="1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0089080C-6FB0-05D1-D833-7C5BE594F2AB}"/>
              </a:ext>
            </a:extLst>
          </p:cNvPr>
          <p:cNvSpPr/>
          <p:nvPr/>
        </p:nvSpPr>
        <p:spPr>
          <a:xfrm>
            <a:off x="4438152" y="2490317"/>
            <a:ext cx="1043648" cy="277160"/>
          </a:xfrm>
          <a:prstGeom prst="rect">
            <a:avLst/>
          </a:pr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i="1" dirty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APPRECIER</a:t>
            </a:r>
          </a:p>
        </p:txBody>
      </p:sp>
      <p:sp>
        <p:nvSpPr>
          <p:cNvPr id="88" name="Double flèche verticale 87"/>
          <p:cNvSpPr/>
          <p:nvPr/>
        </p:nvSpPr>
        <p:spPr>
          <a:xfrm>
            <a:off x="5452566" y="0"/>
            <a:ext cx="211456" cy="5143500"/>
          </a:xfrm>
          <a:prstGeom prst="upDownArrow">
            <a:avLst/>
          </a:prstGeom>
          <a:solidFill>
            <a:schemeClr val="bg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alibri" panose="020F0502020204030204"/>
              </a:rPr>
              <a:t>SURVEILLANCE</a:t>
            </a:r>
            <a:endParaRPr lang="fr-FR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37" name="Rectangle : coins arrondis 40">
            <a:extLst>
              <a:ext uri="{FF2B5EF4-FFF2-40B4-BE49-F238E27FC236}">
                <a16:creationId xmlns:a16="http://schemas.microsoft.com/office/drawing/2014/main" xmlns="" id="{0D192C5A-518B-D664-077A-02573372ED85}"/>
              </a:ext>
            </a:extLst>
          </p:cNvPr>
          <p:cNvSpPr/>
          <p:nvPr/>
        </p:nvSpPr>
        <p:spPr>
          <a:xfrm>
            <a:off x="8137480" y="3488678"/>
            <a:ext cx="497184" cy="249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i="1" dirty="0">
                <a:ln w="0"/>
                <a:solidFill>
                  <a:srgbClr val="ED7D31">
                    <a:lumMod val="75000"/>
                    <a:alpha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28000"/>
                    </a:prstClr>
                  </a:outerShdw>
                </a:effectLst>
                <a:latin typeface="Calibri" panose="020F0502020204030204"/>
              </a:rPr>
              <a:t>(ECG)</a:t>
            </a:r>
          </a:p>
        </p:txBody>
      </p:sp>
      <p:cxnSp>
        <p:nvCxnSpPr>
          <p:cNvPr id="100" name="Connecteur en angle 99"/>
          <p:cNvCxnSpPr/>
          <p:nvPr/>
        </p:nvCxnSpPr>
        <p:spPr>
          <a:xfrm rot="10800000">
            <a:off x="6428811" y="1378608"/>
            <a:ext cx="1985812" cy="15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6435639" y="1241936"/>
            <a:ext cx="2374" cy="1366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8408226" y="1248027"/>
            <a:ext cx="1137" cy="1355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 : en angle 177">
            <a:extLst>
              <a:ext uri="{FF2B5EF4-FFF2-40B4-BE49-F238E27FC236}">
                <a16:creationId xmlns:a16="http://schemas.microsoft.com/office/drawing/2014/main" xmlns="" id="{7CEEBEF9-C0A2-CCB7-D53F-75E28168E028}"/>
              </a:ext>
            </a:extLst>
          </p:cNvPr>
          <p:cNvCxnSpPr>
            <a:cxnSpLocks/>
          </p:cNvCxnSpPr>
          <p:nvPr/>
        </p:nvCxnSpPr>
        <p:spPr>
          <a:xfrm rot="5400000">
            <a:off x="6746333" y="1079558"/>
            <a:ext cx="390105" cy="993089"/>
          </a:xfrm>
          <a:prstGeom prst="bentConnector3">
            <a:avLst>
              <a:gd name="adj1" fmla="val 4827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 : en angle 179">
            <a:extLst>
              <a:ext uri="{FF2B5EF4-FFF2-40B4-BE49-F238E27FC236}">
                <a16:creationId xmlns:a16="http://schemas.microsoft.com/office/drawing/2014/main" xmlns="" id="{CEBEB3AC-946E-CC44-037E-69A289AF60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51825" y="1117254"/>
            <a:ext cx="357932" cy="897418"/>
          </a:xfrm>
          <a:prstGeom prst="bentConnector3">
            <a:avLst>
              <a:gd name="adj1" fmla="val 5187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xmlns="" id="{88FFC51E-94EC-7553-7780-927D3AD46D34}"/>
              </a:ext>
            </a:extLst>
          </p:cNvPr>
          <p:cNvCxnSpPr/>
          <p:nvPr/>
        </p:nvCxnSpPr>
        <p:spPr>
          <a:xfrm flipV="1">
            <a:off x="2045817" y="4236366"/>
            <a:ext cx="136163" cy="9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xmlns="" id="{295492F1-823F-A401-C1CC-6C5DC4B42A78}"/>
              </a:ext>
            </a:extLst>
          </p:cNvPr>
          <p:cNvSpPr txBox="1"/>
          <p:nvPr/>
        </p:nvSpPr>
        <p:spPr>
          <a:xfrm>
            <a:off x="1943670" y="3549597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fr-FR" sz="700" b="1" dirty="0">
                <a:solidFill>
                  <a:prstClr val="black"/>
                </a:solidFill>
                <a:latin typeface="Calibri" panose="020F0502020204030204"/>
              </a:rPr>
              <a:t>OUI</a:t>
            </a: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xmlns="" id="{88FFC51E-94EC-7553-7780-927D3AD46D34}"/>
              </a:ext>
            </a:extLst>
          </p:cNvPr>
          <p:cNvCxnSpPr/>
          <p:nvPr/>
        </p:nvCxnSpPr>
        <p:spPr>
          <a:xfrm flipV="1">
            <a:off x="2042684" y="3713139"/>
            <a:ext cx="136163" cy="9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xmlns="" id="{88FFC51E-94EC-7553-7780-927D3AD46D34}"/>
              </a:ext>
            </a:extLst>
          </p:cNvPr>
          <p:cNvCxnSpPr/>
          <p:nvPr/>
        </p:nvCxnSpPr>
        <p:spPr>
          <a:xfrm flipV="1">
            <a:off x="2014207" y="3255795"/>
            <a:ext cx="136163" cy="9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295492F1-823F-A401-C1CC-6C5DC4B42A78}"/>
              </a:ext>
            </a:extLst>
          </p:cNvPr>
          <p:cNvSpPr txBox="1"/>
          <p:nvPr/>
        </p:nvSpPr>
        <p:spPr>
          <a:xfrm>
            <a:off x="1926389" y="3092744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fr-FR" sz="700" b="1" dirty="0">
                <a:solidFill>
                  <a:prstClr val="black"/>
                </a:solidFill>
                <a:latin typeface="Calibri" panose="020F0502020204030204"/>
              </a:rPr>
              <a:t>OUI</a:t>
            </a:r>
          </a:p>
        </p:txBody>
      </p:sp>
      <p:sp>
        <p:nvSpPr>
          <p:cNvPr id="115" name="Rectangle : coins arrondis 11">
            <a:extLst>
              <a:ext uri="{FF2B5EF4-FFF2-40B4-BE49-F238E27FC236}">
                <a16:creationId xmlns:a16="http://schemas.microsoft.com/office/drawing/2014/main" xmlns="" id="{43BBA1F0-29AA-7C2F-FDC4-C0BDA677AE24}"/>
              </a:ext>
            </a:extLst>
          </p:cNvPr>
          <p:cNvSpPr/>
          <p:nvPr/>
        </p:nvSpPr>
        <p:spPr>
          <a:xfrm>
            <a:off x="2201456" y="3530392"/>
            <a:ext cx="1008362" cy="3634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Position d’attente </a:t>
            </a:r>
          </a:p>
          <a:p>
            <a:pPr algn="ctr"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Inhalation o2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xmlns="" id="{4A745EA2-8A32-F5B3-3BAF-B14E5CAC4771}"/>
              </a:ext>
            </a:extLst>
          </p:cNvPr>
          <p:cNvCxnSpPr/>
          <p:nvPr/>
        </p:nvCxnSpPr>
        <p:spPr>
          <a:xfrm>
            <a:off x="3224102" y="3706379"/>
            <a:ext cx="1954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xmlns="" id="{4A745EA2-8A32-F5B3-3BAF-B14E5CAC4771}"/>
              </a:ext>
            </a:extLst>
          </p:cNvPr>
          <p:cNvCxnSpPr/>
          <p:nvPr/>
        </p:nvCxnSpPr>
        <p:spPr>
          <a:xfrm>
            <a:off x="3228865" y="4206441"/>
            <a:ext cx="1954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089080C-6FB0-05D1-D833-7C5BE594F2AB}"/>
              </a:ext>
            </a:extLst>
          </p:cNvPr>
          <p:cNvSpPr/>
          <p:nvPr/>
        </p:nvSpPr>
        <p:spPr>
          <a:xfrm>
            <a:off x="6888704" y="2690723"/>
            <a:ext cx="1088157" cy="277160"/>
          </a:xfrm>
          <a:prstGeom prst="rect">
            <a:avLst/>
          </a:pr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i="1" dirty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MESURER</a:t>
            </a: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xmlns="" id="{F1DE29DD-ADBE-754C-B73B-5AEDC0359205}"/>
              </a:ext>
            </a:extLst>
          </p:cNvPr>
          <p:cNvSpPr/>
          <p:nvPr/>
        </p:nvSpPr>
        <p:spPr>
          <a:xfrm>
            <a:off x="1029964" y="2269243"/>
            <a:ext cx="3494799" cy="1946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- Trauma rachis                                                                    Stabilisation du rachis</a:t>
            </a:r>
          </a:p>
        </p:txBody>
      </p:sp>
      <p:sp>
        <p:nvSpPr>
          <p:cNvPr id="81" name="Flèche : droite 323">
            <a:extLst>
              <a:ext uri="{FF2B5EF4-FFF2-40B4-BE49-F238E27FC236}">
                <a16:creationId xmlns:a16="http://schemas.microsoft.com/office/drawing/2014/main" xmlns="" id="{E74D00CF-1D31-764E-BABA-1239DB6A29C3}"/>
              </a:ext>
            </a:extLst>
          </p:cNvPr>
          <p:cNvSpPr/>
          <p:nvPr/>
        </p:nvSpPr>
        <p:spPr>
          <a:xfrm>
            <a:off x="3146152" y="2344047"/>
            <a:ext cx="218307" cy="95407"/>
          </a:xfrm>
          <a:prstGeom prst="rightArrow">
            <a:avLst/>
          </a:prstGeom>
          <a:solidFill>
            <a:srgbClr val="FF8181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6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4FB5FBC6-5506-9149-BF24-795B9BE9F17C}"/>
              </a:ext>
            </a:extLst>
          </p:cNvPr>
          <p:cNvSpPr/>
          <p:nvPr/>
        </p:nvSpPr>
        <p:spPr>
          <a:xfrm>
            <a:off x="8018806" y="1739079"/>
            <a:ext cx="715338" cy="2413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fr-FR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defTabSz="342900"/>
            <a:r>
              <a:rPr lang="fr-F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M.H.T.A.</a:t>
            </a:r>
            <a:r>
              <a:rPr lang="fr-FR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</a:t>
            </a:r>
          </a:p>
          <a:p>
            <a:pPr defTabSz="342900"/>
            <a:endParaRPr lang="fr-FR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590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43" y="907256"/>
            <a:ext cx="8423640" cy="2733784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Merci de votre attention</a:t>
            </a:r>
          </a:p>
        </p:txBody>
      </p:sp>
      <p:sp>
        <p:nvSpPr>
          <p:cNvPr id="5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18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868840" y="321840"/>
            <a:ext cx="587952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fr-FR" sz="700" b="1" spc="-1" dirty="0">
                <a:solidFill>
                  <a:srgbClr val="000000"/>
                </a:solidFill>
                <a:ea typeface="Arial"/>
              </a:rPr>
              <a:t>Direction Générale De la Sécurité Civile et de la Gestion des Crises</a:t>
            </a:r>
            <a:endParaRPr lang="fr-FR" sz="700" spc="-1" dirty="0"/>
          </a:p>
        </p:txBody>
      </p:sp>
      <p:sp>
        <p:nvSpPr>
          <p:cNvPr id="233" name="TextShape 2"/>
          <p:cNvSpPr txBox="1"/>
          <p:nvPr/>
        </p:nvSpPr>
        <p:spPr>
          <a:xfrm>
            <a:off x="8621640" y="4899960"/>
            <a:ext cx="126720" cy="1267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5B26ADA5-9740-459A-8E98-E3B90B00FECF}" type="slidenum">
              <a:rPr lang="fr-FR" sz="700" b="1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fr-FR" sz="700" spc="-1">
              <a:latin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4" y="1337734"/>
            <a:ext cx="1296445" cy="10598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" y="2562546"/>
            <a:ext cx="1812221" cy="9089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4" y="1432409"/>
            <a:ext cx="834028" cy="1187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69" y="2614095"/>
            <a:ext cx="1377696" cy="1103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05" y="1230508"/>
            <a:ext cx="1533137" cy="1274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8" y="1337734"/>
            <a:ext cx="878027" cy="12406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65" y="3048830"/>
            <a:ext cx="1441467" cy="9741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3" y="3858173"/>
            <a:ext cx="1879156" cy="5791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97" y="2656273"/>
            <a:ext cx="1412240" cy="12131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00" y="1241268"/>
            <a:ext cx="1095780" cy="1214886"/>
          </a:xfrm>
          <a:prstGeom prst="rect">
            <a:avLst/>
          </a:prstGeom>
        </p:spPr>
      </p:pic>
      <p:sp>
        <p:nvSpPr>
          <p:cNvPr id="18" name="CustomShape 4">
            <a:extLst>
              <a:ext uri="{FF2B5EF4-FFF2-40B4-BE49-F238E27FC236}">
                <a16:creationId xmlns:a16="http://schemas.microsoft.com/office/drawing/2014/main" xmlns="" id="{A7B24A50-417D-23BC-5E0E-7E89A2E512F3}"/>
              </a:ext>
            </a:extLst>
          </p:cNvPr>
          <p:cNvSpPr/>
          <p:nvPr/>
        </p:nvSpPr>
        <p:spPr>
          <a:xfrm>
            <a:off x="324000" y="4916880"/>
            <a:ext cx="116964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700" b="1" strike="noStrike" cap="all" spc="-1" dirty="0">
                <a:solidFill>
                  <a:srgbClr val="002060"/>
                </a:solidFill>
                <a:latin typeface="Arial"/>
                <a:ea typeface="Arial"/>
              </a:rPr>
              <a:t>Novembre 2022</a:t>
            </a:r>
            <a:endParaRPr lang="fr-FR" sz="7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99" y="3717471"/>
            <a:ext cx="2397098" cy="5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868840" y="321840"/>
            <a:ext cx="587952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fr-FR" sz="700" b="1" spc="-1" dirty="0">
                <a:solidFill>
                  <a:srgbClr val="000000"/>
                </a:solidFill>
                <a:ea typeface="Arial"/>
              </a:rPr>
              <a:t>DGSCGC - SECTION SECOURISME</a:t>
            </a:r>
            <a:endParaRPr lang="fr-FR" sz="700" spc="-1" dirty="0"/>
          </a:p>
        </p:txBody>
      </p:sp>
      <p:pic>
        <p:nvPicPr>
          <p:cNvPr id="228" name="Espace réservé pour une image  2"/>
          <p:cNvPicPr/>
          <p:nvPr/>
        </p:nvPicPr>
        <p:blipFill>
          <a:blip r:embed="rId3"/>
          <a:stretch/>
        </p:blipFill>
        <p:spPr>
          <a:xfrm>
            <a:off x="0" y="738000"/>
            <a:ext cx="9143640" cy="4443480"/>
          </a:xfrm>
          <a:prstGeom prst="rect">
            <a:avLst/>
          </a:prstGeom>
          <a:ln w="12600">
            <a:noFill/>
          </a:ln>
        </p:spPr>
      </p:pic>
      <p:sp>
        <p:nvSpPr>
          <p:cNvPr id="231" name="TextShape 4"/>
          <p:cNvSpPr txBox="1"/>
          <p:nvPr/>
        </p:nvSpPr>
        <p:spPr>
          <a:xfrm>
            <a:off x="8621640" y="4899960"/>
            <a:ext cx="126720" cy="1267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EC0CA714-4681-4208-9FCE-542FBDCCEB66}" type="slidenum">
              <a:rPr lang="fr-FR" sz="70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fld>
            <a:endParaRPr lang="fr-FR" sz="700" b="0" strike="noStrike" spc="-1">
              <a:latin typeface="Times New Roman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xmlns="" id="{A7B24A50-417D-23BC-5E0E-7E89A2E512F3}"/>
              </a:ext>
            </a:extLst>
          </p:cNvPr>
          <p:cNvSpPr/>
          <p:nvPr/>
        </p:nvSpPr>
        <p:spPr>
          <a:xfrm>
            <a:off x="324000" y="4916880"/>
            <a:ext cx="1169640" cy="107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700" b="1" strike="noStrike" cap="all" spc="-1" dirty="0">
                <a:solidFill>
                  <a:srgbClr val="002060"/>
                </a:solidFill>
                <a:latin typeface="Arial"/>
                <a:ea typeface="Arial"/>
              </a:rPr>
              <a:t>Novembre 2022</a:t>
            </a:r>
            <a:endParaRPr lang="fr-FR" sz="7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6" name="Graphique 5" descr="Retour">
            <a:hlinkClick r:id="rId4" action="ppaction://hlinksldjump"/>
            <a:extLst>
              <a:ext uri="{FF2B5EF4-FFF2-40B4-BE49-F238E27FC236}">
                <a16:creationId xmlns:a16="http://schemas.microsoft.com/office/drawing/2014/main" xmlns="" id="{D2E34850-BEF0-8B8D-E004-81CFF2EB7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5029" y="4393049"/>
            <a:ext cx="428611" cy="428611"/>
          </a:xfrm>
          <a:prstGeom prst="rect">
            <a:avLst/>
          </a:prstGeom>
        </p:spPr>
      </p:pic>
      <p:sp>
        <p:nvSpPr>
          <p:cNvPr id="9" name="Titre 1"/>
          <p:cNvSpPr txBox="1"/>
          <p:nvPr/>
        </p:nvSpPr>
        <p:spPr>
          <a:xfrm>
            <a:off x="1231977" y="1007269"/>
            <a:ext cx="6997623" cy="287178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600" b="1" strike="noStrike" spc="-1" dirty="0">
                <a:solidFill>
                  <a:srgbClr val="002060"/>
                </a:solidFill>
                <a:latin typeface="Calibri Light"/>
              </a:rPr>
              <a:t>RECOMMANDATIONS PSE 2022</a:t>
            </a:r>
          </a:p>
          <a:p>
            <a:pPr>
              <a:lnSpc>
                <a:spcPct val="90000"/>
              </a:lnSpc>
            </a:pPr>
            <a:endParaRPr lang="fr-FR" sz="3600" b="1" strike="noStrike" spc="-1" dirty="0">
              <a:solidFill>
                <a:srgbClr val="00206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fr-FR" sz="3600" b="1" strike="noStrike" spc="-1" dirty="0">
                <a:solidFill>
                  <a:srgbClr val="002060"/>
                </a:solidFill>
                <a:latin typeface="Calibri Light"/>
              </a:rPr>
              <a:t>CHAPITRE 02 BILANS</a:t>
            </a:r>
            <a:endParaRPr lang="fr-FR" sz="3600" b="0" strike="noStrike" spc="-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3253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3"/>
          <p:cNvSpPr txBox="1"/>
          <p:nvPr/>
        </p:nvSpPr>
        <p:spPr>
          <a:xfrm>
            <a:off x="1443037" y="1585633"/>
            <a:ext cx="5958327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Généralités et principes</a:t>
            </a:r>
          </a:p>
        </p:txBody>
      </p:sp>
      <p:sp>
        <p:nvSpPr>
          <p:cNvPr id="29" name="Espace réservé du texte 3"/>
          <p:cNvSpPr/>
          <p:nvPr/>
        </p:nvSpPr>
        <p:spPr>
          <a:xfrm>
            <a:off x="1450181" y="2164958"/>
            <a:ext cx="5951184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b="0" strike="noStrike" spc="-1" dirty="0">
                <a:solidFill>
                  <a:srgbClr val="002060"/>
                </a:solidFill>
                <a:latin typeface="Calibri"/>
              </a:rPr>
              <a:t>Structure et chronologie du bilan</a:t>
            </a:r>
            <a:endParaRPr lang="fr-FR" sz="16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itre 1"/>
          <p:cNvSpPr txBox="1"/>
          <p:nvPr/>
        </p:nvSpPr>
        <p:spPr>
          <a:xfrm>
            <a:off x="825315" y="517098"/>
            <a:ext cx="2676240" cy="87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b="1" strike="noStrike" spc="-1" dirty="0">
                <a:solidFill>
                  <a:srgbClr val="002060"/>
                </a:solidFill>
                <a:latin typeface="Calibri Light"/>
              </a:rPr>
              <a:t>Sommaire</a:t>
            </a:r>
            <a:endParaRPr lang="fr-FR" sz="4000" b="0" strike="noStrike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4" name="Image 2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56226"/>
          <a:stretch/>
        </p:blipFill>
        <p:spPr>
          <a:xfrm>
            <a:off x="6745034" y="749566"/>
            <a:ext cx="2010600" cy="2189445"/>
          </a:xfrm>
          <a:prstGeom prst="rect">
            <a:avLst/>
          </a:prstGeom>
          <a:ln w="0">
            <a:noFill/>
          </a:ln>
        </p:spPr>
      </p:pic>
      <p:sp>
        <p:nvSpPr>
          <p:cNvPr id="35" name="Espace réservé du texte 3"/>
          <p:cNvSpPr/>
          <p:nvPr/>
        </p:nvSpPr>
        <p:spPr>
          <a:xfrm>
            <a:off x="1435894" y="2742482"/>
            <a:ext cx="5965471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strike="noStrike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transmission du bilan</a:t>
            </a:r>
          </a:p>
        </p:txBody>
      </p:sp>
      <p:sp>
        <p:nvSpPr>
          <p:cNvPr id="39" name="Espace réservé du texte 3"/>
          <p:cNvSpPr/>
          <p:nvPr/>
        </p:nvSpPr>
        <p:spPr>
          <a:xfrm>
            <a:off x="1450181" y="3320006"/>
            <a:ext cx="5951184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strike="noStrike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fiches techniques</a:t>
            </a:r>
          </a:p>
        </p:txBody>
      </p:sp>
      <p:sp>
        <p:nvSpPr>
          <p:cNvPr id="21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25315" y="1498210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sz="1600" dirty="0"/>
              <a:t>1</a:t>
            </a:r>
          </a:p>
        </p:txBody>
      </p:sp>
      <p:sp>
        <p:nvSpPr>
          <p:cNvPr id="41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25315" y="2074086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sz="1600" dirty="0"/>
              <a:t>2</a:t>
            </a:r>
          </a:p>
        </p:txBody>
      </p:sp>
      <p:sp>
        <p:nvSpPr>
          <p:cNvPr id="42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25315" y="2649962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sz="1600" dirty="0"/>
              <a:t>3</a:t>
            </a:r>
          </a:p>
        </p:txBody>
      </p:sp>
      <p:sp>
        <p:nvSpPr>
          <p:cNvPr id="43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25315" y="3225838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sz="1600" dirty="0"/>
              <a:t>4</a:t>
            </a:r>
          </a:p>
        </p:txBody>
      </p:sp>
      <p:sp>
        <p:nvSpPr>
          <p:cNvPr id="13" name="Espace réservé du texte 3"/>
          <p:cNvSpPr/>
          <p:nvPr/>
        </p:nvSpPr>
        <p:spPr>
          <a:xfrm>
            <a:off x="1450181" y="3897531"/>
            <a:ext cx="5951184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600" strike="noStrike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Algorithme</a:t>
            </a:r>
          </a:p>
        </p:txBody>
      </p:sp>
      <p:sp>
        <p:nvSpPr>
          <p:cNvPr id="14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25315" y="3801713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sz="1600" dirty="0"/>
              <a:t>5</a:t>
            </a:r>
          </a:p>
        </p:txBody>
      </p:sp>
      <p:sp>
        <p:nvSpPr>
          <p:cNvPr id="25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1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  <p:bldP spid="39" grpId="0"/>
      <p:bldP spid="21" grpId="0" animBg="1"/>
      <p:bldP spid="41" grpId="0" animBg="1"/>
      <p:bldP spid="42" grpId="0" animBg="1"/>
      <p:bldP spid="43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52320" y="2058212"/>
            <a:ext cx="752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La réalisation chronologique du bilan se base sur des pratiques de terrain pour déterminer un langage commun opérationnel.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2320" y="2893585"/>
            <a:ext cx="832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Chaque autorité d’emploi est libre d’associer un nom à chaque phase du bilan en respectant la chronologie et ses principes, l’essentiel réside dans une compréhension mutuelle.</a:t>
            </a:r>
          </a:p>
        </p:txBody>
      </p:sp>
      <p:sp>
        <p:nvSpPr>
          <p:cNvPr id="10" name="Espace réservé du texte 3"/>
          <p:cNvSpPr txBox="1"/>
          <p:nvPr/>
        </p:nvSpPr>
        <p:spPr>
          <a:xfrm>
            <a:off x="1479600" y="1338821"/>
            <a:ext cx="5962320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Généralités et principes</a:t>
            </a:r>
          </a:p>
        </p:txBody>
      </p:sp>
      <p:sp>
        <p:nvSpPr>
          <p:cNvPr id="14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54754" y="1291384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0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29178" y="2195021"/>
            <a:ext cx="479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De l’évaluation globale vers le détail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29178" y="3399878"/>
            <a:ext cx="728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Fonctionner en cercles de contrôle continu du début à la fin de l’intervention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29178" y="2797449"/>
            <a:ext cx="479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Rechercher et traiter ce qui tue en priorité</a:t>
            </a:r>
          </a:p>
        </p:txBody>
      </p:sp>
      <p:sp>
        <p:nvSpPr>
          <p:cNvPr id="9" name="Espace réservé du texte 3"/>
          <p:cNvSpPr txBox="1"/>
          <p:nvPr/>
        </p:nvSpPr>
        <p:spPr>
          <a:xfrm>
            <a:off x="1479600" y="1338821"/>
            <a:ext cx="5962320" cy="315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Généralités et principes</a:t>
            </a:r>
          </a:p>
        </p:txBody>
      </p:sp>
      <p:sp>
        <p:nvSpPr>
          <p:cNvPr id="10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854754" y="1291384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7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99073" y="1526305"/>
            <a:ext cx="565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On distingue 4 regards successifs et la surveillance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99074" y="2078855"/>
            <a:ext cx="7239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2060"/>
                </a:solidFill>
              </a:rPr>
              <a:t>Le premier regard </a:t>
            </a:r>
            <a:r>
              <a:rPr lang="fr-FR" sz="1300" dirty="0">
                <a:solidFill>
                  <a:srgbClr val="002060"/>
                </a:solidFill>
              </a:rPr>
              <a:t>: identifier le danger dans sa globalité pour l’équipe, la victime et son environnement.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99073" y="2597483"/>
            <a:ext cx="73473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2060"/>
                </a:solidFill>
              </a:rPr>
              <a:t>Le deuxième regard </a:t>
            </a:r>
            <a:r>
              <a:rPr lang="fr-FR" sz="1300" dirty="0">
                <a:solidFill>
                  <a:srgbClr val="002060"/>
                </a:solidFill>
              </a:rPr>
              <a:t>: rechercher une </a:t>
            </a:r>
            <a:r>
              <a:rPr lang="fr-FR" sz="1300" dirty="0" smtClean="0">
                <a:solidFill>
                  <a:srgbClr val="002060"/>
                </a:solidFill>
              </a:rPr>
              <a:t>menace </a:t>
            </a:r>
            <a:r>
              <a:rPr lang="fr-FR" sz="1300" dirty="0">
                <a:solidFill>
                  <a:srgbClr val="002060"/>
                </a:solidFill>
              </a:rPr>
              <a:t>vitale et la plainte principale de la victime.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99074" y="3071367"/>
            <a:ext cx="7292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2060"/>
                </a:solidFill>
              </a:rPr>
              <a:t>Le troisième regard </a:t>
            </a:r>
            <a:r>
              <a:rPr lang="fr-FR" sz="1300" dirty="0">
                <a:solidFill>
                  <a:srgbClr val="002060"/>
                </a:solidFill>
              </a:rPr>
              <a:t>: apprécier la présence d’une détresse vitale moins évidente.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98807" y="3528559"/>
            <a:ext cx="7769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2060"/>
                </a:solidFill>
              </a:rPr>
              <a:t>Le quatrième regard </a:t>
            </a:r>
            <a:r>
              <a:rPr lang="fr-FR" sz="1300" dirty="0">
                <a:solidFill>
                  <a:srgbClr val="002060"/>
                </a:solidFill>
              </a:rPr>
              <a:t>: compléter l’évaluation en interrogeant et en examinant la </a:t>
            </a:r>
            <a:r>
              <a:rPr lang="fr-FR" sz="1300" dirty="0" smtClean="0">
                <a:solidFill>
                  <a:srgbClr val="002060"/>
                </a:solidFill>
              </a:rPr>
              <a:t>victime</a:t>
            </a:r>
            <a:r>
              <a:rPr lang="fr-FR" sz="1300" dirty="0">
                <a:solidFill>
                  <a:srgbClr val="002060"/>
                </a:solidFill>
              </a:rPr>
              <a:t> </a:t>
            </a:r>
            <a:r>
              <a:rPr lang="fr-FR" sz="1300" dirty="0" smtClean="0">
                <a:solidFill>
                  <a:srgbClr val="002060"/>
                </a:solidFill>
              </a:rPr>
              <a:t>et en réalisant la mesure des paramètres physiologiques.</a:t>
            </a:r>
            <a:endParaRPr lang="fr-FR" sz="13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18846" y="4030314"/>
            <a:ext cx="77692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2060"/>
                </a:solidFill>
              </a:rPr>
              <a:t>La surveillance </a:t>
            </a:r>
            <a:r>
              <a:rPr lang="fr-FR" sz="1300" dirty="0">
                <a:solidFill>
                  <a:srgbClr val="002060"/>
                </a:solidFill>
              </a:rPr>
              <a:t>: dès le 2</a:t>
            </a:r>
            <a:r>
              <a:rPr lang="fr-FR" sz="1300" baseline="30000" dirty="0">
                <a:solidFill>
                  <a:srgbClr val="002060"/>
                </a:solidFill>
              </a:rPr>
              <a:t>ème</a:t>
            </a:r>
            <a:r>
              <a:rPr lang="fr-FR" sz="1300" dirty="0">
                <a:solidFill>
                  <a:srgbClr val="002060"/>
                </a:solidFill>
              </a:rPr>
              <a:t> regard, surveillance constante de la victime.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569902" y="2186659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69902" y="2667331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569902" y="3148939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569988" y="3629250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569902" y="4091879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8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6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1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5" grpId="0"/>
      <p:bldP spid="21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Premier regard</a:t>
            </a:r>
          </a:p>
        </p:txBody>
      </p:sp>
      <p:sp>
        <p:nvSpPr>
          <p:cNvPr id="15" name="Ellipse 14"/>
          <p:cNvSpPr/>
          <p:nvPr/>
        </p:nvSpPr>
        <p:spPr>
          <a:xfrm>
            <a:off x="1592836" y="3205064"/>
            <a:ext cx="2107627" cy="1147024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Les informations de départ sont-elles correctes ?</a:t>
            </a:r>
          </a:p>
        </p:txBody>
      </p:sp>
      <p:sp>
        <p:nvSpPr>
          <p:cNvPr id="16" name="Ellipse 15"/>
          <p:cNvSpPr/>
          <p:nvPr/>
        </p:nvSpPr>
        <p:spPr>
          <a:xfrm>
            <a:off x="992761" y="2107875"/>
            <a:ext cx="1409478" cy="921106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Que s’est-il passé ?</a:t>
            </a:r>
          </a:p>
        </p:txBody>
      </p:sp>
      <p:sp>
        <p:nvSpPr>
          <p:cNvPr id="17" name="Ellipse 16"/>
          <p:cNvSpPr/>
          <p:nvPr/>
        </p:nvSpPr>
        <p:spPr>
          <a:xfrm>
            <a:off x="3300365" y="2002023"/>
            <a:ext cx="1567076" cy="1114097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Existe t-il un danger immédiat ? </a:t>
            </a:r>
          </a:p>
        </p:txBody>
      </p:sp>
      <p:sp>
        <p:nvSpPr>
          <p:cNvPr id="18" name="Ellipse 17"/>
          <p:cNvSpPr/>
          <p:nvPr/>
        </p:nvSpPr>
        <p:spPr>
          <a:xfrm>
            <a:off x="4931685" y="3373067"/>
            <a:ext cx="1503681" cy="1079034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Combien y a t-il de victimes ?</a:t>
            </a:r>
          </a:p>
        </p:txBody>
      </p:sp>
      <p:sp>
        <p:nvSpPr>
          <p:cNvPr id="19" name="Ellipse 18"/>
          <p:cNvSpPr/>
          <p:nvPr/>
        </p:nvSpPr>
        <p:spPr>
          <a:xfrm>
            <a:off x="5904415" y="2101898"/>
            <a:ext cx="1741161" cy="1058179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Les moyens sont-ils suffisants ?</a:t>
            </a:r>
          </a:p>
        </p:txBody>
      </p:sp>
      <p:sp>
        <p:nvSpPr>
          <p:cNvPr id="20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2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413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61764" y="1848545"/>
            <a:ext cx="646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Le secouriste approche la victime et traite ce qui tue en premier (la menace) :</a:t>
            </a:r>
          </a:p>
        </p:txBody>
      </p:sp>
      <p:sp>
        <p:nvSpPr>
          <p:cNvPr id="9" name="Ellipse 8"/>
          <p:cNvSpPr/>
          <p:nvPr/>
        </p:nvSpPr>
        <p:spPr>
          <a:xfrm>
            <a:off x="790420" y="3469351"/>
            <a:ext cx="1527336" cy="964413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Age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Genre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Position ?</a:t>
            </a:r>
          </a:p>
        </p:txBody>
      </p:sp>
      <p:sp>
        <p:nvSpPr>
          <p:cNvPr id="10" name="Ellipse 9"/>
          <p:cNvSpPr/>
          <p:nvPr/>
        </p:nvSpPr>
        <p:spPr>
          <a:xfrm>
            <a:off x="3651469" y="2137872"/>
            <a:ext cx="1707940" cy="1262789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Identifier la plainte principale de la victime</a:t>
            </a:r>
          </a:p>
        </p:txBody>
      </p:sp>
      <p:sp>
        <p:nvSpPr>
          <p:cNvPr id="11" name="Ellipse 10"/>
          <p:cNvSpPr/>
          <p:nvPr/>
        </p:nvSpPr>
        <p:spPr>
          <a:xfrm>
            <a:off x="561099" y="2398495"/>
            <a:ext cx="1317441" cy="849825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Menace vitale ?</a:t>
            </a:r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18" y="2851448"/>
            <a:ext cx="638921" cy="6910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6AF9C51-5933-A146-A6E4-7F0655C663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473" y="2172351"/>
            <a:ext cx="637633" cy="5437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4" name="Connecteur droit avec flèche 13"/>
          <p:cNvCxnSpPr>
            <a:stCxn id="11" idx="6"/>
          </p:cNvCxnSpPr>
          <p:nvPr/>
        </p:nvCxnSpPr>
        <p:spPr>
          <a:xfrm>
            <a:off x="1878540" y="2823408"/>
            <a:ext cx="785969" cy="289740"/>
          </a:xfrm>
          <a:prstGeom prst="straightConnector1">
            <a:avLst/>
          </a:prstGeom>
          <a:noFill/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  <a:miter/>
            <a:tailEnd type="triangle"/>
          </a:ln>
          <a:effectLst/>
        </p:spPr>
      </p:cxnSp>
      <p:cxnSp>
        <p:nvCxnSpPr>
          <p:cNvPr id="15" name="Connecteur droit avec flèche 14"/>
          <p:cNvCxnSpPr>
            <a:stCxn id="11" idx="6"/>
          </p:cNvCxnSpPr>
          <p:nvPr/>
        </p:nvCxnSpPr>
        <p:spPr>
          <a:xfrm flipV="1">
            <a:off x="1878540" y="2417011"/>
            <a:ext cx="785969" cy="406397"/>
          </a:xfrm>
          <a:prstGeom prst="straightConnector1">
            <a:avLst/>
          </a:prstGeom>
          <a:noFill/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  <a:miter/>
            <a:tailEnd type="triangle"/>
          </a:ln>
          <a:effectLst/>
        </p:spPr>
      </p:cxnSp>
      <p:cxnSp>
        <p:nvCxnSpPr>
          <p:cNvPr id="16" name="Connecteur droit avec flèche 15"/>
          <p:cNvCxnSpPr>
            <a:cxnSpLocks/>
            <a:stCxn id="11" idx="6"/>
          </p:cNvCxnSpPr>
          <p:nvPr/>
        </p:nvCxnSpPr>
        <p:spPr>
          <a:xfrm>
            <a:off x="1878540" y="2823408"/>
            <a:ext cx="762837" cy="1117237"/>
          </a:xfrm>
          <a:prstGeom prst="straightConnector1">
            <a:avLst/>
          </a:prstGeom>
          <a:noFill/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  <a:miter/>
            <a:tailEnd type="triangle"/>
          </a:ln>
          <a:effectLst/>
        </p:spPr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18" y="3651712"/>
            <a:ext cx="634789" cy="7171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8" name="Triangle isocèle 17"/>
          <p:cNvSpPr/>
          <p:nvPr/>
        </p:nvSpPr>
        <p:spPr>
          <a:xfrm>
            <a:off x="6545024" y="2125544"/>
            <a:ext cx="1961535" cy="1740310"/>
          </a:xfrm>
          <a:prstGeom prst="triangle">
            <a:avLst>
              <a:gd name="adj" fmla="val 51166"/>
            </a:avLst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Avis médical</a:t>
            </a:r>
          </a:p>
        </p:txBody>
      </p:sp>
      <p:sp>
        <p:nvSpPr>
          <p:cNvPr id="19" name="Ellipse 18"/>
          <p:cNvSpPr/>
          <p:nvPr/>
        </p:nvSpPr>
        <p:spPr>
          <a:xfrm>
            <a:off x="4559945" y="3412989"/>
            <a:ext cx="1787719" cy="1305415"/>
          </a:xfrm>
          <a:prstGeom prst="ellipse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Si trauma ou suspicion : </a:t>
            </a:r>
            <a:r>
              <a:rPr lang="fr-FR" sz="1200" b="1" kern="0" dirty="0">
                <a:solidFill>
                  <a:srgbClr val="FFC000"/>
                </a:solidFill>
                <a:latin typeface="Arial"/>
                <a:ea typeface="DejaVu Sans"/>
                <a:cs typeface="DejaVu Sans"/>
              </a:rPr>
              <a:t>S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tabilisation du rachis cervical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F9C4E4D9-7C73-7287-74DA-5FE9A745BF9E}"/>
              </a:ext>
            </a:extLst>
          </p:cNvPr>
          <p:cNvSpPr txBox="1"/>
          <p:nvPr/>
        </p:nvSpPr>
        <p:spPr>
          <a:xfrm>
            <a:off x="1343762" y="670643"/>
            <a:ext cx="7678254" cy="603064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002060"/>
                </a:solidFill>
                <a:latin typeface="Calibri Light"/>
              </a:rPr>
              <a:t>Structure et chronologie du bilan</a:t>
            </a:r>
            <a:endParaRPr lang="fr-FR" sz="28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2" name="Ellipse 10">
            <a:extLst>
              <a:ext uri="{FF2B5EF4-FFF2-40B4-BE49-F238E27FC236}">
                <a16:creationId xmlns:a16="http://schemas.microsoft.com/office/drawing/2014/main" xmlns="" id="{C7AD0D25-432B-D3E6-C911-3B1D6A81C13A}"/>
              </a:ext>
            </a:extLst>
          </p:cNvPr>
          <p:cNvSpPr/>
          <p:nvPr/>
        </p:nvSpPr>
        <p:spPr>
          <a:xfrm>
            <a:off x="657890" y="760101"/>
            <a:ext cx="464344" cy="47429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325490"/>
            </a:solidFill>
            <a:prstDash val="solid"/>
            <a:miter/>
          </a:ln>
          <a:effectLst/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200882" y="1487386"/>
            <a:ext cx="471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rgbClr val="002060"/>
                </a:solidFill>
              </a:rPr>
              <a:t>Deuxième regard</a:t>
            </a:r>
            <a:r>
              <a:rPr lang="fr-FR" sz="1600" dirty="0">
                <a:solidFill>
                  <a:srgbClr val="002060"/>
                </a:solidFill>
              </a:rPr>
              <a:t> (rechercher)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715042" y="1614785"/>
            <a:ext cx="403874" cy="152013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329167" y="4592446"/>
            <a:ext cx="4087974" cy="141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DGSCGC – SECTION SECOURISME</a:t>
            </a:r>
            <a:endParaRPr lang="fr-FR" sz="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9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PREMIER MINISTRE</Template>
  <TotalTime>3302</TotalTime>
  <Words>1639</Words>
  <Application>Microsoft Office PowerPoint</Application>
  <PresentationFormat>Affichage à l'écran (16:9)</PresentationFormat>
  <Paragraphs>356</Paragraphs>
  <Slides>19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Thème Office</vt:lpstr>
      <vt:lpstr>Formation Continue 2022-23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MERLIN Michael</dc:creator>
  <cp:lastModifiedBy>jcroussel-2019</cp:lastModifiedBy>
  <cp:revision>104</cp:revision>
  <dcterms:created xsi:type="dcterms:W3CDTF">2022-07-07T16:17:51Z</dcterms:created>
  <dcterms:modified xsi:type="dcterms:W3CDTF">2022-11-30T19:47:45Z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