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media/image28.png" ContentType="image/png"/>
  <Override PartName="/ppt/media/image1.jpeg" ContentType="image/jpeg"/>
  <Override PartName="/ppt/media/image2.jpeg" ContentType="image/jpeg"/>
  <Override PartName="/ppt/media/image23.jpeg" ContentType="image/jpeg"/>
  <Override PartName="/ppt/media/image8.png" ContentType="image/png"/>
  <Override PartName="/ppt/media/image3.jpeg" ContentType="image/jpeg"/>
  <Override PartName="/ppt/media/image4.jpeg" ContentType="image/jpeg"/>
  <Override PartName="/ppt/media/image5.jpeg" ContentType="image/jpeg"/>
  <Override PartName="/ppt/media/image6.jpeg" ContentType="image/jpeg"/>
  <Override PartName="/ppt/media/image21.png" ContentType="image/png"/>
  <Override PartName="/ppt/media/image7.jpeg" ContentType="image/jpeg"/>
  <Override PartName="/ppt/media/image9.png" ContentType="image/png"/>
  <Override PartName="/ppt/media/image10.jpeg" ContentType="image/jpeg"/>
  <Override PartName="/ppt/media/image11.jpeg" ContentType="image/jpeg"/>
  <Override PartName="/ppt/media/image12.jpeg" ContentType="image/jpeg"/>
  <Override PartName="/ppt/media/image13.jpeg" ContentType="image/jpeg"/>
  <Override PartName="/ppt/media/image19.png" ContentType="image/pn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20.jpeg" ContentType="image/jpeg"/>
  <Override PartName="/ppt/media/image22.png" ContentType="image/png"/>
  <Override PartName="/ppt/media/image24.jpeg" ContentType="image/jpeg"/>
  <Override PartName="/ppt/media/image25.png" ContentType="image/png"/>
  <Override PartName="/ppt/media/image26.jpeg" ContentType="image/jpeg"/>
  <Override PartName="/ppt/media/image27.jpeg" ContentType="image/jpeg"/>
  <Override PartName="/ppt/media/image29.jpeg" ContentType="image/jpeg"/>
  <Override PartName="/ppt/media/image30.jpeg" ContentType="image/jpeg"/>
  <Override PartName="/ppt/media/image31.jpeg" ContentType="image/jpeg"/>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x="12192000" cy="6858000"/>
  <p:notesSz cx="6805612" cy="99441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8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88"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9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9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96"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97"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99"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100"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01"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05"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07"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08"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10"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1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12"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13"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15"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16"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17"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18"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19"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20"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2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29"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3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132"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36"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37"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138"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4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14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42"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46"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48"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49"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51"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5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53"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54"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56"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57"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58"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59"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60"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61"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6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70"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173"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77"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78"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179"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8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18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83"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8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86"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87"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89"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90"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92"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93"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94"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95"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97"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98"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99"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00"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01"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02"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0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11"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13"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214"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18"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19"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220"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22"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24"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26"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27"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28"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30"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31"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33"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34"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35"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36"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38"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39"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40"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41"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42"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43"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50"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52"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54"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255"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7"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59"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60"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261"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63"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1400" spc="-1" strike="noStrike">
              <a:solidFill>
                <a:srgbClr val="000000"/>
              </a:solidFill>
              <a:latin typeface="Arial"/>
            </a:endParaRPr>
          </a:p>
        </p:txBody>
      </p:sp>
      <p:sp>
        <p:nvSpPr>
          <p:cNvPr id="264"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65"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67"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68"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69"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71"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72"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74"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75"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76"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77"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79"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80"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81"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82"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83"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84"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400" spc="-1" strike="noStrike">
              <a:solidFill>
                <a:srgbClr val="000000"/>
              </a:solidFill>
              <a:latin typeface="Arial"/>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1400" spc="-1" strike="noStrike">
              <a:solidFill>
                <a:srgbClr val="000000"/>
              </a:solidFill>
              <a:latin typeface="Arial"/>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3.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4.jpe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838080" y="6356520"/>
            <a:ext cx="2742840" cy="364680"/>
          </a:xfrm>
          <a:prstGeom prst="rect">
            <a:avLst/>
          </a:prstGeom>
        </p:spPr>
        <p:txBody>
          <a:bodyPr anchor="ctr">
            <a:noAutofit/>
          </a:bodyPr>
          <a:p>
            <a:endParaRPr b="0" lang="fr-FR" sz="2400" spc="-1" strike="noStrike">
              <a:latin typeface="Times New Roman"/>
            </a:endParaRPr>
          </a:p>
        </p:txBody>
      </p:sp>
      <p:sp>
        <p:nvSpPr>
          <p:cNvPr id="1" name="PlaceHolder 2"/>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2"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tabLst>
                <a:tab algn="l" pos="0"/>
              </a:tabLst>
            </a:pPr>
            <a:fld id="{36D15DED-6753-4C53-A49B-006D523C2005}" type="slidenum">
              <a:rPr b="1" lang="fr-FR" sz="1200" spc="-1" strike="noStrike">
                <a:solidFill>
                  <a:srgbClr val="898989"/>
                </a:solidFill>
                <a:latin typeface="Arial"/>
                <a:ea typeface="Arial"/>
              </a:rPr>
              <a:t>&lt;numéro&gt;</a:t>
            </a:fld>
            <a:endParaRPr b="0" lang="fr-FR" sz="1200" spc="-1" strike="noStrike">
              <a:latin typeface="Times New Roman"/>
            </a:endParaRPr>
          </a:p>
        </p:txBody>
      </p:sp>
      <p:sp>
        <p:nvSpPr>
          <p:cNvPr id="3"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fr-FR" sz="1400" spc="-1" strike="noStrike">
                <a:solidFill>
                  <a:srgbClr val="000000"/>
                </a:solidFill>
                <a:latin typeface="Arial"/>
              </a:rPr>
              <a:t>Cliquez pour éditer le format du texte-titre</a:t>
            </a:r>
            <a:endParaRPr b="0" lang="fr-FR" sz="1400" spc="-1" strike="noStrike">
              <a:solidFill>
                <a:srgbClr val="000000"/>
              </a:solidFill>
              <a:latin typeface="Arial"/>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400" spc="-1" strike="noStrike">
                <a:solidFill>
                  <a:srgbClr val="000000"/>
                </a:solidFill>
                <a:latin typeface="Arial"/>
              </a:rPr>
              <a:t>Cliquez pour éditer le format du plan de texte</a:t>
            </a:r>
            <a:endParaRPr b="0" lang="fr-F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400" spc="-1" strike="noStrike">
                <a:solidFill>
                  <a:srgbClr val="000000"/>
                </a:solidFill>
                <a:latin typeface="Arial"/>
              </a:rPr>
              <a:t>Second niveau de plan</a:t>
            </a:r>
            <a:endParaRPr b="0" lang="fr-F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400" spc="-1" strike="noStrike">
                <a:solidFill>
                  <a:srgbClr val="000000"/>
                </a:solidFill>
                <a:latin typeface="Arial"/>
              </a:rPr>
              <a:t>Troisième niveau de plan</a:t>
            </a:r>
            <a:endParaRPr b="0" lang="fr-F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400" spc="-1" strike="noStrike">
                <a:solidFill>
                  <a:srgbClr val="000000"/>
                </a:solidFill>
                <a:latin typeface="Arial"/>
              </a:rPr>
              <a:t>Quatrième niveau de plan</a:t>
            </a:r>
            <a:endParaRPr b="0" lang="fr-F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Arial"/>
              </a:rPr>
              <a:t>Cliquez pour éditer le format du plan de texte</a:t>
            </a:r>
            <a:endParaRPr b="0" lang="fr-FR"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800" spc="-1" strike="noStrike">
                <a:solidFill>
                  <a:srgbClr val="000000"/>
                </a:solidFill>
                <a:latin typeface="Arial"/>
              </a:rPr>
              <a:t>Troisième niveau de plan</a:t>
            </a:r>
            <a:endParaRPr b="0" lang="fr-FR"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800" spc="-1" strike="noStrike">
                <a:solidFill>
                  <a:srgbClr val="000000"/>
                </a:solidFill>
                <a:latin typeface="Arial"/>
              </a:rPr>
              <a:t>Quatrième niveau de plan</a:t>
            </a:r>
            <a:endParaRPr b="0" lang="fr-FR"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800" spc="-1" strike="noStrike">
                <a:solidFill>
                  <a:srgbClr val="000000"/>
                </a:solidFill>
                <a:latin typeface="Arial"/>
              </a:rPr>
              <a:t>Cinquième niveau de plan</a:t>
            </a:r>
            <a:endParaRPr b="0" lang="fr-FR"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800" spc="-1" strike="noStrike">
                <a:solidFill>
                  <a:srgbClr val="000000"/>
                </a:solidFill>
                <a:latin typeface="Arial"/>
              </a:rPr>
              <a:t>Sixième niveau de plan</a:t>
            </a:r>
            <a:endParaRPr b="0" lang="fr-FR"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800" spc="-1" strike="noStrike">
                <a:solidFill>
                  <a:srgbClr val="000000"/>
                </a:solidFill>
                <a:latin typeface="Arial"/>
              </a:rPr>
              <a:t>Septième niveau de plan</a:t>
            </a:r>
            <a:endParaRPr b="0" lang="fr-FR" sz="2800" spc="-1" strike="noStrike">
              <a:solidFill>
                <a:srgbClr val="000000"/>
              </a:solidFill>
              <a:latin typeface="Arial"/>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endParaRPr b="0" lang="fr-FR" sz="24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tabLst>
                <a:tab algn="l" pos="0"/>
              </a:tabLst>
            </a:pPr>
            <a:fld id="{8FC66DB9-EDEF-46C5-BE32-68C47B82F5D9}" type="slidenum">
              <a:rPr b="1" lang="fr-FR" sz="1200" spc="-1" strike="noStrike">
                <a:solidFill>
                  <a:srgbClr val="898989"/>
                </a:solidFill>
                <a:latin typeface="Arial"/>
                <a:ea typeface="Arial"/>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851400"/>
            <a:ext cx="10515240" cy="1505160"/>
          </a:xfrm>
          <a:prstGeom prst="rect">
            <a:avLst/>
          </a:prstGeom>
        </p:spPr>
        <p:txBody>
          <a:bodyPr anchor="ctr">
            <a:noAutofit/>
          </a:bodyPr>
          <a:p>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83" name="PlaceHolder 2"/>
          <p:cNvSpPr>
            <a:spLocks noGrp="1"/>
          </p:cNvSpPr>
          <p:nvPr>
            <p:ph type="body"/>
          </p:nvPr>
        </p:nvSpPr>
        <p:spPr>
          <a:xfrm>
            <a:off x="7643160" y="2522520"/>
            <a:ext cx="4338360" cy="3333960"/>
          </a:xfrm>
          <a:prstGeom prst="rect">
            <a:avLst/>
          </a:prstGeom>
        </p:spPr>
        <p:txBody>
          <a:bodyPr lIns="90000" rIns="90000" tIns="45000" bIns="45000">
            <a:normAutofit fontScale="78000"/>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84" name="PlaceHolder 3"/>
          <p:cNvSpPr>
            <a:spLocks noGrp="1"/>
          </p:cNvSpPr>
          <p:nvPr>
            <p:ph type="body"/>
          </p:nvPr>
        </p:nvSpPr>
        <p:spPr>
          <a:xfrm>
            <a:off x="838080" y="2522520"/>
            <a:ext cx="6719760" cy="3333960"/>
          </a:xfrm>
          <a:prstGeom prst="rect">
            <a:avLst/>
          </a:prstGeom>
        </p:spPr>
        <p:txBody>
          <a:bodyPr>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1523880" y="1122480"/>
            <a:ext cx="9143640" cy="2387160"/>
          </a:xfrm>
          <a:prstGeom prst="rect">
            <a:avLst/>
          </a:prstGeom>
        </p:spPr>
        <p:txBody>
          <a:bodyPr anchor="b">
            <a:noAutofit/>
          </a:bodyPr>
          <a:p>
            <a:r>
              <a:rPr b="0" lang="fr-FR" sz="6000" spc="-1" strike="noStrike">
                <a:solidFill>
                  <a:srgbClr val="000000"/>
                </a:solidFill>
                <a:latin typeface="Arial"/>
              </a:rPr>
              <a:t>Cliquez pour éditer le format du texte-titre</a:t>
            </a:r>
            <a:endParaRPr b="0" lang="fr-FR" sz="6000" spc="-1" strike="noStrike">
              <a:solidFill>
                <a:srgbClr val="000000"/>
              </a:solidFill>
              <a:latin typeface="Arial"/>
            </a:endParaRPr>
          </a:p>
        </p:txBody>
      </p:sp>
      <p:sp>
        <p:nvSpPr>
          <p:cNvPr id="122" name="PlaceHolder 2"/>
          <p:cNvSpPr>
            <a:spLocks noGrp="1"/>
          </p:cNvSpPr>
          <p:nvPr>
            <p:ph type="dt"/>
          </p:nvPr>
        </p:nvSpPr>
        <p:spPr>
          <a:xfrm>
            <a:off x="838080" y="6356520"/>
            <a:ext cx="2742840" cy="364680"/>
          </a:xfrm>
          <a:prstGeom prst="rect">
            <a:avLst/>
          </a:prstGeom>
        </p:spPr>
        <p:txBody>
          <a:bodyPr anchor="ctr">
            <a:noAutofit/>
          </a:bodyPr>
          <a:p>
            <a:endParaRPr b="0" lang="fr-FR" sz="2400" spc="-1" strike="noStrike">
              <a:latin typeface="Times New Roman"/>
            </a:endParaRPr>
          </a:p>
        </p:txBody>
      </p:sp>
      <p:sp>
        <p:nvSpPr>
          <p:cNvPr id="123" name="PlaceHolder 3"/>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124"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tabLst>
                <a:tab algn="l" pos="0"/>
              </a:tabLst>
            </a:pPr>
            <a:fld id="{4D9977F0-6BE7-4F5E-B8D3-75216338AC7E}" type="slidenum">
              <a:rPr b="0" lang="fr-FR" sz="1200" spc="-1" strike="noStrike">
                <a:solidFill>
                  <a:srgbClr val="888888"/>
                </a:solidFill>
                <a:latin typeface="Calibri"/>
                <a:ea typeface="Calibri"/>
              </a:rPr>
              <a:t>&lt;numéro&gt;</a:t>
            </a:fld>
            <a:endParaRPr b="0" lang="fr-FR" sz="1200" spc="-1" strike="noStrike">
              <a:latin typeface="Times New Roman"/>
            </a:endParaRPr>
          </a:p>
        </p:txBody>
      </p:sp>
      <p:sp>
        <p:nvSpPr>
          <p:cNvPr id="125"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400" spc="-1" strike="noStrike">
                <a:solidFill>
                  <a:srgbClr val="000000"/>
                </a:solidFill>
                <a:latin typeface="Arial"/>
              </a:rPr>
              <a:t>Cliquez pour éditer le format du plan de texte</a:t>
            </a:r>
            <a:endParaRPr b="0" lang="fr-F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400" spc="-1" strike="noStrike">
                <a:solidFill>
                  <a:srgbClr val="000000"/>
                </a:solidFill>
                <a:latin typeface="Arial"/>
              </a:rPr>
              <a:t>Second niveau de plan</a:t>
            </a:r>
            <a:endParaRPr b="0" lang="fr-F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400" spc="-1" strike="noStrike">
                <a:solidFill>
                  <a:srgbClr val="000000"/>
                </a:solidFill>
                <a:latin typeface="Arial"/>
              </a:rPr>
              <a:t>Troisième niveau de plan</a:t>
            </a:r>
            <a:endParaRPr b="0" lang="fr-F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400" spc="-1" strike="noStrike">
                <a:solidFill>
                  <a:srgbClr val="000000"/>
                </a:solidFill>
                <a:latin typeface="Arial"/>
              </a:rPr>
              <a:t>Quatrième niveau de plan</a:t>
            </a:r>
            <a:endParaRPr b="0" lang="fr-F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62" name="PlaceHolder 1"/>
          <p:cNvSpPr>
            <a:spLocks noGrp="1"/>
          </p:cNvSpPr>
          <p:nvPr>
            <p:ph type="title"/>
          </p:nvPr>
        </p:nvSpPr>
        <p:spPr>
          <a:xfrm>
            <a:off x="838080" y="365040"/>
            <a:ext cx="10515240" cy="1325160"/>
          </a:xfrm>
          <a:prstGeom prst="rect">
            <a:avLst/>
          </a:prstGeom>
        </p:spPr>
        <p:txBody>
          <a:bodyPr anchor="ctr">
            <a:noAutofit/>
          </a:bodyPr>
          <a:p>
            <a:r>
              <a:rPr b="0" lang="fr-FR" sz="4400" spc="-1" strike="noStrike">
                <a:solidFill>
                  <a:srgbClr val="000000"/>
                </a:solidFill>
                <a:latin typeface="Arial"/>
              </a:rPr>
              <a:t>Cliquez pour éditer le format du texte-titre</a:t>
            </a:r>
            <a:endParaRPr b="0" lang="fr-FR" sz="4400" spc="-1" strike="noStrike">
              <a:solidFill>
                <a:srgbClr val="000000"/>
              </a:solidFill>
              <a:latin typeface="Arial"/>
            </a:endParaRPr>
          </a:p>
        </p:txBody>
      </p:sp>
      <p:sp>
        <p:nvSpPr>
          <p:cNvPr id="163" name="PlaceHolder 2"/>
          <p:cNvSpPr>
            <a:spLocks noGrp="1"/>
          </p:cNvSpPr>
          <p:nvPr>
            <p:ph type="body"/>
          </p:nvPr>
        </p:nvSpPr>
        <p:spPr>
          <a:xfrm>
            <a:off x="838080" y="1825560"/>
            <a:ext cx="10515240" cy="4350960"/>
          </a:xfrm>
          <a:prstGeom prst="rect">
            <a:avLst/>
          </a:prstGeom>
        </p:spPr>
        <p:txBody>
          <a:bodyPr>
            <a:no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Arial"/>
              </a:rPr>
              <a:t>Cliquez pour éditer le format du plan de texte</a:t>
            </a:r>
            <a:endParaRPr b="0" lang="fr-FR"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800" spc="-1" strike="noStrike">
                <a:solidFill>
                  <a:srgbClr val="000000"/>
                </a:solidFill>
                <a:latin typeface="Arial"/>
              </a:rPr>
              <a:t>Troisième niveau de plan</a:t>
            </a:r>
            <a:endParaRPr b="0" lang="fr-FR"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800" spc="-1" strike="noStrike">
                <a:solidFill>
                  <a:srgbClr val="000000"/>
                </a:solidFill>
                <a:latin typeface="Arial"/>
              </a:rPr>
              <a:t>Quatrième niveau de plan</a:t>
            </a:r>
            <a:endParaRPr b="0" lang="fr-FR"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800" spc="-1" strike="noStrike">
                <a:solidFill>
                  <a:srgbClr val="000000"/>
                </a:solidFill>
                <a:latin typeface="Arial"/>
              </a:rPr>
              <a:t>Cinquième niveau de plan</a:t>
            </a:r>
            <a:endParaRPr b="0" lang="fr-FR"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800" spc="-1" strike="noStrike">
                <a:solidFill>
                  <a:srgbClr val="000000"/>
                </a:solidFill>
                <a:latin typeface="Arial"/>
              </a:rPr>
              <a:t>Sixième niveau de plan</a:t>
            </a:r>
            <a:endParaRPr b="0" lang="fr-FR"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800" spc="-1" strike="noStrike">
                <a:solidFill>
                  <a:srgbClr val="000000"/>
                </a:solidFill>
                <a:latin typeface="Arial"/>
              </a:rPr>
              <a:t>Septième niveau de plan</a:t>
            </a:r>
            <a:endParaRPr b="0" lang="fr-FR" sz="2800" spc="-1" strike="noStrike">
              <a:solidFill>
                <a:srgbClr val="000000"/>
              </a:solidFill>
              <a:latin typeface="Arial"/>
            </a:endParaRPr>
          </a:p>
        </p:txBody>
      </p:sp>
      <p:sp>
        <p:nvSpPr>
          <p:cNvPr id="164" name="PlaceHolder 3"/>
          <p:cNvSpPr>
            <a:spLocks noGrp="1"/>
          </p:cNvSpPr>
          <p:nvPr>
            <p:ph type="dt"/>
          </p:nvPr>
        </p:nvSpPr>
        <p:spPr>
          <a:xfrm>
            <a:off x="838080" y="6356520"/>
            <a:ext cx="2742840" cy="364680"/>
          </a:xfrm>
          <a:prstGeom prst="rect">
            <a:avLst/>
          </a:prstGeom>
        </p:spPr>
        <p:txBody>
          <a:bodyPr anchor="ctr">
            <a:noAutofit/>
          </a:bodyPr>
          <a:p>
            <a:endParaRPr b="0" lang="fr-FR" sz="2400" spc="-1" strike="noStrike">
              <a:latin typeface="Times New Roman"/>
            </a:endParaRPr>
          </a:p>
        </p:txBody>
      </p:sp>
      <p:sp>
        <p:nvSpPr>
          <p:cNvPr id="165" name="PlaceHolder 4"/>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166"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tabLst>
                <a:tab algn="l" pos="0"/>
              </a:tabLst>
            </a:pPr>
            <a:fld id="{8AFC5FCD-0CEE-4015-B1CD-619E94F30A6D}" type="slidenum">
              <a:rPr b="0" lang="fr-FR" sz="1200" spc="-1" strike="noStrike">
                <a:solidFill>
                  <a:srgbClr val="888888"/>
                </a:solidFill>
                <a:latin typeface="Calibri"/>
                <a:ea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03" name="PlaceHolder 1"/>
          <p:cNvSpPr>
            <a:spLocks noGrp="1"/>
          </p:cNvSpPr>
          <p:nvPr>
            <p:ph type="dt"/>
          </p:nvPr>
        </p:nvSpPr>
        <p:spPr>
          <a:xfrm>
            <a:off x="838080" y="6356520"/>
            <a:ext cx="2742840" cy="364680"/>
          </a:xfrm>
          <a:prstGeom prst="rect">
            <a:avLst/>
          </a:prstGeom>
        </p:spPr>
        <p:txBody>
          <a:bodyPr anchor="ctr">
            <a:noAutofit/>
          </a:bodyPr>
          <a:p>
            <a:endParaRPr b="0" lang="fr-FR" sz="2400" spc="-1" strike="noStrike">
              <a:latin typeface="Times New Roman"/>
            </a:endParaRPr>
          </a:p>
        </p:txBody>
      </p:sp>
      <p:sp>
        <p:nvSpPr>
          <p:cNvPr id="204" name="PlaceHolder 2"/>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205"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tabLst>
                <a:tab algn="l" pos="0"/>
              </a:tabLst>
            </a:pPr>
            <a:fld id="{7F4AB220-F2CD-4D48-AC80-934BCD2BB593}" type="slidenum">
              <a:rPr b="0" lang="fr-FR" sz="1200" spc="-1" strike="noStrike">
                <a:solidFill>
                  <a:srgbClr val="888888"/>
                </a:solidFill>
                <a:latin typeface="Calibri"/>
                <a:ea typeface="Calibri"/>
              </a:rPr>
              <a:t>&lt;numéro&gt;</a:t>
            </a:fld>
            <a:endParaRPr b="0" lang="fr-FR" sz="1200" spc="-1" strike="noStrike">
              <a:latin typeface="Times New Roman"/>
            </a:endParaRPr>
          </a:p>
        </p:txBody>
      </p:sp>
      <p:sp>
        <p:nvSpPr>
          <p:cNvPr id="206"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fr-FR" sz="1400" spc="-1" strike="noStrike">
                <a:solidFill>
                  <a:srgbClr val="000000"/>
                </a:solidFill>
                <a:latin typeface="Arial"/>
              </a:rPr>
              <a:t>Cliquez pour éditer le format du texte-titre</a:t>
            </a:r>
            <a:endParaRPr b="0" lang="fr-FR" sz="1400" spc="-1" strike="noStrike">
              <a:solidFill>
                <a:srgbClr val="000000"/>
              </a:solidFill>
              <a:latin typeface="Arial"/>
            </a:endParaRPr>
          </a:p>
        </p:txBody>
      </p:sp>
      <p:sp>
        <p:nvSpPr>
          <p:cNvPr id="207"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400" spc="-1" strike="noStrike">
                <a:solidFill>
                  <a:srgbClr val="000000"/>
                </a:solidFill>
                <a:latin typeface="Arial"/>
              </a:rPr>
              <a:t>Cliquez pour éditer le format du plan de texte</a:t>
            </a:r>
            <a:endParaRPr b="0" lang="fr-F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400" spc="-1" strike="noStrike">
                <a:solidFill>
                  <a:srgbClr val="000000"/>
                </a:solidFill>
                <a:latin typeface="Arial"/>
              </a:rPr>
              <a:t>Second niveau de plan</a:t>
            </a:r>
            <a:endParaRPr b="0" lang="fr-F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400" spc="-1" strike="noStrike">
                <a:solidFill>
                  <a:srgbClr val="000000"/>
                </a:solidFill>
                <a:latin typeface="Arial"/>
              </a:rPr>
              <a:t>Troisième niveau de plan</a:t>
            </a:r>
            <a:endParaRPr b="0" lang="fr-F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400" spc="-1" strike="noStrike">
                <a:solidFill>
                  <a:srgbClr val="000000"/>
                </a:solidFill>
                <a:latin typeface="Arial"/>
              </a:rPr>
              <a:t>Quatrième niveau de plan</a:t>
            </a:r>
            <a:endParaRPr b="0" lang="fr-F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4" name="PlaceHolder 1"/>
          <p:cNvSpPr>
            <a:spLocks noGrp="1"/>
          </p:cNvSpPr>
          <p:nvPr>
            <p:ph type="dt"/>
          </p:nvPr>
        </p:nvSpPr>
        <p:spPr>
          <a:xfrm>
            <a:off x="838080" y="6356520"/>
            <a:ext cx="2742840" cy="364680"/>
          </a:xfrm>
          <a:prstGeom prst="rect">
            <a:avLst/>
          </a:prstGeom>
        </p:spPr>
        <p:txBody>
          <a:bodyPr anchor="ctr">
            <a:noAutofit/>
          </a:bodyPr>
          <a:p>
            <a:endParaRPr b="0" lang="fr-FR" sz="2400" spc="-1" strike="noStrike">
              <a:latin typeface="Times New Roman"/>
            </a:endParaRPr>
          </a:p>
        </p:txBody>
      </p:sp>
      <p:sp>
        <p:nvSpPr>
          <p:cNvPr id="245" name="PlaceHolder 2"/>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246"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tabLst>
                <a:tab algn="l" pos="0"/>
              </a:tabLst>
            </a:pPr>
            <a:fld id="{61C185C0-A7DE-42CF-A7F7-F49D1595CF2E}" type="slidenum">
              <a:rPr b="1" lang="fr-FR" sz="1200" spc="-1" strike="noStrike">
                <a:solidFill>
                  <a:srgbClr val="898989"/>
                </a:solidFill>
                <a:latin typeface="Arial"/>
                <a:ea typeface="Arial"/>
              </a:rPr>
              <a:t>&lt;numéro&gt;</a:t>
            </a:fld>
            <a:endParaRPr b="0" lang="fr-FR" sz="1200" spc="-1" strike="noStrike">
              <a:latin typeface="Times New Roman"/>
            </a:endParaRPr>
          </a:p>
        </p:txBody>
      </p:sp>
      <p:sp>
        <p:nvSpPr>
          <p:cNvPr id="247"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fr-FR" sz="1400" spc="-1" strike="noStrike">
                <a:solidFill>
                  <a:srgbClr val="000000"/>
                </a:solidFill>
                <a:latin typeface="Arial"/>
              </a:rPr>
              <a:t>Cliquez pour éditer le format du texte-titre</a:t>
            </a:r>
            <a:endParaRPr b="0" lang="fr-FR" sz="1400" spc="-1" strike="noStrike">
              <a:solidFill>
                <a:srgbClr val="000000"/>
              </a:solidFill>
              <a:latin typeface="Arial"/>
            </a:endParaRPr>
          </a:p>
        </p:txBody>
      </p:sp>
      <p:sp>
        <p:nvSpPr>
          <p:cNvPr id="248"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400" spc="-1" strike="noStrike">
                <a:solidFill>
                  <a:srgbClr val="000000"/>
                </a:solidFill>
                <a:latin typeface="Arial"/>
              </a:rPr>
              <a:t>Cliquez pour éditer le format du plan de texte</a:t>
            </a:r>
            <a:endParaRPr b="0" lang="fr-F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400" spc="-1" strike="noStrike">
                <a:solidFill>
                  <a:srgbClr val="000000"/>
                </a:solidFill>
                <a:latin typeface="Arial"/>
              </a:rPr>
              <a:t>Second niveau de plan</a:t>
            </a:r>
            <a:endParaRPr b="0" lang="fr-F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400" spc="-1" strike="noStrike">
                <a:solidFill>
                  <a:srgbClr val="000000"/>
                </a:solidFill>
                <a:latin typeface="Arial"/>
              </a:rPr>
              <a:t>Troisième niveau de plan</a:t>
            </a:r>
            <a:endParaRPr b="0" lang="fr-F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400" spc="-1" strike="noStrike">
                <a:solidFill>
                  <a:srgbClr val="000000"/>
                </a:solidFill>
                <a:latin typeface="Arial"/>
              </a:rPr>
              <a:t>Quatrième niveau de plan</a:t>
            </a:r>
            <a:endParaRPr b="0" lang="fr-F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38.xml"/>
</Relationships>
</file>

<file path=ppt/slides/_rels/slide11.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4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38.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38.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7.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38.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38.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hyperlink" Target="https://creativecommons.org/licenses/by/4.0/deed.fr" TargetMode="External"/><Relationship Id="rId2"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38.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49.xml"/>
</Relationships>
</file>

<file path=ppt/slides/_rels/slide25.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38.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8.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3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61.xml"/>
</Relationships>
</file>

<file path=ppt/slides/_rels/slide3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image" Target="../media/image28.png"/><Relationship Id="rId4" Type="http://schemas.openxmlformats.org/officeDocument/2006/relationships/slideLayout" Target="../slideLayouts/slideLayout49.xml"/>
</Relationships>
</file>

<file path=ppt/slides/_rels/slide32.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slideLayout" Target="../slideLayouts/slideLayout7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38.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3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Google Shape;444;p10"/>
          <p:cNvSpPr/>
          <p:nvPr/>
        </p:nvSpPr>
        <p:spPr>
          <a:xfrm>
            <a:off x="2451240" y="698400"/>
            <a:ext cx="6911640" cy="520560"/>
          </a:xfrm>
          <a:prstGeom prst="rect">
            <a:avLst/>
          </a:prstGeom>
          <a:solidFill>
            <a:srgbClr val="ff0000"/>
          </a:solidFill>
          <a:ln cap="sq" w="25550">
            <a:solidFill>
              <a:srgbClr val="ffffff"/>
            </a:solidFill>
            <a:miter/>
          </a:ln>
        </p:spPr>
        <p:style>
          <a:lnRef idx="0"/>
          <a:fillRef idx="0"/>
          <a:effectRef idx="0"/>
          <a:fontRef idx="minor"/>
        </p:style>
        <p:txBody>
          <a:bodyPr lIns="90000" rIns="90000" tIns="46800" bIns="46800">
            <a:spAutoFit/>
          </a:bodyPr>
          <a:p>
            <a:pPr algn="ctr">
              <a:lnSpc>
                <a:spcPct val="100000"/>
              </a:lnSpc>
              <a:tabLst>
                <a:tab algn="l" pos="0"/>
              </a:tabLst>
            </a:pPr>
            <a:r>
              <a:rPr b="0" lang="fr-FR" sz="2800" spc="-1" strike="noStrike">
                <a:solidFill>
                  <a:srgbClr val="ffffff"/>
                </a:solidFill>
                <a:latin typeface="Calibri"/>
                <a:ea typeface="Calibri"/>
              </a:rPr>
              <a:t>ÉTUDE DE CAS N°3</a:t>
            </a:r>
            <a:endParaRPr b="0" lang="fr-FR" sz="2800" spc="-1" strike="noStrike">
              <a:latin typeface="Arial"/>
            </a:endParaRPr>
          </a:p>
        </p:txBody>
      </p:sp>
      <p:sp>
        <p:nvSpPr>
          <p:cNvPr id="310" name="Google Shape;445;p10"/>
          <p:cNvSpPr/>
          <p:nvPr/>
        </p:nvSpPr>
        <p:spPr>
          <a:xfrm>
            <a:off x="614520" y="1890720"/>
            <a:ext cx="6329160" cy="3932280"/>
          </a:xfrm>
          <a:prstGeom prst="rect">
            <a:avLst/>
          </a:prstGeom>
          <a:noFill/>
          <a:ln w="0">
            <a:noFill/>
          </a:ln>
        </p:spPr>
        <p:style>
          <a:lnRef idx="0"/>
          <a:fillRef idx="0"/>
          <a:effectRef idx="0"/>
          <a:fontRef idx="minor"/>
        </p:style>
        <p:txBody>
          <a:bodyPr>
            <a:spAutoFit/>
          </a:bodyPr>
          <a:p>
            <a:pPr>
              <a:lnSpc>
                <a:spcPct val="100000"/>
              </a:lnSpc>
              <a:tabLst>
                <a:tab algn="l" pos="0"/>
              </a:tabLst>
            </a:pPr>
            <a:r>
              <a:rPr b="0" lang="fr-FR" sz="1800" spc="-1" strike="noStrike">
                <a:solidFill>
                  <a:srgbClr val="000000"/>
                </a:solidFill>
                <a:latin typeface="Calibri"/>
                <a:ea typeface="Calibri"/>
              </a:rPr>
              <a:t>HOMME DE 32 ANS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AVP VL/MOTO</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MOTARD CONSCIENT – ORIENTÉ</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FRACTURE OUVERTE JAMBE DROITE AVEC VIVE DOULEUR</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PAS DE SIGNES D’ATTEINTE DU RACHIS NI DE LA MOELLE ÉPINIÈRE</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1" lang="fr-FR" sz="1800" spc="-1" strike="noStrike">
                <a:solidFill>
                  <a:srgbClr val="ff0000"/>
                </a:solidFill>
                <a:latin typeface="Calibri"/>
                <a:ea typeface="Calibri"/>
              </a:rPr>
              <a:t>INDICATION D’IMMOBILISATION DU RACHIS : OUI / NON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p:txBody>
      </p:sp>
      <p:pic>
        <p:nvPicPr>
          <p:cNvPr id="311" name="Google Shape;446;p10" descr=""/>
          <p:cNvPicPr/>
          <p:nvPr/>
        </p:nvPicPr>
        <p:blipFill>
          <a:blip r:embed="rId1"/>
          <a:stretch/>
        </p:blipFill>
        <p:spPr>
          <a:xfrm>
            <a:off x="7101000" y="2031840"/>
            <a:ext cx="4524120" cy="30142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Google Shape;451;p11"/>
          <p:cNvSpPr txBox="1"/>
          <p:nvPr/>
        </p:nvSpPr>
        <p:spPr>
          <a:xfrm>
            <a:off x="838080" y="1368360"/>
            <a:ext cx="10515240" cy="5057280"/>
          </a:xfrm>
          <a:prstGeom prst="rect">
            <a:avLst/>
          </a:prstGeom>
          <a:solidFill>
            <a:srgbClr val="ffffff"/>
          </a:solidFill>
          <a:ln w="12600">
            <a:solidFill>
              <a:srgbClr val="5b9bd5"/>
            </a:solidFill>
            <a:miter/>
          </a:ln>
        </p:spPr>
        <p:txBody>
          <a:bodyPr>
            <a:normAutofit/>
          </a:bodyPr>
          <a:p>
            <a:pPr marL="228600" indent="-190080">
              <a:lnSpc>
                <a:spcPct val="70000"/>
              </a:lnSpc>
              <a:tabLst>
                <a:tab algn="l" pos="0"/>
              </a:tabLst>
            </a:pPr>
            <a:endParaRPr b="0" lang="fr-FR" sz="1400" spc="-1" strike="noStrike">
              <a:solidFill>
                <a:srgbClr val="000000"/>
              </a:solidFill>
              <a:latin typeface="Arial"/>
            </a:endParaRPr>
          </a:p>
          <a:p>
            <a:pPr marL="228600" indent="-190080">
              <a:lnSpc>
                <a:spcPct val="70000"/>
              </a:lnSpc>
              <a:spcBef>
                <a:spcPts val="1001"/>
              </a:spcBef>
              <a:tabLst>
                <a:tab algn="l" pos="0"/>
              </a:tabLst>
            </a:pPr>
            <a:endParaRPr b="0" lang="fr-FR" sz="1400" spc="-1" strike="noStrike">
              <a:solidFill>
                <a:srgbClr val="000000"/>
              </a:solidFill>
              <a:latin typeface="Arial"/>
            </a:endParaRPr>
          </a:p>
          <a:p>
            <a:pPr marL="228600" indent="-190080">
              <a:lnSpc>
                <a:spcPct val="70000"/>
              </a:lnSpc>
              <a:spcBef>
                <a:spcPts val="1001"/>
              </a:spcBef>
              <a:tabLst>
                <a:tab algn="l" pos="0"/>
              </a:tabLst>
            </a:pPr>
            <a:endParaRPr b="0" lang="fr-FR" sz="1400" spc="-1" strike="noStrike">
              <a:solidFill>
                <a:srgbClr val="000000"/>
              </a:solidFill>
              <a:latin typeface="Arial"/>
            </a:endParaRPr>
          </a:p>
          <a:p>
            <a:pPr marL="228600" indent="-228240">
              <a:lnSpc>
                <a:spcPct val="70000"/>
              </a:lnSpc>
              <a:spcBef>
                <a:spcPts val="1001"/>
              </a:spcBef>
              <a:tabLst>
                <a:tab algn="l" pos="0"/>
              </a:tabLst>
            </a:pPr>
            <a:endParaRPr b="0" lang="fr-FR" sz="1400" spc="-1" strike="noStrike">
              <a:solidFill>
                <a:srgbClr val="000000"/>
              </a:solidFill>
              <a:latin typeface="Arial"/>
            </a:endParaRPr>
          </a:p>
          <a:p>
            <a:pPr marL="228600" indent="-190080">
              <a:lnSpc>
                <a:spcPct val="70000"/>
              </a:lnSpc>
              <a:spcBef>
                <a:spcPts val="1001"/>
              </a:spcBef>
              <a:tabLst>
                <a:tab algn="l" pos="0"/>
              </a:tabLst>
            </a:pPr>
            <a:endParaRPr b="0" lang="fr-FR" sz="1400" spc="-1" strike="noStrike">
              <a:solidFill>
                <a:srgbClr val="000000"/>
              </a:solidFill>
              <a:latin typeface="Arial"/>
            </a:endParaRPr>
          </a:p>
          <a:p>
            <a:pPr marL="228600" indent="-190080">
              <a:lnSpc>
                <a:spcPct val="70000"/>
              </a:lnSpc>
              <a:spcBef>
                <a:spcPts val="1001"/>
              </a:spcBef>
              <a:tabLst>
                <a:tab algn="l" pos="0"/>
              </a:tabLst>
            </a:pPr>
            <a:endParaRPr b="0" lang="fr-FR" sz="1400" spc="-1" strike="noStrike">
              <a:solidFill>
                <a:srgbClr val="000000"/>
              </a:solidFill>
              <a:latin typeface="Arial"/>
            </a:endParaRPr>
          </a:p>
          <a:p>
            <a:pPr>
              <a:lnSpc>
                <a:spcPct val="70000"/>
              </a:lnSpc>
              <a:spcBef>
                <a:spcPts val="1001"/>
              </a:spcBef>
              <a:tabLst>
                <a:tab algn="l" pos="0"/>
              </a:tabLst>
            </a:pPr>
            <a:endParaRPr b="0" lang="fr-FR" sz="1400" spc="-1" strike="noStrike">
              <a:solidFill>
                <a:srgbClr val="000000"/>
              </a:solidFill>
              <a:latin typeface="Arial"/>
            </a:endParaRPr>
          </a:p>
          <a:p>
            <a:pPr marL="228600" indent="-228240">
              <a:lnSpc>
                <a:spcPct val="70000"/>
              </a:lnSpc>
              <a:spcBef>
                <a:spcPts val="1001"/>
              </a:spcBef>
              <a:tabLst>
                <a:tab algn="l" pos="0"/>
              </a:tabLst>
            </a:pPr>
            <a:endParaRPr b="0" lang="fr-FR" sz="1400" spc="-1" strike="noStrike">
              <a:solidFill>
                <a:srgbClr val="000000"/>
              </a:solidFill>
              <a:latin typeface="Arial"/>
            </a:endParaRPr>
          </a:p>
          <a:p>
            <a:pPr marL="228600" indent="-190080">
              <a:lnSpc>
                <a:spcPct val="70000"/>
              </a:lnSpc>
              <a:spcBef>
                <a:spcPts val="1001"/>
              </a:spcBef>
              <a:tabLst>
                <a:tab algn="l" pos="0"/>
              </a:tabLst>
            </a:pPr>
            <a:endParaRPr b="0" lang="fr-FR" sz="1400" spc="-1" strike="noStrike">
              <a:solidFill>
                <a:srgbClr val="000000"/>
              </a:solidFill>
              <a:latin typeface="Arial"/>
            </a:endParaRPr>
          </a:p>
          <a:p>
            <a:pPr marL="228600" indent="-228240" algn="ctr">
              <a:lnSpc>
                <a:spcPct val="70000"/>
              </a:lnSpc>
              <a:spcBef>
                <a:spcPts val="1001"/>
              </a:spcBef>
              <a:tabLst>
                <a:tab algn="l" pos="0"/>
              </a:tabLst>
            </a:pPr>
            <a:endParaRPr b="0" lang="fr-FR" sz="1400" spc="-1" strike="noStrike">
              <a:solidFill>
                <a:srgbClr val="000000"/>
              </a:solidFill>
              <a:latin typeface="Arial"/>
            </a:endParaRPr>
          </a:p>
          <a:p>
            <a:pPr marL="228600" indent="-228240" algn="ctr">
              <a:lnSpc>
                <a:spcPct val="70000"/>
              </a:lnSpc>
              <a:spcBef>
                <a:spcPts val="1001"/>
              </a:spcBef>
              <a:tabLst>
                <a:tab algn="l" pos="0"/>
              </a:tabLst>
            </a:pPr>
            <a:endParaRPr b="0" lang="fr-FR" sz="1400" spc="-1" strike="noStrike">
              <a:solidFill>
                <a:srgbClr val="000000"/>
              </a:solidFill>
              <a:latin typeface="Arial"/>
            </a:endParaRPr>
          </a:p>
          <a:p>
            <a:pPr marL="228600" indent="-228240" algn="ctr">
              <a:lnSpc>
                <a:spcPct val="70000"/>
              </a:lnSpc>
              <a:spcBef>
                <a:spcPts val="1001"/>
              </a:spcBef>
              <a:tabLst>
                <a:tab algn="l" pos="0"/>
              </a:tabLst>
            </a:pPr>
            <a:endParaRPr b="0" lang="fr-FR" sz="1400" spc="-1" strike="noStrike">
              <a:solidFill>
                <a:srgbClr val="000000"/>
              </a:solidFill>
              <a:latin typeface="Arial"/>
            </a:endParaRPr>
          </a:p>
          <a:p>
            <a:pPr marL="228600" indent="-228240" algn="ctr">
              <a:lnSpc>
                <a:spcPct val="70000"/>
              </a:lnSpc>
              <a:spcBef>
                <a:spcPts val="1001"/>
              </a:spcBef>
              <a:tabLst>
                <a:tab algn="l" pos="0"/>
              </a:tabLst>
            </a:pPr>
            <a:endParaRPr b="0" lang="fr-FR" sz="1400" spc="-1" strike="noStrike">
              <a:solidFill>
                <a:srgbClr val="000000"/>
              </a:solidFill>
              <a:latin typeface="Arial"/>
            </a:endParaRPr>
          </a:p>
          <a:p>
            <a:pPr marL="228600" indent="-228240" algn="ctr">
              <a:lnSpc>
                <a:spcPct val="70000"/>
              </a:lnSpc>
              <a:spcBef>
                <a:spcPts val="1001"/>
              </a:spcBef>
              <a:tabLst>
                <a:tab algn="l" pos="0"/>
              </a:tabLst>
            </a:pPr>
            <a:endParaRPr b="0" lang="fr-FR" sz="1400" spc="-1" strike="noStrike">
              <a:solidFill>
                <a:srgbClr val="000000"/>
              </a:solidFill>
              <a:latin typeface="Arial"/>
            </a:endParaRPr>
          </a:p>
          <a:p>
            <a:pPr marL="228600" indent="-228240" algn="ctr">
              <a:lnSpc>
                <a:spcPct val="70000"/>
              </a:lnSpc>
              <a:spcBef>
                <a:spcPts val="1001"/>
              </a:spcBef>
              <a:tabLst>
                <a:tab algn="l" pos="0"/>
              </a:tabLst>
            </a:pPr>
            <a:endParaRPr b="0" lang="fr-FR" sz="1400" spc="-1" strike="noStrike">
              <a:solidFill>
                <a:srgbClr val="000000"/>
              </a:solidFill>
              <a:latin typeface="Arial"/>
            </a:endParaRPr>
          </a:p>
          <a:p>
            <a:pPr marL="228600" indent="-228240" algn="ctr">
              <a:lnSpc>
                <a:spcPct val="70000"/>
              </a:lnSpc>
              <a:spcBef>
                <a:spcPts val="1001"/>
              </a:spcBef>
              <a:tabLst>
                <a:tab algn="l" pos="0"/>
              </a:tabLst>
            </a:pPr>
            <a:r>
              <a:rPr b="1" lang="fr-FR" sz="1400" spc="-1" strike="noStrike">
                <a:solidFill>
                  <a:srgbClr val="000000"/>
                </a:solidFill>
                <a:latin typeface="Calibri"/>
                <a:ea typeface="Calibri"/>
              </a:rPr>
              <a:t>UNE DOULEUR PEUT EN CACHER UNE AUTRE</a:t>
            </a:r>
            <a:r>
              <a:rPr b="1" lang="fr-FR" sz="1400" spc="-1" strike="noStrike">
                <a:solidFill>
                  <a:srgbClr val="00b050"/>
                </a:solidFill>
                <a:latin typeface="Calibri"/>
                <a:ea typeface="Calibri"/>
              </a:rPr>
              <a:t> </a:t>
            </a:r>
            <a:endParaRPr b="0" lang="fr-FR" sz="1400" spc="-1" strike="noStrike">
              <a:solidFill>
                <a:srgbClr val="000000"/>
              </a:solidFill>
              <a:latin typeface="Arial"/>
            </a:endParaRPr>
          </a:p>
          <a:p>
            <a:pPr marL="228600" indent="-228240" algn="ctr">
              <a:lnSpc>
                <a:spcPct val="70000"/>
              </a:lnSpc>
              <a:spcBef>
                <a:spcPts val="1001"/>
              </a:spcBef>
              <a:tabLst>
                <a:tab algn="l" pos="0"/>
              </a:tabLst>
            </a:pPr>
            <a:r>
              <a:rPr b="1" lang="fr-FR" sz="1400" spc="-1" strike="noStrike">
                <a:solidFill>
                  <a:srgbClr val="000000"/>
                </a:solidFill>
                <a:latin typeface="Calibri"/>
                <a:ea typeface="Calibri"/>
              </a:rPr>
              <a:t>=</a:t>
            </a:r>
            <a:r>
              <a:rPr b="1" lang="fr-FR" sz="1400" spc="-1" strike="noStrike">
                <a:solidFill>
                  <a:srgbClr val="00b050"/>
                </a:solidFill>
                <a:latin typeface="Calibri"/>
                <a:ea typeface="Calibri"/>
              </a:rPr>
              <a:t> </a:t>
            </a:r>
            <a:r>
              <a:rPr b="1" lang="fr-FR" sz="1400" spc="-1" strike="noStrike">
                <a:solidFill>
                  <a:srgbClr val="000000"/>
                </a:solidFill>
                <a:latin typeface="Calibri"/>
                <a:ea typeface="Calibri"/>
              </a:rPr>
              <a:t>LÉSION DISTRAYANTE </a:t>
            </a:r>
            <a:endParaRPr b="0" lang="fr-FR" sz="1400" spc="-1" strike="noStrike">
              <a:solidFill>
                <a:srgbClr val="000000"/>
              </a:solidFill>
              <a:latin typeface="Arial"/>
            </a:endParaRPr>
          </a:p>
          <a:p>
            <a:pPr marL="228600" indent="-228240" algn="ctr">
              <a:lnSpc>
                <a:spcPct val="70000"/>
              </a:lnSpc>
              <a:spcBef>
                <a:spcPts val="1001"/>
              </a:spcBef>
              <a:tabLst>
                <a:tab algn="l" pos="0"/>
              </a:tabLst>
            </a:pPr>
            <a:endParaRPr b="0" lang="fr-FR" sz="1400" spc="-1" strike="noStrike">
              <a:solidFill>
                <a:srgbClr val="000000"/>
              </a:solidFill>
              <a:latin typeface="Arial"/>
            </a:endParaRPr>
          </a:p>
          <a:p>
            <a:pPr marL="228600" indent="-228240" algn="ctr">
              <a:lnSpc>
                <a:spcPct val="70000"/>
              </a:lnSpc>
              <a:spcBef>
                <a:spcPts val="1001"/>
              </a:spcBef>
              <a:tabLst>
                <a:tab algn="l" pos="0"/>
              </a:tabLst>
            </a:pPr>
            <a:r>
              <a:rPr b="1" lang="fr-FR" sz="1800" spc="-1" strike="noStrike">
                <a:solidFill>
                  <a:srgbClr val="ff0000"/>
                </a:solidFill>
                <a:latin typeface="Calibri"/>
                <a:ea typeface="Calibri"/>
              </a:rPr>
              <a:t>IMMOBILISATION DU RACHIS INDIQUÉE</a:t>
            </a:r>
            <a:r>
              <a:rPr b="1" lang="fr-FR" sz="1400" spc="-1" strike="noStrike">
                <a:solidFill>
                  <a:srgbClr val="ff0000"/>
                </a:solidFill>
                <a:latin typeface="Calibri"/>
                <a:ea typeface="Calibri"/>
              </a:rPr>
              <a:t> </a:t>
            </a:r>
            <a:endParaRPr b="0" lang="fr-FR" sz="1400" spc="-1" strike="noStrike">
              <a:solidFill>
                <a:srgbClr val="000000"/>
              </a:solidFill>
              <a:latin typeface="Arial"/>
            </a:endParaRPr>
          </a:p>
        </p:txBody>
      </p:sp>
      <p:sp>
        <p:nvSpPr>
          <p:cNvPr id="313" name="Google Shape;452;p11"/>
          <p:cNvSpPr/>
          <p:nvPr/>
        </p:nvSpPr>
        <p:spPr>
          <a:xfrm>
            <a:off x="1020600" y="2719440"/>
            <a:ext cx="4247640" cy="52668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Fiabilité des réponses de la victime</a:t>
            </a:r>
            <a:r>
              <a:rPr b="0" lang="fr-FR" sz="1800" spc="-1" strike="noStrike" baseline="30000">
                <a:solidFill>
                  <a:srgbClr val="000000"/>
                </a:solidFill>
                <a:latin typeface="Arial"/>
                <a:ea typeface="Arial"/>
              </a:rPr>
              <a:t>1</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NON</a:t>
            </a:r>
            <a:endParaRPr b="0" lang="fr-FR" sz="1800" spc="-1" strike="noStrike">
              <a:latin typeface="Arial"/>
            </a:endParaRPr>
          </a:p>
        </p:txBody>
      </p:sp>
      <p:pic>
        <p:nvPicPr>
          <p:cNvPr id="314" name="Google Shape;453;p11" descr=""/>
          <p:cNvPicPr/>
          <p:nvPr/>
        </p:nvPicPr>
        <p:blipFill>
          <a:blip r:embed="rId1"/>
          <a:stretch/>
        </p:blipFill>
        <p:spPr>
          <a:xfrm>
            <a:off x="8634240" y="4383000"/>
            <a:ext cx="2661840" cy="1996560"/>
          </a:xfrm>
          <a:prstGeom prst="rect">
            <a:avLst/>
          </a:prstGeom>
          <a:ln w="0">
            <a:noFill/>
          </a:ln>
        </p:spPr>
      </p:pic>
      <p:sp>
        <p:nvSpPr>
          <p:cNvPr id="315" name="Google Shape;454;p11"/>
          <p:cNvSpPr/>
          <p:nvPr/>
        </p:nvSpPr>
        <p:spPr>
          <a:xfrm>
            <a:off x="849240" y="858960"/>
            <a:ext cx="10515240" cy="491760"/>
          </a:xfrm>
          <a:prstGeom prst="rect">
            <a:avLst/>
          </a:prstGeom>
          <a:noFill/>
          <a:ln w="0">
            <a:noFill/>
          </a:ln>
        </p:spPr>
        <p:style>
          <a:lnRef idx="0"/>
          <a:fillRef idx="0"/>
          <a:effectRef idx="0"/>
          <a:fontRef idx="minor"/>
        </p:style>
        <p:txBody>
          <a:bodyPr anchor="ctr">
            <a:noAutofit/>
          </a:bodyPr>
          <a:p>
            <a:pPr>
              <a:lnSpc>
                <a:spcPct val="90000"/>
              </a:lnSpc>
              <a:tabLst>
                <a:tab algn="l" pos="0"/>
              </a:tabLst>
            </a:pPr>
            <a:r>
              <a:rPr b="1" lang="fr-FR" sz="2800" spc="-1" strike="noStrike">
                <a:solidFill>
                  <a:srgbClr val="000000"/>
                </a:solidFill>
                <a:latin typeface="Calibri"/>
                <a:ea typeface="Calibri"/>
              </a:rPr>
              <a:t>SOLUTION ÉTUDE DE CAS N°3</a:t>
            </a:r>
            <a:endParaRPr b="0" lang="fr-FR" sz="2800" spc="-1" strike="noStrike">
              <a:latin typeface="Arial"/>
            </a:endParaRPr>
          </a:p>
        </p:txBody>
      </p:sp>
      <p:sp>
        <p:nvSpPr>
          <p:cNvPr id="316" name="Google Shape;455;p11"/>
          <p:cNvSpPr/>
          <p:nvPr/>
        </p:nvSpPr>
        <p:spPr>
          <a:xfrm>
            <a:off x="5689440" y="1844640"/>
            <a:ext cx="4974840" cy="2061720"/>
          </a:xfrm>
          <a:prstGeom prst="rect">
            <a:avLst/>
          </a:prstGeom>
          <a:solidFill>
            <a:schemeClr val="lt1"/>
          </a:solidFill>
          <a:ln w="12700">
            <a:solidFill>
              <a:srgbClr val="5b9bd5"/>
            </a:solidFill>
            <a:miter/>
          </a:ln>
        </p:spPr>
        <p:style>
          <a:lnRef idx="0"/>
          <a:fillRef idx="0"/>
          <a:effectRef idx="0"/>
          <a:fontRef idx="minor"/>
        </p:style>
        <p:txBody>
          <a:bodyPr>
            <a:noAutofit/>
          </a:bodyPr>
          <a:p>
            <a:pPr marL="343080" indent="-253800">
              <a:lnSpc>
                <a:spcPct val="100000"/>
              </a:lnSpc>
              <a:tabLst>
                <a:tab algn="l" pos="0"/>
              </a:tabLst>
            </a:pPr>
            <a:endParaRPr b="0" lang="fr-FR" sz="1800" spc="-1" strike="noStrike">
              <a:latin typeface="Arial"/>
            </a:endParaRPr>
          </a:p>
          <a:p>
            <a:pPr marL="343080" indent="-342720">
              <a:lnSpc>
                <a:spcPct val="100000"/>
              </a:lnSpc>
              <a:buClr>
                <a:srgbClr val="000000"/>
              </a:buClr>
              <a:buFont typeface="Arial"/>
              <a:buAutoNum type="arabicParenR"/>
              <a:tabLst>
                <a:tab algn="l" pos="0"/>
              </a:tabLst>
            </a:pPr>
            <a:r>
              <a:rPr b="1" lang="fr-FR" sz="1400" spc="-1" strike="noStrike">
                <a:solidFill>
                  <a:srgbClr val="000000"/>
                </a:solidFill>
                <a:latin typeface="Arial"/>
                <a:ea typeface="Arial"/>
              </a:rPr>
              <a:t>Victime dont les réponses sont qualifiées de NON fiables :</a:t>
            </a:r>
            <a:endParaRPr b="0" lang="fr-FR" sz="1400" spc="-1" strike="noStrike">
              <a:latin typeface="Arial"/>
            </a:endParaRPr>
          </a:p>
          <a:p>
            <a:pPr marL="343080" indent="-342720">
              <a:lnSpc>
                <a:spcPct val="100000"/>
              </a:lnSpc>
              <a:tabLst>
                <a:tab algn="l" pos="0"/>
              </a:tabLst>
            </a:pPr>
            <a:endParaRPr b="0" lang="fr-FR" sz="1400" spc="-1" strike="noStrike">
              <a:latin typeface="Arial"/>
            </a:endParaRPr>
          </a:p>
          <a:p>
            <a:pPr marL="343080" indent="-342720">
              <a:lnSpc>
                <a:spcPct val="100000"/>
              </a:lnSpc>
              <a:buClr>
                <a:srgbClr val="000000"/>
              </a:buClr>
              <a:buFont typeface="Noto Sans Symbols"/>
              <a:buChar char="❑"/>
              <a:tabLst>
                <a:tab algn="l" pos="0"/>
              </a:tabLst>
            </a:pPr>
            <a:r>
              <a:rPr b="0" lang="fr-FR" sz="1400" spc="-1" strike="noStrike">
                <a:solidFill>
                  <a:srgbClr val="000000"/>
                </a:solidFill>
                <a:latin typeface="Arial"/>
                <a:ea typeface="Arial"/>
              </a:rPr>
              <a:t>Présence d’une détresse vitale.</a:t>
            </a:r>
            <a:endParaRPr b="0" lang="fr-FR" sz="1400" spc="-1" strike="noStrike">
              <a:latin typeface="Arial"/>
            </a:endParaRPr>
          </a:p>
          <a:p>
            <a:pPr marL="343080" indent="-342720">
              <a:lnSpc>
                <a:spcPct val="100000"/>
              </a:lnSpc>
              <a:buClr>
                <a:srgbClr val="000000"/>
              </a:buClr>
              <a:buFont typeface="Noto Sans Symbols"/>
              <a:buChar char="❑"/>
              <a:tabLst>
                <a:tab algn="l" pos="0"/>
              </a:tabLst>
            </a:pPr>
            <a:r>
              <a:rPr b="0" lang="fr-FR" sz="1400" spc="-1" strike="noStrike">
                <a:solidFill>
                  <a:srgbClr val="000000"/>
                </a:solidFill>
                <a:latin typeface="Arial"/>
                <a:ea typeface="Arial"/>
              </a:rPr>
              <a:t>Altération du niveau de conscience.</a:t>
            </a:r>
            <a:endParaRPr b="0" lang="fr-FR" sz="1400" spc="-1" strike="noStrike">
              <a:latin typeface="Arial"/>
            </a:endParaRPr>
          </a:p>
          <a:p>
            <a:pPr marL="343080" indent="-342720">
              <a:lnSpc>
                <a:spcPct val="100000"/>
              </a:lnSpc>
              <a:buClr>
                <a:srgbClr val="000000"/>
              </a:buClr>
              <a:buFont typeface="Noto Sans Symbols"/>
              <a:buChar char="❑"/>
              <a:tabLst>
                <a:tab algn="l" pos="0"/>
              </a:tabLst>
            </a:pPr>
            <a:r>
              <a:rPr b="0" lang="fr-FR" sz="1400" spc="-1" strike="noStrike">
                <a:solidFill>
                  <a:srgbClr val="000000"/>
                </a:solidFill>
                <a:latin typeface="Arial"/>
                <a:ea typeface="Arial"/>
              </a:rPr>
              <a:t>Non coopération, difficultés de communication.</a:t>
            </a:r>
            <a:endParaRPr b="0" lang="fr-FR" sz="1400" spc="-1" strike="noStrike">
              <a:latin typeface="Arial"/>
            </a:endParaRPr>
          </a:p>
          <a:p>
            <a:pPr marL="343080" indent="-342720">
              <a:lnSpc>
                <a:spcPct val="100000"/>
              </a:lnSpc>
              <a:buClr>
                <a:srgbClr val="000000"/>
              </a:buClr>
              <a:buFont typeface="Noto Sans Symbols"/>
              <a:buChar char="❑"/>
              <a:tabLst>
                <a:tab algn="l" pos="0"/>
              </a:tabLst>
            </a:pPr>
            <a:r>
              <a:rPr b="0" lang="fr-FR" sz="1400" spc="-1" strike="noStrike">
                <a:solidFill>
                  <a:srgbClr val="000000"/>
                </a:solidFill>
                <a:latin typeface="Arial"/>
                <a:ea typeface="Arial"/>
              </a:rPr>
              <a:t>Influence de l’alcool ou d’autres drogues.</a:t>
            </a:r>
            <a:endParaRPr b="0" lang="fr-FR" sz="1400" spc="-1" strike="noStrike">
              <a:latin typeface="Arial"/>
            </a:endParaRPr>
          </a:p>
          <a:p>
            <a:pPr marL="343080" indent="-342720">
              <a:lnSpc>
                <a:spcPct val="100000"/>
              </a:lnSpc>
              <a:buClr>
                <a:srgbClr val="ff0000"/>
              </a:buClr>
              <a:buFont typeface="Noto Sans Symbols"/>
              <a:buChar char="❑"/>
              <a:tabLst>
                <a:tab algn="l" pos="0"/>
              </a:tabLst>
            </a:pPr>
            <a:r>
              <a:rPr b="1" lang="fr-FR" sz="1400" spc="-1" strike="noStrike">
                <a:solidFill>
                  <a:srgbClr val="ff0000"/>
                </a:solidFill>
                <a:latin typeface="Arial"/>
                <a:ea typeface="Arial"/>
              </a:rPr>
              <a:t>Présence d’une atteinte traumatique sévère.</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Google Shape;460;p12"/>
          <p:cNvSpPr txBox="1"/>
          <p:nvPr/>
        </p:nvSpPr>
        <p:spPr>
          <a:xfrm>
            <a:off x="639720" y="1442880"/>
            <a:ext cx="10515240" cy="4350960"/>
          </a:xfrm>
          <a:prstGeom prst="rect">
            <a:avLst/>
          </a:prstGeom>
          <a:solidFill>
            <a:srgbClr val="ffffff"/>
          </a:solidFill>
          <a:ln w="12600">
            <a:solidFill>
              <a:srgbClr val="0070c0"/>
            </a:solidFill>
            <a:round/>
          </a:ln>
        </p:spPr>
        <p:txBody>
          <a:bodyPr>
            <a:noAutofit/>
          </a:bodyPr>
          <a:p>
            <a:pPr algn="just">
              <a:lnSpc>
                <a:spcPct val="80000"/>
              </a:lnSpc>
              <a:tabLst>
                <a:tab algn="l" pos="0"/>
              </a:tabLst>
            </a:pPr>
            <a:r>
              <a:rPr b="1" lang="fr-FR" sz="2400" spc="-1" strike="noStrike" u="sng">
                <a:solidFill>
                  <a:srgbClr val="000000"/>
                </a:solidFill>
                <a:uFillTx/>
                <a:latin typeface="Calibri"/>
                <a:ea typeface="Calibri"/>
              </a:rPr>
              <a:t>TRAUMATISME DISTRAYANT :</a:t>
            </a:r>
            <a:r>
              <a:rPr b="1" lang="fr-FR" sz="1400" spc="-1" strike="noStrike" u="sng">
                <a:solidFill>
                  <a:srgbClr val="000000"/>
                </a:solidFill>
                <a:uFillTx/>
                <a:latin typeface="Calibri"/>
                <a:ea typeface="Calibri"/>
              </a:rPr>
              <a:t> </a:t>
            </a:r>
            <a:endParaRPr b="0" lang="fr-FR" sz="1400" spc="-1" strike="noStrike">
              <a:solidFill>
                <a:srgbClr val="000000"/>
              </a:solidFill>
              <a:latin typeface="Arial"/>
            </a:endParaRPr>
          </a:p>
          <a:p>
            <a:pPr algn="just">
              <a:lnSpc>
                <a:spcPct val="80000"/>
              </a:lnSpc>
              <a:spcBef>
                <a:spcPts val="1001"/>
              </a:spcBef>
              <a:tabLst>
                <a:tab algn="l" pos="0"/>
              </a:tabLst>
            </a:pPr>
            <a:endParaRPr b="0" lang="fr-FR" sz="1400" spc="-1" strike="noStrike">
              <a:solidFill>
                <a:srgbClr val="000000"/>
              </a:solidFill>
              <a:latin typeface="Arial"/>
            </a:endParaRPr>
          </a:p>
          <a:p>
            <a:pPr algn="just">
              <a:lnSpc>
                <a:spcPct val="80000"/>
              </a:lnSpc>
              <a:spcBef>
                <a:spcPts val="1001"/>
              </a:spcBef>
              <a:tabLst>
                <a:tab algn="l" pos="0"/>
              </a:tabLst>
            </a:pPr>
            <a:r>
              <a:rPr b="0" i="1" lang="fr-FR" sz="2400" spc="-1" strike="noStrike">
                <a:solidFill>
                  <a:srgbClr val="000000"/>
                </a:solidFill>
                <a:latin typeface="Calibri"/>
                <a:ea typeface="Calibri"/>
              </a:rPr>
              <a:t>« Toutes les lésions qui, lors de l’examen de la victime, produisent une douleur importante qui empêche la victime de ressentir une autre douleur ailleurs et plus particulièrement au niveau du rachis cervical. </a:t>
            </a:r>
            <a:endParaRPr b="0" lang="fr-FR" sz="2400" spc="-1" strike="noStrike">
              <a:solidFill>
                <a:srgbClr val="000000"/>
              </a:solidFill>
              <a:latin typeface="Arial"/>
            </a:endParaRPr>
          </a:p>
          <a:p>
            <a:pPr algn="just">
              <a:lnSpc>
                <a:spcPct val="80000"/>
              </a:lnSpc>
              <a:spcBef>
                <a:spcPts val="1001"/>
              </a:spcBef>
              <a:tabLst>
                <a:tab algn="l" pos="0"/>
              </a:tabLst>
            </a:pPr>
            <a:endParaRPr b="0" lang="fr-FR" sz="2400" spc="-1" strike="noStrike">
              <a:solidFill>
                <a:srgbClr val="000000"/>
              </a:solidFill>
              <a:latin typeface="Arial"/>
            </a:endParaRPr>
          </a:p>
          <a:p>
            <a:pPr algn="just">
              <a:lnSpc>
                <a:spcPct val="80000"/>
              </a:lnSpc>
              <a:spcBef>
                <a:spcPts val="1001"/>
              </a:spcBef>
              <a:tabLst>
                <a:tab algn="l" pos="0"/>
              </a:tabLst>
            </a:pPr>
            <a:r>
              <a:rPr b="0" i="1" lang="fr-FR" sz="2400" spc="-1" strike="noStrike">
                <a:solidFill>
                  <a:srgbClr val="000000"/>
                </a:solidFill>
                <a:latin typeface="Calibri"/>
                <a:ea typeface="Calibri"/>
              </a:rPr>
              <a:t>Il peut s'agir d’une fracture d’un os long, un traumatisme abdominal ou thoracique, une plaies grave par lacération, un arrachement de membre, une lésion par écrasement, une brûlure étendue, ou une autre lésions qui peut entraîner une altération fonctionnelle aiguë ».</a:t>
            </a:r>
            <a:endParaRPr b="0" lang="fr-FR" sz="2400" spc="-1" strike="noStrike">
              <a:solidFill>
                <a:srgbClr val="000000"/>
              </a:solidFill>
              <a:latin typeface="Arial"/>
            </a:endParaRPr>
          </a:p>
          <a:p>
            <a:pPr algn="just">
              <a:lnSpc>
                <a:spcPct val="80000"/>
              </a:lnSpc>
              <a:spcBef>
                <a:spcPts val="1001"/>
              </a:spcBef>
              <a:tabLst>
                <a:tab algn="l" pos="0"/>
              </a:tabLst>
            </a:pPr>
            <a:endParaRPr b="0" lang="fr-FR" sz="2400" spc="-1" strike="noStrike">
              <a:solidFill>
                <a:srgbClr val="000000"/>
              </a:solidFill>
              <a:latin typeface="Arial"/>
            </a:endParaRPr>
          </a:p>
          <a:p>
            <a:pPr algn="ctr">
              <a:lnSpc>
                <a:spcPct val="80000"/>
              </a:lnSpc>
              <a:spcBef>
                <a:spcPts val="1001"/>
              </a:spcBef>
              <a:tabLst>
                <a:tab algn="l" pos="0"/>
              </a:tabLst>
            </a:pPr>
            <a:r>
              <a:rPr b="0" lang="fr-FR" sz="1600" spc="-1" strike="noStrike">
                <a:solidFill>
                  <a:srgbClr val="000000"/>
                </a:solidFill>
                <a:latin typeface="Calibri"/>
                <a:ea typeface="Calibri"/>
              </a:rPr>
              <a:t>Andrew EYRE, </a:t>
            </a:r>
            <a:r>
              <a:rPr b="0" i="1" lang="fr-FR" sz="1600" spc="-1" strike="noStrike">
                <a:solidFill>
                  <a:srgbClr val="000000"/>
                </a:solidFill>
                <a:latin typeface="Calibri"/>
                <a:ea typeface="Calibri"/>
              </a:rPr>
              <a:t>Overview and Comparison of</a:t>
            </a:r>
            <a:br/>
            <a:r>
              <a:rPr b="0" i="1" lang="fr-FR" sz="1600" spc="-1" strike="noStrike">
                <a:solidFill>
                  <a:srgbClr val="000000"/>
                </a:solidFill>
                <a:latin typeface="Calibri"/>
                <a:ea typeface="Calibri"/>
              </a:rPr>
              <a:t>NEXUS and Canadian C-Spine Rules</a:t>
            </a:r>
            <a:r>
              <a:rPr b="0" lang="fr-FR" sz="1600" spc="-1" strike="noStrike">
                <a:solidFill>
                  <a:srgbClr val="000000"/>
                </a:solidFill>
                <a:latin typeface="Calibri"/>
                <a:ea typeface="Calibri"/>
              </a:rPr>
              <a:t>, American Journal of Clinical Medicine, Volume 3, No. 4, Fall 2006.</a:t>
            </a:r>
            <a:endParaRPr b="0" lang="fr-FR" sz="1600" spc="-1" strike="noStrike">
              <a:solidFill>
                <a:srgbClr val="000000"/>
              </a:solidFill>
              <a:latin typeface="Arial"/>
            </a:endParaRPr>
          </a:p>
        </p:txBody>
      </p:sp>
      <p:sp>
        <p:nvSpPr>
          <p:cNvPr id="318" name="Google Shape;461;p12"/>
          <p:cNvSpPr/>
          <p:nvPr/>
        </p:nvSpPr>
        <p:spPr>
          <a:xfrm>
            <a:off x="1835280" y="588960"/>
            <a:ext cx="8124480" cy="60120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1" lang="fr-FR" sz="2400" spc="-1" strike="noStrike">
                <a:solidFill>
                  <a:srgbClr val="000000"/>
                </a:solidFill>
                <a:latin typeface="Arial"/>
                <a:ea typeface="Arial"/>
              </a:rPr>
              <a:t>JUSTIFICATION</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Google Shape;466;p13"/>
          <p:cNvSpPr/>
          <p:nvPr/>
        </p:nvSpPr>
        <p:spPr>
          <a:xfrm>
            <a:off x="2562120" y="452520"/>
            <a:ext cx="6911640" cy="520560"/>
          </a:xfrm>
          <a:prstGeom prst="rect">
            <a:avLst/>
          </a:prstGeom>
          <a:solidFill>
            <a:srgbClr val="ff0000"/>
          </a:solidFill>
          <a:ln cap="sq" w="25550">
            <a:solidFill>
              <a:srgbClr val="ffffff"/>
            </a:solidFill>
            <a:miter/>
          </a:ln>
        </p:spPr>
        <p:style>
          <a:lnRef idx="0"/>
          <a:fillRef idx="0"/>
          <a:effectRef idx="0"/>
          <a:fontRef idx="minor"/>
        </p:style>
        <p:txBody>
          <a:bodyPr lIns="90000" rIns="90000" tIns="46800" bIns="46800">
            <a:spAutoFit/>
          </a:bodyPr>
          <a:p>
            <a:pPr algn="ctr">
              <a:lnSpc>
                <a:spcPct val="100000"/>
              </a:lnSpc>
              <a:tabLst>
                <a:tab algn="l" pos="0"/>
              </a:tabLst>
            </a:pPr>
            <a:r>
              <a:rPr b="0" lang="fr-FR" sz="2800" spc="-1" strike="noStrike">
                <a:solidFill>
                  <a:srgbClr val="ffffff"/>
                </a:solidFill>
                <a:latin typeface="Calibri"/>
                <a:ea typeface="Calibri"/>
              </a:rPr>
              <a:t>ÉTUDE DE CAS N°4</a:t>
            </a:r>
            <a:endParaRPr b="0" lang="fr-FR" sz="2800" spc="-1" strike="noStrike">
              <a:latin typeface="Arial"/>
            </a:endParaRPr>
          </a:p>
        </p:txBody>
      </p:sp>
      <p:sp>
        <p:nvSpPr>
          <p:cNvPr id="320" name="Google Shape;467;p13"/>
          <p:cNvSpPr/>
          <p:nvPr/>
        </p:nvSpPr>
        <p:spPr>
          <a:xfrm>
            <a:off x="733320" y="1401840"/>
            <a:ext cx="6329160" cy="4480920"/>
          </a:xfrm>
          <a:prstGeom prst="rect">
            <a:avLst/>
          </a:prstGeom>
          <a:noFill/>
          <a:ln w="0">
            <a:noFill/>
          </a:ln>
        </p:spPr>
        <p:style>
          <a:lnRef idx="0"/>
          <a:fillRef idx="0"/>
          <a:effectRef idx="0"/>
          <a:fontRef idx="minor"/>
        </p:style>
        <p:txBody>
          <a:bodyPr>
            <a:spAutoFit/>
          </a:bodyPr>
          <a:p>
            <a:pPr>
              <a:lnSpc>
                <a:spcPct val="100000"/>
              </a:lnSpc>
              <a:tabLst>
                <a:tab algn="l" pos="0"/>
              </a:tabLst>
            </a:pPr>
            <a:r>
              <a:rPr b="0" lang="fr-FR" sz="1800" spc="-1" strike="noStrike">
                <a:solidFill>
                  <a:srgbClr val="000000"/>
                </a:solidFill>
                <a:latin typeface="Calibri"/>
                <a:ea typeface="Calibri"/>
              </a:rPr>
              <a:t>FEMME DE 74 ANS</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CHUTE DE SA HAUTEUR</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CONSCIENTE – ORIENTÉE</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AUCUNE PLAINTE</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PAS DE SIGNES D’ATTEINTE DU RACHIS NI DE LA MOELLE ÉPINIÈRE</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PAS D’ANTÉCÉDENTS A RISQUE AU NIVEAU DU RACHIS</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1" lang="fr-FR" sz="1800" spc="-1" strike="noStrike">
                <a:solidFill>
                  <a:srgbClr val="ff0000"/>
                </a:solidFill>
                <a:latin typeface="Calibri"/>
                <a:ea typeface="Calibri"/>
              </a:rPr>
              <a:t>INDICATION D’IMMOBILISATION DU RACHIS : OUI / NON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p:txBody>
      </p:sp>
      <p:pic>
        <p:nvPicPr>
          <p:cNvPr id="321" name="Google Shape;468;p13" descr=""/>
          <p:cNvPicPr/>
          <p:nvPr/>
        </p:nvPicPr>
        <p:blipFill>
          <a:blip r:embed="rId1"/>
          <a:stretch/>
        </p:blipFill>
        <p:spPr>
          <a:xfrm>
            <a:off x="7062840" y="1862280"/>
            <a:ext cx="4254120" cy="31381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Google Shape;473;p14"/>
          <p:cNvSpPr txBox="1"/>
          <p:nvPr/>
        </p:nvSpPr>
        <p:spPr>
          <a:xfrm>
            <a:off x="838080" y="1282680"/>
            <a:ext cx="10515240" cy="4893840"/>
          </a:xfrm>
          <a:prstGeom prst="rect">
            <a:avLst/>
          </a:prstGeom>
          <a:solidFill>
            <a:srgbClr val="ffffff"/>
          </a:solidFill>
          <a:ln w="12600">
            <a:solidFill>
              <a:srgbClr val="5b9bd5"/>
            </a:solidFill>
            <a:miter/>
          </a:ln>
        </p:spPr>
        <p:txBody>
          <a:bodyPr>
            <a:normAutofit/>
          </a:bodyPr>
          <a:p>
            <a:pPr marL="228600" indent="-177480">
              <a:lnSpc>
                <a:spcPct val="90000"/>
              </a:lnSpc>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22824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22824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r>
              <a:rPr b="1" lang="fr-FR" sz="1800" spc="-1" strike="noStrike">
                <a:solidFill>
                  <a:srgbClr val="000000"/>
                </a:solidFill>
                <a:latin typeface="Calibri"/>
                <a:ea typeface="Calibri"/>
              </a:rPr>
              <a:t>L’AGE (&gt;65 ANS) A LUI SEUL NE JUSTIFIE PAS L’IMMOBILISATION</a:t>
            </a:r>
            <a:endParaRPr b="0" lang="fr-FR" sz="1800" spc="-1" strike="noStrike">
              <a:solidFill>
                <a:srgbClr val="000000"/>
              </a:solidFill>
              <a:latin typeface="Arial"/>
            </a:endParaRPr>
          </a:p>
          <a:p>
            <a:pPr marL="228600" indent="-228240" algn="ctr">
              <a:lnSpc>
                <a:spcPct val="90000"/>
              </a:lnSpc>
              <a:spcBef>
                <a:spcPts val="1001"/>
              </a:spcBef>
              <a:tabLst>
                <a:tab algn="l" pos="0"/>
              </a:tabLst>
            </a:pPr>
            <a:r>
              <a:rPr b="1" lang="fr-FR" sz="1800" spc="-1" strike="noStrike">
                <a:solidFill>
                  <a:srgbClr val="ff0000"/>
                </a:solidFill>
                <a:latin typeface="Calibri"/>
                <a:ea typeface="Calibri"/>
              </a:rPr>
              <a:t>IMMOBILISATION DU RACHIS NON INDIQUÉE </a:t>
            </a:r>
            <a:endParaRPr b="0" lang="fr-FR" sz="1800" spc="-1" strike="noStrike">
              <a:solidFill>
                <a:srgbClr val="000000"/>
              </a:solidFill>
              <a:latin typeface="Arial"/>
            </a:endParaRPr>
          </a:p>
          <a:p>
            <a:pPr marL="228600" indent="-228240" algn="ctr">
              <a:lnSpc>
                <a:spcPct val="90000"/>
              </a:lnSpc>
              <a:spcBef>
                <a:spcPts val="1001"/>
              </a:spcBef>
              <a:tabLst>
                <a:tab algn="l" pos="0"/>
              </a:tabLst>
            </a:pPr>
            <a:endParaRPr b="0" lang="fr-FR" sz="1800" spc="-1" strike="noStrike">
              <a:solidFill>
                <a:srgbClr val="000000"/>
              </a:solidFill>
              <a:latin typeface="Arial"/>
            </a:endParaRPr>
          </a:p>
          <a:p>
            <a:pPr marL="228600" indent="-228240" algn="ctr">
              <a:lnSpc>
                <a:spcPct val="90000"/>
              </a:lnSpc>
              <a:spcBef>
                <a:spcPts val="1001"/>
              </a:spcBef>
              <a:tabLst>
                <a:tab algn="l" pos="0"/>
              </a:tabLst>
            </a:pPr>
            <a:endParaRPr b="0" lang="fr-FR" sz="1800" spc="-1" strike="noStrike">
              <a:solidFill>
                <a:srgbClr val="000000"/>
              </a:solidFill>
              <a:latin typeface="Arial"/>
            </a:endParaRPr>
          </a:p>
          <a:p>
            <a:pPr marL="228600" indent="-228240" algn="ctr">
              <a:lnSpc>
                <a:spcPct val="90000"/>
              </a:lnSpc>
              <a:spcBef>
                <a:spcPts val="1001"/>
              </a:spcBef>
              <a:tabLst>
                <a:tab algn="l" pos="0"/>
              </a:tabLst>
            </a:pPr>
            <a:endParaRPr b="0" lang="fr-FR" sz="1800" spc="-1" strike="noStrike">
              <a:solidFill>
                <a:srgbClr val="000000"/>
              </a:solidFill>
              <a:latin typeface="Arial"/>
            </a:endParaRPr>
          </a:p>
        </p:txBody>
      </p:sp>
      <p:sp>
        <p:nvSpPr>
          <p:cNvPr id="323" name="Google Shape;474;p14"/>
          <p:cNvSpPr/>
          <p:nvPr/>
        </p:nvSpPr>
        <p:spPr>
          <a:xfrm>
            <a:off x="4156200" y="2351160"/>
            <a:ext cx="3924000" cy="115200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Présence de signes d’atteinte du rachis</a:t>
            </a:r>
            <a:r>
              <a:rPr b="0" lang="fr-FR" sz="1800" spc="-1" strike="noStrike" baseline="30000">
                <a:solidFill>
                  <a:srgbClr val="000000"/>
                </a:solidFill>
                <a:latin typeface="Arial"/>
                <a:ea typeface="Arial"/>
              </a:rPr>
              <a:t>2</a:t>
            </a:r>
            <a:r>
              <a:rPr b="0" lang="fr-FR" sz="1800" spc="-1" strike="noStrike">
                <a:solidFill>
                  <a:srgbClr val="000000"/>
                </a:solidFill>
                <a:latin typeface="Arial"/>
                <a:ea typeface="Arial"/>
              </a:rPr>
              <a:t> ou de la moelle épinière</a:t>
            </a:r>
            <a:r>
              <a:rPr b="0" lang="fr-FR" sz="1800" spc="-1" strike="noStrike" baseline="30000">
                <a:solidFill>
                  <a:srgbClr val="000000"/>
                </a:solidFill>
                <a:latin typeface="Arial"/>
                <a:ea typeface="Arial"/>
              </a:rPr>
              <a:t>3</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NON</a:t>
            </a:r>
            <a:endParaRPr b="0" lang="fr-FR" sz="1800" spc="-1" strike="noStrike">
              <a:latin typeface="Arial"/>
            </a:endParaRPr>
          </a:p>
        </p:txBody>
      </p:sp>
      <p:sp>
        <p:nvSpPr>
          <p:cNvPr id="324" name="Google Shape;475;p14"/>
          <p:cNvSpPr/>
          <p:nvPr/>
        </p:nvSpPr>
        <p:spPr>
          <a:xfrm>
            <a:off x="3976560" y="1643040"/>
            <a:ext cx="4279680" cy="52668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Fiabilité des réponses de la victime</a:t>
            </a:r>
            <a:r>
              <a:rPr b="0" lang="fr-FR" sz="1800" spc="-1" strike="noStrike" baseline="30000">
                <a:solidFill>
                  <a:srgbClr val="000000"/>
                </a:solidFill>
                <a:latin typeface="Arial"/>
                <a:ea typeface="Arial"/>
              </a:rPr>
              <a:t>1</a:t>
            </a:r>
            <a:r>
              <a:rPr b="0" lang="fr-FR" sz="1800" spc="-1" strike="noStrike">
                <a:solidFill>
                  <a:srgbClr val="000000"/>
                </a:solidFill>
                <a:latin typeface="Arial"/>
                <a:ea typeface="Arial"/>
              </a:rPr>
              <a:t> ? : </a:t>
            </a:r>
            <a:r>
              <a:rPr b="1" lang="fr-FR" sz="1800" spc="-1" strike="noStrike">
                <a:solidFill>
                  <a:srgbClr val="ff0000"/>
                </a:solidFill>
                <a:latin typeface="Arial"/>
                <a:ea typeface="Arial"/>
              </a:rPr>
              <a:t>OUI</a:t>
            </a:r>
            <a:endParaRPr b="0" lang="fr-FR" sz="1800" spc="-1" strike="noStrike">
              <a:latin typeface="Arial"/>
            </a:endParaRPr>
          </a:p>
        </p:txBody>
      </p:sp>
      <p:sp>
        <p:nvSpPr>
          <p:cNvPr id="325" name="Google Shape;476;p14"/>
          <p:cNvSpPr/>
          <p:nvPr/>
        </p:nvSpPr>
        <p:spPr>
          <a:xfrm>
            <a:off x="4146480" y="3676680"/>
            <a:ext cx="3924000" cy="95040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Traumatisme à haut risque d’atteinte du rachis</a:t>
            </a:r>
            <a:r>
              <a:rPr b="0" lang="fr-FR" sz="1800" spc="-1" strike="noStrike" baseline="30000">
                <a:solidFill>
                  <a:srgbClr val="000000"/>
                </a:solidFill>
                <a:latin typeface="Arial"/>
                <a:ea typeface="Arial"/>
              </a:rPr>
              <a:t>4</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NON</a:t>
            </a:r>
            <a:endParaRPr b="0" lang="fr-FR" sz="1800" spc="-1" strike="noStrike">
              <a:latin typeface="Arial"/>
            </a:endParaRPr>
          </a:p>
        </p:txBody>
      </p:sp>
      <p:sp>
        <p:nvSpPr>
          <p:cNvPr id="326" name="Google Shape;477;p14"/>
          <p:cNvSpPr/>
          <p:nvPr/>
        </p:nvSpPr>
        <p:spPr>
          <a:xfrm>
            <a:off x="860400" y="749160"/>
            <a:ext cx="10515240" cy="514080"/>
          </a:xfrm>
          <a:prstGeom prst="rect">
            <a:avLst/>
          </a:prstGeom>
          <a:noFill/>
          <a:ln w="0">
            <a:noFill/>
          </a:ln>
        </p:spPr>
        <p:style>
          <a:lnRef idx="0"/>
          <a:fillRef idx="0"/>
          <a:effectRef idx="0"/>
          <a:fontRef idx="minor"/>
        </p:style>
        <p:txBody>
          <a:bodyPr anchor="ctr">
            <a:noAutofit/>
          </a:bodyPr>
          <a:p>
            <a:pPr>
              <a:lnSpc>
                <a:spcPct val="90000"/>
              </a:lnSpc>
              <a:tabLst>
                <a:tab algn="l" pos="0"/>
              </a:tabLst>
            </a:pPr>
            <a:r>
              <a:rPr b="1" lang="fr-FR" sz="2800" spc="-1" strike="noStrike">
                <a:solidFill>
                  <a:srgbClr val="000000"/>
                </a:solidFill>
                <a:latin typeface="Calibri"/>
                <a:ea typeface="Calibri"/>
              </a:rPr>
              <a:t>SOLUTION ÉTUDE DE CAS N°4</a:t>
            </a:r>
            <a:endParaRPr b="0" lang="fr-FR"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Google Shape;482;p15"/>
          <p:cNvSpPr/>
          <p:nvPr/>
        </p:nvSpPr>
        <p:spPr>
          <a:xfrm>
            <a:off x="2475000" y="557280"/>
            <a:ext cx="6911640" cy="520560"/>
          </a:xfrm>
          <a:prstGeom prst="rect">
            <a:avLst/>
          </a:prstGeom>
          <a:solidFill>
            <a:srgbClr val="ff0000"/>
          </a:solidFill>
          <a:ln cap="sq" w="25550">
            <a:solidFill>
              <a:srgbClr val="ffffff"/>
            </a:solidFill>
            <a:miter/>
          </a:ln>
        </p:spPr>
        <p:style>
          <a:lnRef idx="0"/>
          <a:fillRef idx="0"/>
          <a:effectRef idx="0"/>
          <a:fontRef idx="minor"/>
        </p:style>
        <p:txBody>
          <a:bodyPr lIns="90000" rIns="90000" tIns="46800" bIns="46800">
            <a:spAutoFit/>
          </a:bodyPr>
          <a:p>
            <a:pPr algn="ctr">
              <a:lnSpc>
                <a:spcPct val="100000"/>
              </a:lnSpc>
              <a:tabLst>
                <a:tab algn="l" pos="0"/>
              </a:tabLst>
            </a:pPr>
            <a:r>
              <a:rPr b="0" lang="fr-FR" sz="2800" spc="-1" strike="noStrike">
                <a:solidFill>
                  <a:srgbClr val="ffffff"/>
                </a:solidFill>
                <a:latin typeface="Calibri"/>
                <a:ea typeface="Calibri"/>
              </a:rPr>
              <a:t>ÉTUDE DE CAS N°5</a:t>
            </a:r>
            <a:endParaRPr b="0" lang="fr-FR" sz="2800" spc="-1" strike="noStrike">
              <a:latin typeface="Arial"/>
            </a:endParaRPr>
          </a:p>
        </p:txBody>
      </p:sp>
      <p:sp>
        <p:nvSpPr>
          <p:cNvPr id="328" name="Google Shape;483;p15"/>
          <p:cNvSpPr/>
          <p:nvPr/>
        </p:nvSpPr>
        <p:spPr>
          <a:xfrm>
            <a:off x="550800" y="1820880"/>
            <a:ext cx="6329160" cy="4206600"/>
          </a:xfrm>
          <a:prstGeom prst="rect">
            <a:avLst/>
          </a:prstGeom>
          <a:noFill/>
          <a:ln w="0">
            <a:noFill/>
          </a:ln>
        </p:spPr>
        <p:style>
          <a:lnRef idx="0"/>
          <a:fillRef idx="0"/>
          <a:effectRef idx="0"/>
          <a:fontRef idx="minor"/>
        </p:style>
        <p:txBody>
          <a:bodyPr>
            <a:spAutoFit/>
          </a:bodyPr>
          <a:p>
            <a:pPr>
              <a:lnSpc>
                <a:spcPct val="100000"/>
              </a:lnSpc>
              <a:tabLst>
                <a:tab algn="l" pos="0"/>
              </a:tabLst>
            </a:pPr>
            <a:r>
              <a:rPr b="0" lang="fr-FR" sz="1800" spc="-1" strike="noStrike">
                <a:solidFill>
                  <a:srgbClr val="000000"/>
                </a:solidFill>
                <a:latin typeface="Calibri"/>
                <a:ea typeface="Calibri"/>
              </a:rPr>
              <a:t>HOMME DE 75 ANS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AVP VL SEUL – PLUSIEURS TONNEAUX</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CONSCIENT – ORIENTÉ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SORTI SEUL DU VEHICULE- MARCHE A L’ ARRIVÉE DES SECOURS</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PAS DE SIGNES D’ATTEINTE DU RACHIS NI DE LA MOELLE ÉPINIÈRE</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1" lang="fr-FR" sz="1800" spc="-1" strike="noStrike">
                <a:solidFill>
                  <a:srgbClr val="ff0000"/>
                </a:solidFill>
                <a:latin typeface="Calibri"/>
                <a:ea typeface="Calibri"/>
              </a:rPr>
              <a:t>INDICATION D’IMMOBILISATION DU RACHIS : OUI / NON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p:txBody>
      </p:sp>
      <p:pic>
        <p:nvPicPr>
          <p:cNvPr id="329" name="Google Shape;484;p15" descr=""/>
          <p:cNvPicPr/>
          <p:nvPr/>
        </p:nvPicPr>
        <p:blipFill>
          <a:blip r:embed="rId1"/>
          <a:stretch/>
        </p:blipFill>
        <p:spPr>
          <a:xfrm>
            <a:off x="6880320" y="2120760"/>
            <a:ext cx="4617720" cy="25952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Google Shape;489;p16"/>
          <p:cNvSpPr txBox="1"/>
          <p:nvPr/>
        </p:nvSpPr>
        <p:spPr>
          <a:xfrm>
            <a:off x="865080" y="1222200"/>
            <a:ext cx="10515240" cy="5231880"/>
          </a:xfrm>
          <a:prstGeom prst="rect">
            <a:avLst/>
          </a:prstGeom>
          <a:solidFill>
            <a:srgbClr val="ffffff"/>
          </a:solidFill>
          <a:ln w="12600">
            <a:solidFill>
              <a:srgbClr val="5b9bd5"/>
            </a:solidFill>
            <a:miter/>
          </a:ln>
        </p:spPr>
        <p:txBody>
          <a:bodyPr>
            <a:normAutofit/>
          </a:bodyPr>
          <a:p>
            <a:pPr marL="228600" indent="-177480">
              <a:lnSpc>
                <a:spcPct val="90000"/>
              </a:lnSpc>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22824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22824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r>
              <a:rPr b="1" lang="fr-FR" sz="1800" spc="-1" strike="noStrike">
                <a:solidFill>
                  <a:srgbClr val="ff0000"/>
                </a:solidFill>
                <a:latin typeface="Calibri"/>
                <a:ea typeface="Calibri"/>
              </a:rPr>
              <a:t>IMMOBILISATION DU RACHIS INDIQUÉE </a:t>
            </a:r>
            <a:endParaRPr b="0" lang="fr-FR" sz="1800" spc="-1" strike="noStrike">
              <a:solidFill>
                <a:srgbClr val="000000"/>
              </a:solidFill>
              <a:latin typeface="Arial"/>
            </a:endParaRPr>
          </a:p>
          <a:p>
            <a:pPr marL="228600" indent="-228240" algn="ctr">
              <a:lnSpc>
                <a:spcPct val="90000"/>
              </a:lnSpc>
              <a:spcBef>
                <a:spcPts val="1001"/>
              </a:spcBef>
              <a:tabLst>
                <a:tab algn="l" pos="0"/>
              </a:tabLst>
            </a:pPr>
            <a:endParaRPr b="0" lang="fr-FR" sz="1800" spc="-1" strike="noStrike">
              <a:solidFill>
                <a:srgbClr val="000000"/>
              </a:solidFill>
              <a:latin typeface="Arial"/>
            </a:endParaRPr>
          </a:p>
        </p:txBody>
      </p:sp>
      <p:sp>
        <p:nvSpPr>
          <p:cNvPr id="331" name="Google Shape;490;p16"/>
          <p:cNvSpPr/>
          <p:nvPr/>
        </p:nvSpPr>
        <p:spPr>
          <a:xfrm>
            <a:off x="1463760" y="2278080"/>
            <a:ext cx="4107960" cy="115056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Présence de signes d’atteinte du rachis</a:t>
            </a:r>
            <a:r>
              <a:rPr b="0" lang="fr-FR" sz="1800" spc="-1" strike="noStrike" baseline="30000">
                <a:solidFill>
                  <a:srgbClr val="000000"/>
                </a:solidFill>
                <a:latin typeface="Arial"/>
                <a:ea typeface="Arial"/>
              </a:rPr>
              <a:t>2</a:t>
            </a:r>
            <a:r>
              <a:rPr b="0" lang="fr-FR" sz="1800" spc="-1" strike="noStrike">
                <a:solidFill>
                  <a:srgbClr val="000000"/>
                </a:solidFill>
                <a:latin typeface="Arial"/>
                <a:ea typeface="Arial"/>
              </a:rPr>
              <a:t> ou de la moelle épinière</a:t>
            </a:r>
            <a:r>
              <a:rPr b="0" lang="fr-FR" sz="1800" spc="-1" strike="noStrike" baseline="30000">
                <a:solidFill>
                  <a:srgbClr val="000000"/>
                </a:solidFill>
                <a:latin typeface="Arial"/>
                <a:ea typeface="Arial"/>
              </a:rPr>
              <a:t>3</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NON</a:t>
            </a:r>
            <a:endParaRPr b="0" lang="fr-FR" sz="1800" spc="-1" strike="noStrike">
              <a:latin typeface="Arial"/>
            </a:endParaRPr>
          </a:p>
        </p:txBody>
      </p:sp>
      <p:sp>
        <p:nvSpPr>
          <p:cNvPr id="332" name="Google Shape;491;p16"/>
          <p:cNvSpPr/>
          <p:nvPr/>
        </p:nvSpPr>
        <p:spPr>
          <a:xfrm>
            <a:off x="4406760" y="3635280"/>
            <a:ext cx="3924000" cy="95040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Traumatisme à haut risque d’atteinte du rachis</a:t>
            </a:r>
            <a:r>
              <a:rPr b="0" lang="fr-FR" sz="1800" spc="-1" strike="noStrike" baseline="30000">
                <a:solidFill>
                  <a:srgbClr val="000000"/>
                </a:solidFill>
                <a:latin typeface="Arial"/>
                <a:ea typeface="Arial"/>
              </a:rPr>
              <a:t>4</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OUI</a:t>
            </a:r>
            <a:endParaRPr b="0" lang="fr-FR" sz="1800" spc="-1" strike="noStrike">
              <a:latin typeface="Arial"/>
            </a:endParaRPr>
          </a:p>
        </p:txBody>
      </p:sp>
      <p:sp>
        <p:nvSpPr>
          <p:cNvPr id="333" name="Google Shape;492;p16"/>
          <p:cNvSpPr/>
          <p:nvPr/>
        </p:nvSpPr>
        <p:spPr>
          <a:xfrm>
            <a:off x="8520120" y="1771560"/>
            <a:ext cx="2568240" cy="3855600"/>
          </a:xfrm>
          <a:prstGeom prst="rect">
            <a:avLst/>
          </a:prstGeom>
          <a:solidFill>
            <a:schemeClr val="lt1"/>
          </a:solidFill>
          <a:ln w="12700">
            <a:solidFill>
              <a:srgbClr val="5b9bd5"/>
            </a:solidFill>
            <a:miter/>
          </a:ln>
        </p:spPr>
        <p:style>
          <a:lnRef idx="0"/>
          <a:fillRef idx="0"/>
          <a:effectRef idx="0"/>
          <a:fontRef idx="minor"/>
        </p:style>
        <p:txBody>
          <a:bodyPr>
            <a:noAutofit/>
          </a:bodyPr>
          <a:p>
            <a:pPr>
              <a:lnSpc>
                <a:spcPct val="100000"/>
              </a:lnSpc>
              <a:tabLst>
                <a:tab algn="l" pos="0"/>
              </a:tabLst>
            </a:pPr>
            <a:r>
              <a:rPr b="1" lang="fr-FR" sz="1000" spc="-1" strike="noStrike">
                <a:solidFill>
                  <a:srgbClr val="000000"/>
                </a:solidFill>
                <a:latin typeface="Arial"/>
                <a:ea typeface="Arial"/>
              </a:rPr>
              <a:t>(4) Traumatismes à haut risque du rachis</a:t>
            </a:r>
            <a:endParaRPr b="0" lang="fr-FR" sz="1000" spc="-1" strike="noStrike">
              <a:latin typeface="Arial"/>
            </a:endParaRPr>
          </a:p>
          <a:p>
            <a:pPr>
              <a:lnSpc>
                <a:spcPct val="100000"/>
              </a:lnSpc>
              <a:tabLst>
                <a:tab algn="l" pos="0"/>
              </a:tabLst>
            </a:pP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Chute sur la tête d’une hauteur &gt; 1 mètre (5 marches) comme lors d’un plongeon (rachis cervical) ou chute sur les pieds ou les fesses d’une hauteur &gt; 3 mètres (rachis dorso-lombo-sacré).</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Passager d’un véhicule accidenté à grande vitesse (voies rapides, autoroutes, vitesse &gt; 40 km/h avec arrêt brutal contre un obstacle fixe ou sur une courte distance &lt; 10 m, déformation de l’habitacle).</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Absence de port de ceinture de sécurité (et déclenchement des airbags).</a:t>
            </a:r>
            <a:endParaRPr b="0" lang="fr-FR" sz="1000" spc="-1" strike="noStrike">
              <a:latin typeface="Arial"/>
            </a:endParaRPr>
          </a:p>
          <a:p>
            <a:pPr marL="285840" indent="-285480">
              <a:lnSpc>
                <a:spcPct val="100000"/>
              </a:lnSpc>
              <a:buClr>
                <a:srgbClr val="ff0000"/>
              </a:buClr>
              <a:buFont typeface="Noto Sans Symbols"/>
              <a:buChar char="❑"/>
              <a:tabLst>
                <a:tab algn="l" pos="0"/>
              </a:tabLst>
            </a:pPr>
            <a:r>
              <a:rPr b="1" lang="fr-FR" sz="1000" spc="-1" strike="noStrike">
                <a:solidFill>
                  <a:srgbClr val="ff0000"/>
                </a:solidFill>
                <a:latin typeface="Arial"/>
                <a:ea typeface="Arial"/>
              </a:rPr>
              <a:t>Retournement d’un véhicule (tonneaux) à la suite d’une collision.</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Victime éjectée d’un véhicule lors de la collision.</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Accidents avec des véhicules à moteur de loisirs (jet-ski, quad, kart…).</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Collision avec un 2 roues (conducteur ou passager du 2 roues).</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Piéton renversé.</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Chute de cheval (jockey)</a:t>
            </a:r>
            <a:endParaRPr b="0" lang="fr-FR" sz="1000" spc="-1" strike="noStrike">
              <a:latin typeface="Arial"/>
            </a:endParaRPr>
          </a:p>
          <a:p>
            <a:pPr marL="285840" indent="-209160">
              <a:lnSpc>
                <a:spcPct val="100000"/>
              </a:lnSpc>
              <a:tabLst>
                <a:tab algn="l" pos="0"/>
              </a:tabLst>
            </a:pPr>
            <a:endParaRPr b="0" lang="fr-FR" sz="1000" spc="-1" strike="noStrike">
              <a:latin typeface="Arial"/>
            </a:endParaRPr>
          </a:p>
          <a:p>
            <a:pPr marL="285840" indent="-209160">
              <a:lnSpc>
                <a:spcPct val="100000"/>
              </a:lnSpc>
              <a:tabLst>
                <a:tab algn="l" pos="0"/>
              </a:tabLst>
            </a:pPr>
            <a:endParaRPr b="0" lang="fr-FR" sz="1000" spc="-1" strike="noStrike">
              <a:latin typeface="Arial"/>
            </a:endParaRPr>
          </a:p>
          <a:p>
            <a:pPr marL="285840" indent="-209160">
              <a:lnSpc>
                <a:spcPct val="100000"/>
              </a:lnSpc>
              <a:tabLst>
                <a:tab algn="l" pos="0"/>
              </a:tabLst>
            </a:pPr>
            <a:endParaRPr b="0" lang="fr-FR" sz="1000" spc="-1" strike="noStrike">
              <a:latin typeface="Arial"/>
            </a:endParaRPr>
          </a:p>
        </p:txBody>
      </p:sp>
      <p:sp>
        <p:nvSpPr>
          <p:cNvPr id="334" name="Google Shape;493;p16"/>
          <p:cNvSpPr/>
          <p:nvPr/>
        </p:nvSpPr>
        <p:spPr>
          <a:xfrm>
            <a:off x="4433760" y="4721400"/>
            <a:ext cx="3924000" cy="95040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Age &gt; 65 ans </a:t>
            </a:r>
            <a:endParaRPr b="0" lang="fr-FR" sz="1800" spc="-1" strike="noStrike">
              <a:latin typeface="Arial"/>
            </a:endParaRPr>
          </a:p>
          <a:p>
            <a:pPr algn="ctr">
              <a:lnSpc>
                <a:spcPct val="100000"/>
              </a:lnSpc>
              <a:tabLst>
                <a:tab algn="l" pos="0"/>
              </a:tabLst>
            </a:pPr>
            <a:r>
              <a:rPr b="0" lang="fr-FR" sz="1800" spc="-1" strike="noStrike">
                <a:solidFill>
                  <a:srgbClr val="000000"/>
                </a:solidFill>
                <a:latin typeface="Arial"/>
                <a:ea typeface="Arial"/>
              </a:rPr>
              <a:t>Ou ATCD à risque</a:t>
            </a:r>
            <a:r>
              <a:rPr b="0" lang="fr-FR" sz="1800" spc="-1" strike="noStrike" baseline="30000">
                <a:solidFill>
                  <a:srgbClr val="000000"/>
                </a:solidFill>
                <a:latin typeface="Arial"/>
                <a:ea typeface="Arial"/>
              </a:rPr>
              <a:t>5</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OUI</a:t>
            </a:r>
            <a:endParaRPr b="0" lang="fr-FR" sz="1800" spc="-1" strike="noStrike">
              <a:latin typeface="Arial"/>
            </a:endParaRPr>
          </a:p>
        </p:txBody>
      </p:sp>
      <p:sp>
        <p:nvSpPr>
          <p:cNvPr id="335" name="Google Shape;494;p16"/>
          <p:cNvSpPr/>
          <p:nvPr/>
        </p:nvSpPr>
        <p:spPr>
          <a:xfrm>
            <a:off x="1106640" y="735120"/>
            <a:ext cx="10515240" cy="471240"/>
          </a:xfrm>
          <a:prstGeom prst="rect">
            <a:avLst/>
          </a:prstGeom>
          <a:noFill/>
          <a:ln w="0">
            <a:noFill/>
          </a:ln>
        </p:spPr>
        <p:style>
          <a:lnRef idx="0"/>
          <a:fillRef idx="0"/>
          <a:effectRef idx="0"/>
          <a:fontRef idx="minor"/>
        </p:style>
        <p:txBody>
          <a:bodyPr anchor="ctr">
            <a:noAutofit/>
          </a:bodyPr>
          <a:p>
            <a:pPr>
              <a:lnSpc>
                <a:spcPct val="90000"/>
              </a:lnSpc>
              <a:tabLst>
                <a:tab algn="l" pos="0"/>
              </a:tabLst>
            </a:pPr>
            <a:r>
              <a:rPr b="1" lang="fr-FR" sz="2800" spc="-1" strike="noStrike">
                <a:solidFill>
                  <a:srgbClr val="000000"/>
                </a:solidFill>
                <a:latin typeface="Calibri"/>
                <a:ea typeface="Calibri"/>
              </a:rPr>
              <a:t>SOLUTION ÉTUDE DE CAS N°5</a:t>
            </a:r>
            <a:endParaRPr b="0" lang="fr-FR" sz="2800" spc="-1" strike="noStrike">
              <a:latin typeface="Arial"/>
            </a:endParaRPr>
          </a:p>
        </p:txBody>
      </p:sp>
      <p:sp>
        <p:nvSpPr>
          <p:cNvPr id="336" name="Google Shape;495;p16"/>
          <p:cNvSpPr/>
          <p:nvPr/>
        </p:nvSpPr>
        <p:spPr>
          <a:xfrm>
            <a:off x="1409760" y="1585800"/>
            <a:ext cx="4215960" cy="52668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Fiabilité des réponses de la victime</a:t>
            </a:r>
            <a:r>
              <a:rPr b="0" lang="fr-FR" sz="1800" spc="-1" strike="noStrike" baseline="30000">
                <a:solidFill>
                  <a:srgbClr val="000000"/>
                </a:solidFill>
                <a:latin typeface="Arial"/>
                <a:ea typeface="Arial"/>
              </a:rPr>
              <a:t>1</a:t>
            </a:r>
            <a:r>
              <a:rPr b="0" lang="fr-FR" sz="1800" spc="-1" strike="noStrike">
                <a:solidFill>
                  <a:srgbClr val="000000"/>
                </a:solidFill>
                <a:latin typeface="Arial"/>
                <a:ea typeface="Arial"/>
              </a:rPr>
              <a:t> ? : </a:t>
            </a:r>
            <a:r>
              <a:rPr b="1" lang="fr-FR" sz="1800" spc="-1" strike="noStrike">
                <a:solidFill>
                  <a:srgbClr val="ff0000"/>
                </a:solidFill>
                <a:latin typeface="Arial"/>
                <a:ea typeface="Arial"/>
              </a:rPr>
              <a:t>OUI</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Google Shape;500;p17"/>
          <p:cNvSpPr/>
          <p:nvPr/>
        </p:nvSpPr>
        <p:spPr>
          <a:xfrm>
            <a:off x="2408400" y="503280"/>
            <a:ext cx="6911640" cy="520560"/>
          </a:xfrm>
          <a:prstGeom prst="rect">
            <a:avLst/>
          </a:prstGeom>
          <a:solidFill>
            <a:srgbClr val="ff0000"/>
          </a:solidFill>
          <a:ln cap="sq" w="25550">
            <a:solidFill>
              <a:srgbClr val="ffffff"/>
            </a:solidFill>
            <a:miter/>
          </a:ln>
        </p:spPr>
        <p:style>
          <a:lnRef idx="0"/>
          <a:fillRef idx="0"/>
          <a:effectRef idx="0"/>
          <a:fontRef idx="minor"/>
        </p:style>
        <p:txBody>
          <a:bodyPr lIns="90000" rIns="90000" tIns="46800" bIns="46800">
            <a:spAutoFit/>
          </a:bodyPr>
          <a:p>
            <a:pPr algn="ctr">
              <a:lnSpc>
                <a:spcPct val="100000"/>
              </a:lnSpc>
              <a:tabLst>
                <a:tab algn="l" pos="0"/>
              </a:tabLst>
            </a:pPr>
            <a:r>
              <a:rPr b="0" lang="fr-FR" sz="2800" spc="-1" strike="noStrike">
                <a:solidFill>
                  <a:srgbClr val="ffffff"/>
                </a:solidFill>
                <a:latin typeface="Calibri"/>
                <a:ea typeface="Calibri"/>
              </a:rPr>
              <a:t>ÉTUDE DE CAS N°6</a:t>
            </a:r>
            <a:endParaRPr b="0" lang="fr-FR" sz="2800" spc="-1" strike="noStrike">
              <a:latin typeface="Arial"/>
            </a:endParaRPr>
          </a:p>
        </p:txBody>
      </p:sp>
      <p:sp>
        <p:nvSpPr>
          <p:cNvPr id="338" name="Google Shape;501;p17"/>
          <p:cNvSpPr/>
          <p:nvPr/>
        </p:nvSpPr>
        <p:spPr>
          <a:xfrm>
            <a:off x="642960" y="1635120"/>
            <a:ext cx="6329160" cy="4480920"/>
          </a:xfrm>
          <a:prstGeom prst="rect">
            <a:avLst/>
          </a:prstGeom>
          <a:noFill/>
          <a:ln w="0">
            <a:noFill/>
          </a:ln>
        </p:spPr>
        <p:style>
          <a:lnRef idx="0"/>
          <a:fillRef idx="0"/>
          <a:effectRef idx="0"/>
          <a:fontRef idx="minor"/>
        </p:style>
        <p:txBody>
          <a:bodyPr>
            <a:spAutoFit/>
          </a:bodyPr>
          <a:p>
            <a:pPr>
              <a:lnSpc>
                <a:spcPct val="100000"/>
              </a:lnSpc>
              <a:tabLst>
                <a:tab algn="l" pos="0"/>
              </a:tabLst>
            </a:pPr>
            <a:r>
              <a:rPr b="0" lang="fr-FR" sz="1800" spc="-1" strike="noStrike">
                <a:solidFill>
                  <a:srgbClr val="000000"/>
                </a:solidFill>
                <a:latin typeface="Calibri"/>
                <a:ea typeface="Calibri"/>
              </a:rPr>
              <a:t>HOMME DE 25 ANS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AVP VL SEUL – PLUSIEURS TONNEAUX</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CONSCIENT – ORIENTÉ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SORTI SEUL DU VÉHICULE- MARCHE A L’ ARRIVÉE DES SECOURS</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PAS DE SIGNES D’ATTEINTE DU RACHIS NI DE LA MOELLE ÉPINIÈRE</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PAS D’ANTÉCÉDENTS A RISQUE AU NIVEAU DU RACHIS</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1" lang="fr-FR" sz="1800" spc="-1" strike="noStrike">
                <a:solidFill>
                  <a:srgbClr val="ff0000"/>
                </a:solidFill>
                <a:latin typeface="Calibri"/>
                <a:ea typeface="Calibri"/>
              </a:rPr>
              <a:t>INDICATION D’IMMOBILISATION DU RACHIS : OUI / NON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p:txBody>
      </p:sp>
      <p:pic>
        <p:nvPicPr>
          <p:cNvPr id="339" name="Google Shape;502;p17" descr="1280px-Accident_death_valley"/>
          <p:cNvPicPr/>
          <p:nvPr/>
        </p:nvPicPr>
        <p:blipFill>
          <a:blip r:embed="rId1"/>
          <a:stretch/>
        </p:blipFill>
        <p:spPr>
          <a:xfrm>
            <a:off x="6972480" y="1635120"/>
            <a:ext cx="4774680" cy="318240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Google Shape;507;p18"/>
          <p:cNvSpPr txBox="1"/>
          <p:nvPr/>
        </p:nvSpPr>
        <p:spPr>
          <a:xfrm>
            <a:off x="838080" y="1085760"/>
            <a:ext cx="10515240" cy="5373360"/>
          </a:xfrm>
          <a:prstGeom prst="rect">
            <a:avLst/>
          </a:prstGeom>
          <a:solidFill>
            <a:srgbClr val="ffffff"/>
          </a:solidFill>
          <a:ln w="12600">
            <a:solidFill>
              <a:srgbClr val="5b9bd5"/>
            </a:solidFill>
            <a:miter/>
          </a:ln>
        </p:spPr>
        <p:txBody>
          <a:bodyPr>
            <a:normAutofit/>
          </a:bodyPr>
          <a:p>
            <a:pPr marL="228600" indent="-177480">
              <a:lnSpc>
                <a:spcPct val="80000"/>
              </a:lnSpc>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228240">
              <a:lnSpc>
                <a:spcPct val="80000"/>
              </a:lnSpc>
              <a:spcBef>
                <a:spcPts val="1001"/>
              </a:spcBef>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228240">
              <a:lnSpc>
                <a:spcPct val="80000"/>
              </a:lnSpc>
              <a:spcBef>
                <a:spcPts val="1001"/>
              </a:spcBef>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r>
              <a:rPr b="1" lang="fr-FR" sz="1800" spc="-1" strike="noStrike">
                <a:solidFill>
                  <a:srgbClr val="000000"/>
                </a:solidFill>
                <a:latin typeface="Calibri"/>
                <a:ea typeface="Calibri"/>
              </a:rPr>
              <a:t>LA CINÉTIQUE A ELLE SEULE NE JUSTIFIE PAS L’IMMOBILISATION</a:t>
            </a:r>
            <a:endParaRPr b="0" lang="fr-FR" sz="1800" spc="-1" strike="noStrike">
              <a:solidFill>
                <a:srgbClr val="000000"/>
              </a:solidFill>
              <a:latin typeface="Arial"/>
            </a:endParaRPr>
          </a:p>
          <a:p>
            <a:pPr marL="228600" indent="-228240" algn="ctr">
              <a:lnSpc>
                <a:spcPct val="80000"/>
              </a:lnSpc>
              <a:spcBef>
                <a:spcPts val="1001"/>
              </a:spcBef>
              <a:tabLst>
                <a:tab algn="l" pos="0"/>
              </a:tabLst>
            </a:pPr>
            <a:r>
              <a:rPr b="1" lang="fr-FR" sz="1800" spc="-1" strike="noStrike">
                <a:solidFill>
                  <a:srgbClr val="ff0000"/>
                </a:solidFill>
                <a:latin typeface="Calibri"/>
                <a:ea typeface="Calibri"/>
              </a:rPr>
              <a:t>IMMOBILISATION DU RACHIS NON INDIQUÉE </a:t>
            </a:r>
            <a:endParaRPr b="0" lang="fr-FR" sz="1800" spc="-1" strike="noStrike">
              <a:solidFill>
                <a:srgbClr val="000000"/>
              </a:solidFill>
              <a:latin typeface="Arial"/>
            </a:endParaRPr>
          </a:p>
        </p:txBody>
      </p:sp>
      <p:sp>
        <p:nvSpPr>
          <p:cNvPr id="341" name="Google Shape;508;p18"/>
          <p:cNvSpPr/>
          <p:nvPr/>
        </p:nvSpPr>
        <p:spPr>
          <a:xfrm>
            <a:off x="2446200" y="1836720"/>
            <a:ext cx="3924000" cy="115200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Présence de signes d’atteinte du rachis</a:t>
            </a:r>
            <a:r>
              <a:rPr b="0" lang="fr-FR" sz="1800" spc="-1" strike="noStrike" baseline="30000">
                <a:solidFill>
                  <a:srgbClr val="000000"/>
                </a:solidFill>
                <a:latin typeface="Arial"/>
                <a:ea typeface="Arial"/>
              </a:rPr>
              <a:t>2</a:t>
            </a:r>
            <a:r>
              <a:rPr b="0" lang="fr-FR" sz="1800" spc="-1" strike="noStrike">
                <a:solidFill>
                  <a:srgbClr val="000000"/>
                </a:solidFill>
                <a:latin typeface="Arial"/>
                <a:ea typeface="Arial"/>
              </a:rPr>
              <a:t> ou de la moelle épinière</a:t>
            </a:r>
            <a:r>
              <a:rPr b="0" lang="fr-FR" sz="1800" spc="-1" strike="noStrike" baseline="30000">
                <a:solidFill>
                  <a:srgbClr val="000000"/>
                </a:solidFill>
                <a:latin typeface="Arial"/>
                <a:ea typeface="Arial"/>
              </a:rPr>
              <a:t>3</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NON - NON</a:t>
            </a:r>
            <a:endParaRPr b="0" lang="fr-FR" sz="1800" spc="-1" strike="noStrike">
              <a:latin typeface="Arial"/>
            </a:endParaRPr>
          </a:p>
        </p:txBody>
      </p:sp>
      <p:sp>
        <p:nvSpPr>
          <p:cNvPr id="342" name="Google Shape;509;p18"/>
          <p:cNvSpPr/>
          <p:nvPr/>
        </p:nvSpPr>
        <p:spPr>
          <a:xfrm>
            <a:off x="4133880" y="3081240"/>
            <a:ext cx="3924000" cy="95220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Traumatisme à haut risque d’atteinte du rachis</a:t>
            </a:r>
            <a:r>
              <a:rPr b="0" lang="fr-FR" sz="1800" spc="-1" strike="noStrike" baseline="30000">
                <a:solidFill>
                  <a:srgbClr val="000000"/>
                </a:solidFill>
                <a:latin typeface="Arial"/>
                <a:ea typeface="Arial"/>
              </a:rPr>
              <a:t>4</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OUI</a:t>
            </a:r>
            <a:endParaRPr b="0" lang="fr-FR" sz="1800" spc="-1" strike="noStrike">
              <a:latin typeface="Arial"/>
            </a:endParaRPr>
          </a:p>
        </p:txBody>
      </p:sp>
      <p:sp>
        <p:nvSpPr>
          <p:cNvPr id="343" name="Google Shape;510;p18"/>
          <p:cNvSpPr/>
          <p:nvPr/>
        </p:nvSpPr>
        <p:spPr>
          <a:xfrm>
            <a:off x="8421840" y="1268280"/>
            <a:ext cx="2568240" cy="3855600"/>
          </a:xfrm>
          <a:prstGeom prst="rect">
            <a:avLst/>
          </a:prstGeom>
          <a:solidFill>
            <a:schemeClr val="lt1"/>
          </a:solidFill>
          <a:ln w="12700">
            <a:solidFill>
              <a:srgbClr val="5b9bd5"/>
            </a:solidFill>
            <a:miter/>
          </a:ln>
        </p:spPr>
        <p:style>
          <a:lnRef idx="0"/>
          <a:fillRef idx="0"/>
          <a:effectRef idx="0"/>
          <a:fontRef idx="minor"/>
        </p:style>
        <p:txBody>
          <a:bodyPr>
            <a:noAutofit/>
          </a:bodyPr>
          <a:p>
            <a:pPr>
              <a:lnSpc>
                <a:spcPct val="100000"/>
              </a:lnSpc>
              <a:tabLst>
                <a:tab algn="l" pos="0"/>
              </a:tabLst>
            </a:pPr>
            <a:r>
              <a:rPr b="1" lang="fr-FR" sz="1000" spc="-1" strike="noStrike">
                <a:solidFill>
                  <a:srgbClr val="000000"/>
                </a:solidFill>
                <a:latin typeface="Arial"/>
                <a:ea typeface="Arial"/>
              </a:rPr>
              <a:t>(4) Traumatismes à haut risque du rachis</a:t>
            </a:r>
            <a:endParaRPr b="0" lang="fr-FR" sz="1000" spc="-1" strike="noStrike">
              <a:latin typeface="Arial"/>
            </a:endParaRPr>
          </a:p>
          <a:p>
            <a:pPr>
              <a:lnSpc>
                <a:spcPct val="100000"/>
              </a:lnSpc>
              <a:tabLst>
                <a:tab algn="l" pos="0"/>
              </a:tabLst>
            </a:pP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Chute sur la tête d’une hauteur &gt; 1 mètre (5 marches) comme lors d’un plongeon (rachis cervical) ou chute sur les pieds ou les fesses d’une hauteur &gt; 3 mètres (rachis dorso-lombo-sacré).</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Passager d’un véhicule accidenté à grande vitesse (voies rapides, autoroutes, vitesse &gt; 40 km/h avec arrêt brutal contre un obstacle fixe ou sur une courte distance &lt; 10 m, déformation de l’habitacle).</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Absence de port de ceinture de sécurité (et déclenchement des airbags).</a:t>
            </a:r>
            <a:endParaRPr b="0" lang="fr-FR" sz="1000" spc="-1" strike="noStrike">
              <a:latin typeface="Arial"/>
            </a:endParaRPr>
          </a:p>
          <a:p>
            <a:pPr marL="285840" indent="-285480">
              <a:lnSpc>
                <a:spcPct val="100000"/>
              </a:lnSpc>
              <a:buClr>
                <a:srgbClr val="ff0000"/>
              </a:buClr>
              <a:buFont typeface="Noto Sans Symbols"/>
              <a:buChar char="❑"/>
              <a:tabLst>
                <a:tab algn="l" pos="0"/>
              </a:tabLst>
            </a:pPr>
            <a:r>
              <a:rPr b="1" lang="fr-FR" sz="1000" spc="-1" strike="noStrike">
                <a:solidFill>
                  <a:srgbClr val="ff0000"/>
                </a:solidFill>
                <a:latin typeface="Arial"/>
                <a:ea typeface="Arial"/>
              </a:rPr>
              <a:t>Retournement d’un véhicule (tonneaux) à la suite d’une collision.</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Victime éjectée d’un véhicule lors de la collision.</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Accidents avec des véhicules à moteur de loisirs (jet-ski, quad, kart…).</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Collision avec un 2 roues (conducteur ou passager du 2 roues).</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Piéton renversé.</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Chute de cheval (jockey)</a:t>
            </a:r>
            <a:endParaRPr b="0" lang="fr-FR" sz="1000" spc="-1" strike="noStrike">
              <a:latin typeface="Arial"/>
            </a:endParaRPr>
          </a:p>
          <a:p>
            <a:pPr marL="285840" indent="-209160">
              <a:lnSpc>
                <a:spcPct val="100000"/>
              </a:lnSpc>
              <a:tabLst>
                <a:tab algn="l" pos="0"/>
              </a:tabLst>
            </a:pPr>
            <a:endParaRPr b="0" lang="fr-FR" sz="1000" spc="-1" strike="noStrike">
              <a:latin typeface="Arial"/>
            </a:endParaRPr>
          </a:p>
          <a:p>
            <a:pPr marL="285840" indent="-209160">
              <a:lnSpc>
                <a:spcPct val="100000"/>
              </a:lnSpc>
              <a:tabLst>
                <a:tab algn="l" pos="0"/>
              </a:tabLst>
            </a:pPr>
            <a:endParaRPr b="0" lang="fr-FR" sz="1000" spc="-1" strike="noStrike">
              <a:latin typeface="Arial"/>
            </a:endParaRPr>
          </a:p>
          <a:p>
            <a:pPr marL="285840" indent="-209160">
              <a:lnSpc>
                <a:spcPct val="100000"/>
              </a:lnSpc>
              <a:tabLst>
                <a:tab algn="l" pos="0"/>
              </a:tabLst>
            </a:pPr>
            <a:endParaRPr b="0" lang="fr-FR" sz="1000" spc="-1" strike="noStrike">
              <a:latin typeface="Arial"/>
            </a:endParaRPr>
          </a:p>
        </p:txBody>
      </p:sp>
      <p:sp>
        <p:nvSpPr>
          <p:cNvPr id="344" name="Google Shape;511;p18"/>
          <p:cNvSpPr/>
          <p:nvPr/>
        </p:nvSpPr>
        <p:spPr>
          <a:xfrm>
            <a:off x="2446200" y="4173480"/>
            <a:ext cx="3924000" cy="95040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Age &gt; 65 ans </a:t>
            </a:r>
            <a:endParaRPr b="0" lang="fr-FR" sz="1800" spc="-1" strike="noStrike">
              <a:latin typeface="Arial"/>
            </a:endParaRPr>
          </a:p>
          <a:p>
            <a:pPr algn="ctr">
              <a:lnSpc>
                <a:spcPct val="100000"/>
              </a:lnSpc>
              <a:tabLst>
                <a:tab algn="l" pos="0"/>
              </a:tabLst>
            </a:pPr>
            <a:r>
              <a:rPr b="0" lang="fr-FR" sz="1800" spc="-1" strike="noStrike">
                <a:solidFill>
                  <a:srgbClr val="000000"/>
                </a:solidFill>
                <a:latin typeface="Arial"/>
                <a:ea typeface="Arial"/>
              </a:rPr>
              <a:t>Ou ATCD à risque</a:t>
            </a:r>
            <a:r>
              <a:rPr b="0" lang="fr-FR" sz="1800" spc="-1" strike="noStrike" baseline="30000">
                <a:solidFill>
                  <a:srgbClr val="000000"/>
                </a:solidFill>
                <a:latin typeface="Arial"/>
                <a:ea typeface="Arial"/>
              </a:rPr>
              <a:t>5</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NON</a:t>
            </a:r>
            <a:endParaRPr b="0" lang="fr-FR" sz="1800" spc="-1" strike="noStrike">
              <a:latin typeface="Arial"/>
            </a:endParaRPr>
          </a:p>
        </p:txBody>
      </p:sp>
      <p:sp>
        <p:nvSpPr>
          <p:cNvPr id="345" name="Google Shape;512;p18"/>
          <p:cNvSpPr/>
          <p:nvPr/>
        </p:nvSpPr>
        <p:spPr>
          <a:xfrm>
            <a:off x="1676520" y="461880"/>
            <a:ext cx="9677160" cy="590040"/>
          </a:xfrm>
          <a:prstGeom prst="rect">
            <a:avLst/>
          </a:prstGeom>
          <a:noFill/>
          <a:ln w="0">
            <a:noFill/>
          </a:ln>
        </p:spPr>
        <p:style>
          <a:lnRef idx="0"/>
          <a:fillRef idx="0"/>
          <a:effectRef idx="0"/>
          <a:fontRef idx="minor"/>
        </p:style>
        <p:txBody>
          <a:bodyPr anchor="ctr">
            <a:noAutofit/>
          </a:bodyPr>
          <a:p>
            <a:pPr>
              <a:lnSpc>
                <a:spcPct val="90000"/>
              </a:lnSpc>
              <a:tabLst>
                <a:tab algn="l" pos="0"/>
              </a:tabLst>
            </a:pPr>
            <a:r>
              <a:rPr b="1" lang="fr-FR" sz="2800" spc="-1" strike="noStrike">
                <a:solidFill>
                  <a:srgbClr val="000000"/>
                </a:solidFill>
                <a:latin typeface="Calibri"/>
                <a:ea typeface="Calibri"/>
              </a:rPr>
              <a:t>SOLUTION ÉTUDE DE CAS N°6</a:t>
            </a:r>
            <a:endParaRPr b="0" lang="fr-FR" sz="2800" spc="-1" strike="noStrike">
              <a:latin typeface="Arial"/>
            </a:endParaRPr>
          </a:p>
        </p:txBody>
      </p:sp>
      <p:sp>
        <p:nvSpPr>
          <p:cNvPr id="346" name="Google Shape;513;p18"/>
          <p:cNvSpPr/>
          <p:nvPr/>
        </p:nvSpPr>
        <p:spPr>
          <a:xfrm>
            <a:off x="2446200" y="1182600"/>
            <a:ext cx="4285800" cy="52668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Fiabilité des réponses de la victime</a:t>
            </a:r>
            <a:r>
              <a:rPr b="0" lang="fr-FR" sz="1800" spc="-1" strike="noStrike" baseline="30000">
                <a:solidFill>
                  <a:srgbClr val="000000"/>
                </a:solidFill>
                <a:latin typeface="Arial"/>
                <a:ea typeface="Arial"/>
              </a:rPr>
              <a:t>1</a:t>
            </a:r>
            <a:r>
              <a:rPr b="0" lang="fr-FR" sz="1800" spc="-1" strike="noStrike">
                <a:solidFill>
                  <a:srgbClr val="000000"/>
                </a:solidFill>
                <a:latin typeface="Arial"/>
                <a:ea typeface="Arial"/>
              </a:rPr>
              <a:t> ? : </a:t>
            </a:r>
            <a:r>
              <a:rPr b="1" lang="fr-FR" sz="1800" spc="-1" strike="noStrike">
                <a:solidFill>
                  <a:srgbClr val="ff0000"/>
                </a:solidFill>
                <a:latin typeface="Arial"/>
                <a:ea typeface="Arial"/>
              </a:rPr>
              <a:t>OUI</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Google Shape;518;p19"/>
          <p:cNvSpPr/>
          <p:nvPr/>
        </p:nvSpPr>
        <p:spPr>
          <a:xfrm>
            <a:off x="2389320" y="465120"/>
            <a:ext cx="6911640" cy="520560"/>
          </a:xfrm>
          <a:prstGeom prst="rect">
            <a:avLst/>
          </a:prstGeom>
          <a:solidFill>
            <a:srgbClr val="ff0000"/>
          </a:solidFill>
          <a:ln cap="sq" w="25550">
            <a:solidFill>
              <a:srgbClr val="ffffff"/>
            </a:solidFill>
            <a:miter/>
          </a:ln>
        </p:spPr>
        <p:style>
          <a:lnRef idx="0"/>
          <a:fillRef idx="0"/>
          <a:effectRef idx="0"/>
          <a:fontRef idx="minor"/>
        </p:style>
        <p:txBody>
          <a:bodyPr lIns="90000" rIns="90000" tIns="46800" bIns="46800">
            <a:spAutoFit/>
          </a:bodyPr>
          <a:p>
            <a:pPr algn="ctr">
              <a:lnSpc>
                <a:spcPct val="100000"/>
              </a:lnSpc>
              <a:tabLst>
                <a:tab algn="l" pos="0"/>
              </a:tabLst>
            </a:pPr>
            <a:r>
              <a:rPr b="0" lang="fr-FR" sz="2800" spc="-1" strike="noStrike">
                <a:solidFill>
                  <a:srgbClr val="ffffff"/>
                </a:solidFill>
                <a:latin typeface="Calibri"/>
                <a:ea typeface="Calibri"/>
              </a:rPr>
              <a:t>ÉTUDE DE CAS N°7</a:t>
            </a:r>
            <a:endParaRPr b="0" lang="fr-FR" sz="2800" spc="-1" strike="noStrike">
              <a:latin typeface="Arial"/>
            </a:endParaRPr>
          </a:p>
        </p:txBody>
      </p:sp>
      <p:sp>
        <p:nvSpPr>
          <p:cNvPr id="348" name="Google Shape;519;p19"/>
          <p:cNvSpPr/>
          <p:nvPr/>
        </p:nvSpPr>
        <p:spPr>
          <a:xfrm>
            <a:off x="676440" y="2413080"/>
            <a:ext cx="5738400" cy="3109320"/>
          </a:xfrm>
          <a:prstGeom prst="rect">
            <a:avLst/>
          </a:prstGeom>
          <a:noFill/>
          <a:ln w="0">
            <a:noFill/>
          </a:ln>
        </p:spPr>
        <p:style>
          <a:lnRef idx="0"/>
          <a:fillRef idx="0"/>
          <a:effectRef idx="0"/>
          <a:fontRef idx="minor"/>
        </p:style>
        <p:txBody>
          <a:bodyPr>
            <a:spAutoFit/>
          </a:bodyPr>
          <a:p>
            <a:pPr>
              <a:lnSpc>
                <a:spcPct val="100000"/>
              </a:lnSpc>
              <a:tabLst>
                <a:tab algn="l" pos="0"/>
              </a:tabLst>
            </a:pPr>
            <a:r>
              <a:rPr b="0" lang="fr-FR" sz="1800" spc="-1" strike="noStrike">
                <a:solidFill>
                  <a:srgbClr val="000000"/>
                </a:solidFill>
                <a:latin typeface="Calibri"/>
                <a:ea typeface="Calibri"/>
              </a:rPr>
              <a:t>HOMME DE 29 ANS</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CONSCIENT</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PLAIE PAR ARME A FEU AU THORAX</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1" lang="fr-FR" sz="1800" spc="-1" strike="noStrike">
                <a:solidFill>
                  <a:srgbClr val="ff0000"/>
                </a:solidFill>
                <a:latin typeface="Calibri"/>
                <a:ea typeface="Calibri"/>
              </a:rPr>
              <a:t>INDICATION D’IMMOBILISATION DU RACHIS : OUI / NON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p:txBody>
      </p:sp>
      <p:pic>
        <p:nvPicPr>
          <p:cNvPr id="349" name="Google Shape;520;p19" descr=""/>
          <p:cNvPicPr/>
          <p:nvPr/>
        </p:nvPicPr>
        <p:blipFill>
          <a:blip r:embed="rId1"/>
          <a:stretch/>
        </p:blipFill>
        <p:spPr>
          <a:xfrm>
            <a:off x="6265800" y="2131920"/>
            <a:ext cx="4443120" cy="2333160"/>
          </a:xfrm>
          <a:prstGeom prst="rect">
            <a:avLst/>
          </a:prstGeom>
          <a:ln w="0">
            <a:noFill/>
          </a:ln>
        </p:spPr>
      </p:pic>
      <p:pic>
        <p:nvPicPr>
          <p:cNvPr id="350" name="Google Shape;521;p19" descr=""/>
          <p:cNvPicPr/>
          <p:nvPr/>
        </p:nvPicPr>
        <p:blipFill>
          <a:blip r:embed="rId2"/>
          <a:stretch/>
        </p:blipFill>
        <p:spPr>
          <a:xfrm>
            <a:off x="6759720" y="2690640"/>
            <a:ext cx="969480" cy="9694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85" name="Google Shape;388;p2"/>
          <p:cNvSpPr txBox="1"/>
          <p:nvPr/>
        </p:nvSpPr>
        <p:spPr>
          <a:xfrm>
            <a:off x="1376280" y="2757600"/>
            <a:ext cx="9445320" cy="1041120"/>
          </a:xfrm>
          <a:prstGeom prst="rect">
            <a:avLst/>
          </a:prstGeom>
          <a:noFill/>
          <a:ln w="0">
            <a:noFill/>
          </a:ln>
        </p:spPr>
        <p:txBody>
          <a:bodyPr anchor="ctr">
            <a:noAutofit/>
          </a:bodyPr>
          <a:p>
            <a:pPr algn="ctr">
              <a:lnSpc>
                <a:spcPct val="90000"/>
              </a:lnSpc>
              <a:tabLst>
                <a:tab algn="l" pos="0"/>
              </a:tabLst>
            </a:pPr>
            <a:r>
              <a:rPr b="0" lang="fr-FR" sz="3200" spc="-1" strike="noStrike">
                <a:solidFill>
                  <a:srgbClr val="3a5aa4"/>
                </a:solidFill>
                <a:latin typeface="Calibri"/>
                <a:ea typeface="Calibri"/>
              </a:rPr>
              <a:t>Formation Continue des EPN </a:t>
            </a:r>
            <a:br/>
            <a:r>
              <a:rPr b="0" lang="fr-FR" sz="3200" spc="-1" strike="noStrike">
                <a:solidFill>
                  <a:srgbClr val="3a5aa4"/>
                </a:solidFill>
                <a:latin typeface="Calibri"/>
                <a:ea typeface="Calibri"/>
              </a:rPr>
              <a:t>4, 18, 25 novembre 2021</a:t>
            </a: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51" name="Google Shape;526;p20"/>
          <p:cNvGraphicFramePr/>
          <p:nvPr/>
        </p:nvGraphicFramePr>
        <p:xfrm>
          <a:off x="2317680" y="1287360"/>
          <a:ext cx="7775280" cy="523440"/>
        </p:xfrm>
        <a:graphic>
          <a:graphicData uri="http://schemas.openxmlformats.org/drawingml/2006/table">
            <a:tbl>
              <a:tblPr/>
              <a:tblGrid>
                <a:gridCol w="7775280"/>
              </a:tblGrid>
              <a:tr h="523800">
                <a:tc>
                  <a:txBody>
                    <a:bodyPr lIns="68400" rIns="68400" tIns="0" bIns="0">
                      <a:noAutofit/>
                    </a:bodyPr>
                    <a:p>
                      <a:pPr algn="just">
                        <a:lnSpc>
                          <a:spcPct val="107000"/>
                        </a:lnSpc>
                        <a:tabLst>
                          <a:tab algn="l" pos="0"/>
                        </a:tabLst>
                      </a:pPr>
                      <a:r>
                        <a:rPr b="1" lang="fr-FR" sz="1800" spc="-1" strike="noStrike">
                          <a:solidFill>
                            <a:srgbClr val="ffffff"/>
                          </a:solidFill>
                          <a:latin typeface="Calibri"/>
                          <a:ea typeface="Calibri"/>
                        </a:rPr>
                        <a:t>La victime présente une plaie pénétrante isolée du thorax, du cou ou de la tête</a:t>
                      </a:r>
                      <a:endParaRPr b="0" lang="fr-FR" sz="18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bl>
          </a:graphicData>
        </a:graphic>
      </p:graphicFrame>
      <p:sp>
        <p:nvSpPr>
          <p:cNvPr id="352" name="Google Shape;527;p20"/>
          <p:cNvSpPr/>
          <p:nvPr/>
        </p:nvSpPr>
        <p:spPr>
          <a:xfrm>
            <a:off x="3868560" y="2448000"/>
            <a:ext cx="6848280" cy="2530080"/>
          </a:xfrm>
          <a:prstGeom prst="rect">
            <a:avLst/>
          </a:prstGeom>
          <a:noFill/>
          <a:ln w="0">
            <a:noFill/>
          </a:ln>
        </p:spPr>
        <p:style>
          <a:lnRef idx="0"/>
          <a:fillRef idx="0"/>
          <a:effectRef idx="0"/>
          <a:fontRef idx="minor"/>
        </p:style>
        <p:txBody>
          <a:bodyPr anchor="ctr">
            <a:spAutoFit/>
          </a:bodyPr>
          <a:p>
            <a:pPr indent="-126720" algn="just">
              <a:lnSpc>
                <a:spcPct val="100000"/>
              </a:lnSpc>
              <a:buClr>
                <a:srgbClr val="000000"/>
              </a:buClr>
              <a:buFont typeface="Calibri"/>
              <a:buChar char="•"/>
            </a:pPr>
            <a:r>
              <a:rPr b="0" lang="fr-FR" sz="2000" spc="-1" strike="noStrike">
                <a:solidFill>
                  <a:srgbClr val="000000"/>
                </a:solidFill>
                <a:latin typeface="Calibri"/>
                <a:ea typeface="Calibri"/>
              </a:rPr>
              <a:t> </a:t>
            </a:r>
            <a:r>
              <a:rPr b="0" lang="fr-FR" sz="2000" spc="-1" strike="noStrike">
                <a:solidFill>
                  <a:srgbClr val="000000"/>
                </a:solidFill>
                <a:latin typeface="Calibri"/>
                <a:ea typeface="Calibri"/>
              </a:rPr>
              <a:t>« </a:t>
            </a:r>
            <a:r>
              <a:rPr b="1" i="1" lang="fr-FR" sz="2000" spc="-1" strike="noStrike">
                <a:solidFill>
                  <a:srgbClr val="000000"/>
                </a:solidFill>
                <a:latin typeface="Calibri"/>
                <a:ea typeface="Calibri"/>
              </a:rPr>
              <a:t>appliquer la conduite à tenir devant une plaie du thorax,</a:t>
            </a:r>
            <a:endParaRPr b="0" lang="fr-FR" sz="2000" spc="-1" strike="noStrike">
              <a:latin typeface="Arial"/>
            </a:endParaRPr>
          </a:p>
          <a:p>
            <a:pPr algn="just">
              <a:lnSpc>
                <a:spcPct val="100000"/>
              </a:lnSpc>
              <a:tabLst>
                <a:tab algn="l" pos="0"/>
              </a:tabLst>
            </a:pPr>
            <a:r>
              <a:rPr b="1" i="1" lang="fr-FR" sz="2000" spc="-1" strike="noStrike">
                <a:solidFill>
                  <a:srgbClr val="000000"/>
                </a:solidFill>
                <a:latin typeface="Calibri"/>
                <a:ea typeface="Calibri"/>
              </a:rPr>
              <a:t> </a:t>
            </a:r>
            <a:r>
              <a:rPr b="1" i="1" lang="fr-FR" sz="2000" spc="-1" strike="noStrike">
                <a:solidFill>
                  <a:srgbClr val="000000"/>
                </a:solidFill>
                <a:latin typeface="Calibri"/>
                <a:ea typeface="Calibri"/>
              </a:rPr>
              <a:t>du cou ou de la tête ;</a:t>
            </a:r>
            <a:endParaRPr b="0" lang="fr-FR" sz="2000" spc="-1" strike="noStrike">
              <a:latin typeface="Arial"/>
            </a:endParaRPr>
          </a:p>
          <a:p>
            <a:pPr algn="just">
              <a:lnSpc>
                <a:spcPct val="100000"/>
              </a:lnSpc>
              <a:tabLst>
                <a:tab algn="l" pos="0"/>
              </a:tabLst>
            </a:pPr>
            <a:endParaRPr b="0" lang="fr-FR" sz="2000" spc="-1" strike="noStrike">
              <a:latin typeface="Arial"/>
            </a:endParaRPr>
          </a:p>
          <a:p>
            <a:pPr indent="-126720" algn="just">
              <a:lnSpc>
                <a:spcPct val="100000"/>
              </a:lnSpc>
              <a:buClr>
                <a:srgbClr val="000000"/>
              </a:buClr>
              <a:buFont typeface="Calibri"/>
              <a:buChar char="•"/>
              <a:tabLst>
                <a:tab algn="l" pos="0"/>
              </a:tabLst>
            </a:pPr>
            <a:r>
              <a:rPr b="1" i="1" lang="fr-FR" sz="2000" spc="-1" strike="noStrike">
                <a:solidFill>
                  <a:srgbClr val="000000"/>
                </a:solidFill>
                <a:latin typeface="Calibri"/>
                <a:ea typeface="Calibri"/>
              </a:rPr>
              <a:t> </a:t>
            </a:r>
            <a:r>
              <a:rPr b="1" i="1" lang="fr-FR" sz="2000" spc="-1" strike="noStrike">
                <a:solidFill>
                  <a:srgbClr val="000000"/>
                </a:solidFill>
                <a:latin typeface="Calibri"/>
                <a:ea typeface="Calibri"/>
              </a:rPr>
              <a:t>ne pas immobiliser la victime ;</a:t>
            </a:r>
            <a:endParaRPr b="0" lang="fr-FR" sz="2000" spc="-1" strike="noStrike">
              <a:latin typeface="Arial"/>
            </a:endParaRPr>
          </a:p>
          <a:p>
            <a:pPr algn="just">
              <a:lnSpc>
                <a:spcPct val="100000"/>
              </a:lnSpc>
              <a:tabLst>
                <a:tab algn="l" pos="0"/>
              </a:tabLst>
            </a:pPr>
            <a:endParaRPr b="0" lang="fr-FR" sz="2000" spc="-1" strike="noStrike">
              <a:latin typeface="Arial"/>
            </a:endParaRPr>
          </a:p>
          <a:p>
            <a:pPr indent="-126720" algn="just">
              <a:lnSpc>
                <a:spcPct val="100000"/>
              </a:lnSpc>
              <a:buClr>
                <a:srgbClr val="000000"/>
              </a:buClr>
              <a:buFont typeface="Calibri"/>
              <a:buChar char="•"/>
              <a:tabLst>
                <a:tab algn="l" pos="0"/>
              </a:tabLst>
            </a:pPr>
            <a:r>
              <a:rPr b="1" i="1" lang="fr-FR" sz="2000" spc="-1" strike="noStrike">
                <a:solidFill>
                  <a:srgbClr val="000000"/>
                </a:solidFill>
                <a:latin typeface="Calibri"/>
                <a:ea typeface="Calibri"/>
              </a:rPr>
              <a:t> </a:t>
            </a:r>
            <a:r>
              <a:rPr b="1" i="1" lang="fr-FR" sz="2000" spc="-1" strike="noStrike">
                <a:solidFill>
                  <a:srgbClr val="000000"/>
                </a:solidFill>
                <a:latin typeface="Calibri"/>
                <a:ea typeface="Calibri"/>
              </a:rPr>
              <a:t>demander un avis médical ;</a:t>
            </a:r>
            <a:endParaRPr b="0" lang="fr-FR" sz="2000" spc="-1" strike="noStrike">
              <a:latin typeface="Arial"/>
            </a:endParaRPr>
          </a:p>
          <a:p>
            <a:pPr algn="just">
              <a:lnSpc>
                <a:spcPct val="100000"/>
              </a:lnSpc>
              <a:tabLst>
                <a:tab algn="l" pos="0"/>
              </a:tabLst>
            </a:pPr>
            <a:endParaRPr b="0" lang="fr-FR" sz="2000" spc="-1" strike="noStrike">
              <a:latin typeface="Arial"/>
            </a:endParaRPr>
          </a:p>
          <a:p>
            <a:pPr indent="-126720" algn="just">
              <a:lnSpc>
                <a:spcPct val="100000"/>
              </a:lnSpc>
              <a:buClr>
                <a:srgbClr val="000000"/>
              </a:buClr>
              <a:buFont typeface="Calibri"/>
              <a:buChar char="•"/>
              <a:tabLst>
                <a:tab algn="l" pos="0"/>
              </a:tabLst>
            </a:pPr>
            <a:r>
              <a:rPr b="1" i="1" lang="fr-FR" sz="2000" spc="-1" strike="noStrike">
                <a:solidFill>
                  <a:srgbClr val="000000"/>
                </a:solidFill>
                <a:latin typeface="Calibri"/>
                <a:ea typeface="Calibri"/>
              </a:rPr>
              <a:t> </a:t>
            </a:r>
            <a:r>
              <a:rPr b="1" i="1" lang="fr-FR" sz="2000" spc="-1" strike="noStrike">
                <a:solidFill>
                  <a:srgbClr val="000000"/>
                </a:solidFill>
                <a:latin typeface="Calibri"/>
                <a:ea typeface="Calibri"/>
              </a:rPr>
              <a:t>respecter les consignes. »</a:t>
            </a:r>
            <a:endParaRPr b="0" lang="fr-FR" sz="2000" spc="-1" strike="noStrike">
              <a:latin typeface="Arial"/>
            </a:endParaRPr>
          </a:p>
        </p:txBody>
      </p:sp>
      <p:sp>
        <p:nvSpPr>
          <p:cNvPr id="353" name="Google Shape;528;p20"/>
          <p:cNvSpPr/>
          <p:nvPr/>
        </p:nvSpPr>
        <p:spPr>
          <a:xfrm>
            <a:off x="1676520" y="654120"/>
            <a:ext cx="8324640" cy="558360"/>
          </a:xfrm>
          <a:prstGeom prst="rect">
            <a:avLst/>
          </a:prstGeom>
          <a:noFill/>
          <a:ln w="0">
            <a:noFill/>
          </a:ln>
        </p:spPr>
        <p:style>
          <a:lnRef idx="0"/>
          <a:fillRef idx="0"/>
          <a:effectRef idx="0"/>
          <a:fontRef idx="minor"/>
        </p:style>
        <p:txBody>
          <a:bodyPr anchor="ctr">
            <a:noAutofit/>
          </a:bodyPr>
          <a:p>
            <a:pPr>
              <a:lnSpc>
                <a:spcPct val="90000"/>
              </a:lnSpc>
              <a:tabLst>
                <a:tab algn="l" pos="0"/>
              </a:tabLst>
            </a:pPr>
            <a:r>
              <a:rPr b="1" lang="fr-FR" sz="2800" spc="-1" strike="noStrike">
                <a:solidFill>
                  <a:srgbClr val="000000"/>
                </a:solidFill>
                <a:latin typeface="Calibri"/>
                <a:ea typeface="Calibri"/>
              </a:rPr>
              <a:t>SOLUTION ÉTUDE DE CAS N°7</a:t>
            </a:r>
            <a:endParaRPr b="0" lang="fr-FR" sz="2800" spc="-1" strike="noStrike">
              <a:latin typeface="Arial"/>
            </a:endParaRPr>
          </a:p>
        </p:txBody>
      </p:sp>
      <p:sp>
        <p:nvSpPr>
          <p:cNvPr id="354" name="Google Shape;529;p20"/>
          <p:cNvSpPr/>
          <p:nvPr/>
        </p:nvSpPr>
        <p:spPr>
          <a:xfrm>
            <a:off x="3868560" y="5649840"/>
            <a:ext cx="5206680" cy="366120"/>
          </a:xfrm>
          <a:prstGeom prst="rect">
            <a:avLst/>
          </a:prstGeom>
          <a:noFill/>
          <a:ln w="0">
            <a:noFill/>
          </a:ln>
        </p:spPr>
        <p:style>
          <a:lnRef idx="0"/>
          <a:fillRef idx="0"/>
          <a:effectRef idx="0"/>
          <a:fontRef idx="minor"/>
        </p:style>
        <p:txBody>
          <a:bodyPr>
            <a:spAutoFit/>
          </a:bodyPr>
          <a:p>
            <a:pPr>
              <a:lnSpc>
                <a:spcPct val="100000"/>
              </a:lnSpc>
              <a:tabLst>
                <a:tab algn="l" pos="0"/>
              </a:tabLst>
            </a:pPr>
            <a:r>
              <a:rPr b="1" lang="fr-FR" sz="1800" spc="-1" strike="noStrike">
                <a:solidFill>
                  <a:srgbClr val="ff0000"/>
                </a:solidFill>
                <a:latin typeface="Arial"/>
                <a:ea typeface="Arial"/>
              </a:rPr>
              <a:t>IMMOBILISATION DU RACHIS NON INDIQUÉE</a:t>
            </a:r>
            <a:endParaRPr b="0" lang="fr-FR" sz="1800" spc="-1" strike="noStrike">
              <a:latin typeface="Arial"/>
            </a:endParaRPr>
          </a:p>
        </p:txBody>
      </p:sp>
      <p:pic>
        <p:nvPicPr>
          <p:cNvPr id="355" name="Google Shape;530;p20" descr="Capture-d%u2019écran-2019-11-26-à-18"/>
          <p:cNvPicPr/>
          <p:nvPr/>
        </p:nvPicPr>
        <p:blipFill>
          <a:blip r:embed="rId1"/>
          <a:stretch/>
        </p:blipFill>
        <p:spPr>
          <a:xfrm>
            <a:off x="760320" y="1886040"/>
            <a:ext cx="2892240" cy="394776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Google Shape;535;p21"/>
          <p:cNvSpPr txBox="1"/>
          <p:nvPr/>
        </p:nvSpPr>
        <p:spPr>
          <a:xfrm>
            <a:off x="473040" y="1341360"/>
            <a:ext cx="10483560" cy="4481280"/>
          </a:xfrm>
          <a:prstGeom prst="rect">
            <a:avLst/>
          </a:prstGeom>
          <a:solidFill>
            <a:srgbClr val="ffffff"/>
          </a:solidFill>
          <a:ln w="12600">
            <a:solidFill>
              <a:srgbClr val="5b9bd5"/>
            </a:solidFill>
            <a:miter/>
          </a:ln>
        </p:spPr>
        <p:txBody>
          <a:bodyPr>
            <a:normAutofit/>
          </a:bodyPr>
          <a:p>
            <a:pPr marL="228600" indent="-202680">
              <a:lnSpc>
                <a:spcPct val="60000"/>
              </a:lnSpc>
              <a:tabLst>
                <a:tab algn="l" pos="0"/>
              </a:tabLst>
            </a:pPr>
            <a:endParaRPr b="0" lang="fr-FR" sz="1400" spc="-1" strike="noStrike">
              <a:solidFill>
                <a:srgbClr val="000000"/>
              </a:solidFill>
              <a:latin typeface="Arial"/>
            </a:endParaRPr>
          </a:p>
          <a:p>
            <a:pPr marL="228600" indent="-202680">
              <a:lnSpc>
                <a:spcPct val="60000"/>
              </a:lnSpc>
              <a:spcBef>
                <a:spcPts val="1001"/>
              </a:spcBef>
              <a:tabLst>
                <a:tab algn="l" pos="0"/>
              </a:tabLst>
            </a:pPr>
            <a:endParaRPr b="0" lang="fr-FR" sz="1400" spc="-1" strike="noStrike">
              <a:solidFill>
                <a:srgbClr val="000000"/>
              </a:solidFill>
              <a:latin typeface="Arial"/>
            </a:endParaRPr>
          </a:p>
          <a:p>
            <a:pPr marL="228600" indent="-228240">
              <a:lnSpc>
                <a:spcPct val="60000"/>
              </a:lnSpc>
              <a:spcBef>
                <a:spcPts val="1001"/>
              </a:spcBef>
              <a:tabLst>
                <a:tab algn="l" pos="0"/>
              </a:tabLst>
            </a:pPr>
            <a:endParaRPr b="0" lang="fr-FR" sz="1400" spc="-1" strike="noStrike">
              <a:solidFill>
                <a:srgbClr val="000000"/>
              </a:solidFill>
              <a:latin typeface="Arial"/>
            </a:endParaRPr>
          </a:p>
          <a:p>
            <a:pPr marL="228600" indent="-228240">
              <a:lnSpc>
                <a:spcPct val="60000"/>
              </a:lnSpc>
              <a:spcBef>
                <a:spcPts val="1001"/>
              </a:spcBef>
              <a:tabLst>
                <a:tab algn="l" pos="0"/>
              </a:tabLst>
            </a:pPr>
            <a:r>
              <a:rPr b="0" i="1" lang="fr-FR" sz="1800" spc="-1" strike="noStrike">
                <a:solidFill>
                  <a:srgbClr val="000000"/>
                </a:solidFill>
                <a:latin typeface="Calibri"/>
                <a:ea typeface="Calibri"/>
              </a:rPr>
              <a:t>« Les victimes de traumatismes pénétrants isolés souffrent d’une mortalité accrue lors d’une immobilisation </a:t>
            </a:r>
            <a:endParaRPr b="0" lang="fr-FR" sz="1800" spc="-1" strike="noStrike">
              <a:solidFill>
                <a:srgbClr val="000000"/>
              </a:solidFill>
              <a:latin typeface="Arial"/>
            </a:endParaRPr>
          </a:p>
          <a:p>
            <a:pPr marL="228600" indent="-228240">
              <a:lnSpc>
                <a:spcPct val="60000"/>
              </a:lnSpc>
              <a:spcBef>
                <a:spcPts val="1001"/>
              </a:spcBef>
              <a:tabLst>
                <a:tab algn="l" pos="0"/>
              </a:tabLst>
            </a:pPr>
            <a:r>
              <a:rPr b="0" i="1" lang="fr-FR" sz="1800" spc="-1" strike="noStrike">
                <a:solidFill>
                  <a:srgbClr val="000000"/>
                </a:solidFill>
                <a:latin typeface="Calibri"/>
                <a:ea typeface="Calibri"/>
              </a:rPr>
              <a:t>systématique de la colonne vertébrale. Dans une étude rétrospective de 2010 sur les victimes hospitalisées </a:t>
            </a:r>
            <a:endParaRPr b="0" lang="fr-FR" sz="1800" spc="-1" strike="noStrike">
              <a:solidFill>
                <a:srgbClr val="000000"/>
              </a:solidFill>
              <a:latin typeface="Arial"/>
            </a:endParaRPr>
          </a:p>
          <a:p>
            <a:pPr marL="228600" indent="-228240">
              <a:lnSpc>
                <a:spcPct val="60000"/>
              </a:lnSpc>
              <a:spcBef>
                <a:spcPts val="1001"/>
              </a:spcBef>
              <a:tabLst>
                <a:tab algn="l" pos="0"/>
              </a:tabLst>
            </a:pPr>
            <a:r>
              <a:rPr b="0" i="1" lang="fr-FR" sz="1800" spc="-1" strike="noStrike">
                <a:solidFill>
                  <a:srgbClr val="000000"/>
                </a:solidFill>
                <a:latin typeface="Calibri"/>
                <a:ea typeface="Calibri"/>
              </a:rPr>
              <a:t>d'un traumatisme pénétrant, Haut et al. ont montré comment les patients présentant des lésions pénétrantes </a:t>
            </a:r>
            <a:endParaRPr b="0" lang="fr-FR" sz="1800" spc="-1" strike="noStrike">
              <a:solidFill>
                <a:srgbClr val="000000"/>
              </a:solidFill>
              <a:latin typeface="Arial"/>
            </a:endParaRPr>
          </a:p>
          <a:p>
            <a:pPr marL="228600" indent="-228240">
              <a:lnSpc>
                <a:spcPct val="60000"/>
              </a:lnSpc>
              <a:spcBef>
                <a:spcPts val="1001"/>
              </a:spcBef>
              <a:tabLst>
                <a:tab algn="l" pos="0"/>
              </a:tabLst>
            </a:pPr>
            <a:r>
              <a:rPr b="0" i="1" lang="fr-FR" sz="1800" spc="-1" strike="noStrike">
                <a:solidFill>
                  <a:srgbClr val="000000"/>
                </a:solidFill>
                <a:latin typeface="Calibri"/>
                <a:ea typeface="Calibri"/>
              </a:rPr>
              <a:t>qui ont eu une immobilisation de la colonne vertébrale présentaient un taux de mortalité deux fois supérieur </a:t>
            </a:r>
            <a:endParaRPr b="0" lang="fr-FR" sz="1800" spc="-1" strike="noStrike">
              <a:solidFill>
                <a:srgbClr val="000000"/>
              </a:solidFill>
              <a:latin typeface="Arial"/>
            </a:endParaRPr>
          </a:p>
          <a:p>
            <a:pPr marL="228600" indent="-228240">
              <a:lnSpc>
                <a:spcPct val="60000"/>
              </a:lnSpc>
              <a:spcBef>
                <a:spcPts val="1001"/>
              </a:spcBef>
              <a:tabLst>
                <a:tab algn="l" pos="0"/>
              </a:tabLst>
            </a:pPr>
            <a:r>
              <a:rPr b="0" i="1" lang="fr-FR" sz="1800" spc="-1" strike="noStrike">
                <a:solidFill>
                  <a:srgbClr val="000000"/>
                </a:solidFill>
                <a:latin typeface="Calibri"/>
                <a:ea typeface="Calibri"/>
              </a:rPr>
              <a:t>(14,7%) à ceux des patients non immobilisés, </a:t>
            </a:r>
            <a:r>
              <a:rPr b="0" i="1" lang="fr-FR" sz="1800" spc="-1" strike="noStrike" u="sng">
                <a:solidFill>
                  <a:srgbClr val="000000"/>
                </a:solidFill>
                <a:uFillTx/>
                <a:latin typeface="Calibri"/>
                <a:ea typeface="Calibri"/>
              </a:rPr>
              <a:t>probablement en retardant le transport jusqu'à l'intervention </a:t>
            </a:r>
            <a:endParaRPr b="0" lang="fr-FR" sz="1800" spc="-1" strike="noStrike">
              <a:solidFill>
                <a:srgbClr val="000000"/>
              </a:solidFill>
              <a:latin typeface="Arial"/>
            </a:endParaRPr>
          </a:p>
          <a:p>
            <a:pPr marL="228600" indent="-228240">
              <a:lnSpc>
                <a:spcPct val="60000"/>
              </a:lnSpc>
              <a:spcBef>
                <a:spcPts val="1001"/>
              </a:spcBef>
              <a:tabLst>
                <a:tab algn="l" pos="0"/>
              </a:tabLst>
            </a:pPr>
            <a:r>
              <a:rPr b="0" i="1" lang="fr-FR" sz="1800" spc="-1" strike="noStrike" u="sng">
                <a:solidFill>
                  <a:srgbClr val="000000"/>
                </a:solidFill>
                <a:uFillTx/>
                <a:latin typeface="Calibri"/>
                <a:ea typeface="Calibri"/>
              </a:rPr>
              <a:t>chirurgicale</a:t>
            </a:r>
            <a:r>
              <a:rPr b="0" i="1" lang="fr-FR" sz="1800" spc="-1" strike="noStrike">
                <a:solidFill>
                  <a:srgbClr val="000000"/>
                </a:solidFill>
                <a:latin typeface="Calibri"/>
                <a:ea typeface="Calibri"/>
              </a:rPr>
              <a:t>.</a:t>
            </a:r>
            <a:endParaRPr b="0" lang="fr-FR" sz="1800" spc="-1" strike="noStrike">
              <a:solidFill>
                <a:srgbClr val="000000"/>
              </a:solidFill>
              <a:latin typeface="Arial"/>
            </a:endParaRPr>
          </a:p>
          <a:p>
            <a:pPr marL="228600" indent="-228240" algn="ctr">
              <a:lnSpc>
                <a:spcPct val="60000"/>
              </a:lnSpc>
              <a:spcBef>
                <a:spcPts val="1001"/>
              </a:spcBef>
              <a:tabLst>
                <a:tab algn="l" pos="0"/>
              </a:tabLst>
            </a:pPr>
            <a:endParaRPr b="0" lang="fr-FR" sz="1800" spc="-1" strike="noStrike">
              <a:solidFill>
                <a:srgbClr val="000000"/>
              </a:solidFill>
              <a:latin typeface="Arial"/>
            </a:endParaRPr>
          </a:p>
          <a:p>
            <a:pPr marL="228600" indent="-228240">
              <a:lnSpc>
                <a:spcPct val="60000"/>
              </a:lnSpc>
              <a:spcBef>
                <a:spcPts val="1001"/>
              </a:spcBef>
              <a:tabLst>
                <a:tab algn="l" pos="0"/>
              </a:tabLst>
            </a:pPr>
            <a:r>
              <a:rPr b="0" i="1" lang="fr-FR" sz="1800" spc="-1" strike="noStrike">
                <a:solidFill>
                  <a:srgbClr val="000000"/>
                </a:solidFill>
                <a:latin typeface="Calibri"/>
                <a:ea typeface="Calibri"/>
              </a:rPr>
              <a:t>En outre, les auteurs ont constaté que les </a:t>
            </a:r>
            <a:r>
              <a:rPr b="0" i="1" lang="fr-FR" sz="1800" spc="-1" strike="noStrike" u="sng">
                <a:solidFill>
                  <a:srgbClr val="000000"/>
                </a:solidFill>
                <a:uFillTx/>
                <a:latin typeface="Calibri"/>
                <a:ea typeface="Calibri"/>
              </a:rPr>
              <a:t>lésions de la moelle épinière dans les lésions pénétrantes isolées </a:t>
            </a:r>
            <a:endParaRPr b="0" lang="fr-FR" sz="1800" spc="-1" strike="noStrike">
              <a:solidFill>
                <a:srgbClr val="000000"/>
              </a:solidFill>
              <a:latin typeface="Arial"/>
            </a:endParaRPr>
          </a:p>
          <a:p>
            <a:pPr marL="228600" indent="-228240">
              <a:lnSpc>
                <a:spcPct val="60000"/>
              </a:lnSpc>
              <a:spcBef>
                <a:spcPts val="1001"/>
              </a:spcBef>
              <a:tabLst>
                <a:tab algn="l" pos="0"/>
              </a:tabLst>
            </a:pPr>
            <a:r>
              <a:rPr b="0" i="1" lang="fr-FR" sz="1800" spc="-1" strike="noStrike" u="sng">
                <a:solidFill>
                  <a:srgbClr val="000000"/>
                </a:solidFill>
                <a:uFillTx/>
                <a:latin typeface="Calibri"/>
                <a:ea typeface="Calibri"/>
              </a:rPr>
              <a:t>étaient extrêmement rares à un taux de 0,01% des victimes </a:t>
            </a:r>
            <a:r>
              <a:rPr b="0" i="1" lang="fr-FR" sz="1800" spc="-1" strike="noStrike">
                <a:solidFill>
                  <a:srgbClr val="000000"/>
                </a:solidFill>
                <a:latin typeface="Calibri"/>
                <a:ea typeface="Calibri"/>
              </a:rPr>
              <a:t>. »</a:t>
            </a:r>
            <a:endParaRPr b="0" lang="fr-FR" sz="1800" spc="-1" strike="noStrike">
              <a:solidFill>
                <a:srgbClr val="000000"/>
              </a:solidFill>
              <a:latin typeface="Arial"/>
            </a:endParaRPr>
          </a:p>
          <a:p>
            <a:pPr marL="228600" indent="-228240" algn="ctr">
              <a:lnSpc>
                <a:spcPct val="60000"/>
              </a:lnSpc>
              <a:spcBef>
                <a:spcPts val="1001"/>
              </a:spcBef>
              <a:tabLst>
                <a:tab algn="l" pos="0"/>
              </a:tabLst>
            </a:pPr>
            <a:endParaRPr b="0" lang="fr-FR" sz="1800" spc="-1" strike="noStrike">
              <a:solidFill>
                <a:srgbClr val="000000"/>
              </a:solidFill>
              <a:latin typeface="Arial"/>
            </a:endParaRPr>
          </a:p>
          <a:p>
            <a:pPr marL="228600" indent="-228240" algn="ctr">
              <a:lnSpc>
                <a:spcPct val="60000"/>
              </a:lnSpc>
              <a:spcBef>
                <a:spcPts val="1001"/>
              </a:spcBef>
              <a:tabLst>
                <a:tab algn="l" pos="0"/>
              </a:tabLst>
            </a:pPr>
            <a:endParaRPr b="0" lang="fr-FR" sz="1800" spc="-1" strike="noStrike">
              <a:solidFill>
                <a:srgbClr val="000000"/>
              </a:solidFill>
              <a:latin typeface="Arial"/>
            </a:endParaRPr>
          </a:p>
          <a:p>
            <a:pPr marL="228600" indent="-228240">
              <a:lnSpc>
                <a:spcPct val="80000"/>
              </a:lnSpc>
              <a:spcBef>
                <a:spcPts val="1001"/>
              </a:spcBef>
              <a:tabLst>
                <a:tab algn="l" pos="0"/>
              </a:tabLst>
            </a:pPr>
            <a:r>
              <a:rPr b="0" i="1" lang="fr-FR" sz="1300" spc="-1" strike="noStrike">
                <a:solidFill>
                  <a:srgbClr val="000000"/>
                </a:solidFill>
                <a:latin typeface="Calibri"/>
                <a:ea typeface="Calibri"/>
              </a:rPr>
              <a:t>Directives norvégiennes pour la prise en charge préhospitalière des patients adultes traumatisés avec une blessure potentielle du rachis </a:t>
            </a:r>
            <a:r>
              <a:rPr b="0" lang="fr-FR" sz="1300" spc="-1" strike="noStrike">
                <a:solidFill>
                  <a:srgbClr val="000000"/>
                </a:solidFill>
                <a:latin typeface="Calibri"/>
                <a:ea typeface="Calibri"/>
              </a:rPr>
              <a:t>- Traduction libre (</a:t>
            </a:r>
            <a:r>
              <a:rPr b="0" lang="fr-FR" sz="1300" spc="-1" strike="noStrike" u="sng">
                <a:solidFill>
                  <a:srgbClr val="000000"/>
                </a:solidFill>
                <a:uFillTx/>
                <a:latin typeface="Calibri"/>
                <a:ea typeface="Calibri"/>
                <a:hlinkClick r:id="rId1"/>
              </a:rPr>
              <a:t>https://creativecommons.org/licenses/by/4.0/deed.fr</a:t>
            </a:r>
            <a:r>
              <a:rPr b="0" lang="fr-FR" sz="1300" spc="-1" strike="noStrike">
                <a:solidFill>
                  <a:srgbClr val="000000"/>
                </a:solidFill>
                <a:latin typeface="Calibri"/>
                <a:ea typeface="Calibri"/>
              </a:rPr>
              <a:t>)</a:t>
            </a:r>
            <a:r>
              <a:rPr b="0" lang="fr-FR" sz="1300" spc="-1" strike="noStrike">
                <a:solidFill>
                  <a:srgbClr val="ff0000"/>
                </a:solidFill>
                <a:latin typeface="Calibri"/>
                <a:ea typeface="Calibri"/>
              </a:rPr>
              <a:t> </a:t>
            </a:r>
            <a:r>
              <a:rPr b="0" lang="fr-FR" sz="1300" spc="-1" strike="noStrike">
                <a:solidFill>
                  <a:srgbClr val="000000"/>
                </a:solidFill>
                <a:latin typeface="Calibri"/>
                <a:ea typeface="Calibri"/>
              </a:rPr>
              <a:t>de l’article original « Kornhall DK, Jørgensen JJ, Brommeland T, Hyldmo PK, Asbjørnsen H, Dolven T, Hansen T and Jeppesen E. </a:t>
            </a:r>
            <a:r>
              <a:rPr b="0" i="1" lang="fr-FR" sz="1300" spc="-1" strike="noStrike">
                <a:solidFill>
                  <a:srgbClr val="000000"/>
                </a:solidFill>
                <a:latin typeface="Calibri"/>
                <a:ea typeface="Calibri"/>
              </a:rPr>
              <a:t>The Norwegian guidelines for the prehospital management of adult trauma patients with potential spinal injury</a:t>
            </a:r>
            <a:r>
              <a:rPr b="0" lang="fr-FR" sz="1300" spc="-1" strike="noStrike">
                <a:solidFill>
                  <a:srgbClr val="000000"/>
                </a:solidFill>
                <a:latin typeface="Calibri"/>
                <a:ea typeface="Calibri"/>
              </a:rPr>
              <a:t>.                 Scand J Trauma Resusc Emerg Med (2017) 25:2 ; DOI 10.1186/s13049-016-0345-x »</a:t>
            </a:r>
            <a:endParaRPr b="0" lang="fr-FR" sz="1300" spc="-1" strike="noStrike">
              <a:solidFill>
                <a:srgbClr val="000000"/>
              </a:solidFill>
              <a:latin typeface="Arial"/>
            </a:endParaRPr>
          </a:p>
        </p:txBody>
      </p:sp>
      <p:sp>
        <p:nvSpPr>
          <p:cNvPr id="357" name="Google Shape;536;p21"/>
          <p:cNvSpPr/>
          <p:nvPr/>
        </p:nvSpPr>
        <p:spPr>
          <a:xfrm>
            <a:off x="1866960" y="468360"/>
            <a:ext cx="8124480" cy="60120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1" lang="fr-FR" sz="2400" spc="-1" strike="noStrike">
                <a:solidFill>
                  <a:srgbClr val="000000"/>
                </a:solidFill>
                <a:latin typeface="Arial"/>
                <a:ea typeface="Arial"/>
              </a:rPr>
              <a:t>JUSTIFICATION</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Google Shape;541;p22"/>
          <p:cNvSpPr/>
          <p:nvPr/>
        </p:nvSpPr>
        <p:spPr>
          <a:xfrm>
            <a:off x="2368440" y="460440"/>
            <a:ext cx="6911640" cy="520560"/>
          </a:xfrm>
          <a:prstGeom prst="rect">
            <a:avLst/>
          </a:prstGeom>
          <a:solidFill>
            <a:srgbClr val="ff0000"/>
          </a:solidFill>
          <a:ln cap="sq" w="25550">
            <a:solidFill>
              <a:srgbClr val="ffffff"/>
            </a:solidFill>
            <a:miter/>
          </a:ln>
        </p:spPr>
        <p:style>
          <a:lnRef idx="0"/>
          <a:fillRef idx="0"/>
          <a:effectRef idx="0"/>
          <a:fontRef idx="minor"/>
        </p:style>
        <p:txBody>
          <a:bodyPr lIns="90000" rIns="90000" tIns="46800" bIns="46800">
            <a:spAutoFit/>
          </a:bodyPr>
          <a:p>
            <a:pPr algn="ctr">
              <a:lnSpc>
                <a:spcPct val="100000"/>
              </a:lnSpc>
              <a:tabLst>
                <a:tab algn="l" pos="0"/>
              </a:tabLst>
            </a:pPr>
            <a:r>
              <a:rPr b="0" lang="fr-FR" sz="2800" spc="-1" strike="noStrike">
                <a:solidFill>
                  <a:srgbClr val="ffffff"/>
                </a:solidFill>
                <a:latin typeface="Calibri"/>
                <a:ea typeface="Calibri"/>
              </a:rPr>
              <a:t>ÉTUDE DE CAS N°8</a:t>
            </a:r>
            <a:endParaRPr b="0" lang="fr-FR" sz="2800" spc="-1" strike="noStrike">
              <a:latin typeface="Arial"/>
            </a:endParaRPr>
          </a:p>
        </p:txBody>
      </p:sp>
      <p:sp>
        <p:nvSpPr>
          <p:cNvPr id="359" name="Google Shape;542;p22"/>
          <p:cNvSpPr/>
          <p:nvPr/>
        </p:nvSpPr>
        <p:spPr>
          <a:xfrm>
            <a:off x="663480" y="1674720"/>
            <a:ext cx="6329160" cy="4480920"/>
          </a:xfrm>
          <a:prstGeom prst="rect">
            <a:avLst/>
          </a:prstGeom>
          <a:noFill/>
          <a:ln w="0">
            <a:noFill/>
          </a:ln>
        </p:spPr>
        <p:style>
          <a:lnRef idx="0"/>
          <a:fillRef idx="0"/>
          <a:effectRef idx="0"/>
          <a:fontRef idx="minor"/>
        </p:style>
        <p:txBody>
          <a:bodyPr>
            <a:spAutoFit/>
          </a:bodyPr>
          <a:p>
            <a:pPr>
              <a:lnSpc>
                <a:spcPct val="100000"/>
              </a:lnSpc>
              <a:tabLst>
                <a:tab algn="l" pos="0"/>
              </a:tabLst>
            </a:pPr>
            <a:r>
              <a:rPr b="0" lang="fr-FR" sz="1800" spc="-1" strike="noStrike">
                <a:solidFill>
                  <a:srgbClr val="000000"/>
                </a:solidFill>
                <a:latin typeface="Calibri"/>
                <a:ea typeface="Calibri"/>
              </a:rPr>
              <a:t>HOMME DE 40 ANS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AVP VL CONTRE UN MUR – VITESSE ESTIMÉE 50km/h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CONDUCTEUR CEINTURÉ – AB DÉCLENCHÉ- NON INCARCÉRÉ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CONSCIENT / ORIENTÉ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PAS DE SIGNES D’ATTEINTE DU RACHIS NI DE LA MOELLE ÉPINIÈRE</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PAS D’ANTÉCÉDENTS A RISQUE AU NIVEAU DU RACHIS</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1" lang="fr-FR" sz="1800" spc="-1" strike="noStrike">
                <a:solidFill>
                  <a:srgbClr val="ff0000"/>
                </a:solidFill>
                <a:latin typeface="Calibri"/>
                <a:ea typeface="Calibri"/>
              </a:rPr>
              <a:t>INDICATION D’IMMOBILISATION DU RACHIS : OUI / NON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p:txBody>
      </p:sp>
      <p:pic>
        <p:nvPicPr>
          <p:cNvPr id="360" name="Google Shape;543;p22" descr=""/>
          <p:cNvPicPr/>
          <p:nvPr/>
        </p:nvPicPr>
        <p:blipFill>
          <a:blip r:embed="rId1"/>
          <a:stretch/>
        </p:blipFill>
        <p:spPr>
          <a:xfrm>
            <a:off x="6993000" y="2416320"/>
            <a:ext cx="4114440" cy="231264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Google Shape;548;p23"/>
          <p:cNvSpPr txBox="1"/>
          <p:nvPr/>
        </p:nvSpPr>
        <p:spPr>
          <a:xfrm>
            <a:off x="838080" y="941400"/>
            <a:ext cx="10515240" cy="5314680"/>
          </a:xfrm>
          <a:prstGeom prst="rect">
            <a:avLst/>
          </a:prstGeom>
          <a:solidFill>
            <a:srgbClr val="ffffff"/>
          </a:solidFill>
          <a:ln w="12600">
            <a:solidFill>
              <a:srgbClr val="5b9bd5"/>
            </a:solidFill>
            <a:miter/>
          </a:ln>
        </p:spPr>
        <p:txBody>
          <a:bodyPr>
            <a:normAutofit/>
          </a:bodyPr>
          <a:p>
            <a:pPr marL="228600" indent="-177480">
              <a:lnSpc>
                <a:spcPct val="80000"/>
              </a:lnSpc>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228240">
              <a:lnSpc>
                <a:spcPct val="80000"/>
              </a:lnSpc>
              <a:spcBef>
                <a:spcPts val="1001"/>
              </a:spcBef>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228240">
              <a:lnSpc>
                <a:spcPct val="80000"/>
              </a:lnSpc>
              <a:spcBef>
                <a:spcPts val="1001"/>
              </a:spcBef>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r>
              <a:rPr b="1" lang="fr-FR" sz="1800" spc="-1" strike="noStrike">
                <a:solidFill>
                  <a:srgbClr val="ff0000"/>
                </a:solidFill>
                <a:latin typeface="Calibri"/>
                <a:ea typeface="Calibri"/>
              </a:rPr>
              <a:t>IMMOBILISATION DU RACHIS NON INDIQUÉE </a:t>
            </a:r>
            <a:endParaRPr b="0" lang="fr-FR" sz="1800" spc="-1" strike="noStrike">
              <a:solidFill>
                <a:srgbClr val="000000"/>
              </a:solidFill>
              <a:latin typeface="Arial"/>
            </a:endParaRPr>
          </a:p>
        </p:txBody>
      </p:sp>
      <p:sp>
        <p:nvSpPr>
          <p:cNvPr id="362" name="Google Shape;549;p23"/>
          <p:cNvSpPr/>
          <p:nvPr/>
        </p:nvSpPr>
        <p:spPr>
          <a:xfrm>
            <a:off x="1473120" y="1663560"/>
            <a:ext cx="3924000" cy="115056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Présence de signes d’atteinte du rachis</a:t>
            </a:r>
            <a:r>
              <a:rPr b="0" lang="fr-FR" sz="1800" spc="-1" strike="noStrike" baseline="30000">
                <a:solidFill>
                  <a:srgbClr val="000000"/>
                </a:solidFill>
                <a:latin typeface="Arial"/>
                <a:ea typeface="Arial"/>
              </a:rPr>
              <a:t>2</a:t>
            </a:r>
            <a:r>
              <a:rPr b="0" lang="fr-FR" sz="1800" spc="-1" strike="noStrike">
                <a:solidFill>
                  <a:srgbClr val="000000"/>
                </a:solidFill>
                <a:latin typeface="Arial"/>
                <a:ea typeface="Arial"/>
              </a:rPr>
              <a:t> ou de la moelle épinière</a:t>
            </a:r>
            <a:r>
              <a:rPr b="0" lang="fr-FR" sz="1800" spc="-1" strike="noStrike" baseline="30000">
                <a:solidFill>
                  <a:srgbClr val="000000"/>
                </a:solidFill>
                <a:latin typeface="Arial"/>
                <a:ea typeface="Arial"/>
              </a:rPr>
              <a:t>3</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NON</a:t>
            </a:r>
            <a:endParaRPr b="0" lang="fr-FR" sz="1800" spc="-1" strike="noStrike">
              <a:latin typeface="Arial"/>
            </a:endParaRPr>
          </a:p>
        </p:txBody>
      </p:sp>
      <p:sp>
        <p:nvSpPr>
          <p:cNvPr id="363" name="Google Shape;550;p23"/>
          <p:cNvSpPr/>
          <p:nvPr/>
        </p:nvSpPr>
        <p:spPr>
          <a:xfrm>
            <a:off x="4237200" y="2905200"/>
            <a:ext cx="3924000" cy="95040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Traumatisme à haut risque d’atteinte du rachis</a:t>
            </a:r>
            <a:r>
              <a:rPr b="0" lang="fr-FR" sz="1800" spc="-1" strike="noStrike" baseline="30000">
                <a:solidFill>
                  <a:srgbClr val="000000"/>
                </a:solidFill>
                <a:latin typeface="Arial"/>
                <a:ea typeface="Arial"/>
              </a:rPr>
              <a:t>4</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OUI</a:t>
            </a:r>
            <a:endParaRPr b="0" lang="fr-FR" sz="1800" spc="-1" strike="noStrike">
              <a:latin typeface="Arial"/>
            </a:endParaRPr>
          </a:p>
        </p:txBody>
      </p:sp>
      <p:sp>
        <p:nvSpPr>
          <p:cNvPr id="364" name="Google Shape;551;p23"/>
          <p:cNvSpPr/>
          <p:nvPr/>
        </p:nvSpPr>
        <p:spPr>
          <a:xfrm>
            <a:off x="8317080" y="1373040"/>
            <a:ext cx="2568240" cy="3855600"/>
          </a:xfrm>
          <a:prstGeom prst="rect">
            <a:avLst/>
          </a:prstGeom>
          <a:solidFill>
            <a:schemeClr val="lt1"/>
          </a:solidFill>
          <a:ln w="12700">
            <a:solidFill>
              <a:srgbClr val="5b9bd5"/>
            </a:solidFill>
            <a:miter/>
          </a:ln>
        </p:spPr>
        <p:style>
          <a:lnRef idx="0"/>
          <a:fillRef idx="0"/>
          <a:effectRef idx="0"/>
          <a:fontRef idx="minor"/>
        </p:style>
        <p:txBody>
          <a:bodyPr>
            <a:noAutofit/>
          </a:bodyPr>
          <a:p>
            <a:pPr>
              <a:lnSpc>
                <a:spcPct val="100000"/>
              </a:lnSpc>
              <a:tabLst>
                <a:tab algn="l" pos="0"/>
              </a:tabLst>
            </a:pPr>
            <a:r>
              <a:rPr b="1" lang="fr-FR" sz="1000" spc="-1" strike="noStrike">
                <a:solidFill>
                  <a:srgbClr val="000000"/>
                </a:solidFill>
                <a:latin typeface="Arial"/>
                <a:ea typeface="Arial"/>
              </a:rPr>
              <a:t>(4) Traumatismes à haut risque du rachis</a:t>
            </a:r>
            <a:endParaRPr b="0" lang="fr-FR" sz="1000" spc="-1" strike="noStrike">
              <a:latin typeface="Arial"/>
            </a:endParaRPr>
          </a:p>
          <a:p>
            <a:pPr>
              <a:lnSpc>
                <a:spcPct val="100000"/>
              </a:lnSpc>
              <a:tabLst>
                <a:tab algn="l" pos="0"/>
              </a:tabLst>
            </a:pP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Chute sur la tête d’une hauteur &gt; 1 mètre (5 marches) comme lors d’un plongeon (rachis cervical) ou chute sur les pieds ou les fesses d’une hauteur &gt; 3 mètres (rachis dorso-lombo-sacré).</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Passager d’un véhicule accidenté à grande vitesse (voies rapides, autoroutes, </a:t>
            </a:r>
            <a:r>
              <a:rPr b="1" lang="fr-FR" sz="1000" spc="-1" strike="noStrike">
                <a:solidFill>
                  <a:srgbClr val="ff0000"/>
                </a:solidFill>
                <a:latin typeface="Arial"/>
                <a:ea typeface="Arial"/>
              </a:rPr>
              <a:t>vitesse &gt; 40 km/h avec arrêt brutal contre un obstacle fixe ou sur une courte distance &lt; 10 m, déformation de l’habitacle</a:t>
            </a:r>
            <a:r>
              <a:rPr b="0" lang="fr-FR" sz="1000" spc="-1" strike="noStrike">
                <a:solidFill>
                  <a:srgbClr val="000000"/>
                </a:solidFill>
                <a:latin typeface="Arial"/>
                <a:ea typeface="Arial"/>
              </a:rPr>
              <a:t>).</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Absence de port de ceinture de sécurité (et déclenchement des airbags).</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Retournement d’un véhicule (tonneaux) à la suite d’une collision.</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Victime éjectée d’un véhicule lors de la collision.</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Accidents avec des véhicules à moteur de loisirs (jet-ski, quad, kart…).</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Collision avec un 2 roues (conducteur ou passager du 2 roues).</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Piéton renversé.</a:t>
            </a:r>
            <a:endParaRPr b="0" lang="fr-FR" sz="1000" spc="-1" strike="noStrike">
              <a:latin typeface="Arial"/>
            </a:endParaRPr>
          </a:p>
          <a:p>
            <a:pPr marL="285840" indent="-285480">
              <a:lnSpc>
                <a:spcPct val="100000"/>
              </a:lnSpc>
              <a:buClr>
                <a:srgbClr val="000000"/>
              </a:buClr>
              <a:buFont typeface="Noto Sans Symbols"/>
              <a:buChar char="❑"/>
              <a:tabLst>
                <a:tab algn="l" pos="0"/>
              </a:tabLst>
            </a:pPr>
            <a:r>
              <a:rPr b="0" lang="fr-FR" sz="1000" spc="-1" strike="noStrike">
                <a:solidFill>
                  <a:srgbClr val="000000"/>
                </a:solidFill>
                <a:latin typeface="Arial"/>
                <a:ea typeface="Arial"/>
              </a:rPr>
              <a:t>Chute de cheval (jockey)</a:t>
            </a:r>
            <a:endParaRPr b="0" lang="fr-FR" sz="1000" spc="-1" strike="noStrike">
              <a:latin typeface="Arial"/>
            </a:endParaRPr>
          </a:p>
          <a:p>
            <a:pPr marL="285840" indent="-209160">
              <a:lnSpc>
                <a:spcPct val="100000"/>
              </a:lnSpc>
              <a:tabLst>
                <a:tab algn="l" pos="0"/>
              </a:tabLst>
            </a:pPr>
            <a:endParaRPr b="0" lang="fr-FR" sz="1000" spc="-1" strike="noStrike">
              <a:latin typeface="Arial"/>
            </a:endParaRPr>
          </a:p>
          <a:p>
            <a:pPr marL="285840" indent="-209160">
              <a:lnSpc>
                <a:spcPct val="100000"/>
              </a:lnSpc>
              <a:tabLst>
                <a:tab algn="l" pos="0"/>
              </a:tabLst>
            </a:pPr>
            <a:endParaRPr b="0" lang="fr-FR" sz="1000" spc="-1" strike="noStrike">
              <a:latin typeface="Arial"/>
            </a:endParaRPr>
          </a:p>
          <a:p>
            <a:pPr>
              <a:lnSpc>
                <a:spcPct val="100000"/>
              </a:lnSpc>
              <a:tabLst>
                <a:tab algn="l" pos="0"/>
              </a:tabLst>
            </a:pPr>
            <a:endParaRPr b="0" lang="fr-FR" sz="1000" spc="-1" strike="noStrike">
              <a:latin typeface="Arial"/>
            </a:endParaRPr>
          </a:p>
        </p:txBody>
      </p:sp>
      <p:sp>
        <p:nvSpPr>
          <p:cNvPr id="365" name="Google Shape;552;p23"/>
          <p:cNvSpPr/>
          <p:nvPr/>
        </p:nvSpPr>
        <p:spPr>
          <a:xfrm>
            <a:off x="1422360" y="3936960"/>
            <a:ext cx="3924000" cy="95040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Age &gt; 65 ans </a:t>
            </a:r>
            <a:endParaRPr b="0" lang="fr-FR" sz="1800" spc="-1" strike="noStrike">
              <a:latin typeface="Arial"/>
            </a:endParaRPr>
          </a:p>
          <a:p>
            <a:pPr algn="ctr">
              <a:lnSpc>
                <a:spcPct val="100000"/>
              </a:lnSpc>
              <a:tabLst>
                <a:tab algn="l" pos="0"/>
              </a:tabLst>
            </a:pPr>
            <a:r>
              <a:rPr b="0" lang="fr-FR" sz="1800" spc="-1" strike="noStrike">
                <a:solidFill>
                  <a:srgbClr val="000000"/>
                </a:solidFill>
                <a:latin typeface="Arial"/>
                <a:ea typeface="Arial"/>
              </a:rPr>
              <a:t>Ou ATCD à risque</a:t>
            </a:r>
            <a:r>
              <a:rPr b="0" lang="fr-FR" sz="1800" spc="-1" strike="noStrike" baseline="30000">
                <a:solidFill>
                  <a:srgbClr val="000000"/>
                </a:solidFill>
                <a:latin typeface="Arial"/>
                <a:ea typeface="Arial"/>
              </a:rPr>
              <a:t>5</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NON</a:t>
            </a:r>
            <a:endParaRPr b="0" lang="fr-FR" sz="1800" spc="-1" strike="noStrike">
              <a:latin typeface="Arial"/>
            </a:endParaRPr>
          </a:p>
        </p:txBody>
      </p:sp>
      <p:sp>
        <p:nvSpPr>
          <p:cNvPr id="366" name="Google Shape;553;p23"/>
          <p:cNvSpPr/>
          <p:nvPr/>
        </p:nvSpPr>
        <p:spPr>
          <a:xfrm>
            <a:off x="1600200" y="368280"/>
            <a:ext cx="10434240" cy="482400"/>
          </a:xfrm>
          <a:prstGeom prst="rect">
            <a:avLst/>
          </a:prstGeom>
          <a:noFill/>
          <a:ln w="0">
            <a:noFill/>
          </a:ln>
        </p:spPr>
        <p:style>
          <a:lnRef idx="0"/>
          <a:fillRef idx="0"/>
          <a:effectRef idx="0"/>
          <a:fontRef idx="minor"/>
        </p:style>
        <p:txBody>
          <a:bodyPr anchor="ctr">
            <a:noAutofit/>
          </a:bodyPr>
          <a:p>
            <a:pPr>
              <a:lnSpc>
                <a:spcPct val="90000"/>
              </a:lnSpc>
              <a:tabLst>
                <a:tab algn="l" pos="0"/>
              </a:tabLst>
            </a:pPr>
            <a:r>
              <a:rPr b="1" lang="fr-FR" sz="2800" spc="-1" strike="noStrike">
                <a:solidFill>
                  <a:srgbClr val="000000"/>
                </a:solidFill>
                <a:latin typeface="Calibri"/>
                <a:ea typeface="Calibri"/>
              </a:rPr>
              <a:t>SOLUTION ÉTUDE DE CAS N°8</a:t>
            </a:r>
            <a:endParaRPr b="0" lang="fr-FR" sz="2800" spc="-1" strike="noStrike">
              <a:latin typeface="Arial"/>
            </a:endParaRPr>
          </a:p>
        </p:txBody>
      </p:sp>
      <p:sp>
        <p:nvSpPr>
          <p:cNvPr id="367" name="Google Shape;554;p23"/>
          <p:cNvSpPr/>
          <p:nvPr/>
        </p:nvSpPr>
        <p:spPr>
          <a:xfrm>
            <a:off x="1473120" y="1035000"/>
            <a:ext cx="4242960" cy="52668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Fiabilité des réponses de la victime</a:t>
            </a:r>
            <a:r>
              <a:rPr b="0" lang="fr-FR" sz="1800" spc="-1" strike="noStrike" baseline="30000">
                <a:solidFill>
                  <a:srgbClr val="000000"/>
                </a:solidFill>
                <a:latin typeface="Arial"/>
                <a:ea typeface="Arial"/>
              </a:rPr>
              <a:t>1</a:t>
            </a:r>
            <a:r>
              <a:rPr b="0" lang="fr-FR" sz="1800" spc="-1" strike="noStrike">
                <a:solidFill>
                  <a:srgbClr val="000000"/>
                </a:solidFill>
                <a:latin typeface="Arial"/>
                <a:ea typeface="Arial"/>
              </a:rPr>
              <a:t> ? : </a:t>
            </a:r>
            <a:r>
              <a:rPr b="1" lang="fr-FR" sz="1800" spc="-1" strike="noStrike">
                <a:solidFill>
                  <a:srgbClr val="ff0000"/>
                </a:solidFill>
                <a:latin typeface="Arial"/>
                <a:ea typeface="Arial"/>
              </a:rPr>
              <a:t>OUI</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Google Shape;559;p24"/>
          <p:cNvSpPr txBox="1"/>
          <p:nvPr/>
        </p:nvSpPr>
        <p:spPr>
          <a:xfrm>
            <a:off x="3959280" y="1776240"/>
            <a:ext cx="4560480" cy="3755520"/>
          </a:xfrm>
          <a:prstGeom prst="rect">
            <a:avLst/>
          </a:prstGeom>
          <a:noFill/>
          <a:ln w="0">
            <a:noFill/>
          </a:ln>
        </p:spPr>
        <p:txBody>
          <a:bodyPr>
            <a:noAutofit/>
          </a:bodyPr>
          <a:p>
            <a:pPr marL="228600" indent="-228240">
              <a:lnSpc>
                <a:spcPct val="90000"/>
              </a:lnSpc>
              <a:buClr>
                <a:srgbClr val="000000"/>
              </a:buClr>
              <a:buFont typeface="Arial"/>
              <a:buChar char="•"/>
            </a:pPr>
            <a:r>
              <a:rPr b="1" i="1" lang="fr-FR" sz="2000" spc="-1" strike="noStrike">
                <a:solidFill>
                  <a:srgbClr val="000000"/>
                </a:solidFill>
                <a:latin typeface="Calibri"/>
                <a:ea typeface="Calibri"/>
              </a:rPr>
              <a:t>« En l’absence d’indication d’immobilisation corps entier, rechercher la coopération de la victime et lui demander de se dégager elle-même, puis, si elle le peut de s’allonger sur le brancard.</a:t>
            </a:r>
            <a:endParaRPr b="0" lang="fr-FR" sz="2000" spc="-1" strike="noStrike">
              <a:solidFill>
                <a:srgbClr val="000000"/>
              </a:solidFill>
              <a:latin typeface="Arial"/>
            </a:endParaRPr>
          </a:p>
          <a:p>
            <a:pPr marL="228600" indent="-228240">
              <a:lnSpc>
                <a:spcPct val="90000"/>
              </a:lnSpc>
              <a:spcBef>
                <a:spcPts val="1001"/>
              </a:spcBef>
              <a:tabLst>
                <a:tab algn="l" pos="0"/>
              </a:tabLst>
            </a:pPr>
            <a:endParaRPr b="0" lang="fr-FR" sz="2000" spc="-1" strike="noStrike">
              <a:solidFill>
                <a:srgbClr val="000000"/>
              </a:solidFill>
              <a:latin typeface="Arial"/>
            </a:endParaRPr>
          </a:p>
          <a:p>
            <a:pPr marL="228600" indent="-228240">
              <a:lnSpc>
                <a:spcPct val="90000"/>
              </a:lnSpc>
              <a:spcBef>
                <a:spcPts val="1001"/>
              </a:spcBef>
              <a:buClr>
                <a:srgbClr val="000000"/>
              </a:buClr>
              <a:buFont typeface="Arial"/>
              <a:buChar char="•"/>
              <a:tabLst>
                <a:tab algn="l" pos="0"/>
              </a:tabLst>
            </a:pPr>
            <a:r>
              <a:rPr b="1" i="1" lang="fr-FR" sz="2000" spc="-1" strike="noStrike">
                <a:solidFill>
                  <a:srgbClr val="000000"/>
                </a:solidFill>
                <a:latin typeface="Calibri"/>
                <a:ea typeface="Calibri"/>
              </a:rPr>
              <a:t>Interrompre tout mouvement si la victime présente une aggravation de la douleur ou des signes d’atteinte de la moelle. »</a:t>
            </a:r>
            <a:endParaRPr b="0" lang="fr-FR" sz="2000" spc="-1" strike="noStrike">
              <a:solidFill>
                <a:srgbClr val="000000"/>
              </a:solidFill>
              <a:latin typeface="Arial"/>
            </a:endParaRPr>
          </a:p>
          <a:p>
            <a:pPr marL="228600" indent="-101160">
              <a:lnSpc>
                <a:spcPct val="90000"/>
              </a:lnSpc>
              <a:spcBef>
                <a:spcPts val="1001"/>
              </a:spcBef>
              <a:tabLst>
                <a:tab algn="l" pos="0"/>
              </a:tabLst>
            </a:pPr>
            <a:endParaRPr b="0" lang="fr-FR" sz="2000" spc="-1" strike="noStrike">
              <a:solidFill>
                <a:srgbClr val="000000"/>
              </a:solidFill>
              <a:latin typeface="Arial"/>
            </a:endParaRPr>
          </a:p>
        </p:txBody>
      </p:sp>
      <p:pic>
        <p:nvPicPr>
          <p:cNvPr id="369" name="Google Shape;560;p24" descr="Capture-d%u2019écran-2019-11-26-à-18"/>
          <p:cNvPicPr/>
          <p:nvPr/>
        </p:nvPicPr>
        <p:blipFill>
          <a:blip r:embed="rId1"/>
          <a:stretch/>
        </p:blipFill>
        <p:spPr>
          <a:xfrm>
            <a:off x="460440" y="1254240"/>
            <a:ext cx="3314520" cy="4524120"/>
          </a:xfrm>
          <a:prstGeom prst="rect">
            <a:avLst/>
          </a:prstGeom>
          <a:ln w="0">
            <a:noFill/>
          </a:ln>
        </p:spPr>
      </p:pic>
      <p:pic>
        <p:nvPicPr>
          <p:cNvPr id="370" name="Google Shape;561;p24" descr=""/>
          <p:cNvPicPr/>
          <p:nvPr/>
        </p:nvPicPr>
        <p:blipFill>
          <a:blip r:embed="rId2"/>
          <a:stretch/>
        </p:blipFill>
        <p:spPr>
          <a:xfrm>
            <a:off x="8520120" y="2673360"/>
            <a:ext cx="2644560" cy="168552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Google Shape;566;p25"/>
          <p:cNvSpPr/>
          <p:nvPr/>
        </p:nvSpPr>
        <p:spPr>
          <a:xfrm>
            <a:off x="2408400" y="585720"/>
            <a:ext cx="6911640" cy="520560"/>
          </a:xfrm>
          <a:prstGeom prst="rect">
            <a:avLst/>
          </a:prstGeom>
          <a:solidFill>
            <a:srgbClr val="ff0000"/>
          </a:solidFill>
          <a:ln cap="sq" w="25550">
            <a:solidFill>
              <a:srgbClr val="ffffff"/>
            </a:solidFill>
            <a:miter/>
          </a:ln>
        </p:spPr>
        <p:style>
          <a:lnRef idx="0"/>
          <a:fillRef idx="0"/>
          <a:effectRef idx="0"/>
          <a:fontRef idx="minor"/>
        </p:style>
        <p:txBody>
          <a:bodyPr lIns="90000" rIns="90000" tIns="46800" bIns="46800">
            <a:spAutoFit/>
          </a:bodyPr>
          <a:p>
            <a:pPr algn="ctr">
              <a:lnSpc>
                <a:spcPct val="100000"/>
              </a:lnSpc>
              <a:tabLst>
                <a:tab algn="l" pos="0"/>
              </a:tabLst>
            </a:pPr>
            <a:r>
              <a:rPr b="0" lang="fr-FR" sz="2800" spc="-1" strike="noStrike">
                <a:solidFill>
                  <a:srgbClr val="ffffff"/>
                </a:solidFill>
                <a:latin typeface="Calibri"/>
                <a:ea typeface="Calibri"/>
              </a:rPr>
              <a:t>ÉTUDE DE CAS N°9</a:t>
            </a:r>
            <a:endParaRPr b="0" lang="fr-FR" sz="2800" spc="-1" strike="noStrike">
              <a:latin typeface="Arial"/>
            </a:endParaRPr>
          </a:p>
        </p:txBody>
      </p:sp>
      <p:sp>
        <p:nvSpPr>
          <p:cNvPr id="372" name="Google Shape;567;p25"/>
          <p:cNvSpPr/>
          <p:nvPr/>
        </p:nvSpPr>
        <p:spPr>
          <a:xfrm>
            <a:off x="735120" y="2075040"/>
            <a:ext cx="5785920" cy="3657960"/>
          </a:xfrm>
          <a:prstGeom prst="rect">
            <a:avLst/>
          </a:prstGeom>
          <a:noFill/>
          <a:ln w="0">
            <a:noFill/>
          </a:ln>
        </p:spPr>
        <p:style>
          <a:lnRef idx="0"/>
          <a:fillRef idx="0"/>
          <a:effectRef idx="0"/>
          <a:fontRef idx="minor"/>
        </p:style>
        <p:txBody>
          <a:bodyPr>
            <a:spAutoFit/>
          </a:bodyPr>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FEMME 34 ANS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CHUTE DANS LES ESCALIERS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SOMNOLENTE</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DÉGAGE UNE ODEUR D’ALCOOL + PRÉSENCE DE BOUTEILLES</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1" lang="fr-FR" sz="1800" spc="-1" strike="noStrike">
                <a:solidFill>
                  <a:srgbClr val="ff0000"/>
                </a:solidFill>
                <a:latin typeface="Calibri"/>
                <a:ea typeface="Calibri"/>
              </a:rPr>
              <a:t>INDICATION D’IMMOBILISATION DU RACHIS : OUI / NON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p:txBody>
      </p:sp>
      <p:pic>
        <p:nvPicPr>
          <p:cNvPr id="373" name="Google Shape;568;p25" descr="gettyimages-185895704-612x612"/>
          <p:cNvPicPr/>
          <p:nvPr/>
        </p:nvPicPr>
        <p:blipFill>
          <a:blip r:embed="rId1"/>
          <a:stretch/>
        </p:blipFill>
        <p:spPr>
          <a:xfrm>
            <a:off x="7327800" y="1666800"/>
            <a:ext cx="2923920" cy="364932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Google Shape;573;p26"/>
          <p:cNvSpPr txBox="1"/>
          <p:nvPr/>
        </p:nvSpPr>
        <p:spPr>
          <a:xfrm>
            <a:off x="936720" y="957240"/>
            <a:ext cx="10515240" cy="536040"/>
          </a:xfrm>
          <a:prstGeom prst="rect">
            <a:avLst/>
          </a:prstGeom>
          <a:noFill/>
          <a:ln w="0">
            <a:noFill/>
          </a:ln>
        </p:spPr>
        <p:txBody>
          <a:bodyPr anchor="ctr">
            <a:noAutofit/>
          </a:bodyPr>
          <a:p>
            <a:pPr>
              <a:lnSpc>
                <a:spcPct val="90000"/>
              </a:lnSpc>
              <a:tabLst>
                <a:tab algn="l" pos="0"/>
              </a:tabLst>
            </a:pPr>
            <a:r>
              <a:rPr b="1" lang="fr-FR" sz="2800" spc="-1" strike="noStrike">
                <a:solidFill>
                  <a:srgbClr val="000000"/>
                </a:solidFill>
                <a:latin typeface="Calibri"/>
                <a:ea typeface="Calibri"/>
              </a:rPr>
              <a:t>SOLUTION ÉTUDE DE CAS N°9</a:t>
            </a:r>
            <a:endParaRPr b="0" lang="fr-FR" sz="2800" spc="-1" strike="noStrike">
              <a:solidFill>
                <a:srgbClr val="000000"/>
              </a:solidFill>
              <a:latin typeface="Arial"/>
            </a:endParaRPr>
          </a:p>
        </p:txBody>
      </p:sp>
      <p:sp>
        <p:nvSpPr>
          <p:cNvPr id="375" name="Google Shape;574;p26"/>
          <p:cNvSpPr txBox="1"/>
          <p:nvPr/>
        </p:nvSpPr>
        <p:spPr>
          <a:xfrm>
            <a:off x="838080" y="1825560"/>
            <a:ext cx="10515240" cy="4350960"/>
          </a:xfrm>
          <a:prstGeom prst="rect">
            <a:avLst/>
          </a:prstGeom>
          <a:solidFill>
            <a:srgbClr val="ffffff"/>
          </a:solidFill>
          <a:ln w="12600">
            <a:solidFill>
              <a:srgbClr val="5b9bd5"/>
            </a:solidFill>
            <a:miter/>
          </a:ln>
        </p:spPr>
        <p:txBody>
          <a:bodyPr>
            <a:normAutofit/>
          </a:bodyPr>
          <a:p>
            <a:pPr marL="228600" indent="-177480">
              <a:lnSpc>
                <a:spcPct val="90000"/>
              </a:lnSpc>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228240">
              <a:lnSpc>
                <a:spcPct val="90000"/>
              </a:lnSpc>
              <a:spcBef>
                <a:spcPts val="1001"/>
              </a:spcBef>
              <a:tabLst>
                <a:tab algn="l" pos="0"/>
              </a:tabLst>
            </a:pPr>
            <a:endParaRPr b="0" lang="fr-FR" sz="1400" spc="-1" strike="noStrike">
              <a:solidFill>
                <a:srgbClr val="000000"/>
              </a:solidFill>
              <a:latin typeface="Arial"/>
            </a:endParaRPr>
          </a:p>
          <a:p>
            <a:pPr>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228240">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r>
              <a:rPr b="1" lang="fr-FR" sz="1800" spc="-1" strike="noStrike">
                <a:solidFill>
                  <a:srgbClr val="00b050"/>
                </a:solidFill>
                <a:latin typeface="Calibri"/>
                <a:ea typeface="Calibri"/>
              </a:rPr>
              <a:t>  </a:t>
            </a:r>
            <a:r>
              <a:rPr b="1" lang="fr-FR" sz="1800" spc="-1" strike="noStrike">
                <a:solidFill>
                  <a:srgbClr val="ff0000"/>
                </a:solidFill>
                <a:latin typeface="Calibri"/>
                <a:ea typeface="Calibri"/>
              </a:rPr>
              <a:t>IMMOBILISATION DU RACHIS INDIQUÉE </a:t>
            </a:r>
            <a:endParaRPr b="0" lang="fr-FR" sz="1800" spc="-1" strike="noStrike">
              <a:solidFill>
                <a:srgbClr val="000000"/>
              </a:solidFill>
              <a:latin typeface="Arial"/>
            </a:endParaRPr>
          </a:p>
        </p:txBody>
      </p:sp>
      <p:sp>
        <p:nvSpPr>
          <p:cNvPr id="376" name="Google Shape;575;p26"/>
          <p:cNvSpPr/>
          <p:nvPr/>
        </p:nvSpPr>
        <p:spPr>
          <a:xfrm>
            <a:off x="1106640" y="3463920"/>
            <a:ext cx="4298760" cy="52668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Fiabilité des réponses de la victime</a:t>
            </a:r>
            <a:r>
              <a:rPr b="0" lang="fr-FR" sz="1800" spc="-1" strike="noStrike" baseline="30000">
                <a:solidFill>
                  <a:srgbClr val="000000"/>
                </a:solidFill>
                <a:latin typeface="Arial"/>
                <a:ea typeface="Arial"/>
              </a:rPr>
              <a:t>1</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NON</a:t>
            </a:r>
            <a:endParaRPr b="0" lang="fr-FR" sz="1800" spc="-1" strike="noStrike">
              <a:latin typeface="Arial"/>
            </a:endParaRPr>
          </a:p>
        </p:txBody>
      </p:sp>
      <p:sp>
        <p:nvSpPr>
          <p:cNvPr id="377" name="Google Shape;576;p26"/>
          <p:cNvSpPr/>
          <p:nvPr/>
        </p:nvSpPr>
        <p:spPr>
          <a:xfrm>
            <a:off x="5668920" y="2513160"/>
            <a:ext cx="4974840" cy="2061720"/>
          </a:xfrm>
          <a:prstGeom prst="rect">
            <a:avLst/>
          </a:prstGeom>
          <a:solidFill>
            <a:schemeClr val="lt1"/>
          </a:solidFill>
          <a:ln w="12700">
            <a:solidFill>
              <a:srgbClr val="5b9bd5"/>
            </a:solidFill>
            <a:miter/>
          </a:ln>
        </p:spPr>
        <p:style>
          <a:lnRef idx="0"/>
          <a:fillRef idx="0"/>
          <a:effectRef idx="0"/>
          <a:fontRef idx="minor"/>
        </p:style>
        <p:txBody>
          <a:bodyPr>
            <a:noAutofit/>
          </a:bodyPr>
          <a:p>
            <a:pPr marL="343080" indent="-253800">
              <a:lnSpc>
                <a:spcPct val="100000"/>
              </a:lnSpc>
              <a:tabLst>
                <a:tab algn="l" pos="0"/>
              </a:tabLst>
            </a:pPr>
            <a:endParaRPr b="0" lang="fr-FR" sz="1800" spc="-1" strike="noStrike">
              <a:latin typeface="Arial"/>
            </a:endParaRPr>
          </a:p>
          <a:p>
            <a:pPr marL="343080" indent="-342720">
              <a:lnSpc>
                <a:spcPct val="100000"/>
              </a:lnSpc>
              <a:buClr>
                <a:srgbClr val="000000"/>
              </a:buClr>
              <a:buFont typeface="Arial"/>
              <a:buAutoNum type="arabicParenR"/>
              <a:tabLst>
                <a:tab algn="l" pos="0"/>
              </a:tabLst>
            </a:pPr>
            <a:r>
              <a:rPr b="1" lang="fr-FR" sz="1400" spc="-1" strike="noStrike">
                <a:solidFill>
                  <a:srgbClr val="000000"/>
                </a:solidFill>
                <a:latin typeface="Arial"/>
                <a:ea typeface="Arial"/>
              </a:rPr>
              <a:t>Victime dont les réponses sont qualifiées de NON fiables :</a:t>
            </a:r>
            <a:endParaRPr b="0" lang="fr-FR" sz="1400" spc="-1" strike="noStrike">
              <a:latin typeface="Arial"/>
            </a:endParaRPr>
          </a:p>
          <a:p>
            <a:pPr marL="343080" indent="-342720">
              <a:lnSpc>
                <a:spcPct val="100000"/>
              </a:lnSpc>
              <a:tabLst>
                <a:tab algn="l" pos="0"/>
              </a:tabLst>
            </a:pPr>
            <a:endParaRPr b="0" lang="fr-FR" sz="1400" spc="-1" strike="noStrike">
              <a:latin typeface="Arial"/>
            </a:endParaRPr>
          </a:p>
          <a:p>
            <a:pPr marL="343080" indent="-342720">
              <a:lnSpc>
                <a:spcPct val="100000"/>
              </a:lnSpc>
              <a:buClr>
                <a:srgbClr val="000000"/>
              </a:buClr>
              <a:buFont typeface="Noto Sans Symbols"/>
              <a:buChar char="❑"/>
              <a:tabLst>
                <a:tab algn="l" pos="0"/>
              </a:tabLst>
            </a:pPr>
            <a:r>
              <a:rPr b="0" lang="fr-FR" sz="1400" spc="-1" strike="noStrike">
                <a:solidFill>
                  <a:srgbClr val="000000"/>
                </a:solidFill>
                <a:latin typeface="Arial"/>
                <a:ea typeface="Arial"/>
              </a:rPr>
              <a:t>Présence d’une détresse vitale.</a:t>
            </a:r>
            <a:endParaRPr b="0" lang="fr-FR" sz="1400" spc="-1" strike="noStrike">
              <a:latin typeface="Arial"/>
            </a:endParaRPr>
          </a:p>
          <a:p>
            <a:pPr marL="343080" indent="-342720">
              <a:lnSpc>
                <a:spcPct val="100000"/>
              </a:lnSpc>
              <a:buClr>
                <a:srgbClr val="ff0000"/>
              </a:buClr>
              <a:buFont typeface="Noto Sans Symbols"/>
              <a:buChar char="❑"/>
              <a:tabLst>
                <a:tab algn="l" pos="0"/>
              </a:tabLst>
            </a:pPr>
            <a:r>
              <a:rPr b="1" lang="fr-FR" sz="1400" spc="-1" strike="noStrike">
                <a:solidFill>
                  <a:srgbClr val="ff0000"/>
                </a:solidFill>
                <a:latin typeface="Arial"/>
                <a:ea typeface="Arial"/>
              </a:rPr>
              <a:t>Altération du niveau de conscience</a:t>
            </a:r>
            <a:r>
              <a:rPr b="1" lang="fr-FR" sz="1400" spc="-1" strike="noStrike">
                <a:solidFill>
                  <a:srgbClr val="000000"/>
                </a:solidFill>
                <a:latin typeface="Arial"/>
                <a:ea typeface="Arial"/>
              </a:rPr>
              <a:t>.</a:t>
            </a:r>
            <a:endParaRPr b="0" lang="fr-FR" sz="1400" spc="-1" strike="noStrike">
              <a:latin typeface="Arial"/>
            </a:endParaRPr>
          </a:p>
          <a:p>
            <a:pPr marL="343080" indent="-342720">
              <a:lnSpc>
                <a:spcPct val="100000"/>
              </a:lnSpc>
              <a:buClr>
                <a:srgbClr val="000000"/>
              </a:buClr>
              <a:buFont typeface="Noto Sans Symbols"/>
              <a:buChar char="❑"/>
              <a:tabLst>
                <a:tab algn="l" pos="0"/>
              </a:tabLst>
            </a:pPr>
            <a:r>
              <a:rPr b="0" lang="fr-FR" sz="1400" spc="-1" strike="noStrike">
                <a:solidFill>
                  <a:srgbClr val="000000"/>
                </a:solidFill>
                <a:latin typeface="Arial"/>
                <a:ea typeface="Arial"/>
              </a:rPr>
              <a:t>Non coopération, difficultés de communication.</a:t>
            </a:r>
            <a:endParaRPr b="0" lang="fr-FR" sz="1400" spc="-1" strike="noStrike">
              <a:latin typeface="Arial"/>
            </a:endParaRPr>
          </a:p>
          <a:p>
            <a:pPr marL="343080" indent="-342720">
              <a:lnSpc>
                <a:spcPct val="100000"/>
              </a:lnSpc>
              <a:buClr>
                <a:srgbClr val="ff0000"/>
              </a:buClr>
              <a:buFont typeface="Noto Sans Symbols"/>
              <a:buChar char="❑"/>
              <a:tabLst>
                <a:tab algn="l" pos="0"/>
              </a:tabLst>
            </a:pPr>
            <a:r>
              <a:rPr b="1" lang="fr-FR" sz="1400" spc="-1" strike="noStrike">
                <a:solidFill>
                  <a:srgbClr val="ff0000"/>
                </a:solidFill>
                <a:latin typeface="Arial"/>
                <a:ea typeface="Arial"/>
              </a:rPr>
              <a:t>Influence de l’alcool</a:t>
            </a:r>
            <a:r>
              <a:rPr b="0" lang="fr-FR" sz="1400" spc="-1" strike="noStrike">
                <a:solidFill>
                  <a:srgbClr val="000000"/>
                </a:solidFill>
                <a:latin typeface="Arial"/>
                <a:ea typeface="Arial"/>
              </a:rPr>
              <a:t> ou d’autres drogues.</a:t>
            </a:r>
            <a:endParaRPr b="0" lang="fr-FR" sz="1400" spc="-1" strike="noStrike">
              <a:latin typeface="Arial"/>
            </a:endParaRPr>
          </a:p>
          <a:p>
            <a:pPr marL="343080" indent="-342720">
              <a:lnSpc>
                <a:spcPct val="100000"/>
              </a:lnSpc>
              <a:buClr>
                <a:srgbClr val="000000"/>
              </a:buClr>
              <a:buFont typeface="Noto Sans Symbols"/>
              <a:buChar char="❑"/>
              <a:tabLst>
                <a:tab algn="l" pos="0"/>
              </a:tabLst>
            </a:pPr>
            <a:r>
              <a:rPr b="0" lang="fr-FR" sz="1400" spc="-1" strike="noStrike">
                <a:solidFill>
                  <a:srgbClr val="000000"/>
                </a:solidFill>
                <a:latin typeface="Arial"/>
                <a:ea typeface="Arial"/>
              </a:rPr>
              <a:t>Présence d’une atteinte traumatique sévère.</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Google Shape;581;p27"/>
          <p:cNvSpPr txBox="1"/>
          <p:nvPr/>
        </p:nvSpPr>
        <p:spPr>
          <a:xfrm>
            <a:off x="793800" y="2592360"/>
            <a:ext cx="10515240" cy="1325160"/>
          </a:xfrm>
          <a:prstGeom prst="rect">
            <a:avLst/>
          </a:prstGeom>
          <a:noFill/>
          <a:ln w="0">
            <a:noFill/>
          </a:ln>
        </p:spPr>
        <p:txBody>
          <a:bodyPr anchor="ctr">
            <a:noAutofit/>
          </a:bodyPr>
          <a:p>
            <a:pPr algn="ctr">
              <a:lnSpc>
                <a:spcPct val="90000"/>
              </a:lnSpc>
              <a:tabLst>
                <a:tab algn="l" pos="0"/>
              </a:tabLst>
            </a:pPr>
            <a:r>
              <a:rPr b="1" lang="fr-FR" sz="4400" spc="-1" strike="noStrike">
                <a:solidFill>
                  <a:srgbClr val="000000"/>
                </a:solidFill>
                <a:latin typeface="Calibri"/>
                <a:ea typeface="Calibri"/>
              </a:rPr>
              <a:t>CAS PARTICULIERS</a:t>
            </a:r>
            <a:endParaRPr b="0" lang="fr-FR"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Google Shape;586;p28"/>
          <p:cNvSpPr/>
          <p:nvPr/>
        </p:nvSpPr>
        <p:spPr>
          <a:xfrm>
            <a:off x="2562120" y="515880"/>
            <a:ext cx="6911640" cy="520560"/>
          </a:xfrm>
          <a:prstGeom prst="rect">
            <a:avLst/>
          </a:prstGeom>
          <a:solidFill>
            <a:srgbClr val="ff0000"/>
          </a:solidFill>
          <a:ln cap="sq" w="25550">
            <a:solidFill>
              <a:srgbClr val="ffffff"/>
            </a:solidFill>
            <a:miter/>
          </a:ln>
        </p:spPr>
        <p:style>
          <a:lnRef idx="0"/>
          <a:fillRef idx="0"/>
          <a:effectRef idx="0"/>
          <a:fontRef idx="minor"/>
        </p:style>
        <p:txBody>
          <a:bodyPr lIns="90000" rIns="90000" tIns="46800" bIns="46800">
            <a:spAutoFit/>
          </a:bodyPr>
          <a:p>
            <a:pPr algn="ctr">
              <a:lnSpc>
                <a:spcPct val="100000"/>
              </a:lnSpc>
              <a:tabLst>
                <a:tab algn="l" pos="0"/>
              </a:tabLst>
            </a:pPr>
            <a:r>
              <a:rPr b="0" lang="fr-FR" sz="2800" spc="-1" strike="noStrike">
                <a:solidFill>
                  <a:srgbClr val="ffffff"/>
                </a:solidFill>
                <a:latin typeface="Calibri"/>
                <a:ea typeface="Calibri"/>
              </a:rPr>
              <a:t>ÉTUDE DE CAS N°10</a:t>
            </a:r>
            <a:endParaRPr b="0" lang="fr-FR" sz="2800" spc="-1" strike="noStrike">
              <a:latin typeface="Arial"/>
            </a:endParaRPr>
          </a:p>
        </p:txBody>
      </p:sp>
      <p:sp>
        <p:nvSpPr>
          <p:cNvPr id="380" name="Google Shape;587;p28"/>
          <p:cNvSpPr/>
          <p:nvPr/>
        </p:nvSpPr>
        <p:spPr>
          <a:xfrm>
            <a:off x="479520" y="1704960"/>
            <a:ext cx="6773400" cy="4480920"/>
          </a:xfrm>
          <a:prstGeom prst="rect">
            <a:avLst/>
          </a:prstGeom>
          <a:noFill/>
          <a:ln w="0">
            <a:noFill/>
          </a:ln>
        </p:spPr>
        <p:style>
          <a:lnRef idx="0"/>
          <a:fillRef idx="0"/>
          <a:effectRef idx="0"/>
          <a:fontRef idx="minor"/>
        </p:style>
        <p:txBody>
          <a:bodyPr>
            <a:spAutoFit/>
          </a:bodyPr>
          <a:p>
            <a:pPr>
              <a:lnSpc>
                <a:spcPct val="100000"/>
              </a:lnSpc>
              <a:tabLst>
                <a:tab algn="l" pos="0"/>
              </a:tabLst>
            </a:pPr>
            <a:r>
              <a:rPr b="0" lang="fr-FR" sz="1800" spc="-1" strike="noStrike">
                <a:solidFill>
                  <a:srgbClr val="000000"/>
                </a:solidFill>
                <a:latin typeface="Calibri"/>
                <a:ea typeface="Calibri"/>
              </a:rPr>
              <a:t>HOMME 52 ANS – SDF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DÉGAGE UNE ODEUR D’ALCOOL + PRÉSENCE DE BOUTEILLES</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CHUTE DE SA HAUTEUR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 </a:t>
            </a:r>
            <a:r>
              <a:rPr b="0" lang="fr-FR" sz="1800" spc="-1" strike="noStrike">
                <a:solidFill>
                  <a:srgbClr val="000000"/>
                </a:solidFill>
                <a:latin typeface="Calibri"/>
                <a:ea typeface="Calibri"/>
              </a:rPr>
              <a:t>HÉMATOME AU FRONT + PERTE DE CONNAISSANCE PASSAGÈRE</a:t>
            </a:r>
            <a:r>
              <a:rPr b="1" lang="fr-FR" sz="1800" spc="-1" strike="noStrike">
                <a:solidFill>
                  <a:srgbClr val="000000"/>
                </a:solidFill>
                <a:latin typeface="Arial"/>
                <a:ea typeface="Arial"/>
              </a:rPr>
              <a:t>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CONSCIENT DÉSORIENTÉ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AGITATION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1" lang="fr-FR" sz="1800" spc="-1" strike="noStrike">
                <a:solidFill>
                  <a:srgbClr val="ff0000"/>
                </a:solidFill>
                <a:latin typeface="Calibri"/>
                <a:ea typeface="Calibri"/>
              </a:rPr>
              <a:t>INDICATION D’IMMOBILISATION DU RACHIS : OUI / NON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p:txBody>
      </p:sp>
      <p:pic>
        <p:nvPicPr>
          <p:cNvPr id="381" name="Google Shape;588;p28" descr="sdf-canada-housing-first-scaled"/>
          <p:cNvPicPr/>
          <p:nvPr/>
        </p:nvPicPr>
        <p:blipFill>
          <a:blip r:embed="rId1"/>
          <a:stretch/>
        </p:blipFill>
        <p:spPr>
          <a:xfrm>
            <a:off x="7039080" y="1882800"/>
            <a:ext cx="4204800" cy="318096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Google Shape;593;p29"/>
          <p:cNvSpPr txBox="1"/>
          <p:nvPr/>
        </p:nvSpPr>
        <p:spPr>
          <a:xfrm>
            <a:off x="952560" y="1212840"/>
            <a:ext cx="10515240" cy="5119200"/>
          </a:xfrm>
          <a:prstGeom prst="rect">
            <a:avLst/>
          </a:prstGeom>
          <a:solidFill>
            <a:srgbClr val="ffffff"/>
          </a:solidFill>
          <a:ln w="12600">
            <a:solidFill>
              <a:srgbClr val="5b9bd5"/>
            </a:solidFill>
            <a:miter/>
          </a:ln>
        </p:spPr>
        <p:txBody>
          <a:bodyPr>
            <a:normAutofit/>
          </a:bodyPr>
          <a:p>
            <a:pPr algn="ctr">
              <a:lnSpc>
                <a:spcPct val="90000"/>
              </a:lnSpc>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r>
              <a:rPr b="1" lang="fr-FR" sz="1800" spc="-1" strike="noStrike">
                <a:solidFill>
                  <a:srgbClr val="ff0000"/>
                </a:solidFill>
                <a:latin typeface="Calibri"/>
                <a:ea typeface="Calibri"/>
              </a:rPr>
              <a:t>IMMOBILISATION DU RACHIS INDIQUÉE </a:t>
            </a:r>
            <a:endParaRPr b="0" lang="fr-FR" sz="1800" spc="-1" strike="noStrike">
              <a:solidFill>
                <a:srgbClr val="000000"/>
              </a:solidFill>
              <a:latin typeface="Arial"/>
            </a:endParaRPr>
          </a:p>
          <a:p>
            <a:pPr algn="ctr">
              <a:lnSpc>
                <a:spcPct val="90000"/>
              </a:lnSpc>
              <a:spcBef>
                <a:spcPts val="1001"/>
              </a:spcBef>
              <a:tabLst>
                <a:tab algn="l" pos="0"/>
              </a:tabLst>
            </a:pPr>
            <a:endParaRPr b="0" lang="fr-FR" sz="1800" spc="-1" strike="noStrike">
              <a:solidFill>
                <a:srgbClr val="000000"/>
              </a:solidFill>
              <a:latin typeface="Arial"/>
            </a:endParaRPr>
          </a:p>
          <a:p>
            <a:pPr algn="ctr">
              <a:lnSpc>
                <a:spcPct val="90000"/>
              </a:lnSpc>
              <a:spcBef>
                <a:spcPts val="1001"/>
              </a:spcBef>
              <a:tabLst>
                <a:tab algn="l" pos="0"/>
              </a:tabLst>
            </a:pPr>
            <a:r>
              <a:rPr b="1" lang="fr-FR" sz="1800" spc="-1" strike="noStrike">
                <a:solidFill>
                  <a:srgbClr val="ff0000"/>
                </a:solidFill>
                <a:latin typeface="Calibri"/>
                <a:ea typeface="Calibri"/>
              </a:rPr>
              <a:t>MAIS … AGITATION </a:t>
            </a:r>
            <a:endParaRPr b="0" lang="fr-FR" sz="1800" spc="-1" strike="noStrike">
              <a:solidFill>
                <a:srgbClr val="000000"/>
              </a:solidFill>
              <a:latin typeface="Arial"/>
            </a:endParaRPr>
          </a:p>
          <a:p>
            <a:pPr algn="ctr">
              <a:lnSpc>
                <a:spcPct val="90000"/>
              </a:lnSpc>
              <a:spcBef>
                <a:spcPts val="1001"/>
              </a:spcBef>
              <a:tabLst>
                <a:tab algn="l" pos="0"/>
              </a:tabLst>
            </a:pPr>
            <a:endParaRPr b="0" lang="fr-FR" sz="1800" spc="-1" strike="noStrike">
              <a:solidFill>
                <a:srgbClr val="000000"/>
              </a:solidFill>
              <a:latin typeface="Arial"/>
            </a:endParaRPr>
          </a:p>
          <a:p>
            <a:pPr algn="ctr">
              <a:lnSpc>
                <a:spcPct val="90000"/>
              </a:lnSpc>
              <a:spcBef>
                <a:spcPts val="1001"/>
              </a:spcBef>
              <a:tabLst>
                <a:tab algn="l" pos="0"/>
              </a:tabLst>
            </a:pPr>
            <a:endParaRPr b="0" lang="fr-FR" sz="1800" spc="-1" strike="noStrike">
              <a:solidFill>
                <a:srgbClr val="000000"/>
              </a:solidFill>
              <a:latin typeface="Arial"/>
            </a:endParaRPr>
          </a:p>
          <a:p>
            <a:pPr algn="ctr">
              <a:lnSpc>
                <a:spcPct val="90000"/>
              </a:lnSpc>
              <a:spcBef>
                <a:spcPts val="1001"/>
              </a:spcBef>
              <a:tabLst>
                <a:tab algn="l" pos="0"/>
              </a:tabLst>
            </a:pPr>
            <a:endParaRPr b="0" lang="fr-FR" sz="1800" spc="-1" strike="noStrike">
              <a:solidFill>
                <a:srgbClr val="000000"/>
              </a:solidFill>
              <a:latin typeface="Arial"/>
            </a:endParaRPr>
          </a:p>
          <a:p>
            <a:pPr algn="ctr">
              <a:lnSpc>
                <a:spcPct val="90000"/>
              </a:lnSpc>
              <a:spcBef>
                <a:spcPts val="1001"/>
              </a:spcBef>
              <a:tabLst>
                <a:tab algn="l" pos="0"/>
              </a:tabLst>
            </a:pPr>
            <a:endParaRPr b="0" lang="fr-FR" sz="1800" spc="-1" strike="noStrike">
              <a:solidFill>
                <a:srgbClr val="000000"/>
              </a:solidFill>
              <a:latin typeface="Arial"/>
            </a:endParaRPr>
          </a:p>
          <a:p>
            <a:pPr algn="ctr">
              <a:lnSpc>
                <a:spcPct val="90000"/>
              </a:lnSpc>
              <a:spcBef>
                <a:spcPts val="1001"/>
              </a:spcBef>
              <a:tabLst>
                <a:tab algn="l" pos="0"/>
              </a:tabLst>
            </a:pPr>
            <a:endParaRPr b="0" lang="fr-FR" sz="1800" spc="-1" strike="noStrike">
              <a:solidFill>
                <a:srgbClr val="000000"/>
              </a:solidFill>
              <a:latin typeface="Arial"/>
            </a:endParaRPr>
          </a:p>
          <a:p>
            <a:pPr algn="ctr">
              <a:lnSpc>
                <a:spcPct val="90000"/>
              </a:lnSpc>
              <a:spcBef>
                <a:spcPts val="1001"/>
              </a:spcBef>
              <a:tabLst>
                <a:tab algn="l" pos="0"/>
              </a:tabLst>
            </a:pPr>
            <a:endParaRPr b="0" lang="fr-FR" sz="1800" spc="-1" strike="noStrike">
              <a:solidFill>
                <a:srgbClr val="000000"/>
              </a:solidFill>
              <a:latin typeface="Arial"/>
            </a:endParaRPr>
          </a:p>
          <a:p>
            <a:pPr algn="ctr">
              <a:lnSpc>
                <a:spcPct val="90000"/>
              </a:lnSpc>
              <a:spcBef>
                <a:spcPts val="1001"/>
              </a:spcBef>
              <a:tabLst>
                <a:tab algn="l" pos="0"/>
              </a:tabLst>
            </a:pPr>
            <a:endParaRPr b="0" lang="fr-FR" sz="1800" spc="-1" strike="noStrike">
              <a:solidFill>
                <a:srgbClr val="000000"/>
              </a:solidFill>
              <a:latin typeface="Arial"/>
            </a:endParaRPr>
          </a:p>
          <a:p>
            <a:pPr algn="ctr">
              <a:lnSpc>
                <a:spcPct val="90000"/>
              </a:lnSpc>
              <a:spcBef>
                <a:spcPts val="1001"/>
              </a:spcBef>
              <a:tabLst>
                <a:tab algn="l" pos="0"/>
              </a:tabLst>
            </a:pPr>
            <a:endParaRPr b="0" lang="fr-FR" sz="1800" spc="-1" strike="noStrike">
              <a:solidFill>
                <a:srgbClr val="000000"/>
              </a:solidFill>
              <a:latin typeface="Arial"/>
            </a:endParaRPr>
          </a:p>
          <a:p>
            <a:pPr algn="ctr">
              <a:lnSpc>
                <a:spcPct val="90000"/>
              </a:lnSpc>
              <a:spcBef>
                <a:spcPts val="1001"/>
              </a:spcBef>
              <a:tabLst>
                <a:tab algn="l" pos="0"/>
              </a:tabLst>
            </a:pPr>
            <a:endParaRPr b="0" lang="fr-FR" sz="1800" spc="-1" strike="noStrike">
              <a:solidFill>
                <a:srgbClr val="000000"/>
              </a:solidFill>
              <a:latin typeface="Arial"/>
            </a:endParaRPr>
          </a:p>
        </p:txBody>
      </p:sp>
      <p:sp>
        <p:nvSpPr>
          <p:cNvPr id="383" name="Google Shape;594;p29"/>
          <p:cNvSpPr/>
          <p:nvPr/>
        </p:nvSpPr>
        <p:spPr>
          <a:xfrm>
            <a:off x="1496880" y="2732040"/>
            <a:ext cx="4211280" cy="52668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Fiabilité des réponses de la victime</a:t>
            </a:r>
            <a:r>
              <a:rPr b="0" lang="fr-FR" sz="1800" spc="-1" strike="noStrike" baseline="30000">
                <a:solidFill>
                  <a:srgbClr val="000000"/>
                </a:solidFill>
                <a:latin typeface="Arial"/>
                <a:ea typeface="Arial"/>
              </a:rPr>
              <a:t>1</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NON</a:t>
            </a:r>
            <a:endParaRPr b="0" lang="fr-FR" sz="1800" spc="-1" strike="noStrike">
              <a:latin typeface="Arial"/>
            </a:endParaRPr>
          </a:p>
        </p:txBody>
      </p:sp>
      <p:sp>
        <p:nvSpPr>
          <p:cNvPr id="384" name="Google Shape;595;p29"/>
          <p:cNvSpPr/>
          <p:nvPr/>
        </p:nvSpPr>
        <p:spPr>
          <a:xfrm>
            <a:off x="1496880" y="585720"/>
            <a:ext cx="10515240" cy="626760"/>
          </a:xfrm>
          <a:prstGeom prst="rect">
            <a:avLst/>
          </a:prstGeom>
          <a:noFill/>
          <a:ln w="0">
            <a:noFill/>
          </a:ln>
        </p:spPr>
        <p:style>
          <a:lnRef idx="0"/>
          <a:fillRef idx="0"/>
          <a:effectRef idx="0"/>
          <a:fontRef idx="minor"/>
        </p:style>
        <p:txBody>
          <a:bodyPr anchor="ctr">
            <a:noAutofit/>
          </a:bodyPr>
          <a:p>
            <a:pPr>
              <a:lnSpc>
                <a:spcPct val="90000"/>
              </a:lnSpc>
              <a:tabLst>
                <a:tab algn="l" pos="0"/>
              </a:tabLst>
            </a:pPr>
            <a:r>
              <a:rPr b="1" lang="fr-FR" sz="2800" spc="-1" strike="noStrike">
                <a:solidFill>
                  <a:srgbClr val="000000"/>
                </a:solidFill>
                <a:latin typeface="Calibri"/>
                <a:ea typeface="Calibri"/>
              </a:rPr>
              <a:t>SOLUTION ÉTUDE DE CAS N°10</a:t>
            </a:r>
            <a:endParaRPr b="0" lang="fr-FR" sz="2800" spc="-1" strike="noStrike">
              <a:latin typeface="Arial"/>
            </a:endParaRPr>
          </a:p>
        </p:txBody>
      </p:sp>
      <p:sp>
        <p:nvSpPr>
          <p:cNvPr id="385" name="Google Shape;596;p29"/>
          <p:cNvSpPr/>
          <p:nvPr/>
        </p:nvSpPr>
        <p:spPr>
          <a:xfrm>
            <a:off x="6100920" y="1936800"/>
            <a:ext cx="4974840" cy="2061720"/>
          </a:xfrm>
          <a:prstGeom prst="rect">
            <a:avLst/>
          </a:prstGeom>
          <a:solidFill>
            <a:schemeClr val="lt1"/>
          </a:solidFill>
          <a:ln w="12700">
            <a:solidFill>
              <a:srgbClr val="5b9bd5"/>
            </a:solidFill>
            <a:miter/>
          </a:ln>
        </p:spPr>
        <p:style>
          <a:lnRef idx="0"/>
          <a:fillRef idx="0"/>
          <a:effectRef idx="0"/>
          <a:fontRef idx="minor"/>
        </p:style>
        <p:txBody>
          <a:bodyPr>
            <a:noAutofit/>
          </a:bodyPr>
          <a:p>
            <a:pPr marL="343080" indent="-253800">
              <a:lnSpc>
                <a:spcPct val="100000"/>
              </a:lnSpc>
              <a:tabLst>
                <a:tab algn="l" pos="0"/>
              </a:tabLst>
            </a:pPr>
            <a:endParaRPr b="0" lang="fr-FR" sz="1800" spc="-1" strike="noStrike">
              <a:latin typeface="Arial"/>
            </a:endParaRPr>
          </a:p>
          <a:p>
            <a:pPr marL="343080" indent="-342720">
              <a:lnSpc>
                <a:spcPct val="100000"/>
              </a:lnSpc>
              <a:buClr>
                <a:srgbClr val="000000"/>
              </a:buClr>
              <a:buFont typeface="Arial"/>
              <a:buAutoNum type="arabicParenR"/>
              <a:tabLst>
                <a:tab algn="l" pos="0"/>
              </a:tabLst>
            </a:pPr>
            <a:r>
              <a:rPr b="1" lang="fr-FR" sz="1400" spc="-1" strike="noStrike">
                <a:solidFill>
                  <a:srgbClr val="000000"/>
                </a:solidFill>
                <a:latin typeface="Arial"/>
                <a:ea typeface="Arial"/>
              </a:rPr>
              <a:t>Victime dont les réponses sont qualifiées de NON fiables :</a:t>
            </a:r>
            <a:endParaRPr b="0" lang="fr-FR" sz="1400" spc="-1" strike="noStrike">
              <a:latin typeface="Arial"/>
            </a:endParaRPr>
          </a:p>
          <a:p>
            <a:pPr marL="343080" indent="-342720">
              <a:lnSpc>
                <a:spcPct val="100000"/>
              </a:lnSpc>
              <a:tabLst>
                <a:tab algn="l" pos="0"/>
              </a:tabLst>
            </a:pPr>
            <a:endParaRPr b="0" lang="fr-FR" sz="1400" spc="-1" strike="noStrike">
              <a:latin typeface="Arial"/>
            </a:endParaRPr>
          </a:p>
          <a:p>
            <a:pPr marL="343080" indent="-342720">
              <a:lnSpc>
                <a:spcPct val="100000"/>
              </a:lnSpc>
              <a:buClr>
                <a:srgbClr val="000000"/>
              </a:buClr>
              <a:buFont typeface="Noto Sans Symbols"/>
              <a:buChar char="❑"/>
              <a:tabLst>
                <a:tab algn="l" pos="0"/>
              </a:tabLst>
            </a:pPr>
            <a:r>
              <a:rPr b="0" lang="fr-FR" sz="1400" spc="-1" strike="noStrike">
                <a:solidFill>
                  <a:srgbClr val="000000"/>
                </a:solidFill>
                <a:latin typeface="Arial"/>
                <a:ea typeface="Arial"/>
              </a:rPr>
              <a:t>Présence d’une détresse vitale.</a:t>
            </a:r>
            <a:endParaRPr b="0" lang="fr-FR" sz="1400" spc="-1" strike="noStrike">
              <a:latin typeface="Arial"/>
            </a:endParaRPr>
          </a:p>
          <a:p>
            <a:pPr marL="343080" indent="-342720">
              <a:lnSpc>
                <a:spcPct val="100000"/>
              </a:lnSpc>
              <a:buClr>
                <a:srgbClr val="ff0000"/>
              </a:buClr>
              <a:buFont typeface="Noto Sans Symbols"/>
              <a:buChar char="❑"/>
              <a:tabLst>
                <a:tab algn="l" pos="0"/>
              </a:tabLst>
            </a:pPr>
            <a:r>
              <a:rPr b="1" lang="fr-FR" sz="1400" spc="-1" strike="noStrike">
                <a:solidFill>
                  <a:srgbClr val="ff0000"/>
                </a:solidFill>
                <a:latin typeface="Arial"/>
                <a:ea typeface="Arial"/>
              </a:rPr>
              <a:t>Altération du niveau de conscience</a:t>
            </a:r>
            <a:r>
              <a:rPr b="1" lang="fr-FR" sz="1400" spc="-1" strike="noStrike">
                <a:solidFill>
                  <a:srgbClr val="000000"/>
                </a:solidFill>
                <a:latin typeface="Arial"/>
                <a:ea typeface="Arial"/>
              </a:rPr>
              <a:t>.</a:t>
            </a:r>
            <a:endParaRPr b="0" lang="fr-FR" sz="1400" spc="-1" strike="noStrike">
              <a:latin typeface="Arial"/>
            </a:endParaRPr>
          </a:p>
          <a:p>
            <a:pPr marL="343080" indent="-342720">
              <a:lnSpc>
                <a:spcPct val="100000"/>
              </a:lnSpc>
              <a:buClr>
                <a:srgbClr val="ff0000"/>
              </a:buClr>
              <a:buFont typeface="Noto Sans Symbols"/>
              <a:buChar char="❑"/>
              <a:tabLst>
                <a:tab algn="l" pos="0"/>
              </a:tabLst>
            </a:pPr>
            <a:r>
              <a:rPr b="1" lang="fr-FR" sz="1400" spc="-1" strike="noStrike">
                <a:solidFill>
                  <a:srgbClr val="ff0000"/>
                </a:solidFill>
                <a:latin typeface="Arial"/>
                <a:ea typeface="Arial"/>
              </a:rPr>
              <a:t>Non coopération</a:t>
            </a:r>
            <a:r>
              <a:rPr b="0" lang="fr-FR" sz="1400" spc="-1" strike="noStrike">
                <a:solidFill>
                  <a:srgbClr val="000000"/>
                </a:solidFill>
                <a:latin typeface="Arial"/>
                <a:ea typeface="Arial"/>
              </a:rPr>
              <a:t>, difficultés de communication.</a:t>
            </a:r>
            <a:endParaRPr b="0" lang="fr-FR" sz="1400" spc="-1" strike="noStrike">
              <a:latin typeface="Arial"/>
            </a:endParaRPr>
          </a:p>
          <a:p>
            <a:pPr marL="343080" indent="-342720">
              <a:lnSpc>
                <a:spcPct val="100000"/>
              </a:lnSpc>
              <a:buClr>
                <a:srgbClr val="ff0000"/>
              </a:buClr>
              <a:buFont typeface="Noto Sans Symbols"/>
              <a:buChar char="❑"/>
              <a:tabLst>
                <a:tab algn="l" pos="0"/>
              </a:tabLst>
            </a:pPr>
            <a:r>
              <a:rPr b="1" lang="fr-FR" sz="1400" spc="-1" strike="noStrike">
                <a:solidFill>
                  <a:srgbClr val="ff0000"/>
                </a:solidFill>
                <a:latin typeface="Arial"/>
                <a:ea typeface="Arial"/>
              </a:rPr>
              <a:t>Influence de l’alcool</a:t>
            </a:r>
            <a:r>
              <a:rPr b="0" lang="fr-FR" sz="1400" spc="-1" strike="noStrike">
                <a:solidFill>
                  <a:srgbClr val="000000"/>
                </a:solidFill>
                <a:latin typeface="Arial"/>
                <a:ea typeface="Arial"/>
              </a:rPr>
              <a:t> ou d’autres drogues.</a:t>
            </a:r>
            <a:endParaRPr b="0" lang="fr-FR" sz="1400" spc="-1" strike="noStrike">
              <a:latin typeface="Arial"/>
            </a:endParaRPr>
          </a:p>
          <a:p>
            <a:pPr marL="343080" indent="-342720">
              <a:lnSpc>
                <a:spcPct val="100000"/>
              </a:lnSpc>
              <a:buClr>
                <a:srgbClr val="000000"/>
              </a:buClr>
              <a:buFont typeface="Noto Sans Symbols"/>
              <a:buChar char="❑"/>
              <a:tabLst>
                <a:tab algn="l" pos="0"/>
              </a:tabLst>
            </a:pPr>
            <a:r>
              <a:rPr b="0" lang="fr-FR" sz="1400" spc="-1" strike="noStrike">
                <a:solidFill>
                  <a:srgbClr val="000000"/>
                </a:solidFill>
                <a:latin typeface="Arial"/>
                <a:ea typeface="Arial"/>
              </a:rPr>
              <a:t>Présence d’une atteinte traumatique sévère.</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Google Shape;393;p3"/>
          <p:cNvSpPr/>
          <p:nvPr/>
        </p:nvSpPr>
        <p:spPr>
          <a:xfrm>
            <a:off x="314280" y="1482840"/>
            <a:ext cx="6233760" cy="3628800"/>
          </a:xfrm>
          <a:prstGeom prst="rect">
            <a:avLst/>
          </a:prstGeom>
          <a:solidFill>
            <a:srgbClr val="c00000"/>
          </a:solidFill>
          <a:ln cap="sq" w="25550">
            <a:solidFill>
              <a:srgbClr val="ffffff"/>
            </a:solidFill>
            <a:miter/>
          </a:ln>
        </p:spPr>
        <p:style>
          <a:lnRef idx="0"/>
          <a:fillRef idx="0"/>
          <a:effectRef idx="0"/>
          <a:fontRef idx="minor"/>
        </p:style>
        <p:txBody>
          <a:bodyPr lIns="90000" rIns="90000" tIns="46800" bIns="46800">
            <a:spAutoFit/>
          </a:bodyPr>
          <a:p>
            <a:pPr algn="ctr">
              <a:lnSpc>
                <a:spcPct val="100000"/>
              </a:lnSpc>
              <a:tabLst>
                <a:tab algn="l" pos="0"/>
              </a:tabLst>
            </a:pPr>
            <a:endParaRPr b="0" lang="fr-FR" sz="1800" spc="-1" strike="noStrike">
              <a:latin typeface="Arial"/>
            </a:endParaRPr>
          </a:p>
          <a:p>
            <a:pPr algn="ctr">
              <a:lnSpc>
                <a:spcPct val="100000"/>
              </a:lnSpc>
              <a:tabLst>
                <a:tab algn="l" pos="0"/>
              </a:tabLst>
            </a:pPr>
            <a:r>
              <a:rPr b="1" lang="fr-FR" sz="2800" spc="-1" strike="noStrike">
                <a:solidFill>
                  <a:srgbClr val="ffffff"/>
                </a:solidFill>
                <a:latin typeface="Calibri"/>
                <a:ea typeface="Calibri"/>
              </a:rPr>
              <a:t>ARBRE DE DECISION </a:t>
            </a:r>
            <a:endParaRPr b="0" lang="fr-FR" sz="2800" spc="-1" strike="noStrike">
              <a:latin typeface="Arial"/>
            </a:endParaRPr>
          </a:p>
          <a:p>
            <a:pPr algn="ctr">
              <a:lnSpc>
                <a:spcPct val="100000"/>
              </a:lnSpc>
              <a:tabLst>
                <a:tab algn="l" pos="0"/>
              </a:tabLst>
            </a:pPr>
            <a:r>
              <a:rPr b="1" lang="fr-FR" sz="2800" spc="-1" strike="noStrike">
                <a:solidFill>
                  <a:srgbClr val="ffffff"/>
                </a:solidFill>
                <a:latin typeface="Calibri"/>
                <a:ea typeface="Calibri"/>
              </a:rPr>
              <a:t>POUR INDIQUER L’IMMOBILISATION </a:t>
            </a:r>
            <a:endParaRPr b="0" lang="fr-FR" sz="2800" spc="-1" strike="noStrike">
              <a:latin typeface="Arial"/>
            </a:endParaRPr>
          </a:p>
          <a:p>
            <a:pPr algn="ctr">
              <a:lnSpc>
                <a:spcPct val="100000"/>
              </a:lnSpc>
              <a:tabLst>
                <a:tab algn="l" pos="0"/>
              </a:tabLst>
            </a:pPr>
            <a:r>
              <a:rPr b="1" lang="fr-FR" sz="2800" spc="-1" strike="noStrike">
                <a:solidFill>
                  <a:srgbClr val="ffffff"/>
                </a:solidFill>
                <a:latin typeface="Calibri"/>
                <a:ea typeface="Calibri"/>
              </a:rPr>
              <a:t>DU RACHIS</a:t>
            </a:r>
            <a:endParaRPr b="0" lang="fr-FR" sz="2800" spc="-1" strike="noStrike">
              <a:latin typeface="Arial"/>
            </a:endParaRPr>
          </a:p>
          <a:p>
            <a:pPr algn="ctr">
              <a:lnSpc>
                <a:spcPct val="100000"/>
              </a:lnSpc>
              <a:tabLst>
                <a:tab algn="l" pos="0"/>
              </a:tabLst>
            </a:pPr>
            <a:endParaRPr b="0" lang="fr-FR" sz="2800" spc="-1" strike="noStrike">
              <a:latin typeface="Arial"/>
            </a:endParaRPr>
          </a:p>
          <a:p>
            <a:pPr algn="ctr">
              <a:lnSpc>
                <a:spcPct val="100000"/>
              </a:lnSpc>
              <a:tabLst>
                <a:tab algn="l" pos="0"/>
              </a:tabLst>
            </a:pPr>
            <a:r>
              <a:rPr b="1" lang="fr-FR" sz="2800" spc="-1" strike="noStrike">
                <a:solidFill>
                  <a:srgbClr val="ffffff"/>
                </a:solidFill>
                <a:latin typeface="Calibri"/>
                <a:ea typeface="Calibri"/>
              </a:rPr>
              <a:t>IMMOBILISATION DU RACHIS ?</a:t>
            </a:r>
            <a:endParaRPr b="0" lang="fr-FR" sz="2800" spc="-1" strike="noStrike">
              <a:latin typeface="Arial"/>
            </a:endParaRPr>
          </a:p>
          <a:p>
            <a:pPr algn="ctr">
              <a:lnSpc>
                <a:spcPct val="100000"/>
              </a:lnSpc>
              <a:tabLst>
                <a:tab algn="l" pos="0"/>
              </a:tabLst>
            </a:pPr>
            <a:endParaRPr b="0" lang="fr-FR" sz="2800" spc="-1" strike="noStrike">
              <a:latin typeface="Arial"/>
            </a:endParaRPr>
          </a:p>
          <a:p>
            <a:pPr algn="ctr">
              <a:lnSpc>
                <a:spcPct val="100000"/>
              </a:lnSpc>
              <a:tabLst>
                <a:tab algn="l" pos="0"/>
              </a:tabLst>
            </a:pPr>
            <a:r>
              <a:rPr b="1" lang="fr-FR" sz="1800" spc="-1" strike="noStrike">
                <a:solidFill>
                  <a:srgbClr val="ffffff"/>
                </a:solidFill>
                <a:latin typeface="Arial"/>
                <a:ea typeface="Arial"/>
              </a:rPr>
              <a:t>ÉTUDES DE CAS</a:t>
            </a:r>
            <a:endParaRPr b="0" lang="fr-FR" sz="1800" spc="-1" strike="noStrike">
              <a:latin typeface="Arial"/>
            </a:endParaRPr>
          </a:p>
          <a:p>
            <a:pPr algn="ctr">
              <a:lnSpc>
                <a:spcPct val="100000"/>
              </a:lnSpc>
              <a:tabLst>
                <a:tab algn="l" pos="0"/>
              </a:tabLst>
            </a:pPr>
            <a:endParaRPr b="0" lang="fr-FR" sz="1800" spc="-1" strike="noStrike">
              <a:latin typeface="Arial"/>
            </a:endParaRPr>
          </a:p>
        </p:txBody>
      </p:sp>
      <p:pic>
        <p:nvPicPr>
          <p:cNvPr id="287" name="Google Shape;394;p3" descr="thoracic-spine-myelopathy"/>
          <p:cNvPicPr/>
          <p:nvPr/>
        </p:nvPicPr>
        <p:blipFill>
          <a:blip r:embed="rId1"/>
          <a:stretch/>
        </p:blipFill>
        <p:spPr>
          <a:xfrm>
            <a:off x="6554880" y="1246320"/>
            <a:ext cx="3684240" cy="409536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Google Shape;601;p30"/>
          <p:cNvSpPr txBox="1"/>
          <p:nvPr/>
        </p:nvSpPr>
        <p:spPr>
          <a:xfrm>
            <a:off x="868320" y="1212840"/>
            <a:ext cx="10515240" cy="5089320"/>
          </a:xfrm>
          <a:prstGeom prst="rect">
            <a:avLst/>
          </a:prstGeom>
          <a:solidFill>
            <a:srgbClr val="ffffff"/>
          </a:solidFill>
          <a:ln w="12600">
            <a:solidFill>
              <a:srgbClr val="5b9bd5"/>
            </a:solidFill>
            <a:miter/>
          </a:ln>
        </p:spPr>
        <p:txBody>
          <a:bodyPr>
            <a:normAutofit/>
          </a:bodyPr>
          <a:p>
            <a:pPr algn="ctr">
              <a:lnSpc>
                <a:spcPct val="90000"/>
              </a:lnSpc>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a:p>
            <a:pPr algn="ctr">
              <a:lnSpc>
                <a:spcPct val="90000"/>
              </a:lnSpc>
              <a:spcBef>
                <a:spcPts val="1001"/>
              </a:spcBef>
              <a:tabLst>
                <a:tab algn="l" pos="0"/>
              </a:tabLst>
            </a:pPr>
            <a:endParaRPr b="0" lang="fr-FR" sz="1400" spc="-1" strike="noStrike">
              <a:solidFill>
                <a:srgbClr val="000000"/>
              </a:solidFill>
              <a:latin typeface="Arial"/>
            </a:endParaRPr>
          </a:p>
        </p:txBody>
      </p:sp>
      <p:graphicFrame>
        <p:nvGraphicFramePr>
          <p:cNvPr id="387" name="Google Shape;602;p30"/>
          <p:cNvGraphicFramePr/>
          <p:nvPr/>
        </p:nvGraphicFramePr>
        <p:xfrm>
          <a:off x="3322800" y="1468440"/>
          <a:ext cx="6119280" cy="490320"/>
        </p:xfrm>
        <a:graphic>
          <a:graphicData uri="http://schemas.openxmlformats.org/drawingml/2006/table">
            <a:tbl>
              <a:tblPr/>
              <a:tblGrid>
                <a:gridCol w="6119640"/>
              </a:tblGrid>
              <a:tr h="261720">
                <a:tc>
                  <a:txBody>
                    <a:bodyPr lIns="68400" rIns="68400" tIns="0" bIns="0">
                      <a:noAutofit/>
                    </a:bodyPr>
                    <a:p>
                      <a:pPr algn="just">
                        <a:lnSpc>
                          <a:spcPct val="107000"/>
                        </a:lnSpc>
                        <a:tabLst>
                          <a:tab algn="l" pos="0"/>
                        </a:tabLst>
                      </a:pPr>
                      <a:r>
                        <a:rPr b="1" lang="fr-FR" sz="1800" spc="-1" strike="noStrike">
                          <a:solidFill>
                            <a:srgbClr val="ffffff"/>
                          </a:solidFill>
                          <a:latin typeface="Calibri"/>
                          <a:ea typeface="Calibri"/>
                        </a:rPr>
                        <a:t>Cas particuliers</a:t>
                      </a:r>
                      <a:endParaRPr b="0" lang="fr-FR" sz="18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246240">
                <a:tc>
                  <a:txBody>
                    <a:bodyPr lIns="68400" rIns="68400" tIns="0" bIns="0">
                      <a:noAutofit/>
                    </a:bodyPr>
                    <a:p>
                      <a:pPr algn="just">
                        <a:lnSpc>
                          <a:spcPct val="107000"/>
                        </a:lnSpc>
                        <a:tabLst>
                          <a:tab algn="l" pos="0"/>
                        </a:tabLst>
                      </a:pPr>
                      <a:r>
                        <a:rPr b="1" lang="fr-FR" sz="1800" spc="-1" strike="noStrike">
                          <a:solidFill>
                            <a:srgbClr val="ffffff"/>
                          </a:solidFill>
                          <a:latin typeface="Calibri"/>
                          <a:ea typeface="Calibri"/>
                        </a:rPr>
                        <a:t>Victime agitée non coopérante</a:t>
                      </a:r>
                      <a:endParaRPr b="0" lang="fr-FR" sz="1800" spc="-1" strike="noStrike">
                        <a:latin typeface="Arial"/>
                      </a:endParaRPr>
                    </a:p>
                  </a:txBody>
                  <a:tcPr marL="68400" marR="68400">
                    <a:lnL w="12240">
                      <a:solidFill>
                        <a:srgbClr val="ffffff"/>
                      </a:solidFill>
                    </a:lnL>
                    <a:lnR w="12240">
                      <a:solidFill>
                        <a:srgbClr val="ffffff"/>
                      </a:solidFill>
                    </a:lnR>
                    <a:lnT w="38160">
                      <a:solidFill>
                        <a:srgbClr val="ffffff"/>
                      </a:solidFill>
                    </a:lnT>
                    <a:lnB w="12240">
                      <a:solidFill>
                        <a:srgbClr val="ffffff"/>
                      </a:solidFill>
                    </a:lnB>
                    <a:solidFill>
                      <a:srgbClr val="5b9bd5"/>
                    </a:solidFill>
                  </a:tcPr>
                </a:tc>
              </a:tr>
            </a:tbl>
          </a:graphicData>
        </a:graphic>
      </p:graphicFrame>
      <p:sp>
        <p:nvSpPr>
          <p:cNvPr id="388" name="Google Shape;603;p30"/>
          <p:cNvSpPr/>
          <p:nvPr/>
        </p:nvSpPr>
        <p:spPr>
          <a:xfrm>
            <a:off x="5705640" y="2292840"/>
            <a:ext cx="4363560" cy="3308760"/>
          </a:xfrm>
          <a:prstGeom prst="rect">
            <a:avLst/>
          </a:prstGeom>
          <a:noFill/>
          <a:ln w="0">
            <a:noFill/>
          </a:ln>
        </p:spPr>
        <p:style>
          <a:lnRef idx="0"/>
          <a:fillRef idx="0"/>
          <a:effectRef idx="0"/>
          <a:fontRef idx="minor"/>
        </p:style>
        <p:txBody>
          <a:bodyPr anchor="ctr">
            <a:spAutoFit/>
          </a:bodyPr>
          <a:p>
            <a:pPr algn="just">
              <a:lnSpc>
                <a:spcPct val="100000"/>
              </a:lnSpc>
              <a:tabLst>
                <a:tab algn="l" pos="0"/>
              </a:tabLst>
            </a:pPr>
            <a:endParaRPr b="0" lang="fr-FR" sz="1800" spc="-1" strike="noStrike">
              <a:latin typeface="Arial"/>
            </a:endParaRPr>
          </a:p>
          <a:p>
            <a:pPr algn="just">
              <a:lnSpc>
                <a:spcPct val="100000"/>
              </a:lnSpc>
              <a:tabLst>
                <a:tab algn="l" pos="0"/>
              </a:tabLst>
            </a:pPr>
            <a:r>
              <a:rPr b="1" i="1" lang="fr-FR" sz="2000" spc="-1" strike="noStrike">
                <a:solidFill>
                  <a:srgbClr val="000000"/>
                </a:solidFill>
                <a:latin typeface="Calibri"/>
                <a:ea typeface="Calibri"/>
              </a:rPr>
              <a:t>« Devant une victime agitée ou non coopérante (intoxication alcoolique associée, enfant…) et qui refuse toute immobilisation, ne pas l’immobiliser, la laisser s’installer dans la position qui lui est le plus confortable tout en essayant de maintenir à 2 mains la tête dans l’axe.</a:t>
            </a:r>
            <a:endParaRPr b="0" lang="fr-FR" sz="2000" spc="-1" strike="noStrike">
              <a:latin typeface="Arial"/>
            </a:endParaRPr>
          </a:p>
          <a:p>
            <a:pPr algn="just">
              <a:lnSpc>
                <a:spcPct val="100000"/>
              </a:lnSpc>
              <a:tabLst>
                <a:tab algn="l" pos="0"/>
              </a:tabLst>
            </a:pPr>
            <a:endParaRPr b="0" lang="fr-FR" sz="2000" spc="-1" strike="noStrike">
              <a:latin typeface="Arial"/>
            </a:endParaRPr>
          </a:p>
          <a:p>
            <a:pPr algn="just">
              <a:lnSpc>
                <a:spcPct val="100000"/>
              </a:lnSpc>
              <a:tabLst>
                <a:tab algn="l" pos="0"/>
              </a:tabLst>
            </a:pPr>
            <a:r>
              <a:rPr b="1" i="1" lang="fr-FR" sz="2000" spc="-1" strike="noStrike">
                <a:solidFill>
                  <a:srgbClr val="000000"/>
                </a:solidFill>
                <a:latin typeface="Calibri"/>
                <a:ea typeface="Calibri"/>
              </a:rPr>
              <a:t>Demander un avis médical. »</a:t>
            </a:r>
            <a:endParaRPr b="0" lang="fr-FR" sz="2000" spc="-1" strike="noStrike">
              <a:latin typeface="Arial"/>
            </a:endParaRPr>
          </a:p>
        </p:txBody>
      </p:sp>
      <p:sp>
        <p:nvSpPr>
          <p:cNvPr id="389" name="Google Shape;604;p30"/>
          <p:cNvSpPr/>
          <p:nvPr/>
        </p:nvSpPr>
        <p:spPr>
          <a:xfrm>
            <a:off x="1566720" y="479520"/>
            <a:ext cx="8276760" cy="606240"/>
          </a:xfrm>
          <a:prstGeom prst="rect">
            <a:avLst/>
          </a:prstGeom>
          <a:noFill/>
          <a:ln w="0">
            <a:noFill/>
          </a:ln>
        </p:spPr>
        <p:style>
          <a:lnRef idx="0"/>
          <a:fillRef idx="0"/>
          <a:effectRef idx="0"/>
          <a:fontRef idx="minor"/>
        </p:style>
        <p:txBody>
          <a:bodyPr anchor="ctr">
            <a:noAutofit/>
          </a:bodyPr>
          <a:p>
            <a:pPr>
              <a:lnSpc>
                <a:spcPct val="90000"/>
              </a:lnSpc>
              <a:tabLst>
                <a:tab algn="l" pos="0"/>
              </a:tabLst>
            </a:pPr>
            <a:r>
              <a:rPr b="1" lang="fr-FR" sz="2800" spc="-1" strike="noStrike">
                <a:solidFill>
                  <a:srgbClr val="000000"/>
                </a:solidFill>
                <a:latin typeface="Calibri"/>
                <a:ea typeface="Calibri"/>
              </a:rPr>
              <a:t>SOLUTION ÉTUDE DE CAS N°10</a:t>
            </a:r>
            <a:endParaRPr b="0" lang="fr-FR" sz="2800" spc="-1" strike="noStrike">
              <a:latin typeface="Arial"/>
            </a:endParaRPr>
          </a:p>
        </p:txBody>
      </p:sp>
      <p:pic>
        <p:nvPicPr>
          <p:cNvPr id="390" name="Google Shape;605;p30" descr="Capture-d%u2019écran-2019-11-26-à-18"/>
          <p:cNvPicPr/>
          <p:nvPr/>
        </p:nvPicPr>
        <p:blipFill>
          <a:blip r:embed="rId1"/>
          <a:stretch/>
        </p:blipFill>
        <p:spPr>
          <a:xfrm>
            <a:off x="1463760" y="2309760"/>
            <a:ext cx="2660400" cy="362880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91" name="Google Shape;610;p31"/>
          <p:cNvGraphicFramePr/>
          <p:nvPr/>
        </p:nvGraphicFramePr>
        <p:xfrm>
          <a:off x="2832120" y="646200"/>
          <a:ext cx="6057720" cy="663120"/>
        </p:xfrm>
        <a:graphic>
          <a:graphicData uri="http://schemas.openxmlformats.org/drawingml/2006/table">
            <a:tbl>
              <a:tblPr/>
              <a:tblGrid>
                <a:gridCol w="6057720"/>
              </a:tblGrid>
              <a:tr h="663480">
                <a:tc>
                  <a:txBody>
                    <a:bodyPr lIns="68400" rIns="68400" tIns="0" bIns="0">
                      <a:noAutofit/>
                    </a:bodyPr>
                    <a:p>
                      <a:pPr algn="ctr">
                        <a:lnSpc>
                          <a:spcPct val="107000"/>
                        </a:lnSpc>
                        <a:tabLst>
                          <a:tab algn="l" pos="0"/>
                        </a:tabLst>
                      </a:pPr>
                      <a:r>
                        <a:rPr b="1" lang="fr-FR" sz="1800" spc="-1" strike="noStrike">
                          <a:solidFill>
                            <a:srgbClr val="ffffff"/>
                          </a:solidFill>
                          <a:latin typeface="Calibri"/>
                          <a:ea typeface="Calibri"/>
                        </a:rPr>
                        <a:t>Victime qui présente une déformation préexistante de la colonne vertébrale (cyphose, scoliose…), victime très âgée (déformations liées à l’ostéoporose)</a:t>
                      </a:r>
                      <a:endParaRPr b="0" lang="fr-FR" sz="18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bl>
          </a:graphicData>
        </a:graphic>
      </p:graphicFrame>
      <p:sp>
        <p:nvSpPr>
          <p:cNvPr id="392" name="Google Shape;611;p31"/>
          <p:cNvSpPr/>
          <p:nvPr/>
        </p:nvSpPr>
        <p:spPr>
          <a:xfrm>
            <a:off x="3144960" y="2118600"/>
            <a:ext cx="4606560" cy="3985920"/>
          </a:xfrm>
          <a:prstGeom prst="rect">
            <a:avLst/>
          </a:prstGeom>
          <a:noFill/>
          <a:ln w="0">
            <a:noFill/>
          </a:ln>
        </p:spPr>
        <p:style>
          <a:lnRef idx="0"/>
          <a:fillRef idx="0"/>
          <a:effectRef idx="0"/>
          <a:fontRef idx="minor"/>
        </p:style>
        <p:txBody>
          <a:bodyPr anchor="ctr">
            <a:spAutoFit/>
          </a:bodyPr>
          <a:p>
            <a:pPr algn="just">
              <a:lnSpc>
                <a:spcPct val="100000"/>
              </a:lnSpc>
              <a:tabLst>
                <a:tab algn="l" pos="0"/>
              </a:tabLst>
            </a:pPr>
            <a:r>
              <a:rPr b="1" i="1" lang="fr-FR" sz="1600" spc="-1" strike="noStrike">
                <a:solidFill>
                  <a:srgbClr val="000000"/>
                </a:solidFill>
                <a:latin typeface="Arial"/>
                <a:ea typeface="Arial"/>
              </a:rPr>
              <a:t>« L’immobilisation en position horizontale corps entier d’une victime très âgée ou qui présente une déformation préexistante de la colonne vertébrale est difficile et peut être contre-productive (augmentation de la douleur, aggravation des signes ou de la lésion).</a:t>
            </a:r>
            <a:endParaRPr b="0" lang="fr-FR" sz="1600" spc="-1" strike="noStrike">
              <a:latin typeface="Arial"/>
            </a:endParaRPr>
          </a:p>
          <a:p>
            <a:pPr algn="just">
              <a:lnSpc>
                <a:spcPct val="100000"/>
              </a:lnSpc>
              <a:tabLst>
                <a:tab algn="l" pos="0"/>
              </a:tabLst>
            </a:pPr>
            <a:endParaRPr b="0" lang="fr-FR" sz="1600" spc="-1" strike="noStrike">
              <a:latin typeface="Arial"/>
            </a:endParaRPr>
          </a:p>
          <a:p>
            <a:pPr algn="just">
              <a:lnSpc>
                <a:spcPct val="100000"/>
              </a:lnSpc>
              <a:tabLst>
                <a:tab algn="l" pos="0"/>
              </a:tabLst>
            </a:pPr>
            <a:r>
              <a:rPr b="1" i="1" lang="fr-FR" sz="1600" spc="-1" strike="noStrike">
                <a:solidFill>
                  <a:srgbClr val="000000"/>
                </a:solidFill>
                <a:latin typeface="Arial"/>
                <a:ea typeface="Arial"/>
              </a:rPr>
              <a:t>Il est alors nécessaire de respecter la position et la déformation de la victime et l’immobiliser dans la position qui lui est la plus confortable.</a:t>
            </a:r>
            <a:endParaRPr b="0" lang="fr-FR" sz="1600" spc="-1" strike="noStrike">
              <a:latin typeface="Arial"/>
            </a:endParaRPr>
          </a:p>
          <a:p>
            <a:pPr algn="just">
              <a:lnSpc>
                <a:spcPct val="100000"/>
              </a:lnSpc>
              <a:tabLst>
                <a:tab algn="l" pos="0"/>
              </a:tabLst>
            </a:pPr>
            <a:endParaRPr b="0" lang="fr-FR" sz="1600" spc="-1" strike="noStrike">
              <a:latin typeface="Arial"/>
            </a:endParaRPr>
          </a:p>
          <a:p>
            <a:pPr algn="just">
              <a:lnSpc>
                <a:spcPct val="100000"/>
              </a:lnSpc>
              <a:tabLst>
                <a:tab algn="l" pos="0"/>
              </a:tabLst>
            </a:pPr>
            <a:r>
              <a:rPr b="1" i="1" lang="fr-FR" sz="1600" spc="-1" strike="noStrike">
                <a:solidFill>
                  <a:srgbClr val="000000"/>
                </a:solidFill>
                <a:latin typeface="Arial"/>
                <a:ea typeface="Arial"/>
              </a:rPr>
              <a:t>Seul le matelas immobilisateur à dépression permet de réaliser cette immobilisation et garder la victime immobile. »</a:t>
            </a:r>
            <a:endParaRPr b="0" lang="fr-FR" sz="1600" spc="-1" strike="noStrike">
              <a:latin typeface="Arial"/>
            </a:endParaRPr>
          </a:p>
        </p:txBody>
      </p:sp>
      <p:pic>
        <p:nvPicPr>
          <p:cNvPr id="393" name="Google Shape;612;p31" descr="cyphose_avant-225x300"/>
          <p:cNvPicPr/>
          <p:nvPr/>
        </p:nvPicPr>
        <p:blipFill>
          <a:blip r:embed="rId1"/>
          <a:stretch/>
        </p:blipFill>
        <p:spPr>
          <a:xfrm>
            <a:off x="8166240" y="2585880"/>
            <a:ext cx="2142720" cy="2857320"/>
          </a:xfrm>
          <a:prstGeom prst="rect">
            <a:avLst/>
          </a:prstGeom>
          <a:ln w="0">
            <a:noFill/>
          </a:ln>
        </p:spPr>
      </p:pic>
      <p:pic>
        <p:nvPicPr>
          <p:cNvPr id="394" name="Google Shape;613;p31" descr="kyphosis_scoliosis14672520_m_0"/>
          <p:cNvPicPr/>
          <p:nvPr/>
        </p:nvPicPr>
        <p:blipFill>
          <a:blip r:embed="rId2"/>
          <a:stretch/>
        </p:blipFill>
        <p:spPr>
          <a:xfrm>
            <a:off x="10223640" y="2300400"/>
            <a:ext cx="1761840" cy="3215880"/>
          </a:xfrm>
          <a:prstGeom prst="rect">
            <a:avLst/>
          </a:prstGeom>
          <a:ln w="0">
            <a:noFill/>
          </a:ln>
        </p:spPr>
      </p:pic>
      <p:pic>
        <p:nvPicPr>
          <p:cNvPr id="395" name="Google Shape;614;p31" descr="Capture-d%u2019écran-2019-11-26-à-18"/>
          <p:cNvPicPr/>
          <p:nvPr/>
        </p:nvPicPr>
        <p:blipFill>
          <a:blip r:embed="rId3"/>
          <a:stretch/>
        </p:blipFill>
        <p:spPr>
          <a:xfrm>
            <a:off x="299880" y="2198520"/>
            <a:ext cx="2660400" cy="363024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396" name="Google Shape;619;p32" descr=""/>
          <p:cNvPicPr/>
          <p:nvPr/>
        </p:nvPicPr>
        <p:blipFill>
          <a:blip r:embed="rId2"/>
          <a:stretch/>
        </p:blipFill>
        <p:spPr>
          <a:xfrm>
            <a:off x="824040" y="2349360"/>
            <a:ext cx="2577600" cy="1933200"/>
          </a:xfrm>
          <a:prstGeom prst="rect">
            <a:avLst/>
          </a:prstGeom>
          <a:ln w="0">
            <a:noFill/>
          </a:ln>
        </p:spPr>
      </p:pic>
      <p:pic>
        <p:nvPicPr>
          <p:cNvPr id="397" name="Google Shape;620;p32" descr=""/>
          <p:cNvPicPr/>
          <p:nvPr/>
        </p:nvPicPr>
        <p:blipFill>
          <a:blip r:embed="rId3"/>
          <a:stretch/>
        </p:blipFill>
        <p:spPr>
          <a:xfrm>
            <a:off x="9088560" y="1785960"/>
            <a:ext cx="1747440" cy="2912760"/>
          </a:xfrm>
          <a:prstGeom prst="rect">
            <a:avLst/>
          </a:prstGeom>
          <a:ln w="0">
            <a:noFill/>
          </a:ln>
        </p:spPr>
      </p:pic>
      <p:sp>
        <p:nvSpPr>
          <p:cNvPr id="398" name="Google Shape;621;p32"/>
          <p:cNvSpPr/>
          <p:nvPr/>
        </p:nvSpPr>
        <p:spPr>
          <a:xfrm>
            <a:off x="1186200" y="6194880"/>
            <a:ext cx="10890000" cy="244080"/>
          </a:xfrm>
          <a:prstGeom prst="rect">
            <a:avLst/>
          </a:prstGeom>
          <a:noFill/>
          <a:ln w="0">
            <a:noFill/>
          </a:ln>
        </p:spPr>
        <p:style>
          <a:lnRef idx="0"/>
          <a:fillRef idx="0"/>
          <a:effectRef idx="0"/>
          <a:fontRef idx="minor"/>
        </p:style>
        <p:txBody>
          <a:bodyPr>
            <a:spAutoFit/>
          </a:bodyPr>
          <a:p>
            <a:pPr>
              <a:lnSpc>
                <a:spcPct val="100000"/>
              </a:lnSpc>
              <a:tabLst>
                <a:tab algn="l" pos="0"/>
              </a:tabLst>
            </a:pPr>
            <a:r>
              <a:rPr b="1" lang="fr-FR" sz="1000" spc="-1" strike="noStrike">
                <a:solidFill>
                  <a:srgbClr val="000000"/>
                </a:solidFill>
                <a:latin typeface="Arial"/>
                <a:ea typeface="Arial"/>
              </a:rPr>
              <a:t>Conception du diaporama : ADC Freddy VAXELAIRE – SDIS 55 – MHC Guillaume BOIS – SIS 68 – Novembre 2021 -  Relecture par la commission médicale du CNPC</a:t>
            </a:r>
            <a:endParaRPr b="0" lang="fr-FR" sz="1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Google Shape;399;p4"/>
          <p:cNvSpPr txBox="1"/>
          <p:nvPr/>
        </p:nvSpPr>
        <p:spPr>
          <a:xfrm>
            <a:off x="3301920" y="923760"/>
            <a:ext cx="4933440" cy="726840"/>
          </a:xfrm>
          <a:prstGeom prst="rect">
            <a:avLst/>
          </a:prstGeom>
          <a:noFill/>
          <a:ln w="0">
            <a:noFill/>
          </a:ln>
        </p:spPr>
        <p:txBody>
          <a:bodyPr anchor="ctr">
            <a:noAutofit/>
          </a:bodyPr>
          <a:p>
            <a:pPr>
              <a:lnSpc>
                <a:spcPct val="90000"/>
              </a:lnSpc>
              <a:tabLst>
                <a:tab algn="l" pos="0"/>
              </a:tabLst>
            </a:pPr>
            <a:r>
              <a:rPr b="1" lang="fr-FR" sz="3600" spc="-1" strike="noStrike">
                <a:solidFill>
                  <a:srgbClr val="000000"/>
                </a:solidFill>
                <a:latin typeface="Calibri"/>
                <a:ea typeface="Calibri"/>
              </a:rPr>
              <a:t>Les mises à jour 2021….</a:t>
            </a:r>
            <a:endParaRPr b="0" lang="fr-FR" sz="3600" spc="-1" strike="noStrike">
              <a:solidFill>
                <a:srgbClr val="000000"/>
              </a:solidFill>
              <a:latin typeface="Arial"/>
            </a:endParaRPr>
          </a:p>
        </p:txBody>
      </p:sp>
      <p:sp>
        <p:nvSpPr>
          <p:cNvPr id="289" name="Google Shape;400;p4"/>
          <p:cNvSpPr txBox="1"/>
          <p:nvPr/>
        </p:nvSpPr>
        <p:spPr>
          <a:xfrm>
            <a:off x="415800" y="1927080"/>
            <a:ext cx="10446840" cy="4024080"/>
          </a:xfrm>
          <a:prstGeom prst="rect">
            <a:avLst/>
          </a:prstGeom>
          <a:noFill/>
          <a:ln w="0">
            <a:noFill/>
          </a:ln>
        </p:spPr>
        <p:txBody>
          <a:bodyPr>
            <a:noAutofit/>
          </a:bodyPr>
          <a:p>
            <a:pPr marL="228600" indent="-228240">
              <a:lnSpc>
                <a:spcPct val="90000"/>
              </a:lnSpc>
              <a:buClr>
                <a:srgbClr val="000000"/>
              </a:buClr>
              <a:buFont typeface="Arial"/>
              <a:buChar char="•"/>
            </a:pPr>
            <a:r>
              <a:rPr b="0" lang="fr-FR" sz="1800" spc="-1" strike="noStrike">
                <a:solidFill>
                  <a:srgbClr val="7f7f7f"/>
                </a:solidFill>
                <a:latin typeface="Calibri"/>
                <a:ea typeface="Calibri"/>
              </a:rPr>
              <a:t>Le titre : traumatisme </a:t>
            </a:r>
            <a:r>
              <a:rPr b="1" lang="fr-FR" sz="1800" spc="-1" strike="noStrike">
                <a:solidFill>
                  <a:srgbClr val="ff0000"/>
                </a:solidFill>
                <a:latin typeface="Calibri"/>
                <a:ea typeface="Calibri"/>
              </a:rPr>
              <a:t>contondant </a:t>
            </a:r>
            <a:endParaRPr b="0" lang="fr-FR" sz="1800" spc="-1" strike="noStrike">
              <a:solidFill>
                <a:srgbClr val="000000"/>
              </a:solidFill>
              <a:latin typeface="Arial"/>
            </a:endParaRPr>
          </a:p>
          <a:p>
            <a:pPr marL="228600" indent="-50400">
              <a:lnSpc>
                <a:spcPct val="90000"/>
              </a:lnSpc>
              <a:spcBef>
                <a:spcPts val="1001"/>
              </a:spcBef>
              <a:tabLst>
                <a:tab algn="l" pos="0"/>
              </a:tabLst>
            </a:pPr>
            <a:endParaRPr b="0" lang="fr-FR" sz="1800" spc="-1" strike="noStrike">
              <a:solidFill>
                <a:srgbClr val="000000"/>
              </a:solidFill>
              <a:latin typeface="Arial"/>
            </a:endParaRPr>
          </a:p>
          <a:p>
            <a:pPr marL="228600" indent="-228240">
              <a:lnSpc>
                <a:spcPct val="90000"/>
              </a:lnSpc>
              <a:spcBef>
                <a:spcPts val="1001"/>
              </a:spcBef>
              <a:buClr>
                <a:srgbClr val="000000"/>
              </a:buClr>
              <a:buFont typeface="Arial"/>
              <a:buChar char="•"/>
              <a:tabLst>
                <a:tab algn="l" pos="0"/>
              </a:tabLst>
            </a:pPr>
            <a:r>
              <a:rPr b="0" lang="fr-FR" sz="1800" spc="-1" strike="noStrike">
                <a:solidFill>
                  <a:srgbClr val="7f7f7f"/>
                </a:solidFill>
                <a:latin typeface="Calibri"/>
                <a:ea typeface="Calibri"/>
              </a:rPr>
              <a:t>Critères de non fiabilité de la victime :</a:t>
            </a:r>
            <a:endParaRPr b="0" lang="fr-FR" sz="1800" spc="-1" strike="noStrike">
              <a:solidFill>
                <a:srgbClr val="000000"/>
              </a:solidFill>
              <a:latin typeface="Arial"/>
            </a:endParaRPr>
          </a:p>
          <a:p>
            <a:pPr lvl="1" marL="685800" indent="-228240">
              <a:lnSpc>
                <a:spcPct val="90000"/>
              </a:lnSpc>
              <a:spcBef>
                <a:spcPts val="499"/>
              </a:spcBef>
              <a:buClr>
                <a:srgbClr val="ff0000"/>
              </a:buClr>
              <a:buFont typeface="Arial"/>
              <a:buChar char="•"/>
              <a:tabLst>
                <a:tab algn="l" pos="0"/>
              </a:tabLst>
            </a:pPr>
            <a:r>
              <a:rPr b="1" lang="fr-FR" sz="1800" spc="-1" strike="noStrike">
                <a:solidFill>
                  <a:srgbClr val="ff0000"/>
                </a:solidFill>
                <a:latin typeface="Calibri"/>
                <a:ea typeface="Calibri"/>
              </a:rPr>
              <a:t>Rajouts : </a:t>
            </a:r>
            <a:endParaRPr b="0" lang="fr-FR" sz="1800" spc="-1" strike="noStrike">
              <a:solidFill>
                <a:srgbClr val="000000"/>
              </a:solidFill>
              <a:latin typeface="Arial"/>
            </a:endParaRPr>
          </a:p>
          <a:p>
            <a:pPr lvl="2" marL="1143000" indent="-228240">
              <a:lnSpc>
                <a:spcPct val="90000"/>
              </a:lnSpc>
              <a:spcBef>
                <a:spcPts val="499"/>
              </a:spcBef>
              <a:buClr>
                <a:srgbClr val="ff0000"/>
              </a:buClr>
              <a:buFont typeface="Arial"/>
              <a:buChar char="•"/>
              <a:tabLst>
                <a:tab algn="l" pos="0"/>
              </a:tabLst>
            </a:pPr>
            <a:r>
              <a:rPr b="1" lang="fr-FR" sz="1600" spc="-1" strike="noStrike">
                <a:solidFill>
                  <a:srgbClr val="ff0000"/>
                </a:solidFill>
                <a:latin typeface="Calibri"/>
                <a:ea typeface="Calibri"/>
              </a:rPr>
              <a:t>« Présence d’une détresse vitale »</a:t>
            </a:r>
            <a:endParaRPr b="0" lang="fr-FR" sz="1600" spc="-1" strike="noStrike">
              <a:solidFill>
                <a:srgbClr val="000000"/>
              </a:solidFill>
              <a:latin typeface="Arial"/>
            </a:endParaRPr>
          </a:p>
          <a:p>
            <a:pPr lvl="2" marL="1143000" indent="-228240">
              <a:lnSpc>
                <a:spcPct val="90000"/>
              </a:lnSpc>
              <a:spcBef>
                <a:spcPts val="499"/>
              </a:spcBef>
              <a:buClr>
                <a:srgbClr val="ff0000"/>
              </a:buClr>
              <a:buFont typeface="Arial"/>
              <a:buChar char="•"/>
              <a:tabLst>
                <a:tab algn="l" pos="0"/>
              </a:tabLst>
            </a:pPr>
            <a:r>
              <a:rPr b="1" lang="fr-FR" sz="1600" spc="-1" strike="noStrike">
                <a:solidFill>
                  <a:srgbClr val="ff0000"/>
                </a:solidFill>
                <a:latin typeface="Calibri"/>
                <a:ea typeface="Calibri"/>
              </a:rPr>
              <a:t>« Présence d’une atteinte traumatique sévère »</a:t>
            </a:r>
            <a:endParaRPr b="0" lang="fr-FR" sz="1600" spc="-1" strike="noStrike">
              <a:solidFill>
                <a:srgbClr val="000000"/>
              </a:solidFill>
              <a:latin typeface="Arial"/>
            </a:endParaRPr>
          </a:p>
          <a:p>
            <a:pPr lvl="1" marL="685800" indent="-228240">
              <a:lnSpc>
                <a:spcPct val="90000"/>
              </a:lnSpc>
              <a:spcBef>
                <a:spcPts val="499"/>
              </a:spcBef>
              <a:buClr>
                <a:srgbClr val="ff0000"/>
              </a:buClr>
              <a:buFont typeface="Arial"/>
              <a:buChar char="•"/>
              <a:tabLst>
                <a:tab algn="l" pos="0"/>
              </a:tabLst>
            </a:pPr>
            <a:r>
              <a:rPr b="1" lang="fr-FR" sz="1800" spc="-1" strike="noStrike">
                <a:solidFill>
                  <a:srgbClr val="ff0000"/>
                </a:solidFill>
                <a:latin typeface="Calibri"/>
                <a:ea typeface="Calibri"/>
              </a:rPr>
              <a:t>Suppressions :</a:t>
            </a:r>
            <a:endParaRPr b="0" lang="fr-FR" sz="1800" spc="-1" strike="noStrike">
              <a:solidFill>
                <a:srgbClr val="000000"/>
              </a:solidFill>
              <a:latin typeface="Arial"/>
            </a:endParaRPr>
          </a:p>
          <a:p>
            <a:pPr lvl="2" marL="1143000" indent="-228240">
              <a:lnSpc>
                <a:spcPct val="90000"/>
              </a:lnSpc>
              <a:spcBef>
                <a:spcPts val="499"/>
              </a:spcBef>
              <a:buClr>
                <a:srgbClr val="ff0000"/>
              </a:buClr>
              <a:buFont typeface="Arial"/>
              <a:buChar char="•"/>
              <a:tabLst>
                <a:tab algn="l" pos="0"/>
              </a:tabLst>
            </a:pPr>
            <a:r>
              <a:rPr b="1" lang="fr-FR" sz="1600" spc="-1" strike="noStrike">
                <a:solidFill>
                  <a:srgbClr val="ff0000"/>
                </a:solidFill>
                <a:latin typeface="Calibri"/>
                <a:ea typeface="Calibri"/>
              </a:rPr>
              <a:t>« Lésion qui détourne l’attention de la victime »  </a:t>
            </a:r>
            <a:endParaRPr b="0" lang="fr-FR" sz="1600" spc="-1" strike="noStrike">
              <a:solidFill>
                <a:srgbClr val="000000"/>
              </a:solidFill>
              <a:latin typeface="Arial"/>
            </a:endParaRPr>
          </a:p>
          <a:p>
            <a:pPr lvl="2" marL="1143000" indent="-228240">
              <a:lnSpc>
                <a:spcPct val="90000"/>
              </a:lnSpc>
              <a:spcBef>
                <a:spcPts val="499"/>
              </a:spcBef>
              <a:buClr>
                <a:srgbClr val="ff0000"/>
              </a:buClr>
              <a:buFont typeface="Arial"/>
              <a:buChar char="•"/>
              <a:tabLst>
                <a:tab algn="l" pos="0"/>
              </a:tabLst>
            </a:pPr>
            <a:r>
              <a:rPr b="1" lang="fr-FR" sz="1600" spc="-1" strike="noStrike">
                <a:solidFill>
                  <a:srgbClr val="ff0000"/>
                </a:solidFill>
                <a:latin typeface="Calibri"/>
                <a:ea typeface="Calibri"/>
              </a:rPr>
              <a:t>« Nombreuses lésions qui empêchent de rechercher des signes d’atteinte du rachis »</a:t>
            </a:r>
            <a:endParaRPr b="0" lang="fr-FR" sz="1600" spc="-1" strike="noStrike">
              <a:solidFill>
                <a:srgbClr val="000000"/>
              </a:solidFill>
              <a:latin typeface="Arial"/>
            </a:endParaRPr>
          </a:p>
          <a:p>
            <a:pPr marL="228600" indent="-50400">
              <a:lnSpc>
                <a:spcPct val="90000"/>
              </a:lnSpc>
              <a:spcBef>
                <a:spcPts val="1001"/>
              </a:spcBef>
              <a:tabLst>
                <a:tab algn="l" pos="0"/>
              </a:tabLst>
            </a:pPr>
            <a:endParaRPr b="0" lang="fr-FR"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0" name="Google Shape;405;p5" descr=""/>
          <p:cNvPicPr/>
          <p:nvPr/>
        </p:nvPicPr>
        <p:blipFill>
          <a:blip r:embed="rId1"/>
          <a:stretch/>
        </p:blipFill>
        <p:spPr>
          <a:xfrm>
            <a:off x="1357200" y="781200"/>
            <a:ext cx="4368600" cy="5608440"/>
          </a:xfrm>
          <a:prstGeom prst="rect">
            <a:avLst/>
          </a:prstGeom>
          <a:ln w="0">
            <a:noFill/>
          </a:ln>
        </p:spPr>
      </p:pic>
      <p:sp>
        <p:nvSpPr>
          <p:cNvPr id="291" name="Google Shape;406;p5"/>
          <p:cNvSpPr/>
          <p:nvPr/>
        </p:nvSpPr>
        <p:spPr>
          <a:xfrm>
            <a:off x="1949400" y="403200"/>
            <a:ext cx="3271320" cy="304560"/>
          </a:xfrm>
          <a:prstGeom prst="rect">
            <a:avLst/>
          </a:prstGeom>
          <a:noFill/>
          <a:ln w="0">
            <a:noFill/>
          </a:ln>
        </p:spPr>
        <p:style>
          <a:lnRef idx="0"/>
          <a:fillRef idx="0"/>
          <a:effectRef idx="0"/>
          <a:fontRef idx="minor"/>
        </p:style>
        <p:txBody>
          <a:bodyPr>
            <a:spAutoFit/>
          </a:bodyPr>
          <a:p>
            <a:pPr algn="ctr">
              <a:lnSpc>
                <a:spcPct val="100000"/>
              </a:lnSpc>
              <a:tabLst>
                <a:tab algn="l" pos="0"/>
              </a:tabLst>
            </a:pPr>
            <a:r>
              <a:rPr b="1" lang="fr-FR" sz="1400" spc="-1" strike="noStrike">
                <a:solidFill>
                  <a:srgbClr val="ff0000"/>
                </a:solidFill>
                <a:latin typeface="Calibri"/>
                <a:ea typeface="Calibri"/>
              </a:rPr>
              <a:t>TRAUMATISME CONTONDANT</a:t>
            </a:r>
            <a:endParaRPr b="0" lang="fr-FR" sz="1400" spc="-1" strike="noStrike">
              <a:latin typeface="Arial"/>
            </a:endParaRPr>
          </a:p>
        </p:txBody>
      </p:sp>
      <p:pic>
        <p:nvPicPr>
          <p:cNvPr id="292" name="Google Shape;407;p5" descr=""/>
          <p:cNvPicPr/>
          <p:nvPr/>
        </p:nvPicPr>
        <p:blipFill>
          <a:blip r:embed="rId2"/>
          <a:stretch/>
        </p:blipFill>
        <p:spPr>
          <a:xfrm>
            <a:off x="5952960" y="814320"/>
            <a:ext cx="3949200" cy="55638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Google Shape;412;p6"/>
          <p:cNvSpPr/>
          <p:nvPr/>
        </p:nvSpPr>
        <p:spPr>
          <a:xfrm>
            <a:off x="2430360" y="662040"/>
            <a:ext cx="6911640" cy="520560"/>
          </a:xfrm>
          <a:prstGeom prst="rect">
            <a:avLst/>
          </a:prstGeom>
          <a:solidFill>
            <a:srgbClr val="ff0000"/>
          </a:solidFill>
          <a:ln cap="sq" w="25550">
            <a:solidFill>
              <a:srgbClr val="ffffff"/>
            </a:solidFill>
            <a:miter/>
          </a:ln>
        </p:spPr>
        <p:style>
          <a:lnRef idx="0"/>
          <a:fillRef idx="0"/>
          <a:effectRef idx="0"/>
          <a:fontRef idx="minor"/>
        </p:style>
        <p:txBody>
          <a:bodyPr lIns="90000" rIns="90000" tIns="46800" bIns="46800">
            <a:spAutoFit/>
          </a:bodyPr>
          <a:p>
            <a:pPr algn="ctr">
              <a:lnSpc>
                <a:spcPct val="100000"/>
              </a:lnSpc>
              <a:tabLst>
                <a:tab algn="l" pos="0"/>
              </a:tabLst>
            </a:pPr>
            <a:r>
              <a:rPr b="0" lang="fr-FR" sz="2800" spc="-1" strike="noStrike">
                <a:solidFill>
                  <a:srgbClr val="ffffff"/>
                </a:solidFill>
                <a:latin typeface="Calibri"/>
                <a:ea typeface="Calibri"/>
              </a:rPr>
              <a:t>ÉTUDE DE CAS N°1</a:t>
            </a:r>
            <a:endParaRPr b="0" lang="fr-FR" sz="2800" spc="-1" strike="noStrike">
              <a:latin typeface="Arial"/>
            </a:endParaRPr>
          </a:p>
        </p:txBody>
      </p:sp>
      <p:sp>
        <p:nvSpPr>
          <p:cNvPr id="294" name="Google Shape;413;p6"/>
          <p:cNvSpPr/>
          <p:nvPr/>
        </p:nvSpPr>
        <p:spPr>
          <a:xfrm>
            <a:off x="1452600" y="2550960"/>
            <a:ext cx="5879880" cy="3109320"/>
          </a:xfrm>
          <a:prstGeom prst="rect">
            <a:avLst/>
          </a:prstGeom>
          <a:noFill/>
          <a:ln w="0">
            <a:noFill/>
          </a:ln>
        </p:spPr>
        <p:style>
          <a:lnRef idx="0"/>
          <a:fillRef idx="0"/>
          <a:effectRef idx="0"/>
          <a:fontRef idx="minor"/>
        </p:style>
        <p:txBody>
          <a:bodyPr>
            <a:spAutoFit/>
          </a:bodyPr>
          <a:p>
            <a:pPr>
              <a:lnSpc>
                <a:spcPct val="100000"/>
              </a:lnSpc>
              <a:tabLst>
                <a:tab algn="l" pos="0"/>
              </a:tabLst>
            </a:pPr>
            <a:r>
              <a:rPr b="0" lang="fr-FR" sz="1800" spc="-1" strike="noStrike">
                <a:solidFill>
                  <a:srgbClr val="000000"/>
                </a:solidFill>
                <a:latin typeface="Calibri"/>
                <a:ea typeface="Calibri"/>
              </a:rPr>
              <a:t>HOMME 54 ANS</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CHUTE D’ÉCHELLE</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PERTE DE CONNAISSANCE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1" lang="fr-FR" sz="1800" spc="-1" strike="noStrike">
                <a:solidFill>
                  <a:srgbClr val="ff0000"/>
                </a:solidFill>
                <a:latin typeface="Calibri"/>
                <a:ea typeface="Calibri"/>
              </a:rPr>
              <a:t>INDICATION D’IMMOBILISATION DU RACHIS : OUI / NON ?</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p:txBody>
      </p:sp>
      <p:pic>
        <p:nvPicPr>
          <p:cNvPr id="295" name="Google Shape;414;p6" descr=""/>
          <p:cNvPicPr/>
          <p:nvPr/>
        </p:nvPicPr>
        <p:blipFill>
          <a:blip r:embed="rId1"/>
          <a:stretch/>
        </p:blipFill>
        <p:spPr>
          <a:xfrm>
            <a:off x="7142040" y="1549440"/>
            <a:ext cx="3111120" cy="41670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Google Shape;419;p7"/>
          <p:cNvSpPr txBox="1"/>
          <p:nvPr/>
        </p:nvSpPr>
        <p:spPr>
          <a:xfrm>
            <a:off x="936720" y="957240"/>
            <a:ext cx="10515240" cy="536040"/>
          </a:xfrm>
          <a:prstGeom prst="rect">
            <a:avLst/>
          </a:prstGeom>
          <a:noFill/>
          <a:ln w="0">
            <a:noFill/>
          </a:ln>
        </p:spPr>
        <p:txBody>
          <a:bodyPr anchor="ctr">
            <a:noAutofit/>
          </a:bodyPr>
          <a:p>
            <a:pPr>
              <a:lnSpc>
                <a:spcPct val="90000"/>
              </a:lnSpc>
              <a:tabLst>
                <a:tab algn="l" pos="0"/>
              </a:tabLst>
            </a:pPr>
            <a:r>
              <a:rPr b="1" lang="fr-FR" sz="2800" spc="-1" strike="noStrike">
                <a:solidFill>
                  <a:srgbClr val="000000"/>
                </a:solidFill>
                <a:latin typeface="Calibri"/>
                <a:ea typeface="Calibri"/>
              </a:rPr>
              <a:t>SOLUTION ÉTUDE DE CAS N°1</a:t>
            </a:r>
            <a:endParaRPr b="0" lang="fr-FR" sz="2800" spc="-1" strike="noStrike">
              <a:solidFill>
                <a:srgbClr val="000000"/>
              </a:solidFill>
              <a:latin typeface="Arial"/>
            </a:endParaRPr>
          </a:p>
        </p:txBody>
      </p:sp>
      <p:sp>
        <p:nvSpPr>
          <p:cNvPr id="297" name="Google Shape;420;p7"/>
          <p:cNvSpPr txBox="1"/>
          <p:nvPr/>
        </p:nvSpPr>
        <p:spPr>
          <a:xfrm>
            <a:off x="582480" y="1693800"/>
            <a:ext cx="10515240" cy="4350960"/>
          </a:xfrm>
          <a:prstGeom prst="rect">
            <a:avLst/>
          </a:prstGeom>
          <a:solidFill>
            <a:srgbClr val="ffffff"/>
          </a:solidFill>
          <a:ln w="12600">
            <a:solidFill>
              <a:srgbClr val="5b9bd5"/>
            </a:solidFill>
            <a:miter/>
          </a:ln>
        </p:spPr>
        <p:txBody>
          <a:bodyPr>
            <a:normAutofit/>
          </a:bodyPr>
          <a:p>
            <a:pPr marL="228600" indent="-177480">
              <a:lnSpc>
                <a:spcPct val="90000"/>
              </a:lnSpc>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22824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177480">
              <a:lnSpc>
                <a:spcPct val="90000"/>
              </a:lnSpc>
              <a:spcBef>
                <a:spcPts val="1001"/>
              </a:spcBef>
              <a:tabLst>
                <a:tab algn="l" pos="0"/>
              </a:tabLst>
            </a:pPr>
            <a:endParaRPr b="0" lang="fr-FR" sz="1400" spc="-1" strike="noStrike">
              <a:solidFill>
                <a:srgbClr val="000000"/>
              </a:solidFill>
              <a:latin typeface="Arial"/>
            </a:endParaRPr>
          </a:p>
          <a:p>
            <a:pPr marL="228600" indent="-228240">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endParaRPr b="0" lang="fr-FR" sz="1400" spc="-1" strike="noStrike">
              <a:solidFill>
                <a:srgbClr val="000000"/>
              </a:solidFill>
              <a:latin typeface="Arial"/>
            </a:endParaRPr>
          </a:p>
          <a:p>
            <a:pPr marL="228600" indent="-228240" algn="ctr">
              <a:lnSpc>
                <a:spcPct val="90000"/>
              </a:lnSpc>
              <a:spcBef>
                <a:spcPts val="1001"/>
              </a:spcBef>
              <a:tabLst>
                <a:tab algn="l" pos="0"/>
              </a:tabLst>
            </a:pPr>
            <a:r>
              <a:rPr b="1" lang="fr-FR" sz="1800" spc="-1" strike="noStrike">
                <a:solidFill>
                  <a:srgbClr val="00b050"/>
                </a:solidFill>
                <a:latin typeface="Calibri"/>
                <a:ea typeface="Calibri"/>
              </a:rPr>
              <a:t>  </a:t>
            </a:r>
            <a:r>
              <a:rPr b="1" lang="fr-FR" sz="1800" spc="-1" strike="noStrike">
                <a:solidFill>
                  <a:srgbClr val="ff0000"/>
                </a:solidFill>
                <a:latin typeface="Calibri"/>
                <a:ea typeface="Calibri"/>
              </a:rPr>
              <a:t>IMMOBILISATION DU RACHIS INDIQUÉE </a:t>
            </a:r>
            <a:endParaRPr b="0" lang="fr-FR" sz="1800" spc="-1" strike="noStrike">
              <a:solidFill>
                <a:srgbClr val="000000"/>
              </a:solidFill>
              <a:latin typeface="Arial"/>
            </a:endParaRPr>
          </a:p>
        </p:txBody>
      </p:sp>
      <p:sp>
        <p:nvSpPr>
          <p:cNvPr id="298" name="Google Shape;421;p7"/>
          <p:cNvSpPr/>
          <p:nvPr/>
        </p:nvSpPr>
        <p:spPr>
          <a:xfrm>
            <a:off x="1041480" y="3224160"/>
            <a:ext cx="4173120" cy="52668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Fiabilité des réponses de la victime</a:t>
            </a:r>
            <a:r>
              <a:rPr b="0" lang="fr-FR" sz="1800" spc="-1" strike="noStrike" baseline="30000">
                <a:solidFill>
                  <a:srgbClr val="000000"/>
                </a:solidFill>
                <a:latin typeface="Arial"/>
                <a:ea typeface="Arial"/>
              </a:rPr>
              <a:t>1</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NON</a:t>
            </a:r>
            <a:endParaRPr b="0" lang="fr-FR" sz="1800" spc="-1" strike="noStrike">
              <a:latin typeface="Arial"/>
            </a:endParaRPr>
          </a:p>
        </p:txBody>
      </p:sp>
      <p:sp>
        <p:nvSpPr>
          <p:cNvPr id="299" name="Google Shape;422;p7"/>
          <p:cNvSpPr/>
          <p:nvPr/>
        </p:nvSpPr>
        <p:spPr>
          <a:xfrm>
            <a:off x="5680080" y="2347920"/>
            <a:ext cx="4974840" cy="2061720"/>
          </a:xfrm>
          <a:prstGeom prst="rect">
            <a:avLst/>
          </a:prstGeom>
          <a:solidFill>
            <a:schemeClr val="lt1"/>
          </a:solidFill>
          <a:ln w="12700">
            <a:solidFill>
              <a:srgbClr val="5b9bd5"/>
            </a:solidFill>
            <a:miter/>
          </a:ln>
        </p:spPr>
        <p:style>
          <a:lnRef idx="0"/>
          <a:fillRef idx="0"/>
          <a:effectRef idx="0"/>
          <a:fontRef idx="minor"/>
        </p:style>
        <p:txBody>
          <a:bodyPr>
            <a:noAutofit/>
          </a:bodyPr>
          <a:p>
            <a:pPr marL="343080" indent="-253800">
              <a:lnSpc>
                <a:spcPct val="100000"/>
              </a:lnSpc>
              <a:tabLst>
                <a:tab algn="l" pos="0"/>
              </a:tabLst>
            </a:pPr>
            <a:endParaRPr b="0" lang="fr-FR" sz="1800" spc="-1" strike="noStrike">
              <a:latin typeface="Arial"/>
            </a:endParaRPr>
          </a:p>
          <a:p>
            <a:pPr marL="343080" indent="-342720">
              <a:lnSpc>
                <a:spcPct val="100000"/>
              </a:lnSpc>
              <a:buClr>
                <a:srgbClr val="000000"/>
              </a:buClr>
              <a:buFont typeface="Arial"/>
              <a:buAutoNum type="arabicParenR"/>
              <a:tabLst>
                <a:tab algn="l" pos="0"/>
              </a:tabLst>
            </a:pPr>
            <a:r>
              <a:rPr b="1" lang="fr-FR" sz="1400" spc="-1" strike="noStrike">
                <a:solidFill>
                  <a:srgbClr val="000000"/>
                </a:solidFill>
                <a:latin typeface="Arial"/>
                <a:ea typeface="Arial"/>
              </a:rPr>
              <a:t>Victime dont les réponses sont qualifiées de NON fiables :</a:t>
            </a:r>
            <a:endParaRPr b="0" lang="fr-FR" sz="1400" spc="-1" strike="noStrike">
              <a:latin typeface="Arial"/>
            </a:endParaRPr>
          </a:p>
          <a:p>
            <a:pPr marL="343080" indent="-342720">
              <a:lnSpc>
                <a:spcPct val="100000"/>
              </a:lnSpc>
              <a:tabLst>
                <a:tab algn="l" pos="0"/>
              </a:tabLst>
            </a:pPr>
            <a:endParaRPr b="0" lang="fr-FR" sz="1400" spc="-1" strike="noStrike">
              <a:latin typeface="Arial"/>
            </a:endParaRPr>
          </a:p>
          <a:p>
            <a:pPr marL="343080" indent="-342720">
              <a:lnSpc>
                <a:spcPct val="100000"/>
              </a:lnSpc>
              <a:buClr>
                <a:srgbClr val="ff0000"/>
              </a:buClr>
              <a:buFont typeface="Noto Sans Symbols"/>
              <a:buChar char="❑"/>
              <a:tabLst>
                <a:tab algn="l" pos="0"/>
              </a:tabLst>
            </a:pPr>
            <a:r>
              <a:rPr b="1" lang="fr-FR" sz="1400" spc="-1" strike="noStrike">
                <a:solidFill>
                  <a:srgbClr val="ff0000"/>
                </a:solidFill>
                <a:latin typeface="Arial"/>
                <a:ea typeface="Arial"/>
              </a:rPr>
              <a:t>Présence d’une détresse vitale.</a:t>
            </a:r>
            <a:endParaRPr b="0" lang="fr-FR" sz="1400" spc="-1" strike="noStrike">
              <a:latin typeface="Arial"/>
            </a:endParaRPr>
          </a:p>
          <a:p>
            <a:pPr marL="343080" indent="-342720">
              <a:lnSpc>
                <a:spcPct val="100000"/>
              </a:lnSpc>
              <a:buClr>
                <a:srgbClr val="ff0000"/>
              </a:buClr>
              <a:buFont typeface="Noto Sans Symbols"/>
              <a:buChar char="❑"/>
              <a:tabLst>
                <a:tab algn="l" pos="0"/>
              </a:tabLst>
            </a:pPr>
            <a:r>
              <a:rPr b="1" lang="fr-FR" sz="1400" spc="-1" strike="noStrike">
                <a:solidFill>
                  <a:srgbClr val="ff0000"/>
                </a:solidFill>
                <a:latin typeface="Arial"/>
                <a:ea typeface="Arial"/>
              </a:rPr>
              <a:t>Altération du niveau de conscience.</a:t>
            </a:r>
            <a:endParaRPr b="0" lang="fr-FR" sz="1400" spc="-1" strike="noStrike">
              <a:latin typeface="Arial"/>
            </a:endParaRPr>
          </a:p>
          <a:p>
            <a:pPr marL="343080" indent="-342720">
              <a:lnSpc>
                <a:spcPct val="100000"/>
              </a:lnSpc>
              <a:buClr>
                <a:srgbClr val="000000"/>
              </a:buClr>
              <a:buFont typeface="Noto Sans Symbols"/>
              <a:buChar char="❑"/>
              <a:tabLst>
                <a:tab algn="l" pos="0"/>
              </a:tabLst>
            </a:pPr>
            <a:r>
              <a:rPr b="0" lang="fr-FR" sz="1400" spc="-1" strike="noStrike">
                <a:solidFill>
                  <a:srgbClr val="000000"/>
                </a:solidFill>
                <a:latin typeface="Arial"/>
                <a:ea typeface="Arial"/>
              </a:rPr>
              <a:t>Non coopération, difficultés de communication.</a:t>
            </a:r>
            <a:endParaRPr b="0" lang="fr-FR" sz="1400" spc="-1" strike="noStrike">
              <a:latin typeface="Arial"/>
            </a:endParaRPr>
          </a:p>
          <a:p>
            <a:pPr marL="343080" indent="-342720">
              <a:lnSpc>
                <a:spcPct val="100000"/>
              </a:lnSpc>
              <a:buClr>
                <a:srgbClr val="000000"/>
              </a:buClr>
              <a:buFont typeface="Noto Sans Symbols"/>
              <a:buChar char="❑"/>
              <a:tabLst>
                <a:tab algn="l" pos="0"/>
              </a:tabLst>
            </a:pPr>
            <a:r>
              <a:rPr b="0" lang="fr-FR" sz="1400" spc="-1" strike="noStrike">
                <a:solidFill>
                  <a:srgbClr val="000000"/>
                </a:solidFill>
                <a:latin typeface="Arial"/>
                <a:ea typeface="Arial"/>
              </a:rPr>
              <a:t>Influence de l’alcool ou d’autres drogues.</a:t>
            </a:r>
            <a:endParaRPr b="0" lang="fr-FR" sz="1400" spc="-1" strike="noStrike">
              <a:latin typeface="Arial"/>
            </a:endParaRPr>
          </a:p>
          <a:p>
            <a:pPr marL="343080" indent="-342720">
              <a:lnSpc>
                <a:spcPct val="100000"/>
              </a:lnSpc>
              <a:buClr>
                <a:srgbClr val="000000"/>
              </a:buClr>
              <a:buFont typeface="Noto Sans Symbols"/>
              <a:buChar char="❑"/>
              <a:tabLst>
                <a:tab algn="l" pos="0"/>
              </a:tabLst>
            </a:pPr>
            <a:r>
              <a:rPr b="0" lang="fr-FR" sz="1400" spc="-1" strike="noStrike">
                <a:solidFill>
                  <a:srgbClr val="000000"/>
                </a:solidFill>
                <a:latin typeface="Arial"/>
                <a:ea typeface="Arial"/>
              </a:rPr>
              <a:t>Présence d’une atteinte traumatique sévère.</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Google Shape;427;p8"/>
          <p:cNvSpPr/>
          <p:nvPr/>
        </p:nvSpPr>
        <p:spPr>
          <a:xfrm>
            <a:off x="2367000" y="609480"/>
            <a:ext cx="6911640" cy="520560"/>
          </a:xfrm>
          <a:prstGeom prst="rect">
            <a:avLst/>
          </a:prstGeom>
          <a:solidFill>
            <a:srgbClr val="ff0000"/>
          </a:solidFill>
          <a:ln cap="sq" w="25550">
            <a:solidFill>
              <a:srgbClr val="ffffff"/>
            </a:solidFill>
            <a:miter/>
          </a:ln>
        </p:spPr>
        <p:style>
          <a:lnRef idx="0"/>
          <a:fillRef idx="0"/>
          <a:effectRef idx="0"/>
          <a:fontRef idx="minor"/>
        </p:style>
        <p:txBody>
          <a:bodyPr lIns="90000" rIns="90000" tIns="46800" bIns="46800">
            <a:spAutoFit/>
          </a:bodyPr>
          <a:p>
            <a:pPr algn="ctr">
              <a:lnSpc>
                <a:spcPct val="100000"/>
              </a:lnSpc>
              <a:tabLst>
                <a:tab algn="l" pos="0"/>
              </a:tabLst>
            </a:pPr>
            <a:r>
              <a:rPr b="0" lang="fr-FR" sz="2800" spc="-1" strike="noStrike">
                <a:solidFill>
                  <a:srgbClr val="ffffff"/>
                </a:solidFill>
                <a:latin typeface="Calibri"/>
                <a:ea typeface="Calibri"/>
              </a:rPr>
              <a:t>ÉTUDE  DE CAS N°2</a:t>
            </a:r>
            <a:endParaRPr b="0" lang="fr-FR" sz="2800" spc="-1" strike="noStrike">
              <a:latin typeface="Arial"/>
            </a:endParaRPr>
          </a:p>
        </p:txBody>
      </p:sp>
      <p:sp>
        <p:nvSpPr>
          <p:cNvPr id="301" name="Google Shape;428;p8"/>
          <p:cNvSpPr/>
          <p:nvPr/>
        </p:nvSpPr>
        <p:spPr>
          <a:xfrm>
            <a:off x="660240" y="1614600"/>
            <a:ext cx="7079760" cy="4480920"/>
          </a:xfrm>
          <a:prstGeom prst="rect">
            <a:avLst/>
          </a:prstGeom>
          <a:noFill/>
          <a:ln w="0">
            <a:noFill/>
          </a:ln>
        </p:spPr>
        <p:style>
          <a:lnRef idx="0"/>
          <a:fillRef idx="0"/>
          <a:effectRef idx="0"/>
          <a:fontRef idx="minor"/>
        </p:style>
        <p:txBody>
          <a:bodyPr>
            <a:spAutoFit/>
          </a:bodyPr>
          <a:p>
            <a:pPr>
              <a:lnSpc>
                <a:spcPct val="100000"/>
              </a:lnSpc>
              <a:tabLst>
                <a:tab algn="l" pos="0"/>
              </a:tabLst>
            </a:pPr>
            <a:r>
              <a:rPr b="0" lang="fr-FR" sz="1800" spc="-1" strike="noStrike">
                <a:solidFill>
                  <a:srgbClr val="000000"/>
                </a:solidFill>
                <a:latin typeface="Calibri"/>
                <a:ea typeface="Calibri"/>
              </a:rPr>
              <a:t>FILLE DE 15 ANS</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CHUTE DE CHEVAL</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CONSCIENTE – ORIENTÉE</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TENTE DE SE RELEVER CE QUI LUI PROVOQUE UNE VIVE DOULEUR AU DOS</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DOULEUR A LA PALPATION DU RACHIS THORACIQUE</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0" lang="fr-FR" sz="1800" spc="-1" strike="noStrike">
                <a:solidFill>
                  <a:srgbClr val="000000"/>
                </a:solidFill>
                <a:latin typeface="Calibri"/>
                <a:ea typeface="Calibri"/>
              </a:rPr>
              <a:t>FOURMILLEMENTS (PARESTHÉSIES) DANS LES MEMBRES INFÉRIEURS</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r>
              <a:rPr b="1" lang="fr-FR" sz="1800" spc="-1" strike="noStrike">
                <a:solidFill>
                  <a:srgbClr val="ff0000"/>
                </a:solidFill>
                <a:latin typeface="Calibri"/>
                <a:ea typeface="Calibri"/>
              </a:rPr>
              <a:t>INDICATION D’IMMOBILISATION DU RACHIS : OUI / NON ?</a:t>
            </a:r>
            <a:endParaRPr b="0" lang="fr-FR" sz="1800" spc="-1" strike="noStrike">
              <a:latin typeface="Arial"/>
            </a:endParaRPr>
          </a:p>
          <a:p>
            <a:pPr>
              <a:lnSpc>
                <a:spcPct val="100000"/>
              </a:lnSpc>
              <a:tabLst>
                <a:tab algn="l" pos="0"/>
              </a:tabLst>
            </a:pPr>
            <a:endParaRPr b="0" lang="fr-FR" sz="1800" spc="-1" strike="noStrike">
              <a:latin typeface="Arial"/>
            </a:endParaRPr>
          </a:p>
        </p:txBody>
      </p:sp>
      <p:pic>
        <p:nvPicPr>
          <p:cNvPr id="302" name="Google Shape;429;p8" descr=""/>
          <p:cNvPicPr/>
          <p:nvPr/>
        </p:nvPicPr>
        <p:blipFill>
          <a:blip r:embed="rId1"/>
          <a:stretch/>
        </p:blipFill>
        <p:spPr>
          <a:xfrm>
            <a:off x="7964640" y="1687680"/>
            <a:ext cx="3725640" cy="37731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Google Shape;434;p9"/>
          <p:cNvSpPr txBox="1"/>
          <p:nvPr/>
        </p:nvSpPr>
        <p:spPr>
          <a:xfrm>
            <a:off x="792000" y="1230480"/>
            <a:ext cx="10515240" cy="5221080"/>
          </a:xfrm>
          <a:prstGeom prst="rect">
            <a:avLst/>
          </a:prstGeom>
          <a:solidFill>
            <a:srgbClr val="ffffff"/>
          </a:solidFill>
          <a:ln w="12600">
            <a:solidFill>
              <a:srgbClr val="5b9bd5"/>
            </a:solidFill>
            <a:miter/>
          </a:ln>
        </p:spPr>
        <p:txBody>
          <a:bodyPr>
            <a:normAutofit/>
          </a:bodyPr>
          <a:p>
            <a:pPr marL="228600" indent="-177480">
              <a:lnSpc>
                <a:spcPct val="80000"/>
              </a:lnSpc>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228240">
              <a:lnSpc>
                <a:spcPct val="80000"/>
              </a:lnSpc>
              <a:spcBef>
                <a:spcPts val="1001"/>
              </a:spcBef>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a:lnSpc>
                <a:spcPct val="80000"/>
              </a:lnSpc>
              <a:spcBef>
                <a:spcPts val="1001"/>
              </a:spcBef>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228240">
              <a:lnSpc>
                <a:spcPct val="80000"/>
              </a:lnSpc>
              <a:spcBef>
                <a:spcPts val="1001"/>
              </a:spcBef>
              <a:tabLst>
                <a:tab algn="l" pos="0"/>
              </a:tabLst>
            </a:pPr>
            <a:endParaRPr b="0" lang="fr-FR" sz="1400" spc="-1" strike="noStrike">
              <a:solidFill>
                <a:srgbClr val="000000"/>
              </a:solidFill>
              <a:latin typeface="Arial"/>
            </a:endParaRPr>
          </a:p>
          <a:p>
            <a:pPr marL="228600" indent="-177480">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endParaRPr b="0" lang="fr-FR" sz="1400" spc="-1" strike="noStrike">
              <a:solidFill>
                <a:srgbClr val="000000"/>
              </a:solidFill>
              <a:latin typeface="Arial"/>
            </a:endParaRPr>
          </a:p>
          <a:p>
            <a:pPr marL="228600" indent="-228240" algn="ctr">
              <a:lnSpc>
                <a:spcPct val="80000"/>
              </a:lnSpc>
              <a:spcBef>
                <a:spcPts val="1001"/>
              </a:spcBef>
              <a:tabLst>
                <a:tab algn="l" pos="0"/>
              </a:tabLst>
            </a:pPr>
            <a:r>
              <a:rPr b="1" lang="fr-FR" sz="1800" spc="-1" strike="noStrike">
                <a:solidFill>
                  <a:srgbClr val="00b050"/>
                </a:solidFill>
                <a:latin typeface="Calibri"/>
                <a:ea typeface="Calibri"/>
              </a:rPr>
              <a:t> </a:t>
            </a:r>
            <a:endParaRPr b="0" lang="fr-FR" sz="1800" spc="-1" strike="noStrike">
              <a:solidFill>
                <a:srgbClr val="000000"/>
              </a:solidFill>
              <a:latin typeface="Arial"/>
            </a:endParaRPr>
          </a:p>
          <a:p>
            <a:pPr marL="228600" indent="-228240" algn="ctr">
              <a:lnSpc>
                <a:spcPct val="80000"/>
              </a:lnSpc>
              <a:spcBef>
                <a:spcPts val="1001"/>
              </a:spcBef>
              <a:tabLst>
                <a:tab algn="l" pos="0"/>
              </a:tabLst>
            </a:pPr>
            <a:r>
              <a:rPr b="1" lang="fr-FR" sz="1800" spc="-1" strike="noStrike">
                <a:solidFill>
                  <a:srgbClr val="ff0000"/>
                </a:solidFill>
                <a:latin typeface="Calibri"/>
                <a:ea typeface="Calibri"/>
              </a:rPr>
              <a:t>IMMOBILISATION DU RACHIS INDIQUÉE </a:t>
            </a:r>
            <a:endParaRPr b="0" lang="fr-FR" sz="1800" spc="-1" strike="noStrike">
              <a:solidFill>
                <a:srgbClr val="000000"/>
              </a:solidFill>
              <a:latin typeface="Arial"/>
            </a:endParaRPr>
          </a:p>
        </p:txBody>
      </p:sp>
      <p:sp>
        <p:nvSpPr>
          <p:cNvPr id="304" name="Google Shape;435;p9"/>
          <p:cNvSpPr/>
          <p:nvPr/>
        </p:nvSpPr>
        <p:spPr>
          <a:xfrm>
            <a:off x="1165320" y="3452760"/>
            <a:ext cx="3922200" cy="70920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Présence de signes d’atteinte du rachis</a:t>
            </a:r>
            <a:r>
              <a:rPr b="0" lang="fr-FR" sz="1800" spc="-1" strike="noStrike" baseline="30000">
                <a:solidFill>
                  <a:srgbClr val="000000"/>
                </a:solidFill>
                <a:latin typeface="Arial"/>
                <a:ea typeface="Arial"/>
              </a:rPr>
              <a:t>2</a:t>
            </a:r>
            <a:r>
              <a:rPr b="0" lang="fr-FR" sz="1800" spc="-1" strike="noStrike">
                <a:solidFill>
                  <a:srgbClr val="000000"/>
                </a:solidFill>
                <a:latin typeface="Arial"/>
                <a:ea typeface="Arial"/>
              </a:rPr>
              <a:t> ou de la moelle épinière</a:t>
            </a:r>
            <a:r>
              <a:rPr b="0" lang="fr-FR" sz="1800" spc="-1" strike="noStrike" baseline="30000">
                <a:solidFill>
                  <a:srgbClr val="000000"/>
                </a:solidFill>
                <a:latin typeface="Arial"/>
                <a:ea typeface="Arial"/>
              </a:rPr>
              <a:t>3</a:t>
            </a:r>
            <a:r>
              <a:rPr b="0" lang="fr-FR" sz="1800" spc="-1" strike="noStrike">
                <a:solidFill>
                  <a:srgbClr val="000000"/>
                </a:solidFill>
                <a:latin typeface="Arial"/>
                <a:ea typeface="Arial"/>
              </a:rPr>
              <a:t> ? </a:t>
            </a:r>
            <a:r>
              <a:rPr b="1" lang="fr-FR" sz="1800" spc="-1" strike="noStrike">
                <a:solidFill>
                  <a:srgbClr val="ff0000"/>
                </a:solidFill>
                <a:latin typeface="Arial"/>
                <a:ea typeface="Arial"/>
              </a:rPr>
              <a:t>OUI - OUI</a:t>
            </a:r>
            <a:endParaRPr b="0" lang="fr-FR" sz="1800" spc="-1" strike="noStrike">
              <a:latin typeface="Arial"/>
            </a:endParaRPr>
          </a:p>
        </p:txBody>
      </p:sp>
      <p:sp>
        <p:nvSpPr>
          <p:cNvPr id="305" name="Google Shape;436;p9"/>
          <p:cNvSpPr/>
          <p:nvPr/>
        </p:nvSpPr>
        <p:spPr>
          <a:xfrm>
            <a:off x="3989520" y="1521000"/>
            <a:ext cx="4257360" cy="526680"/>
          </a:xfrm>
          <a:prstGeom prst="rect">
            <a:avLst/>
          </a:prstGeom>
          <a:solidFill>
            <a:srgbClr val="ddeaf6"/>
          </a:solidFill>
          <a:ln w="9525">
            <a:solidFill>
              <a:srgbClr val="5b9bd5"/>
            </a:solidFill>
            <a:miter/>
          </a:ln>
        </p:spPr>
        <p:style>
          <a:lnRef idx="0"/>
          <a:fillRef idx="0"/>
          <a:effectRef idx="0"/>
          <a:fontRef idx="minor"/>
        </p:style>
        <p:txBody>
          <a:bodyPr anchor="ctr">
            <a:noAutofit/>
          </a:bodyPr>
          <a:p>
            <a:pPr algn="ctr">
              <a:lnSpc>
                <a:spcPct val="100000"/>
              </a:lnSpc>
              <a:tabLst>
                <a:tab algn="l" pos="0"/>
              </a:tabLst>
            </a:pPr>
            <a:r>
              <a:rPr b="0" lang="fr-FR" sz="1800" spc="-1" strike="noStrike">
                <a:solidFill>
                  <a:srgbClr val="000000"/>
                </a:solidFill>
                <a:latin typeface="Arial"/>
                <a:ea typeface="Arial"/>
              </a:rPr>
              <a:t>Fiabilité des réponses de la victime</a:t>
            </a:r>
            <a:r>
              <a:rPr b="0" lang="fr-FR" sz="1800" spc="-1" strike="noStrike" baseline="30000">
                <a:solidFill>
                  <a:srgbClr val="000000"/>
                </a:solidFill>
                <a:latin typeface="Arial"/>
                <a:ea typeface="Arial"/>
              </a:rPr>
              <a:t>1</a:t>
            </a:r>
            <a:r>
              <a:rPr b="0" lang="fr-FR" sz="1800" spc="-1" strike="noStrike">
                <a:solidFill>
                  <a:srgbClr val="000000"/>
                </a:solidFill>
                <a:latin typeface="Arial"/>
                <a:ea typeface="Arial"/>
              </a:rPr>
              <a:t> ? : </a:t>
            </a:r>
            <a:r>
              <a:rPr b="1" lang="fr-FR" sz="1800" spc="-1" strike="noStrike">
                <a:solidFill>
                  <a:srgbClr val="ff0000"/>
                </a:solidFill>
                <a:latin typeface="Arial"/>
                <a:ea typeface="Arial"/>
              </a:rPr>
              <a:t>OUI</a:t>
            </a:r>
            <a:endParaRPr b="0" lang="fr-FR" sz="1800" spc="-1" strike="noStrike">
              <a:latin typeface="Arial"/>
            </a:endParaRPr>
          </a:p>
        </p:txBody>
      </p:sp>
      <p:sp>
        <p:nvSpPr>
          <p:cNvPr id="306" name="Google Shape;437;p9"/>
          <p:cNvSpPr/>
          <p:nvPr/>
        </p:nvSpPr>
        <p:spPr>
          <a:xfrm>
            <a:off x="5335560" y="2411280"/>
            <a:ext cx="5452560" cy="1196640"/>
          </a:xfrm>
          <a:prstGeom prst="rect">
            <a:avLst/>
          </a:prstGeom>
          <a:solidFill>
            <a:schemeClr val="lt1"/>
          </a:solidFill>
          <a:ln w="12700">
            <a:solidFill>
              <a:srgbClr val="5b9bd5"/>
            </a:solidFill>
            <a:miter/>
          </a:ln>
        </p:spPr>
        <p:style>
          <a:lnRef idx="0"/>
          <a:fillRef idx="0"/>
          <a:effectRef idx="0"/>
          <a:fontRef idx="minor"/>
        </p:style>
        <p:txBody>
          <a:bodyPr>
            <a:noAutofit/>
          </a:bodyPr>
          <a:p>
            <a:pPr>
              <a:lnSpc>
                <a:spcPct val="100000"/>
              </a:lnSpc>
              <a:tabLst>
                <a:tab algn="l" pos="0"/>
              </a:tabLst>
            </a:pPr>
            <a:r>
              <a:rPr b="1" lang="fr-FR" sz="1200" spc="-1" strike="noStrike">
                <a:solidFill>
                  <a:srgbClr val="000000"/>
                </a:solidFill>
                <a:latin typeface="Arial"/>
                <a:ea typeface="Arial"/>
              </a:rPr>
              <a:t>(2) Signes d’atteinte du rachis</a:t>
            </a:r>
            <a:endParaRPr b="0" lang="fr-FR" sz="1200" spc="-1" strike="noStrike">
              <a:latin typeface="Arial"/>
            </a:endParaRPr>
          </a:p>
          <a:p>
            <a:pPr marL="285840" indent="-285480">
              <a:lnSpc>
                <a:spcPct val="100000"/>
              </a:lnSpc>
              <a:buClr>
                <a:srgbClr val="000000"/>
              </a:buClr>
              <a:buFont typeface="Noto Sans Symbols"/>
              <a:buChar char="❑"/>
              <a:tabLst>
                <a:tab algn="l" pos="0"/>
              </a:tabLst>
            </a:pPr>
            <a:r>
              <a:rPr b="0" lang="fr-FR" sz="1200" spc="-1" strike="noStrike">
                <a:solidFill>
                  <a:srgbClr val="000000"/>
                </a:solidFill>
                <a:latin typeface="Arial"/>
                <a:ea typeface="Arial"/>
              </a:rPr>
              <a:t>Douleur spontanée siégeant au niveau du rachis.</a:t>
            </a:r>
            <a:endParaRPr b="0" lang="fr-FR" sz="1200" spc="-1" strike="noStrike">
              <a:latin typeface="Arial"/>
            </a:endParaRPr>
          </a:p>
          <a:p>
            <a:pPr marL="285840" indent="-285480">
              <a:lnSpc>
                <a:spcPct val="100000"/>
              </a:lnSpc>
              <a:buClr>
                <a:srgbClr val="ff0000"/>
              </a:buClr>
              <a:buFont typeface="Noto Sans Symbols"/>
              <a:buChar char="❑"/>
              <a:tabLst>
                <a:tab algn="l" pos="0"/>
              </a:tabLst>
            </a:pPr>
            <a:r>
              <a:rPr b="1" lang="fr-FR" sz="1200" spc="-1" strike="noStrike">
                <a:solidFill>
                  <a:srgbClr val="ff0000"/>
                </a:solidFill>
                <a:latin typeface="Arial"/>
                <a:ea typeface="Arial"/>
              </a:rPr>
              <a:t>Douleur du rachis à la mobilisation</a:t>
            </a:r>
            <a:r>
              <a:rPr b="0" lang="fr-FR" sz="1200" spc="-1" strike="noStrike">
                <a:solidFill>
                  <a:srgbClr val="000000"/>
                </a:solidFill>
                <a:latin typeface="Arial"/>
                <a:ea typeface="Arial"/>
              </a:rPr>
              <a:t>, à la marche.</a:t>
            </a:r>
            <a:endParaRPr b="0" lang="fr-FR" sz="1200" spc="-1" strike="noStrike">
              <a:latin typeface="Arial"/>
            </a:endParaRPr>
          </a:p>
          <a:p>
            <a:pPr marL="285840" indent="-285480">
              <a:lnSpc>
                <a:spcPct val="100000"/>
              </a:lnSpc>
              <a:buClr>
                <a:srgbClr val="000000"/>
              </a:buClr>
              <a:buFont typeface="Noto Sans Symbols"/>
              <a:buChar char="❑"/>
              <a:tabLst>
                <a:tab algn="l" pos="0"/>
              </a:tabLst>
            </a:pPr>
            <a:r>
              <a:rPr b="0" lang="fr-FR" sz="1200" spc="-1" strike="noStrike">
                <a:solidFill>
                  <a:srgbClr val="000000"/>
                </a:solidFill>
                <a:latin typeface="Arial"/>
                <a:ea typeface="Arial"/>
              </a:rPr>
              <a:t>Raideur de la nuque empêchant de tourner la tête.</a:t>
            </a:r>
            <a:endParaRPr b="0" lang="fr-FR" sz="1200" spc="-1" strike="noStrike">
              <a:latin typeface="Arial"/>
            </a:endParaRPr>
          </a:p>
          <a:p>
            <a:pPr marL="285840" indent="-285480">
              <a:lnSpc>
                <a:spcPct val="100000"/>
              </a:lnSpc>
              <a:buClr>
                <a:srgbClr val="ff0000"/>
              </a:buClr>
              <a:buFont typeface="Noto Sans Symbols"/>
              <a:buChar char="❑"/>
              <a:tabLst>
                <a:tab algn="l" pos="0"/>
              </a:tabLst>
            </a:pPr>
            <a:r>
              <a:rPr b="1" lang="fr-FR" sz="1200" spc="-1" strike="noStrike">
                <a:solidFill>
                  <a:srgbClr val="ff0000"/>
                </a:solidFill>
                <a:latin typeface="Arial"/>
                <a:ea typeface="Arial"/>
              </a:rPr>
              <a:t>Douleur à la palpation prudente du rachis</a:t>
            </a:r>
            <a:r>
              <a:rPr b="0" lang="fr-FR" sz="1200" spc="-1" strike="noStrike">
                <a:solidFill>
                  <a:srgbClr val="ff0000"/>
                </a:solidFill>
                <a:latin typeface="Arial"/>
                <a:ea typeface="Arial"/>
              </a:rPr>
              <a:t>.</a:t>
            </a:r>
            <a:endParaRPr b="0" lang="fr-FR" sz="1200" spc="-1" strike="noStrike">
              <a:latin typeface="Arial"/>
            </a:endParaRPr>
          </a:p>
          <a:p>
            <a:pPr marL="285840" indent="-285480">
              <a:lnSpc>
                <a:spcPct val="100000"/>
              </a:lnSpc>
              <a:buClr>
                <a:srgbClr val="000000"/>
              </a:buClr>
              <a:buFont typeface="Noto Sans Symbols"/>
              <a:buChar char="❑"/>
              <a:tabLst>
                <a:tab algn="l" pos="0"/>
              </a:tabLst>
            </a:pPr>
            <a:r>
              <a:rPr b="0" lang="fr-FR" sz="1200" spc="-1" strike="noStrike">
                <a:solidFill>
                  <a:srgbClr val="000000"/>
                </a:solidFill>
                <a:latin typeface="Arial"/>
                <a:ea typeface="Arial"/>
              </a:rPr>
              <a:t>Déformation évidente du rachis.</a:t>
            </a:r>
            <a:endParaRPr b="0" lang="fr-FR" sz="1200" spc="-1" strike="noStrike">
              <a:latin typeface="Arial"/>
            </a:endParaRPr>
          </a:p>
          <a:p>
            <a:pPr marL="285840" indent="-209160">
              <a:lnSpc>
                <a:spcPct val="100000"/>
              </a:lnSpc>
              <a:tabLst>
                <a:tab algn="l" pos="0"/>
              </a:tabLst>
            </a:pPr>
            <a:endParaRPr b="0" lang="fr-FR" sz="1200" spc="-1" strike="noStrike">
              <a:latin typeface="Arial"/>
            </a:endParaRPr>
          </a:p>
        </p:txBody>
      </p:sp>
      <p:sp>
        <p:nvSpPr>
          <p:cNvPr id="307" name="Google Shape;438;p9"/>
          <p:cNvSpPr/>
          <p:nvPr/>
        </p:nvSpPr>
        <p:spPr>
          <a:xfrm>
            <a:off x="5324400" y="3898800"/>
            <a:ext cx="5452560" cy="1902960"/>
          </a:xfrm>
          <a:prstGeom prst="rect">
            <a:avLst/>
          </a:prstGeom>
          <a:solidFill>
            <a:schemeClr val="lt1"/>
          </a:solidFill>
          <a:ln w="12700">
            <a:solidFill>
              <a:srgbClr val="5b9bd5"/>
            </a:solidFill>
            <a:miter/>
          </a:ln>
        </p:spPr>
        <p:style>
          <a:lnRef idx="0"/>
          <a:fillRef idx="0"/>
          <a:effectRef idx="0"/>
          <a:fontRef idx="minor"/>
        </p:style>
        <p:txBody>
          <a:bodyPr>
            <a:noAutofit/>
          </a:bodyPr>
          <a:p>
            <a:pPr>
              <a:lnSpc>
                <a:spcPct val="100000"/>
              </a:lnSpc>
              <a:tabLst>
                <a:tab algn="l" pos="0"/>
              </a:tabLst>
            </a:pPr>
            <a:r>
              <a:rPr b="1" lang="fr-FR" sz="1200" spc="-1" strike="noStrike">
                <a:solidFill>
                  <a:srgbClr val="000000"/>
                </a:solidFill>
                <a:latin typeface="Arial"/>
                <a:ea typeface="Arial"/>
              </a:rPr>
              <a:t>(3) Signes d’atteinte de la moelle épinière</a:t>
            </a:r>
            <a:endParaRPr b="0" lang="fr-FR" sz="1200" spc="-1" strike="noStrike">
              <a:latin typeface="Arial"/>
            </a:endParaRPr>
          </a:p>
          <a:p>
            <a:pPr indent="-75960">
              <a:lnSpc>
                <a:spcPct val="100000"/>
              </a:lnSpc>
              <a:buClr>
                <a:srgbClr val="000000"/>
              </a:buClr>
              <a:buFont typeface="Noto Sans Symbols"/>
              <a:buChar char="❑"/>
              <a:tabLst>
                <a:tab algn="l" pos="0"/>
              </a:tabLst>
            </a:pPr>
            <a:r>
              <a:rPr b="0" lang="fr-FR" sz="1200" spc="-1" strike="noStrike">
                <a:solidFill>
                  <a:srgbClr val="000000"/>
                </a:solidFill>
                <a:latin typeface="Arial"/>
                <a:ea typeface="Arial"/>
              </a:rPr>
              <a:t>Perte ou diminution de la force musculaire ou de la motricité des mains ou des pieds (difficulté de serrer les mains, de bouger les orteils, de bouger un ou plusieurs membres). </a:t>
            </a:r>
            <a:endParaRPr b="0" lang="fr-FR" sz="1200" spc="-1" strike="noStrike">
              <a:latin typeface="Arial"/>
            </a:endParaRPr>
          </a:p>
          <a:p>
            <a:pPr indent="-75960">
              <a:lnSpc>
                <a:spcPct val="100000"/>
              </a:lnSpc>
              <a:buClr>
                <a:srgbClr val="000000"/>
              </a:buClr>
              <a:buFont typeface="Noto Sans Symbols"/>
              <a:buChar char="❑"/>
              <a:tabLst>
                <a:tab algn="l" pos="0"/>
              </a:tabLst>
            </a:pPr>
            <a:r>
              <a:rPr b="0" lang="fr-FR" sz="1200" spc="-1" strike="noStrike">
                <a:solidFill>
                  <a:srgbClr val="000000"/>
                </a:solidFill>
                <a:latin typeface="Arial"/>
                <a:ea typeface="Arial"/>
              </a:rPr>
              <a:t>Perte ou une diminution de la sensibilité des membres supérieurs (mains) ou inférieurs (pied).</a:t>
            </a:r>
            <a:endParaRPr b="0" lang="fr-FR" sz="1200" spc="-1" strike="noStrike">
              <a:latin typeface="Arial"/>
            </a:endParaRPr>
          </a:p>
          <a:p>
            <a:pPr indent="-75960">
              <a:lnSpc>
                <a:spcPct val="100000"/>
              </a:lnSpc>
              <a:buClr>
                <a:srgbClr val="ff0000"/>
              </a:buClr>
              <a:buFont typeface="Noto Sans Symbols"/>
              <a:buChar char="❑"/>
              <a:tabLst>
                <a:tab algn="l" pos="0"/>
              </a:tabLst>
            </a:pPr>
            <a:r>
              <a:rPr b="1" lang="fr-FR" sz="1200" spc="-1" strike="noStrike">
                <a:solidFill>
                  <a:srgbClr val="ff0000"/>
                </a:solidFill>
                <a:latin typeface="Arial"/>
                <a:ea typeface="Arial"/>
              </a:rPr>
              <a:t>Engourdissement, sensations de décharges électriques au niveau des membres (paresthésie),</a:t>
            </a:r>
            <a:endParaRPr b="0" lang="fr-FR" sz="1200" spc="-1" strike="noStrike">
              <a:latin typeface="Arial"/>
            </a:endParaRPr>
          </a:p>
          <a:p>
            <a:pPr indent="-75960">
              <a:lnSpc>
                <a:spcPct val="100000"/>
              </a:lnSpc>
              <a:buClr>
                <a:srgbClr val="000000"/>
              </a:buClr>
              <a:buFont typeface="Noto Sans Symbols"/>
              <a:buChar char="❑"/>
              <a:tabLst>
                <a:tab algn="l" pos="0"/>
              </a:tabLst>
            </a:pPr>
            <a:r>
              <a:rPr b="0" lang="fr-FR" sz="1200" spc="-1" strike="noStrike">
                <a:solidFill>
                  <a:srgbClr val="000000"/>
                </a:solidFill>
                <a:latin typeface="Arial"/>
                <a:ea typeface="Arial"/>
              </a:rPr>
              <a:t>Perte des urines ou des matières fécales.</a:t>
            </a:r>
            <a:endParaRPr b="0" lang="fr-FR" sz="1200" spc="-1" strike="noStrike">
              <a:latin typeface="Arial"/>
            </a:endParaRPr>
          </a:p>
          <a:p>
            <a:pPr indent="-75960">
              <a:lnSpc>
                <a:spcPct val="100000"/>
              </a:lnSpc>
              <a:buClr>
                <a:srgbClr val="000000"/>
              </a:buClr>
              <a:buFont typeface="Noto Sans Symbols"/>
              <a:buChar char="❑"/>
              <a:tabLst>
                <a:tab algn="l" pos="0"/>
              </a:tabLst>
            </a:pPr>
            <a:r>
              <a:rPr b="0" lang="fr-FR" sz="1200" spc="-1" strike="noStrike">
                <a:solidFill>
                  <a:srgbClr val="000000"/>
                </a:solidFill>
                <a:latin typeface="Arial"/>
                <a:ea typeface="Arial"/>
              </a:rPr>
              <a:t>Érection chez l’homme (victime inconsciente, victime trouvée déshabillée).</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p:txBody>
      </p:sp>
      <p:sp>
        <p:nvSpPr>
          <p:cNvPr id="308" name="Google Shape;439;p9"/>
          <p:cNvSpPr/>
          <p:nvPr/>
        </p:nvSpPr>
        <p:spPr>
          <a:xfrm>
            <a:off x="860400" y="792000"/>
            <a:ext cx="10515240" cy="437760"/>
          </a:xfrm>
          <a:prstGeom prst="rect">
            <a:avLst/>
          </a:prstGeom>
          <a:noFill/>
          <a:ln w="0">
            <a:noFill/>
          </a:ln>
        </p:spPr>
        <p:style>
          <a:lnRef idx="0"/>
          <a:fillRef idx="0"/>
          <a:effectRef idx="0"/>
          <a:fontRef idx="minor"/>
        </p:style>
        <p:txBody>
          <a:bodyPr anchor="ctr">
            <a:noAutofit/>
          </a:bodyPr>
          <a:p>
            <a:pPr>
              <a:lnSpc>
                <a:spcPct val="90000"/>
              </a:lnSpc>
              <a:tabLst>
                <a:tab algn="l" pos="0"/>
              </a:tabLst>
            </a:pPr>
            <a:r>
              <a:rPr b="1" lang="fr-FR" sz="2800" spc="-1" strike="noStrike">
                <a:solidFill>
                  <a:srgbClr val="000000"/>
                </a:solidFill>
                <a:latin typeface="Calibri"/>
                <a:ea typeface="Calibri"/>
              </a:rPr>
              <a:t>SOLUTION ÉTUDE DE CAS N°2</a:t>
            </a:r>
            <a:endParaRPr b="0" lang="fr-FR"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LibreOffice/7.1.5.2$Windows_x86 LibreOffice_project/85f04e9f809797b8199d13c421bd8a2b025d52b5</Application>
  <AppVersion>15.0000</AppVersion>
  <Words>1374</Words>
  <Paragraphs>506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2019-01-11T14:30:18Z</dcterms:created>
  <dc:creator>murielle merens</dc:creator>
  <dc:description/>
  <dc:language>fr-FR</dc:language>
  <cp:lastModifiedBy>jcroussel-2019</cp:lastModifiedBy>
  <dcterms:modified xsi:type="dcterms:W3CDTF">2021-11-25T18:12:55Z</dcterms:modified>
  <cp:revision>1</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32</vt:i4>
  </property>
  <property fmtid="{D5CDD505-2E9C-101B-9397-08002B2CF9AE}" pid="3" name="PresentationFormat">
    <vt:lpwstr>Personnalisé</vt:lpwstr>
  </property>
  <property fmtid="{D5CDD505-2E9C-101B-9397-08002B2CF9AE}" pid="4" name="Slides">
    <vt:i4>32</vt:i4>
  </property>
</Properties>
</file>