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7" r:id="rId2"/>
    <p:sldId id="274" r:id="rId3"/>
    <p:sldId id="269" r:id="rId4"/>
    <p:sldId id="301" r:id="rId5"/>
    <p:sldId id="267" r:id="rId6"/>
    <p:sldId id="275" r:id="rId7"/>
    <p:sldId id="279" r:id="rId8"/>
    <p:sldId id="273" r:id="rId9"/>
    <p:sldId id="282" r:id="rId10"/>
    <p:sldId id="283" r:id="rId11"/>
    <p:sldId id="284" r:id="rId12"/>
    <p:sldId id="302" r:id="rId13"/>
    <p:sldId id="289" r:id="rId14"/>
    <p:sldId id="304" r:id="rId15"/>
    <p:sldId id="305" r:id="rId16"/>
    <p:sldId id="294" r:id="rId17"/>
    <p:sldId id="307" r:id="rId18"/>
    <p:sldId id="292" r:id="rId19"/>
    <p:sldId id="306" r:id="rId20"/>
    <p:sldId id="291" r:id="rId21"/>
    <p:sldId id="293" r:id="rId22"/>
    <p:sldId id="297" r:id="rId23"/>
    <p:sldId id="295" r:id="rId24"/>
    <p:sldId id="300" r:id="rId25"/>
    <p:sldId id="298" r:id="rId26"/>
    <p:sldId id="296" r:id="rId27"/>
    <p:sldId id="309" r:id="rId28"/>
    <p:sldId id="299" r:id="rId29"/>
    <p:sldId id="308" r:id="rId30"/>
    <p:sldId id="271" r:id="rId31"/>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modifyVerifier cryptProviderType="rsaAES" cryptAlgorithmClass="hash" cryptAlgorithmType="typeAny" cryptAlgorithmSid="14" spinCount="100000" saltData="oqUri5bCzauMD8vqAXLI1A==" hashData="SQJgyyyfFRJB1f4tRraMjxX1TFG1+qmNHPmEKSg+nukqReSZMA5I+o09qDBqawaNYXEzIRff28aK2e0TcClZj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17" autoAdjust="0"/>
    <p:restoredTop sz="58393" autoAdjust="0"/>
  </p:normalViewPr>
  <p:slideViewPr>
    <p:cSldViewPr snapToGrid="0" snapToObjects="1">
      <p:cViewPr varScale="1">
        <p:scale>
          <a:sx n="58" d="100"/>
          <a:sy n="58" d="100"/>
        </p:scale>
        <p:origin x="990"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657"/>
    </p:cViewPr>
  </p:sorterViewPr>
  <p:notesViewPr>
    <p:cSldViewPr snapToGrid="0" snapToObjects="1">
      <p:cViewPr varScale="1">
        <p:scale>
          <a:sx n="76" d="100"/>
          <a:sy n="76" d="100"/>
        </p:scale>
        <p:origin x="471"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66DFF66-8819-44E9-AC59-CC00529594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a:extLst>
              <a:ext uri="{FF2B5EF4-FFF2-40B4-BE49-F238E27FC236}">
                <a16:creationId xmlns:a16="http://schemas.microsoft.com/office/drawing/2014/main" id="{7B621FF7-5548-468F-B4A7-32476C14284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AA49B710-EA0C-4B8F-AA17-F6CE854A1857}" type="datetimeFigureOut">
              <a:rPr lang="fr-FR"/>
              <a:pPr>
                <a:defRPr/>
              </a:pPr>
              <a:t>24/11/2021</a:t>
            </a:fld>
            <a:endParaRPr lang="fr-FR"/>
          </a:p>
        </p:txBody>
      </p:sp>
      <p:sp>
        <p:nvSpPr>
          <p:cNvPr id="4" name="Espace réservé de l'image des diapositives 3">
            <a:extLst>
              <a:ext uri="{FF2B5EF4-FFF2-40B4-BE49-F238E27FC236}">
                <a16:creationId xmlns:a16="http://schemas.microsoft.com/office/drawing/2014/main" id="{47CB9543-56AE-4CE7-A44B-7D7FCD162A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ECBAB343-6589-4C55-8252-05FCF7A508A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44B31CD3-59B2-4062-9531-6537AF24D7A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a:extLst>
              <a:ext uri="{FF2B5EF4-FFF2-40B4-BE49-F238E27FC236}">
                <a16:creationId xmlns:a16="http://schemas.microsoft.com/office/drawing/2014/main" id="{9CA27F27-8080-461F-87E4-BAFD972391F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141AADB-ED2F-4C32-AD15-215CCB47DDF8}"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50" dirty="0"/>
              <a:t>Observez les différentes photos pour identifier les situations qui sont stressantes et les réactions des victimes…</a:t>
            </a:r>
          </a:p>
          <a:p>
            <a:r>
              <a:rPr lang="fr-FR" sz="1050" dirty="0"/>
              <a:t>Chaque personne réagit à sa façon face au stress.</a:t>
            </a:r>
          </a:p>
          <a:p>
            <a:endParaRPr lang="fr-FR" sz="1050" dirty="0"/>
          </a:p>
        </p:txBody>
      </p:sp>
      <p:sp>
        <p:nvSpPr>
          <p:cNvPr id="4" name="Espace réservé du numéro de diapositive 3"/>
          <p:cNvSpPr>
            <a:spLocks noGrp="1"/>
          </p:cNvSpPr>
          <p:nvPr>
            <p:ph type="sldNum" sz="quarter" idx="5"/>
          </p:nvPr>
        </p:nvSpPr>
        <p:spPr/>
        <p:txBody>
          <a:bodyPr/>
          <a:lstStyle/>
          <a:p>
            <a:pPr>
              <a:defRPr/>
            </a:pPr>
            <a:fld id="{B141AADB-ED2F-4C32-AD15-215CCB47DDF8}" type="slidenum">
              <a:rPr lang="fr-FR" smtClean="0"/>
              <a:pPr>
                <a:defRPr/>
              </a:pPr>
              <a:t>2</a:t>
            </a:fld>
            <a:endParaRPr lang="fr-FR"/>
          </a:p>
        </p:txBody>
      </p:sp>
    </p:spTree>
    <p:extLst>
      <p:ext uri="{BB962C8B-B14F-4D97-AF65-F5344CB8AC3E}">
        <p14:creationId xmlns:p14="http://schemas.microsoft.com/office/powerpoint/2010/main" val="3988468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a:extLst>
              <a:ext uri="{FF2B5EF4-FFF2-40B4-BE49-F238E27FC236}">
                <a16:creationId xmlns:a16="http://schemas.microsoft.com/office/drawing/2014/main" id="{7374D0A1-4515-4DC6-B49F-2D7F859A27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notes 2">
            <a:extLst>
              <a:ext uri="{FF2B5EF4-FFF2-40B4-BE49-F238E27FC236}">
                <a16:creationId xmlns:a16="http://schemas.microsoft.com/office/drawing/2014/main" id="{C27E8A52-CF1B-4E29-A571-B62FEBBFDC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z="1050" dirty="0"/>
              <a:t>Nous allons détailler les 3 principales phases de la prise en charge d’une victime, à savoir son abord, sa prise en charge « 1ers secours » et le relais entre l’équipe de secouristes et une autre équipe (médicalisée, centre hospitalier…).</a:t>
            </a:r>
          </a:p>
          <a:p>
            <a:pPr>
              <a:spcBef>
                <a:spcPct val="0"/>
              </a:spcBef>
            </a:pPr>
            <a:endParaRPr lang="fr-FR" altLang="fr-FR" sz="1050" dirty="0"/>
          </a:p>
        </p:txBody>
      </p:sp>
      <p:sp>
        <p:nvSpPr>
          <p:cNvPr id="22532" name="Espace réservé du numéro de diapositive 3">
            <a:extLst>
              <a:ext uri="{FF2B5EF4-FFF2-40B4-BE49-F238E27FC236}">
                <a16:creationId xmlns:a16="http://schemas.microsoft.com/office/drawing/2014/main" id="{1C56F3BD-DE26-423B-957F-A5DD2A334D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B7D9213-1B19-4AF6-ABDA-652ECD1B65AD}" type="slidenum">
              <a:rPr lang="fr-FR" altLang="fr-FR"/>
              <a:pPr/>
              <a:t>13</a:t>
            </a:fld>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a:extLst>
              <a:ext uri="{FF2B5EF4-FFF2-40B4-BE49-F238E27FC236}">
                <a16:creationId xmlns:a16="http://schemas.microsoft.com/office/drawing/2014/main" id="{7374D0A1-4515-4DC6-B49F-2D7F859A27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notes 2">
            <a:extLst>
              <a:ext uri="{FF2B5EF4-FFF2-40B4-BE49-F238E27FC236}">
                <a16:creationId xmlns:a16="http://schemas.microsoft.com/office/drawing/2014/main" id="{C27E8A52-CF1B-4E29-A571-B62FEBBFDC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z="1050" dirty="0"/>
              <a:t>Il est à la fois important de se maintenir « à distance » de la personne afin de ne pas envahir son espace personnel, mais aussi de créer une certaine « proximité » entre le secouriste et la victime afin de créer un « cercle de confiance  » dans lequel la victime se sentira en sécurité. Le contact physique PEUT se faire si la victime n’y est pas réticente afin d’augmenter la sensation d’être considérée en temps que personne.</a:t>
            </a:r>
          </a:p>
          <a:p>
            <a:pPr marL="0" marR="0" lvl="0" indent="0" algn="l" defTabSz="914400" rtl="0" eaLnBrk="1" fontAlgn="base" latinLnBrk="0" hangingPunct="1">
              <a:lnSpc>
                <a:spcPct val="100000"/>
              </a:lnSpc>
              <a:spcBef>
                <a:spcPct val="0"/>
              </a:spcBef>
              <a:spcAft>
                <a:spcPct val="0"/>
              </a:spcAft>
              <a:buClrTx/>
              <a:buSzTx/>
              <a:buFontTx/>
              <a:buNone/>
              <a:tabLst/>
              <a:defRPr/>
            </a:pPr>
            <a:r>
              <a:rPr lang="fr-FR" altLang="fr-FR" sz="1050" dirty="0"/>
              <a:t>Le contact physique est un moyen d’établir le lien, mais son emploi ne doit / peut pas être systématique et forcé… certaines situations (violence familiale, agression sexuelle…) et certaines cultures proscrivent d’office le contact physique.</a:t>
            </a:r>
          </a:p>
          <a:p>
            <a:pPr>
              <a:spcBef>
                <a:spcPct val="0"/>
              </a:spcBef>
            </a:pPr>
            <a:endParaRPr lang="fr-FR" altLang="fr-FR" sz="1050" dirty="0"/>
          </a:p>
          <a:p>
            <a:pPr>
              <a:spcBef>
                <a:spcPct val="0"/>
              </a:spcBef>
            </a:pPr>
            <a:r>
              <a:rPr lang="fr-FR" altLang="fr-FR" sz="1050" dirty="0"/>
              <a:t>Le fait de se placer à la même hauteur, permet de réduire là encore les « barrières » à la communication en parlant d’égal à égal.</a:t>
            </a:r>
          </a:p>
          <a:p>
            <a:pPr>
              <a:spcBef>
                <a:spcPct val="0"/>
              </a:spcBef>
            </a:pPr>
            <a:endParaRPr lang="fr-FR" altLang="fr-FR" sz="1050" dirty="0"/>
          </a:p>
          <a:p>
            <a:pPr>
              <a:spcBef>
                <a:spcPct val="0"/>
              </a:spcBef>
            </a:pPr>
            <a:r>
              <a:rPr lang="fr-FR" altLang="fr-FR" sz="1050" dirty="0"/>
              <a:t>Le secouriste devra s’adresser directement à la victime, même s’il s’agit d’un enfant.</a:t>
            </a:r>
          </a:p>
          <a:p>
            <a:pPr>
              <a:spcBef>
                <a:spcPct val="0"/>
              </a:spcBef>
            </a:pPr>
            <a:r>
              <a:rPr lang="fr-FR" altLang="fr-FR" sz="1050" dirty="0"/>
              <a:t>Le secouriste s’adressera à une victime adulte en la vouvoyant et en l’appelant par son nom (M. Y ou Mme X). Dans le cas d’un enfant, le fait de l’appeler par son prénom favorisera le lien.</a:t>
            </a:r>
          </a:p>
          <a:p>
            <a:pPr>
              <a:spcBef>
                <a:spcPct val="0"/>
              </a:spcBef>
            </a:pPr>
            <a:endParaRPr lang="fr-FR" altLang="fr-FR" sz="1050" dirty="0"/>
          </a:p>
          <a:p>
            <a:pPr>
              <a:spcBef>
                <a:spcPct val="0"/>
              </a:spcBef>
            </a:pPr>
            <a:r>
              <a:rPr lang="fr-FR" altLang="fr-FR" sz="1050" dirty="0"/>
              <a:t>Se présenter: « Bonjour, je m’appelle XX et suis secouriste… »</a:t>
            </a:r>
          </a:p>
          <a:p>
            <a:pPr>
              <a:spcBef>
                <a:spcPct val="0"/>
              </a:spcBef>
            </a:pPr>
            <a:endParaRPr lang="fr-FR" altLang="fr-FR" sz="1050" dirty="0"/>
          </a:p>
          <a:p>
            <a:pPr>
              <a:spcBef>
                <a:spcPct val="0"/>
              </a:spcBef>
            </a:pPr>
            <a:r>
              <a:rPr lang="fr-FR" altLang="fr-FR" sz="1050" dirty="0"/>
              <a:t>Préciser la raison de notre venue: « je suis là pour vous aider, je vais vous accompagner tout au long de l’intervention ».</a:t>
            </a:r>
          </a:p>
          <a:p>
            <a:pPr>
              <a:spcBef>
                <a:spcPct val="0"/>
              </a:spcBef>
            </a:pPr>
            <a:endParaRPr lang="fr-FR" altLang="fr-FR" sz="1050" dirty="0"/>
          </a:p>
          <a:p>
            <a:pPr>
              <a:spcBef>
                <a:spcPct val="0"/>
              </a:spcBef>
            </a:pPr>
            <a:r>
              <a:rPr lang="fr-FR" altLang="fr-FR" sz="1050" dirty="0"/>
              <a:t>Établir un dialogue et une relation de confiance: « pouvez-vous me dire ce qu’il se passe pour que je comprenne bien la situation et que je vous aide au mieux ?», « comment puis-je vous aider ? ».</a:t>
            </a:r>
          </a:p>
          <a:p>
            <a:pPr>
              <a:spcBef>
                <a:spcPct val="0"/>
              </a:spcBef>
            </a:pPr>
            <a:endParaRPr lang="fr-FR" altLang="fr-FR" sz="1050" dirty="0"/>
          </a:p>
          <a:p>
            <a:pPr>
              <a:spcBef>
                <a:spcPct val="0"/>
              </a:spcBef>
            </a:pPr>
            <a:r>
              <a:rPr lang="fr-FR" altLang="fr-FR" sz="1050" dirty="0"/>
              <a:t>Présenter les différentes étapes de la prise en charge à la victime afin qu’elle comprenne l’organisation et tout ce qui se passe autour et sur elle. </a:t>
            </a:r>
          </a:p>
          <a:p>
            <a:pPr>
              <a:spcBef>
                <a:spcPct val="0"/>
              </a:spcBef>
            </a:pPr>
            <a:endParaRPr lang="fr-FR" altLang="fr-FR" sz="1050" dirty="0"/>
          </a:p>
        </p:txBody>
      </p:sp>
      <p:sp>
        <p:nvSpPr>
          <p:cNvPr id="22532" name="Espace réservé du numéro de diapositive 3">
            <a:extLst>
              <a:ext uri="{FF2B5EF4-FFF2-40B4-BE49-F238E27FC236}">
                <a16:creationId xmlns:a16="http://schemas.microsoft.com/office/drawing/2014/main" id="{1C56F3BD-DE26-423B-957F-A5DD2A334D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B7D9213-1B19-4AF6-ABDA-652ECD1B65AD}" type="slidenum">
              <a:rPr lang="fr-FR" altLang="fr-FR"/>
              <a:pPr/>
              <a:t>14</a:t>
            </a:fld>
            <a:endParaRPr lang="fr-FR" altLang="fr-FR"/>
          </a:p>
        </p:txBody>
      </p:sp>
    </p:spTree>
    <p:extLst>
      <p:ext uri="{BB962C8B-B14F-4D97-AF65-F5344CB8AC3E}">
        <p14:creationId xmlns:p14="http://schemas.microsoft.com/office/powerpoint/2010/main" val="369845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a:extLst>
              <a:ext uri="{FF2B5EF4-FFF2-40B4-BE49-F238E27FC236}">
                <a16:creationId xmlns:a16="http://schemas.microsoft.com/office/drawing/2014/main" id="{7374D0A1-4515-4DC6-B49F-2D7F859A27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notes 2">
            <a:extLst>
              <a:ext uri="{FF2B5EF4-FFF2-40B4-BE49-F238E27FC236}">
                <a16:creationId xmlns:a16="http://schemas.microsoft.com/office/drawing/2014/main" id="{C27E8A52-CF1B-4E29-A571-B62FEBBFDC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z="1050" b="1" dirty="0"/>
              <a:t>Informer et expliquer </a:t>
            </a:r>
            <a:r>
              <a:rPr lang="fr-FR" altLang="fr-FR" sz="1050" dirty="0"/>
              <a:t>:</a:t>
            </a:r>
          </a:p>
          <a:p>
            <a:pPr>
              <a:spcBef>
                <a:spcPct val="0"/>
              </a:spcBef>
            </a:pPr>
            <a:r>
              <a:rPr lang="fr-FR" altLang="fr-FR" sz="1050" dirty="0"/>
              <a:t>	va permettre de renforcer la confiance accordée au secouriste car la victime est au courant de ce qui va se passer et pourquoi.</a:t>
            </a:r>
          </a:p>
          <a:p>
            <a:pPr>
              <a:spcBef>
                <a:spcPct val="0"/>
              </a:spcBef>
            </a:pPr>
            <a:endParaRPr lang="fr-FR" altLang="fr-FR" sz="1050" dirty="0"/>
          </a:p>
          <a:p>
            <a:pPr>
              <a:spcBef>
                <a:spcPct val="0"/>
              </a:spcBef>
            </a:pPr>
            <a:r>
              <a:rPr lang="fr-FR" altLang="fr-FR" sz="1050" b="1" dirty="0"/>
              <a:t>Repérer la détresse psychologique </a:t>
            </a:r>
            <a:r>
              <a:rPr lang="fr-FR" altLang="fr-FR" sz="1050" dirty="0"/>
              <a:t>:</a:t>
            </a:r>
          </a:p>
          <a:p>
            <a:pPr>
              <a:spcBef>
                <a:spcPct val="0"/>
              </a:spcBef>
            </a:pPr>
            <a:r>
              <a:rPr lang="fr-FR" altLang="fr-FR" sz="1050" dirty="0"/>
              <a:t>	Identifier les signes de la détresse et « les soumettre » à la victime pour lui montrer que l’on a bien pris en compte la situation</a:t>
            </a:r>
          </a:p>
          <a:p>
            <a:pPr>
              <a:spcBef>
                <a:spcPct val="0"/>
              </a:spcBef>
            </a:pPr>
            <a:r>
              <a:rPr lang="fr-FR" altLang="fr-FR" sz="1050" dirty="0"/>
              <a:t>	« je vous sens triste, angoissée… », « je comprends votre situation… »</a:t>
            </a:r>
          </a:p>
          <a:p>
            <a:pPr>
              <a:spcBef>
                <a:spcPct val="0"/>
              </a:spcBef>
            </a:pPr>
            <a:endParaRPr lang="fr-FR" altLang="fr-FR" sz="1050" dirty="0"/>
          </a:p>
          <a:p>
            <a:pPr>
              <a:spcBef>
                <a:spcPct val="0"/>
              </a:spcBef>
            </a:pPr>
            <a:r>
              <a:rPr lang="fr-FR" altLang="fr-FR" sz="1050" b="1" dirty="0"/>
              <a:t>Questionner sur la détresse repérée </a:t>
            </a:r>
            <a:r>
              <a:rPr lang="fr-FR" altLang="fr-FR" sz="1050" dirty="0"/>
              <a:t>:</a:t>
            </a:r>
          </a:p>
          <a:p>
            <a:pPr>
              <a:spcBef>
                <a:spcPct val="0"/>
              </a:spcBef>
            </a:pPr>
            <a:r>
              <a:rPr lang="fr-FR" altLang="fr-FR" sz="1050" dirty="0"/>
              <a:t>	Outre les aspects juridiques et « gestuelle secouriste », le fait de questionner la personne va renforcer le sentiment d’être prise en compte, considérée, SANS ETRE JUGEE</a:t>
            </a:r>
          </a:p>
          <a:p>
            <a:pPr>
              <a:spcBef>
                <a:spcPct val="0"/>
              </a:spcBef>
            </a:pPr>
            <a:endParaRPr lang="fr-FR" altLang="fr-FR" sz="1050" dirty="0"/>
          </a:p>
          <a:p>
            <a:pPr>
              <a:spcBef>
                <a:spcPct val="0"/>
              </a:spcBef>
            </a:pPr>
            <a:r>
              <a:rPr lang="fr-FR" altLang="fr-FR" sz="1050" b="1" dirty="0"/>
              <a:t>Reformuler</a:t>
            </a:r>
            <a:r>
              <a:rPr lang="fr-FR" altLang="fr-FR" sz="1050" dirty="0"/>
              <a:t> :</a:t>
            </a:r>
          </a:p>
          <a:p>
            <a:pPr>
              <a:spcBef>
                <a:spcPct val="0"/>
              </a:spcBef>
            </a:pPr>
            <a:r>
              <a:rPr lang="fr-FR" altLang="fr-FR" sz="1050" dirty="0"/>
              <a:t>	Là encore, le fait de reformuler la détresse et le ressenti de la victime, va lui permettre de se sentir écouter</a:t>
            </a:r>
          </a:p>
          <a:p>
            <a:pPr>
              <a:spcBef>
                <a:spcPct val="0"/>
              </a:spcBef>
            </a:pPr>
            <a:endParaRPr lang="fr-FR" altLang="fr-FR" sz="1050" dirty="0"/>
          </a:p>
        </p:txBody>
      </p:sp>
      <p:sp>
        <p:nvSpPr>
          <p:cNvPr id="22532" name="Espace réservé du numéro de diapositive 3">
            <a:extLst>
              <a:ext uri="{FF2B5EF4-FFF2-40B4-BE49-F238E27FC236}">
                <a16:creationId xmlns:a16="http://schemas.microsoft.com/office/drawing/2014/main" id="{1C56F3BD-DE26-423B-957F-A5DD2A334D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B7D9213-1B19-4AF6-ABDA-652ECD1B65AD}" type="slidenum">
              <a:rPr lang="fr-FR" altLang="fr-FR"/>
              <a:pPr/>
              <a:t>15</a:t>
            </a:fld>
            <a:endParaRPr lang="fr-FR" altLang="fr-FR"/>
          </a:p>
        </p:txBody>
      </p:sp>
    </p:spTree>
    <p:extLst>
      <p:ext uri="{BB962C8B-B14F-4D97-AF65-F5344CB8AC3E}">
        <p14:creationId xmlns:p14="http://schemas.microsoft.com/office/powerpoint/2010/main" val="1024645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a:extLst>
              <a:ext uri="{FF2B5EF4-FFF2-40B4-BE49-F238E27FC236}">
                <a16:creationId xmlns:a16="http://schemas.microsoft.com/office/drawing/2014/main" id="{919B27A9-6603-44E9-BBE1-9175E65230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notes 2">
            <a:extLst>
              <a:ext uri="{FF2B5EF4-FFF2-40B4-BE49-F238E27FC236}">
                <a16:creationId xmlns:a16="http://schemas.microsoft.com/office/drawing/2014/main" id="{44F1225D-9D52-4E0E-838C-51FDCFAE79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fr-FR" altLang="fr-FR" sz="1050" dirty="0"/>
              <a:t>Le changement d’interlocuteur lors de l’hospitalisation ou la prise en charge par une autre équipe est un moment délicat car il pourrait être une rupture dans les liens de confiance et de sécurité créés avec la victime.</a:t>
            </a:r>
          </a:p>
          <a:p>
            <a:pPr>
              <a:spcBef>
                <a:spcPct val="0"/>
              </a:spcBef>
            </a:pPr>
            <a:endParaRPr lang="fr-FR" altLang="fr-FR" sz="1050" dirty="0"/>
          </a:p>
        </p:txBody>
      </p:sp>
      <p:sp>
        <p:nvSpPr>
          <p:cNvPr id="33796" name="Espace réservé du numéro de diapositive 3">
            <a:extLst>
              <a:ext uri="{FF2B5EF4-FFF2-40B4-BE49-F238E27FC236}">
                <a16:creationId xmlns:a16="http://schemas.microsoft.com/office/drawing/2014/main" id="{3BB36C5D-41A2-4575-80C0-FCF11A28C7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AF53E5A-1F58-41F4-9181-4D35565B53C4}" type="slidenum">
              <a:rPr lang="fr-FR" altLang="fr-FR"/>
              <a:pPr/>
              <a:t>16</a:t>
            </a:fld>
            <a:endParaRPr lang="fr-FR"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a:extLst>
              <a:ext uri="{FF2B5EF4-FFF2-40B4-BE49-F238E27FC236}">
                <a16:creationId xmlns:a16="http://schemas.microsoft.com/office/drawing/2014/main" id="{919B27A9-6603-44E9-BBE1-9175E65230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notes 2">
            <a:extLst>
              <a:ext uri="{FF2B5EF4-FFF2-40B4-BE49-F238E27FC236}">
                <a16:creationId xmlns:a16="http://schemas.microsoft.com/office/drawing/2014/main" id="{44F1225D-9D52-4E0E-838C-51FDCFAE79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z="1050" dirty="0"/>
              <a:t>Les diapos précédentes ont montré la prise en charge d’une victime, et au final aucun grand changement radical n’est constaté, simplement des compléments (reformulation, implication de la victime dans sa prise en charge,…) en particulier dans l’attitude et le comportement du secouriste.</a:t>
            </a:r>
          </a:p>
          <a:p>
            <a:pPr>
              <a:spcBef>
                <a:spcPct val="0"/>
              </a:spcBef>
            </a:pPr>
            <a:r>
              <a:rPr lang="fr-FR" altLang="fr-FR" sz="1050" dirty="0"/>
              <a:t>TOUTES CES PRECISIONS SONT EN FAIT DES COMPOSANTES DE L’ECOUTE ACTIVE.</a:t>
            </a:r>
          </a:p>
        </p:txBody>
      </p:sp>
      <p:sp>
        <p:nvSpPr>
          <p:cNvPr id="33796" name="Espace réservé du numéro de diapositive 3">
            <a:extLst>
              <a:ext uri="{FF2B5EF4-FFF2-40B4-BE49-F238E27FC236}">
                <a16:creationId xmlns:a16="http://schemas.microsoft.com/office/drawing/2014/main" id="{3BB36C5D-41A2-4575-80C0-FCF11A28C7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AF53E5A-1F58-41F4-9181-4D35565B53C4}" type="slidenum">
              <a:rPr lang="fr-FR" altLang="fr-FR"/>
              <a:pPr/>
              <a:t>17</a:t>
            </a:fld>
            <a:endParaRPr lang="fr-FR" altLang="fr-FR"/>
          </a:p>
        </p:txBody>
      </p:sp>
    </p:spTree>
    <p:extLst>
      <p:ext uri="{BB962C8B-B14F-4D97-AF65-F5344CB8AC3E}">
        <p14:creationId xmlns:p14="http://schemas.microsoft.com/office/powerpoint/2010/main" val="3820534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a:extLst>
              <a:ext uri="{FF2B5EF4-FFF2-40B4-BE49-F238E27FC236}">
                <a16:creationId xmlns:a16="http://schemas.microsoft.com/office/drawing/2014/main" id="{8C5C86FA-742C-4CB1-AB15-E656BA384A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notes 2">
            <a:extLst>
              <a:ext uri="{FF2B5EF4-FFF2-40B4-BE49-F238E27FC236}">
                <a16:creationId xmlns:a16="http://schemas.microsoft.com/office/drawing/2014/main" id="{FEEE9DEC-BF4F-4588-9BB6-5AD708096B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z="1050" dirty="0"/>
              <a:t>Pratiquer l’écoute active c’est adopter une attitude ouverte et bienveillante en laissant l’autre s’exprimer sans jugement pour favoriser une alliance positive avec la personne.</a:t>
            </a:r>
          </a:p>
          <a:p>
            <a:pPr marL="171450" indent="-171450">
              <a:spcBef>
                <a:spcPct val="0"/>
              </a:spcBef>
              <a:buFontTx/>
              <a:buChar char="-"/>
            </a:pPr>
            <a:endParaRPr lang="fr-FR" altLang="fr-FR" sz="1050" dirty="0"/>
          </a:p>
          <a:p>
            <a:r>
              <a:rPr lang="fr-FR" sz="1050" dirty="0"/>
              <a:t>Technique de communication qui consiste à utiliser le questionnement et la reformulation afin de s’assurer qu’on a compris le message et de lui démontrer.</a:t>
            </a:r>
          </a:p>
          <a:p>
            <a:endParaRPr lang="fr-FR" sz="1050" dirty="0"/>
          </a:p>
          <a:p>
            <a:r>
              <a:rPr lang="fr-FR" sz="1050" dirty="0"/>
              <a:t>Les  4R :</a:t>
            </a:r>
          </a:p>
          <a:p>
            <a:pPr>
              <a:buFontTx/>
              <a:buChar char="-"/>
            </a:pPr>
            <a:r>
              <a:rPr lang="fr-FR" sz="1050" b="1" dirty="0"/>
              <a:t>Recontextualiser</a:t>
            </a:r>
            <a:r>
              <a:rPr lang="fr-FR" sz="1050" dirty="0"/>
              <a:t> : remettre dans le contexte et associer ce que dit la personne aux conditions de survenue ;</a:t>
            </a:r>
          </a:p>
          <a:p>
            <a:pPr>
              <a:buFontTx/>
              <a:buChar char="-"/>
            </a:pPr>
            <a:r>
              <a:rPr lang="fr-FR" sz="1050" b="1" dirty="0"/>
              <a:t>Reformuler</a:t>
            </a:r>
            <a:r>
              <a:rPr lang="fr-FR" sz="1050" dirty="0"/>
              <a:t> : s’assurer que l’on a bien compris ce que la personne a voulu dire et en lui demandant de clarifier le sens de certains éléments ;</a:t>
            </a:r>
          </a:p>
          <a:p>
            <a:pPr>
              <a:buFontTx/>
              <a:buChar char="-"/>
            </a:pPr>
            <a:r>
              <a:rPr lang="fr-FR" sz="1050" b="1" dirty="0"/>
              <a:t>Renforcer</a:t>
            </a:r>
            <a:r>
              <a:rPr lang="fr-FR" sz="1050" dirty="0"/>
              <a:t> : demander si nécessaire des approfondissements afin d’avoir plus d’éléments sur le point de vue de l’autre ;</a:t>
            </a:r>
          </a:p>
          <a:p>
            <a:pPr>
              <a:buFontTx/>
              <a:buChar char="-"/>
            </a:pPr>
            <a:r>
              <a:rPr lang="fr-FR" sz="1050" b="1" dirty="0"/>
              <a:t>Résumer</a:t>
            </a:r>
            <a:r>
              <a:rPr lang="fr-FR" sz="1050" dirty="0"/>
              <a:t> : confirmer à la personne qu’elle a bien été écoutée et comprise en synthétisant la situation.</a:t>
            </a:r>
          </a:p>
          <a:p>
            <a:pPr>
              <a:buFontTx/>
              <a:buChar char="-"/>
            </a:pPr>
            <a:endParaRPr lang="fr-FR" sz="1050" dirty="0"/>
          </a:p>
          <a:p>
            <a:pPr marL="0" indent="0">
              <a:buNone/>
            </a:pPr>
            <a:r>
              <a:rPr lang="fr-FR" sz="1050" u="sng" dirty="0"/>
              <a:t>Ne pas</a:t>
            </a:r>
            <a:r>
              <a:rPr lang="fr-FR" sz="1050" dirty="0"/>
              <a:t> : </a:t>
            </a:r>
          </a:p>
          <a:p>
            <a:pPr>
              <a:buFontTx/>
              <a:buChar char="-"/>
            </a:pPr>
            <a:r>
              <a:rPr lang="fr-FR" sz="1050" dirty="0"/>
              <a:t> conseiller, proposer des solutions ;</a:t>
            </a:r>
          </a:p>
          <a:p>
            <a:pPr>
              <a:buFontTx/>
              <a:buChar char="-"/>
            </a:pPr>
            <a:r>
              <a:rPr lang="fr-FR" sz="1050" dirty="0"/>
              <a:t> Juger négativement, critiquer ; </a:t>
            </a:r>
          </a:p>
          <a:p>
            <a:pPr>
              <a:buFontTx/>
              <a:buChar char="-"/>
            </a:pPr>
            <a:r>
              <a:rPr lang="fr-FR" sz="1050" dirty="0"/>
              <a:t> Rationnaliser, raisonner ;</a:t>
            </a:r>
          </a:p>
          <a:p>
            <a:pPr>
              <a:buFontTx/>
              <a:buChar char="-"/>
            </a:pPr>
            <a:r>
              <a:rPr lang="fr-FR" sz="1050" dirty="0"/>
              <a:t> Menacer, faire du chantage ;</a:t>
            </a:r>
          </a:p>
          <a:p>
            <a:pPr>
              <a:buFontTx/>
              <a:buChar char="-"/>
            </a:pPr>
            <a:r>
              <a:rPr lang="fr-FR" sz="1050" dirty="0"/>
              <a:t> Culpabiliser, faire la morale ;</a:t>
            </a:r>
          </a:p>
          <a:p>
            <a:pPr>
              <a:buFontTx/>
              <a:buChar char="-"/>
            </a:pPr>
            <a:r>
              <a:rPr lang="fr-FR" sz="1050" dirty="0"/>
              <a:t> Rabaisser, ridiculiser ;</a:t>
            </a:r>
          </a:p>
          <a:p>
            <a:pPr>
              <a:buFontTx/>
              <a:buChar char="-"/>
            </a:pPr>
            <a:r>
              <a:rPr lang="fr-FR" sz="1050" dirty="0"/>
              <a:t> Pratiquer une pseudo-analyse ;</a:t>
            </a:r>
          </a:p>
          <a:p>
            <a:pPr>
              <a:buFontTx/>
              <a:buChar char="-"/>
            </a:pPr>
            <a:r>
              <a:rPr lang="fr-FR" sz="1050" dirty="0"/>
              <a:t> Consoler, minimiser ;</a:t>
            </a:r>
          </a:p>
          <a:p>
            <a:pPr>
              <a:buFontTx/>
              <a:buChar char="-"/>
            </a:pPr>
            <a:r>
              <a:rPr lang="fr-FR" sz="1050" dirty="0"/>
              <a:t> Parler de soi ;</a:t>
            </a:r>
          </a:p>
          <a:p>
            <a:pPr>
              <a:buFontTx/>
              <a:buChar char="-"/>
            </a:pPr>
            <a:r>
              <a:rPr lang="fr-FR" sz="1050" dirty="0"/>
              <a:t> Faire des comparaisons.</a:t>
            </a:r>
          </a:p>
          <a:p>
            <a:pPr marL="0" indent="0">
              <a:spcBef>
                <a:spcPct val="0"/>
              </a:spcBef>
              <a:buFontTx/>
              <a:buNone/>
            </a:pPr>
            <a:endParaRPr lang="fr-FR" altLang="fr-FR" sz="1050" dirty="0"/>
          </a:p>
        </p:txBody>
      </p:sp>
      <p:sp>
        <p:nvSpPr>
          <p:cNvPr id="29700" name="Espace réservé du numéro de diapositive 3">
            <a:extLst>
              <a:ext uri="{FF2B5EF4-FFF2-40B4-BE49-F238E27FC236}">
                <a16:creationId xmlns:a16="http://schemas.microsoft.com/office/drawing/2014/main" id="{63A14A5B-F3AB-460A-936D-8270BE790F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0D4987B-7961-48CB-8FC1-1CA741DF6F9B}" type="slidenum">
              <a:rPr lang="fr-FR" altLang="fr-FR"/>
              <a:pPr/>
              <a:t>18</a:t>
            </a:fld>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a:extLst>
              <a:ext uri="{FF2B5EF4-FFF2-40B4-BE49-F238E27FC236}">
                <a16:creationId xmlns:a16="http://schemas.microsoft.com/office/drawing/2014/main" id="{7374D0A1-4515-4DC6-B49F-2D7F859A27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notes 2">
            <a:extLst>
              <a:ext uri="{FF2B5EF4-FFF2-40B4-BE49-F238E27FC236}">
                <a16:creationId xmlns:a16="http://schemas.microsoft.com/office/drawing/2014/main" id="{C27E8A52-CF1B-4E29-A571-B62FEBBFDC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z="1050" dirty="0"/>
              <a:t>Tout comme l’attitude et le comportement du secouriste, « l’écoute active » doit être mise en place tout au long de l’intervention.</a:t>
            </a:r>
          </a:p>
          <a:p>
            <a:pPr>
              <a:spcBef>
                <a:spcPct val="0"/>
              </a:spcBef>
            </a:pPr>
            <a:r>
              <a:rPr lang="fr-FR" altLang="fr-FR" sz="1050" dirty="0"/>
              <a:t>Ponctuellement, en fonction de la situation, d’autres techniques vont venir compléter l’action du secouriste.</a:t>
            </a:r>
          </a:p>
        </p:txBody>
      </p:sp>
      <p:sp>
        <p:nvSpPr>
          <p:cNvPr id="22532" name="Espace réservé du numéro de diapositive 3">
            <a:extLst>
              <a:ext uri="{FF2B5EF4-FFF2-40B4-BE49-F238E27FC236}">
                <a16:creationId xmlns:a16="http://schemas.microsoft.com/office/drawing/2014/main" id="{1C56F3BD-DE26-423B-957F-A5DD2A334D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B7D9213-1B19-4AF6-ABDA-652ECD1B65AD}" type="slidenum">
              <a:rPr lang="fr-FR" altLang="fr-FR"/>
              <a:pPr/>
              <a:t>19</a:t>
            </a:fld>
            <a:endParaRPr lang="fr-FR" altLang="fr-FR"/>
          </a:p>
        </p:txBody>
      </p:sp>
    </p:spTree>
    <p:extLst>
      <p:ext uri="{BB962C8B-B14F-4D97-AF65-F5344CB8AC3E}">
        <p14:creationId xmlns:p14="http://schemas.microsoft.com/office/powerpoint/2010/main" val="418228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a:extLst>
              <a:ext uri="{FF2B5EF4-FFF2-40B4-BE49-F238E27FC236}">
                <a16:creationId xmlns:a16="http://schemas.microsoft.com/office/drawing/2014/main" id="{F572E904-12F7-4BBA-A19D-E88B9FEC70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notes 2">
            <a:extLst>
              <a:ext uri="{FF2B5EF4-FFF2-40B4-BE49-F238E27FC236}">
                <a16:creationId xmlns:a16="http://schemas.microsoft.com/office/drawing/2014/main" id="{67363DD6-4838-456B-82E7-B29F4DD99E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z="1050" dirty="0"/>
              <a:t>La focalisation peut être visuelle, auditive (les bips du multiparamétrique), mais aussi d’implication physique, en demandant à la victime de réaliser des actions (maintenir un pansement, serrer et desserrer un certain nombre de fois les poings…) afin de détourner son attention sur autre chose que la situation stressante.</a:t>
            </a:r>
          </a:p>
          <a:p>
            <a:pPr>
              <a:spcBef>
                <a:spcPct val="0"/>
              </a:spcBef>
            </a:pPr>
            <a:endParaRPr lang="fr-FR" altLang="fr-FR" sz="1050" dirty="0"/>
          </a:p>
          <a:p>
            <a:r>
              <a:rPr lang="fr-FR" sz="1050" kern="1200" dirty="0">
                <a:solidFill>
                  <a:schemeClr val="tx1"/>
                </a:solidFill>
                <a:effectLst/>
                <a:latin typeface="+mn-lt"/>
                <a:ea typeface="+mn-ea"/>
                <a:cs typeface="+mn-cs"/>
              </a:rPr>
              <a:t>La dé-focalisation au travers de la visualisation est une technique qui consiste très simplement à se concentrer sur des images, des lieux ou des événements et à percevoir l'émotion et les sensations qui les accompagnent.</a:t>
            </a:r>
          </a:p>
          <a:p>
            <a:r>
              <a:rPr lang="fr-FR" sz="1050" kern="1200" dirty="0">
                <a:solidFill>
                  <a:schemeClr val="tx1"/>
                </a:solidFill>
                <a:effectLst/>
                <a:latin typeface="+mn-lt"/>
                <a:ea typeface="+mn-ea"/>
                <a:cs typeface="+mn-cs"/>
              </a:rPr>
              <a:t>Visualiser une situation apaisante nous aide à nous détendre.</a:t>
            </a:r>
          </a:p>
          <a:p>
            <a:pPr>
              <a:spcBef>
                <a:spcPct val="0"/>
              </a:spcBef>
            </a:pPr>
            <a:endParaRPr lang="fr-FR" altLang="fr-FR" sz="1050" dirty="0"/>
          </a:p>
        </p:txBody>
      </p:sp>
      <p:sp>
        <p:nvSpPr>
          <p:cNvPr id="26628" name="Espace réservé du numéro de diapositive 3">
            <a:extLst>
              <a:ext uri="{FF2B5EF4-FFF2-40B4-BE49-F238E27FC236}">
                <a16:creationId xmlns:a16="http://schemas.microsoft.com/office/drawing/2014/main" id="{08824ACC-6990-4AC6-9599-D3C1542AEB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46C087B-5F0B-406C-8317-99B04E4287AF}" type="slidenum">
              <a:rPr lang="fr-FR" altLang="fr-FR"/>
              <a:pPr/>
              <a:t>20</a:t>
            </a:fld>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a:extLst>
              <a:ext uri="{FF2B5EF4-FFF2-40B4-BE49-F238E27FC236}">
                <a16:creationId xmlns:a16="http://schemas.microsoft.com/office/drawing/2014/main" id="{F5883919-D511-4086-A5DF-403D417782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notes 2">
            <a:extLst>
              <a:ext uri="{FF2B5EF4-FFF2-40B4-BE49-F238E27FC236}">
                <a16:creationId xmlns:a16="http://schemas.microsoft.com/office/drawing/2014/main" id="{CB3917FF-6457-4041-9784-BCF9BBD8DA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z="1050" dirty="0"/>
              <a:t>RESPIRATION COMPLETE</a:t>
            </a:r>
          </a:p>
          <a:p>
            <a:pPr>
              <a:spcBef>
                <a:spcPct val="0"/>
              </a:spcBef>
            </a:pPr>
            <a:r>
              <a:rPr lang="fr-FR" altLang="fr-FR" sz="1050" dirty="0"/>
              <a:t>3 étages: abdominal, thoracique, scapulaire</a:t>
            </a:r>
          </a:p>
          <a:p>
            <a:pPr>
              <a:spcBef>
                <a:spcPct val="0"/>
              </a:spcBef>
            </a:pPr>
            <a:endParaRPr lang="fr-FR" altLang="fr-FR" sz="1050" dirty="0"/>
          </a:p>
          <a:p>
            <a:pPr>
              <a:spcBef>
                <a:spcPct val="0"/>
              </a:spcBef>
            </a:pPr>
            <a:r>
              <a:rPr lang="fr-FR" altLang="fr-FR" sz="1050" dirty="0"/>
              <a:t>RESPIRATION ABDOMINALE</a:t>
            </a:r>
          </a:p>
          <a:p>
            <a:pPr>
              <a:spcBef>
                <a:spcPct val="0"/>
              </a:spcBef>
            </a:pPr>
            <a:r>
              <a:rPr lang="fr-FR" altLang="fr-FR" sz="1050" dirty="0"/>
              <a:t>Gonfler le ventre pour inspirer et le rentrer pour expirer.</a:t>
            </a:r>
          </a:p>
          <a:p>
            <a:pPr>
              <a:spcBef>
                <a:spcPct val="0"/>
              </a:spcBef>
            </a:pPr>
            <a:endParaRPr lang="fr-FR" altLang="fr-FR" sz="1050" dirty="0"/>
          </a:p>
          <a:p>
            <a:pPr>
              <a:spcBef>
                <a:spcPct val="0"/>
              </a:spcBef>
            </a:pPr>
            <a:r>
              <a:rPr lang="fr-FR" altLang="fr-FR" sz="1050" dirty="0"/>
              <a:t>Pour se détendre, la respiration peut être complète ou abdominale mais </a:t>
            </a:r>
            <a:r>
              <a:rPr lang="fr-FR" altLang="fr-FR" sz="1050" b="1" dirty="0"/>
              <a:t>non forcée</a:t>
            </a:r>
            <a:r>
              <a:rPr lang="fr-FR" altLang="fr-FR" sz="1050" dirty="0"/>
              <a:t>, </a:t>
            </a:r>
            <a:r>
              <a:rPr lang="fr-FR" altLang="fr-FR" sz="1050" b="1" dirty="0"/>
              <a:t>l’expiration doit être lente</a:t>
            </a:r>
            <a:r>
              <a:rPr lang="fr-FR" altLang="fr-FR" sz="1050" dirty="0"/>
              <a:t> (3 à 5 fois plus lente que l’inspiration) pour activer le système parasympathique (relâchement musculaire, baisse de la FC et de la PA)</a:t>
            </a:r>
          </a:p>
          <a:p>
            <a:pPr>
              <a:spcBef>
                <a:spcPct val="0"/>
              </a:spcBef>
            </a:pPr>
            <a:endParaRPr lang="fr-FR" altLang="fr-FR" sz="1050" dirty="0"/>
          </a:p>
          <a:p>
            <a:pPr>
              <a:spcBef>
                <a:spcPct val="0"/>
              </a:spcBef>
            </a:pPr>
            <a:r>
              <a:rPr lang="fr-FR" altLang="fr-FR" sz="1050" dirty="0"/>
              <a:t>Le fait de contrôler sa respiration va également participer à la focalisation</a:t>
            </a:r>
          </a:p>
        </p:txBody>
      </p:sp>
      <p:sp>
        <p:nvSpPr>
          <p:cNvPr id="31748" name="Espace réservé du numéro de diapositive 3">
            <a:extLst>
              <a:ext uri="{FF2B5EF4-FFF2-40B4-BE49-F238E27FC236}">
                <a16:creationId xmlns:a16="http://schemas.microsoft.com/office/drawing/2014/main" id="{C362CF30-6B76-48B8-AA35-5E63D1CA84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8B70C80-DDC6-4B14-A0D5-125D62D81E9F}" type="slidenum">
              <a:rPr lang="fr-FR" altLang="fr-FR"/>
              <a:pPr/>
              <a:t>21</a:t>
            </a:fld>
            <a:endParaRPr lang="fr-FR"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kern="1200" dirty="0">
                <a:solidFill>
                  <a:schemeClr val="tx1"/>
                </a:solidFill>
                <a:effectLst/>
                <a:latin typeface="+mn-lt"/>
                <a:ea typeface="+mn-ea"/>
                <a:cs typeface="+mn-cs"/>
              </a:rPr>
              <a:t>La crise est une manifestation brusque et intense, de durée limitée, pouvant entraîner des conséquences néfastes.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50" kern="1200" dirty="0">
                <a:solidFill>
                  <a:schemeClr val="tx1"/>
                </a:solidFill>
                <a:effectLst/>
                <a:latin typeface="+mn-lt"/>
                <a:ea typeface="+mn-ea"/>
                <a:cs typeface="+mn-cs"/>
              </a:rPr>
              <a:t>Elle est le révélateur d’une rupture d’équilibre, générant une souffrance aigüe difficile à contenir par la victime elle-même ou par autrui.</a:t>
            </a:r>
          </a:p>
          <a:p>
            <a:endParaRPr lang="fr-FR" sz="1050" dirty="0"/>
          </a:p>
          <a:p>
            <a:r>
              <a:rPr lang="fr-FR" sz="1050" b="1" kern="1200" dirty="0">
                <a:solidFill>
                  <a:schemeClr val="tx1"/>
                </a:solidFill>
                <a:effectLst/>
                <a:latin typeface="+mn-lt"/>
                <a:ea typeface="+mn-ea"/>
                <a:cs typeface="+mn-cs"/>
              </a:rPr>
              <a:t>	</a:t>
            </a:r>
          </a:p>
          <a:p>
            <a:endParaRPr lang="fr-FR" sz="1050" dirty="0"/>
          </a:p>
        </p:txBody>
      </p:sp>
      <p:sp>
        <p:nvSpPr>
          <p:cNvPr id="4" name="Espace réservé du numéro de diapositive 3"/>
          <p:cNvSpPr>
            <a:spLocks noGrp="1"/>
          </p:cNvSpPr>
          <p:nvPr>
            <p:ph type="sldNum" sz="quarter" idx="5"/>
          </p:nvPr>
        </p:nvSpPr>
        <p:spPr/>
        <p:txBody>
          <a:bodyPr/>
          <a:lstStyle/>
          <a:p>
            <a:pPr>
              <a:defRPr/>
            </a:pPr>
            <a:fld id="{B141AADB-ED2F-4C32-AD15-215CCB47DDF8}" type="slidenum">
              <a:rPr lang="fr-FR" smtClean="0"/>
              <a:pPr>
                <a:defRPr/>
              </a:pPr>
              <a:t>22</a:t>
            </a:fld>
            <a:endParaRPr lang="fr-FR"/>
          </a:p>
        </p:txBody>
      </p:sp>
    </p:spTree>
    <p:extLst>
      <p:ext uri="{BB962C8B-B14F-4D97-AF65-F5344CB8AC3E}">
        <p14:creationId xmlns:p14="http://schemas.microsoft.com/office/powerpoint/2010/main" val="3175743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B141AADB-ED2F-4C32-AD15-215CCB47DDF8}" type="slidenum">
              <a:rPr lang="fr-FR" smtClean="0"/>
              <a:pPr>
                <a:defRPr/>
              </a:pPr>
              <a:t>3</a:t>
            </a:fld>
            <a:endParaRPr lang="fr-FR"/>
          </a:p>
        </p:txBody>
      </p:sp>
    </p:spTree>
    <p:extLst>
      <p:ext uri="{BB962C8B-B14F-4D97-AF65-F5344CB8AC3E}">
        <p14:creationId xmlns:p14="http://schemas.microsoft.com/office/powerpoint/2010/main" val="2865902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a:extLst>
              <a:ext uri="{FF2B5EF4-FFF2-40B4-BE49-F238E27FC236}">
                <a16:creationId xmlns:a16="http://schemas.microsoft.com/office/drawing/2014/main" id="{4BF8D456-6731-4FF6-A436-9A7E83EC7B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notes 2">
            <a:extLst>
              <a:ext uri="{FF2B5EF4-FFF2-40B4-BE49-F238E27FC236}">
                <a16:creationId xmlns:a16="http://schemas.microsoft.com/office/drawing/2014/main" id="{E2132361-37B6-407D-8ACC-F4E0F9C7D7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kern="1200" dirty="0">
                <a:solidFill>
                  <a:schemeClr val="tx1"/>
                </a:solidFill>
                <a:effectLst/>
                <a:latin typeface="+mn-lt"/>
                <a:ea typeface="+mn-ea"/>
                <a:cs typeface="+mn-cs"/>
              </a:rPr>
              <a:t>La crise est une manifestation brusque et intense, de durée limitée, pouvant entraîner des conséquences néfastes.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50" kern="1200" dirty="0">
                <a:solidFill>
                  <a:schemeClr val="tx1"/>
                </a:solidFill>
                <a:effectLst/>
                <a:latin typeface="+mn-lt"/>
                <a:ea typeface="+mn-ea"/>
                <a:cs typeface="+mn-cs"/>
              </a:rPr>
              <a:t>Elle est le révélateur d’une rupture d’équilibre, générant une souffrance aigüe difficile à contenir par la victime elle-même ou par autrui.</a:t>
            </a:r>
          </a:p>
          <a:p>
            <a:pPr>
              <a:spcBef>
                <a:spcPct val="0"/>
              </a:spcBef>
            </a:pPr>
            <a:endParaRPr lang="fr-FR" altLang="fr-FR" sz="1050" dirty="0"/>
          </a:p>
          <a:p>
            <a:pPr>
              <a:spcBef>
                <a:spcPct val="0"/>
              </a:spcBef>
            </a:pPr>
            <a:r>
              <a:rPr lang="fr-FR" altLang="fr-FR" sz="1050" dirty="0"/>
              <a:t>La manifestation de la crise est complètement variable d’une personne à une autre.</a:t>
            </a:r>
            <a:r>
              <a:rPr lang="fr-FR" sz="1050" kern="1200" dirty="0">
                <a:solidFill>
                  <a:schemeClr val="tx1"/>
                </a:solidFill>
                <a:effectLst/>
                <a:latin typeface="+mn-lt"/>
                <a:ea typeface="+mn-ea"/>
                <a:cs typeface="+mn-cs"/>
              </a:rPr>
              <a:t> </a:t>
            </a:r>
          </a:p>
          <a:p>
            <a:r>
              <a:rPr lang="fr-FR" sz="1050" kern="1200" dirty="0">
                <a:solidFill>
                  <a:schemeClr val="tx1"/>
                </a:solidFill>
                <a:effectLst/>
                <a:latin typeface="+mn-lt"/>
                <a:ea typeface="+mn-ea"/>
                <a:cs typeface="+mn-cs"/>
              </a:rPr>
              <a:t> </a:t>
            </a:r>
          </a:p>
          <a:p>
            <a:pPr lvl="0"/>
            <a:r>
              <a:rPr lang="fr-FR" sz="1050" kern="1200" dirty="0">
                <a:solidFill>
                  <a:schemeClr val="tx1"/>
                </a:solidFill>
                <a:effectLst/>
                <a:latin typeface="+mn-lt"/>
                <a:ea typeface="+mn-ea"/>
                <a:cs typeface="+mn-cs"/>
              </a:rPr>
              <a:t>En état de crise, la victime n’est pas toujours raisonnable et consciente de la réalité de la situation, ce qui peut complexifier l’action de secours. Le secouriste risque ainsi d’être :</a:t>
            </a:r>
          </a:p>
          <a:p>
            <a:pPr marL="171450" lvl="0" indent="-171450">
              <a:buFont typeface="Arial" panose="020B0604020202020204" pitchFamily="34" charset="0"/>
              <a:buChar char="•"/>
            </a:pPr>
            <a:r>
              <a:rPr lang="fr-FR" sz="1050" kern="1200" dirty="0">
                <a:solidFill>
                  <a:schemeClr val="tx1"/>
                </a:solidFill>
                <a:effectLst/>
                <a:latin typeface="+mn-lt"/>
                <a:ea typeface="+mn-ea"/>
                <a:cs typeface="+mn-cs"/>
              </a:rPr>
              <a:t>confronté à une attitude opposante, de l’agressivité, voire de la violence. </a:t>
            </a:r>
          </a:p>
          <a:p>
            <a:pPr marL="171450" lvl="0" indent="-171450">
              <a:buFont typeface="Arial" panose="020B0604020202020204" pitchFamily="34" charset="0"/>
              <a:buChar char="•"/>
            </a:pPr>
            <a:r>
              <a:rPr lang="fr-FR" sz="1050" kern="1200" dirty="0">
                <a:solidFill>
                  <a:schemeClr val="tx1"/>
                </a:solidFill>
                <a:effectLst/>
                <a:latin typeface="+mn-lt"/>
                <a:ea typeface="+mn-ea"/>
                <a:cs typeface="+mn-cs"/>
              </a:rPr>
              <a:t>exposé à un potentiel passage à l’acte agressif sur soi ou autrui</a:t>
            </a:r>
          </a:p>
          <a:p>
            <a:pPr marL="171450" lvl="0" indent="-171450">
              <a:buFont typeface="Arial" panose="020B0604020202020204" pitchFamily="34" charset="0"/>
              <a:buChar char="•"/>
            </a:pPr>
            <a:r>
              <a:rPr lang="fr-FR" sz="1050" kern="1200" dirty="0">
                <a:solidFill>
                  <a:schemeClr val="tx1"/>
                </a:solidFill>
                <a:effectLst/>
                <a:latin typeface="+mn-lt"/>
                <a:ea typeface="+mn-ea"/>
                <a:cs typeface="+mn-cs"/>
              </a:rPr>
              <a:t>contraint, dans certains cas, de se retirer par mesure conservatoire </a:t>
            </a:r>
            <a:endParaRPr lang="fr-FR" altLang="fr-FR" sz="1050" dirty="0"/>
          </a:p>
          <a:p>
            <a:pPr>
              <a:spcBef>
                <a:spcPct val="0"/>
              </a:spcBef>
            </a:pPr>
            <a:endParaRPr lang="fr-FR" altLang="fr-FR" sz="1050" dirty="0"/>
          </a:p>
          <a:p>
            <a:r>
              <a:rPr lang="fr-FR" sz="1050" kern="1200" dirty="0">
                <a:solidFill>
                  <a:schemeClr val="tx1"/>
                </a:solidFill>
                <a:effectLst/>
                <a:latin typeface="+mn-lt"/>
                <a:ea typeface="+mn-ea"/>
                <a:cs typeface="+mn-cs"/>
              </a:rPr>
              <a:t>Les origines de ces troubles peuvent être diverses : physiques, psychologiques ou psychiatriques et bien plus souvent </a:t>
            </a:r>
            <a:r>
              <a:rPr lang="fr-FR" sz="1050" b="1" kern="1200" dirty="0">
                <a:solidFill>
                  <a:srgbClr val="FF0000"/>
                </a:solidFill>
                <a:effectLst/>
                <a:latin typeface="+mn-lt"/>
                <a:ea typeface="+mn-ea"/>
                <a:cs typeface="+mn-cs"/>
              </a:rPr>
              <a:t>d’origine somatique que psychiatrique.</a:t>
            </a:r>
            <a:r>
              <a:rPr lang="fr-FR" sz="1050" b="1" kern="1200" baseline="0" dirty="0">
                <a:solidFill>
                  <a:srgbClr val="FF0000"/>
                </a:solidFill>
                <a:effectLst/>
                <a:latin typeface="+mn-lt"/>
                <a:ea typeface="+mn-ea"/>
                <a:cs typeface="+mn-cs"/>
              </a:rPr>
              <a:t> </a:t>
            </a:r>
            <a:r>
              <a:rPr lang="fr-FR" sz="1050" b="0" kern="1200" baseline="0" dirty="0">
                <a:solidFill>
                  <a:srgbClr val="FF0000"/>
                </a:solidFill>
                <a:effectLst/>
                <a:latin typeface="+mn-lt"/>
                <a:ea typeface="+mn-ea"/>
                <a:cs typeface="+mn-cs"/>
              </a:rPr>
              <a:t>Donc il faut toujours d’abord exclure une cause psychiatrique avant de conclure à une cause psychiatrique.</a:t>
            </a:r>
          </a:p>
          <a:p>
            <a:endParaRPr lang="fr-FR" sz="1050" b="1" kern="1200" baseline="0" dirty="0">
              <a:solidFill>
                <a:srgbClr val="FF0000"/>
              </a:solidFill>
              <a:effectLst/>
              <a:latin typeface="+mn-lt"/>
              <a:ea typeface="+mn-ea"/>
              <a:cs typeface="+mn-cs"/>
            </a:endParaRPr>
          </a:p>
          <a:p>
            <a:r>
              <a:rPr lang="fr-FR" sz="1050" kern="1200" dirty="0">
                <a:solidFill>
                  <a:schemeClr val="tx1"/>
                </a:solidFill>
                <a:effectLst/>
                <a:latin typeface="+mn-lt"/>
                <a:ea typeface="+mn-ea"/>
                <a:cs typeface="+mn-cs"/>
              </a:rPr>
              <a:t>Deux types de facteurs peuvent être à l’origine d’un état de crise :</a:t>
            </a:r>
          </a:p>
          <a:p>
            <a:endParaRPr lang="fr-FR"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050" b="1" kern="1200" dirty="0">
                <a:solidFill>
                  <a:schemeClr val="tx1"/>
                </a:solidFill>
                <a:effectLst/>
                <a:latin typeface="+mn-lt"/>
                <a:ea typeface="+mn-ea"/>
                <a:cs typeface="+mn-cs"/>
              </a:rPr>
              <a:t>un facteur ou déclencheur externe</a:t>
            </a:r>
            <a:r>
              <a:rPr lang="fr-FR" sz="1050" kern="1200" dirty="0">
                <a:solidFill>
                  <a:schemeClr val="tx1"/>
                </a:solidFill>
                <a:effectLst/>
                <a:latin typeface="+mn-lt"/>
                <a:ea typeface="+mn-ea"/>
                <a:cs typeface="+mn-cs"/>
              </a:rPr>
              <a:t> : c’est-à-dire un événement stressant, voire potentiellement traumatisant lorsqu’il expose soudainement la personne qui y fait face, à une atteinte à l'intégrité physique et/ou morale voire une menace de mort (la sienne ou celle d’autrui) ou encore un événement  bouleversant. Il peut s’agir d'un accident de la voie publique, d’une situation de violence, d’un événement catastrophique, </a:t>
            </a:r>
            <a:r>
              <a:rPr lang="fr-FR" sz="1050" kern="1200" dirty="0" err="1">
                <a:solidFill>
                  <a:schemeClr val="tx1"/>
                </a:solidFill>
                <a:effectLst/>
                <a:latin typeface="+mn-lt"/>
                <a:ea typeface="+mn-ea"/>
                <a:cs typeface="+mn-cs"/>
              </a:rPr>
              <a:t>etc</a:t>
            </a:r>
            <a:r>
              <a:rPr lang="fr-FR" sz="1050" kern="1200" dirty="0">
                <a:solidFill>
                  <a:schemeClr val="tx1"/>
                </a:solidFill>
                <a:effectLst/>
                <a:latin typeface="+mn-lt"/>
                <a:ea typeface="+mn-ea"/>
                <a:cs typeface="+mn-cs"/>
              </a:rPr>
              <a:t>, auquel la victime va répondre par une réaction aigue.</a:t>
            </a:r>
          </a:p>
          <a:p>
            <a:r>
              <a:rPr lang="fr-FR" sz="1050" kern="1200" dirty="0">
                <a:solidFill>
                  <a:schemeClr val="tx1"/>
                </a:solidFill>
                <a:effectLst/>
                <a:latin typeface="+mn-lt"/>
                <a:ea typeface="+mn-ea"/>
                <a:cs typeface="+mn-cs"/>
              </a:rPr>
              <a:t> </a:t>
            </a:r>
          </a:p>
          <a:p>
            <a:pPr marL="171450" lvl="0" indent="-171450">
              <a:buFont typeface="Arial" panose="020B0604020202020204" pitchFamily="34" charset="0"/>
              <a:buChar char="•"/>
            </a:pPr>
            <a:r>
              <a:rPr lang="fr-FR" sz="1050" b="1" kern="1200" dirty="0">
                <a:solidFill>
                  <a:schemeClr val="tx1"/>
                </a:solidFill>
                <a:effectLst/>
                <a:latin typeface="+mn-lt"/>
                <a:ea typeface="+mn-ea"/>
                <a:cs typeface="+mn-cs"/>
              </a:rPr>
              <a:t>un facteur ou déclencheur interne</a:t>
            </a:r>
            <a:r>
              <a:rPr lang="fr-FR" sz="1050" kern="1200" dirty="0">
                <a:solidFill>
                  <a:schemeClr val="tx1"/>
                </a:solidFill>
                <a:effectLst/>
                <a:latin typeface="+mn-lt"/>
                <a:ea typeface="+mn-ea"/>
                <a:cs typeface="+mn-cs"/>
              </a:rPr>
              <a:t> à la personne : c’est-à-dire un changement ou un dysfonctionnement interne à la personne se traduisant par des réactions inhabituelles. Il peut s’agir de dysfonctionnements d’origine physique ou psychiatrique, tels que :</a:t>
            </a:r>
            <a:endParaRPr lang="fr-FR" sz="1050" b="1" kern="1200" baseline="0" dirty="0">
              <a:solidFill>
                <a:srgbClr val="FF0000"/>
              </a:solidFill>
              <a:effectLst/>
              <a:latin typeface="+mn-lt"/>
              <a:ea typeface="+mn-ea"/>
              <a:cs typeface="+mn-cs"/>
            </a:endParaRPr>
          </a:p>
          <a:p>
            <a:endParaRPr lang="fr-FR" sz="1050" b="1" kern="1200" baseline="0" dirty="0">
              <a:solidFill>
                <a:srgbClr val="FF0000"/>
              </a:solidFill>
              <a:effectLst/>
              <a:latin typeface="+mn-lt"/>
              <a:ea typeface="+mn-ea"/>
              <a:cs typeface="+mn-cs"/>
            </a:endParaRPr>
          </a:p>
          <a:p>
            <a:pPr marL="628650" lvl="1" indent="-171450" algn="just">
              <a:lnSpc>
                <a:spcPct val="107000"/>
              </a:lnSpc>
              <a:spcAft>
                <a:spcPts val="0"/>
              </a:spcAft>
              <a:buClr>
                <a:srgbClr val="1E1A1D"/>
              </a:buClr>
              <a:buFontTx/>
              <a:buChar char="-"/>
            </a:pPr>
            <a:r>
              <a:rPr lang="fr-FR" sz="1050" dirty="0">
                <a:effectLst/>
              </a:rPr>
              <a:t>TROUBLES ORGANIQUES : hypoglycémie,</a:t>
            </a:r>
            <a:r>
              <a:rPr lang="fr-FR" sz="1050" baseline="0" dirty="0">
                <a:effectLst/>
              </a:rPr>
              <a:t> h</a:t>
            </a:r>
            <a:r>
              <a:rPr lang="fr-FR" sz="1050" dirty="0">
                <a:effectLst/>
              </a:rPr>
              <a:t>ypoxie, hypo ou hyperthermie, déshydratation, tumeur cérébrale,</a:t>
            </a:r>
            <a:r>
              <a:rPr lang="fr-FR" sz="1050" baseline="0" dirty="0">
                <a:effectLst/>
              </a:rPr>
              <a:t> A</a:t>
            </a:r>
            <a:r>
              <a:rPr lang="fr-FR" sz="1050" dirty="0">
                <a:effectLst/>
              </a:rPr>
              <a:t>ccident Vasculaire Cérébral,</a:t>
            </a:r>
            <a:r>
              <a:rPr lang="fr-FR" sz="1050" baseline="0" dirty="0">
                <a:effectLst/>
              </a:rPr>
              <a:t> </a:t>
            </a:r>
            <a:r>
              <a:rPr lang="fr-FR" sz="1050" dirty="0">
                <a:effectLst/>
              </a:rPr>
              <a:t>…</a:t>
            </a:r>
          </a:p>
          <a:p>
            <a:pPr marL="628650" lvl="1" indent="-171450" algn="just">
              <a:lnSpc>
                <a:spcPct val="107000"/>
              </a:lnSpc>
              <a:spcAft>
                <a:spcPts val="0"/>
              </a:spcAft>
              <a:buClr>
                <a:srgbClr val="000000"/>
              </a:buClr>
              <a:buSzPts val="1000"/>
              <a:buFontTx/>
              <a:buChar char="-"/>
            </a:pPr>
            <a:r>
              <a:rPr lang="fr-FR" sz="1050" dirty="0">
                <a:effectLst/>
              </a:rPr>
              <a:t>TRAUMATISMES PHYSIQUES : crânien, hémorragie grave, douleur intense générée par le traumatisme</a:t>
            </a:r>
          </a:p>
          <a:p>
            <a:pPr marL="628650" lvl="1" indent="-171450" algn="just">
              <a:lnSpc>
                <a:spcPct val="107000"/>
              </a:lnSpc>
              <a:spcAft>
                <a:spcPts val="0"/>
              </a:spcAft>
              <a:buFontTx/>
              <a:buChar char="-"/>
            </a:pPr>
            <a:r>
              <a:rPr lang="fr-FR" sz="1050" dirty="0">
                <a:effectLst/>
              </a:rPr>
              <a:t>INTOXICATIONS</a:t>
            </a:r>
            <a:r>
              <a:rPr lang="fr-FR" sz="1050" baseline="0" dirty="0">
                <a:effectLst/>
              </a:rPr>
              <a:t> </a:t>
            </a:r>
            <a:r>
              <a:rPr lang="fr-FR" sz="1050" dirty="0">
                <a:effectLst/>
              </a:rPr>
              <a:t>(volontaires ou involontaires) : alcool,</a:t>
            </a:r>
            <a:r>
              <a:rPr lang="fr-FR" sz="1050" baseline="0" dirty="0">
                <a:effectLst/>
              </a:rPr>
              <a:t> s</a:t>
            </a:r>
            <a:r>
              <a:rPr lang="fr-FR" sz="1050" dirty="0">
                <a:effectLst/>
              </a:rPr>
              <a:t>tupéfiants,</a:t>
            </a:r>
            <a:r>
              <a:rPr lang="fr-FR" sz="1050" baseline="0" dirty="0">
                <a:effectLst/>
              </a:rPr>
              <a:t> m</a:t>
            </a:r>
            <a:r>
              <a:rPr lang="fr-FR" sz="1050" dirty="0">
                <a:effectLst/>
              </a:rPr>
              <a:t>édicaments (arrêt brutal, surdosage, interactions médicamenteuses)</a:t>
            </a:r>
          </a:p>
          <a:p>
            <a:pPr marL="628650" lvl="1" indent="-171450">
              <a:lnSpc>
                <a:spcPct val="107000"/>
              </a:lnSpc>
              <a:spcAft>
                <a:spcPts val="0"/>
              </a:spcAft>
              <a:buFontTx/>
              <a:buChar char="-"/>
            </a:pPr>
            <a:r>
              <a:rPr lang="fr-FR" sz="1050" dirty="0">
                <a:effectLst/>
              </a:rPr>
              <a:t>TROUBLES PSYCHIATRIQUES :</a:t>
            </a:r>
          </a:p>
          <a:p>
            <a:pPr marL="1200150" lvl="2" indent="-285750">
              <a:lnSpc>
                <a:spcPct val="107000"/>
              </a:lnSpc>
              <a:spcAft>
                <a:spcPts val="0"/>
              </a:spcAft>
              <a:buFontTx/>
              <a:buChar char="-"/>
            </a:pPr>
            <a:r>
              <a:rPr lang="fr-FR" sz="1050" dirty="0">
                <a:effectLst/>
              </a:rPr>
              <a:t>ETATS AIGUS : états transitoires mais qui parfois peuvent être un mode de révélation d’une maladie psychiatrique</a:t>
            </a:r>
          </a:p>
          <a:p>
            <a:pPr marL="1200150" lvl="2" indent="-285750">
              <a:lnSpc>
                <a:spcPct val="107000"/>
              </a:lnSpc>
              <a:spcAft>
                <a:spcPts val="0"/>
              </a:spcAft>
              <a:buFontTx/>
              <a:buChar char="-"/>
            </a:pPr>
            <a:r>
              <a:rPr lang="fr-FR" sz="1050" dirty="0">
                <a:effectLst/>
              </a:rPr>
              <a:t>ETATS CHRONIQUES : troubles liés à une affection psychiatrique permanente, engendrant des difficultés dans la vie de la personne, des souffrances et des troubles du comportement (schizophrénie, troubles bipolaires, troubles du comportement alimentaire, troubles addictifs, …)</a:t>
            </a:r>
            <a:endParaRPr lang="fr-FR" sz="1050" dirty="0">
              <a:effectLst/>
              <a:latin typeface="Noto Sans Symbols"/>
              <a:ea typeface="Noto Sans Symbols"/>
              <a:cs typeface="Noto Sans Symbols"/>
            </a:endParaRPr>
          </a:p>
          <a:p>
            <a:endParaRPr lang="fr-FR" sz="1050" b="1" kern="1200" baseline="0" dirty="0">
              <a:solidFill>
                <a:srgbClr val="FF0000"/>
              </a:solidFill>
              <a:effectLst/>
              <a:latin typeface="+mn-lt"/>
              <a:ea typeface="+mn-ea"/>
              <a:cs typeface="+mn-cs"/>
            </a:endParaRPr>
          </a:p>
          <a:p>
            <a:endParaRPr lang="fr-FR" sz="1050" b="1" kern="1200" dirty="0">
              <a:solidFill>
                <a:srgbClr val="FF0000"/>
              </a:solidFill>
              <a:effectLst/>
              <a:latin typeface="+mn-lt"/>
              <a:ea typeface="+mn-ea"/>
              <a:cs typeface="+mn-cs"/>
            </a:endParaRPr>
          </a:p>
          <a:p>
            <a:r>
              <a:rPr lang="fr-FR" sz="1050" kern="1200" dirty="0">
                <a:solidFill>
                  <a:schemeClr val="tx1"/>
                </a:solidFill>
                <a:effectLst/>
                <a:latin typeface="+mn-lt"/>
                <a:ea typeface="+mn-ea"/>
                <a:cs typeface="+mn-cs"/>
              </a:rPr>
              <a:t>La plupart du temps, la demande de secours n’émane pas de la victime mais de son entourage et nécessite une réponse urgente et immédiate du fait :</a:t>
            </a:r>
          </a:p>
          <a:p>
            <a:pPr marL="171450" lvl="0" indent="-171450">
              <a:buFont typeface="Arial" panose="020B0604020202020204" pitchFamily="34" charset="0"/>
              <a:buChar char="•"/>
            </a:pPr>
            <a:r>
              <a:rPr lang="fr-FR" sz="1050" kern="1200" dirty="0">
                <a:solidFill>
                  <a:schemeClr val="tx1"/>
                </a:solidFill>
                <a:effectLst/>
                <a:latin typeface="+mn-lt"/>
                <a:ea typeface="+mn-ea"/>
                <a:cs typeface="+mn-cs"/>
              </a:rPr>
              <a:t>de l’intensité émotionnelle des manifestations pouvant mettre en danger la personne elle-même et/ou son entourage</a:t>
            </a:r>
          </a:p>
          <a:p>
            <a:pPr marL="171450" lvl="0" indent="-171450">
              <a:buFont typeface="Arial" panose="020B0604020202020204" pitchFamily="34" charset="0"/>
              <a:buChar char="•"/>
            </a:pPr>
            <a:r>
              <a:rPr lang="fr-FR" sz="1050" kern="1200" dirty="0">
                <a:solidFill>
                  <a:schemeClr val="tx1"/>
                </a:solidFill>
                <a:effectLst/>
                <a:latin typeface="+mn-lt"/>
                <a:ea typeface="+mn-ea"/>
                <a:cs typeface="+mn-cs"/>
              </a:rPr>
              <a:t>du risque vital pouvant exister selon l’origine du trouble.</a:t>
            </a:r>
          </a:p>
          <a:p>
            <a:pPr>
              <a:spcBef>
                <a:spcPct val="0"/>
              </a:spcBef>
            </a:pPr>
            <a:endParaRPr lang="fr-FR" altLang="fr-FR" sz="1050" dirty="0"/>
          </a:p>
          <a:p>
            <a:pPr>
              <a:spcBef>
                <a:spcPct val="0"/>
              </a:spcBef>
            </a:pPr>
            <a:endParaRPr lang="fr-FR" altLang="fr-FR" sz="1050" dirty="0"/>
          </a:p>
          <a:p>
            <a:pPr>
              <a:spcBef>
                <a:spcPct val="0"/>
              </a:spcBef>
            </a:pPr>
            <a:r>
              <a:rPr lang="fr-FR" altLang="fr-FR" sz="1050" dirty="0"/>
              <a:t>Il faut que le secouriste garde à l’esprit que même si la situation semble s’améliorer et qu’un lien de confiance est établit avec la victime, elle peut changer en quelques secondes sans forcément percevoir de signe avant coureur.</a:t>
            </a:r>
          </a:p>
          <a:p>
            <a:pPr>
              <a:spcBef>
                <a:spcPct val="0"/>
              </a:spcBef>
            </a:pPr>
            <a:endParaRPr lang="fr-FR" altLang="fr-FR" sz="1050" dirty="0"/>
          </a:p>
          <a:p>
            <a:pPr>
              <a:spcBef>
                <a:spcPct val="0"/>
              </a:spcBef>
            </a:pPr>
            <a:r>
              <a:rPr lang="fr-FR" altLang="fr-FR" sz="1050" dirty="0"/>
              <a:t>Le bilan « technique », « secouriste » pourra être fait lors des phases où la victime est calme et permet la réalisation des gestes (mesure de la glycémie, de la TA…)</a:t>
            </a:r>
          </a:p>
          <a:p>
            <a:pPr>
              <a:spcBef>
                <a:spcPct val="0"/>
              </a:spcBef>
            </a:pPr>
            <a:r>
              <a:rPr lang="fr-FR" altLang="fr-FR" sz="1050" dirty="0"/>
              <a:t>Le secouriste n’a pas pour fonction « la maîtrise par la force » de la victime.</a:t>
            </a:r>
          </a:p>
          <a:p>
            <a:pPr>
              <a:spcBef>
                <a:spcPct val="0"/>
              </a:spcBef>
            </a:pPr>
            <a:endParaRPr lang="fr-FR" altLang="fr-FR" sz="1050" dirty="0"/>
          </a:p>
        </p:txBody>
      </p:sp>
      <p:sp>
        <p:nvSpPr>
          <p:cNvPr id="34820" name="Espace réservé du numéro de diapositive 3">
            <a:extLst>
              <a:ext uri="{FF2B5EF4-FFF2-40B4-BE49-F238E27FC236}">
                <a16:creationId xmlns:a16="http://schemas.microsoft.com/office/drawing/2014/main" id="{DBCE6F2D-D689-4C68-8B8D-FBEEB233CD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EECE52E-6C00-4AF2-AC05-AC04471EF0D4}" type="slidenum">
              <a:rPr lang="fr-FR" altLang="fr-FR"/>
              <a:pPr/>
              <a:t>23</a:t>
            </a:fld>
            <a:endParaRPr lang="fr-FR" alt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a:extLst>
              <a:ext uri="{FF2B5EF4-FFF2-40B4-BE49-F238E27FC236}">
                <a16:creationId xmlns:a16="http://schemas.microsoft.com/office/drawing/2014/main" id="{4BF8D456-6731-4FF6-A436-9A7E83EC7B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notes 2">
            <a:extLst>
              <a:ext uri="{FF2B5EF4-FFF2-40B4-BE49-F238E27FC236}">
                <a16:creationId xmlns:a16="http://schemas.microsoft.com/office/drawing/2014/main" id="{E2132361-37B6-407D-8ACC-F4E0F9C7D7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z="1050" kern="1200" dirty="0">
                <a:solidFill>
                  <a:schemeClr val="tx1"/>
                </a:solidFill>
                <a:effectLst/>
                <a:latin typeface="+mn-lt"/>
                <a:ea typeface="+mn-ea"/>
                <a:cs typeface="+mn-cs"/>
              </a:rPr>
              <a:t>L’action de secours doit permettre :</a:t>
            </a:r>
          </a:p>
          <a:p>
            <a:pPr marL="171450" lvl="0" indent="-171450">
              <a:buFont typeface="Arial" panose="020B0604020202020204" pitchFamily="34" charset="0"/>
              <a:buChar char="•"/>
            </a:pPr>
            <a:r>
              <a:rPr lang="fr-FR" sz="1050" kern="1200" dirty="0">
                <a:solidFill>
                  <a:schemeClr val="tx1"/>
                </a:solidFill>
                <a:effectLst/>
                <a:latin typeface="+mn-lt"/>
                <a:ea typeface="+mn-ea"/>
                <a:cs typeface="+mn-cs"/>
              </a:rPr>
              <a:t>de protéger les intervenants, la victime et son entourage ;</a:t>
            </a:r>
          </a:p>
          <a:p>
            <a:pPr marL="171450" lvl="0" indent="-171450">
              <a:buFont typeface="Arial" panose="020B0604020202020204" pitchFamily="34" charset="0"/>
              <a:buChar char="•"/>
            </a:pPr>
            <a:r>
              <a:rPr lang="fr-FR" sz="1050" kern="1200" dirty="0">
                <a:solidFill>
                  <a:schemeClr val="tx1"/>
                </a:solidFill>
                <a:effectLst/>
                <a:latin typeface="+mn-lt"/>
                <a:ea typeface="+mn-ea"/>
                <a:cs typeface="+mn-cs"/>
              </a:rPr>
              <a:t>d’identifier les réactions inhabituelles, de recueillir et de transmettre un maximum d’informations au médecin régulateur ou à l’équipe médicale sur place ;</a:t>
            </a:r>
          </a:p>
          <a:p>
            <a:pPr marL="171450" lvl="0" indent="-171450">
              <a:buFont typeface="Arial" panose="020B0604020202020204" pitchFamily="34" charset="0"/>
              <a:buChar char="•"/>
            </a:pPr>
            <a:r>
              <a:rPr lang="fr-FR" sz="1050" kern="1200" dirty="0">
                <a:solidFill>
                  <a:schemeClr val="tx1"/>
                </a:solidFill>
                <a:effectLst/>
                <a:latin typeface="+mn-lt"/>
                <a:ea typeface="+mn-ea"/>
                <a:cs typeface="+mn-cs"/>
              </a:rPr>
              <a:t>de stabiliser l’état de crise de la victime dans la mesure du possible.</a:t>
            </a:r>
          </a:p>
          <a:p>
            <a:pPr>
              <a:spcBef>
                <a:spcPct val="0"/>
              </a:spcBef>
            </a:pPr>
            <a:endParaRPr lang="fr-FR" altLang="fr-FR" sz="1050" dirty="0"/>
          </a:p>
          <a:p>
            <a:pPr>
              <a:spcBef>
                <a:spcPct val="0"/>
              </a:spcBef>
            </a:pPr>
            <a:r>
              <a:rPr lang="fr-FR" altLang="fr-FR" sz="1050" dirty="0"/>
              <a:t>Tout en approchant (de loin) la victime, il faut observer et analyser l’environnement dans lequel se trouve la victime afin de le sécuriser (pour elle, les autres et les secouristes). </a:t>
            </a:r>
          </a:p>
          <a:p>
            <a:pPr>
              <a:spcBef>
                <a:spcPct val="0"/>
              </a:spcBef>
            </a:pPr>
            <a:r>
              <a:rPr lang="fr-FR" altLang="fr-FR" sz="1050" dirty="0"/>
              <a:t>Être vigilant à la présence d’arme, d’objets pouvant être utilisés comme arme, de médicaments, d’une fenêtre par laquelle la victime pourrait se défenestrer… mais aussi prévoir un chemin de repli en cas d’agressivité subite.</a:t>
            </a:r>
          </a:p>
          <a:p>
            <a:pPr>
              <a:spcBef>
                <a:spcPct val="0"/>
              </a:spcBef>
            </a:pPr>
            <a:endParaRPr lang="fr-FR" altLang="fr-FR" sz="1050" dirty="0"/>
          </a:p>
          <a:p>
            <a:pPr>
              <a:spcBef>
                <a:spcPct val="0"/>
              </a:spcBef>
            </a:pPr>
            <a:r>
              <a:rPr lang="fr-FR" altLang="fr-FR" sz="1050" dirty="0"/>
              <a:t>Le facteur déclenchant peut être « évident » s’il s’agit d’un événement (facteur externe: AVP, mort subite…), il conviendra peut-être d’en soustraire la victime, mais le facteur peut aussi être plus complexe et nécessiter un lien de confiance pour que la victime explique avec ses mots, ses émotions; lien qui va se construire au fil du temps de la prise en charge.</a:t>
            </a:r>
          </a:p>
          <a:p>
            <a:pPr>
              <a:spcBef>
                <a:spcPct val="0"/>
              </a:spcBef>
            </a:pPr>
            <a:r>
              <a:rPr lang="fr-FR" altLang="fr-FR" sz="1050" dirty="0"/>
              <a:t>En plus du facteur déclenchant, il peut y avoir un ou plusieurs facteurs néfastes à la gestion du stress de la victime. Il peut s’agir de personnes qui sont à proximité, de la scène qui est toujours visible…</a:t>
            </a:r>
          </a:p>
          <a:p>
            <a:pPr>
              <a:spcBef>
                <a:spcPct val="0"/>
              </a:spcBef>
            </a:pPr>
            <a:endParaRPr lang="fr-FR" altLang="fr-FR" sz="1050" dirty="0"/>
          </a:p>
        </p:txBody>
      </p:sp>
      <p:sp>
        <p:nvSpPr>
          <p:cNvPr id="34820" name="Espace réservé du numéro de diapositive 3">
            <a:extLst>
              <a:ext uri="{FF2B5EF4-FFF2-40B4-BE49-F238E27FC236}">
                <a16:creationId xmlns:a16="http://schemas.microsoft.com/office/drawing/2014/main" id="{DBCE6F2D-D689-4C68-8B8D-FBEEB233CD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EECE52E-6C00-4AF2-AC05-AC04471EF0D4}" type="slidenum">
              <a:rPr lang="fr-FR" altLang="fr-FR"/>
              <a:pPr/>
              <a:t>24</a:t>
            </a:fld>
            <a:endParaRPr lang="fr-FR" altLang="fr-FR"/>
          </a:p>
        </p:txBody>
      </p:sp>
    </p:spTree>
    <p:extLst>
      <p:ext uri="{BB962C8B-B14F-4D97-AF65-F5344CB8AC3E}">
        <p14:creationId xmlns:p14="http://schemas.microsoft.com/office/powerpoint/2010/main" val="3997478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a:extLst>
              <a:ext uri="{FF2B5EF4-FFF2-40B4-BE49-F238E27FC236}">
                <a16:creationId xmlns:a16="http://schemas.microsoft.com/office/drawing/2014/main" id="{D9595BE9-54C7-4688-8C8B-9356E8AFA8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notes 2">
            <a:extLst>
              <a:ext uri="{FF2B5EF4-FFF2-40B4-BE49-F238E27FC236}">
                <a16:creationId xmlns:a16="http://schemas.microsoft.com/office/drawing/2014/main" id="{E8ABCFCE-34A3-4CDD-BCF4-6DD2472DE9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z="1050" dirty="0"/>
              <a:t>Même si la population considère les secouristes comme des héros, ils ne sont que des hommes, eux aussi victime de leurs émotions et du stress !</a:t>
            </a:r>
          </a:p>
          <a:p>
            <a:pPr>
              <a:spcBef>
                <a:spcPct val="0"/>
              </a:spcBef>
            </a:pPr>
            <a:endParaRPr lang="fr-FR" altLang="fr-FR" sz="1050" dirty="0"/>
          </a:p>
          <a:p>
            <a:pPr>
              <a:spcBef>
                <a:spcPct val="0"/>
              </a:spcBef>
            </a:pPr>
            <a:r>
              <a:rPr lang="fr-FR" altLang="fr-FR" sz="1050" dirty="0"/>
              <a:t>Interventions plus à risque d’être source de stress de forte intensité:  </a:t>
            </a:r>
          </a:p>
          <a:p>
            <a:pPr marL="171450" indent="-171450">
              <a:spcBef>
                <a:spcPct val="0"/>
              </a:spcBef>
              <a:buFont typeface="Arial" panose="020B0604020202020204" pitchFamily="34" charset="0"/>
              <a:buChar char="•"/>
            </a:pPr>
            <a:r>
              <a:rPr lang="fr-FR" altLang="fr-FR" sz="1050" dirty="0"/>
              <a:t>intervention sur enfant, collègue, famille</a:t>
            </a:r>
          </a:p>
          <a:p>
            <a:pPr marL="171450" indent="-171450">
              <a:spcBef>
                <a:spcPct val="0"/>
              </a:spcBef>
              <a:buFont typeface="Arial" panose="020B0604020202020204" pitchFamily="34" charset="0"/>
              <a:buChar char="•"/>
            </a:pPr>
            <a:r>
              <a:rPr lang="fr-FR" altLang="fr-FR" sz="1050" dirty="0"/>
              <a:t>Intervention violente: AVP, corps mutilé…</a:t>
            </a:r>
          </a:p>
          <a:p>
            <a:pPr marL="171450" indent="-171450">
              <a:spcBef>
                <a:spcPct val="0"/>
              </a:spcBef>
              <a:buFont typeface="Arial" panose="020B0604020202020204" pitchFamily="34" charset="0"/>
              <a:buChar char="•"/>
            </a:pPr>
            <a:r>
              <a:rPr lang="fr-FR" altLang="fr-FR" sz="1050" dirty="0"/>
              <a:t>Caractère exceptionnel: attentat, multiple victimes…</a:t>
            </a:r>
          </a:p>
          <a:p>
            <a:pPr marL="171450" indent="-171450">
              <a:spcBef>
                <a:spcPct val="0"/>
              </a:spcBef>
              <a:buFont typeface="Arial" panose="020B0604020202020204" pitchFamily="34" charset="0"/>
              <a:buChar char="•"/>
            </a:pPr>
            <a:r>
              <a:rPr lang="fr-FR" altLang="fr-FR" sz="1050" dirty="0"/>
              <a:t>Intervention dangereuse pour lui (agression physique ou verbale…)</a:t>
            </a:r>
          </a:p>
          <a:p>
            <a:pPr marL="171450" indent="-171450">
              <a:spcBef>
                <a:spcPct val="0"/>
              </a:spcBef>
              <a:buFont typeface="Arial" panose="020B0604020202020204" pitchFamily="34" charset="0"/>
              <a:buChar char="•"/>
            </a:pPr>
            <a:r>
              <a:rPr lang="fr-FR" altLang="fr-FR" sz="1050" dirty="0"/>
              <a:t>Lorsqu’il y a sentiment d’impuissance (défenestration « en direct »)</a:t>
            </a:r>
          </a:p>
          <a:p>
            <a:pPr>
              <a:spcBef>
                <a:spcPct val="0"/>
              </a:spcBef>
            </a:pPr>
            <a:endParaRPr lang="fr-FR" altLang="fr-FR" sz="1050" dirty="0"/>
          </a:p>
          <a:p>
            <a:pPr>
              <a:spcBef>
                <a:spcPct val="0"/>
              </a:spcBef>
            </a:pPr>
            <a:r>
              <a:rPr lang="fr-FR" altLang="fr-FR" sz="1050" dirty="0"/>
              <a:t>Un stress de forte intensité </a:t>
            </a:r>
            <a:r>
              <a:rPr lang="fr-FR" altLang="fr-FR" sz="1050" b="1" dirty="0"/>
              <a:t>peut</a:t>
            </a:r>
            <a:r>
              <a:rPr lang="fr-FR" altLang="fr-FR" sz="1050" dirty="0"/>
              <a:t> provoquer des réactions inadaptées telles que: </a:t>
            </a:r>
          </a:p>
          <a:p>
            <a:pPr marL="171450" indent="-171450">
              <a:spcBef>
                <a:spcPct val="0"/>
              </a:spcBef>
              <a:buFont typeface="Arial" panose="020B0604020202020204" pitchFamily="34" charset="0"/>
              <a:buChar char="•"/>
            </a:pPr>
            <a:r>
              <a:rPr lang="fr-FR" altLang="fr-FR" sz="1050" dirty="0"/>
              <a:t>Une agitation désordonnée</a:t>
            </a:r>
          </a:p>
          <a:p>
            <a:pPr marL="171450" indent="-171450">
              <a:spcBef>
                <a:spcPct val="0"/>
              </a:spcBef>
              <a:buFont typeface="Arial" panose="020B0604020202020204" pitchFamily="34" charset="0"/>
              <a:buChar char="•"/>
            </a:pPr>
            <a:r>
              <a:rPr lang="fr-FR" altLang="fr-FR" sz="1050" dirty="0"/>
              <a:t>Une fuite (s’écarte de manière non volontaire de la victime pour ne plus être soumis à la situation)</a:t>
            </a:r>
          </a:p>
          <a:p>
            <a:pPr marL="171450" indent="-171450">
              <a:spcBef>
                <a:spcPct val="0"/>
              </a:spcBef>
              <a:buFont typeface="Arial" panose="020B0604020202020204" pitchFamily="34" charset="0"/>
              <a:buChar char="•"/>
            </a:pPr>
            <a:r>
              <a:rPr lang="fr-FR" altLang="fr-FR" sz="1050" dirty="0"/>
              <a:t>Des actions automatiques (comme un somnambule) avec incapacité de s’adapter si un changement survient dans la situation</a:t>
            </a:r>
          </a:p>
          <a:p>
            <a:pPr marL="171450" indent="-171450">
              <a:spcBef>
                <a:spcPct val="0"/>
              </a:spcBef>
              <a:buFont typeface="Arial" panose="020B0604020202020204" pitchFamily="34" charset="0"/>
              <a:buChar char="•"/>
            </a:pPr>
            <a:r>
              <a:rPr lang="fr-FR" altLang="fr-FR" sz="1050" dirty="0"/>
              <a:t>La sidération: incapacité d’agir, « pétrifié »</a:t>
            </a:r>
          </a:p>
          <a:p>
            <a:pPr marL="171450" indent="-171450">
              <a:spcBef>
                <a:spcPct val="0"/>
              </a:spcBef>
              <a:buFont typeface="Arial" panose="020B0604020202020204" pitchFamily="34" charset="0"/>
              <a:buChar char="•"/>
            </a:pPr>
            <a:endParaRPr lang="fr-FR" altLang="fr-FR" sz="1050" dirty="0"/>
          </a:p>
          <a:p>
            <a:pPr marL="0" indent="0">
              <a:spcBef>
                <a:spcPct val="0"/>
              </a:spcBef>
              <a:buFont typeface="Arial" panose="020B0604020202020204" pitchFamily="34" charset="0"/>
              <a:buNone/>
            </a:pPr>
            <a:r>
              <a:rPr lang="fr-FR" altLang="fr-FR" sz="1050" dirty="0"/>
              <a:t>Troubles psycho-traumatiques:</a:t>
            </a:r>
          </a:p>
          <a:p>
            <a:pPr marL="171450" indent="-171450">
              <a:spcBef>
                <a:spcPct val="0"/>
              </a:spcBef>
              <a:buFont typeface="Arial" panose="020B0604020202020204" pitchFamily="34" charset="0"/>
              <a:buChar char="•"/>
            </a:pPr>
            <a:r>
              <a:rPr lang="fr-FR" altLang="fr-FR" sz="1050" dirty="0"/>
              <a:t>Stress aigu/post traumatique (si&gt;1 mois)</a:t>
            </a:r>
          </a:p>
          <a:p>
            <a:pPr marL="628650" lvl="1" indent="-171450">
              <a:spcBef>
                <a:spcPct val="0"/>
              </a:spcBef>
              <a:buFont typeface="Arial" panose="020B0604020202020204" pitchFamily="34" charset="0"/>
              <a:buChar char="•"/>
            </a:pPr>
            <a:r>
              <a:rPr lang="fr-FR" altLang="fr-FR" sz="1050" dirty="0"/>
              <a:t>Souvenirs envahissants</a:t>
            </a:r>
          </a:p>
          <a:p>
            <a:pPr marL="628650" lvl="1" indent="-171450">
              <a:spcBef>
                <a:spcPct val="0"/>
              </a:spcBef>
              <a:buFont typeface="Arial" panose="020B0604020202020204" pitchFamily="34" charset="0"/>
              <a:buChar char="•"/>
            </a:pPr>
            <a:r>
              <a:rPr lang="fr-FR" altLang="fr-FR" sz="1050" dirty="0"/>
              <a:t>Évitement des situations, personnes, lieux pouvant remémorer la situation stressante</a:t>
            </a:r>
          </a:p>
          <a:p>
            <a:pPr marL="628650" lvl="1" indent="-171450">
              <a:spcBef>
                <a:spcPct val="0"/>
              </a:spcBef>
              <a:buFont typeface="Arial" panose="020B0604020202020204" pitchFamily="34" charset="0"/>
              <a:buChar char="•"/>
            </a:pPr>
            <a:r>
              <a:rPr lang="fr-FR" altLang="fr-FR" sz="1050" dirty="0"/>
              <a:t>Attitude et pensées plus négatives</a:t>
            </a:r>
          </a:p>
          <a:p>
            <a:pPr marL="0" lvl="0" indent="0">
              <a:spcBef>
                <a:spcPct val="0"/>
              </a:spcBef>
              <a:buFont typeface="Arial" panose="020B0604020202020204" pitchFamily="34" charset="0"/>
              <a:buNone/>
            </a:pPr>
            <a:endParaRPr lang="fr-FR" altLang="fr-FR" sz="1050" dirty="0"/>
          </a:p>
          <a:p>
            <a:pPr marL="171450" lvl="0" indent="-171450">
              <a:spcBef>
                <a:spcPct val="0"/>
              </a:spcBef>
              <a:buFont typeface="Arial" panose="020B0604020202020204" pitchFamily="34" charset="0"/>
              <a:buChar char="•"/>
            </a:pPr>
            <a:r>
              <a:rPr lang="fr-FR" altLang="fr-FR" sz="1050" dirty="0"/>
              <a:t>Traumatisme vicariant:</a:t>
            </a:r>
          </a:p>
          <a:p>
            <a:pPr marL="628650" lvl="1" indent="-171450">
              <a:spcBef>
                <a:spcPct val="0"/>
              </a:spcBef>
              <a:buFont typeface="Arial" panose="020B0604020202020204" pitchFamily="34" charset="0"/>
              <a:buChar char="•"/>
            </a:pPr>
            <a:r>
              <a:rPr lang="fr-FR" altLang="fr-FR" sz="1050" dirty="0"/>
              <a:t>En cas d’exposition répétée aux vécus »traumatiques » des victimes, le secouriste risque de développer une peur pour lui face à un monde qu’il voit alors comme dangereux.</a:t>
            </a:r>
          </a:p>
          <a:p>
            <a:pPr marL="457200" lvl="1" indent="0">
              <a:spcBef>
                <a:spcPct val="0"/>
              </a:spcBef>
              <a:buFont typeface="Arial" panose="020B0604020202020204" pitchFamily="34" charset="0"/>
              <a:buNone/>
            </a:pPr>
            <a:r>
              <a:rPr lang="fr-FR" altLang="fr-FR" sz="1050" dirty="0"/>
              <a:t>	Il développe alors les mêmes symptômes que la victime souffrant de psycho-traumatisme.</a:t>
            </a:r>
          </a:p>
          <a:p>
            <a:pPr marL="0" lvl="0" indent="0">
              <a:spcBef>
                <a:spcPct val="0"/>
              </a:spcBef>
              <a:buFont typeface="Arial" panose="020B0604020202020204" pitchFamily="34" charset="0"/>
              <a:buNone/>
            </a:pPr>
            <a:endParaRPr lang="fr-FR" altLang="fr-FR" sz="1050" dirty="0"/>
          </a:p>
          <a:p>
            <a:pPr marL="0" indent="0">
              <a:spcBef>
                <a:spcPct val="0"/>
              </a:spcBef>
              <a:buFont typeface="Arial" panose="020B0604020202020204" pitchFamily="34" charset="0"/>
              <a:buNone/>
            </a:pPr>
            <a:r>
              <a:rPr lang="fr-FR" altLang="fr-FR" sz="1050" dirty="0"/>
              <a:t>Si le stress « fort » est répété trop souvent, phénomène d’usure et d’épuisement:</a:t>
            </a:r>
          </a:p>
          <a:p>
            <a:pPr marL="171450" indent="-171450">
              <a:spcBef>
                <a:spcPct val="0"/>
              </a:spcBef>
              <a:buFont typeface="Arial" panose="020B0604020202020204" pitchFamily="34" charset="0"/>
              <a:buChar char="•"/>
            </a:pPr>
            <a:r>
              <a:rPr lang="fr-FR" altLang="fr-FR" sz="1050" dirty="0"/>
              <a:t>Épuisement professionnel (burn-out): épuisement émotionnel, réaction négative par rapport à la victime, perte de « l’idéal métier »</a:t>
            </a:r>
          </a:p>
          <a:p>
            <a:pPr marL="171450" indent="-171450">
              <a:spcBef>
                <a:spcPct val="0"/>
              </a:spcBef>
              <a:buFont typeface="Arial" panose="020B0604020202020204" pitchFamily="34" charset="0"/>
              <a:buChar char="•"/>
            </a:pPr>
            <a:r>
              <a:rPr lang="fr-FR" altLang="fr-FR" sz="1050" dirty="0"/>
              <a:t>Fatigue de la compassion: hypersensibilité à l’état de la victime</a:t>
            </a:r>
          </a:p>
          <a:p>
            <a:pPr marL="0" lvl="0" indent="0">
              <a:spcBef>
                <a:spcPct val="0"/>
              </a:spcBef>
              <a:buFont typeface="Arial" panose="020B0604020202020204" pitchFamily="34" charset="0"/>
              <a:buNone/>
            </a:pPr>
            <a:endParaRPr lang="fr-FR" altLang="fr-FR" sz="1050" dirty="0"/>
          </a:p>
        </p:txBody>
      </p:sp>
      <p:sp>
        <p:nvSpPr>
          <p:cNvPr id="35844" name="Espace réservé du numéro de diapositive 3">
            <a:extLst>
              <a:ext uri="{FF2B5EF4-FFF2-40B4-BE49-F238E27FC236}">
                <a16:creationId xmlns:a16="http://schemas.microsoft.com/office/drawing/2014/main" id="{C491FAF6-C306-4CF4-8874-ED059CB722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C2E35DC-A614-4E3B-89FE-E6B47D463CE8}" type="slidenum">
              <a:rPr lang="fr-FR" altLang="fr-FR"/>
              <a:pPr/>
              <a:t>26</a:t>
            </a:fld>
            <a:endParaRPr lang="fr-FR"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a:extLst>
              <a:ext uri="{FF2B5EF4-FFF2-40B4-BE49-F238E27FC236}">
                <a16:creationId xmlns:a16="http://schemas.microsoft.com/office/drawing/2014/main" id="{D9595BE9-54C7-4688-8C8B-9356E8AFA8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notes 2">
            <a:extLst>
              <a:ext uri="{FF2B5EF4-FFF2-40B4-BE49-F238E27FC236}">
                <a16:creationId xmlns:a16="http://schemas.microsoft.com/office/drawing/2014/main" id="{E8ABCFCE-34A3-4CDD-BCF4-6DD2472DE9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z="1050" dirty="0"/>
              <a:t>Même si la population considère les secouristes comme des héros, ils ne sont que des hommes, eux aussi victime de leurs émotions et du stress !</a:t>
            </a:r>
          </a:p>
          <a:p>
            <a:pPr>
              <a:spcBef>
                <a:spcPct val="0"/>
              </a:spcBef>
            </a:pPr>
            <a:endParaRPr lang="fr-FR" altLang="fr-FR" sz="1050" dirty="0"/>
          </a:p>
          <a:p>
            <a:pPr>
              <a:spcBef>
                <a:spcPct val="0"/>
              </a:spcBef>
            </a:pPr>
            <a:r>
              <a:rPr lang="fr-FR" altLang="fr-FR" sz="1050" dirty="0"/>
              <a:t>Interventions plus à risque d’être source de stress de forte intensité:  </a:t>
            </a:r>
          </a:p>
          <a:p>
            <a:pPr marL="171450" indent="-171450">
              <a:spcBef>
                <a:spcPct val="0"/>
              </a:spcBef>
              <a:buFont typeface="Arial" panose="020B0604020202020204" pitchFamily="34" charset="0"/>
              <a:buChar char="•"/>
            </a:pPr>
            <a:r>
              <a:rPr lang="fr-FR" altLang="fr-FR" sz="1050" dirty="0"/>
              <a:t>intervention sur enfant, collègue, famille</a:t>
            </a:r>
          </a:p>
          <a:p>
            <a:pPr marL="171450" indent="-171450">
              <a:spcBef>
                <a:spcPct val="0"/>
              </a:spcBef>
              <a:buFont typeface="Arial" panose="020B0604020202020204" pitchFamily="34" charset="0"/>
              <a:buChar char="•"/>
            </a:pPr>
            <a:r>
              <a:rPr lang="fr-FR" altLang="fr-FR" sz="1050" dirty="0"/>
              <a:t>Intervention violente: AVP, corps mutilé…</a:t>
            </a:r>
          </a:p>
          <a:p>
            <a:pPr marL="171450" indent="-171450">
              <a:spcBef>
                <a:spcPct val="0"/>
              </a:spcBef>
              <a:buFont typeface="Arial" panose="020B0604020202020204" pitchFamily="34" charset="0"/>
              <a:buChar char="•"/>
            </a:pPr>
            <a:r>
              <a:rPr lang="fr-FR" altLang="fr-FR" sz="1050" dirty="0"/>
              <a:t>Caractère exceptionnel: attentat, multiple victimes…</a:t>
            </a:r>
          </a:p>
          <a:p>
            <a:pPr marL="171450" indent="-171450">
              <a:spcBef>
                <a:spcPct val="0"/>
              </a:spcBef>
              <a:buFont typeface="Arial" panose="020B0604020202020204" pitchFamily="34" charset="0"/>
              <a:buChar char="•"/>
            </a:pPr>
            <a:r>
              <a:rPr lang="fr-FR" altLang="fr-FR" sz="1050" dirty="0"/>
              <a:t>Intervention dangereuse pour lui (agression physique ou verbale…)</a:t>
            </a:r>
          </a:p>
          <a:p>
            <a:pPr marL="171450" indent="-171450">
              <a:spcBef>
                <a:spcPct val="0"/>
              </a:spcBef>
              <a:buFont typeface="Arial" panose="020B0604020202020204" pitchFamily="34" charset="0"/>
              <a:buChar char="•"/>
            </a:pPr>
            <a:r>
              <a:rPr lang="fr-FR" altLang="fr-FR" sz="1050" dirty="0"/>
              <a:t>Lorsqu’il y a sentiment d’impuissance (défenestration « en direct »)</a:t>
            </a:r>
          </a:p>
          <a:p>
            <a:pPr>
              <a:spcBef>
                <a:spcPct val="0"/>
              </a:spcBef>
            </a:pPr>
            <a:endParaRPr lang="fr-FR" altLang="fr-FR" sz="1050" dirty="0"/>
          </a:p>
          <a:p>
            <a:pPr>
              <a:spcBef>
                <a:spcPct val="0"/>
              </a:spcBef>
            </a:pPr>
            <a:r>
              <a:rPr lang="fr-FR" altLang="fr-FR" sz="1050" dirty="0"/>
              <a:t>Un stress de forte intensité peut provoquer des réactions inadaptées telles que: </a:t>
            </a:r>
          </a:p>
          <a:p>
            <a:pPr marL="171450" indent="-171450">
              <a:spcBef>
                <a:spcPct val="0"/>
              </a:spcBef>
              <a:buFont typeface="Arial" panose="020B0604020202020204" pitchFamily="34" charset="0"/>
              <a:buChar char="•"/>
            </a:pPr>
            <a:r>
              <a:rPr lang="fr-FR" altLang="fr-FR" sz="1050" dirty="0"/>
              <a:t>Une agitation désordonnée</a:t>
            </a:r>
          </a:p>
          <a:p>
            <a:pPr marL="171450" indent="-171450">
              <a:spcBef>
                <a:spcPct val="0"/>
              </a:spcBef>
              <a:buFont typeface="Arial" panose="020B0604020202020204" pitchFamily="34" charset="0"/>
              <a:buChar char="•"/>
            </a:pPr>
            <a:r>
              <a:rPr lang="fr-FR" altLang="fr-FR" sz="1050" dirty="0"/>
              <a:t>Une fuite (s’écarte de manière non volontaire de la victime pour ne plus être soumis à la situation)</a:t>
            </a:r>
          </a:p>
          <a:p>
            <a:pPr marL="171450" indent="-171450">
              <a:spcBef>
                <a:spcPct val="0"/>
              </a:spcBef>
              <a:buFont typeface="Arial" panose="020B0604020202020204" pitchFamily="34" charset="0"/>
              <a:buChar char="•"/>
            </a:pPr>
            <a:r>
              <a:rPr lang="fr-FR" altLang="fr-FR" sz="1050" dirty="0"/>
              <a:t>Des actions automatiques (comme un somnambule) avec incapacité de s’adapter si un changement survient dans la situation</a:t>
            </a:r>
          </a:p>
          <a:p>
            <a:pPr marL="171450" indent="-171450">
              <a:spcBef>
                <a:spcPct val="0"/>
              </a:spcBef>
              <a:buFont typeface="Arial" panose="020B0604020202020204" pitchFamily="34" charset="0"/>
              <a:buChar char="•"/>
            </a:pPr>
            <a:r>
              <a:rPr lang="fr-FR" altLang="fr-FR" sz="1050" dirty="0"/>
              <a:t>La sidération: incapacité d’agir, « pétrifié »</a:t>
            </a:r>
          </a:p>
          <a:p>
            <a:pPr marL="171450" indent="-171450">
              <a:spcBef>
                <a:spcPct val="0"/>
              </a:spcBef>
              <a:buFont typeface="Arial" panose="020B0604020202020204" pitchFamily="34" charset="0"/>
              <a:buChar char="•"/>
            </a:pPr>
            <a:endParaRPr lang="fr-FR" altLang="fr-FR" sz="1050" dirty="0"/>
          </a:p>
          <a:p>
            <a:pPr marL="0" indent="0">
              <a:spcBef>
                <a:spcPct val="0"/>
              </a:spcBef>
              <a:buFont typeface="Arial" panose="020B0604020202020204" pitchFamily="34" charset="0"/>
              <a:buNone/>
            </a:pPr>
            <a:r>
              <a:rPr lang="fr-FR" altLang="fr-FR" sz="1050" dirty="0"/>
              <a:t>Troubles psycho-traumatiques:</a:t>
            </a:r>
          </a:p>
          <a:p>
            <a:pPr marL="171450" indent="-171450">
              <a:spcBef>
                <a:spcPct val="0"/>
              </a:spcBef>
              <a:buFont typeface="Arial" panose="020B0604020202020204" pitchFamily="34" charset="0"/>
              <a:buChar char="•"/>
            </a:pPr>
            <a:r>
              <a:rPr lang="fr-FR" altLang="fr-FR" sz="1050" dirty="0"/>
              <a:t>Stress aigu/post traumatique (si&gt;1 mois)</a:t>
            </a:r>
          </a:p>
          <a:p>
            <a:pPr marL="628650" lvl="1" indent="-171450">
              <a:spcBef>
                <a:spcPct val="0"/>
              </a:spcBef>
              <a:buFont typeface="Arial" panose="020B0604020202020204" pitchFamily="34" charset="0"/>
              <a:buChar char="•"/>
            </a:pPr>
            <a:r>
              <a:rPr lang="fr-FR" altLang="fr-FR" sz="1050" dirty="0"/>
              <a:t>Souvenirs envahissants</a:t>
            </a:r>
          </a:p>
          <a:p>
            <a:pPr marL="628650" lvl="1" indent="-171450">
              <a:spcBef>
                <a:spcPct val="0"/>
              </a:spcBef>
              <a:buFont typeface="Arial" panose="020B0604020202020204" pitchFamily="34" charset="0"/>
              <a:buChar char="•"/>
            </a:pPr>
            <a:r>
              <a:rPr lang="fr-FR" altLang="fr-FR" sz="1050" dirty="0"/>
              <a:t>Évitement des situations, personnes, lieux pouvant remémorer la situation stressante</a:t>
            </a:r>
          </a:p>
          <a:p>
            <a:pPr marL="628650" lvl="1" indent="-171450">
              <a:spcBef>
                <a:spcPct val="0"/>
              </a:spcBef>
              <a:buFont typeface="Arial" panose="020B0604020202020204" pitchFamily="34" charset="0"/>
              <a:buChar char="•"/>
            </a:pPr>
            <a:r>
              <a:rPr lang="fr-FR" altLang="fr-FR" sz="1050" dirty="0"/>
              <a:t>Attitude et pensées plus négatives</a:t>
            </a:r>
          </a:p>
          <a:p>
            <a:pPr marL="0" lvl="0" indent="0">
              <a:spcBef>
                <a:spcPct val="0"/>
              </a:spcBef>
              <a:buFont typeface="Arial" panose="020B0604020202020204" pitchFamily="34" charset="0"/>
              <a:buNone/>
            </a:pPr>
            <a:endParaRPr lang="fr-FR" altLang="fr-FR" sz="1050" dirty="0"/>
          </a:p>
          <a:p>
            <a:pPr marL="171450" lvl="0" indent="-171450">
              <a:spcBef>
                <a:spcPct val="0"/>
              </a:spcBef>
              <a:buFont typeface="Arial" panose="020B0604020202020204" pitchFamily="34" charset="0"/>
              <a:buChar char="•"/>
            </a:pPr>
            <a:r>
              <a:rPr lang="fr-FR" altLang="fr-FR" sz="1050" dirty="0"/>
              <a:t>Traumatisme vicariant:</a:t>
            </a:r>
          </a:p>
          <a:p>
            <a:pPr marL="628650" lvl="1" indent="-171450">
              <a:spcBef>
                <a:spcPct val="0"/>
              </a:spcBef>
              <a:buFont typeface="Arial" panose="020B0604020202020204" pitchFamily="34" charset="0"/>
              <a:buChar char="•"/>
            </a:pPr>
            <a:r>
              <a:rPr lang="fr-FR" altLang="fr-FR" sz="1050" dirty="0"/>
              <a:t>En cas d’exposition répétée aux vécus »traumatiques » des victimes, le secouriste risque de développer une peur pour lui face à un monde qu’il voit alors comme dangereux.</a:t>
            </a:r>
          </a:p>
          <a:p>
            <a:pPr marL="457200" lvl="1" indent="0">
              <a:spcBef>
                <a:spcPct val="0"/>
              </a:spcBef>
              <a:buFont typeface="Arial" panose="020B0604020202020204" pitchFamily="34" charset="0"/>
              <a:buNone/>
            </a:pPr>
            <a:r>
              <a:rPr lang="fr-FR" altLang="fr-FR" sz="1050" dirty="0"/>
              <a:t>	Il développe alors les mêmes symptômes que la victime souffrant de psycho-traumatisme.</a:t>
            </a:r>
          </a:p>
          <a:p>
            <a:pPr marL="0" lvl="0" indent="0">
              <a:spcBef>
                <a:spcPct val="0"/>
              </a:spcBef>
              <a:buFont typeface="Arial" panose="020B0604020202020204" pitchFamily="34" charset="0"/>
              <a:buNone/>
            </a:pPr>
            <a:endParaRPr lang="fr-FR" altLang="fr-FR" sz="1050" dirty="0"/>
          </a:p>
          <a:p>
            <a:pPr marL="0" indent="0">
              <a:spcBef>
                <a:spcPct val="0"/>
              </a:spcBef>
              <a:buFont typeface="Arial" panose="020B0604020202020204" pitchFamily="34" charset="0"/>
              <a:buNone/>
            </a:pPr>
            <a:r>
              <a:rPr lang="fr-FR" altLang="fr-FR" sz="1050" dirty="0"/>
              <a:t>Si le stress « fort » est répété trop souvent, phénomène d’usure et d’épuisement:</a:t>
            </a:r>
          </a:p>
          <a:p>
            <a:pPr marL="171450" indent="-171450">
              <a:spcBef>
                <a:spcPct val="0"/>
              </a:spcBef>
              <a:buFont typeface="Arial" panose="020B0604020202020204" pitchFamily="34" charset="0"/>
              <a:buChar char="•"/>
            </a:pPr>
            <a:r>
              <a:rPr lang="fr-FR" altLang="fr-FR" sz="1050" dirty="0"/>
              <a:t>Épuisement professionnel (burn-out): épuisement émotionnel, réaction négative par rapport à la victime, perte de « l’idéal métier »</a:t>
            </a:r>
          </a:p>
          <a:p>
            <a:pPr marL="171450" indent="-171450">
              <a:spcBef>
                <a:spcPct val="0"/>
              </a:spcBef>
              <a:buFont typeface="Arial" panose="020B0604020202020204" pitchFamily="34" charset="0"/>
              <a:buChar char="•"/>
            </a:pPr>
            <a:r>
              <a:rPr lang="fr-FR" altLang="fr-FR" sz="1050" dirty="0"/>
              <a:t>Fatigue de la compassion: hypersensibilité à l’état de la victime</a:t>
            </a:r>
          </a:p>
          <a:p>
            <a:pPr marL="0" lvl="0" indent="0">
              <a:spcBef>
                <a:spcPct val="0"/>
              </a:spcBef>
              <a:buFont typeface="Arial" panose="020B0604020202020204" pitchFamily="34" charset="0"/>
              <a:buNone/>
            </a:pPr>
            <a:endParaRPr lang="fr-FR" altLang="fr-FR" sz="1050" dirty="0"/>
          </a:p>
        </p:txBody>
      </p:sp>
      <p:sp>
        <p:nvSpPr>
          <p:cNvPr id="35844" name="Espace réservé du numéro de diapositive 3">
            <a:extLst>
              <a:ext uri="{FF2B5EF4-FFF2-40B4-BE49-F238E27FC236}">
                <a16:creationId xmlns:a16="http://schemas.microsoft.com/office/drawing/2014/main" id="{C491FAF6-C306-4CF4-8874-ED059CB722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C2E35DC-A614-4E3B-89FE-E6B47D463CE8}" type="slidenum">
              <a:rPr lang="fr-FR" altLang="fr-FR"/>
              <a:pPr/>
              <a:t>27</a:t>
            </a:fld>
            <a:endParaRPr lang="fr-FR" altLang="fr-FR"/>
          </a:p>
        </p:txBody>
      </p:sp>
    </p:spTree>
    <p:extLst>
      <p:ext uri="{BB962C8B-B14F-4D97-AF65-F5344CB8AC3E}">
        <p14:creationId xmlns:p14="http://schemas.microsoft.com/office/powerpoint/2010/main" val="3036836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a:extLst>
              <a:ext uri="{FF2B5EF4-FFF2-40B4-BE49-F238E27FC236}">
                <a16:creationId xmlns:a16="http://schemas.microsoft.com/office/drawing/2014/main" id="{D9595BE9-54C7-4688-8C8B-9356E8AFA8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notes 2">
            <a:extLst>
              <a:ext uri="{FF2B5EF4-FFF2-40B4-BE49-F238E27FC236}">
                <a16:creationId xmlns:a16="http://schemas.microsoft.com/office/drawing/2014/main" id="{E8ABCFCE-34A3-4CDD-BCF4-6DD2472DE9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050" dirty="0">
                <a:solidFill>
                  <a:schemeClr val="tx1"/>
                </a:solidFill>
              </a:rPr>
              <a:t>Pour entretenir son opérationnalité mentale et augmenter sa capacité à amortir les impacts psychologiques </a:t>
            </a:r>
            <a:r>
              <a:rPr lang="fr-FR" sz="1050" dirty="0">
                <a:solidFill>
                  <a:srgbClr val="FF0000"/>
                </a:solidFill>
              </a:rPr>
              <a:t>:</a:t>
            </a:r>
          </a:p>
          <a:p>
            <a:pPr>
              <a:spcBef>
                <a:spcPct val="0"/>
              </a:spcBef>
            </a:pPr>
            <a:endParaRPr lang="fr-FR" altLang="fr-FR" sz="1050" dirty="0"/>
          </a:p>
          <a:p>
            <a:pPr>
              <a:spcBef>
                <a:spcPct val="0"/>
              </a:spcBef>
            </a:pPr>
            <a:r>
              <a:rPr lang="fr-FR" altLang="fr-FR" sz="1050" b="1" dirty="0"/>
              <a:t>Avant</a:t>
            </a:r>
            <a:r>
              <a:rPr lang="fr-FR" altLang="fr-FR" sz="1050" dirty="0"/>
              <a:t> :</a:t>
            </a:r>
          </a:p>
          <a:p>
            <a:pPr>
              <a:spcBef>
                <a:spcPct val="0"/>
              </a:spcBef>
            </a:pPr>
            <a:r>
              <a:rPr lang="fr-FR" altLang="fr-FR" sz="1050" dirty="0"/>
              <a:t>* Les compétences non techniques: empathie, gestion du stress et des émotions, compétences en communication… permettent </a:t>
            </a:r>
            <a:r>
              <a:rPr lang="fr-FR" altLang="fr-FR" sz="1050"/>
              <a:t>de faciliter </a:t>
            </a:r>
            <a:r>
              <a:rPr lang="fr-FR" altLang="fr-FR" sz="1050" dirty="0"/>
              <a:t>l’abord de la victime, la relation et la communication. Elles supposent une pratique et un entrainement en amont pour pouvoir être déployées pendant l’intervention (Formation TOP, intégration de l’aspect psychologique dans les mises en situations…). Considérer l’action de secours comme « utile et importante », même dans le cas où aucun matériel n’est utilisé… certaines interventions ne requièrent qu’une attention particulière et une prise en compte de la dimension psychologique.</a:t>
            </a:r>
          </a:p>
          <a:p>
            <a:pPr marL="171450" indent="-171450">
              <a:spcBef>
                <a:spcPct val="0"/>
              </a:spcBef>
              <a:buFont typeface="Arial" panose="020B0604020202020204" pitchFamily="34" charset="0"/>
              <a:buChar char="•"/>
            </a:pPr>
            <a:r>
              <a:rPr lang="fr-FR" altLang="fr-FR" sz="1050" dirty="0"/>
              <a:t>Les compétences techniques sont indispensables afin que ce ne soit pas aussi un facteur de stress sur intervention (« je maitrise mal la technique, vais-je parvenir à faire le geste… ?»</a:t>
            </a:r>
          </a:p>
          <a:p>
            <a:pPr marL="171450" indent="-171450">
              <a:spcBef>
                <a:spcPct val="0"/>
              </a:spcBef>
              <a:buFont typeface="Arial" panose="020B0604020202020204" pitchFamily="34" charset="0"/>
              <a:buChar char="•"/>
            </a:pPr>
            <a:r>
              <a:rPr lang="fr-FR" altLang="fr-FR" sz="1050" dirty="0"/>
              <a:t>Les compétences physiques permettent de limiter la trop grande sollicitation musculaire, l’accumulation de fatigue, et ainsi de limiter la réaction de stress.</a:t>
            </a:r>
          </a:p>
          <a:p>
            <a:pPr>
              <a:spcBef>
                <a:spcPct val="0"/>
              </a:spcBef>
            </a:pPr>
            <a:endParaRPr lang="fr-FR" altLang="fr-FR" sz="1050" dirty="0"/>
          </a:p>
          <a:p>
            <a:pPr>
              <a:spcBef>
                <a:spcPct val="0"/>
              </a:spcBef>
            </a:pPr>
            <a:r>
              <a:rPr lang="fr-FR" altLang="fr-FR" sz="1050" b="1" dirty="0"/>
              <a:t>Pendant</a:t>
            </a:r>
            <a:r>
              <a:rPr lang="fr-FR" altLang="fr-FR" sz="1050" dirty="0"/>
              <a:t> :</a:t>
            </a:r>
          </a:p>
          <a:p>
            <a:pPr marL="171450" indent="-171450">
              <a:spcBef>
                <a:spcPct val="0"/>
              </a:spcBef>
              <a:buFont typeface="Arial" panose="020B0604020202020204" pitchFamily="34" charset="0"/>
              <a:buChar char="•"/>
            </a:pPr>
            <a:r>
              <a:rPr lang="fr-FR" altLang="fr-FR" sz="1050" dirty="0"/>
              <a:t>À titre individuel, lorsque le secouriste perçoit qu’il perd pied, il doit agir au mieux (respiration contrôlée, dé-focalisation quelques secondes…) afin de retrouver ses capacités à faire face à la situation. Au titre de l’équipe, si un secouriste s’aperçoit qu’un équipier semble émotionnellement affecté par la situation, il doit l’aider à retrouver ses facultés opérationnelles en le guidant et le soutenant dans les étapes à réaliser.</a:t>
            </a:r>
          </a:p>
          <a:p>
            <a:pPr marL="0" indent="0">
              <a:spcBef>
                <a:spcPct val="0"/>
              </a:spcBef>
              <a:buFont typeface="Arial" panose="020B0604020202020204" pitchFamily="34" charset="0"/>
              <a:buNone/>
            </a:pPr>
            <a:endParaRPr lang="fr-FR" altLang="fr-FR" sz="1050" dirty="0"/>
          </a:p>
          <a:p>
            <a:pPr marL="0" indent="0">
              <a:spcBef>
                <a:spcPct val="0"/>
              </a:spcBef>
              <a:buFont typeface="Arial" panose="020B0604020202020204" pitchFamily="34" charset="0"/>
              <a:buNone/>
            </a:pPr>
            <a:r>
              <a:rPr lang="fr-FR" altLang="fr-FR" sz="1050" b="1" dirty="0"/>
              <a:t>Après</a:t>
            </a:r>
            <a:r>
              <a:rPr lang="fr-FR" altLang="fr-FR" sz="1050" dirty="0"/>
              <a:t> :</a:t>
            </a:r>
          </a:p>
          <a:p>
            <a:pPr marL="171450" indent="-171450">
              <a:spcBef>
                <a:spcPct val="0"/>
              </a:spcBef>
              <a:buFont typeface="Arial" panose="020B0604020202020204" pitchFamily="34" charset="0"/>
              <a:buChar char="•"/>
            </a:pPr>
            <a:r>
              <a:rPr lang="fr-FR" altLang="fr-FR" sz="1050" dirty="0"/>
              <a:t>Suite à une intervention dont le caractère pourrait être de nature à choquer et éprouver les secouristes, ou si un secouriste a manifesté des signes de stress sur intervention, il est primordial que le responsable de l’équipe organise, après les nécessités d’hygiène (douche...), un moment d’échange entre tous les intervenants pour aborder d’une part le coté psychologique de l’intervention et d’autre part le coté technique. </a:t>
            </a:r>
          </a:p>
          <a:p>
            <a:pPr marL="171450" indent="-171450">
              <a:spcBef>
                <a:spcPct val="0"/>
              </a:spcBef>
              <a:buFont typeface="Arial" panose="020B0604020202020204" pitchFamily="34" charset="0"/>
              <a:buChar char="•"/>
            </a:pPr>
            <a:r>
              <a:rPr lang="fr-FR" altLang="fr-FR" sz="1050" dirty="0"/>
              <a:t>Le responsable, s’il détecte un équipier qui a été fortement impacté, doit l’orienter vers le dispositif en place dans la structure (IDE, médecin référent, psychologue…) pour pouvoir bénéficier d’une prise en charge.</a:t>
            </a:r>
          </a:p>
          <a:p>
            <a:pPr marL="171450" indent="-171450">
              <a:spcBef>
                <a:spcPct val="0"/>
              </a:spcBef>
              <a:buFont typeface="Arial" panose="020B0604020202020204" pitchFamily="34" charset="0"/>
              <a:buChar char="•"/>
            </a:pPr>
            <a:r>
              <a:rPr lang="fr-FR" altLang="fr-FR" sz="1050" dirty="0"/>
              <a:t>L’équilibre entre la vie personnelle, professionnelle est également quelque chose de très important.</a:t>
            </a:r>
          </a:p>
          <a:p>
            <a:pPr marL="0" indent="0">
              <a:spcBef>
                <a:spcPct val="0"/>
              </a:spcBef>
              <a:buFont typeface="Arial" panose="020B0604020202020204" pitchFamily="34" charset="0"/>
              <a:buNone/>
            </a:pPr>
            <a:r>
              <a:rPr lang="fr-FR" altLang="fr-FR" sz="1050" dirty="0"/>
              <a:t>	Pour prendre soin efficacement des autres et rester engagé durablement dans la volonté de leur venir en aide, il faut être soi-même à l’équilibre et donc prendre soin de soi. Dans l’épuisement professionnel, l’empathie est la première chose qui risque de  disparaître, alors même que si l’on parvient à la maintenir dans le temps, on continue à trouver du sens à  notre action de secours (même si aucun matériel n’est sorti du sac…) et à y trouver du plaisir.  On prévient ainsi l’épuisement et le désengagement.</a:t>
            </a:r>
          </a:p>
          <a:p>
            <a:pPr marL="0" indent="0">
              <a:spcBef>
                <a:spcPct val="0"/>
              </a:spcBef>
              <a:buFont typeface="Arial" panose="020B0604020202020204" pitchFamily="34" charset="0"/>
              <a:buNone/>
            </a:pPr>
            <a:endParaRPr lang="fr-FR" altLang="fr-FR" sz="1050" dirty="0"/>
          </a:p>
        </p:txBody>
      </p:sp>
      <p:sp>
        <p:nvSpPr>
          <p:cNvPr id="35844" name="Espace réservé du numéro de diapositive 3">
            <a:extLst>
              <a:ext uri="{FF2B5EF4-FFF2-40B4-BE49-F238E27FC236}">
                <a16:creationId xmlns:a16="http://schemas.microsoft.com/office/drawing/2014/main" id="{C491FAF6-C306-4CF4-8874-ED059CB722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C2E35DC-A614-4E3B-89FE-E6B47D463CE8}" type="slidenum">
              <a:rPr lang="fr-FR" altLang="fr-FR"/>
              <a:pPr/>
              <a:t>28</a:t>
            </a:fld>
            <a:endParaRPr lang="fr-FR" altLang="fr-FR"/>
          </a:p>
        </p:txBody>
      </p:sp>
    </p:spTree>
    <p:extLst>
      <p:ext uri="{BB962C8B-B14F-4D97-AF65-F5344CB8AC3E}">
        <p14:creationId xmlns:p14="http://schemas.microsoft.com/office/powerpoint/2010/main" val="2833858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a:extLst>
              <a:ext uri="{FF2B5EF4-FFF2-40B4-BE49-F238E27FC236}">
                <a16:creationId xmlns:a16="http://schemas.microsoft.com/office/drawing/2014/main" id="{919B27A9-6603-44E9-BBE1-9175E65230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notes 2">
            <a:extLst>
              <a:ext uri="{FF2B5EF4-FFF2-40B4-BE49-F238E27FC236}">
                <a16:creationId xmlns:a16="http://schemas.microsoft.com/office/drawing/2014/main" id="{44F1225D-9D52-4E0E-838C-51FDCFAE79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33796" name="Espace réservé du numéro de diapositive 3">
            <a:extLst>
              <a:ext uri="{FF2B5EF4-FFF2-40B4-BE49-F238E27FC236}">
                <a16:creationId xmlns:a16="http://schemas.microsoft.com/office/drawing/2014/main" id="{3BB36C5D-41A2-4575-80C0-FCF11A28C7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AF53E5A-1F58-41F4-9181-4D35565B53C4}" type="slidenum">
              <a:rPr lang="fr-FR" altLang="fr-FR"/>
              <a:pPr/>
              <a:t>29</a:t>
            </a:fld>
            <a:endParaRPr lang="fr-FR" altLang="fr-FR"/>
          </a:p>
        </p:txBody>
      </p:sp>
    </p:spTree>
    <p:extLst>
      <p:ext uri="{BB962C8B-B14F-4D97-AF65-F5344CB8AC3E}">
        <p14:creationId xmlns:p14="http://schemas.microsoft.com/office/powerpoint/2010/main" val="2041217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50" dirty="0"/>
              <a:t>La présentation est terminée, malgré tout, des prises en charge particulières sont abordées dans les recommandations nationales (mort violente, violence sexuelle…). </a:t>
            </a:r>
          </a:p>
          <a:p>
            <a:r>
              <a:rPr lang="fr-FR" sz="1050" dirty="0"/>
              <a:t>Nous avons décrit dans cette présentation les généralités et les éléments courants de prise en charge; il vous appartient d’aller d’avantage dans les détails avant de créer vos supports de cours pour vos formateurs et équipiers afin que vous puissiez disposer d’un maximum d’éléments de réponse.</a:t>
            </a:r>
          </a:p>
          <a:p>
            <a:r>
              <a:rPr lang="fr-FR" sz="1050" dirty="0"/>
              <a:t>La prise en charge de la dimension psychologique d’une intervention n’est pas une chose simple; n’hésitez pas à solliciter un professionnel de santé afin de vous aider à apporter des réponses aux questions posées lors de vos présentations.</a:t>
            </a:r>
          </a:p>
          <a:p>
            <a:endParaRPr lang="fr-FR" sz="1050" dirty="0"/>
          </a:p>
          <a:p>
            <a:r>
              <a:rPr lang="fr-FR" sz="1050" dirty="0"/>
              <a:t>Merci de votre attention.</a:t>
            </a:r>
          </a:p>
        </p:txBody>
      </p:sp>
      <p:sp>
        <p:nvSpPr>
          <p:cNvPr id="4" name="Espace réservé du numéro de diapositive 3"/>
          <p:cNvSpPr>
            <a:spLocks noGrp="1"/>
          </p:cNvSpPr>
          <p:nvPr>
            <p:ph type="sldNum" sz="quarter" idx="5"/>
          </p:nvPr>
        </p:nvSpPr>
        <p:spPr/>
        <p:txBody>
          <a:bodyPr/>
          <a:lstStyle/>
          <a:p>
            <a:pPr>
              <a:defRPr/>
            </a:pPr>
            <a:fld id="{B141AADB-ED2F-4C32-AD15-215CCB47DDF8}" type="slidenum">
              <a:rPr lang="fr-FR" smtClean="0"/>
              <a:pPr>
                <a:defRPr/>
              </a:pPr>
              <a:t>30</a:t>
            </a:fld>
            <a:endParaRPr lang="fr-FR"/>
          </a:p>
        </p:txBody>
      </p:sp>
    </p:spTree>
    <p:extLst>
      <p:ext uri="{BB962C8B-B14F-4D97-AF65-F5344CB8AC3E}">
        <p14:creationId xmlns:p14="http://schemas.microsoft.com/office/powerpoint/2010/main" val="333587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50" dirty="0"/>
              <a:t>La psychologie est un métier.</a:t>
            </a:r>
          </a:p>
          <a:p>
            <a:r>
              <a:rPr lang="fr-FR" sz="1050" dirty="0"/>
              <a:t>Cette présentation n’a pas vocation à vous former à ce métier, mais insister sur certaines « techniques » que vous utilisez déjà sur intervention en les expliquant et en leur donnant un nom.</a:t>
            </a:r>
          </a:p>
          <a:p>
            <a:r>
              <a:rPr lang="fr-FR" sz="1050" dirty="0"/>
              <a:t>Cette présentation se veut simple afin de familiariser tout le monde en un minimum de temps.</a:t>
            </a:r>
          </a:p>
          <a:p>
            <a:r>
              <a:rPr lang="fr-FR" sz="1050" dirty="0"/>
              <a:t>Vous trouverez dans les fiches mises à jour des recommandations nationales PSE  un contenu rédigé par un groupe de travail de psychologues, avec de nombreux détails et explications.</a:t>
            </a:r>
          </a:p>
          <a:p>
            <a:endParaRPr lang="fr-FR" sz="1050" dirty="0"/>
          </a:p>
        </p:txBody>
      </p:sp>
      <p:sp>
        <p:nvSpPr>
          <p:cNvPr id="4" name="Espace réservé du numéro de diapositive 3"/>
          <p:cNvSpPr>
            <a:spLocks noGrp="1"/>
          </p:cNvSpPr>
          <p:nvPr>
            <p:ph type="sldNum" sz="quarter" idx="5"/>
          </p:nvPr>
        </p:nvSpPr>
        <p:spPr/>
        <p:txBody>
          <a:bodyPr/>
          <a:lstStyle/>
          <a:p>
            <a:pPr>
              <a:defRPr/>
            </a:pPr>
            <a:fld id="{B141AADB-ED2F-4C32-AD15-215CCB47DDF8}" type="slidenum">
              <a:rPr lang="fr-FR" smtClean="0"/>
              <a:pPr>
                <a:defRPr/>
              </a:pPr>
              <a:t>4</a:t>
            </a:fld>
            <a:endParaRPr lang="fr-FR"/>
          </a:p>
        </p:txBody>
      </p:sp>
    </p:spTree>
    <p:extLst>
      <p:ext uri="{BB962C8B-B14F-4D97-AF65-F5344CB8AC3E}">
        <p14:creationId xmlns:p14="http://schemas.microsoft.com/office/powerpoint/2010/main" val="445276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a:extLst>
              <a:ext uri="{FF2B5EF4-FFF2-40B4-BE49-F238E27FC236}">
                <a16:creationId xmlns:a16="http://schemas.microsoft.com/office/drawing/2014/main" id="{390B725B-53A7-46BC-B43F-B2CD38A4A5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notes 2">
            <a:extLst>
              <a:ext uri="{FF2B5EF4-FFF2-40B4-BE49-F238E27FC236}">
                <a16:creationId xmlns:a16="http://schemas.microsoft.com/office/drawing/2014/main" id="{2098F7F7-00DE-47F1-8293-E300268D80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sz="1050" kern="1200" dirty="0">
                <a:solidFill>
                  <a:schemeClr val="tx1"/>
                </a:solidFill>
                <a:effectLst/>
                <a:latin typeface="+mn-lt"/>
                <a:ea typeface="+mn-ea"/>
                <a:cs typeface="+mn-cs"/>
              </a:rPr>
              <a:t>Le secouriste dans ses actions de secours est amené à intervenir en urgence auprès de personnes victimes, en détresse physique et/ou psychologique.</a:t>
            </a:r>
          </a:p>
          <a:p>
            <a:pPr>
              <a:spcBef>
                <a:spcPct val="0"/>
              </a:spcBef>
            </a:pPr>
            <a:endParaRPr lang="fr-FR"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50" kern="1200" dirty="0">
                <a:solidFill>
                  <a:schemeClr val="tx1"/>
                </a:solidFill>
                <a:effectLst/>
                <a:latin typeface="+mn-lt"/>
                <a:ea typeface="+mn-ea"/>
                <a:cs typeface="+mn-cs"/>
              </a:rPr>
              <a:t>Toute action de secours sous-entend qu’un événement imprévu, inhabituel et potentiellement dangereux ait touché une ou plusieurs personnes, considérées alors comme victimes. </a:t>
            </a:r>
          </a:p>
          <a:p>
            <a:pPr marL="171450" indent="-171450">
              <a:buFont typeface="Arial" panose="020B0604020202020204" pitchFamily="34" charset="0"/>
              <a:buChar char="•"/>
            </a:pPr>
            <a:r>
              <a:rPr lang="fr-FR" sz="1050" dirty="0"/>
              <a:t>Primaires (exposées directement à l’événement) : sujet, acteur, témoin. Elles peuvent être impactées dans leur corps (blessures physiques) mais aussi moralement (blessures psychologiques).</a:t>
            </a:r>
          </a:p>
          <a:p>
            <a:pPr marL="171450" indent="-171450">
              <a:buFont typeface="Arial" panose="020B0604020202020204" pitchFamily="34" charset="0"/>
              <a:buChar char="•"/>
            </a:pPr>
            <a:r>
              <a:rPr lang="fr-FR" sz="1050" dirty="0"/>
              <a:t>Secondaires (non</a:t>
            </a:r>
            <a:r>
              <a:rPr lang="fr-FR" sz="1050" baseline="0" dirty="0"/>
              <a:t> exposées directement à l’événement, pas présentes au moment de l’événement)</a:t>
            </a:r>
            <a:r>
              <a:rPr lang="fr-FR" sz="1050" dirty="0"/>
              <a:t> : parents, amis, collègues</a:t>
            </a:r>
          </a:p>
          <a:p>
            <a:pPr>
              <a:buFont typeface="Wingdings" panose="05000000000000000000" pitchFamily="2" charset="2"/>
              <a:buNone/>
            </a:pPr>
            <a:endParaRPr lang="fr-FR"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050" kern="1200" dirty="0">
                <a:solidFill>
                  <a:schemeClr val="tx1"/>
                </a:solidFill>
                <a:effectLst/>
                <a:latin typeface="+mn-lt"/>
                <a:ea typeface="+mn-ea"/>
                <a:cs typeface="+mn-cs"/>
              </a:rPr>
              <a:t>Face à une situation soudaine, imprévue et potentiellement menaçante, toute personne présentera un ensemble de manifestations regroupées sous le terme de réaction de stress. Les manifestations varient en fonction de l’impact psychologique de la situation sur elles </a:t>
            </a:r>
            <a:r>
              <a:rPr lang="fr-FR" sz="1050" dirty="0"/>
              <a:t>(expérience désagréable, pénible voire insupportable).</a:t>
            </a:r>
          </a:p>
          <a:p>
            <a:pPr lvl="0"/>
            <a:endParaRPr lang="fr-FR" sz="1050" kern="1200" dirty="0">
              <a:solidFill>
                <a:schemeClr val="tx1"/>
              </a:solidFill>
              <a:effectLst/>
              <a:latin typeface="+mn-lt"/>
              <a:ea typeface="+mn-ea"/>
              <a:cs typeface="+mn-cs"/>
            </a:endParaRPr>
          </a:p>
          <a:p>
            <a:pPr>
              <a:spcBef>
                <a:spcPct val="0"/>
              </a:spcBef>
            </a:pPr>
            <a:r>
              <a:rPr lang="fr-FR" altLang="fr-FR" sz="1050" dirty="0"/>
              <a:t>Ce stress peut générer des modifications physiologiques (augmentation de la fréquence respiratoire, cardiaque et de la PA…) et comportementales (angoisse, fuite, agressivité, mutisme…).</a:t>
            </a:r>
          </a:p>
          <a:p>
            <a:pPr>
              <a:spcBef>
                <a:spcPct val="0"/>
              </a:spcBef>
            </a:pPr>
            <a:r>
              <a:rPr lang="fr-FR" altLang="fr-FR" sz="1050" dirty="0"/>
              <a:t>Dans certains cas, la victime ne parviendra pas seule à gérer ce stress, elle sera</a:t>
            </a:r>
            <a:r>
              <a:rPr lang="fr-FR" altLang="fr-FR" sz="1050" baseline="0" dirty="0"/>
              <a:t> en rupture d’équilibre et présentera à ce moment-là des réactions inhabituelles traduisant un état de crise. L</a:t>
            </a:r>
            <a:r>
              <a:rPr lang="fr-FR" altLang="fr-FR" sz="1050" dirty="0"/>
              <a:t>e secouriste devra donc l’y aider en prenant en compte l’état psychologique de la victime concomitamment à sa prise en charge physique et physiologique. </a:t>
            </a:r>
            <a:endParaRPr lang="fr-FR" sz="1050" dirty="0"/>
          </a:p>
          <a:p>
            <a:endParaRPr lang="fr-FR" sz="1050" dirty="0"/>
          </a:p>
          <a:p>
            <a:r>
              <a:rPr lang="fr-FR" sz="1050" kern="1200" dirty="0">
                <a:solidFill>
                  <a:schemeClr val="tx1"/>
                </a:solidFill>
                <a:effectLst/>
                <a:latin typeface="+mn-lt"/>
                <a:ea typeface="+mn-ea"/>
                <a:cs typeface="+mn-cs"/>
              </a:rPr>
              <a:t>Le retentissement psychologique est avant tout un vécu personnel, qui se vit avec plus ou moins d’intensité selon le contexte, selon le sens que lui attribue la personne, selon sa culture, son éducation, son histoire personnelle, ses antécédents et sa personnalité. </a:t>
            </a:r>
          </a:p>
          <a:p>
            <a:r>
              <a:rPr lang="fr-FR" sz="1050" kern="1200" dirty="0">
                <a:solidFill>
                  <a:schemeClr val="tx1"/>
                </a:solidFill>
                <a:effectLst/>
                <a:latin typeface="+mn-lt"/>
                <a:ea typeface="+mn-ea"/>
                <a:cs typeface="+mn-cs"/>
              </a:rPr>
              <a:t>Les effets de l’impact psychologique sont observables au travers des perturbations des fonctions cognitives (altération de la capacité à penser efficacement), émotionnelles (sentiment de peur, tristesse, impuissance, colère ...), et comportementales (agressivité, prostration, stupeur, fuite panique …).</a:t>
            </a:r>
          </a:p>
          <a:p>
            <a:r>
              <a:rPr lang="fr-FR" sz="1050" kern="1200" dirty="0">
                <a:solidFill>
                  <a:schemeClr val="tx1"/>
                </a:solidFill>
                <a:effectLst/>
                <a:latin typeface="+mn-lt"/>
                <a:ea typeface="+mn-ea"/>
                <a:cs typeface="+mn-cs"/>
              </a:rPr>
              <a:t>Plus l’impact psychologique est important chez la victime, plus le risque de blessure psychologique est élevé. Ces victimes nécessitent d’être orientées vers une prise en charge psychologique spécialisée aux urgences hospitalières ou sur les lieux par la CUMP (Cellule d’Urgence Médico- Psychologique) en cas d’événements impliquant de nombreuses victimes. </a:t>
            </a:r>
          </a:p>
          <a:p>
            <a:pPr>
              <a:spcBef>
                <a:spcPct val="0"/>
              </a:spcBef>
            </a:pPr>
            <a:endParaRPr lang="fr-FR" altLang="fr-FR" sz="1050" dirty="0"/>
          </a:p>
        </p:txBody>
      </p:sp>
      <p:sp>
        <p:nvSpPr>
          <p:cNvPr id="10244" name="Espace réservé du numéro de diapositive 3">
            <a:extLst>
              <a:ext uri="{FF2B5EF4-FFF2-40B4-BE49-F238E27FC236}">
                <a16:creationId xmlns:a16="http://schemas.microsoft.com/office/drawing/2014/main" id="{DDAC3AE5-3F48-48B2-8F66-16227A7CA0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F7294C5-A795-4AAE-AFC6-C822A9F618BC}" type="slidenum">
              <a:rPr lang="fr-FR" altLang="fr-FR"/>
              <a:pPr/>
              <a:t>6</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50" kern="1200" dirty="0">
                <a:solidFill>
                  <a:schemeClr val="tx1"/>
                </a:solidFill>
                <a:effectLst/>
                <a:latin typeface="+mn-lt"/>
                <a:ea typeface="+mn-ea"/>
                <a:cs typeface="+mn-cs"/>
              </a:rPr>
              <a:t>Au même titre que les détresses vitales, l’évaluation de l’impact psychologique fait partie intégrante du bilan secouriste. Lorsque la victime manifeste des signes de détresse psychologique et que ces derniers ne sont pas pris en compte, cela risque de : </a:t>
            </a:r>
          </a:p>
          <a:p>
            <a:r>
              <a:rPr lang="fr-FR" sz="1050" kern="1200" dirty="0">
                <a:solidFill>
                  <a:schemeClr val="tx1"/>
                </a:solidFill>
                <a:effectLst/>
                <a:latin typeface="+mn-lt"/>
                <a:ea typeface="+mn-ea"/>
                <a:cs typeface="+mn-cs"/>
              </a:rPr>
              <a:t> </a:t>
            </a:r>
          </a:p>
          <a:p>
            <a:pPr marL="171450" lvl="0" indent="-171450">
              <a:buFont typeface="Arial" panose="020B0604020202020204" pitchFamily="34" charset="0"/>
              <a:buChar char="•"/>
            </a:pPr>
            <a:r>
              <a:rPr lang="fr-FR" sz="1050" kern="1200" dirty="0">
                <a:solidFill>
                  <a:schemeClr val="tx1"/>
                </a:solidFill>
                <a:effectLst/>
                <a:latin typeface="+mn-lt"/>
                <a:ea typeface="+mn-ea"/>
                <a:cs typeface="+mn-cs"/>
              </a:rPr>
              <a:t>parasiter ou complexifier le travail des secouristes (manifestations émotionnelles difficiles à contenir, victime non coopérante, opposante ou agressive) ;</a:t>
            </a:r>
          </a:p>
          <a:p>
            <a:pPr marL="171450" lvl="0" indent="-171450">
              <a:buFont typeface="Arial" panose="020B0604020202020204" pitchFamily="34" charset="0"/>
              <a:buChar char="•"/>
            </a:pPr>
            <a:r>
              <a:rPr lang="fr-FR" sz="1050" kern="1200" dirty="0">
                <a:solidFill>
                  <a:schemeClr val="tx1"/>
                </a:solidFill>
                <a:effectLst/>
                <a:latin typeface="+mn-lt"/>
                <a:ea typeface="+mn-ea"/>
                <a:cs typeface="+mn-cs"/>
              </a:rPr>
              <a:t>impacter ses paramètres vitaux, ses ressentis (élévation du rythme cardiaque, augmentation de sa perception de la douleur, etc.) ;</a:t>
            </a:r>
          </a:p>
          <a:p>
            <a:pPr marL="171450" lvl="0" indent="-171450">
              <a:buFont typeface="Arial" panose="020B0604020202020204" pitchFamily="34" charset="0"/>
              <a:buChar char="•"/>
            </a:pPr>
            <a:r>
              <a:rPr lang="fr-FR" sz="1050" kern="1200" dirty="0">
                <a:solidFill>
                  <a:schemeClr val="tx1"/>
                </a:solidFill>
                <a:effectLst/>
                <a:latin typeface="+mn-lt"/>
                <a:ea typeface="+mn-ea"/>
                <a:cs typeface="+mn-cs"/>
              </a:rPr>
              <a:t>engendrer des répercussions psychologiques négatives à plus long terme (troubles liés à des traumatismes ou des facteurs de stress).</a:t>
            </a:r>
          </a:p>
          <a:p>
            <a:r>
              <a:rPr lang="fr-FR" sz="1050" kern="1200" dirty="0">
                <a:solidFill>
                  <a:schemeClr val="tx1"/>
                </a:solidFill>
                <a:effectLst/>
                <a:latin typeface="+mn-lt"/>
                <a:ea typeface="+mn-ea"/>
                <a:cs typeface="+mn-cs"/>
              </a:rPr>
              <a:t> </a:t>
            </a:r>
          </a:p>
          <a:p>
            <a:endParaRPr lang="fr-FR" sz="1050" dirty="0"/>
          </a:p>
          <a:p>
            <a:endParaRPr lang="fr-FR" sz="1050" dirty="0"/>
          </a:p>
        </p:txBody>
      </p:sp>
      <p:sp>
        <p:nvSpPr>
          <p:cNvPr id="4" name="Espace réservé du numéro de diapositive 3"/>
          <p:cNvSpPr>
            <a:spLocks noGrp="1"/>
          </p:cNvSpPr>
          <p:nvPr>
            <p:ph type="sldNum" sz="quarter" idx="5"/>
          </p:nvPr>
        </p:nvSpPr>
        <p:spPr/>
        <p:txBody>
          <a:bodyPr/>
          <a:lstStyle/>
          <a:p>
            <a:pPr>
              <a:defRPr/>
            </a:pPr>
            <a:fld id="{B141AADB-ED2F-4C32-AD15-215CCB47DDF8}" type="slidenum">
              <a:rPr lang="fr-FR" smtClean="0"/>
              <a:pPr>
                <a:defRPr/>
              </a:pPr>
              <a:t>7</a:t>
            </a:fld>
            <a:endParaRPr lang="fr-FR"/>
          </a:p>
        </p:txBody>
      </p:sp>
    </p:spTree>
    <p:extLst>
      <p:ext uri="{BB962C8B-B14F-4D97-AF65-F5344CB8AC3E}">
        <p14:creationId xmlns:p14="http://schemas.microsoft.com/office/powerpoint/2010/main" val="770140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a:extLst>
              <a:ext uri="{FF2B5EF4-FFF2-40B4-BE49-F238E27FC236}">
                <a16:creationId xmlns:a16="http://schemas.microsoft.com/office/drawing/2014/main" id="{879E90D4-D8BD-489C-A6C6-18CD28C0FF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Espace réservé des notes 2">
            <a:extLst>
              <a:ext uri="{FF2B5EF4-FFF2-40B4-BE49-F238E27FC236}">
                <a16:creationId xmlns:a16="http://schemas.microsoft.com/office/drawing/2014/main" id="{B5C54F99-9CF6-4998-A98F-80FED71C6F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0">
              <a:spcAft>
                <a:spcPts val="1029"/>
              </a:spcAft>
            </a:pPr>
            <a:r>
              <a:rPr lang="fr-FR" sz="1050" b="1" dirty="0">
                <a:solidFill>
                  <a:srgbClr val="FF3333"/>
                </a:solidFill>
                <a:effectLst>
                  <a:outerShdw dist="17961" dir="2700000">
                    <a:scrgbClr r="0" g="0" b="0"/>
                  </a:outerShdw>
                </a:effectLst>
              </a:rPr>
              <a:t>3 dimensions de la détresse/souffrance psychologique :</a:t>
            </a:r>
          </a:p>
          <a:p>
            <a:pPr marL="767423" lvl="1" indent="-342900">
              <a:spcAft>
                <a:spcPts val="1285"/>
              </a:spcAft>
              <a:buSzPct val="75000"/>
              <a:buFont typeface="Arial" panose="020B0604020202020204" pitchFamily="34" charset="0"/>
              <a:buChar char="•"/>
            </a:pPr>
            <a:r>
              <a:rPr lang="fr-FR" sz="1050" b="1" dirty="0"/>
              <a:t>Émotionnelle &amp; affective </a:t>
            </a:r>
            <a:r>
              <a:rPr lang="fr-FR" sz="1050" dirty="0"/>
              <a:t>: peur, tristesse, colère, impuissance</a:t>
            </a:r>
          </a:p>
          <a:p>
            <a:pPr marL="767423" lvl="1" indent="-342900">
              <a:spcAft>
                <a:spcPts val="1285"/>
              </a:spcAft>
              <a:buSzPct val="75000"/>
              <a:buFont typeface="Arial" panose="020B0604020202020204" pitchFamily="34" charset="0"/>
              <a:buChar char="•"/>
            </a:pPr>
            <a:r>
              <a:rPr lang="fr-FR" sz="1050" b="1" dirty="0"/>
              <a:t>Cognitive</a:t>
            </a:r>
            <a:r>
              <a:rPr lang="fr-FR" sz="1050" dirty="0"/>
              <a:t> :  incompréhension, questionnements,  sentiment d’injustice, culpabilité, incertitude</a:t>
            </a:r>
          </a:p>
          <a:p>
            <a:pPr marL="767423" lvl="1" indent="-342900">
              <a:spcAft>
                <a:spcPts val="1285"/>
              </a:spcAft>
              <a:buSzPct val="75000"/>
              <a:buFont typeface="Arial" panose="020B0604020202020204" pitchFamily="34" charset="0"/>
              <a:buChar char="•"/>
            </a:pPr>
            <a:r>
              <a:rPr lang="fr-FR" sz="1050" b="1" dirty="0"/>
              <a:t>Comportementale</a:t>
            </a:r>
            <a:r>
              <a:rPr lang="fr-FR" sz="1050" dirty="0"/>
              <a:t> : verbale / physique (attitudes, gestes, paroles)</a:t>
            </a:r>
          </a:p>
          <a:p>
            <a:pPr>
              <a:spcBef>
                <a:spcPct val="0"/>
              </a:spcBef>
            </a:pPr>
            <a:endParaRPr lang="fr-FR" altLang="fr-FR" sz="1050" dirty="0"/>
          </a:p>
          <a:p>
            <a:pPr>
              <a:spcBef>
                <a:spcPct val="0"/>
              </a:spcBef>
            </a:pPr>
            <a:endParaRPr lang="fr-FR" altLang="fr-FR" sz="1050" dirty="0"/>
          </a:p>
          <a:p>
            <a:pPr>
              <a:spcBef>
                <a:spcPct val="0"/>
              </a:spcBef>
            </a:pPr>
            <a:r>
              <a:rPr lang="fr-FR" altLang="fr-FR" sz="1050" b="1" dirty="0"/>
              <a:t>Observer</a:t>
            </a:r>
            <a:r>
              <a:rPr lang="fr-FR" altLang="fr-FR" sz="1050" dirty="0"/>
              <a:t> :</a:t>
            </a:r>
          </a:p>
          <a:p>
            <a:pPr>
              <a:spcBef>
                <a:spcPct val="0"/>
              </a:spcBef>
            </a:pPr>
            <a:r>
              <a:rPr lang="fr-FR" altLang="fr-FR" sz="1050" dirty="0"/>
              <a:t>L’expression du visage et le regard qui traduisent l’état affectif et émotionnel</a:t>
            </a:r>
          </a:p>
          <a:p>
            <a:pPr>
              <a:spcBef>
                <a:spcPct val="0"/>
              </a:spcBef>
            </a:pPr>
            <a:r>
              <a:rPr lang="fr-FR" altLang="fr-FR" sz="1050" dirty="0"/>
              <a:t>Agitation, calme, prostrée, réticente…</a:t>
            </a:r>
          </a:p>
          <a:p>
            <a:pPr>
              <a:spcBef>
                <a:spcPct val="0"/>
              </a:spcBef>
            </a:pPr>
            <a:r>
              <a:rPr lang="fr-FR" altLang="fr-FR" sz="1050" dirty="0"/>
              <a:t>Attitude pouvant révéler un état douloureux</a:t>
            </a:r>
          </a:p>
          <a:p>
            <a:pPr>
              <a:spcBef>
                <a:spcPct val="0"/>
              </a:spcBef>
            </a:pPr>
            <a:endParaRPr lang="fr-FR" altLang="fr-FR" sz="1050" dirty="0"/>
          </a:p>
          <a:p>
            <a:pPr>
              <a:spcBef>
                <a:spcPct val="0"/>
              </a:spcBef>
            </a:pPr>
            <a:r>
              <a:rPr lang="fr-FR" altLang="fr-FR" sz="1050" b="1" dirty="0"/>
              <a:t>Parler</a:t>
            </a:r>
            <a:r>
              <a:rPr lang="fr-FR" altLang="fr-FR" sz="1050" dirty="0"/>
              <a:t> :</a:t>
            </a:r>
          </a:p>
          <a:p>
            <a:pPr>
              <a:spcBef>
                <a:spcPct val="0"/>
              </a:spcBef>
            </a:pPr>
            <a:r>
              <a:rPr lang="fr-FR" altLang="fr-FR" sz="1050" dirty="0"/>
              <a:t>Est-elle en capacité à parler, à dialoguer ? Son élocution est-elle fluide ou saccadée, rapide ou très lent…?</a:t>
            </a:r>
          </a:p>
          <a:p>
            <a:pPr>
              <a:spcBef>
                <a:spcPct val="0"/>
              </a:spcBef>
            </a:pPr>
            <a:r>
              <a:rPr lang="fr-FR" altLang="fr-FR" sz="1050" dirty="0"/>
              <a:t>Son discours est-il cohérent ?</a:t>
            </a:r>
          </a:p>
          <a:p>
            <a:pPr>
              <a:spcBef>
                <a:spcPct val="0"/>
              </a:spcBef>
            </a:pPr>
            <a:r>
              <a:rPr lang="fr-FR" altLang="fr-FR" sz="1050" dirty="0"/>
              <a:t>Est-elle bien orienté dans le temps et l’espace ?</a:t>
            </a:r>
          </a:p>
          <a:p>
            <a:pPr>
              <a:spcBef>
                <a:spcPct val="0"/>
              </a:spcBef>
            </a:pPr>
            <a:endParaRPr lang="fr-FR" altLang="fr-FR" sz="1050" dirty="0"/>
          </a:p>
          <a:p>
            <a:pPr>
              <a:spcBef>
                <a:spcPct val="0"/>
              </a:spcBef>
            </a:pPr>
            <a:r>
              <a:rPr lang="fr-FR" altLang="fr-FR" sz="1050" b="1" dirty="0"/>
              <a:t>Ecouter </a:t>
            </a:r>
            <a:r>
              <a:rPr lang="fr-FR" altLang="fr-FR" sz="1050" dirty="0"/>
              <a:t>:</a:t>
            </a:r>
          </a:p>
          <a:p>
            <a:pPr>
              <a:spcBef>
                <a:spcPct val="0"/>
              </a:spcBef>
            </a:pPr>
            <a:r>
              <a:rPr lang="fr-FR" altLang="fr-FR" sz="1050" dirty="0"/>
              <a:t>Ecouter et analyser ses plaintes et voir sil elles sont cohérentes avec la situation.</a:t>
            </a:r>
          </a:p>
          <a:p>
            <a:pPr>
              <a:spcBef>
                <a:spcPct val="0"/>
              </a:spcBef>
            </a:pPr>
            <a:r>
              <a:rPr lang="fr-FR" altLang="fr-FR" sz="1050" dirty="0"/>
              <a:t>Comment évoque t-elle ses émotions et son état d’esprit ?</a:t>
            </a:r>
          </a:p>
          <a:p>
            <a:pPr>
              <a:spcBef>
                <a:spcPct val="0"/>
              </a:spcBef>
            </a:pPr>
            <a:r>
              <a:rPr lang="fr-FR" altLang="fr-FR" sz="1050" dirty="0"/>
              <a:t>Comment perçoit-elle la situation, son état, les autres ?</a:t>
            </a:r>
          </a:p>
          <a:p>
            <a:pPr>
              <a:spcBef>
                <a:spcPct val="0"/>
              </a:spcBef>
            </a:pPr>
            <a:endParaRPr lang="fr-FR" altLang="fr-FR" sz="1050" dirty="0"/>
          </a:p>
        </p:txBody>
      </p:sp>
      <p:sp>
        <p:nvSpPr>
          <p:cNvPr id="13316" name="Espace réservé du numéro de diapositive 3">
            <a:extLst>
              <a:ext uri="{FF2B5EF4-FFF2-40B4-BE49-F238E27FC236}">
                <a16:creationId xmlns:a16="http://schemas.microsoft.com/office/drawing/2014/main" id="{F71228A4-F26D-4267-92DA-E046BC9E1B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E62416C-7885-44C0-A988-C8C80A02BAB4}" type="slidenum">
              <a:rPr lang="fr-FR" altLang="fr-FR"/>
              <a:pPr/>
              <a:t>8</a:t>
            </a:fld>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a:extLst>
              <a:ext uri="{FF2B5EF4-FFF2-40B4-BE49-F238E27FC236}">
                <a16:creationId xmlns:a16="http://schemas.microsoft.com/office/drawing/2014/main" id="{A162356C-185D-4622-806A-501BE5033F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notes 2">
            <a:extLst>
              <a:ext uri="{FF2B5EF4-FFF2-40B4-BE49-F238E27FC236}">
                <a16:creationId xmlns:a16="http://schemas.microsoft.com/office/drawing/2014/main" id="{AE0183D7-6B29-461A-BEAA-DC23192031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1050" kern="1200" dirty="0">
                <a:solidFill>
                  <a:schemeClr val="tx1"/>
                </a:solidFill>
                <a:effectLst/>
                <a:latin typeface="+mn-lt"/>
                <a:ea typeface="+mn-ea"/>
                <a:cs typeface="+mn-cs"/>
              </a:rPr>
              <a:t>Le secouriste a pour mission de prévenir et de soulager toute souffrance qu’elle soit physique ou psychique. Son attitude joue un rôle important car il est autant apprécié́ sur la qualité des gestes techniques que sur l’aptitude à développer une relation humaine d’aide et de soutien aux personnes en détresse. </a:t>
            </a:r>
          </a:p>
          <a:p>
            <a:pPr>
              <a:spcBef>
                <a:spcPct val="0"/>
              </a:spcBef>
            </a:pPr>
            <a:endParaRPr lang="fr-FR" altLang="fr-FR" sz="1050" dirty="0"/>
          </a:p>
          <a:p>
            <a:r>
              <a:rPr lang="fr-FR" sz="1050" kern="1200" dirty="0">
                <a:solidFill>
                  <a:schemeClr val="tx1"/>
                </a:solidFill>
                <a:effectLst/>
                <a:latin typeface="+mn-lt"/>
                <a:ea typeface="+mn-ea"/>
                <a:cs typeface="+mn-cs"/>
              </a:rPr>
              <a:t>L’abord de la victime est une phase déterminante. </a:t>
            </a:r>
          </a:p>
          <a:p>
            <a:r>
              <a:rPr lang="fr-FR" sz="1050" kern="1200" dirty="0">
                <a:solidFill>
                  <a:schemeClr val="tx1"/>
                </a:solidFill>
                <a:effectLst/>
                <a:latin typeface="+mn-lt"/>
                <a:ea typeface="+mn-ea"/>
                <a:cs typeface="+mn-cs"/>
              </a:rPr>
              <a:t>En effet, bien que son intervention soit très limitée dans le temps, la qualité de la relation mise en place influencera l’ensemble de la prise en charge, de l’adhésion de la victime à son rétablissement. </a:t>
            </a:r>
          </a:p>
          <a:p>
            <a:pPr>
              <a:spcBef>
                <a:spcPct val="0"/>
              </a:spcBef>
            </a:pPr>
            <a:endParaRPr lang="fr-FR" altLang="fr-FR" sz="1050" dirty="0"/>
          </a:p>
          <a:p>
            <a:pPr>
              <a:spcBef>
                <a:spcPct val="0"/>
              </a:spcBef>
            </a:pPr>
            <a:r>
              <a:rPr lang="fr-FR" altLang="fr-FR" sz="1050" dirty="0"/>
              <a:t>Pour stabiliser psychologiquement la victime, le secouriste dispose de plusieurs « outils »:</a:t>
            </a:r>
          </a:p>
          <a:p>
            <a:pPr marL="171450" indent="-171450">
              <a:spcBef>
                <a:spcPct val="0"/>
              </a:spcBef>
              <a:buFontTx/>
              <a:buChar char="-"/>
            </a:pPr>
            <a:r>
              <a:rPr lang="fr-FR" altLang="fr-FR" sz="1050" dirty="0"/>
              <a:t>Son attitude et son comportement</a:t>
            </a:r>
          </a:p>
          <a:p>
            <a:pPr marL="171450" indent="-171450">
              <a:spcBef>
                <a:spcPct val="0"/>
              </a:spcBef>
              <a:buFontTx/>
              <a:buChar char="-"/>
            </a:pPr>
            <a:r>
              <a:rPr lang="fr-FR" altLang="fr-FR" sz="1050" dirty="0"/>
              <a:t>Ses connaissances « techniques »</a:t>
            </a:r>
          </a:p>
          <a:p>
            <a:pPr marL="171450" indent="-171450">
              <a:spcBef>
                <a:spcPct val="0"/>
              </a:spcBef>
              <a:buFontTx/>
              <a:buChar char="-"/>
            </a:pPr>
            <a:endParaRPr lang="fr-FR" altLang="fr-FR" sz="1050" dirty="0"/>
          </a:p>
          <a:p>
            <a:pPr marL="171450" indent="-171450">
              <a:spcBef>
                <a:spcPct val="0"/>
              </a:spcBef>
              <a:buFontTx/>
              <a:buChar char="-"/>
            </a:pPr>
            <a:r>
              <a:rPr lang="fr-FR" altLang="fr-FR" sz="1050" dirty="0"/>
              <a:t>Ces « outils » vont être complétés par quelques techniques qu’il mettra en œuvre tout au long de la prise en charge de la victime ou ponctuellement, en fonction des signes présentés par la victime.</a:t>
            </a:r>
          </a:p>
          <a:p>
            <a:endParaRPr lang="fr-FR" sz="1050" dirty="0"/>
          </a:p>
        </p:txBody>
      </p:sp>
      <p:sp>
        <p:nvSpPr>
          <p:cNvPr id="15364" name="Espace réservé du numéro de diapositive 3">
            <a:extLst>
              <a:ext uri="{FF2B5EF4-FFF2-40B4-BE49-F238E27FC236}">
                <a16:creationId xmlns:a16="http://schemas.microsoft.com/office/drawing/2014/main" id="{DE0EB463-637F-46F3-BA48-CF4D765ACB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143DEA6-4750-4CA6-A3E0-CEF32BF4377B}" type="slidenum">
              <a:rPr lang="fr-FR" altLang="fr-FR"/>
              <a:pPr/>
              <a:t>9</a:t>
            </a:fld>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Le secouriste a pour mission de prévenir et de soulager toute souffrance qu’elle soit physique ou psychique. Son attitude joue un rôle important car il est autant apprécié́ sur la qualité des gestes techniques que sur l’aptitude à développer une relation humaine d’aide et de soutien aux personnes en détresse. </a:t>
            </a:r>
          </a:p>
          <a:p>
            <a:pPr>
              <a:spcBef>
                <a:spcPct val="0"/>
              </a:spcBef>
            </a:pPr>
            <a:endParaRPr lang="fr-FR" altLang="fr-FR" sz="1200" dirty="0"/>
          </a:p>
          <a:p>
            <a:r>
              <a:rPr lang="fr-FR" sz="1200" kern="1200" dirty="0">
                <a:solidFill>
                  <a:schemeClr val="tx1"/>
                </a:solidFill>
                <a:effectLst/>
                <a:latin typeface="+mn-lt"/>
                <a:ea typeface="+mn-ea"/>
                <a:cs typeface="+mn-cs"/>
              </a:rPr>
              <a:t>L’abord de la victime est une phase déterminante. </a:t>
            </a:r>
          </a:p>
          <a:p>
            <a:r>
              <a:rPr lang="fr-FR" sz="1200" kern="1200" dirty="0">
                <a:solidFill>
                  <a:schemeClr val="tx1"/>
                </a:solidFill>
                <a:effectLst/>
                <a:latin typeface="+mn-lt"/>
                <a:ea typeface="+mn-ea"/>
                <a:cs typeface="+mn-cs"/>
              </a:rPr>
              <a:t>En effet, bien que son intervention soit très limitée dans le temps, la qualité de la relation mise en place influencera l’ensemble de la prise en charge, de l’adhésion de la victime à son rétablissement. </a:t>
            </a:r>
          </a:p>
          <a:p>
            <a:pPr>
              <a:spcBef>
                <a:spcPct val="0"/>
              </a:spcBef>
            </a:pPr>
            <a:endParaRPr lang="fr-FR" altLang="fr-FR" sz="1200" dirty="0"/>
          </a:p>
          <a:p>
            <a:pPr>
              <a:spcBef>
                <a:spcPct val="0"/>
              </a:spcBef>
            </a:pPr>
            <a:r>
              <a:rPr lang="fr-FR" altLang="fr-FR" sz="1200" dirty="0"/>
              <a:t>Pour stabiliser psychologiquement la victime, le secouriste dispose de plusieurs « outils »:</a:t>
            </a:r>
          </a:p>
          <a:p>
            <a:pPr marL="171450" indent="-171450">
              <a:spcBef>
                <a:spcPct val="0"/>
              </a:spcBef>
              <a:buFontTx/>
              <a:buChar char="-"/>
            </a:pPr>
            <a:r>
              <a:rPr lang="fr-FR" altLang="fr-FR" sz="1200" dirty="0"/>
              <a:t>Son attitude et son comportement</a:t>
            </a:r>
          </a:p>
          <a:p>
            <a:pPr marL="171450" indent="-171450">
              <a:spcBef>
                <a:spcPct val="0"/>
              </a:spcBef>
              <a:buFontTx/>
              <a:buChar char="-"/>
            </a:pPr>
            <a:r>
              <a:rPr lang="fr-FR" altLang="fr-FR" sz="1200" dirty="0"/>
              <a:t>Ses connaissances « techniques »</a:t>
            </a:r>
          </a:p>
          <a:p>
            <a:pPr marL="171450" indent="-171450">
              <a:spcBef>
                <a:spcPct val="0"/>
              </a:spcBef>
              <a:buFontTx/>
              <a:buChar char="-"/>
            </a:pPr>
            <a:endParaRPr lang="fr-FR" altLang="fr-FR" sz="1200" dirty="0"/>
          </a:p>
          <a:p>
            <a:pPr marL="171450" indent="-171450">
              <a:spcBef>
                <a:spcPct val="0"/>
              </a:spcBef>
              <a:buFontTx/>
              <a:buChar char="-"/>
            </a:pPr>
            <a:r>
              <a:rPr lang="fr-FR" altLang="fr-FR" sz="1200" dirty="0"/>
              <a:t>Ces « outils » vont être complétés par quelques techniques qu’il mettra en œuvre tout au long de la prise en charge de la victime ou ponctuellement, en fonction des signes présentés par la victime.</a:t>
            </a:r>
          </a:p>
          <a:p>
            <a:endParaRPr lang="fr-FR" sz="1200" dirty="0"/>
          </a:p>
        </p:txBody>
      </p:sp>
      <p:sp>
        <p:nvSpPr>
          <p:cNvPr id="4" name="Espace réservé du numéro de diapositive 3"/>
          <p:cNvSpPr>
            <a:spLocks noGrp="1"/>
          </p:cNvSpPr>
          <p:nvPr>
            <p:ph type="sldNum" sz="quarter" idx="5"/>
          </p:nvPr>
        </p:nvSpPr>
        <p:spPr/>
        <p:txBody>
          <a:bodyPr/>
          <a:lstStyle/>
          <a:p>
            <a:pPr>
              <a:defRPr/>
            </a:pPr>
            <a:fld id="{B141AADB-ED2F-4C32-AD15-215CCB47DDF8}" type="slidenum">
              <a:rPr lang="fr-FR" smtClean="0"/>
              <a:pPr>
                <a:defRPr/>
              </a:pPr>
              <a:t>10</a:t>
            </a:fld>
            <a:endParaRPr lang="fr-FR"/>
          </a:p>
        </p:txBody>
      </p:sp>
    </p:spTree>
    <p:extLst>
      <p:ext uri="{BB962C8B-B14F-4D97-AF65-F5344CB8AC3E}">
        <p14:creationId xmlns:p14="http://schemas.microsoft.com/office/powerpoint/2010/main" val="2185813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a:extLst>
              <a:ext uri="{FF2B5EF4-FFF2-40B4-BE49-F238E27FC236}">
                <a16:creationId xmlns:a16="http://schemas.microsoft.com/office/drawing/2014/main" id="{F5883919-D511-4086-A5DF-403D417782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notes 2">
            <a:extLst>
              <a:ext uri="{FF2B5EF4-FFF2-40B4-BE49-F238E27FC236}">
                <a16:creationId xmlns:a16="http://schemas.microsoft.com/office/drawing/2014/main" id="{CB3917FF-6457-4041-9784-BCF9BBD8DA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050" dirty="0"/>
              <a:t>Le secouriste a pour mission de prévenir et de soulager toute souffrance qu’elle soit physique ou psychique. Son attitude joue un rôle important car il est autant apprécié́ sur la qualité des gestes techniques que sur l’aptitude à développer une relation humaine d’aide et de soutien aux personnes en détresse. </a:t>
            </a:r>
          </a:p>
          <a:p>
            <a:pPr marL="0" marR="0" lvl="0" indent="0" algn="l" defTabSz="914400" rtl="0" eaLnBrk="1" fontAlgn="base" latinLnBrk="0" hangingPunct="1">
              <a:lnSpc>
                <a:spcPct val="100000"/>
              </a:lnSpc>
              <a:spcBef>
                <a:spcPct val="0"/>
              </a:spcBef>
              <a:spcAft>
                <a:spcPct val="0"/>
              </a:spcAft>
              <a:buClrTx/>
              <a:buSzTx/>
              <a:buFontTx/>
              <a:buNone/>
              <a:tabLst/>
              <a:defRPr/>
            </a:pPr>
            <a:endParaRPr lang="fr-FR" sz="1050" dirty="0"/>
          </a:p>
          <a:p>
            <a:pPr marL="0" marR="0" lvl="0" indent="0" algn="l" defTabSz="914400" rtl="0" eaLnBrk="1" fontAlgn="base" latinLnBrk="0" hangingPunct="1">
              <a:lnSpc>
                <a:spcPct val="100000"/>
              </a:lnSpc>
              <a:spcBef>
                <a:spcPct val="0"/>
              </a:spcBef>
              <a:spcAft>
                <a:spcPct val="0"/>
              </a:spcAft>
              <a:buClrTx/>
              <a:buSzTx/>
              <a:buFontTx/>
              <a:buNone/>
              <a:tabLst/>
              <a:defRPr/>
            </a:pPr>
            <a:r>
              <a:rPr lang="fr-FR" sz="1050" dirty="0"/>
              <a:t>Le port de la tenue (uniforme) propre à la corporation à laquelle appartient le secouriste joue, elle aussi, un rôle dans la communication non verbale.</a:t>
            </a:r>
          </a:p>
          <a:p>
            <a:pPr>
              <a:spcBef>
                <a:spcPct val="0"/>
              </a:spcBef>
            </a:pPr>
            <a:endParaRPr lang="fr-FR" altLang="fr-FR" sz="1050" dirty="0"/>
          </a:p>
          <a:p>
            <a:pPr>
              <a:spcBef>
                <a:spcPct val="0"/>
              </a:spcBef>
            </a:pPr>
            <a:r>
              <a:rPr lang="fr-FR" altLang="fr-FR" sz="1050" dirty="0"/>
              <a:t>L’empathie ou compréhension empathique est une compétence qui permet de comprendre les états émotionnels de la victime.</a:t>
            </a:r>
          </a:p>
          <a:p>
            <a:pPr>
              <a:spcBef>
                <a:spcPct val="0"/>
              </a:spcBef>
            </a:pPr>
            <a:r>
              <a:rPr lang="fr-FR" altLang="fr-FR" sz="1050" dirty="0"/>
              <a:t>Lors de la communication, le secouriste va chercher à restituer cette compréhension  sous forme d’hypothèses, de reformulations ou de questions.</a:t>
            </a:r>
          </a:p>
          <a:p>
            <a:pPr algn="l">
              <a:spcBef>
                <a:spcPct val="0"/>
              </a:spcBef>
            </a:pPr>
            <a:r>
              <a:rPr lang="fr-FR" altLang="fr-FR" sz="1050" dirty="0"/>
              <a:t>A victime pourra alors confirmer ou infirmer le ressenti et percevoir l’effort fait par le secouriste.</a:t>
            </a:r>
          </a:p>
          <a:p>
            <a:pPr>
              <a:spcBef>
                <a:spcPct val="0"/>
              </a:spcBef>
            </a:pPr>
            <a:endParaRPr lang="fr-FR" altLang="fr-FR" sz="1050" dirty="0"/>
          </a:p>
          <a:p>
            <a:pPr>
              <a:spcBef>
                <a:spcPct val="0"/>
              </a:spcBef>
            </a:pPr>
            <a:r>
              <a:rPr lang="fr-FR" altLang="fr-FR" sz="1050" dirty="0"/>
              <a:t>Une personne présentant des signes d’atteinte psychologique n’est plus en mesure de s’adapter à la situation afin d’avoir un comportement adapté. Il faut donc que le secouriste s’adapte afin de procurer à la victime toute l’aide et l’assistance dont elle a besoin.</a:t>
            </a:r>
          </a:p>
        </p:txBody>
      </p:sp>
      <p:sp>
        <p:nvSpPr>
          <p:cNvPr id="31748" name="Espace réservé du numéro de diapositive 3">
            <a:extLst>
              <a:ext uri="{FF2B5EF4-FFF2-40B4-BE49-F238E27FC236}">
                <a16:creationId xmlns:a16="http://schemas.microsoft.com/office/drawing/2014/main" id="{C362CF30-6B76-48B8-AA35-5E63D1CA84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8B70C80-DDC6-4B14-A0D5-125D62D81E9F}" type="slidenum">
              <a:rPr lang="fr-FR" altLang="fr-FR"/>
              <a:pPr/>
              <a:t>12</a:t>
            </a:fld>
            <a:endParaRPr lang="fr-FR" altLang="fr-FR"/>
          </a:p>
        </p:txBody>
      </p:sp>
    </p:spTree>
    <p:extLst>
      <p:ext uri="{BB962C8B-B14F-4D97-AF65-F5344CB8AC3E}">
        <p14:creationId xmlns:p14="http://schemas.microsoft.com/office/powerpoint/2010/main" val="10503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2520985-2554-47EE-A8B7-95F005AA43CB}"/>
              </a:ext>
            </a:extLst>
          </p:cNvPr>
          <p:cNvSpPr>
            <a:spLocks noGrp="1"/>
          </p:cNvSpPr>
          <p:nvPr>
            <p:ph type="dt" sz="half" idx="10"/>
          </p:nvPr>
        </p:nvSpPr>
        <p:spPr/>
        <p:txBody>
          <a:bodyPr/>
          <a:lstStyle>
            <a:lvl1pPr>
              <a:defRPr/>
            </a:lvl1pPr>
          </a:lstStyle>
          <a:p>
            <a:pPr>
              <a:defRPr/>
            </a:pPr>
            <a:fld id="{F4ABF7A7-8433-4F34-84EF-3E97CF66B235}" type="datetimeFigureOut">
              <a:rPr lang="fr-FR"/>
              <a:pPr>
                <a:defRPr/>
              </a:pPr>
              <a:t>24/11/2021</a:t>
            </a:fld>
            <a:endParaRPr lang="fr-FR"/>
          </a:p>
        </p:txBody>
      </p:sp>
      <p:sp>
        <p:nvSpPr>
          <p:cNvPr id="5" name="Espace réservé du pied de page 4">
            <a:extLst>
              <a:ext uri="{FF2B5EF4-FFF2-40B4-BE49-F238E27FC236}">
                <a16:creationId xmlns:a16="http://schemas.microsoft.com/office/drawing/2014/main" id="{D5C7BBB2-25E3-46A8-9696-9BE94637367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F091908-24C0-44E0-9A35-69E9E0248D4F}"/>
              </a:ext>
            </a:extLst>
          </p:cNvPr>
          <p:cNvSpPr>
            <a:spLocks noGrp="1"/>
          </p:cNvSpPr>
          <p:nvPr>
            <p:ph type="sldNum" sz="quarter" idx="12"/>
          </p:nvPr>
        </p:nvSpPr>
        <p:spPr/>
        <p:txBody>
          <a:bodyPr/>
          <a:lstStyle>
            <a:lvl1pPr>
              <a:defRPr/>
            </a:lvl1pPr>
          </a:lstStyle>
          <a:p>
            <a:pPr>
              <a:defRPr/>
            </a:pPr>
            <a:fld id="{25A744A7-76F1-4570-B708-E7DADFB0F879}" type="slidenum">
              <a:rPr lang="fr-FR"/>
              <a:pPr>
                <a:defRPr/>
              </a:pPr>
              <a:t>‹N°›</a:t>
            </a:fld>
            <a:endParaRPr lang="fr-FR"/>
          </a:p>
        </p:txBody>
      </p:sp>
    </p:spTree>
    <p:extLst>
      <p:ext uri="{BB962C8B-B14F-4D97-AF65-F5344CB8AC3E}">
        <p14:creationId xmlns:p14="http://schemas.microsoft.com/office/powerpoint/2010/main" val="358618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95FA5D-F7E7-4516-BA18-CF5ADAFA1DAF}"/>
              </a:ext>
            </a:extLst>
          </p:cNvPr>
          <p:cNvSpPr>
            <a:spLocks noGrp="1"/>
          </p:cNvSpPr>
          <p:nvPr>
            <p:ph type="dt" sz="half" idx="10"/>
          </p:nvPr>
        </p:nvSpPr>
        <p:spPr/>
        <p:txBody>
          <a:bodyPr/>
          <a:lstStyle>
            <a:lvl1pPr>
              <a:defRPr/>
            </a:lvl1pPr>
          </a:lstStyle>
          <a:p>
            <a:pPr>
              <a:defRPr/>
            </a:pPr>
            <a:fld id="{F5B4B37D-D699-4073-B504-D922DD50B29D}" type="datetimeFigureOut">
              <a:rPr lang="fr-FR"/>
              <a:pPr>
                <a:defRPr/>
              </a:pPr>
              <a:t>24/11/2021</a:t>
            </a:fld>
            <a:endParaRPr lang="fr-FR"/>
          </a:p>
        </p:txBody>
      </p:sp>
      <p:sp>
        <p:nvSpPr>
          <p:cNvPr id="5" name="Espace réservé du pied de page 4">
            <a:extLst>
              <a:ext uri="{FF2B5EF4-FFF2-40B4-BE49-F238E27FC236}">
                <a16:creationId xmlns:a16="http://schemas.microsoft.com/office/drawing/2014/main" id="{EA53D9ED-C974-46B5-B4C7-417A64FB940D}"/>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F8CC772-0373-4795-899F-E1B0AE285E8D}"/>
              </a:ext>
            </a:extLst>
          </p:cNvPr>
          <p:cNvSpPr>
            <a:spLocks noGrp="1"/>
          </p:cNvSpPr>
          <p:nvPr>
            <p:ph type="sldNum" sz="quarter" idx="12"/>
          </p:nvPr>
        </p:nvSpPr>
        <p:spPr/>
        <p:txBody>
          <a:bodyPr/>
          <a:lstStyle>
            <a:lvl1pPr>
              <a:defRPr/>
            </a:lvl1pPr>
          </a:lstStyle>
          <a:p>
            <a:pPr>
              <a:defRPr/>
            </a:pPr>
            <a:fld id="{8045909F-4DF9-48A0-BA91-CC289E47636D}" type="slidenum">
              <a:rPr lang="fr-FR"/>
              <a:pPr>
                <a:defRPr/>
              </a:pPr>
              <a:t>‹N°›</a:t>
            </a:fld>
            <a:endParaRPr lang="fr-FR"/>
          </a:p>
        </p:txBody>
      </p:sp>
    </p:spTree>
    <p:extLst>
      <p:ext uri="{BB962C8B-B14F-4D97-AF65-F5344CB8AC3E}">
        <p14:creationId xmlns:p14="http://schemas.microsoft.com/office/powerpoint/2010/main" val="299161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BA4C326-2888-4151-B39F-9960B27CA549}"/>
              </a:ext>
            </a:extLst>
          </p:cNvPr>
          <p:cNvSpPr>
            <a:spLocks noGrp="1"/>
          </p:cNvSpPr>
          <p:nvPr>
            <p:ph type="dt" sz="half" idx="10"/>
          </p:nvPr>
        </p:nvSpPr>
        <p:spPr/>
        <p:txBody>
          <a:bodyPr/>
          <a:lstStyle>
            <a:lvl1pPr>
              <a:defRPr/>
            </a:lvl1pPr>
          </a:lstStyle>
          <a:p>
            <a:pPr>
              <a:defRPr/>
            </a:pPr>
            <a:fld id="{F3EE5F38-D086-4CAA-B91F-EFBC5F52EE12}" type="datetimeFigureOut">
              <a:rPr lang="fr-FR"/>
              <a:pPr>
                <a:defRPr/>
              </a:pPr>
              <a:t>24/11/2021</a:t>
            </a:fld>
            <a:endParaRPr lang="fr-FR"/>
          </a:p>
        </p:txBody>
      </p:sp>
      <p:sp>
        <p:nvSpPr>
          <p:cNvPr id="5" name="Espace réservé du pied de page 4">
            <a:extLst>
              <a:ext uri="{FF2B5EF4-FFF2-40B4-BE49-F238E27FC236}">
                <a16:creationId xmlns:a16="http://schemas.microsoft.com/office/drawing/2014/main" id="{0514D4CD-CB09-4081-89BD-26A3500035B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05C3EF52-3440-425F-9470-2C89E6D44CFC}"/>
              </a:ext>
            </a:extLst>
          </p:cNvPr>
          <p:cNvSpPr>
            <a:spLocks noGrp="1"/>
          </p:cNvSpPr>
          <p:nvPr>
            <p:ph type="sldNum" sz="quarter" idx="12"/>
          </p:nvPr>
        </p:nvSpPr>
        <p:spPr/>
        <p:txBody>
          <a:bodyPr/>
          <a:lstStyle>
            <a:lvl1pPr>
              <a:defRPr/>
            </a:lvl1pPr>
          </a:lstStyle>
          <a:p>
            <a:pPr>
              <a:defRPr/>
            </a:pPr>
            <a:fld id="{7E312CC0-9BAB-4C85-A86D-385C3FBBD85A}" type="slidenum">
              <a:rPr lang="fr-FR"/>
              <a:pPr>
                <a:defRPr/>
              </a:pPr>
              <a:t>‹N°›</a:t>
            </a:fld>
            <a:endParaRPr lang="fr-FR"/>
          </a:p>
        </p:txBody>
      </p:sp>
    </p:spTree>
    <p:extLst>
      <p:ext uri="{BB962C8B-B14F-4D97-AF65-F5344CB8AC3E}">
        <p14:creationId xmlns:p14="http://schemas.microsoft.com/office/powerpoint/2010/main" val="483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8918BCF-81FA-4908-812C-52AEF6A54488}"/>
              </a:ext>
            </a:extLst>
          </p:cNvPr>
          <p:cNvSpPr>
            <a:spLocks noGrp="1"/>
          </p:cNvSpPr>
          <p:nvPr>
            <p:ph type="dt" sz="half" idx="10"/>
          </p:nvPr>
        </p:nvSpPr>
        <p:spPr/>
        <p:txBody>
          <a:bodyPr/>
          <a:lstStyle>
            <a:lvl1pPr>
              <a:defRPr/>
            </a:lvl1pPr>
          </a:lstStyle>
          <a:p>
            <a:pPr>
              <a:defRPr/>
            </a:pPr>
            <a:fld id="{D4110D04-8DF0-4561-BFA0-70F7A1C93E45}" type="datetimeFigureOut">
              <a:rPr lang="fr-FR"/>
              <a:pPr>
                <a:defRPr/>
              </a:pPr>
              <a:t>24/11/2021</a:t>
            </a:fld>
            <a:endParaRPr lang="fr-FR"/>
          </a:p>
        </p:txBody>
      </p:sp>
      <p:sp>
        <p:nvSpPr>
          <p:cNvPr id="5" name="Espace réservé du pied de page 4">
            <a:extLst>
              <a:ext uri="{FF2B5EF4-FFF2-40B4-BE49-F238E27FC236}">
                <a16:creationId xmlns:a16="http://schemas.microsoft.com/office/drawing/2014/main" id="{E329ED06-67A6-4667-B9ED-67BF0ECECE0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F6D523A0-CF1F-42B2-B161-B96C60FE5CE7}"/>
              </a:ext>
            </a:extLst>
          </p:cNvPr>
          <p:cNvSpPr>
            <a:spLocks noGrp="1"/>
          </p:cNvSpPr>
          <p:nvPr>
            <p:ph type="sldNum" sz="quarter" idx="12"/>
          </p:nvPr>
        </p:nvSpPr>
        <p:spPr/>
        <p:txBody>
          <a:bodyPr/>
          <a:lstStyle>
            <a:lvl1pPr>
              <a:defRPr/>
            </a:lvl1pPr>
          </a:lstStyle>
          <a:p>
            <a:pPr>
              <a:defRPr/>
            </a:pPr>
            <a:fld id="{E215F5B9-0C1F-4F93-A661-AE52890590F2}" type="slidenum">
              <a:rPr lang="fr-FR"/>
              <a:pPr>
                <a:defRPr/>
              </a:pPr>
              <a:t>‹N°›</a:t>
            </a:fld>
            <a:endParaRPr lang="fr-FR"/>
          </a:p>
        </p:txBody>
      </p:sp>
    </p:spTree>
    <p:extLst>
      <p:ext uri="{BB962C8B-B14F-4D97-AF65-F5344CB8AC3E}">
        <p14:creationId xmlns:p14="http://schemas.microsoft.com/office/powerpoint/2010/main" val="15486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8BD0798-833E-47BF-A20A-7D67EB2F47BA}"/>
              </a:ext>
            </a:extLst>
          </p:cNvPr>
          <p:cNvSpPr>
            <a:spLocks noGrp="1"/>
          </p:cNvSpPr>
          <p:nvPr>
            <p:ph type="dt" sz="half" idx="10"/>
          </p:nvPr>
        </p:nvSpPr>
        <p:spPr/>
        <p:txBody>
          <a:bodyPr/>
          <a:lstStyle>
            <a:lvl1pPr>
              <a:defRPr/>
            </a:lvl1pPr>
          </a:lstStyle>
          <a:p>
            <a:pPr>
              <a:defRPr/>
            </a:pPr>
            <a:fld id="{E77701FB-C0B1-40FA-84D4-6324516969D9}" type="datetimeFigureOut">
              <a:rPr lang="fr-FR"/>
              <a:pPr>
                <a:defRPr/>
              </a:pPr>
              <a:t>24/11/2021</a:t>
            </a:fld>
            <a:endParaRPr lang="fr-FR"/>
          </a:p>
        </p:txBody>
      </p:sp>
      <p:sp>
        <p:nvSpPr>
          <p:cNvPr id="5" name="Espace réservé du pied de page 4">
            <a:extLst>
              <a:ext uri="{FF2B5EF4-FFF2-40B4-BE49-F238E27FC236}">
                <a16:creationId xmlns:a16="http://schemas.microsoft.com/office/drawing/2014/main" id="{D15DE4FA-B165-4D17-9E8E-13CA511C270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9609785-D488-421D-8AB0-C295D464F556}"/>
              </a:ext>
            </a:extLst>
          </p:cNvPr>
          <p:cNvSpPr>
            <a:spLocks noGrp="1"/>
          </p:cNvSpPr>
          <p:nvPr>
            <p:ph type="sldNum" sz="quarter" idx="12"/>
          </p:nvPr>
        </p:nvSpPr>
        <p:spPr/>
        <p:txBody>
          <a:bodyPr/>
          <a:lstStyle>
            <a:lvl1pPr>
              <a:defRPr/>
            </a:lvl1pPr>
          </a:lstStyle>
          <a:p>
            <a:pPr>
              <a:defRPr/>
            </a:pPr>
            <a:fld id="{F46195D6-B10B-4111-933E-0C6E5E908D66}" type="slidenum">
              <a:rPr lang="fr-FR"/>
              <a:pPr>
                <a:defRPr/>
              </a:pPr>
              <a:t>‹N°›</a:t>
            </a:fld>
            <a:endParaRPr lang="fr-FR"/>
          </a:p>
        </p:txBody>
      </p:sp>
    </p:spTree>
    <p:extLst>
      <p:ext uri="{BB962C8B-B14F-4D97-AF65-F5344CB8AC3E}">
        <p14:creationId xmlns:p14="http://schemas.microsoft.com/office/powerpoint/2010/main" val="1605411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53B2DB56-8547-4E91-9651-3C6D4215B781}"/>
              </a:ext>
            </a:extLst>
          </p:cNvPr>
          <p:cNvSpPr>
            <a:spLocks noGrp="1"/>
          </p:cNvSpPr>
          <p:nvPr>
            <p:ph type="dt" sz="half" idx="10"/>
          </p:nvPr>
        </p:nvSpPr>
        <p:spPr/>
        <p:txBody>
          <a:bodyPr/>
          <a:lstStyle>
            <a:lvl1pPr>
              <a:defRPr/>
            </a:lvl1pPr>
          </a:lstStyle>
          <a:p>
            <a:pPr>
              <a:defRPr/>
            </a:pPr>
            <a:fld id="{B7C2B0D3-B0AF-43E0-9D3B-D5B2AE8847FA}" type="datetimeFigureOut">
              <a:rPr lang="fr-FR"/>
              <a:pPr>
                <a:defRPr/>
              </a:pPr>
              <a:t>24/11/2021</a:t>
            </a:fld>
            <a:endParaRPr lang="fr-FR"/>
          </a:p>
        </p:txBody>
      </p:sp>
      <p:sp>
        <p:nvSpPr>
          <p:cNvPr id="6" name="Espace réservé du pied de page 4">
            <a:extLst>
              <a:ext uri="{FF2B5EF4-FFF2-40B4-BE49-F238E27FC236}">
                <a16:creationId xmlns:a16="http://schemas.microsoft.com/office/drawing/2014/main" id="{E6E6F0B5-52E7-43F9-A992-1F43DB79FFAF}"/>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D2082193-E037-4E57-98B4-B0B8D048A480}"/>
              </a:ext>
            </a:extLst>
          </p:cNvPr>
          <p:cNvSpPr>
            <a:spLocks noGrp="1"/>
          </p:cNvSpPr>
          <p:nvPr>
            <p:ph type="sldNum" sz="quarter" idx="12"/>
          </p:nvPr>
        </p:nvSpPr>
        <p:spPr/>
        <p:txBody>
          <a:bodyPr/>
          <a:lstStyle>
            <a:lvl1pPr>
              <a:defRPr/>
            </a:lvl1pPr>
          </a:lstStyle>
          <a:p>
            <a:pPr>
              <a:defRPr/>
            </a:pPr>
            <a:fld id="{19F73969-0DA2-4672-B0B5-8598F021233C}" type="slidenum">
              <a:rPr lang="fr-FR"/>
              <a:pPr>
                <a:defRPr/>
              </a:pPr>
              <a:t>‹N°›</a:t>
            </a:fld>
            <a:endParaRPr lang="fr-FR"/>
          </a:p>
        </p:txBody>
      </p:sp>
    </p:spTree>
    <p:extLst>
      <p:ext uri="{BB962C8B-B14F-4D97-AF65-F5344CB8AC3E}">
        <p14:creationId xmlns:p14="http://schemas.microsoft.com/office/powerpoint/2010/main" val="264484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40BF97BD-A1C4-4500-98A4-F501A9EC50A0}"/>
              </a:ext>
            </a:extLst>
          </p:cNvPr>
          <p:cNvSpPr>
            <a:spLocks noGrp="1"/>
          </p:cNvSpPr>
          <p:nvPr>
            <p:ph type="dt" sz="half" idx="10"/>
          </p:nvPr>
        </p:nvSpPr>
        <p:spPr/>
        <p:txBody>
          <a:bodyPr/>
          <a:lstStyle>
            <a:lvl1pPr>
              <a:defRPr/>
            </a:lvl1pPr>
          </a:lstStyle>
          <a:p>
            <a:pPr>
              <a:defRPr/>
            </a:pPr>
            <a:fld id="{BE0692E0-894A-406C-ABEF-A001AC6322EC}" type="datetimeFigureOut">
              <a:rPr lang="fr-FR"/>
              <a:pPr>
                <a:defRPr/>
              </a:pPr>
              <a:t>24/11/2021</a:t>
            </a:fld>
            <a:endParaRPr lang="fr-FR"/>
          </a:p>
        </p:txBody>
      </p:sp>
      <p:sp>
        <p:nvSpPr>
          <p:cNvPr id="8" name="Espace réservé du pied de page 4">
            <a:extLst>
              <a:ext uri="{FF2B5EF4-FFF2-40B4-BE49-F238E27FC236}">
                <a16:creationId xmlns:a16="http://schemas.microsoft.com/office/drawing/2014/main" id="{F61B21A1-FA95-4CA4-A51E-AAC0021EDFA7}"/>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8A64B26D-481A-4FC5-BD6D-C993F27077A5}"/>
              </a:ext>
            </a:extLst>
          </p:cNvPr>
          <p:cNvSpPr>
            <a:spLocks noGrp="1"/>
          </p:cNvSpPr>
          <p:nvPr>
            <p:ph type="sldNum" sz="quarter" idx="12"/>
          </p:nvPr>
        </p:nvSpPr>
        <p:spPr/>
        <p:txBody>
          <a:bodyPr/>
          <a:lstStyle>
            <a:lvl1pPr>
              <a:defRPr/>
            </a:lvl1pPr>
          </a:lstStyle>
          <a:p>
            <a:pPr>
              <a:defRPr/>
            </a:pPr>
            <a:fld id="{AEBA7973-0AE3-47D8-8C7B-E4D1F7715CB6}" type="slidenum">
              <a:rPr lang="fr-FR"/>
              <a:pPr>
                <a:defRPr/>
              </a:pPr>
              <a:t>‹N°›</a:t>
            </a:fld>
            <a:endParaRPr lang="fr-FR"/>
          </a:p>
        </p:txBody>
      </p:sp>
    </p:spTree>
    <p:extLst>
      <p:ext uri="{BB962C8B-B14F-4D97-AF65-F5344CB8AC3E}">
        <p14:creationId xmlns:p14="http://schemas.microsoft.com/office/powerpoint/2010/main" val="1245263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texte et image">
    <p:spTree>
      <p:nvGrpSpPr>
        <p:cNvPr id="1" name=""/>
        <p:cNvGrpSpPr/>
        <p:nvPr/>
      </p:nvGrpSpPr>
      <p:grpSpPr>
        <a:xfrm>
          <a:off x="0" y="0"/>
          <a:ext cx="0" cy="0"/>
          <a:chOff x="0" y="0"/>
          <a:chExt cx="0" cy="0"/>
        </a:xfrm>
      </p:grpSpPr>
      <p:sp>
        <p:nvSpPr>
          <p:cNvPr id="2" name="Titre 1"/>
          <p:cNvSpPr>
            <a:spLocks noGrp="1"/>
          </p:cNvSpPr>
          <p:nvPr>
            <p:ph type="title"/>
          </p:nvPr>
        </p:nvSpPr>
        <p:spPr>
          <a:xfrm>
            <a:off x="838200" y="851261"/>
            <a:ext cx="10515600" cy="1505684"/>
          </a:xfrm>
        </p:spPr>
        <p:txBody>
          <a:bodyPr/>
          <a:lstStyle/>
          <a:p>
            <a:r>
              <a:rPr lang="fr-FR"/>
              <a:t>Modifiez le style du titre</a:t>
            </a:r>
            <a:endParaRPr lang="fr-FR" dirty="0"/>
          </a:p>
        </p:txBody>
      </p:sp>
      <p:sp>
        <p:nvSpPr>
          <p:cNvPr id="6" name="Picture Placeholder 4"/>
          <p:cNvSpPr>
            <a:spLocks noGrp="1"/>
          </p:cNvSpPr>
          <p:nvPr>
            <p:ph type="pic" sz="quarter" idx="13"/>
          </p:nvPr>
        </p:nvSpPr>
        <p:spPr>
          <a:xfrm>
            <a:off x="7643151" y="2522482"/>
            <a:ext cx="4338641" cy="3334407"/>
          </a:xfrm>
          <a:custGeom>
            <a:avLst/>
            <a:gdLst>
              <a:gd name="connsiteX0" fmla="*/ 0 w 3710648"/>
              <a:gd name="connsiteY0" fmla="*/ 0 h 2237418"/>
              <a:gd name="connsiteX1" fmla="*/ 3710648 w 3710648"/>
              <a:gd name="connsiteY1" fmla="*/ 0 h 2237418"/>
              <a:gd name="connsiteX2" fmla="*/ 3710648 w 3710648"/>
              <a:gd name="connsiteY2" fmla="*/ 2237418 h 2237418"/>
              <a:gd name="connsiteX3" fmla="*/ 0 w 3710648"/>
              <a:gd name="connsiteY3" fmla="*/ 2237418 h 2237418"/>
            </a:gdLst>
            <a:ahLst/>
            <a:cxnLst>
              <a:cxn ang="0">
                <a:pos x="connsiteX0" y="connsiteY0"/>
              </a:cxn>
              <a:cxn ang="0">
                <a:pos x="connsiteX1" y="connsiteY1"/>
              </a:cxn>
              <a:cxn ang="0">
                <a:pos x="connsiteX2" y="connsiteY2"/>
              </a:cxn>
              <a:cxn ang="0">
                <a:pos x="connsiteX3" y="connsiteY3"/>
              </a:cxn>
            </a:cxnLst>
            <a:rect l="l" t="t" r="r" b="b"/>
            <a:pathLst>
              <a:path w="3710648" h="2237418">
                <a:moveTo>
                  <a:pt x="0" y="0"/>
                </a:moveTo>
                <a:lnTo>
                  <a:pt x="3710648" y="0"/>
                </a:lnTo>
                <a:lnTo>
                  <a:pt x="3710648" y="2237418"/>
                </a:lnTo>
                <a:lnTo>
                  <a:pt x="0" y="2237418"/>
                </a:lnTo>
                <a:close/>
              </a:path>
            </a:pathLst>
          </a:custGeom>
          <a:solidFill>
            <a:schemeClr val="bg1">
              <a:lumMod val="95000"/>
            </a:schemeClr>
          </a:solidFill>
          <a:ln>
            <a:solidFill>
              <a:schemeClr val="bg1">
                <a:lumMod val="85000"/>
              </a:schemeClr>
            </a:solidFill>
          </a:ln>
        </p:spPr>
        <p:txBody>
          <a:bodyPr rtlCol="0" anchor="ctr" anchorCtr="1">
            <a:noAutofit/>
          </a:bodyPr>
          <a:lstStyle>
            <a:lvl1pPr marL="0" indent="0">
              <a:buNone/>
              <a:defRPr sz="1800"/>
            </a:lvl1pPr>
          </a:lstStyle>
          <a:p>
            <a:pPr lvl="0"/>
            <a:r>
              <a:rPr lang="fr-FR" noProof="0"/>
              <a:t>Cliquez sur l'icône pour ajouter une image</a:t>
            </a:r>
            <a:endParaRPr lang="en-US" noProof="0" dirty="0"/>
          </a:p>
        </p:txBody>
      </p:sp>
      <p:sp>
        <p:nvSpPr>
          <p:cNvPr id="7" name="Text Placeholder 2"/>
          <p:cNvSpPr>
            <a:spLocks noGrp="1"/>
          </p:cNvSpPr>
          <p:nvPr>
            <p:ph type="body" idx="1"/>
          </p:nvPr>
        </p:nvSpPr>
        <p:spPr>
          <a:xfrm>
            <a:off x="838200" y="2522483"/>
            <a:ext cx="6720068" cy="3334407"/>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142497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5F0B3E68-D12E-4A09-96C9-70771A05B2D2}"/>
              </a:ext>
            </a:extLst>
          </p:cNvPr>
          <p:cNvSpPr>
            <a:spLocks noGrp="1"/>
          </p:cNvSpPr>
          <p:nvPr>
            <p:ph type="dt" sz="half" idx="10"/>
          </p:nvPr>
        </p:nvSpPr>
        <p:spPr/>
        <p:txBody>
          <a:bodyPr/>
          <a:lstStyle>
            <a:lvl1pPr>
              <a:defRPr/>
            </a:lvl1pPr>
          </a:lstStyle>
          <a:p>
            <a:pPr>
              <a:defRPr/>
            </a:pPr>
            <a:fld id="{C7D51744-1671-42FF-905B-57522163B780}" type="datetimeFigureOut">
              <a:rPr lang="fr-FR"/>
              <a:pPr>
                <a:defRPr/>
              </a:pPr>
              <a:t>24/11/2021</a:t>
            </a:fld>
            <a:endParaRPr lang="fr-FR"/>
          </a:p>
        </p:txBody>
      </p:sp>
      <p:sp>
        <p:nvSpPr>
          <p:cNvPr id="3" name="Espace réservé du pied de page 4">
            <a:extLst>
              <a:ext uri="{FF2B5EF4-FFF2-40B4-BE49-F238E27FC236}">
                <a16:creationId xmlns:a16="http://schemas.microsoft.com/office/drawing/2014/main" id="{40ECF62F-76C8-4736-B613-C44E6F8485D1}"/>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017140B8-45C2-4969-B3B0-6AEF2D2F5B37}"/>
              </a:ext>
            </a:extLst>
          </p:cNvPr>
          <p:cNvSpPr>
            <a:spLocks noGrp="1"/>
          </p:cNvSpPr>
          <p:nvPr>
            <p:ph type="sldNum" sz="quarter" idx="12"/>
          </p:nvPr>
        </p:nvSpPr>
        <p:spPr/>
        <p:txBody>
          <a:bodyPr/>
          <a:lstStyle>
            <a:lvl1pPr>
              <a:defRPr/>
            </a:lvl1pPr>
          </a:lstStyle>
          <a:p>
            <a:pPr>
              <a:defRPr/>
            </a:pPr>
            <a:fld id="{6EDCB763-C410-45B1-A6BF-9975C91E6F98}" type="slidenum">
              <a:rPr lang="fr-FR"/>
              <a:pPr>
                <a:defRPr/>
              </a:pPr>
              <a:t>‹N°›</a:t>
            </a:fld>
            <a:endParaRPr lang="fr-FR"/>
          </a:p>
        </p:txBody>
      </p:sp>
    </p:spTree>
    <p:extLst>
      <p:ext uri="{BB962C8B-B14F-4D97-AF65-F5344CB8AC3E}">
        <p14:creationId xmlns:p14="http://schemas.microsoft.com/office/powerpoint/2010/main" val="134101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4C587E81-51EE-45B2-ACE2-BBFBCFE17420}"/>
              </a:ext>
            </a:extLst>
          </p:cNvPr>
          <p:cNvSpPr>
            <a:spLocks noGrp="1"/>
          </p:cNvSpPr>
          <p:nvPr>
            <p:ph type="dt" sz="half" idx="10"/>
          </p:nvPr>
        </p:nvSpPr>
        <p:spPr/>
        <p:txBody>
          <a:bodyPr/>
          <a:lstStyle>
            <a:lvl1pPr>
              <a:defRPr/>
            </a:lvl1pPr>
          </a:lstStyle>
          <a:p>
            <a:pPr>
              <a:defRPr/>
            </a:pPr>
            <a:fld id="{32BAD333-72AF-411A-9CCC-581ED8E7479E}" type="datetimeFigureOut">
              <a:rPr lang="fr-FR"/>
              <a:pPr>
                <a:defRPr/>
              </a:pPr>
              <a:t>24/11/2021</a:t>
            </a:fld>
            <a:endParaRPr lang="fr-FR"/>
          </a:p>
        </p:txBody>
      </p:sp>
      <p:sp>
        <p:nvSpPr>
          <p:cNvPr id="6" name="Espace réservé du pied de page 4">
            <a:extLst>
              <a:ext uri="{FF2B5EF4-FFF2-40B4-BE49-F238E27FC236}">
                <a16:creationId xmlns:a16="http://schemas.microsoft.com/office/drawing/2014/main" id="{1FDBE71F-5850-4549-80C9-39604D516F56}"/>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C1DBADB2-AC10-4AB1-8101-C5A4BD53989C}"/>
              </a:ext>
            </a:extLst>
          </p:cNvPr>
          <p:cNvSpPr>
            <a:spLocks noGrp="1"/>
          </p:cNvSpPr>
          <p:nvPr>
            <p:ph type="sldNum" sz="quarter" idx="12"/>
          </p:nvPr>
        </p:nvSpPr>
        <p:spPr/>
        <p:txBody>
          <a:bodyPr/>
          <a:lstStyle>
            <a:lvl1pPr>
              <a:defRPr/>
            </a:lvl1pPr>
          </a:lstStyle>
          <a:p>
            <a:pPr>
              <a:defRPr/>
            </a:pPr>
            <a:fld id="{299BF958-FEDF-49AF-A464-E10BA3409955}" type="slidenum">
              <a:rPr lang="fr-FR"/>
              <a:pPr>
                <a:defRPr/>
              </a:pPr>
              <a:t>‹N°›</a:t>
            </a:fld>
            <a:endParaRPr lang="fr-FR"/>
          </a:p>
        </p:txBody>
      </p:sp>
    </p:spTree>
    <p:extLst>
      <p:ext uri="{BB962C8B-B14F-4D97-AF65-F5344CB8AC3E}">
        <p14:creationId xmlns:p14="http://schemas.microsoft.com/office/powerpoint/2010/main" val="2958470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824A2958-2CE3-435C-B769-7B52692FE521}"/>
              </a:ext>
            </a:extLst>
          </p:cNvPr>
          <p:cNvSpPr>
            <a:spLocks noGrp="1"/>
          </p:cNvSpPr>
          <p:nvPr>
            <p:ph type="dt" sz="half" idx="10"/>
          </p:nvPr>
        </p:nvSpPr>
        <p:spPr/>
        <p:txBody>
          <a:bodyPr/>
          <a:lstStyle>
            <a:lvl1pPr>
              <a:defRPr/>
            </a:lvl1pPr>
          </a:lstStyle>
          <a:p>
            <a:pPr>
              <a:defRPr/>
            </a:pPr>
            <a:fld id="{584A9C71-8310-4096-A227-C40FA130BB66}" type="datetimeFigureOut">
              <a:rPr lang="fr-FR"/>
              <a:pPr>
                <a:defRPr/>
              </a:pPr>
              <a:t>24/11/2021</a:t>
            </a:fld>
            <a:endParaRPr lang="fr-FR"/>
          </a:p>
        </p:txBody>
      </p:sp>
      <p:sp>
        <p:nvSpPr>
          <p:cNvPr id="6" name="Espace réservé du pied de page 4">
            <a:extLst>
              <a:ext uri="{FF2B5EF4-FFF2-40B4-BE49-F238E27FC236}">
                <a16:creationId xmlns:a16="http://schemas.microsoft.com/office/drawing/2014/main" id="{29AEA613-CC46-496B-AEE6-1396FAD29270}"/>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201F2DF2-3741-4C70-BA1A-378753103E17}"/>
              </a:ext>
            </a:extLst>
          </p:cNvPr>
          <p:cNvSpPr>
            <a:spLocks noGrp="1"/>
          </p:cNvSpPr>
          <p:nvPr>
            <p:ph type="sldNum" sz="quarter" idx="12"/>
          </p:nvPr>
        </p:nvSpPr>
        <p:spPr/>
        <p:txBody>
          <a:bodyPr/>
          <a:lstStyle>
            <a:lvl1pPr>
              <a:defRPr/>
            </a:lvl1pPr>
          </a:lstStyle>
          <a:p>
            <a:pPr>
              <a:defRPr/>
            </a:pPr>
            <a:fld id="{2A567CCE-E649-478B-8FF1-08F28468C3F5}" type="slidenum">
              <a:rPr lang="fr-FR"/>
              <a:pPr>
                <a:defRPr/>
              </a:pPr>
              <a:t>‹N°›</a:t>
            </a:fld>
            <a:endParaRPr lang="fr-FR"/>
          </a:p>
        </p:txBody>
      </p:sp>
    </p:spTree>
    <p:extLst>
      <p:ext uri="{BB962C8B-B14F-4D97-AF65-F5344CB8AC3E}">
        <p14:creationId xmlns:p14="http://schemas.microsoft.com/office/powerpoint/2010/main" val="257220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F61EE730-077B-446C-AC70-AD8FFF5A2E0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1327D6A3-1DC3-4068-8EA1-725F1D11496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0104E9D9-999A-4CCA-82BA-896BCD59CF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7CF0232-537E-4B9A-B867-04268D2E1892}" type="datetimeFigureOut">
              <a:rPr lang="fr-FR"/>
              <a:pPr>
                <a:defRPr/>
              </a:pPr>
              <a:t>24/11/2021</a:t>
            </a:fld>
            <a:endParaRPr lang="fr-FR"/>
          </a:p>
        </p:txBody>
      </p:sp>
      <p:sp>
        <p:nvSpPr>
          <p:cNvPr id="5" name="Espace réservé du pied de page 4">
            <a:extLst>
              <a:ext uri="{FF2B5EF4-FFF2-40B4-BE49-F238E27FC236}">
                <a16:creationId xmlns:a16="http://schemas.microsoft.com/office/drawing/2014/main" id="{6232A49A-DDD3-4FF2-8CF7-752D9587C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A905152D-BAD3-4160-9E02-402EAA021C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ACA1827-C4B7-4C3F-AFD5-3EE09F10DD6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5" r:id="rId6"/>
    <p:sldLayoutId id="2147483690" r:id="rId7"/>
    <p:sldLayoutId id="2147483691" r:id="rId8"/>
    <p:sldLayoutId id="2147483692" r:id="rId9"/>
    <p:sldLayoutId id="2147483693" r:id="rId10"/>
    <p:sldLayoutId id="214748369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microsoft.com/office/2007/relationships/hdphoto" Target="../media/hdphoto3.wdp"/><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1.jpg"/><Relationship Id="rId3" Type="http://schemas.openxmlformats.org/officeDocument/2006/relationships/image" Target="../media/image2.png"/><Relationship Id="rId7" Type="http://schemas.openxmlformats.org/officeDocument/2006/relationships/image" Target="../media/image6.png"/><Relationship Id="rId12" Type="http://schemas.microsoft.com/office/2007/relationships/hdphoto" Target="../media/hdphoto1.wdp"/><Relationship Id="rId17" Type="http://schemas.openxmlformats.org/officeDocument/2006/relationships/image" Target="../media/image15.jpg"/><Relationship Id="rId2" Type="http://schemas.openxmlformats.org/officeDocument/2006/relationships/notesSlide" Target="../notesSlides/notesSlide1.xml"/><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2.jpg"/></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7.jpeg"/><Relationship Id="rId7"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30.png"/><Relationship Id="rId4" Type="http://schemas.openxmlformats.org/officeDocument/2006/relationships/image" Target="../media/image29.jpg"/><Relationship Id="rId9"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33.jp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7"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7.jpeg"/><Relationship Id="rId7" Type="http://schemas.microsoft.com/office/2007/relationships/hdphoto" Target="../media/hdphoto6.wdp"/><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38.png"/><Relationship Id="rId11" Type="http://schemas.openxmlformats.org/officeDocument/2006/relationships/image" Target="../media/image41.jpg"/><Relationship Id="rId5" Type="http://schemas.openxmlformats.org/officeDocument/2006/relationships/image" Target="../media/image37.jpg"/><Relationship Id="rId10" Type="http://schemas.openxmlformats.org/officeDocument/2006/relationships/image" Target="../media/image40.jpg"/><Relationship Id="rId4" Type="http://schemas.openxmlformats.org/officeDocument/2006/relationships/image" Target="../media/image36.jpg"/><Relationship Id="rId9" Type="http://schemas.microsoft.com/office/2007/relationships/hdphoto" Target="../media/hdphoto7.wdp"/></Relationships>
</file>

<file path=ppt/slides/_rels/slide2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7.jpe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microsoft.com/office/2007/relationships/hdphoto" Target="../media/hdphoto6.wdp"/><Relationship Id="rId11" Type="http://schemas.openxmlformats.org/officeDocument/2006/relationships/image" Target="../media/image41.jpg"/><Relationship Id="rId5" Type="http://schemas.openxmlformats.org/officeDocument/2006/relationships/image" Target="../media/image38.png"/><Relationship Id="rId10" Type="http://schemas.openxmlformats.org/officeDocument/2006/relationships/image" Target="../media/image36.jpg"/><Relationship Id="rId4" Type="http://schemas.openxmlformats.org/officeDocument/2006/relationships/image" Target="../media/image37.jpg"/><Relationship Id="rId9" Type="http://schemas.openxmlformats.org/officeDocument/2006/relationships/image" Target="../media/image40.jpg"/></Relationships>
</file>

<file path=ppt/slides/_rels/slide28.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17.jpeg"/><Relationship Id="rId7" Type="http://schemas.openxmlformats.org/officeDocument/2006/relationships/image" Target="../media/image45.jp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Groupe 12">
            <a:extLst>
              <a:ext uri="{FF2B5EF4-FFF2-40B4-BE49-F238E27FC236}">
                <a16:creationId xmlns:a16="http://schemas.microsoft.com/office/drawing/2014/main" id="{6CEC2351-A5A1-4B9D-973C-8CF4E9E7E42B}"/>
              </a:ext>
            </a:extLst>
          </p:cNvPr>
          <p:cNvGrpSpPr>
            <a:grpSpLocks/>
          </p:cNvGrpSpPr>
          <p:nvPr/>
        </p:nvGrpSpPr>
        <p:grpSpPr bwMode="auto">
          <a:xfrm>
            <a:off x="473075" y="1060450"/>
            <a:ext cx="5133975" cy="3879850"/>
            <a:chOff x="4916833" y="2191564"/>
            <a:chExt cx="5135363" cy="3880509"/>
          </a:xfrm>
        </p:grpSpPr>
        <p:sp>
          <p:nvSpPr>
            <p:cNvPr id="14" name="Rectangle 13">
              <a:extLst>
                <a:ext uri="{FF2B5EF4-FFF2-40B4-BE49-F238E27FC236}">
                  <a16:creationId xmlns:a16="http://schemas.microsoft.com/office/drawing/2014/main" id="{EE9639CC-6DF6-4299-BF22-8B5588C79B0C}"/>
                </a:ext>
              </a:extLst>
            </p:cNvPr>
            <p:cNvSpPr/>
            <p:nvPr/>
          </p:nvSpPr>
          <p:spPr>
            <a:xfrm>
              <a:off x="5283645" y="5791038"/>
              <a:ext cx="4474784" cy="254043"/>
            </a:xfrm>
            <a:prstGeom prst="rect">
              <a:avLst/>
            </a:prstGeom>
            <a:solidFill>
              <a:srgbClr val="00B050">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6394" name="Groupe 14">
              <a:extLst>
                <a:ext uri="{FF2B5EF4-FFF2-40B4-BE49-F238E27FC236}">
                  <a16:creationId xmlns:a16="http://schemas.microsoft.com/office/drawing/2014/main" id="{D4E37192-3462-43D7-BA6A-AE5E9AFCE72D}"/>
                </a:ext>
              </a:extLst>
            </p:cNvPr>
            <p:cNvGrpSpPr>
              <a:grpSpLocks/>
            </p:cNvGrpSpPr>
            <p:nvPr/>
          </p:nvGrpSpPr>
          <p:grpSpPr bwMode="auto">
            <a:xfrm>
              <a:off x="4916833" y="2191564"/>
              <a:ext cx="5135363" cy="3880509"/>
              <a:chOff x="4916833" y="2191564"/>
              <a:chExt cx="5135363" cy="3880509"/>
            </a:xfrm>
          </p:grpSpPr>
          <p:sp>
            <p:nvSpPr>
              <p:cNvPr id="16395" name="ZoneTexte 15">
                <a:extLst>
                  <a:ext uri="{FF2B5EF4-FFF2-40B4-BE49-F238E27FC236}">
                    <a16:creationId xmlns:a16="http://schemas.microsoft.com/office/drawing/2014/main" id="{432D5447-B5B2-40DE-BB0E-CF38B8D64C7A}"/>
                  </a:ext>
                </a:extLst>
              </p:cNvPr>
              <p:cNvSpPr txBox="1">
                <a:spLocks noChangeArrowheads="1"/>
              </p:cNvSpPr>
              <p:nvPr/>
            </p:nvSpPr>
            <p:spPr bwMode="auto">
              <a:xfrm>
                <a:off x="5247840" y="5056410"/>
                <a:ext cx="44733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u="sng"/>
                  <a:t>Secouriste</a:t>
                </a:r>
              </a:p>
              <a:p>
                <a:pPr algn="ctr"/>
                <a:r>
                  <a:rPr lang="fr-FR" altLang="fr-FR" sz="1400"/>
                  <a:t>Maîtrise des </a:t>
                </a:r>
                <a:r>
                  <a:rPr lang="fr-FR" altLang="fr-FR" sz="1400" b="1"/>
                  <a:t>techniques secouristes</a:t>
                </a:r>
              </a:p>
              <a:p>
                <a:pPr algn="ctr"/>
                <a:r>
                  <a:rPr lang="fr-FR" altLang="fr-FR" sz="1400" b="1"/>
                  <a:t> Attitude et comportement </a:t>
                </a:r>
                <a:r>
                  <a:rPr lang="fr-FR" altLang="fr-FR" sz="1400"/>
                  <a:t>adaptés</a:t>
                </a:r>
              </a:p>
              <a:p>
                <a:pPr algn="ctr"/>
                <a:r>
                  <a:rPr lang="fr-FR" altLang="fr-FR" sz="1400"/>
                  <a:t>Capacité à </a:t>
                </a:r>
                <a:r>
                  <a:rPr lang="fr-FR" altLang="fr-FR" sz="1400" b="1"/>
                  <a:t>prendre en compte la dimension psychologique</a:t>
                </a:r>
              </a:p>
            </p:txBody>
          </p:sp>
          <p:sp>
            <p:nvSpPr>
              <p:cNvPr id="17" name="Explosion : 8 points 16">
                <a:extLst>
                  <a:ext uri="{FF2B5EF4-FFF2-40B4-BE49-F238E27FC236}">
                    <a16:creationId xmlns:a16="http://schemas.microsoft.com/office/drawing/2014/main" id="{15166BA7-379C-4AF0-88EE-11D4DAAF9BE4}"/>
                  </a:ext>
                </a:extLst>
              </p:cNvPr>
              <p:cNvSpPr/>
              <p:nvPr/>
            </p:nvSpPr>
            <p:spPr>
              <a:xfrm>
                <a:off x="6442833" y="2191564"/>
                <a:ext cx="2083363" cy="1382948"/>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ysClr val="windowText" lastClr="000000"/>
                    </a:solidFill>
                  </a:rPr>
                  <a:t>STRESS</a:t>
                </a:r>
              </a:p>
            </p:txBody>
          </p:sp>
          <p:cxnSp>
            <p:nvCxnSpPr>
              <p:cNvPr id="18" name="Connecteur droit avec flèche 17">
                <a:extLst>
                  <a:ext uri="{FF2B5EF4-FFF2-40B4-BE49-F238E27FC236}">
                    <a16:creationId xmlns:a16="http://schemas.microsoft.com/office/drawing/2014/main" id="{2A480D62-9FE3-4BFF-B00F-B68BCF303980}"/>
                  </a:ext>
                </a:extLst>
              </p:cNvPr>
              <p:cNvCxnSpPr>
                <a:cxnSpLocks/>
                <a:endCxn id="16398" idx="0"/>
              </p:cNvCxnSpPr>
              <p:nvPr/>
            </p:nvCxnSpPr>
            <p:spPr>
              <a:xfrm>
                <a:off x="7462284" y="3329995"/>
                <a:ext cx="22231" cy="65892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398" name="ZoneTexte 18">
                <a:extLst>
                  <a:ext uri="{FF2B5EF4-FFF2-40B4-BE49-F238E27FC236}">
                    <a16:creationId xmlns:a16="http://schemas.microsoft.com/office/drawing/2014/main" id="{6E0AF94F-8599-4C8D-8730-A22D27EFF99D}"/>
                  </a:ext>
                </a:extLst>
              </p:cNvPr>
              <p:cNvSpPr txBox="1">
                <a:spLocks noChangeArrowheads="1"/>
              </p:cNvSpPr>
              <p:nvPr/>
            </p:nvSpPr>
            <p:spPr bwMode="auto">
              <a:xfrm>
                <a:off x="4916833" y="3988650"/>
                <a:ext cx="5135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a:t>modifications Physiologiques et comportementales</a:t>
                </a:r>
                <a:endParaRPr lang="fr-FR" altLang="fr-FR" b="1"/>
              </a:p>
            </p:txBody>
          </p:sp>
          <p:cxnSp>
            <p:nvCxnSpPr>
              <p:cNvPr id="20" name="Connecteur droit avec flèche 19">
                <a:extLst>
                  <a:ext uri="{FF2B5EF4-FFF2-40B4-BE49-F238E27FC236}">
                    <a16:creationId xmlns:a16="http://schemas.microsoft.com/office/drawing/2014/main" id="{FB71BD37-FE36-4C04-862C-9CEA417FEF2E}"/>
                  </a:ext>
                </a:extLst>
              </p:cNvPr>
              <p:cNvCxnSpPr>
                <a:cxnSpLocks/>
              </p:cNvCxnSpPr>
              <p:nvPr/>
            </p:nvCxnSpPr>
            <p:spPr>
              <a:xfrm flipH="1" flipV="1">
                <a:off x="7484515" y="4635142"/>
                <a:ext cx="0" cy="43346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6387" name="ZoneTexte 35">
            <a:extLst>
              <a:ext uri="{FF2B5EF4-FFF2-40B4-BE49-F238E27FC236}">
                <a16:creationId xmlns:a16="http://schemas.microsoft.com/office/drawing/2014/main" id="{DDAD75B2-4DDC-4217-82F1-B8A3F00FCBA2}"/>
              </a:ext>
            </a:extLst>
          </p:cNvPr>
          <p:cNvSpPr txBox="1">
            <a:spLocks noChangeArrowheads="1"/>
          </p:cNvSpPr>
          <p:nvPr/>
        </p:nvSpPr>
        <p:spPr bwMode="auto">
          <a:xfrm>
            <a:off x="7700963" y="2933700"/>
            <a:ext cx="1385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b="1"/>
              <a:t>Stabilisation</a:t>
            </a:r>
            <a:endParaRPr lang="fr-FR" altLang="fr-FR"/>
          </a:p>
        </p:txBody>
      </p:sp>
      <p:sp>
        <p:nvSpPr>
          <p:cNvPr id="16388" name="ZoneTexte 37">
            <a:extLst>
              <a:ext uri="{FF2B5EF4-FFF2-40B4-BE49-F238E27FC236}">
                <a16:creationId xmlns:a16="http://schemas.microsoft.com/office/drawing/2014/main" id="{A7A0002B-F47F-4FB9-8532-B4CE4E1CCE84}"/>
              </a:ext>
            </a:extLst>
          </p:cNvPr>
          <p:cNvSpPr txBox="1">
            <a:spLocks noChangeArrowheads="1"/>
          </p:cNvSpPr>
          <p:nvPr/>
        </p:nvSpPr>
        <p:spPr bwMode="auto">
          <a:xfrm>
            <a:off x="5949950" y="4143375"/>
            <a:ext cx="4864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b="1"/>
              <a:t>ATTITUDES ET COMPORTEMENTS + TECHNIQUES </a:t>
            </a:r>
          </a:p>
        </p:txBody>
      </p:sp>
      <p:cxnSp>
        <p:nvCxnSpPr>
          <p:cNvPr id="39" name="Connecteur droit avec flèche 38">
            <a:extLst>
              <a:ext uri="{FF2B5EF4-FFF2-40B4-BE49-F238E27FC236}">
                <a16:creationId xmlns:a16="http://schemas.microsoft.com/office/drawing/2014/main" id="{2E5683AE-7A7C-4F7D-8840-F233ED8D40BE}"/>
              </a:ext>
            </a:extLst>
          </p:cNvPr>
          <p:cNvCxnSpPr>
            <a:cxnSpLocks/>
            <a:stCxn id="16387" idx="2"/>
            <a:endCxn id="16388" idx="0"/>
          </p:cNvCxnSpPr>
          <p:nvPr/>
        </p:nvCxnSpPr>
        <p:spPr>
          <a:xfrm flipH="1">
            <a:off x="8382000" y="3303588"/>
            <a:ext cx="11113" cy="839787"/>
          </a:xfrm>
          <a:prstGeom prst="straightConnector1">
            <a:avLst/>
          </a:prstGeom>
          <a:ln w="793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2FE24444-2BBC-4D19-A367-A9FD64C3593A}"/>
              </a:ext>
            </a:extLst>
          </p:cNvPr>
          <p:cNvSpPr/>
          <p:nvPr/>
        </p:nvSpPr>
        <p:spPr>
          <a:xfrm>
            <a:off x="0" y="0"/>
            <a:ext cx="209550" cy="1809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31" name="Connecteur droit avec flèche 30">
            <a:extLst>
              <a:ext uri="{FF2B5EF4-FFF2-40B4-BE49-F238E27FC236}">
                <a16:creationId xmlns:a16="http://schemas.microsoft.com/office/drawing/2014/main" id="{BF73A565-4D1E-420C-8288-E35671AC6A7B}"/>
              </a:ext>
            </a:extLst>
          </p:cNvPr>
          <p:cNvCxnSpPr>
            <a:cxnSpLocks/>
            <a:endCxn id="16387" idx="1"/>
          </p:cNvCxnSpPr>
          <p:nvPr/>
        </p:nvCxnSpPr>
        <p:spPr>
          <a:xfrm>
            <a:off x="5616575" y="3119438"/>
            <a:ext cx="2084388" cy="0"/>
          </a:xfrm>
          <a:prstGeom prst="straightConnector1">
            <a:avLst/>
          </a:prstGeom>
          <a:ln w="793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785E736D-A5B2-4009-B58E-B95805EFA1D4}"/>
              </a:ext>
            </a:extLst>
          </p:cNvPr>
          <p:cNvSpPr>
            <a:spLocks noGrp="1" noChangeArrowheads="1"/>
          </p:cNvSpPr>
          <p:nvPr>
            <p:ph type="ctrTitle"/>
          </p:nvPr>
        </p:nvSpPr>
        <p:spPr>
          <a:xfrm>
            <a:off x="1317625" y="1898650"/>
            <a:ext cx="9556750" cy="969963"/>
          </a:xfrm>
        </p:spPr>
        <p:txBody>
          <a:bodyPr/>
          <a:lstStyle/>
          <a:p>
            <a:pPr algn="l" eaLnBrk="1" hangingPunct="1"/>
            <a:r>
              <a:rPr lang="fr-FR" altLang="fr-FR" sz="4800" dirty="0">
                <a:solidFill>
                  <a:srgbClr val="3A5AA4"/>
                </a:solidFill>
              </a:rPr>
              <a:t>Prise en charge de la dimension psychologique : de la théorie au terrain !</a:t>
            </a:r>
          </a:p>
        </p:txBody>
      </p:sp>
      <p:sp>
        <p:nvSpPr>
          <p:cNvPr id="17411" name="Sous-titre 2">
            <a:extLst>
              <a:ext uri="{FF2B5EF4-FFF2-40B4-BE49-F238E27FC236}">
                <a16:creationId xmlns:a16="http://schemas.microsoft.com/office/drawing/2014/main" id="{1612081A-0FFB-4D95-9FCB-115C156AB69C}"/>
              </a:ext>
            </a:extLst>
          </p:cNvPr>
          <p:cNvSpPr>
            <a:spLocks noGrp="1" noChangeArrowheads="1"/>
          </p:cNvSpPr>
          <p:nvPr>
            <p:ph type="subTitle" idx="1"/>
          </p:nvPr>
        </p:nvSpPr>
        <p:spPr>
          <a:xfrm>
            <a:off x="1233488" y="3336925"/>
            <a:ext cx="4984750" cy="2900797"/>
          </a:xfrm>
        </p:spPr>
        <p:txBody>
          <a:bodyPr/>
          <a:lstStyle/>
          <a:p>
            <a:pPr eaLnBrk="1" hangingPunct="1"/>
            <a:r>
              <a:rPr lang="fr-FR" altLang="fr-FR" dirty="0"/>
              <a:t>Attitude et comportement du secouriste</a:t>
            </a:r>
          </a:p>
          <a:p>
            <a:pPr eaLnBrk="1" hangingPunct="1"/>
            <a:endParaRPr lang="fr-FR" altLang="fr-FR" dirty="0"/>
          </a:p>
          <a:p>
            <a:pPr eaLnBrk="1" hangingPunct="1"/>
            <a:r>
              <a:rPr lang="fr-FR" altLang="fr-FR" dirty="0"/>
              <a:t>Prise en charge de la victime</a:t>
            </a:r>
          </a:p>
          <a:p>
            <a:pPr eaLnBrk="1" hangingPunct="1"/>
            <a:endParaRPr lang="fr-FR" altLang="fr-FR" dirty="0"/>
          </a:p>
          <a:p>
            <a:pPr eaLnBrk="1" hangingPunct="1"/>
            <a:r>
              <a:rPr lang="fr-FR" altLang="fr-FR" dirty="0"/>
              <a:t>Quelques techniques pour stabiliser la victime</a:t>
            </a:r>
          </a:p>
        </p:txBody>
      </p:sp>
      <p:sp>
        <p:nvSpPr>
          <p:cNvPr id="17412" name="ZoneTexte 3">
            <a:extLst>
              <a:ext uri="{FF2B5EF4-FFF2-40B4-BE49-F238E27FC236}">
                <a16:creationId xmlns:a16="http://schemas.microsoft.com/office/drawing/2014/main" id="{CB5AFEDF-41B9-4CCB-84F0-D11FF849B4C9}"/>
              </a:ext>
            </a:extLst>
          </p:cNvPr>
          <p:cNvSpPr txBox="1">
            <a:spLocks noChangeArrowheads="1"/>
          </p:cNvSpPr>
          <p:nvPr/>
        </p:nvSpPr>
        <p:spPr bwMode="auto">
          <a:xfrm>
            <a:off x="649288" y="1574800"/>
            <a:ext cx="418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3600" dirty="0">
                <a:solidFill>
                  <a:schemeClr val="bg1"/>
                </a:solidFill>
              </a:rPr>
              <a:t>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7F90D9-0484-4FD8-99CC-99966BCAD10A}"/>
              </a:ext>
            </a:extLst>
          </p:cNvPr>
          <p:cNvSpPr/>
          <p:nvPr/>
        </p:nvSpPr>
        <p:spPr>
          <a:xfrm>
            <a:off x="0" y="0"/>
            <a:ext cx="209550" cy="1809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Titre 1">
            <a:extLst>
              <a:ext uri="{FF2B5EF4-FFF2-40B4-BE49-F238E27FC236}">
                <a16:creationId xmlns:a16="http://schemas.microsoft.com/office/drawing/2014/main" id="{B4D6C92E-31CF-44F6-BF18-B23672DA895C}"/>
              </a:ext>
            </a:extLst>
          </p:cNvPr>
          <p:cNvSpPr txBox="1">
            <a:spLocks noChangeArrowheads="1"/>
          </p:cNvSpPr>
          <p:nvPr/>
        </p:nvSpPr>
        <p:spPr bwMode="auto">
          <a:xfrm>
            <a:off x="987941" y="704592"/>
            <a:ext cx="9053572" cy="47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fr-FR" altLang="fr-FR" sz="2100" dirty="0">
                <a:solidFill>
                  <a:srgbClr val="3A5AA4"/>
                </a:solidFill>
                <a:latin typeface="+mn-lt"/>
              </a:rPr>
              <a:t>Attitude et comportement du secouriste</a:t>
            </a:r>
          </a:p>
        </p:txBody>
      </p:sp>
      <p:sp>
        <p:nvSpPr>
          <p:cNvPr id="8" name="Rectangle 7">
            <a:extLst>
              <a:ext uri="{FF2B5EF4-FFF2-40B4-BE49-F238E27FC236}">
                <a16:creationId xmlns:a16="http://schemas.microsoft.com/office/drawing/2014/main" id="{BDCC33BF-EDF2-46F0-97C9-2CEDC43D022C}"/>
              </a:ext>
            </a:extLst>
          </p:cNvPr>
          <p:cNvSpPr/>
          <p:nvPr/>
        </p:nvSpPr>
        <p:spPr>
          <a:xfrm>
            <a:off x="829399" y="1205268"/>
            <a:ext cx="9277467" cy="2957861"/>
          </a:xfrm>
          <a:prstGeom prst="rect">
            <a:avLst/>
          </a:prstGeom>
        </p:spPr>
        <p:txBody>
          <a:bodyPr wrap="square">
            <a:spAutoFit/>
          </a:bodyPr>
          <a:lstStyle/>
          <a:p>
            <a:pPr indent="0">
              <a:lnSpc>
                <a:spcPct val="150000"/>
              </a:lnSpc>
              <a:buSzPct val="45000"/>
            </a:pPr>
            <a:r>
              <a:rPr lang="fr-FR" b="1" dirty="0">
                <a:effectLst>
                  <a:outerShdw dist="17961" dir="2700000">
                    <a:scrgbClr r="0" g="0" b="0"/>
                  </a:outerShdw>
                </a:effectLst>
              </a:rPr>
              <a:t>Attitude et comportement </a:t>
            </a:r>
            <a:r>
              <a:rPr lang="fr-FR" dirty="0"/>
              <a:t>:</a:t>
            </a:r>
          </a:p>
          <a:p>
            <a:pPr marL="1200150" lvl="2" indent="-285750">
              <a:lnSpc>
                <a:spcPct val="150000"/>
              </a:lnSpc>
              <a:buSzPct val="45000"/>
              <a:buFont typeface="Wingdings" panose="05000000000000000000" pitchFamily="2" charset="2"/>
              <a:buChar char="§"/>
            </a:pPr>
            <a:r>
              <a:rPr lang="fr-FR" dirty="0"/>
              <a:t>Organisation, rigueur, professionnalisme;</a:t>
            </a:r>
          </a:p>
          <a:p>
            <a:pPr marL="1200150" lvl="2" indent="-285750">
              <a:lnSpc>
                <a:spcPct val="150000"/>
              </a:lnSpc>
              <a:buSzPct val="45000"/>
              <a:buFont typeface="Wingdings" panose="05000000000000000000" pitchFamily="2" charset="2"/>
              <a:buChar char="§"/>
            </a:pPr>
            <a:r>
              <a:rPr lang="fr-FR" dirty="0"/>
              <a:t>Bonne hygiène, tenue propre et correcte;</a:t>
            </a:r>
          </a:p>
          <a:p>
            <a:pPr marL="1200150" lvl="2" indent="-285750">
              <a:lnSpc>
                <a:spcPct val="150000"/>
              </a:lnSpc>
              <a:buSzPct val="45000"/>
              <a:buFont typeface="Wingdings" panose="05000000000000000000" pitchFamily="2" charset="2"/>
              <a:buChar char="§"/>
            </a:pPr>
            <a:r>
              <a:rPr lang="fr-FR" dirty="0"/>
              <a:t> Agir avec calme, respect et humilité;</a:t>
            </a:r>
          </a:p>
          <a:p>
            <a:pPr marL="1200150" lvl="2" indent="-285750">
              <a:lnSpc>
                <a:spcPct val="150000"/>
              </a:lnSpc>
              <a:buSzPct val="45000"/>
              <a:buFont typeface="Wingdings" panose="05000000000000000000" pitchFamily="2" charset="2"/>
              <a:buChar char="§"/>
            </a:pPr>
            <a:r>
              <a:rPr lang="fr-FR" dirty="0"/>
              <a:t>Faire preuve de discrétion et de respect de la vie privée de la victime;</a:t>
            </a:r>
          </a:p>
          <a:p>
            <a:pPr marL="1200150" lvl="2" indent="-285750">
              <a:lnSpc>
                <a:spcPct val="150000"/>
              </a:lnSpc>
              <a:buSzPct val="45000"/>
              <a:buFont typeface="Wingdings" panose="05000000000000000000" pitchFamily="2" charset="2"/>
              <a:buChar char="§"/>
            </a:pPr>
            <a:r>
              <a:rPr lang="fr-FR" dirty="0"/>
              <a:t>« Empathie bienveillante »;</a:t>
            </a:r>
          </a:p>
          <a:p>
            <a:pPr marL="1200150" lvl="2" indent="-285750">
              <a:lnSpc>
                <a:spcPct val="150000"/>
              </a:lnSpc>
              <a:buSzPct val="45000"/>
              <a:buFont typeface="Wingdings" panose="05000000000000000000" pitchFamily="2" charset="2"/>
              <a:buChar char="§"/>
            </a:pPr>
            <a:r>
              <a:rPr lang="fr-FR" dirty="0"/>
              <a:t>Soigner sa communication verbale et non verbale.</a:t>
            </a:r>
          </a:p>
        </p:txBody>
      </p:sp>
      <p:sp>
        <p:nvSpPr>
          <p:cNvPr id="9" name="Rectangle 8">
            <a:extLst>
              <a:ext uri="{FF2B5EF4-FFF2-40B4-BE49-F238E27FC236}">
                <a16:creationId xmlns:a16="http://schemas.microsoft.com/office/drawing/2014/main" id="{C3EF3C45-7E17-4B9C-AB57-905AAD5FDDD0}"/>
              </a:ext>
            </a:extLst>
          </p:cNvPr>
          <p:cNvSpPr/>
          <p:nvPr/>
        </p:nvSpPr>
        <p:spPr>
          <a:xfrm>
            <a:off x="609328" y="5035757"/>
            <a:ext cx="9277467" cy="646331"/>
          </a:xfrm>
          <a:prstGeom prst="rect">
            <a:avLst/>
          </a:prstGeom>
          <a:solidFill>
            <a:schemeClr val="accent1">
              <a:lumMod val="40000"/>
              <a:lumOff val="60000"/>
            </a:schemeClr>
          </a:solidFill>
          <a:ln>
            <a:solidFill>
              <a:srgbClr val="FF0000"/>
            </a:solidFill>
          </a:ln>
        </p:spPr>
        <p:txBody>
          <a:bodyPr wrap="square">
            <a:spAutoFit/>
          </a:bodyPr>
          <a:lstStyle/>
          <a:p>
            <a:pPr marL="220425" indent="-220425" algn="ctr"/>
            <a:r>
              <a:rPr lang="fr-FR" b="1" dirty="0"/>
              <a:t>	La victime se trouve dans un moment de vulnérabilité et souvent en difficulté d’adaptation. </a:t>
            </a:r>
          </a:p>
          <a:p>
            <a:pPr marL="220425" indent="-220425" algn="ctr"/>
            <a:r>
              <a:rPr lang="fr-FR" b="1" dirty="0"/>
              <a:t>C’est donc au secouriste de s’adapter pour répondre au mieux aux besoins de la victime.   </a:t>
            </a:r>
          </a:p>
        </p:txBody>
      </p:sp>
    </p:spTree>
    <p:extLst>
      <p:ext uri="{BB962C8B-B14F-4D97-AF65-F5344CB8AC3E}">
        <p14:creationId xmlns:p14="http://schemas.microsoft.com/office/powerpoint/2010/main" val="145071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25F25B-394C-45E0-916D-BAB545D23B56}"/>
              </a:ext>
            </a:extLst>
          </p:cNvPr>
          <p:cNvSpPr/>
          <p:nvPr/>
        </p:nvSpPr>
        <p:spPr>
          <a:xfrm>
            <a:off x="3133372" y="181656"/>
            <a:ext cx="4738926" cy="523220"/>
          </a:xfrm>
          <a:prstGeom prst="rect">
            <a:avLst/>
          </a:prstGeom>
          <a:noFill/>
        </p:spPr>
        <p:txBody>
          <a:bodyPr wrap="none">
            <a:spAutoFit/>
          </a:bodyPr>
          <a:lstStyle/>
          <a:p>
            <a:pPr algn="ctr">
              <a:defRPr/>
            </a:pPr>
            <a:r>
              <a:rPr lang="fr-FR"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La prise en charge de la victime</a:t>
            </a:r>
          </a:p>
        </p:txBody>
      </p:sp>
      <p:sp>
        <p:nvSpPr>
          <p:cNvPr id="8" name="Rectangle 7">
            <a:extLst>
              <a:ext uri="{FF2B5EF4-FFF2-40B4-BE49-F238E27FC236}">
                <a16:creationId xmlns:a16="http://schemas.microsoft.com/office/drawing/2014/main" id="{459FAD82-EF88-4A46-83B5-798B89E8B579}"/>
              </a:ext>
            </a:extLst>
          </p:cNvPr>
          <p:cNvSpPr/>
          <p:nvPr/>
        </p:nvSpPr>
        <p:spPr>
          <a:xfrm>
            <a:off x="0" y="0"/>
            <a:ext cx="209550" cy="1809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Rectangle : coins arrondis 8">
            <a:extLst>
              <a:ext uri="{FF2B5EF4-FFF2-40B4-BE49-F238E27FC236}">
                <a16:creationId xmlns:a16="http://schemas.microsoft.com/office/drawing/2014/main" id="{3A7716BA-D528-486D-870C-C0F8FA0D6FD6}"/>
              </a:ext>
            </a:extLst>
          </p:cNvPr>
          <p:cNvSpPr/>
          <p:nvPr/>
        </p:nvSpPr>
        <p:spPr>
          <a:xfrm>
            <a:off x="2037421" y="2705805"/>
            <a:ext cx="1786411" cy="112286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Abord</a:t>
            </a:r>
          </a:p>
        </p:txBody>
      </p:sp>
      <p:sp>
        <p:nvSpPr>
          <p:cNvPr id="10" name="Rectangle : coins arrondis 9">
            <a:extLst>
              <a:ext uri="{FF2B5EF4-FFF2-40B4-BE49-F238E27FC236}">
                <a16:creationId xmlns:a16="http://schemas.microsoft.com/office/drawing/2014/main" id="{07DFBD0A-0485-419B-9E71-803644FAAB26}"/>
              </a:ext>
            </a:extLst>
          </p:cNvPr>
          <p:cNvSpPr/>
          <p:nvPr/>
        </p:nvSpPr>
        <p:spPr>
          <a:xfrm>
            <a:off x="4788190" y="2705806"/>
            <a:ext cx="1786411" cy="112286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Prise en charge 1</a:t>
            </a:r>
            <a:r>
              <a:rPr lang="fr-FR" b="1" baseline="30000" dirty="0">
                <a:solidFill>
                  <a:schemeClr val="tx1"/>
                </a:solidFill>
              </a:rPr>
              <a:t>ers</a:t>
            </a:r>
            <a:r>
              <a:rPr lang="fr-FR" b="1" dirty="0">
                <a:solidFill>
                  <a:schemeClr val="tx1"/>
                </a:solidFill>
              </a:rPr>
              <a:t> secours</a:t>
            </a:r>
          </a:p>
        </p:txBody>
      </p:sp>
      <p:sp>
        <p:nvSpPr>
          <p:cNvPr id="11" name="Rectangle : coins arrondis 10">
            <a:extLst>
              <a:ext uri="{FF2B5EF4-FFF2-40B4-BE49-F238E27FC236}">
                <a16:creationId xmlns:a16="http://schemas.microsoft.com/office/drawing/2014/main" id="{68A665BE-274E-4D39-B177-078041691A03}"/>
              </a:ext>
            </a:extLst>
          </p:cNvPr>
          <p:cNvSpPr/>
          <p:nvPr/>
        </p:nvSpPr>
        <p:spPr>
          <a:xfrm>
            <a:off x="7538959" y="2705805"/>
            <a:ext cx="1786411" cy="1122866"/>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Relais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25F25B-394C-45E0-916D-BAB545D23B56}"/>
              </a:ext>
            </a:extLst>
          </p:cNvPr>
          <p:cNvSpPr/>
          <p:nvPr/>
        </p:nvSpPr>
        <p:spPr>
          <a:xfrm>
            <a:off x="3133372" y="181656"/>
            <a:ext cx="4738926" cy="523220"/>
          </a:xfrm>
          <a:prstGeom prst="rect">
            <a:avLst/>
          </a:prstGeom>
          <a:noFill/>
        </p:spPr>
        <p:txBody>
          <a:bodyPr wrap="none">
            <a:spAutoFit/>
          </a:bodyPr>
          <a:lstStyle/>
          <a:p>
            <a:pPr algn="ctr">
              <a:defRPr/>
            </a:pPr>
            <a:r>
              <a:rPr lang="fr-FR"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La prise en charge de la victime</a:t>
            </a:r>
          </a:p>
        </p:txBody>
      </p:sp>
      <p:pic>
        <p:nvPicPr>
          <p:cNvPr id="4" name="Image 3">
            <a:extLst>
              <a:ext uri="{FF2B5EF4-FFF2-40B4-BE49-F238E27FC236}">
                <a16:creationId xmlns:a16="http://schemas.microsoft.com/office/drawing/2014/main" id="{364AA7DB-6FA0-4433-AE5A-EB474B338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4809" y="5084641"/>
            <a:ext cx="16002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a:extLst>
              <a:ext uri="{FF2B5EF4-FFF2-40B4-BE49-F238E27FC236}">
                <a16:creationId xmlns:a16="http://schemas.microsoft.com/office/drawing/2014/main" id="{CDCE5F5F-05D0-4B9B-98E0-D7DDA07383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7629"/>
          <a:stretch/>
        </p:blipFill>
        <p:spPr bwMode="auto">
          <a:xfrm>
            <a:off x="7285135" y="4635708"/>
            <a:ext cx="2530539" cy="105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id="{7C40AF16-2C03-4132-A1B7-8E438E2140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2298" y="1549222"/>
            <a:ext cx="2236787"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59FAD82-EF88-4A46-83B5-798B89E8B579}"/>
              </a:ext>
            </a:extLst>
          </p:cNvPr>
          <p:cNvSpPr/>
          <p:nvPr/>
        </p:nvSpPr>
        <p:spPr>
          <a:xfrm>
            <a:off x="0" y="0"/>
            <a:ext cx="209550" cy="1809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Rectangle : coins arrondis 8">
            <a:extLst>
              <a:ext uri="{FF2B5EF4-FFF2-40B4-BE49-F238E27FC236}">
                <a16:creationId xmlns:a16="http://schemas.microsoft.com/office/drawing/2014/main" id="{3A7716BA-D528-486D-870C-C0F8FA0D6FD6}"/>
              </a:ext>
            </a:extLst>
          </p:cNvPr>
          <p:cNvSpPr/>
          <p:nvPr/>
        </p:nvSpPr>
        <p:spPr>
          <a:xfrm>
            <a:off x="444790" y="3224208"/>
            <a:ext cx="1786411" cy="684286"/>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Abord</a:t>
            </a:r>
          </a:p>
        </p:txBody>
      </p:sp>
      <p:sp>
        <p:nvSpPr>
          <p:cNvPr id="12" name="ZoneTexte 11">
            <a:extLst>
              <a:ext uri="{FF2B5EF4-FFF2-40B4-BE49-F238E27FC236}">
                <a16:creationId xmlns:a16="http://schemas.microsoft.com/office/drawing/2014/main" id="{3EAF489F-1A1B-4966-A81B-2CCE35F5A7C1}"/>
              </a:ext>
            </a:extLst>
          </p:cNvPr>
          <p:cNvSpPr txBox="1"/>
          <p:nvPr/>
        </p:nvSpPr>
        <p:spPr>
          <a:xfrm>
            <a:off x="3269338" y="1592130"/>
            <a:ext cx="1787733" cy="369332"/>
          </a:xfrm>
          <a:prstGeom prst="rect">
            <a:avLst/>
          </a:prstGeom>
          <a:noFill/>
        </p:spPr>
        <p:txBody>
          <a:bodyPr wrap="none" rtlCol="0">
            <a:spAutoFit/>
          </a:bodyPr>
          <a:lstStyle/>
          <a:p>
            <a:r>
              <a:rPr lang="fr-FR" b="1" dirty="0"/>
              <a:t>Etablir le contact</a:t>
            </a:r>
          </a:p>
        </p:txBody>
      </p:sp>
      <p:sp>
        <p:nvSpPr>
          <p:cNvPr id="13" name="ZoneTexte 12">
            <a:extLst>
              <a:ext uri="{FF2B5EF4-FFF2-40B4-BE49-F238E27FC236}">
                <a16:creationId xmlns:a16="http://schemas.microsoft.com/office/drawing/2014/main" id="{82BFB41D-C272-41F6-8F47-FB92241B8F10}"/>
              </a:ext>
            </a:extLst>
          </p:cNvPr>
          <p:cNvSpPr txBox="1"/>
          <p:nvPr/>
        </p:nvSpPr>
        <p:spPr>
          <a:xfrm>
            <a:off x="3231018" y="3575274"/>
            <a:ext cx="2569614" cy="369332"/>
          </a:xfrm>
          <a:prstGeom prst="rect">
            <a:avLst/>
          </a:prstGeom>
          <a:noFill/>
        </p:spPr>
        <p:txBody>
          <a:bodyPr wrap="none" rtlCol="0">
            <a:spAutoFit/>
          </a:bodyPr>
          <a:lstStyle/>
          <a:p>
            <a:r>
              <a:rPr lang="fr-FR" b="1" dirty="0"/>
              <a:t>Expliquer notre présence</a:t>
            </a:r>
          </a:p>
        </p:txBody>
      </p:sp>
      <p:sp>
        <p:nvSpPr>
          <p:cNvPr id="14" name="ZoneTexte 13">
            <a:extLst>
              <a:ext uri="{FF2B5EF4-FFF2-40B4-BE49-F238E27FC236}">
                <a16:creationId xmlns:a16="http://schemas.microsoft.com/office/drawing/2014/main" id="{621C7E89-E0C7-4C0B-ABB4-F5FDF04DEAF2}"/>
              </a:ext>
            </a:extLst>
          </p:cNvPr>
          <p:cNvSpPr txBox="1"/>
          <p:nvPr/>
        </p:nvSpPr>
        <p:spPr>
          <a:xfrm>
            <a:off x="3269338" y="4715309"/>
            <a:ext cx="3239990" cy="369332"/>
          </a:xfrm>
          <a:prstGeom prst="rect">
            <a:avLst/>
          </a:prstGeom>
          <a:noFill/>
        </p:spPr>
        <p:txBody>
          <a:bodyPr wrap="none" rtlCol="0">
            <a:spAutoFit/>
          </a:bodyPr>
          <a:lstStyle/>
          <a:p>
            <a:r>
              <a:rPr lang="fr-FR" b="1" dirty="0"/>
              <a:t>Créer une relation de confiance.</a:t>
            </a:r>
          </a:p>
        </p:txBody>
      </p:sp>
      <p:sp>
        <p:nvSpPr>
          <p:cNvPr id="15" name="ZoneTexte 14">
            <a:extLst>
              <a:ext uri="{FF2B5EF4-FFF2-40B4-BE49-F238E27FC236}">
                <a16:creationId xmlns:a16="http://schemas.microsoft.com/office/drawing/2014/main" id="{2236F26E-ABF8-4D50-87CF-7C96EC10A141}"/>
              </a:ext>
            </a:extLst>
          </p:cNvPr>
          <p:cNvSpPr txBox="1"/>
          <p:nvPr/>
        </p:nvSpPr>
        <p:spPr>
          <a:xfrm>
            <a:off x="3232338" y="1036464"/>
            <a:ext cx="3576813" cy="369332"/>
          </a:xfrm>
          <a:prstGeom prst="rect">
            <a:avLst/>
          </a:prstGeom>
          <a:noFill/>
        </p:spPr>
        <p:txBody>
          <a:bodyPr wrap="none" rtlCol="0">
            <a:spAutoFit/>
          </a:bodyPr>
          <a:lstStyle/>
          <a:p>
            <a:r>
              <a:rPr lang="fr-FR" b="1" dirty="0"/>
              <a:t>Observer/analyser l’environnement</a:t>
            </a:r>
          </a:p>
        </p:txBody>
      </p:sp>
      <p:sp>
        <p:nvSpPr>
          <p:cNvPr id="16" name="ZoneTexte 15">
            <a:extLst>
              <a:ext uri="{FF2B5EF4-FFF2-40B4-BE49-F238E27FC236}">
                <a16:creationId xmlns:a16="http://schemas.microsoft.com/office/drawing/2014/main" id="{0D4F6EC5-2E18-4695-90EF-5201618B0E9B}"/>
              </a:ext>
            </a:extLst>
          </p:cNvPr>
          <p:cNvSpPr txBox="1"/>
          <p:nvPr/>
        </p:nvSpPr>
        <p:spPr>
          <a:xfrm>
            <a:off x="3914616" y="1905556"/>
            <a:ext cx="3484928" cy="1477328"/>
          </a:xfrm>
          <a:prstGeom prst="rect">
            <a:avLst/>
          </a:prstGeom>
          <a:noFill/>
        </p:spPr>
        <p:txBody>
          <a:bodyPr wrap="none" rtlCol="0">
            <a:spAutoFit/>
          </a:bodyPr>
          <a:lstStyle/>
          <a:p>
            <a:r>
              <a:rPr lang="fr-FR" dirty="0"/>
              <a:t>Se placer à sa hauteur;</a:t>
            </a:r>
          </a:p>
          <a:p>
            <a:r>
              <a:rPr lang="fr-FR" dirty="0"/>
              <a:t>Se présenter;</a:t>
            </a:r>
          </a:p>
          <a:p>
            <a:r>
              <a:rPr lang="fr-FR" dirty="0"/>
              <a:t>Utiliser un vocabulaire adapté;</a:t>
            </a:r>
          </a:p>
          <a:p>
            <a:r>
              <a:rPr lang="fr-FR" dirty="0"/>
              <a:t>Vouvoyer / tutoyer;</a:t>
            </a:r>
          </a:p>
          <a:p>
            <a:r>
              <a:rPr lang="fr-FR" dirty="0"/>
              <a:t>Définir un code de communication.</a:t>
            </a:r>
          </a:p>
        </p:txBody>
      </p:sp>
      <p:sp>
        <p:nvSpPr>
          <p:cNvPr id="17" name="ZoneTexte 16">
            <a:extLst>
              <a:ext uri="{FF2B5EF4-FFF2-40B4-BE49-F238E27FC236}">
                <a16:creationId xmlns:a16="http://schemas.microsoft.com/office/drawing/2014/main" id="{DAA40EB2-9907-48F4-96BD-BC9846DEFC47}"/>
              </a:ext>
            </a:extLst>
          </p:cNvPr>
          <p:cNvSpPr txBox="1"/>
          <p:nvPr/>
        </p:nvSpPr>
        <p:spPr>
          <a:xfrm>
            <a:off x="3913942" y="3882644"/>
            <a:ext cx="4788490" cy="646331"/>
          </a:xfrm>
          <a:prstGeom prst="rect">
            <a:avLst/>
          </a:prstGeom>
          <a:noFill/>
        </p:spPr>
        <p:txBody>
          <a:bodyPr wrap="none" rtlCol="0">
            <a:spAutoFit/>
          </a:bodyPr>
          <a:lstStyle/>
          <a:p>
            <a:r>
              <a:rPr lang="fr-FR" dirty="0"/>
              <a:t>Expliquer les raisons de notre intervention;</a:t>
            </a:r>
          </a:p>
          <a:p>
            <a:r>
              <a:rPr lang="fr-FR" dirty="0"/>
              <a:t>Expliquer les différentes étapes de l’intervention.</a:t>
            </a:r>
          </a:p>
        </p:txBody>
      </p:sp>
      <p:sp>
        <p:nvSpPr>
          <p:cNvPr id="18" name="ZoneTexte 17">
            <a:extLst>
              <a:ext uri="{FF2B5EF4-FFF2-40B4-BE49-F238E27FC236}">
                <a16:creationId xmlns:a16="http://schemas.microsoft.com/office/drawing/2014/main" id="{ACF01DB6-9DF1-4F21-A6DF-DD7F6FF2042A}"/>
              </a:ext>
            </a:extLst>
          </p:cNvPr>
          <p:cNvSpPr txBox="1"/>
          <p:nvPr/>
        </p:nvSpPr>
        <p:spPr>
          <a:xfrm>
            <a:off x="3914616" y="5028737"/>
            <a:ext cx="5851923" cy="1200329"/>
          </a:xfrm>
          <a:prstGeom prst="rect">
            <a:avLst/>
          </a:prstGeom>
          <a:noFill/>
        </p:spPr>
        <p:txBody>
          <a:bodyPr wrap="none" rtlCol="0">
            <a:spAutoFit/>
          </a:bodyPr>
          <a:lstStyle/>
          <a:p>
            <a:r>
              <a:rPr lang="fr-FR" dirty="0"/>
              <a:t>Maintenir une « juste distance »;</a:t>
            </a:r>
          </a:p>
          <a:p>
            <a:r>
              <a:rPr lang="fr-FR" dirty="0"/>
              <a:t>Utiliser un ton calme et rassurant;</a:t>
            </a:r>
          </a:p>
          <a:p>
            <a:r>
              <a:rPr lang="fr-FR" dirty="0"/>
              <a:t>Toucher la victime avec des gestes respectueux et annoncés;</a:t>
            </a:r>
          </a:p>
          <a:p>
            <a:r>
              <a:rPr lang="fr-FR" dirty="0"/>
              <a:t>Prendre en compte la détresse psychologique de la victime.</a:t>
            </a:r>
          </a:p>
        </p:txBody>
      </p:sp>
      <p:cxnSp>
        <p:nvCxnSpPr>
          <p:cNvPr id="20" name="Connecteur : en angle 19">
            <a:extLst>
              <a:ext uri="{FF2B5EF4-FFF2-40B4-BE49-F238E27FC236}">
                <a16:creationId xmlns:a16="http://schemas.microsoft.com/office/drawing/2014/main" id="{9ED15958-4E5D-4B95-AA62-7E5FDBD74E76}"/>
              </a:ext>
            </a:extLst>
          </p:cNvPr>
          <p:cNvCxnSpPr>
            <a:cxnSpLocks/>
            <a:stCxn id="9" idx="3"/>
            <a:endCxn id="15" idx="1"/>
          </p:cNvCxnSpPr>
          <p:nvPr/>
        </p:nvCxnSpPr>
        <p:spPr>
          <a:xfrm flipV="1">
            <a:off x="2231201" y="1221130"/>
            <a:ext cx="1001137" cy="2345221"/>
          </a:xfrm>
          <a:prstGeom prst="bentConnector3">
            <a:avLst>
              <a:gd name="adj1" fmla="val 3548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Connecteur : en angle 28">
            <a:extLst>
              <a:ext uri="{FF2B5EF4-FFF2-40B4-BE49-F238E27FC236}">
                <a16:creationId xmlns:a16="http://schemas.microsoft.com/office/drawing/2014/main" id="{82C22AA1-5C76-48C7-8D26-2CB612A5C0CA}"/>
              </a:ext>
            </a:extLst>
          </p:cNvPr>
          <p:cNvCxnSpPr>
            <a:cxnSpLocks/>
            <a:stCxn id="9" idx="3"/>
            <a:endCxn id="12" idx="1"/>
          </p:cNvCxnSpPr>
          <p:nvPr/>
        </p:nvCxnSpPr>
        <p:spPr>
          <a:xfrm flipV="1">
            <a:off x="2231201" y="1776796"/>
            <a:ext cx="1038137" cy="1789555"/>
          </a:xfrm>
          <a:prstGeom prst="bentConnector3">
            <a:avLst>
              <a:gd name="adj1" fmla="val 33667"/>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Connecteur : en angle 37">
            <a:extLst>
              <a:ext uri="{FF2B5EF4-FFF2-40B4-BE49-F238E27FC236}">
                <a16:creationId xmlns:a16="http://schemas.microsoft.com/office/drawing/2014/main" id="{6F89E2EA-5E12-4FB4-9C84-CD3A3476CE5D}"/>
              </a:ext>
            </a:extLst>
          </p:cNvPr>
          <p:cNvCxnSpPr>
            <a:cxnSpLocks/>
            <a:stCxn id="9" idx="3"/>
            <a:endCxn id="13" idx="1"/>
          </p:cNvCxnSpPr>
          <p:nvPr/>
        </p:nvCxnSpPr>
        <p:spPr>
          <a:xfrm>
            <a:off x="2231201" y="3566351"/>
            <a:ext cx="999817" cy="193589"/>
          </a:xfrm>
          <a:prstGeom prst="bentConnector3">
            <a:avLst>
              <a:gd name="adj1" fmla="val 35348"/>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Connecteur : en angle 41">
            <a:extLst>
              <a:ext uri="{FF2B5EF4-FFF2-40B4-BE49-F238E27FC236}">
                <a16:creationId xmlns:a16="http://schemas.microsoft.com/office/drawing/2014/main" id="{BBEE6C3B-6C89-4276-956D-EBA1487F4CC4}"/>
              </a:ext>
            </a:extLst>
          </p:cNvPr>
          <p:cNvCxnSpPr>
            <a:cxnSpLocks/>
            <a:stCxn id="9" idx="3"/>
            <a:endCxn id="14" idx="1"/>
          </p:cNvCxnSpPr>
          <p:nvPr/>
        </p:nvCxnSpPr>
        <p:spPr>
          <a:xfrm>
            <a:off x="2231201" y="3566351"/>
            <a:ext cx="1038137" cy="1333624"/>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FC46011-7AAB-4455-BF8C-371D774C0C70}"/>
              </a:ext>
            </a:extLst>
          </p:cNvPr>
          <p:cNvSpPr/>
          <p:nvPr/>
        </p:nvSpPr>
        <p:spPr>
          <a:xfrm>
            <a:off x="3288797" y="1592130"/>
            <a:ext cx="1750733" cy="36933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B5085B16-A0AB-4DCC-875B-9085C63F4113}"/>
              </a:ext>
            </a:extLst>
          </p:cNvPr>
          <p:cNvSpPr/>
          <p:nvPr/>
        </p:nvSpPr>
        <p:spPr>
          <a:xfrm>
            <a:off x="3271256" y="3554468"/>
            <a:ext cx="2511835" cy="354026"/>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DCD97AA6-836D-404E-9F96-3CCEC632827B}"/>
              </a:ext>
            </a:extLst>
          </p:cNvPr>
          <p:cNvSpPr/>
          <p:nvPr/>
        </p:nvSpPr>
        <p:spPr>
          <a:xfrm>
            <a:off x="3318473" y="4719593"/>
            <a:ext cx="3138869" cy="36933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6981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
                                            <p:txEl>
                                              <p:pRg st="0" end="0"/>
                                            </p:txEl>
                                          </p:spTgt>
                                        </p:tgtEl>
                                        <p:attrNameLst>
                                          <p:attrName>style.visibility</p:attrName>
                                        </p:attrNameLst>
                                      </p:cBhvr>
                                      <p:to>
                                        <p:strVal val="visible"/>
                                      </p:to>
                                    </p:set>
                                    <p:animEffect transition="in" filter="fade">
                                      <p:cBhvr>
                                        <p:cTn id="60" dur="500"/>
                                        <p:tgtEl>
                                          <p:spTgt spid="16">
                                            <p:txEl>
                                              <p:pRg st="0" end="0"/>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6">
                                            <p:txEl>
                                              <p:pRg st="1" end="1"/>
                                            </p:txEl>
                                          </p:spTgt>
                                        </p:tgtEl>
                                        <p:attrNameLst>
                                          <p:attrName>style.visibility</p:attrName>
                                        </p:attrNameLst>
                                      </p:cBhvr>
                                      <p:to>
                                        <p:strVal val="visible"/>
                                      </p:to>
                                    </p:set>
                                    <p:animEffect transition="in" filter="fade">
                                      <p:cBhvr>
                                        <p:cTn id="68" dur="500"/>
                                        <p:tgtEl>
                                          <p:spTgt spid="16">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6">
                                            <p:txEl>
                                              <p:pRg st="2" end="2"/>
                                            </p:txEl>
                                          </p:spTgt>
                                        </p:tgtEl>
                                        <p:attrNameLst>
                                          <p:attrName>style.visibility</p:attrName>
                                        </p:attrNameLst>
                                      </p:cBhvr>
                                      <p:to>
                                        <p:strVal val="visible"/>
                                      </p:to>
                                    </p:set>
                                    <p:animEffect transition="in" filter="fade">
                                      <p:cBhvr>
                                        <p:cTn id="73" dur="500"/>
                                        <p:tgtEl>
                                          <p:spTgt spid="16">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6">
                                            <p:txEl>
                                              <p:pRg st="3" end="3"/>
                                            </p:txEl>
                                          </p:spTgt>
                                        </p:tgtEl>
                                        <p:attrNameLst>
                                          <p:attrName>style.visibility</p:attrName>
                                        </p:attrNameLst>
                                      </p:cBhvr>
                                      <p:to>
                                        <p:strVal val="visible"/>
                                      </p:to>
                                    </p:set>
                                    <p:animEffect transition="in" filter="fade">
                                      <p:cBhvr>
                                        <p:cTn id="78" dur="500"/>
                                        <p:tgtEl>
                                          <p:spTgt spid="16">
                                            <p:txEl>
                                              <p:pRg st="3" end="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6">
                                            <p:txEl>
                                              <p:pRg st="4" end="4"/>
                                            </p:txEl>
                                          </p:spTgt>
                                        </p:tgtEl>
                                        <p:attrNameLst>
                                          <p:attrName>style.visibility</p:attrName>
                                        </p:attrNameLst>
                                      </p:cBhvr>
                                      <p:to>
                                        <p:strVal val="visible"/>
                                      </p:to>
                                    </p:set>
                                    <p:animEffect transition="in" filter="fade">
                                      <p:cBhvr>
                                        <p:cTn id="83" dur="500"/>
                                        <p:tgtEl>
                                          <p:spTgt spid="16">
                                            <p:txEl>
                                              <p:pRg st="4" end="4"/>
                                            </p:txEl>
                                          </p:spTgt>
                                        </p:tgtEl>
                                      </p:cBhvr>
                                    </p:animEffect>
                                  </p:childTnLst>
                                </p:cTn>
                              </p:par>
                              <p:par>
                                <p:cTn id="84" presetID="10" presetClass="exit" presetSubtype="0" fill="hold" grpId="1" nodeType="withEffect">
                                  <p:stCondLst>
                                    <p:cond delay="0"/>
                                  </p:stCondLst>
                                  <p:childTnLst>
                                    <p:animEffect transition="out" filter="fade">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7">
                                            <p:txEl>
                                              <p:pRg st="0" end="0"/>
                                            </p:txEl>
                                          </p:spTgt>
                                        </p:tgtEl>
                                        <p:attrNameLst>
                                          <p:attrName>style.visibility</p:attrName>
                                        </p:attrNameLst>
                                      </p:cBhvr>
                                      <p:to>
                                        <p:strVal val="visible"/>
                                      </p:to>
                                    </p:set>
                                    <p:animEffect transition="in" filter="fade">
                                      <p:cBhvr>
                                        <p:cTn id="91" dur="500"/>
                                        <p:tgtEl>
                                          <p:spTgt spid="17">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7">
                                            <p:txEl>
                                              <p:pRg st="1" end="1"/>
                                            </p:txEl>
                                          </p:spTgt>
                                        </p:tgtEl>
                                        <p:attrNameLst>
                                          <p:attrName>style.visibility</p:attrName>
                                        </p:attrNameLst>
                                      </p:cBhvr>
                                      <p:to>
                                        <p:strVal val="visible"/>
                                      </p:to>
                                    </p:set>
                                    <p:animEffect transition="in" filter="fade">
                                      <p:cBhvr>
                                        <p:cTn id="96" dur="500"/>
                                        <p:tgtEl>
                                          <p:spTgt spid="17">
                                            <p:txEl>
                                              <p:pRg st="1" end="1"/>
                                            </p:txEl>
                                          </p:spTgt>
                                        </p:tgtEl>
                                      </p:cBhvr>
                                    </p:animEffect>
                                  </p:childTnLst>
                                </p:cTn>
                              </p:par>
                              <p:par>
                                <p:cTn id="97" presetID="10" presetClass="exit" presetSubtype="0" fill="hold" grpId="1" nodeType="withEffect">
                                  <p:stCondLst>
                                    <p:cond delay="0"/>
                                  </p:stCondLst>
                                  <p:childTnLst>
                                    <p:animEffect transition="out" filter="fade">
                                      <p:cBhvr>
                                        <p:cTn id="98" dur="500"/>
                                        <p:tgtEl>
                                          <p:spTgt spid="22"/>
                                        </p:tgtEl>
                                      </p:cBhvr>
                                    </p:animEffect>
                                    <p:set>
                                      <p:cBhvr>
                                        <p:cTn id="99" dur="1" fill="hold">
                                          <p:stCondLst>
                                            <p:cond delay="499"/>
                                          </p:stCondLst>
                                        </p:cTn>
                                        <p:tgtEl>
                                          <p:spTgt spid="22"/>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18">
                                            <p:txEl>
                                              <p:pRg st="0" end="0"/>
                                            </p:txEl>
                                          </p:spTgt>
                                        </p:tgtEl>
                                        <p:attrNameLst>
                                          <p:attrName>style.visibility</p:attrName>
                                        </p:attrNameLst>
                                      </p:cBhvr>
                                      <p:to>
                                        <p:strVal val="visible"/>
                                      </p:to>
                                    </p:set>
                                    <p:animEffect transition="in" filter="fade">
                                      <p:cBhvr>
                                        <p:cTn id="104" dur="500"/>
                                        <p:tgtEl>
                                          <p:spTgt spid="18">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18">
                                            <p:txEl>
                                              <p:pRg st="1" end="1"/>
                                            </p:txEl>
                                          </p:spTgt>
                                        </p:tgtEl>
                                        <p:attrNameLst>
                                          <p:attrName>style.visibility</p:attrName>
                                        </p:attrNameLst>
                                      </p:cBhvr>
                                      <p:to>
                                        <p:strVal val="visible"/>
                                      </p:to>
                                    </p:set>
                                    <p:animEffect transition="in" filter="fade">
                                      <p:cBhvr>
                                        <p:cTn id="109" dur="500"/>
                                        <p:tgtEl>
                                          <p:spTgt spid="18">
                                            <p:txEl>
                                              <p:pRg st="1" end="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18">
                                            <p:txEl>
                                              <p:pRg st="2" end="2"/>
                                            </p:txEl>
                                          </p:spTgt>
                                        </p:tgtEl>
                                        <p:attrNameLst>
                                          <p:attrName>style.visibility</p:attrName>
                                        </p:attrNameLst>
                                      </p:cBhvr>
                                      <p:to>
                                        <p:strVal val="visible"/>
                                      </p:to>
                                    </p:set>
                                    <p:animEffect transition="in" filter="fade">
                                      <p:cBhvr>
                                        <p:cTn id="114" dur="500"/>
                                        <p:tgtEl>
                                          <p:spTgt spid="18">
                                            <p:txEl>
                                              <p:pRg st="2" end="2"/>
                                            </p:txEl>
                                          </p:spTgt>
                                        </p:tgtEl>
                                      </p:cBhvr>
                                    </p:animEffect>
                                  </p:childTnLst>
                                </p:cTn>
                              </p:par>
                              <p:par>
                                <p:cTn id="115" presetID="10" presetClass="entr" presetSubtype="0" fill="hold" nodeType="withEffect">
                                  <p:stCondLst>
                                    <p:cond delay="0"/>
                                  </p:stCondLst>
                                  <p:childTnLst>
                                    <p:set>
                                      <p:cBhvr>
                                        <p:cTn id="116" dur="1" fill="hold">
                                          <p:stCondLst>
                                            <p:cond delay="0"/>
                                          </p:stCondLst>
                                        </p:cTn>
                                        <p:tgtEl>
                                          <p:spTgt spid="4"/>
                                        </p:tgtEl>
                                        <p:attrNameLst>
                                          <p:attrName>style.visibility</p:attrName>
                                        </p:attrNameLst>
                                      </p:cBhvr>
                                      <p:to>
                                        <p:strVal val="visible"/>
                                      </p:to>
                                    </p:set>
                                    <p:animEffect transition="in" filter="fade">
                                      <p:cBhvr>
                                        <p:cTn id="117" dur="500"/>
                                        <p:tgtEl>
                                          <p:spTgt spid="4"/>
                                        </p:tgtEl>
                                      </p:cBhvr>
                                    </p:animEffect>
                                  </p:childTnLst>
                                </p:cTn>
                              </p:par>
                            </p:childTnLst>
                          </p:cTn>
                        </p:par>
                        <p:par>
                          <p:cTn id="118" fill="hold">
                            <p:stCondLst>
                              <p:cond delay="500"/>
                            </p:stCondLst>
                            <p:childTnLst>
                              <p:par>
                                <p:cTn id="119" presetID="10" presetClass="entr" presetSubtype="0" fill="hold" nodeType="afterEffect">
                                  <p:stCondLst>
                                    <p:cond delay="0"/>
                                  </p:stCondLst>
                                  <p:childTnLst>
                                    <p:set>
                                      <p:cBhvr>
                                        <p:cTn id="120" dur="1" fill="hold">
                                          <p:stCondLst>
                                            <p:cond delay="0"/>
                                          </p:stCondLst>
                                        </p:cTn>
                                        <p:tgtEl>
                                          <p:spTgt spid="6"/>
                                        </p:tgtEl>
                                        <p:attrNameLst>
                                          <p:attrName>style.visibility</p:attrName>
                                        </p:attrNameLst>
                                      </p:cBhvr>
                                      <p:to>
                                        <p:strVal val="visible"/>
                                      </p:to>
                                    </p:set>
                                    <p:animEffect transition="in" filter="fade">
                                      <p:cBhvr>
                                        <p:cTn id="121" dur="500"/>
                                        <p:tgtEl>
                                          <p:spTgt spid="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18">
                                            <p:txEl>
                                              <p:pRg st="3" end="3"/>
                                            </p:txEl>
                                          </p:spTgt>
                                        </p:tgtEl>
                                        <p:attrNameLst>
                                          <p:attrName>style.visibility</p:attrName>
                                        </p:attrNameLst>
                                      </p:cBhvr>
                                      <p:to>
                                        <p:strVal val="visible"/>
                                      </p:to>
                                    </p:set>
                                    <p:animEffect transition="in" filter="fade">
                                      <p:cBhvr>
                                        <p:cTn id="126" dur="500"/>
                                        <p:tgtEl>
                                          <p:spTgt spid="18">
                                            <p:txEl>
                                              <p:pRg st="3" end="3"/>
                                            </p:txEl>
                                          </p:spTgt>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fade">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P spid="13" grpId="0"/>
      <p:bldP spid="14" grpId="0"/>
      <p:bldP spid="15" grpId="0"/>
      <p:bldP spid="3" grpId="0" animBg="1"/>
      <p:bldP spid="3" grpId="1" animBg="1"/>
      <p:bldP spid="21" grpId="0" animBg="1"/>
      <p:bldP spid="21" grpId="1" animBg="1"/>
      <p:bldP spid="22" grpId="0" animBg="1"/>
      <p:bldP spid="2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25F25B-394C-45E0-916D-BAB545D23B56}"/>
              </a:ext>
            </a:extLst>
          </p:cNvPr>
          <p:cNvSpPr/>
          <p:nvPr/>
        </p:nvSpPr>
        <p:spPr>
          <a:xfrm>
            <a:off x="3133372" y="181656"/>
            <a:ext cx="4738926" cy="523220"/>
          </a:xfrm>
          <a:prstGeom prst="rect">
            <a:avLst/>
          </a:prstGeom>
          <a:noFill/>
        </p:spPr>
        <p:txBody>
          <a:bodyPr wrap="none">
            <a:spAutoFit/>
          </a:bodyPr>
          <a:lstStyle/>
          <a:p>
            <a:pPr algn="ctr">
              <a:defRPr/>
            </a:pPr>
            <a:r>
              <a:rPr lang="fr-FR"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La prise en charge de la victime</a:t>
            </a:r>
          </a:p>
        </p:txBody>
      </p:sp>
      <p:sp>
        <p:nvSpPr>
          <p:cNvPr id="8" name="Rectangle 7">
            <a:extLst>
              <a:ext uri="{FF2B5EF4-FFF2-40B4-BE49-F238E27FC236}">
                <a16:creationId xmlns:a16="http://schemas.microsoft.com/office/drawing/2014/main" id="{459FAD82-EF88-4A46-83B5-798B89E8B579}"/>
              </a:ext>
            </a:extLst>
          </p:cNvPr>
          <p:cNvSpPr/>
          <p:nvPr/>
        </p:nvSpPr>
        <p:spPr>
          <a:xfrm>
            <a:off x="0" y="0"/>
            <a:ext cx="209550" cy="1809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ZoneTexte 11">
            <a:extLst>
              <a:ext uri="{FF2B5EF4-FFF2-40B4-BE49-F238E27FC236}">
                <a16:creationId xmlns:a16="http://schemas.microsoft.com/office/drawing/2014/main" id="{3EAF489F-1A1B-4966-A81B-2CCE35F5A7C1}"/>
              </a:ext>
            </a:extLst>
          </p:cNvPr>
          <p:cNvSpPr txBox="1"/>
          <p:nvPr/>
        </p:nvSpPr>
        <p:spPr>
          <a:xfrm>
            <a:off x="3469175" y="2425660"/>
            <a:ext cx="3464410" cy="369332"/>
          </a:xfrm>
          <a:prstGeom prst="rect">
            <a:avLst/>
          </a:prstGeom>
          <a:noFill/>
        </p:spPr>
        <p:txBody>
          <a:bodyPr wrap="none" rtlCol="0">
            <a:spAutoFit/>
          </a:bodyPr>
          <a:lstStyle/>
          <a:p>
            <a:r>
              <a:rPr lang="fr-FR" b="1" dirty="0"/>
              <a:t>Repérer la détresse psychologique</a:t>
            </a:r>
          </a:p>
        </p:txBody>
      </p:sp>
      <p:sp>
        <p:nvSpPr>
          <p:cNvPr id="13" name="ZoneTexte 12">
            <a:extLst>
              <a:ext uri="{FF2B5EF4-FFF2-40B4-BE49-F238E27FC236}">
                <a16:creationId xmlns:a16="http://schemas.microsoft.com/office/drawing/2014/main" id="{82BFB41D-C272-41F6-8F47-FB92241B8F10}"/>
              </a:ext>
            </a:extLst>
          </p:cNvPr>
          <p:cNvSpPr txBox="1"/>
          <p:nvPr/>
        </p:nvSpPr>
        <p:spPr>
          <a:xfrm>
            <a:off x="3430854" y="3683644"/>
            <a:ext cx="3659335" cy="369332"/>
          </a:xfrm>
          <a:prstGeom prst="rect">
            <a:avLst/>
          </a:prstGeom>
          <a:noFill/>
        </p:spPr>
        <p:txBody>
          <a:bodyPr wrap="none" rtlCol="0">
            <a:spAutoFit/>
          </a:bodyPr>
          <a:lstStyle/>
          <a:p>
            <a:r>
              <a:rPr lang="fr-FR" b="1" dirty="0"/>
              <a:t>Questionner sur la détresse repérée </a:t>
            </a:r>
          </a:p>
        </p:txBody>
      </p:sp>
      <p:sp>
        <p:nvSpPr>
          <p:cNvPr id="14" name="ZoneTexte 13">
            <a:extLst>
              <a:ext uri="{FF2B5EF4-FFF2-40B4-BE49-F238E27FC236}">
                <a16:creationId xmlns:a16="http://schemas.microsoft.com/office/drawing/2014/main" id="{621C7E89-E0C7-4C0B-ABB4-F5FDF04DEAF2}"/>
              </a:ext>
            </a:extLst>
          </p:cNvPr>
          <p:cNvSpPr txBox="1"/>
          <p:nvPr/>
        </p:nvSpPr>
        <p:spPr>
          <a:xfrm>
            <a:off x="3469174" y="5203720"/>
            <a:ext cx="3745834" cy="369332"/>
          </a:xfrm>
          <a:prstGeom prst="rect">
            <a:avLst/>
          </a:prstGeom>
          <a:noFill/>
        </p:spPr>
        <p:txBody>
          <a:bodyPr wrap="none" rtlCol="0">
            <a:spAutoFit/>
          </a:bodyPr>
          <a:lstStyle/>
          <a:p>
            <a:r>
              <a:rPr lang="fr-FR" b="1" dirty="0"/>
              <a:t>Favoriser l’alliance et la participation.</a:t>
            </a:r>
          </a:p>
        </p:txBody>
      </p:sp>
      <p:sp>
        <p:nvSpPr>
          <p:cNvPr id="15" name="ZoneTexte 14">
            <a:extLst>
              <a:ext uri="{FF2B5EF4-FFF2-40B4-BE49-F238E27FC236}">
                <a16:creationId xmlns:a16="http://schemas.microsoft.com/office/drawing/2014/main" id="{2236F26E-ABF8-4D50-87CF-7C96EC10A141}"/>
              </a:ext>
            </a:extLst>
          </p:cNvPr>
          <p:cNvSpPr txBox="1"/>
          <p:nvPr/>
        </p:nvSpPr>
        <p:spPr>
          <a:xfrm>
            <a:off x="3432175" y="1721674"/>
            <a:ext cx="2225033" cy="369332"/>
          </a:xfrm>
          <a:prstGeom prst="rect">
            <a:avLst/>
          </a:prstGeom>
          <a:noFill/>
        </p:spPr>
        <p:txBody>
          <a:bodyPr wrap="none" rtlCol="0">
            <a:spAutoFit/>
          </a:bodyPr>
          <a:lstStyle/>
          <a:p>
            <a:r>
              <a:rPr lang="fr-FR" b="1" dirty="0"/>
              <a:t>Informer et expliquer</a:t>
            </a:r>
          </a:p>
        </p:txBody>
      </p:sp>
      <p:sp>
        <p:nvSpPr>
          <p:cNvPr id="16" name="ZoneTexte 15">
            <a:extLst>
              <a:ext uri="{FF2B5EF4-FFF2-40B4-BE49-F238E27FC236}">
                <a16:creationId xmlns:a16="http://schemas.microsoft.com/office/drawing/2014/main" id="{0D4F6EC5-2E18-4695-90EF-5201618B0E9B}"/>
              </a:ext>
            </a:extLst>
          </p:cNvPr>
          <p:cNvSpPr txBox="1"/>
          <p:nvPr/>
        </p:nvSpPr>
        <p:spPr>
          <a:xfrm>
            <a:off x="4114453" y="2686813"/>
            <a:ext cx="2439322" cy="923330"/>
          </a:xfrm>
          <a:prstGeom prst="rect">
            <a:avLst/>
          </a:prstGeom>
          <a:noFill/>
        </p:spPr>
        <p:txBody>
          <a:bodyPr wrap="none" rtlCol="0">
            <a:spAutoFit/>
          </a:bodyPr>
          <a:lstStyle/>
          <a:p>
            <a:r>
              <a:rPr lang="fr-FR" dirty="0"/>
              <a:t>Pleurs / tristesse;</a:t>
            </a:r>
          </a:p>
          <a:p>
            <a:r>
              <a:rPr lang="fr-FR" dirty="0"/>
              <a:t>Agitation / Enervement;</a:t>
            </a:r>
          </a:p>
          <a:p>
            <a:r>
              <a:rPr lang="fr-FR" dirty="0"/>
              <a:t>Angoisse…</a:t>
            </a:r>
          </a:p>
        </p:txBody>
      </p:sp>
      <p:sp>
        <p:nvSpPr>
          <p:cNvPr id="17" name="ZoneTexte 16">
            <a:extLst>
              <a:ext uri="{FF2B5EF4-FFF2-40B4-BE49-F238E27FC236}">
                <a16:creationId xmlns:a16="http://schemas.microsoft.com/office/drawing/2014/main" id="{DAA40EB2-9907-48F4-96BD-BC9846DEFC47}"/>
              </a:ext>
            </a:extLst>
          </p:cNvPr>
          <p:cNvSpPr txBox="1"/>
          <p:nvPr/>
        </p:nvSpPr>
        <p:spPr>
          <a:xfrm>
            <a:off x="4113778" y="3944797"/>
            <a:ext cx="6010556" cy="646331"/>
          </a:xfrm>
          <a:prstGeom prst="rect">
            <a:avLst/>
          </a:prstGeom>
          <a:noFill/>
        </p:spPr>
        <p:txBody>
          <a:bodyPr wrap="none" rtlCol="0">
            <a:spAutoFit/>
          </a:bodyPr>
          <a:lstStyle/>
          <a:p>
            <a:r>
              <a:rPr lang="fr-FR" dirty="0"/>
              <a:t>Origine de la détresse (violence physique, choc émotionnel…);</a:t>
            </a:r>
          </a:p>
          <a:p>
            <a:r>
              <a:rPr lang="fr-FR" dirty="0"/>
              <a:t>Intentions (accepter les soins, se faire du mal…).</a:t>
            </a:r>
          </a:p>
        </p:txBody>
      </p:sp>
      <p:sp>
        <p:nvSpPr>
          <p:cNvPr id="18" name="ZoneTexte 17">
            <a:extLst>
              <a:ext uri="{FF2B5EF4-FFF2-40B4-BE49-F238E27FC236}">
                <a16:creationId xmlns:a16="http://schemas.microsoft.com/office/drawing/2014/main" id="{ACF01DB6-9DF1-4F21-A6DF-DD7F6FF2042A}"/>
              </a:ext>
            </a:extLst>
          </p:cNvPr>
          <p:cNvSpPr txBox="1"/>
          <p:nvPr/>
        </p:nvSpPr>
        <p:spPr>
          <a:xfrm>
            <a:off x="4114452" y="5464870"/>
            <a:ext cx="4238917" cy="646331"/>
          </a:xfrm>
          <a:prstGeom prst="rect">
            <a:avLst/>
          </a:prstGeom>
          <a:noFill/>
        </p:spPr>
        <p:txBody>
          <a:bodyPr wrap="none" rtlCol="0">
            <a:spAutoFit/>
          </a:bodyPr>
          <a:lstStyle/>
          <a:p>
            <a:r>
              <a:rPr lang="fr-FR" dirty="0"/>
              <a:t>Demander l’avis et le ressenti de la victime;</a:t>
            </a:r>
          </a:p>
          <a:p>
            <a:r>
              <a:rPr lang="fr-FR" dirty="0"/>
              <a:t>Valoriser sa participation.</a:t>
            </a:r>
          </a:p>
        </p:txBody>
      </p:sp>
      <p:cxnSp>
        <p:nvCxnSpPr>
          <p:cNvPr id="20" name="Connecteur : en angle 19">
            <a:extLst>
              <a:ext uri="{FF2B5EF4-FFF2-40B4-BE49-F238E27FC236}">
                <a16:creationId xmlns:a16="http://schemas.microsoft.com/office/drawing/2014/main" id="{9ED15958-4E5D-4B95-AA62-7E5FDBD74E76}"/>
              </a:ext>
            </a:extLst>
          </p:cNvPr>
          <p:cNvCxnSpPr>
            <a:cxnSpLocks/>
            <a:stCxn id="19" idx="3"/>
            <a:endCxn id="15" idx="1"/>
          </p:cNvCxnSpPr>
          <p:nvPr/>
        </p:nvCxnSpPr>
        <p:spPr>
          <a:xfrm flipV="1">
            <a:off x="2183120" y="1906340"/>
            <a:ext cx="1249055" cy="1777304"/>
          </a:xfrm>
          <a:prstGeom prst="bentConnector3">
            <a:avLst>
              <a:gd name="adj1" fmla="val 51754"/>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Connecteur : en angle 28">
            <a:extLst>
              <a:ext uri="{FF2B5EF4-FFF2-40B4-BE49-F238E27FC236}">
                <a16:creationId xmlns:a16="http://schemas.microsoft.com/office/drawing/2014/main" id="{82C22AA1-5C76-48C7-8D26-2CB612A5C0CA}"/>
              </a:ext>
            </a:extLst>
          </p:cNvPr>
          <p:cNvCxnSpPr>
            <a:cxnSpLocks/>
            <a:stCxn id="19" idx="3"/>
            <a:endCxn id="12" idx="1"/>
          </p:cNvCxnSpPr>
          <p:nvPr/>
        </p:nvCxnSpPr>
        <p:spPr>
          <a:xfrm flipV="1">
            <a:off x="2183120" y="2610326"/>
            <a:ext cx="1286055" cy="1073318"/>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Connecteur : en angle 37">
            <a:extLst>
              <a:ext uri="{FF2B5EF4-FFF2-40B4-BE49-F238E27FC236}">
                <a16:creationId xmlns:a16="http://schemas.microsoft.com/office/drawing/2014/main" id="{6F89E2EA-5E12-4FB4-9C84-CD3A3476CE5D}"/>
              </a:ext>
            </a:extLst>
          </p:cNvPr>
          <p:cNvCxnSpPr>
            <a:cxnSpLocks/>
            <a:stCxn id="19" idx="3"/>
            <a:endCxn id="13" idx="1"/>
          </p:cNvCxnSpPr>
          <p:nvPr/>
        </p:nvCxnSpPr>
        <p:spPr>
          <a:xfrm>
            <a:off x="2183120" y="3683644"/>
            <a:ext cx="1247734" cy="184666"/>
          </a:xfrm>
          <a:prstGeom prst="bentConnector3">
            <a:avLst>
              <a:gd name="adj1" fmla="val 52194"/>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Connecteur : en angle 41">
            <a:extLst>
              <a:ext uri="{FF2B5EF4-FFF2-40B4-BE49-F238E27FC236}">
                <a16:creationId xmlns:a16="http://schemas.microsoft.com/office/drawing/2014/main" id="{BBEE6C3B-6C89-4276-956D-EBA1487F4CC4}"/>
              </a:ext>
            </a:extLst>
          </p:cNvPr>
          <p:cNvCxnSpPr>
            <a:cxnSpLocks/>
            <a:stCxn id="19" idx="3"/>
            <a:endCxn id="14" idx="1"/>
          </p:cNvCxnSpPr>
          <p:nvPr/>
        </p:nvCxnSpPr>
        <p:spPr>
          <a:xfrm>
            <a:off x="2183120" y="3683644"/>
            <a:ext cx="1286054" cy="170474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Rectangle : coins arrondis 18">
            <a:extLst>
              <a:ext uri="{FF2B5EF4-FFF2-40B4-BE49-F238E27FC236}">
                <a16:creationId xmlns:a16="http://schemas.microsoft.com/office/drawing/2014/main" id="{C16F8E43-759A-463A-80A8-B39181A5BDC4}"/>
              </a:ext>
            </a:extLst>
          </p:cNvPr>
          <p:cNvSpPr/>
          <p:nvPr/>
        </p:nvSpPr>
        <p:spPr>
          <a:xfrm>
            <a:off x="396709" y="3221979"/>
            <a:ext cx="1786411" cy="92333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Prise en charge 1</a:t>
            </a:r>
            <a:r>
              <a:rPr lang="fr-FR" b="1" baseline="30000" dirty="0">
                <a:solidFill>
                  <a:schemeClr val="tx1"/>
                </a:solidFill>
              </a:rPr>
              <a:t>ers</a:t>
            </a:r>
            <a:r>
              <a:rPr lang="fr-FR" b="1" dirty="0">
                <a:solidFill>
                  <a:schemeClr val="tx1"/>
                </a:solidFill>
              </a:rPr>
              <a:t> secours</a:t>
            </a:r>
          </a:p>
        </p:txBody>
      </p:sp>
      <p:sp>
        <p:nvSpPr>
          <p:cNvPr id="21" name="ZoneTexte 20">
            <a:extLst>
              <a:ext uri="{FF2B5EF4-FFF2-40B4-BE49-F238E27FC236}">
                <a16:creationId xmlns:a16="http://schemas.microsoft.com/office/drawing/2014/main" id="{272130B5-B78F-46F3-885C-4805CBED61DE}"/>
              </a:ext>
            </a:extLst>
          </p:cNvPr>
          <p:cNvSpPr txBox="1"/>
          <p:nvPr/>
        </p:nvSpPr>
        <p:spPr>
          <a:xfrm>
            <a:off x="4114453" y="1982827"/>
            <a:ext cx="5144037" cy="369332"/>
          </a:xfrm>
          <a:prstGeom prst="rect">
            <a:avLst/>
          </a:prstGeom>
          <a:noFill/>
        </p:spPr>
        <p:txBody>
          <a:bodyPr wrap="none" rtlCol="0">
            <a:spAutoFit/>
          </a:bodyPr>
          <a:lstStyle/>
          <a:p>
            <a:r>
              <a:rPr lang="fr-FR" dirty="0"/>
              <a:t>Expliquer les gestes de secours qui vont être réalisés.</a:t>
            </a:r>
          </a:p>
        </p:txBody>
      </p:sp>
      <p:sp>
        <p:nvSpPr>
          <p:cNvPr id="30" name="ZoneTexte 29">
            <a:extLst>
              <a:ext uri="{FF2B5EF4-FFF2-40B4-BE49-F238E27FC236}">
                <a16:creationId xmlns:a16="http://schemas.microsoft.com/office/drawing/2014/main" id="{FEBEDEC7-2B39-4977-BAC3-2A1CB092020C}"/>
              </a:ext>
            </a:extLst>
          </p:cNvPr>
          <p:cNvSpPr txBox="1"/>
          <p:nvPr/>
        </p:nvSpPr>
        <p:spPr>
          <a:xfrm>
            <a:off x="3482164" y="4712758"/>
            <a:ext cx="1264577" cy="369332"/>
          </a:xfrm>
          <a:prstGeom prst="rect">
            <a:avLst/>
          </a:prstGeom>
          <a:noFill/>
        </p:spPr>
        <p:txBody>
          <a:bodyPr wrap="none" rtlCol="0">
            <a:spAutoFit/>
          </a:bodyPr>
          <a:lstStyle/>
          <a:p>
            <a:r>
              <a:rPr lang="fr-FR" b="1" dirty="0"/>
              <a:t>Reformuler</a:t>
            </a:r>
          </a:p>
        </p:txBody>
      </p:sp>
      <p:cxnSp>
        <p:nvCxnSpPr>
          <p:cNvPr id="32" name="Connecteur : en angle 31">
            <a:extLst>
              <a:ext uri="{FF2B5EF4-FFF2-40B4-BE49-F238E27FC236}">
                <a16:creationId xmlns:a16="http://schemas.microsoft.com/office/drawing/2014/main" id="{D6AFA32A-B223-4141-9770-D4D9BC6EF72D}"/>
              </a:ext>
            </a:extLst>
          </p:cNvPr>
          <p:cNvCxnSpPr>
            <a:cxnSpLocks/>
            <a:stCxn id="19" idx="3"/>
            <a:endCxn id="30" idx="1"/>
          </p:cNvCxnSpPr>
          <p:nvPr/>
        </p:nvCxnSpPr>
        <p:spPr>
          <a:xfrm>
            <a:off x="2183120" y="3683644"/>
            <a:ext cx="1299044" cy="121378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D674C8E-B598-47A9-B80E-F534B41555C2}"/>
              </a:ext>
            </a:extLst>
          </p:cNvPr>
          <p:cNvSpPr/>
          <p:nvPr/>
        </p:nvSpPr>
        <p:spPr>
          <a:xfrm>
            <a:off x="3506175" y="2473789"/>
            <a:ext cx="3354563" cy="27699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268D603D-B041-4BFD-A737-74CA2A4F9834}"/>
              </a:ext>
            </a:extLst>
          </p:cNvPr>
          <p:cNvSpPr/>
          <p:nvPr/>
        </p:nvSpPr>
        <p:spPr>
          <a:xfrm>
            <a:off x="3482164" y="3720180"/>
            <a:ext cx="3509985" cy="27699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BA05C8AC-88C6-4C56-9BB1-03DFE776E4AB}"/>
              </a:ext>
            </a:extLst>
          </p:cNvPr>
          <p:cNvSpPr/>
          <p:nvPr/>
        </p:nvSpPr>
        <p:spPr>
          <a:xfrm>
            <a:off x="3546886" y="4758924"/>
            <a:ext cx="1199856" cy="27699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8E1A02F2-AB59-460C-9666-A64BFBD8A803}"/>
              </a:ext>
            </a:extLst>
          </p:cNvPr>
          <p:cNvSpPr/>
          <p:nvPr/>
        </p:nvSpPr>
        <p:spPr>
          <a:xfrm>
            <a:off x="3524098" y="5175173"/>
            <a:ext cx="3631819" cy="36933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5857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1">
                                            <p:txEl>
                                              <p:pRg st="0" end="0"/>
                                            </p:txEl>
                                          </p:spTgt>
                                        </p:tgtEl>
                                        <p:attrNameLst>
                                          <p:attrName>style.visibility</p:attrName>
                                        </p:attrNameLst>
                                      </p:cBhvr>
                                      <p:to>
                                        <p:strVal val="visible"/>
                                      </p:to>
                                    </p:set>
                                    <p:animEffect transition="in" filter="fade">
                                      <p:cBhvr>
                                        <p:cTn id="66" dur="500"/>
                                        <p:tgtEl>
                                          <p:spTgt spid="21">
                                            <p:txEl>
                                              <p:pRg st="0" end="0"/>
                                            </p:txEl>
                                          </p:spTgt>
                                        </p:tgtEl>
                                      </p:cBhvr>
                                    </p:animEffect>
                                  </p:childTnLst>
                                </p:cTn>
                              </p:par>
                              <p:par>
                                <p:cTn id="67" presetID="10" presetClass="exit" presetSubtype="0" fill="hold" grpId="1" nodeType="withEffect">
                                  <p:stCondLst>
                                    <p:cond delay="0"/>
                                  </p:stCondLst>
                                  <p:childTnLst>
                                    <p:animEffect transition="out" filter="fade">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6">
                                            <p:txEl>
                                              <p:pRg st="0" end="0"/>
                                            </p:txEl>
                                          </p:spTgt>
                                        </p:tgtEl>
                                        <p:attrNameLst>
                                          <p:attrName>style.visibility</p:attrName>
                                        </p:attrNameLst>
                                      </p:cBhvr>
                                      <p:to>
                                        <p:strVal val="visible"/>
                                      </p:to>
                                    </p:set>
                                    <p:animEffect transition="in" filter="fade">
                                      <p:cBhvr>
                                        <p:cTn id="74" dur="500"/>
                                        <p:tgtEl>
                                          <p:spTgt spid="1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6">
                                            <p:txEl>
                                              <p:pRg st="1" end="1"/>
                                            </p:txEl>
                                          </p:spTgt>
                                        </p:tgtEl>
                                        <p:attrNameLst>
                                          <p:attrName>style.visibility</p:attrName>
                                        </p:attrNameLst>
                                      </p:cBhvr>
                                      <p:to>
                                        <p:strVal val="visible"/>
                                      </p:to>
                                    </p:set>
                                    <p:animEffect transition="in" filter="fade">
                                      <p:cBhvr>
                                        <p:cTn id="79" dur="500"/>
                                        <p:tgtEl>
                                          <p:spTgt spid="16">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6">
                                            <p:txEl>
                                              <p:pRg st="2" end="2"/>
                                            </p:txEl>
                                          </p:spTgt>
                                        </p:tgtEl>
                                        <p:attrNameLst>
                                          <p:attrName>style.visibility</p:attrName>
                                        </p:attrNameLst>
                                      </p:cBhvr>
                                      <p:to>
                                        <p:strVal val="visible"/>
                                      </p:to>
                                    </p:set>
                                    <p:animEffect transition="in" filter="fade">
                                      <p:cBhvr>
                                        <p:cTn id="84" dur="500"/>
                                        <p:tgtEl>
                                          <p:spTgt spid="16">
                                            <p:txEl>
                                              <p:pRg st="2" end="2"/>
                                            </p:txEl>
                                          </p:spTgt>
                                        </p:tgtEl>
                                      </p:cBhvr>
                                    </p:animEffect>
                                  </p:childTnLst>
                                </p:cTn>
                              </p:par>
                              <p:par>
                                <p:cTn id="85" presetID="10" presetClass="exit" presetSubtype="0" fill="hold" grpId="1" nodeType="withEffect">
                                  <p:stCondLst>
                                    <p:cond delay="0"/>
                                  </p:stCondLst>
                                  <p:childTnLst>
                                    <p:animEffect transition="out" filter="fade">
                                      <p:cBhvr>
                                        <p:cTn id="86" dur="500"/>
                                        <p:tgtEl>
                                          <p:spTgt spid="23"/>
                                        </p:tgtEl>
                                      </p:cBhvr>
                                    </p:animEffect>
                                    <p:set>
                                      <p:cBhvr>
                                        <p:cTn id="87" dur="1" fill="hold">
                                          <p:stCondLst>
                                            <p:cond delay="499"/>
                                          </p:stCondLst>
                                        </p:cTn>
                                        <p:tgtEl>
                                          <p:spTgt spid="2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7">
                                            <p:txEl>
                                              <p:pRg st="0" end="0"/>
                                            </p:txEl>
                                          </p:spTgt>
                                        </p:tgtEl>
                                        <p:attrNameLst>
                                          <p:attrName>style.visibility</p:attrName>
                                        </p:attrNameLst>
                                      </p:cBhvr>
                                      <p:to>
                                        <p:strVal val="visible"/>
                                      </p:to>
                                    </p:set>
                                    <p:animEffect transition="in" filter="fade">
                                      <p:cBhvr>
                                        <p:cTn id="92" dur="500"/>
                                        <p:tgtEl>
                                          <p:spTgt spid="17">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7">
                                            <p:txEl>
                                              <p:pRg st="1" end="1"/>
                                            </p:txEl>
                                          </p:spTgt>
                                        </p:tgtEl>
                                        <p:attrNameLst>
                                          <p:attrName>style.visibility</p:attrName>
                                        </p:attrNameLst>
                                      </p:cBhvr>
                                      <p:to>
                                        <p:strVal val="visible"/>
                                      </p:to>
                                    </p:set>
                                    <p:animEffect transition="in" filter="fade">
                                      <p:cBhvr>
                                        <p:cTn id="97" dur="500"/>
                                        <p:tgtEl>
                                          <p:spTgt spid="17">
                                            <p:txEl>
                                              <p:pRg st="1" end="1"/>
                                            </p:txEl>
                                          </p:spTgt>
                                        </p:tgtEl>
                                      </p:cBhvr>
                                    </p:animEffect>
                                  </p:childTnLst>
                                </p:cTn>
                              </p:par>
                              <p:par>
                                <p:cTn id="98" presetID="10" presetClass="exit" presetSubtype="0" fill="hold" grpId="1" nodeType="withEffect">
                                  <p:stCondLst>
                                    <p:cond delay="0"/>
                                  </p:stCondLst>
                                  <p:childTnLst>
                                    <p:animEffect transition="out" filter="fade">
                                      <p:cBhvr>
                                        <p:cTn id="99" dur="500"/>
                                        <p:tgtEl>
                                          <p:spTgt spid="24"/>
                                        </p:tgtEl>
                                      </p:cBhvr>
                                    </p:animEffect>
                                    <p:set>
                                      <p:cBhvr>
                                        <p:cTn id="100" dur="1" fill="hold">
                                          <p:stCondLst>
                                            <p:cond delay="499"/>
                                          </p:stCondLst>
                                        </p:cTn>
                                        <p:tgtEl>
                                          <p:spTgt spid="24"/>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500"/>
                                        <p:tgtEl>
                                          <p:spTgt spid="25"/>
                                        </p:tgtEl>
                                      </p:cBhvr>
                                    </p:animEffect>
                                    <p:set>
                                      <p:cBhvr>
                                        <p:cTn id="105" dur="1" fill="hold">
                                          <p:stCondLst>
                                            <p:cond delay="499"/>
                                          </p:stCondLst>
                                        </p:cTn>
                                        <p:tgtEl>
                                          <p:spTgt spid="25"/>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18">
                                            <p:txEl>
                                              <p:pRg st="0" end="0"/>
                                            </p:txEl>
                                          </p:spTgt>
                                        </p:tgtEl>
                                        <p:attrNameLst>
                                          <p:attrName>style.visibility</p:attrName>
                                        </p:attrNameLst>
                                      </p:cBhvr>
                                      <p:to>
                                        <p:strVal val="visible"/>
                                      </p:to>
                                    </p:set>
                                    <p:animEffect transition="in" filter="fade">
                                      <p:cBhvr>
                                        <p:cTn id="110" dur="500"/>
                                        <p:tgtEl>
                                          <p:spTgt spid="18">
                                            <p:txEl>
                                              <p:pRg st="0" end="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18">
                                            <p:txEl>
                                              <p:pRg st="1" end="1"/>
                                            </p:txEl>
                                          </p:spTgt>
                                        </p:tgtEl>
                                        <p:attrNameLst>
                                          <p:attrName>style.visibility</p:attrName>
                                        </p:attrNameLst>
                                      </p:cBhvr>
                                      <p:to>
                                        <p:strVal val="visible"/>
                                      </p:to>
                                    </p:set>
                                    <p:animEffect transition="in" filter="fade">
                                      <p:cBhvr>
                                        <p:cTn id="115" dur="500"/>
                                        <p:tgtEl>
                                          <p:spTgt spid="18">
                                            <p:txEl>
                                              <p:pRg st="1" end="1"/>
                                            </p:txEl>
                                          </p:spTgt>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fade">
                                      <p:cBhvr>
                                        <p:cTn id="1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p:bldP spid="14" grpId="0"/>
      <p:bldP spid="15" grpId="0"/>
      <p:bldP spid="19" grpId="0" animBg="1"/>
      <p:bldP spid="30" grpId="0"/>
      <p:bldP spid="22" grpId="0" animBg="1"/>
      <p:bldP spid="22" grpId="1" animBg="1"/>
      <p:bldP spid="23" grpId="0" animBg="1"/>
      <p:bldP spid="23" grpId="1" animBg="1"/>
      <p:bldP spid="24" grpId="0" animBg="1"/>
      <p:bldP spid="24" grpId="1" animBg="1"/>
      <p:bldP spid="25" grpId="0" animBg="1"/>
      <p:bldP spid="2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BA2B4F-D43E-42B0-AC81-D617F909B4E9}"/>
              </a:ext>
            </a:extLst>
          </p:cNvPr>
          <p:cNvSpPr/>
          <p:nvPr/>
        </p:nvSpPr>
        <p:spPr>
          <a:xfrm>
            <a:off x="2760088" y="410979"/>
            <a:ext cx="6237541" cy="830997"/>
          </a:xfrm>
          <a:prstGeom prst="rect">
            <a:avLst/>
          </a:prstGeom>
          <a:noFill/>
        </p:spPr>
        <p:txBody>
          <a:bodyPr wrap="none">
            <a:spAutoFit/>
          </a:bodyPr>
          <a:lstStyle/>
          <a:p>
            <a:pPr algn="ctr">
              <a:defRPr/>
            </a:pPr>
            <a:r>
              <a:rPr lang="fr-FR"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Le passage de relais secouriste/équipe médicale </a:t>
            </a:r>
          </a:p>
          <a:p>
            <a:pPr algn="ctr">
              <a:defRPr/>
            </a:pPr>
            <a:r>
              <a:rPr lang="fr-FR"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(structure d’accueil…)</a:t>
            </a:r>
          </a:p>
        </p:txBody>
      </p:sp>
      <p:sp>
        <p:nvSpPr>
          <p:cNvPr id="32771" name="ZoneTexte 2">
            <a:extLst>
              <a:ext uri="{FF2B5EF4-FFF2-40B4-BE49-F238E27FC236}">
                <a16:creationId xmlns:a16="http://schemas.microsoft.com/office/drawing/2014/main" id="{E5E31B37-9733-42D1-AF6C-E7CF6D9BD14C}"/>
              </a:ext>
            </a:extLst>
          </p:cNvPr>
          <p:cNvSpPr txBox="1">
            <a:spLocks noChangeArrowheads="1"/>
          </p:cNvSpPr>
          <p:nvPr/>
        </p:nvSpPr>
        <p:spPr bwMode="auto">
          <a:xfrm>
            <a:off x="2805238" y="3169989"/>
            <a:ext cx="6155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7338"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588" indent="0">
              <a:spcBef>
                <a:spcPts val="0"/>
              </a:spcBef>
            </a:pPr>
            <a:r>
              <a:rPr lang="fr-FR" altLang="fr-FR" dirty="0"/>
              <a:t>Prendre le temps de présenter la victime à l’autre interlocuteur;</a:t>
            </a:r>
          </a:p>
        </p:txBody>
      </p:sp>
      <p:pic>
        <p:nvPicPr>
          <p:cNvPr id="4" name="Image 3" descr="Une image contenant personne&#10;&#10;Description générée automatiquement">
            <a:extLst>
              <a:ext uri="{FF2B5EF4-FFF2-40B4-BE49-F238E27FC236}">
                <a16:creationId xmlns:a16="http://schemas.microsoft.com/office/drawing/2014/main" id="{3F749A68-4BAE-49D7-A097-F7F7BBE62CB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250" b="96667" l="10000" r="98056">
                        <a14:foregroundMark x1="20417" y1="3333" x2="11981" y2="17904"/>
                        <a14:foregroundMark x1="11937" y1="26721" x2="15417" y2="65000"/>
                        <a14:foregroundMark x1="11440" y1="21250" x2="11462" y2="21492"/>
                        <a14:foregroundMark x1="24378" y1="69675" x2="25000" y2="70000"/>
                        <a14:foregroundMark x1="15417" y1="65000" x2="24369" y2="69671"/>
                        <a14:foregroundMark x1="25000" y1="70000" x2="30833" y2="87083"/>
                        <a14:foregroundMark x1="30833" y1="87083" x2="32639" y2="62500"/>
                        <a14:foregroundMark x1="32639" y1="62500" x2="38333" y2="89583"/>
                        <a14:foregroundMark x1="38333" y1="89583" x2="58889" y2="97500"/>
                        <a14:foregroundMark x1="58889" y1="97500" x2="66667" y2="95000"/>
                        <a14:foregroundMark x1="66667" y1="95000" x2="85972" y2="98750"/>
                        <a14:foregroundMark x1="85972" y1="98750" x2="93889" y2="84167"/>
                        <a14:foregroundMark x1="93889" y1="84167" x2="94008" y2="83499"/>
                        <a14:foregroundMark x1="97482" y1="56105" x2="91806" y2="43333"/>
                        <a14:foregroundMark x1="91806" y1="43333" x2="73472" y2="58333"/>
                        <a14:foregroundMark x1="73472" y1="58333" x2="72917" y2="36250"/>
                        <a14:foregroundMark x1="72917" y1="36250" x2="90972" y2="11667"/>
                        <a14:foregroundMark x1="90972" y1="11667" x2="88056" y2="31667"/>
                        <a14:foregroundMark x1="88056" y1="31667" x2="86944" y2="10417"/>
                        <a14:foregroundMark x1="86944" y1="10417" x2="20278" y2="2917"/>
                        <a14:foregroundMark x1="93472" y1="38750" x2="92222" y2="55833"/>
                        <a14:foregroundMark x1="90972" y1="33333" x2="92297" y2="20022"/>
                        <a14:foregroundMark x1="98056" y1="34583" x2="97083" y2="40417"/>
                        <a14:foregroundMark x1="96019" y1="88030" x2="92500" y2="96667"/>
                        <a14:foregroundMark x1="96838" y1="86017" x2="96642" y2="86499"/>
                        <a14:foregroundMark x1="82222" y1="83750" x2="74306" y2="78333"/>
                        <a14:foregroundMark x1="74306" y1="78333" x2="73611" y2="73333"/>
                        <a14:foregroundMark x1="77222" y1="86250" x2="75833" y2="90000"/>
                        <a14:foregroundMark x1="75417" y1="27083" x2="75972" y2="18750"/>
                        <a14:foregroundMark x1="14181" y1="5310" x2="14722" y2="1250"/>
                        <a14:foregroundMark x1="95000" y1="87083" x2="94444" y2="62917"/>
                        <a14:foregroundMark x1="94444" y1="62917" x2="86111" y2="66250"/>
                        <a14:foregroundMark x1="86111" y1="66250" x2="84028" y2="88333"/>
                        <a14:foregroundMark x1="84028" y1="88333" x2="90972" y2="80833"/>
                        <a14:foregroundMark x1="90972" y1="80833" x2="91667" y2="68750"/>
                        <a14:backgroundMark x1="11111" y1="17083" x2="14444" y2="8750"/>
                        <a14:backgroundMark x1="10972" y1="21250" x2="10972" y2="21250"/>
                        <a14:backgroundMark x1="11250" y1="21250" x2="11111" y2="18333"/>
                        <a14:backgroundMark x1="11806" y1="19167" x2="11528" y2="21250"/>
                        <a14:backgroundMark x1="11806" y1="19583" x2="11806" y2="16250"/>
                        <a14:backgroundMark x1="11528" y1="18333" x2="11250" y2="20833"/>
                        <a14:backgroundMark x1="14722" y1="80417" x2="23194" y2="75833"/>
                        <a14:backgroundMark x1="23194" y1="75833" x2="27083" y2="97917"/>
                        <a14:backgroundMark x1="27083" y1="97917" x2="27083" y2="99167"/>
                        <a14:backgroundMark x1="30694" y1="56667" x2="32639" y2="28333"/>
                        <a14:backgroundMark x1="93889" y1="1667" x2="95000" y2="27500"/>
                        <a14:backgroundMark x1="95000" y1="27500" x2="99722" y2="8333"/>
                        <a14:backgroundMark x1="99722" y1="8333" x2="94167" y2="1667"/>
                        <a14:backgroundMark x1="96111" y1="61250" x2="96389" y2="85000"/>
                        <a14:backgroundMark x1="96389" y1="85000" x2="99722" y2="62083"/>
                        <a14:backgroundMark x1="99722" y1="62083" x2="96528" y2="62083"/>
                        <a14:backgroundMark x1="96111" y1="91667" x2="96806" y2="87083"/>
                        <a14:backgroundMark x1="95694" y1="90000" x2="96944" y2="84167"/>
                        <a14:backgroundMark x1="96806" y1="86250" x2="97222" y2="85000"/>
                        <a14:backgroundMark x1="96667" y1="87917" x2="96528" y2="87500"/>
                      </a14:backgroundRemoval>
                    </a14:imgEffect>
                  </a14:imgLayer>
                </a14:imgProps>
              </a:ext>
            </a:extLst>
          </a:blip>
          <a:stretch>
            <a:fillRect/>
          </a:stretch>
        </p:blipFill>
        <p:spPr>
          <a:xfrm>
            <a:off x="7732674" y="2201424"/>
            <a:ext cx="2752453" cy="917484"/>
          </a:xfrm>
          <a:prstGeom prst="rect">
            <a:avLst/>
          </a:prstGeom>
        </p:spPr>
      </p:pic>
      <p:sp>
        <p:nvSpPr>
          <p:cNvPr id="6" name="Rectangle 5">
            <a:extLst>
              <a:ext uri="{FF2B5EF4-FFF2-40B4-BE49-F238E27FC236}">
                <a16:creationId xmlns:a16="http://schemas.microsoft.com/office/drawing/2014/main" id="{9AFAF112-B233-4AF6-B313-0B759BBBD177}"/>
              </a:ext>
            </a:extLst>
          </p:cNvPr>
          <p:cNvSpPr/>
          <p:nvPr/>
        </p:nvSpPr>
        <p:spPr>
          <a:xfrm>
            <a:off x="0" y="0"/>
            <a:ext cx="209550" cy="1809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 coins arrondis 6">
            <a:extLst>
              <a:ext uri="{FF2B5EF4-FFF2-40B4-BE49-F238E27FC236}">
                <a16:creationId xmlns:a16="http://schemas.microsoft.com/office/drawing/2014/main" id="{F56625D5-4781-4D98-A769-355B76045F20}"/>
              </a:ext>
            </a:extLst>
          </p:cNvPr>
          <p:cNvSpPr/>
          <p:nvPr/>
        </p:nvSpPr>
        <p:spPr>
          <a:xfrm>
            <a:off x="441761" y="2785017"/>
            <a:ext cx="1786411" cy="1122866"/>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Relais</a:t>
            </a:r>
          </a:p>
        </p:txBody>
      </p:sp>
      <p:cxnSp>
        <p:nvCxnSpPr>
          <p:cNvPr id="8" name="Connecteur : en angle 7">
            <a:extLst>
              <a:ext uri="{FF2B5EF4-FFF2-40B4-BE49-F238E27FC236}">
                <a16:creationId xmlns:a16="http://schemas.microsoft.com/office/drawing/2014/main" id="{F4F2361F-1AED-488F-A856-CD288148B196}"/>
              </a:ext>
            </a:extLst>
          </p:cNvPr>
          <p:cNvCxnSpPr>
            <a:cxnSpLocks/>
            <a:stCxn id="7" idx="3"/>
            <a:endCxn id="9" idx="3"/>
          </p:cNvCxnSpPr>
          <p:nvPr/>
        </p:nvCxnSpPr>
        <p:spPr>
          <a:xfrm flipV="1">
            <a:off x="2228172" y="2180442"/>
            <a:ext cx="531916" cy="1166008"/>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CDA6A0DB-1186-4CF1-8118-EFD4BEDA0091}"/>
              </a:ext>
            </a:extLst>
          </p:cNvPr>
          <p:cNvSpPr txBox="1"/>
          <p:nvPr/>
        </p:nvSpPr>
        <p:spPr>
          <a:xfrm flipH="1">
            <a:off x="2760088" y="1995776"/>
            <a:ext cx="6418363" cy="369332"/>
          </a:xfrm>
          <a:prstGeom prst="rect">
            <a:avLst/>
          </a:prstGeom>
          <a:noFill/>
        </p:spPr>
        <p:txBody>
          <a:bodyPr wrap="square" rtlCol="0">
            <a:spAutoFit/>
          </a:bodyPr>
          <a:lstStyle/>
          <a:p>
            <a:r>
              <a:rPr lang="fr-FR" altLang="fr-FR" dirty="0"/>
              <a:t>Prévenir du transfert ou de l’arrivée de l’autre équipe;</a:t>
            </a:r>
            <a:endParaRPr lang="fr-FR" altLang="fr-FR" sz="1400" dirty="0"/>
          </a:p>
        </p:txBody>
      </p:sp>
      <p:sp>
        <p:nvSpPr>
          <p:cNvPr id="11" name="ZoneTexte 10">
            <a:extLst>
              <a:ext uri="{FF2B5EF4-FFF2-40B4-BE49-F238E27FC236}">
                <a16:creationId xmlns:a16="http://schemas.microsoft.com/office/drawing/2014/main" id="{257A2A1B-0736-4279-B87A-CDC5A3D7692F}"/>
              </a:ext>
            </a:extLst>
          </p:cNvPr>
          <p:cNvSpPr txBox="1"/>
          <p:nvPr/>
        </p:nvSpPr>
        <p:spPr>
          <a:xfrm flipH="1">
            <a:off x="2760088" y="4329066"/>
            <a:ext cx="6200361" cy="369332"/>
          </a:xfrm>
          <a:prstGeom prst="rect">
            <a:avLst/>
          </a:prstGeom>
          <a:noFill/>
        </p:spPr>
        <p:txBody>
          <a:bodyPr wrap="square" rtlCol="0">
            <a:spAutoFit/>
          </a:bodyPr>
          <a:lstStyle/>
          <a:p>
            <a:r>
              <a:rPr lang="fr-FR" altLang="fr-FR" dirty="0"/>
              <a:t>Quitter la victime avec des paroles encourageantes et positives.</a:t>
            </a:r>
          </a:p>
        </p:txBody>
      </p:sp>
      <p:cxnSp>
        <p:nvCxnSpPr>
          <p:cNvPr id="14" name="Connecteur : en angle 13">
            <a:extLst>
              <a:ext uri="{FF2B5EF4-FFF2-40B4-BE49-F238E27FC236}">
                <a16:creationId xmlns:a16="http://schemas.microsoft.com/office/drawing/2014/main" id="{67ADAEDC-BF57-4961-9419-CCB4F1C9B73F}"/>
              </a:ext>
            </a:extLst>
          </p:cNvPr>
          <p:cNvCxnSpPr>
            <a:cxnSpLocks/>
            <a:stCxn id="7" idx="3"/>
            <a:endCxn id="32771" idx="1"/>
          </p:cNvCxnSpPr>
          <p:nvPr/>
        </p:nvCxnSpPr>
        <p:spPr>
          <a:xfrm>
            <a:off x="2228172" y="3346450"/>
            <a:ext cx="577066" cy="820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Connecteur : en angle 16">
            <a:extLst>
              <a:ext uri="{FF2B5EF4-FFF2-40B4-BE49-F238E27FC236}">
                <a16:creationId xmlns:a16="http://schemas.microsoft.com/office/drawing/2014/main" id="{65289E38-E349-43FB-A109-806E2A0C0DCD}"/>
              </a:ext>
            </a:extLst>
          </p:cNvPr>
          <p:cNvCxnSpPr>
            <a:cxnSpLocks/>
            <a:stCxn id="7" idx="3"/>
            <a:endCxn id="11" idx="3"/>
          </p:cNvCxnSpPr>
          <p:nvPr/>
        </p:nvCxnSpPr>
        <p:spPr>
          <a:xfrm>
            <a:off x="2228172" y="3346450"/>
            <a:ext cx="531916" cy="116728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771"/>
                                        </p:tgtEl>
                                        <p:attrNameLst>
                                          <p:attrName>style.visibility</p:attrName>
                                        </p:attrNameLst>
                                      </p:cBhvr>
                                      <p:to>
                                        <p:strVal val="visible"/>
                                      </p:to>
                                    </p:set>
                                    <p:animEffect transition="in" filter="fade">
                                      <p:cBhvr>
                                        <p:cTn id="32" dur="500"/>
                                        <p:tgtEl>
                                          <p:spTgt spid="327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6" grpId="0" animBg="1"/>
      <p:bldP spid="7" grpId="0" animBg="1"/>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AACE069-0990-4E1C-96FF-6C0014D6F34C}"/>
              </a:ext>
            </a:extLst>
          </p:cNvPr>
          <p:cNvSpPr txBox="1"/>
          <p:nvPr/>
        </p:nvSpPr>
        <p:spPr>
          <a:xfrm>
            <a:off x="2261074" y="2351259"/>
            <a:ext cx="7113229" cy="954107"/>
          </a:xfrm>
          <a:prstGeom prst="rect">
            <a:avLst/>
          </a:prstGeom>
          <a:noFill/>
        </p:spPr>
        <p:txBody>
          <a:bodyPr wrap="none" rtlCol="0">
            <a:spAutoFit/>
          </a:bodyPr>
          <a:lstStyle/>
          <a:p>
            <a:pPr algn="ctr"/>
            <a:r>
              <a:rPr lang="fr-FR" sz="2800" dirty="0"/>
              <a:t>Au final, rien de changé pour la prise en charge </a:t>
            </a:r>
          </a:p>
          <a:p>
            <a:pPr algn="ctr"/>
            <a:r>
              <a:rPr lang="fr-FR" sz="2800" dirty="0"/>
              <a:t>de la victime ?</a:t>
            </a:r>
          </a:p>
        </p:txBody>
      </p:sp>
    </p:spTree>
    <p:extLst>
      <p:ext uri="{BB962C8B-B14F-4D97-AF65-F5344CB8AC3E}">
        <p14:creationId xmlns:p14="http://schemas.microsoft.com/office/powerpoint/2010/main" val="1171199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B6FBD2-F9F4-46E6-9D55-CC1F02B5EAD2}"/>
              </a:ext>
            </a:extLst>
          </p:cNvPr>
          <p:cNvSpPr/>
          <p:nvPr/>
        </p:nvSpPr>
        <p:spPr>
          <a:xfrm>
            <a:off x="2004498" y="229579"/>
            <a:ext cx="6897017" cy="523220"/>
          </a:xfrm>
          <a:prstGeom prst="rect">
            <a:avLst/>
          </a:prstGeom>
          <a:noFill/>
        </p:spPr>
        <p:txBody>
          <a:bodyPr wrap="none">
            <a:spAutoFit/>
          </a:bodyPr>
          <a:lstStyle/>
          <a:p>
            <a:pPr algn="ctr">
              <a:defRPr/>
            </a:pPr>
            <a:r>
              <a:rPr lang="fr-FR"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Quelques techniques pour stabiliser la victime</a:t>
            </a:r>
          </a:p>
        </p:txBody>
      </p:sp>
      <p:sp>
        <p:nvSpPr>
          <p:cNvPr id="28675" name="ZoneTexte 2">
            <a:extLst>
              <a:ext uri="{FF2B5EF4-FFF2-40B4-BE49-F238E27FC236}">
                <a16:creationId xmlns:a16="http://schemas.microsoft.com/office/drawing/2014/main" id="{D3CDFB3F-B519-4ABB-AD97-451F4A6AB508}"/>
              </a:ext>
            </a:extLst>
          </p:cNvPr>
          <p:cNvSpPr txBox="1">
            <a:spLocks noChangeArrowheads="1"/>
          </p:cNvSpPr>
          <p:nvPr/>
        </p:nvSpPr>
        <p:spPr bwMode="auto">
          <a:xfrm>
            <a:off x="2511425" y="3128963"/>
            <a:ext cx="58832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7338"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1800"/>
              </a:spcBef>
              <a:buFont typeface="Arial" panose="020B0604020202020204" pitchFamily="34" charset="0"/>
              <a:buChar char="•"/>
            </a:pPr>
            <a:r>
              <a:rPr lang="fr-FR" altLang="fr-FR" dirty="0"/>
              <a:t>Poser des questions ouvertes;</a:t>
            </a:r>
          </a:p>
          <a:p>
            <a:pPr>
              <a:spcBef>
                <a:spcPts val="1800"/>
              </a:spcBef>
              <a:buFont typeface="Arial" panose="020B0604020202020204" pitchFamily="34" charset="0"/>
              <a:buChar char="•"/>
            </a:pPr>
            <a:r>
              <a:rPr lang="fr-FR" altLang="fr-FR" dirty="0"/>
              <a:t>Écouter les réponses et les reformuler;</a:t>
            </a:r>
          </a:p>
          <a:p>
            <a:pPr>
              <a:spcBef>
                <a:spcPts val="1800"/>
              </a:spcBef>
              <a:buFont typeface="Arial" panose="020B0604020202020204" pitchFamily="34" charset="0"/>
              <a:buChar char="•"/>
            </a:pPr>
            <a:r>
              <a:rPr lang="fr-FR" altLang="fr-FR" dirty="0"/>
              <a:t>Faire participer la personne et la gratifier de ses réussites;</a:t>
            </a:r>
          </a:p>
          <a:p>
            <a:pPr>
              <a:spcBef>
                <a:spcPts val="1800"/>
              </a:spcBef>
              <a:buFont typeface="Arial" panose="020B0604020202020204" pitchFamily="34" charset="0"/>
              <a:buChar char="•"/>
            </a:pPr>
            <a:r>
              <a:rPr lang="fr-FR" altLang="fr-FR" dirty="0"/>
              <a:t>Faire un résumé de ce qui vient d’être dit et fait;</a:t>
            </a:r>
          </a:p>
          <a:p>
            <a:pPr>
              <a:spcBef>
                <a:spcPts val="1800"/>
              </a:spcBef>
              <a:buFont typeface="Arial" panose="020B0604020202020204" pitchFamily="34" charset="0"/>
              <a:buChar char="•"/>
            </a:pPr>
            <a:r>
              <a:rPr lang="fr-FR" altLang="fr-FR" dirty="0"/>
              <a:t>Rester honnête, ne pas déformer la réalité ou mentir.</a:t>
            </a:r>
          </a:p>
        </p:txBody>
      </p:sp>
      <p:sp>
        <p:nvSpPr>
          <p:cNvPr id="28676" name="ZoneTexte 3">
            <a:extLst>
              <a:ext uri="{FF2B5EF4-FFF2-40B4-BE49-F238E27FC236}">
                <a16:creationId xmlns:a16="http://schemas.microsoft.com/office/drawing/2014/main" id="{3DF647AC-FFBF-4EEB-A94D-764D1CE13979}"/>
              </a:ext>
            </a:extLst>
          </p:cNvPr>
          <p:cNvSpPr txBox="1">
            <a:spLocks noChangeArrowheads="1"/>
          </p:cNvSpPr>
          <p:nvPr/>
        </p:nvSpPr>
        <p:spPr bwMode="auto">
          <a:xfrm>
            <a:off x="425450" y="1171575"/>
            <a:ext cx="102869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b="1" dirty="0"/>
              <a:t>Ecoute active</a:t>
            </a:r>
            <a:r>
              <a:rPr lang="fr-FR" altLang="fr-FR" dirty="0"/>
              <a:t>:</a:t>
            </a:r>
          </a:p>
          <a:p>
            <a:endParaRPr lang="fr-FR" altLang="fr-FR" dirty="0"/>
          </a:p>
          <a:p>
            <a:r>
              <a:rPr lang="fr-FR" altLang="fr-FR" dirty="0"/>
              <a:t>L’écoute active est une technique de communication qui, en utilisant le questionnement et la reformulation, permet de s’assurer de bien comprendre la victime et de lui montrer l’intérêt qui lui est porté.</a:t>
            </a:r>
          </a:p>
        </p:txBody>
      </p:sp>
      <p:grpSp>
        <p:nvGrpSpPr>
          <p:cNvPr id="6" name="Groupe 5">
            <a:extLst>
              <a:ext uri="{FF2B5EF4-FFF2-40B4-BE49-F238E27FC236}">
                <a16:creationId xmlns:a16="http://schemas.microsoft.com/office/drawing/2014/main" id="{7FE5219D-6837-4F04-AA43-C69314C73535}"/>
              </a:ext>
            </a:extLst>
          </p:cNvPr>
          <p:cNvGrpSpPr>
            <a:grpSpLocks/>
          </p:cNvGrpSpPr>
          <p:nvPr/>
        </p:nvGrpSpPr>
        <p:grpSpPr bwMode="auto">
          <a:xfrm>
            <a:off x="6845300" y="2455863"/>
            <a:ext cx="3995738" cy="1552575"/>
            <a:chOff x="326390" y="2631619"/>
            <a:chExt cx="3995929" cy="1551907"/>
          </a:xfrm>
        </p:grpSpPr>
        <p:pic>
          <p:nvPicPr>
            <p:cNvPr id="28679" name="Picture 4" descr="3 étapes simples pour faire un feedback : 3H Coaching – Vivez pleinement !">
              <a:extLst>
                <a:ext uri="{FF2B5EF4-FFF2-40B4-BE49-F238E27FC236}">
                  <a16:creationId xmlns:a16="http://schemas.microsoft.com/office/drawing/2014/main" id="{AD7C9B49-41A6-4B6A-90A9-6CF5922C91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449" r="21292"/>
            <a:stretch>
              <a:fillRect/>
            </a:stretch>
          </p:blipFill>
          <p:spPr bwMode="auto">
            <a:xfrm>
              <a:off x="1459637" y="2869076"/>
              <a:ext cx="206588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Image 7">
              <a:extLst>
                <a:ext uri="{FF2B5EF4-FFF2-40B4-BE49-F238E27FC236}">
                  <a16:creationId xmlns:a16="http://schemas.microsoft.com/office/drawing/2014/main" id="{AD7314D4-823B-41EF-9DEB-7156EB85BF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390" y="2852769"/>
              <a:ext cx="1807210" cy="120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Image 8">
              <a:extLst>
                <a:ext uri="{FF2B5EF4-FFF2-40B4-BE49-F238E27FC236}">
                  <a16:creationId xmlns:a16="http://schemas.microsoft.com/office/drawing/2014/main" id="{1890FB49-C45A-4ABF-94D7-7DAC9BAF88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880" r="9341" b="30177"/>
            <a:stretch>
              <a:fillRect/>
            </a:stretch>
          </p:blipFill>
          <p:spPr bwMode="auto">
            <a:xfrm rot="-752485">
              <a:off x="3322269" y="2631619"/>
              <a:ext cx="1000050" cy="125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a:extLst>
              <a:ext uri="{FF2B5EF4-FFF2-40B4-BE49-F238E27FC236}">
                <a16:creationId xmlns:a16="http://schemas.microsoft.com/office/drawing/2014/main" id="{CD4E6887-C7A7-4523-9DCD-47C1C14F2D83}"/>
              </a:ext>
            </a:extLst>
          </p:cNvPr>
          <p:cNvSpPr/>
          <p:nvPr/>
        </p:nvSpPr>
        <p:spPr>
          <a:xfrm>
            <a:off x="0" y="0"/>
            <a:ext cx="209550" cy="1809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à coins arrondis 2">
            <a:extLst>
              <a:ext uri="{FF2B5EF4-FFF2-40B4-BE49-F238E27FC236}">
                <a16:creationId xmlns:a16="http://schemas.microsoft.com/office/drawing/2014/main" id="{0E0DF3FB-AF20-4A2C-B9DF-CED618F45040}"/>
              </a:ext>
            </a:extLst>
          </p:cNvPr>
          <p:cNvSpPr/>
          <p:nvPr/>
        </p:nvSpPr>
        <p:spPr>
          <a:xfrm>
            <a:off x="2064182" y="5729090"/>
            <a:ext cx="6777632" cy="504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FF0000"/>
                </a:solidFill>
              </a:rPr>
              <a:t>Adopter une attitude ouverte et bienveillante en laissant la victime s’exprimer sans jugement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fade">
                                      <p:cBhvr>
                                        <p:cTn id="7" dur="500"/>
                                        <p:tgtEl>
                                          <p:spTgt spid="286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6">
                                            <p:txEl>
                                              <p:pRg st="2" end="2"/>
                                            </p:txEl>
                                          </p:spTgt>
                                        </p:tgtEl>
                                        <p:attrNameLst>
                                          <p:attrName>style.visibility</p:attrName>
                                        </p:attrNameLst>
                                      </p:cBhvr>
                                      <p:to>
                                        <p:strVal val="visible"/>
                                      </p:to>
                                    </p:set>
                                    <p:animEffect transition="in" filter="fade">
                                      <p:cBhvr>
                                        <p:cTn id="12" dur="500"/>
                                        <p:tgtEl>
                                          <p:spTgt spid="286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75">
                                            <p:txEl>
                                              <p:pRg st="0" end="0"/>
                                            </p:txEl>
                                          </p:spTgt>
                                        </p:tgtEl>
                                        <p:attrNameLst>
                                          <p:attrName>style.visibility</p:attrName>
                                        </p:attrNameLst>
                                      </p:cBhvr>
                                      <p:to>
                                        <p:strVal val="visible"/>
                                      </p:to>
                                    </p:set>
                                    <p:animEffect transition="in" filter="fade">
                                      <p:cBhvr>
                                        <p:cTn id="17" dur="500"/>
                                        <p:tgtEl>
                                          <p:spTgt spid="2867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75">
                                            <p:txEl>
                                              <p:pRg st="1" end="1"/>
                                            </p:txEl>
                                          </p:spTgt>
                                        </p:tgtEl>
                                        <p:attrNameLst>
                                          <p:attrName>style.visibility</p:attrName>
                                        </p:attrNameLst>
                                      </p:cBhvr>
                                      <p:to>
                                        <p:strVal val="visible"/>
                                      </p:to>
                                    </p:set>
                                    <p:animEffect transition="in" filter="fade">
                                      <p:cBhvr>
                                        <p:cTn id="22" dur="500"/>
                                        <p:tgtEl>
                                          <p:spTgt spid="28675">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675">
                                            <p:txEl>
                                              <p:pRg st="2" end="2"/>
                                            </p:txEl>
                                          </p:spTgt>
                                        </p:tgtEl>
                                        <p:attrNameLst>
                                          <p:attrName>style.visibility</p:attrName>
                                        </p:attrNameLst>
                                      </p:cBhvr>
                                      <p:to>
                                        <p:strVal val="visible"/>
                                      </p:to>
                                    </p:set>
                                    <p:animEffect transition="in" filter="fade">
                                      <p:cBhvr>
                                        <p:cTn id="30" dur="500"/>
                                        <p:tgtEl>
                                          <p:spTgt spid="2867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675">
                                            <p:txEl>
                                              <p:pRg st="3" end="3"/>
                                            </p:txEl>
                                          </p:spTgt>
                                        </p:tgtEl>
                                        <p:attrNameLst>
                                          <p:attrName>style.visibility</p:attrName>
                                        </p:attrNameLst>
                                      </p:cBhvr>
                                      <p:to>
                                        <p:strVal val="visible"/>
                                      </p:to>
                                    </p:set>
                                    <p:animEffect transition="in" filter="fade">
                                      <p:cBhvr>
                                        <p:cTn id="35" dur="500"/>
                                        <p:tgtEl>
                                          <p:spTgt spid="2867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8675">
                                            <p:txEl>
                                              <p:pRg st="4" end="4"/>
                                            </p:txEl>
                                          </p:spTgt>
                                        </p:tgtEl>
                                        <p:attrNameLst>
                                          <p:attrName>style.visibility</p:attrName>
                                        </p:attrNameLst>
                                      </p:cBhvr>
                                      <p:to>
                                        <p:strVal val="visible"/>
                                      </p:to>
                                    </p:set>
                                    <p:animEffect transition="in" filter="fade">
                                      <p:cBhvr>
                                        <p:cTn id="40" dur="500"/>
                                        <p:tgtEl>
                                          <p:spTgt spid="2867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25F25B-394C-45E0-916D-BAB545D23B56}"/>
              </a:ext>
            </a:extLst>
          </p:cNvPr>
          <p:cNvSpPr/>
          <p:nvPr/>
        </p:nvSpPr>
        <p:spPr>
          <a:xfrm>
            <a:off x="3133372" y="181656"/>
            <a:ext cx="4738926" cy="523220"/>
          </a:xfrm>
          <a:prstGeom prst="rect">
            <a:avLst/>
          </a:prstGeom>
          <a:noFill/>
        </p:spPr>
        <p:txBody>
          <a:bodyPr wrap="none">
            <a:spAutoFit/>
          </a:bodyPr>
          <a:lstStyle/>
          <a:p>
            <a:pPr algn="ctr">
              <a:defRPr/>
            </a:pPr>
            <a:r>
              <a:rPr lang="fr-FR"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La prise en charge de la victime</a:t>
            </a:r>
          </a:p>
        </p:txBody>
      </p:sp>
      <p:sp>
        <p:nvSpPr>
          <p:cNvPr id="8" name="Rectangle 7">
            <a:extLst>
              <a:ext uri="{FF2B5EF4-FFF2-40B4-BE49-F238E27FC236}">
                <a16:creationId xmlns:a16="http://schemas.microsoft.com/office/drawing/2014/main" id="{459FAD82-EF88-4A46-83B5-798B89E8B579}"/>
              </a:ext>
            </a:extLst>
          </p:cNvPr>
          <p:cNvSpPr/>
          <p:nvPr/>
        </p:nvSpPr>
        <p:spPr>
          <a:xfrm>
            <a:off x="0" y="0"/>
            <a:ext cx="209550" cy="1809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Rectangle : coins arrondis 8">
            <a:extLst>
              <a:ext uri="{FF2B5EF4-FFF2-40B4-BE49-F238E27FC236}">
                <a16:creationId xmlns:a16="http://schemas.microsoft.com/office/drawing/2014/main" id="{3A7716BA-D528-486D-870C-C0F8FA0D6FD6}"/>
              </a:ext>
            </a:extLst>
          </p:cNvPr>
          <p:cNvSpPr/>
          <p:nvPr/>
        </p:nvSpPr>
        <p:spPr>
          <a:xfrm>
            <a:off x="1939885" y="1494500"/>
            <a:ext cx="1786411" cy="112286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Abord</a:t>
            </a:r>
          </a:p>
        </p:txBody>
      </p:sp>
      <p:sp>
        <p:nvSpPr>
          <p:cNvPr id="10" name="Rectangle : coins arrondis 9">
            <a:extLst>
              <a:ext uri="{FF2B5EF4-FFF2-40B4-BE49-F238E27FC236}">
                <a16:creationId xmlns:a16="http://schemas.microsoft.com/office/drawing/2014/main" id="{07DFBD0A-0485-419B-9E71-803644FAAB26}"/>
              </a:ext>
            </a:extLst>
          </p:cNvPr>
          <p:cNvSpPr/>
          <p:nvPr/>
        </p:nvSpPr>
        <p:spPr>
          <a:xfrm>
            <a:off x="4690654" y="1494501"/>
            <a:ext cx="1786411" cy="112286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Prise en charge 1</a:t>
            </a:r>
            <a:r>
              <a:rPr lang="fr-FR" b="1" baseline="30000" dirty="0">
                <a:solidFill>
                  <a:schemeClr val="tx1"/>
                </a:solidFill>
              </a:rPr>
              <a:t>ers</a:t>
            </a:r>
            <a:r>
              <a:rPr lang="fr-FR" b="1" dirty="0">
                <a:solidFill>
                  <a:schemeClr val="tx1"/>
                </a:solidFill>
              </a:rPr>
              <a:t> secours</a:t>
            </a:r>
          </a:p>
        </p:txBody>
      </p:sp>
      <p:sp>
        <p:nvSpPr>
          <p:cNvPr id="11" name="Rectangle : coins arrondis 10">
            <a:extLst>
              <a:ext uri="{FF2B5EF4-FFF2-40B4-BE49-F238E27FC236}">
                <a16:creationId xmlns:a16="http://schemas.microsoft.com/office/drawing/2014/main" id="{68A665BE-274E-4D39-B177-078041691A03}"/>
              </a:ext>
            </a:extLst>
          </p:cNvPr>
          <p:cNvSpPr/>
          <p:nvPr/>
        </p:nvSpPr>
        <p:spPr>
          <a:xfrm>
            <a:off x="7441423" y="1494500"/>
            <a:ext cx="1786411" cy="1122866"/>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Relais</a:t>
            </a:r>
          </a:p>
        </p:txBody>
      </p:sp>
      <p:sp>
        <p:nvSpPr>
          <p:cNvPr id="3" name="Flèche : droite 2">
            <a:extLst>
              <a:ext uri="{FF2B5EF4-FFF2-40B4-BE49-F238E27FC236}">
                <a16:creationId xmlns:a16="http://schemas.microsoft.com/office/drawing/2014/main" id="{CC01D63D-0463-4B9E-95FA-1A897813CC86}"/>
              </a:ext>
            </a:extLst>
          </p:cNvPr>
          <p:cNvSpPr/>
          <p:nvPr/>
        </p:nvSpPr>
        <p:spPr>
          <a:xfrm>
            <a:off x="1939885" y="2953001"/>
            <a:ext cx="7287949" cy="52322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ATTITUDE ET COMPORTEMENT</a:t>
            </a:r>
          </a:p>
        </p:txBody>
      </p:sp>
      <p:sp>
        <p:nvSpPr>
          <p:cNvPr id="12" name="Flèche : droite 11">
            <a:extLst>
              <a:ext uri="{FF2B5EF4-FFF2-40B4-BE49-F238E27FC236}">
                <a16:creationId xmlns:a16="http://schemas.microsoft.com/office/drawing/2014/main" id="{1C0C9D83-1677-4944-939B-59B296B32B8A}"/>
              </a:ext>
            </a:extLst>
          </p:cNvPr>
          <p:cNvSpPr/>
          <p:nvPr/>
        </p:nvSpPr>
        <p:spPr>
          <a:xfrm>
            <a:off x="1939885" y="3476221"/>
            <a:ext cx="7287949" cy="52322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ECOUTE ACTIVE</a:t>
            </a:r>
          </a:p>
        </p:txBody>
      </p:sp>
      <p:grpSp>
        <p:nvGrpSpPr>
          <p:cNvPr id="13" name="Groupe 12">
            <a:extLst>
              <a:ext uri="{FF2B5EF4-FFF2-40B4-BE49-F238E27FC236}">
                <a16:creationId xmlns:a16="http://schemas.microsoft.com/office/drawing/2014/main" id="{61379C5D-735D-4953-96A6-4BFB79ED0A34}"/>
              </a:ext>
            </a:extLst>
          </p:cNvPr>
          <p:cNvGrpSpPr>
            <a:grpSpLocks/>
          </p:cNvGrpSpPr>
          <p:nvPr/>
        </p:nvGrpSpPr>
        <p:grpSpPr bwMode="auto">
          <a:xfrm>
            <a:off x="4109243" y="4105421"/>
            <a:ext cx="2974309" cy="2219179"/>
            <a:chOff x="8068165" y="2950260"/>
            <a:chExt cx="3446315" cy="3114007"/>
          </a:xfrm>
        </p:grpSpPr>
        <p:pic>
          <p:nvPicPr>
            <p:cNvPr id="14" name="Image 9">
              <a:extLst>
                <a:ext uri="{FF2B5EF4-FFF2-40B4-BE49-F238E27FC236}">
                  <a16:creationId xmlns:a16="http://schemas.microsoft.com/office/drawing/2014/main" id="{DF2CF408-EBEA-4B58-A550-ACC707DCFF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8165" y="3492786"/>
              <a:ext cx="3446315" cy="257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8608DA70-9C68-4742-89D1-3E14F34CFF48}"/>
                </a:ext>
              </a:extLst>
            </p:cNvPr>
            <p:cNvSpPr/>
            <p:nvPr/>
          </p:nvSpPr>
          <p:spPr>
            <a:xfrm rot="16624904">
              <a:off x="7837716" y="3632645"/>
              <a:ext cx="1769565" cy="4047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t>PANSEMENT</a:t>
              </a:r>
            </a:p>
          </p:txBody>
        </p:sp>
        <p:sp>
          <p:nvSpPr>
            <p:cNvPr id="16" name="Rectangle 15">
              <a:extLst>
                <a:ext uri="{FF2B5EF4-FFF2-40B4-BE49-F238E27FC236}">
                  <a16:creationId xmlns:a16="http://schemas.microsoft.com/office/drawing/2014/main" id="{87C3ADFB-BA08-4B07-B798-B84A62865410}"/>
                </a:ext>
              </a:extLst>
            </p:cNvPr>
            <p:cNvSpPr/>
            <p:nvPr/>
          </p:nvSpPr>
          <p:spPr>
            <a:xfrm rot="17033865">
              <a:off x="9221412" y="3440952"/>
              <a:ext cx="1311264" cy="4047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PLS</a:t>
              </a:r>
            </a:p>
          </p:txBody>
        </p:sp>
        <p:sp>
          <p:nvSpPr>
            <p:cNvPr id="17" name="Rectangle 16">
              <a:extLst>
                <a:ext uri="{FF2B5EF4-FFF2-40B4-BE49-F238E27FC236}">
                  <a16:creationId xmlns:a16="http://schemas.microsoft.com/office/drawing/2014/main" id="{B7E06EB9-5368-49C9-865C-C2CDC2C72CD7}"/>
                </a:ext>
              </a:extLst>
            </p:cNvPr>
            <p:cNvSpPr/>
            <p:nvPr/>
          </p:nvSpPr>
          <p:spPr>
            <a:xfrm rot="19082193">
              <a:off x="9104758" y="4125945"/>
              <a:ext cx="1311219" cy="406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O</a:t>
              </a:r>
              <a:r>
                <a:rPr lang="fr-FR" baseline="-25000" dirty="0"/>
                <a:t>2</a:t>
              </a:r>
            </a:p>
          </p:txBody>
        </p:sp>
        <p:sp>
          <p:nvSpPr>
            <p:cNvPr id="18" name="Rectangle 17">
              <a:extLst>
                <a:ext uri="{FF2B5EF4-FFF2-40B4-BE49-F238E27FC236}">
                  <a16:creationId xmlns:a16="http://schemas.microsoft.com/office/drawing/2014/main" id="{9DE82E0F-DE53-4938-B4FE-94157D46C95C}"/>
                </a:ext>
              </a:extLst>
            </p:cNvPr>
            <p:cNvSpPr/>
            <p:nvPr/>
          </p:nvSpPr>
          <p:spPr>
            <a:xfrm rot="17365397">
              <a:off x="8713434" y="3472702"/>
              <a:ext cx="1311264" cy="404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RCP</a:t>
              </a:r>
            </a:p>
          </p:txBody>
        </p:sp>
        <p:sp>
          <p:nvSpPr>
            <p:cNvPr id="19" name="Rectangle 18">
              <a:extLst>
                <a:ext uri="{FF2B5EF4-FFF2-40B4-BE49-F238E27FC236}">
                  <a16:creationId xmlns:a16="http://schemas.microsoft.com/office/drawing/2014/main" id="{D27E325B-CFED-4529-B37B-F892BE087EC8}"/>
                </a:ext>
              </a:extLst>
            </p:cNvPr>
            <p:cNvSpPr/>
            <p:nvPr/>
          </p:nvSpPr>
          <p:spPr>
            <a:xfrm rot="18542292">
              <a:off x="8476599" y="4363878"/>
              <a:ext cx="1459963" cy="4047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ATTELLE</a:t>
              </a:r>
            </a:p>
          </p:txBody>
        </p:sp>
      </p:grpSp>
      <p:sp>
        <p:nvSpPr>
          <p:cNvPr id="20" name="Rectangle 19">
            <a:extLst>
              <a:ext uri="{FF2B5EF4-FFF2-40B4-BE49-F238E27FC236}">
                <a16:creationId xmlns:a16="http://schemas.microsoft.com/office/drawing/2014/main" id="{AAA95D41-DFD3-4713-9B22-C4F958D20813}"/>
              </a:ext>
            </a:extLst>
          </p:cNvPr>
          <p:cNvSpPr/>
          <p:nvPr/>
        </p:nvSpPr>
        <p:spPr>
          <a:xfrm>
            <a:off x="5980906" y="4861365"/>
            <a:ext cx="1229735" cy="44924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solidFill>
                  <a:srgbClr val="FF0000"/>
                </a:solidFill>
              </a:rPr>
              <a:t>RESPIRATION CONTRÔLEE</a:t>
            </a:r>
          </a:p>
        </p:txBody>
      </p:sp>
      <p:sp>
        <p:nvSpPr>
          <p:cNvPr id="21" name="Rectangle 20">
            <a:extLst>
              <a:ext uri="{FF2B5EF4-FFF2-40B4-BE49-F238E27FC236}">
                <a16:creationId xmlns:a16="http://schemas.microsoft.com/office/drawing/2014/main" id="{4875DB82-39A0-4D3C-856B-4D8296DD6BCE}"/>
              </a:ext>
            </a:extLst>
          </p:cNvPr>
          <p:cNvSpPr/>
          <p:nvPr/>
        </p:nvSpPr>
        <p:spPr>
          <a:xfrm>
            <a:off x="5545931" y="5420621"/>
            <a:ext cx="1342549" cy="26347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solidFill>
                  <a:srgbClr val="FF0000"/>
                </a:solidFill>
              </a:rPr>
              <a:t>FOCALISATION</a:t>
            </a:r>
          </a:p>
        </p:txBody>
      </p:sp>
    </p:spTree>
    <p:extLst>
      <p:ext uri="{BB962C8B-B14F-4D97-AF65-F5344CB8AC3E}">
        <p14:creationId xmlns:p14="http://schemas.microsoft.com/office/powerpoint/2010/main" val="1196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3" grpId="0" animBg="1"/>
      <p:bldP spid="12"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C014607-985C-43BD-805C-BBEE51686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31115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CE40AF22-F7AE-4E3C-89C0-2935D73C81CF}"/>
              </a:ext>
            </a:extLst>
          </p:cNvPr>
          <p:cNvPicPr>
            <a:picLocks noChangeAspect="1" noChangeArrowheads="1"/>
          </p:cNvPicPr>
          <p:nvPr/>
        </p:nvPicPr>
        <p:blipFill>
          <a:blip r:embed="rId4"/>
          <a:srcRect/>
          <a:stretch/>
        </p:blipFill>
        <p:spPr bwMode="auto">
          <a:xfrm>
            <a:off x="426363" y="4614863"/>
            <a:ext cx="2406411"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id="{E9269D27-EFFA-40FF-A64A-8A77E09BE5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8888" y="4679950"/>
            <a:ext cx="2409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a:extLst>
              <a:ext uri="{FF2B5EF4-FFF2-40B4-BE49-F238E27FC236}">
                <a16:creationId xmlns:a16="http://schemas.microsoft.com/office/drawing/2014/main" id="{3F633194-B8DF-4442-B85A-A4FFA05A6B9A}"/>
              </a:ext>
            </a:extLst>
          </p:cNvPr>
          <p:cNvPicPr>
            <a:picLocks noChangeAspect="1" noChangeArrowheads="1"/>
          </p:cNvPicPr>
          <p:nvPr/>
        </p:nvPicPr>
        <p:blipFill>
          <a:blip r:embed="rId6"/>
          <a:srcRect/>
          <a:stretch/>
        </p:blipFill>
        <p:spPr bwMode="auto">
          <a:xfrm>
            <a:off x="7358063" y="325437"/>
            <a:ext cx="24098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id="{00AF194A-2458-49E0-95A3-1E227CDE7E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 y="2403475"/>
            <a:ext cx="2414588"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B94DEB98-0B21-4900-AD6C-A6272741D141}"/>
              </a:ext>
            </a:extLst>
          </p:cNvPr>
          <p:cNvPicPr>
            <a:picLocks noChangeAspect="1" noChangeArrowheads="1"/>
          </p:cNvPicPr>
          <p:nvPr/>
        </p:nvPicPr>
        <p:blipFill>
          <a:blip r:embed="rId8"/>
          <a:srcRect/>
          <a:stretch/>
        </p:blipFill>
        <p:spPr bwMode="auto">
          <a:xfrm>
            <a:off x="9105900" y="4999038"/>
            <a:ext cx="246697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F114BC57-4AA2-4B58-8365-673F3A3EC3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357"/>
          <a:stretch>
            <a:fillRect/>
          </a:stretch>
        </p:blipFill>
        <p:spPr bwMode="auto">
          <a:xfrm>
            <a:off x="7524750" y="2909888"/>
            <a:ext cx="20097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3E0DD201-9010-41AC-B44D-DAA26EB7F07E}"/>
              </a:ext>
            </a:extLst>
          </p:cNvPr>
          <p:cNvPicPr>
            <a:picLocks noChangeAspect="1" noChangeArrowheads="1"/>
          </p:cNvPicPr>
          <p:nvPr/>
        </p:nvPicPr>
        <p:blipFill>
          <a:blip r:embed="rId10"/>
          <a:srcRect/>
          <a:stretch/>
        </p:blipFill>
        <p:spPr bwMode="auto">
          <a:xfrm>
            <a:off x="4776788" y="2791883"/>
            <a:ext cx="2638425" cy="117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F3CBB731-4567-4A75-ADB2-039B65B1D49B}"/>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5000" b="95417" l="10000" r="90000">
                        <a14:foregroundMark x1="40833" y1="43750" x2="40833" y2="43750"/>
                        <a14:foregroundMark x1="40833" y1="43750" x2="37222" y2="77083"/>
                        <a14:foregroundMark x1="37222" y1="77083" x2="46944" y2="49167"/>
                        <a14:foregroundMark x1="46944" y1="49167" x2="46111" y2="17083"/>
                        <a14:foregroundMark x1="46111" y1="17083" x2="46111" y2="17083"/>
                        <a14:foregroundMark x1="41389" y1="15417" x2="45833" y2="9167"/>
                        <a14:foregroundMark x1="50833" y1="56250" x2="46944" y2="89167"/>
                        <a14:foregroundMark x1="46944" y1="89167" x2="28056" y2="95833"/>
                        <a14:foregroundMark x1="28056" y1="95833" x2="42778" y2="65833"/>
                        <a14:foregroundMark x1="42778" y1="65833" x2="43611" y2="76250"/>
                        <a14:foregroundMark x1="36944" y1="34167" x2="40278" y2="33333"/>
                        <a14:foregroundMark x1="69167" y1="9167" x2="69167" y2="9167"/>
                        <a14:foregroundMark x1="69444" y1="7500" x2="69444" y2="7500"/>
                        <a14:foregroundMark x1="21944" y1="5000" x2="21944" y2="5000"/>
                        <a14:backgroundMark x1="68333" y1="55833" x2="68056" y2="85417"/>
                        <a14:backgroundMark x1="68056" y1="85417" x2="67500" y2="85417"/>
                        <a14:backgroundMark x1="59722" y1="91250" x2="58333" y2="95417"/>
                        <a14:backgroundMark x1="25278" y1="7917" x2="23611" y2="1667"/>
                        <a14:backgroundMark x1="20000" y1="11250" x2="20000" y2="11250"/>
                        <a14:backgroundMark x1="20556" y1="10000" x2="20000" y2="8333"/>
                      </a14:backgroundRemoval>
                    </a14:imgEffect>
                  </a14:imgLayer>
                </a14:imgProps>
              </a:ext>
            </a:extLst>
          </a:blip>
          <a:srcRect l="7990" r="23631"/>
          <a:stretch/>
        </p:blipFill>
        <p:spPr bwMode="auto">
          <a:xfrm>
            <a:off x="131762" y="620713"/>
            <a:ext cx="12391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CD69D9FB-94EF-4561-B0E8-801CE472A898}"/>
              </a:ext>
            </a:extLst>
          </p:cNvPr>
          <p:cNvPicPr>
            <a:picLocks noChangeAspect="1" noChangeArrowheads="1"/>
          </p:cNvPicPr>
          <p:nvPr/>
        </p:nvPicPr>
        <p:blipFill>
          <a:blip r:embed="rId13"/>
          <a:srcRect/>
          <a:stretch/>
        </p:blipFill>
        <p:spPr bwMode="auto">
          <a:xfrm>
            <a:off x="3339307" y="5103813"/>
            <a:ext cx="23288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7948F67D-23F3-4957-87DB-4CE87A6E929F}"/>
              </a:ext>
            </a:extLst>
          </p:cNvPr>
          <p:cNvPicPr>
            <a:picLocks noChangeAspect="1" noChangeArrowheads="1"/>
          </p:cNvPicPr>
          <p:nvPr/>
        </p:nvPicPr>
        <p:blipFill>
          <a:blip r:embed="rId14"/>
          <a:srcRect/>
          <a:stretch/>
        </p:blipFill>
        <p:spPr bwMode="auto">
          <a:xfrm>
            <a:off x="2495550" y="3063875"/>
            <a:ext cx="20097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a:extLst>
              <a:ext uri="{FF2B5EF4-FFF2-40B4-BE49-F238E27FC236}">
                <a16:creationId xmlns:a16="http://schemas.microsoft.com/office/drawing/2014/main" id="{AECDBCC1-DBA0-4BC7-851D-6253BB5AF200}"/>
              </a:ext>
            </a:extLst>
          </p:cNvPr>
          <p:cNvPicPr>
            <a:picLocks noChangeAspect="1" noChangeArrowheads="1"/>
          </p:cNvPicPr>
          <p:nvPr/>
        </p:nvPicPr>
        <p:blipFill>
          <a:blip r:embed="rId15"/>
          <a:srcRect/>
          <a:stretch/>
        </p:blipFill>
        <p:spPr bwMode="auto">
          <a:xfrm>
            <a:off x="9880600" y="343429"/>
            <a:ext cx="2179638" cy="145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a:extLst>
              <a:ext uri="{FF2B5EF4-FFF2-40B4-BE49-F238E27FC236}">
                <a16:creationId xmlns:a16="http://schemas.microsoft.com/office/drawing/2014/main" id="{625E254D-C6A0-4817-8B0D-76F024D4D57B}"/>
              </a:ext>
            </a:extLst>
          </p:cNvPr>
          <p:cNvPicPr>
            <a:picLocks noChangeAspect="1" noChangeArrowheads="1"/>
          </p:cNvPicPr>
          <p:nvPr/>
        </p:nvPicPr>
        <p:blipFill>
          <a:blip r:embed="rId16"/>
          <a:srcRect/>
          <a:stretch/>
        </p:blipFill>
        <p:spPr bwMode="auto">
          <a:xfrm>
            <a:off x="4425156" y="620713"/>
            <a:ext cx="2614612"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a:extLst>
              <a:ext uri="{FF2B5EF4-FFF2-40B4-BE49-F238E27FC236}">
                <a16:creationId xmlns:a16="http://schemas.microsoft.com/office/drawing/2014/main" id="{E1BCBB0A-DFDC-4BBE-B71E-F00F427C820C}"/>
              </a:ext>
            </a:extLst>
          </p:cNvPr>
          <p:cNvPicPr>
            <a:picLocks noChangeAspect="1" noChangeArrowheads="1"/>
          </p:cNvPicPr>
          <p:nvPr/>
        </p:nvPicPr>
        <p:blipFill>
          <a:blip r:embed="rId17"/>
          <a:srcRect/>
          <a:stretch/>
        </p:blipFill>
        <p:spPr bwMode="auto">
          <a:xfrm>
            <a:off x="9642475" y="2243480"/>
            <a:ext cx="2466975" cy="182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ECAE54CC-6A4A-4A60-BF9D-6A90C323377C}"/>
              </a:ext>
            </a:extLst>
          </p:cNvPr>
          <p:cNvSpPr/>
          <p:nvPr/>
        </p:nvSpPr>
        <p:spPr>
          <a:xfrm>
            <a:off x="0" y="0"/>
            <a:ext cx="209550" cy="1809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150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1000"/>
                                        <p:tgtEl>
                                          <p:spTgt spid="1028"/>
                                        </p:tgtEl>
                                      </p:cBhvr>
                                    </p:animEffect>
                                  </p:childTnLst>
                                </p:cTn>
                              </p:par>
                            </p:childTnLst>
                          </p:cTn>
                        </p:par>
                        <p:par>
                          <p:cTn id="12" fill="hold" nodeType="afterGroup">
                            <p:stCondLst>
                              <p:cond delay="3000"/>
                            </p:stCondLst>
                            <p:childTnLst>
                              <p:par>
                                <p:cTn id="13" presetID="10" presetClass="entr" presetSubtype="0" fill="hold" nodeType="afterEffect">
                                  <p:stCondLst>
                                    <p:cond delay="1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nodeType="afterGroup">
                            <p:stCondLst>
                              <p:cond delay="5500"/>
                            </p:stCondLst>
                            <p:childTnLst>
                              <p:par>
                                <p:cTn id="17" presetID="10" presetClass="entr" presetSubtype="0" fill="hold" nodeType="afterEffect">
                                  <p:stCondLst>
                                    <p:cond delay="1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nodeType="afterGroup">
                            <p:stCondLst>
                              <p:cond delay="8000"/>
                            </p:stCondLst>
                            <p:childTnLst>
                              <p:par>
                                <p:cTn id="21" presetID="10" presetClass="entr" presetSubtype="0" fill="hold" nodeType="afterEffect">
                                  <p:stCondLst>
                                    <p:cond delay="15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par>
                          <p:cTn id="24" fill="hold" nodeType="afterGroup">
                            <p:stCondLst>
                              <p:cond delay="10500"/>
                            </p:stCondLst>
                            <p:childTnLst>
                              <p:par>
                                <p:cTn id="25" presetID="10" presetClass="entr" presetSubtype="0" fill="hold" nodeType="afterEffect">
                                  <p:stCondLst>
                                    <p:cond delay="150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1000"/>
                                        <p:tgtEl>
                                          <p:spTgt spid="1030"/>
                                        </p:tgtEl>
                                      </p:cBhvr>
                                    </p:animEffect>
                                  </p:childTnLst>
                                </p:cTn>
                              </p:par>
                            </p:childTnLst>
                          </p:cTn>
                        </p:par>
                        <p:par>
                          <p:cTn id="28" fill="hold" nodeType="afterGroup">
                            <p:stCondLst>
                              <p:cond delay="13000"/>
                            </p:stCondLst>
                            <p:childTnLst>
                              <p:par>
                                <p:cTn id="29" presetID="10" presetClass="entr" presetSubtype="0" fill="hold" nodeType="afterEffect">
                                  <p:stCondLst>
                                    <p:cond delay="1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nodeType="withGroup">
                            <p:stCondLst>
                              <p:cond delay="15500"/>
                            </p:stCondLst>
                            <p:childTnLst>
                              <p:par>
                                <p:cTn id="33" presetID="10" presetClass="entr" presetSubtype="0" fill="hold" nodeType="afterEffect">
                                  <p:stCondLst>
                                    <p:cond delay="10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childTnLst>
                          </p:cTn>
                        </p:par>
                        <p:par>
                          <p:cTn id="36" fill="hold" nodeType="afterGroup">
                            <p:stCondLst>
                              <p:cond delay="17500"/>
                            </p:stCondLst>
                            <p:childTnLst>
                              <p:par>
                                <p:cTn id="37" presetID="10" presetClass="entr" presetSubtype="0" fill="hold" nodeType="afterEffect">
                                  <p:stCondLst>
                                    <p:cond delay="1500"/>
                                  </p:stCondLst>
                                  <p:childTnLst>
                                    <p:set>
                                      <p:cBhvr>
                                        <p:cTn id="38" dur="1" fill="hold">
                                          <p:stCondLst>
                                            <p:cond delay="0"/>
                                          </p:stCondLst>
                                        </p:cTn>
                                        <p:tgtEl>
                                          <p:spTgt spid="1032"/>
                                        </p:tgtEl>
                                        <p:attrNameLst>
                                          <p:attrName>style.visibility</p:attrName>
                                        </p:attrNameLst>
                                      </p:cBhvr>
                                      <p:to>
                                        <p:strVal val="visible"/>
                                      </p:to>
                                    </p:set>
                                    <p:animEffect transition="in" filter="fade">
                                      <p:cBhvr>
                                        <p:cTn id="39" dur="1000"/>
                                        <p:tgtEl>
                                          <p:spTgt spid="1032"/>
                                        </p:tgtEl>
                                      </p:cBhvr>
                                    </p:animEffect>
                                  </p:childTnLst>
                                </p:cTn>
                              </p:par>
                            </p:childTnLst>
                          </p:cTn>
                        </p:par>
                        <p:par>
                          <p:cTn id="40" fill="hold" nodeType="afterGroup">
                            <p:stCondLst>
                              <p:cond delay="20000"/>
                            </p:stCondLst>
                            <p:childTnLst>
                              <p:par>
                                <p:cTn id="41" presetID="10" presetClass="entr" presetSubtype="0" fill="hold" nodeType="afterEffect">
                                  <p:stCondLst>
                                    <p:cond delay="150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childTnLst>
                                </p:cTn>
                              </p:par>
                            </p:childTnLst>
                          </p:cTn>
                        </p:par>
                        <p:par>
                          <p:cTn id="44" fill="hold" nodeType="afterGroup">
                            <p:stCondLst>
                              <p:cond delay="22500"/>
                            </p:stCondLst>
                            <p:childTnLst>
                              <p:par>
                                <p:cTn id="45" presetID="10" presetClass="entr" presetSubtype="0" fill="hold" nodeType="afterEffect">
                                  <p:stCondLst>
                                    <p:cond delay="150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childTnLst>
                                </p:cTn>
                              </p:par>
                            </p:childTnLst>
                          </p:cTn>
                        </p:par>
                        <p:par>
                          <p:cTn id="48" fill="hold" nodeType="afterGroup">
                            <p:stCondLst>
                              <p:cond delay="25000"/>
                            </p:stCondLst>
                            <p:childTnLst>
                              <p:par>
                                <p:cTn id="49" presetID="10" presetClass="entr" presetSubtype="0" fill="hold" nodeType="afterEffect">
                                  <p:stCondLst>
                                    <p:cond delay="15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childTnLst>
                                </p:cTn>
                              </p:par>
                            </p:childTnLst>
                          </p:cTn>
                        </p:par>
                        <p:par>
                          <p:cTn id="52" fill="hold" nodeType="afterGroup">
                            <p:stCondLst>
                              <p:cond delay="27500"/>
                            </p:stCondLst>
                            <p:childTnLst>
                              <p:par>
                                <p:cTn id="53" presetID="10" presetClass="entr" presetSubtype="0" fill="hold" nodeType="afterEffect">
                                  <p:stCondLst>
                                    <p:cond delay="1500"/>
                                  </p:stCondLst>
                                  <p:childTnLst>
                                    <p:set>
                                      <p:cBhvr>
                                        <p:cTn id="54" dur="1" fill="hold">
                                          <p:stCondLst>
                                            <p:cond delay="0"/>
                                          </p:stCondLst>
                                        </p:cTn>
                                        <p:tgtEl>
                                          <p:spTgt spid="1034"/>
                                        </p:tgtEl>
                                        <p:attrNameLst>
                                          <p:attrName>style.visibility</p:attrName>
                                        </p:attrNameLst>
                                      </p:cBhvr>
                                      <p:to>
                                        <p:strVal val="visible"/>
                                      </p:to>
                                    </p:set>
                                    <p:animEffect transition="in" filter="fade">
                                      <p:cBhvr>
                                        <p:cTn id="55" dur="1000"/>
                                        <p:tgtEl>
                                          <p:spTgt spid="1034"/>
                                        </p:tgtEl>
                                      </p:cBhvr>
                                    </p:animEffect>
                                  </p:childTnLst>
                                </p:cTn>
                              </p:par>
                            </p:childTnLst>
                          </p:cTn>
                        </p:par>
                        <p:par>
                          <p:cTn id="56" fill="hold" nodeType="afterGroup">
                            <p:stCondLst>
                              <p:cond delay="30000"/>
                            </p:stCondLst>
                            <p:childTnLst>
                              <p:par>
                                <p:cTn id="57" presetID="10" presetClass="entr" presetSubtype="0" fill="hold" nodeType="afterEffect">
                                  <p:stCondLst>
                                    <p:cond delay="150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childTnLst>
                                </p:cTn>
                              </p:par>
                              <p:par>
                                <p:cTn id="60" presetID="10" presetClass="entr" presetSubtype="0" fill="hold" grpId="0" nodeType="withEffect">
                                  <p:stCondLst>
                                    <p:cond delay="150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8A806D-066A-4A17-9068-32A1332BE77C}"/>
              </a:ext>
            </a:extLst>
          </p:cNvPr>
          <p:cNvSpPr/>
          <p:nvPr/>
        </p:nvSpPr>
        <p:spPr>
          <a:xfrm>
            <a:off x="683850" y="4666390"/>
            <a:ext cx="7386467" cy="8342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603" name="ZoneTexte 2">
            <a:extLst>
              <a:ext uri="{FF2B5EF4-FFF2-40B4-BE49-F238E27FC236}">
                <a16:creationId xmlns:a16="http://schemas.microsoft.com/office/drawing/2014/main" id="{B4B51721-17D8-41F4-AB7C-388A542E23C9}"/>
              </a:ext>
            </a:extLst>
          </p:cNvPr>
          <p:cNvSpPr txBox="1">
            <a:spLocks noChangeArrowheads="1"/>
          </p:cNvSpPr>
          <p:nvPr/>
        </p:nvSpPr>
        <p:spPr bwMode="auto">
          <a:xfrm>
            <a:off x="2664064" y="2887118"/>
            <a:ext cx="5554534"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7338"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600"/>
              </a:spcBef>
              <a:buFont typeface="Arial" panose="020B0604020202020204" pitchFamily="34" charset="0"/>
              <a:buChar char="•"/>
            </a:pPr>
            <a:r>
              <a:rPr lang="fr-FR" altLang="fr-FR" dirty="0"/>
              <a:t>Questions du bilan;</a:t>
            </a:r>
          </a:p>
          <a:p>
            <a:pPr>
              <a:spcBef>
                <a:spcPts val="600"/>
              </a:spcBef>
              <a:buFont typeface="Arial" panose="020B0604020202020204" pitchFamily="34" charset="0"/>
              <a:buChar char="•"/>
            </a:pPr>
            <a:r>
              <a:rPr lang="fr-FR" altLang="fr-FR" dirty="0"/>
              <a:t>Voix du secouriste;</a:t>
            </a:r>
          </a:p>
          <a:p>
            <a:pPr>
              <a:spcBef>
                <a:spcPts val="600"/>
              </a:spcBef>
              <a:buFont typeface="Arial" panose="020B0604020202020204" pitchFamily="34" charset="0"/>
              <a:buChar char="•"/>
            </a:pPr>
            <a:r>
              <a:rPr lang="fr-FR" altLang="fr-FR" dirty="0"/>
              <a:t>Fréquence respiratoire, cardiaque; </a:t>
            </a:r>
          </a:p>
          <a:p>
            <a:pPr>
              <a:spcBef>
                <a:spcPts val="600"/>
              </a:spcBef>
              <a:buFont typeface="Arial" panose="020B0604020202020204" pitchFamily="34" charset="0"/>
              <a:buChar char="•"/>
            </a:pPr>
            <a:r>
              <a:rPr lang="fr-FR" altLang="fr-FR" dirty="0"/>
              <a:t>Zone palpée durant le bilan lésionnel;</a:t>
            </a:r>
          </a:p>
          <a:p>
            <a:pPr>
              <a:spcBef>
                <a:spcPts val="600"/>
              </a:spcBef>
              <a:buFont typeface="Arial" panose="020B0604020202020204" pitchFamily="34" charset="0"/>
              <a:buChar char="•"/>
            </a:pPr>
            <a:r>
              <a:rPr lang="fr-FR" altLang="fr-FR" dirty="0"/>
              <a:t>Faire participer à un geste.</a:t>
            </a:r>
          </a:p>
          <a:p>
            <a:pPr>
              <a:spcBef>
                <a:spcPts val="600"/>
              </a:spcBef>
              <a:buFont typeface="Arial" panose="020B0604020202020204" pitchFamily="34" charset="0"/>
              <a:buChar char="•"/>
            </a:pPr>
            <a:r>
              <a:rPr lang="fr-FR" altLang="fr-FR" dirty="0"/>
              <a:t>Fixer un point, imaginer un lieu ou situation agréable;</a:t>
            </a:r>
          </a:p>
          <a:p>
            <a:pPr>
              <a:spcBef>
                <a:spcPts val="600"/>
              </a:spcBef>
              <a:buFont typeface="Arial" panose="020B0604020202020204" pitchFamily="34" charset="0"/>
              <a:buChar char="•"/>
            </a:pPr>
            <a:r>
              <a:rPr lang="fr-FR" altLang="fr-FR" dirty="0"/>
              <a:t>Parler d’un autre sujet (vacances, loisirs…).</a:t>
            </a:r>
          </a:p>
        </p:txBody>
      </p:sp>
      <p:pic>
        <p:nvPicPr>
          <p:cNvPr id="4" name="Picture 2">
            <a:extLst>
              <a:ext uri="{FF2B5EF4-FFF2-40B4-BE49-F238E27FC236}">
                <a16:creationId xmlns:a16="http://schemas.microsoft.com/office/drawing/2014/main" id="{974A7020-7067-44F9-B02D-8BC4A39B7023}"/>
              </a:ext>
            </a:extLst>
          </p:cNvPr>
          <p:cNvPicPr>
            <a:picLocks noChangeAspect="1" noChangeArrowheads="1"/>
          </p:cNvPicPr>
          <p:nvPr/>
        </p:nvPicPr>
        <p:blipFill>
          <a:blip r:embed="rId4"/>
          <a:srcRect/>
          <a:stretch/>
        </p:blipFill>
        <p:spPr bwMode="auto">
          <a:xfrm>
            <a:off x="6750670" y="2645365"/>
            <a:ext cx="2400300" cy="1600200"/>
          </a:xfrm>
          <a:prstGeom prst="rect">
            <a:avLst/>
          </a:prstGeom>
          <a:ln>
            <a:noFill/>
          </a:ln>
          <a:effectLst>
            <a:softEdge rad="112500"/>
          </a:effectLst>
        </p:spPr>
      </p:pic>
      <p:pic>
        <p:nvPicPr>
          <p:cNvPr id="25605" name="Image 4">
            <a:extLst>
              <a:ext uri="{FF2B5EF4-FFF2-40B4-BE49-F238E27FC236}">
                <a16:creationId xmlns:a16="http://schemas.microsoft.com/office/drawing/2014/main" id="{C0917ECE-8992-4C33-ADD6-E9E66F36088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23611" r="78333">
                        <a14:foregroundMark x1="65000" y1="17500" x2="25278" y2="12083"/>
                        <a14:foregroundMark x1="25278" y1="12083" x2="23611" y2="40833"/>
                        <a14:foregroundMark x1="23611" y1="40833" x2="27500" y2="70833"/>
                        <a14:foregroundMark x1="27500" y1="70833" x2="64167" y2="83333"/>
                        <a14:foregroundMark x1="64167" y1="83333" x2="75833" y2="56250"/>
                        <a14:foregroundMark x1="75833" y1="56250" x2="73056" y2="24583"/>
                        <a14:foregroundMark x1="73056" y1="24583" x2="63333" y2="18750"/>
                        <a14:foregroundMark x1="75000" y1="27083" x2="72778" y2="82500"/>
                        <a14:foregroundMark x1="72778" y1="82500" x2="67222" y2="88333"/>
                        <a14:foregroundMark x1="75278" y1="71250" x2="74444" y2="80833"/>
                        <a14:foregroundMark x1="75833" y1="78750" x2="73056" y2="22917"/>
                        <a14:foregroundMark x1="73056" y1="22917" x2="68889" y2="16667"/>
                        <a14:foregroundMark x1="69722" y1="17917" x2="73056" y2="24167"/>
                        <a14:foregroundMark x1="75000" y1="22500" x2="70556" y2="15833"/>
                        <a14:foregroundMark x1="74167" y1="18750" x2="74444" y2="18750"/>
                        <a14:foregroundMark x1="74444" y1="18750" x2="74444" y2="18750"/>
                        <a14:foregroundMark x1="74444" y1="16667" x2="73056" y2="16667"/>
                        <a14:foregroundMark x1="76111" y1="79167" x2="75000" y2="21250"/>
                        <a14:foregroundMark x1="75000" y1="21250" x2="75000" y2="21250"/>
                        <a14:foregroundMark x1="76111" y1="77917" x2="76111" y2="20000"/>
                        <a14:foregroundMark x1="76111" y1="20000" x2="75833" y2="17917"/>
                        <a14:foregroundMark x1="62222" y1="13333" x2="42500" y2="10417"/>
                      </a14:backgroundRemoval>
                    </a14:imgEffect>
                  </a14:imgLayer>
                </a14:imgProps>
              </a:ext>
            </a:extLst>
          </a:blip>
          <a:srcRect l="18594" r="14768"/>
          <a:stretch/>
        </p:blipFill>
        <p:spPr bwMode="auto">
          <a:xfrm>
            <a:off x="9266407" y="3188651"/>
            <a:ext cx="1742314"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115693F0-A635-4B80-A54F-AF37D667F695}"/>
              </a:ext>
            </a:extLst>
          </p:cNvPr>
          <p:cNvPicPr>
            <a:picLocks noChangeAspect="1" noChangeArrowheads="1"/>
          </p:cNvPicPr>
          <p:nvPr/>
        </p:nvPicPr>
        <p:blipFill>
          <a:blip r:embed="rId7"/>
          <a:srcRect/>
          <a:stretch/>
        </p:blipFill>
        <p:spPr bwMode="auto">
          <a:xfrm>
            <a:off x="7427846" y="4946364"/>
            <a:ext cx="3303273" cy="1457326"/>
          </a:xfrm>
          <a:prstGeom prst="rect">
            <a:avLst/>
          </a:prstGeom>
          <a:ln>
            <a:noFill/>
          </a:ln>
          <a:effectLst>
            <a:softEdge rad="112500"/>
          </a:effectLst>
        </p:spPr>
      </p:pic>
      <p:sp>
        <p:nvSpPr>
          <p:cNvPr id="25607" name="ZoneTexte 6">
            <a:extLst>
              <a:ext uri="{FF2B5EF4-FFF2-40B4-BE49-F238E27FC236}">
                <a16:creationId xmlns:a16="http://schemas.microsoft.com/office/drawing/2014/main" id="{AA1F34B4-B0C6-4674-A209-D97D3FE45716}"/>
              </a:ext>
            </a:extLst>
          </p:cNvPr>
          <p:cNvSpPr txBox="1">
            <a:spLocks noChangeArrowheads="1"/>
          </p:cNvSpPr>
          <p:nvPr/>
        </p:nvSpPr>
        <p:spPr bwMode="auto">
          <a:xfrm>
            <a:off x="339725" y="1357313"/>
            <a:ext cx="911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b="1" dirty="0"/>
              <a:t>Focalisation / dé-focalisation attentionnelle</a:t>
            </a:r>
            <a:r>
              <a:rPr lang="fr-FR" altLang="fr-FR" dirty="0"/>
              <a:t>:</a:t>
            </a:r>
          </a:p>
          <a:p>
            <a:endParaRPr lang="fr-FR" altLang="fr-FR" dirty="0"/>
          </a:p>
          <a:p>
            <a:r>
              <a:rPr lang="fr-FR" altLang="fr-FR" dirty="0"/>
              <a:t>Permet de détourner l’attention de la victime sur autre chose que la situation stressante qu’elle vient de subir et ainsi réduire le stress et augmenter son sentiment de contrôle.</a:t>
            </a:r>
          </a:p>
        </p:txBody>
      </p:sp>
      <p:pic>
        <p:nvPicPr>
          <p:cNvPr id="8" name="Picture 2" descr="HYPNOSE, SOIGNER AUTREMENT – La Boutique du Matériel Médical">
            <a:extLst>
              <a:ext uri="{FF2B5EF4-FFF2-40B4-BE49-F238E27FC236}">
                <a16:creationId xmlns:a16="http://schemas.microsoft.com/office/drawing/2014/main" id="{8D89AFC0-3D59-4D0F-A318-BCA5AB060CD2}"/>
              </a:ext>
            </a:extLst>
          </p:cNvPr>
          <p:cNvPicPr>
            <a:picLocks noChangeAspect="1" noChangeArrowheads="1"/>
          </p:cNvPicPr>
          <p:nvPr/>
        </p:nvPicPr>
        <p:blipFill>
          <a:blip r:embed="rId8"/>
          <a:srcRect/>
          <a:stretch>
            <a:fillRect/>
          </a:stretch>
        </p:blipFill>
        <p:spPr bwMode="auto">
          <a:xfrm>
            <a:off x="9457936" y="1698027"/>
            <a:ext cx="2231266" cy="1254275"/>
          </a:xfrm>
          <a:prstGeom prst="rect">
            <a:avLst/>
          </a:prstGeom>
          <a:ln>
            <a:noFill/>
          </a:ln>
          <a:effectLst>
            <a:softEdge rad="112500"/>
          </a:effectLst>
        </p:spPr>
      </p:pic>
      <p:sp>
        <p:nvSpPr>
          <p:cNvPr id="9" name="Rectangle 8">
            <a:extLst>
              <a:ext uri="{FF2B5EF4-FFF2-40B4-BE49-F238E27FC236}">
                <a16:creationId xmlns:a16="http://schemas.microsoft.com/office/drawing/2014/main" id="{5651E489-0AD9-4DDC-A3C1-58DB1E5B98EC}"/>
              </a:ext>
            </a:extLst>
          </p:cNvPr>
          <p:cNvSpPr/>
          <p:nvPr/>
        </p:nvSpPr>
        <p:spPr>
          <a:xfrm>
            <a:off x="0" y="0"/>
            <a:ext cx="209550" cy="1809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Accolade ouvrante 2">
            <a:extLst>
              <a:ext uri="{FF2B5EF4-FFF2-40B4-BE49-F238E27FC236}">
                <a16:creationId xmlns:a16="http://schemas.microsoft.com/office/drawing/2014/main" id="{57F0C14F-9A91-41F3-B0FA-5C4BF256608D}"/>
              </a:ext>
            </a:extLst>
          </p:cNvPr>
          <p:cNvSpPr/>
          <p:nvPr/>
        </p:nvSpPr>
        <p:spPr>
          <a:xfrm>
            <a:off x="2223874" y="2887118"/>
            <a:ext cx="440190" cy="1672771"/>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Accolade ouvrante 10">
            <a:extLst>
              <a:ext uri="{FF2B5EF4-FFF2-40B4-BE49-F238E27FC236}">
                <a16:creationId xmlns:a16="http://schemas.microsoft.com/office/drawing/2014/main" id="{B2EBA0A4-BA28-43AF-897E-EE46D844ABC3}"/>
              </a:ext>
            </a:extLst>
          </p:cNvPr>
          <p:cNvSpPr/>
          <p:nvPr/>
        </p:nvSpPr>
        <p:spPr>
          <a:xfrm>
            <a:off x="2326362" y="4719588"/>
            <a:ext cx="337702" cy="560921"/>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a:extLst>
              <a:ext uri="{FF2B5EF4-FFF2-40B4-BE49-F238E27FC236}">
                <a16:creationId xmlns:a16="http://schemas.microsoft.com/office/drawing/2014/main" id="{C73A8DA9-25E9-47C4-9127-C34C0B713FDA}"/>
              </a:ext>
            </a:extLst>
          </p:cNvPr>
          <p:cNvSpPr txBox="1"/>
          <p:nvPr/>
        </p:nvSpPr>
        <p:spPr>
          <a:xfrm>
            <a:off x="930699" y="3538837"/>
            <a:ext cx="1293175" cy="369332"/>
          </a:xfrm>
          <a:prstGeom prst="rect">
            <a:avLst/>
          </a:prstGeom>
          <a:noFill/>
        </p:spPr>
        <p:txBody>
          <a:bodyPr wrap="none" rtlCol="0">
            <a:spAutoFit/>
          </a:bodyPr>
          <a:lstStyle/>
          <a:p>
            <a:r>
              <a:rPr lang="fr-FR" dirty="0"/>
              <a:t>Focalisation</a:t>
            </a:r>
          </a:p>
        </p:txBody>
      </p:sp>
      <p:sp>
        <p:nvSpPr>
          <p:cNvPr id="13" name="ZoneTexte 12">
            <a:extLst>
              <a:ext uri="{FF2B5EF4-FFF2-40B4-BE49-F238E27FC236}">
                <a16:creationId xmlns:a16="http://schemas.microsoft.com/office/drawing/2014/main" id="{888B7983-FD84-4B2F-9B7D-8285FD8E7575}"/>
              </a:ext>
            </a:extLst>
          </p:cNvPr>
          <p:cNvSpPr txBox="1"/>
          <p:nvPr/>
        </p:nvSpPr>
        <p:spPr>
          <a:xfrm>
            <a:off x="683850" y="4815382"/>
            <a:ext cx="1584793" cy="369332"/>
          </a:xfrm>
          <a:prstGeom prst="rect">
            <a:avLst/>
          </a:prstGeom>
          <a:noFill/>
        </p:spPr>
        <p:txBody>
          <a:bodyPr wrap="none" rtlCol="0">
            <a:spAutoFit/>
          </a:bodyPr>
          <a:lstStyle/>
          <a:p>
            <a:r>
              <a:rPr lang="fr-FR" dirty="0"/>
              <a:t>Dé-focalisation</a:t>
            </a:r>
          </a:p>
        </p:txBody>
      </p:sp>
      <p:sp>
        <p:nvSpPr>
          <p:cNvPr id="16" name="Rectangle 15">
            <a:extLst>
              <a:ext uri="{FF2B5EF4-FFF2-40B4-BE49-F238E27FC236}">
                <a16:creationId xmlns:a16="http://schemas.microsoft.com/office/drawing/2014/main" id="{C70932C0-034A-4A3F-9B43-9F959D0B8FDB}"/>
              </a:ext>
            </a:extLst>
          </p:cNvPr>
          <p:cNvSpPr/>
          <p:nvPr/>
        </p:nvSpPr>
        <p:spPr>
          <a:xfrm>
            <a:off x="2004498" y="229579"/>
            <a:ext cx="6897017" cy="523220"/>
          </a:xfrm>
          <a:prstGeom prst="rect">
            <a:avLst/>
          </a:prstGeom>
          <a:noFill/>
        </p:spPr>
        <p:txBody>
          <a:bodyPr wrap="none">
            <a:spAutoFit/>
          </a:bodyPr>
          <a:lstStyle/>
          <a:p>
            <a:pPr algn="ctr">
              <a:defRPr/>
            </a:pPr>
            <a:r>
              <a:rPr lang="fr-FR"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Quelques techniques pour stabiliser la victime</a:t>
            </a:r>
          </a:p>
        </p:txBody>
      </p:sp>
      <p:pic>
        <p:nvPicPr>
          <p:cNvPr id="17" name="Image 16">
            <a:extLst>
              <a:ext uri="{FF2B5EF4-FFF2-40B4-BE49-F238E27FC236}">
                <a16:creationId xmlns:a16="http://schemas.microsoft.com/office/drawing/2014/main" id="{9A98305D-6507-4DCC-A5EC-8F0EEEEF84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3742" y="5157809"/>
            <a:ext cx="637921" cy="531601"/>
          </a:xfrm>
          <a:prstGeom prst="rect">
            <a:avLst/>
          </a:prstGeom>
        </p:spPr>
      </p:pic>
      <p:sp>
        <p:nvSpPr>
          <p:cNvPr id="18" name="ZoneTexte 17">
            <a:extLst>
              <a:ext uri="{FF2B5EF4-FFF2-40B4-BE49-F238E27FC236}">
                <a16:creationId xmlns:a16="http://schemas.microsoft.com/office/drawing/2014/main" id="{4490DFE1-8CDB-4102-90E4-0096A4DB7061}"/>
              </a:ext>
            </a:extLst>
          </p:cNvPr>
          <p:cNvSpPr txBox="1"/>
          <p:nvPr/>
        </p:nvSpPr>
        <p:spPr>
          <a:xfrm>
            <a:off x="1489348" y="5336473"/>
            <a:ext cx="5400600" cy="338554"/>
          </a:xfrm>
          <a:prstGeom prst="rect">
            <a:avLst/>
          </a:prstGeom>
          <a:solidFill>
            <a:schemeClr val="bg1"/>
          </a:solidFill>
        </p:spPr>
        <p:txBody>
          <a:bodyPr wrap="square" rtlCol="0">
            <a:spAutoFit/>
          </a:bodyPr>
          <a:lstStyle/>
          <a:p>
            <a:r>
              <a:rPr lang="fr-FR" sz="1600" dirty="0">
                <a:solidFill>
                  <a:srgbClr val="FF0000"/>
                </a:solidFill>
              </a:rPr>
              <a:t>Pas sur une victime sous emprise d’alcool ou autre substance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7">
                                            <p:txEl>
                                              <p:pRg st="0" end="0"/>
                                            </p:txEl>
                                          </p:spTgt>
                                        </p:tgtEl>
                                        <p:attrNameLst>
                                          <p:attrName>style.visibility</p:attrName>
                                        </p:attrNameLst>
                                      </p:cBhvr>
                                      <p:to>
                                        <p:strVal val="visible"/>
                                      </p:to>
                                    </p:set>
                                    <p:animEffect transition="in" filter="fade">
                                      <p:cBhvr>
                                        <p:cTn id="7" dur="500"/>
                                        <p:tgtEl>
                                          <p:spTgt spid="2560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607">
                                            <p:txEl>
                                              <p:pRg st="2" end="2"/>
                                            </p:txEl>
                                          </p:spTgt>
                                        </p:tgtEl>
                                        <p:attrNameLst>
                                          <p:attrName>style.visibility</p:attrName>
                                        </p:attrNameLst>
                                      </p:cBhvr>
                                      <p:to>
                                        <p:strVal val="visible"/>
                                      </p:to>
                                    </p:set>
                                    <p:animEffect transition="in" filter="fade">
                                      <p:cBhvr>
                                        <p:cTn id="15" dur="500"/>
                                        <p:tgtEl>
                                          <p:spTgt spid="2560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603">
                                            <p:txEl>
                                              <p:pRg st="0" end="0"/>
                                            </p:txEl>
                                          </p:spTgt>
                                        </p:tgtEl>
                                        <p:attrNameLst>
                                          <p:attrName>style.visibility</p:attrName>
                                        </p:attrNameLst>
                                      </p:cBhvr>
                                      <p:to>
                                        <p:strVal val="visible"/>
                                      </p:to>
                                    </p:set>
                                    <p:animEffect transition="in" filter="fade">
                                      <p:cBhvr>
                                        <p:cTn id="25" dur="500"/>
                                        <p:tgtEl>
                                          <p:spTgt spid="2560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5603">
                                            <p:txEl>
                                              <p:pRg st="1" end="1"/>
                                            </p:txEl>
                                          </p:spTgt>
                                        </p:tgtEl>
                                        <p:attrNameLst>
                                          <p:attrName>style.visibility</p:attrName>
                                        </p:attrNameLst>
                                      </p:cBhvr>
                                      <p:to>
                                        <p:strVal val="visible"/>
                                      </p:to>
                                    </p:set>
                                    <p:animEffect transition="in" filter="fade">
                                      <p:cBhvr>
                                        <p:cTn id="30" dur="500"/>
                                        <p:tgtEl>
                                          <p:spTgt spid="25603">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5603">
                                            <p:txEl>
                                              <p:pRg st="2" end="2"/>
                                            </p:txEl>
                                          </p:spTgt>
                                        </p:tgtEl>
                                        <p:attrNameLst>
                                          <p:attrName>style.visibility</p:attrName>
                                        </p:attrNameLst>
                                      </p:cBhvr>
                                      <p:to>
                                        <p:strVal val="visible"/>
                                      </p:to>
                                    </p:set>
                                    <p:animEffect transition="in" filter="fade">
                                      <p:cBhvr>
                                        <p:cTn id="38" dur="500"/>
                                        <p:tgtEl>
                                          <p:spTgt spid="25603">
                                            <p:txEl>
                                              <p:pRg st="2" end="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5605"/>
                                        </p:tgtEl>
                                        <p:attrNameLst>
                                          <p:attrName>style.visibility</p:attrName>
                                        </p:attrNameLst>
                                      </p:cBhvr>
                                      <p:to>
                                        <p:strVal val="visible"/>
                                      </p:to>
                                    </p:set>
                                    <p:animEffect transition="in" filter="fade">
                                      <p:cBhvr>
                                        <p:cTn id="41" dur="500"/>
                                        <p:tgtEl>
                                          <p:spTgt spid="2560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5603">
                                            <p:txEl>
                                              <p:pRg st="3" end="3"/>
                                            </p:txEl>
                                          </p:spTgt>
                                        </p:tgtEl>
                                        <p:attrNameLst>
                                          <p:attrName>style.visibility</p:attrName>
                                        </p:attrNameLst>
                                      </p:cBhvr>
                                      <p:to>
                                        <p:strVal val="visible"/>
                                      </p:to>
                                    </p:set>
                                    <p:animEffect transition="in" filter="fade">
                                      <p:cBhvr>
                                        <p:cTn id="46" dur="500"/>
                                        <p:tgtEl>
                                          <p:spTgt spid="2560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5603">
                                            <p:txEl>
                                              <p:pRg st="4" end="4"/>
                                            </p:txEl>
                                          </p:spTgt>
                                        </p:tgtEl>
                                        <p:attrNameLst>
                                          <p:attrName>style.visibility</p:attrName>
                                        </p:attrNameLst>
                                      </p:cBhvr>
                                      <p:to>
                                        <p:strVal val="visible"/>
                                      </p:to>
                                    </p:set>
                                    <p:animEffect transition="in" filter="fade">
                                      <p:cBhvr>
                                        <p:cTn id="51" dur="500"/>
                                        <p:tgtEl>
                                          <p:spTgt spid="2560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5603">
                                            <p:txEl>
                                              <p:pRg st="5" end="5"/>
                                            </p:txEl>
                                          </p:spTgt>
                                        </p:tgtEl>
                                        <p:attrNameLst>
                                          <p:attrName>style.visibility</p:attrName>
                                        </p:attrNameLst>
                                      </p:cBhvr>
                                      <p:to>
                                        <p:strVal val="visible"/>
                                      </p:to>
                                    </p:set>
                                    <p:animEffect transition="in" filter="fade">
                                      <p:cBhvr>
                                        <p:cTn id="64" dur="500"/>
                                        <p:tgtEl>
                                          <p:spTgt spid="25603">
                                            <p:txEl>
                                              <p:pRg st="5" end="5"/>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5603">
                                            <p:txEl>
                                              <p:pRg st="6" end="6"/>
                                            </p:txEl>
                                          </p:spTgt>
                                        </p:tgtEl>
                                        <p:attrNameLst>
                                          <p:attrName>style.visibility</p:attrName>
                                        </p:attrNameLst>
                                      </p:cBhvr>
                                      <p:to>
                                        <p:strVal val="visible"/>
                                      </p:to>
                                    </p:set>
                                    <p:animEffect transition="in" filter="fade">
                                      <p:cBhvr>
                                        <p:cTn id="72" dur="500"/>
                                        <p:tgtEl>
                                          <p:spTgt spid="25603">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par>
                                <p:cTn id="81" presetID="10" presetClass="entr" presetSubtype="0" fill="hold" grpId="1"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fade">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500"/>
                                        <p:tgtEl>
                                          <p:spTgt spid="1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fade">
                                      <p:cBhvr>
                                        <p:cTn id="91" dur="500"/>
                                        <p:tgtEl>
                                          <p:spTgt spid="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9" grpId="1" animBg="1"/>
      <p:bldP spid="3" grpId="0" animBg="1"/>
      <p:bldP spid="11" grpId="0" animBg="1"/>
      <p:bldP spid="5" grpId="0"/>
      <p:bldP spid="13"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3" name="ZoneTexte 2">
            <a:extLst>
              <a:ext uri="{FF2B5EF4-FFF2-40B4-BE49-F238E27FC236}">
                <a16:creationId xmlns:a16="http://schemas.microsoft.com/office/drawing/2014/main" id="{28323119-CA31-4644-9D10-AC3FEF5113B6}"/>
              </a:ext>
            </a:extLst>
          </p:cNvPr>
          <p:cNvSpPr txBox="1">
            <a:spLocks noChangeArrowheads="1"/>
          </p:cNvSpPr>
          <p:nvPr/>
        </p:nvSpPr>
        <p:spPr bwMode="auto">
          <a:xfrm>
            <a:off x="2511425" y="3556000"/>
            <a:ext cx="44283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7338"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1800"/>
              </a:spcBef>
              <a:buFont typeface="Arial" panose="020B0604020202020204" pitchFamily="34" charset="0"/>
              <a:buChar char="•"/>
            </a:pPr>
            <a:r>
              <a:rPr lang="fr-FR" altLang="fr-FR" dirty="0"/>
              <a:t>Faire prendre conscience de sa respiration</a:t>
            </a:r>
          </a:p>
          <a:p>
            <a:pPr>
              <a:spcBef>
                <a:spcPts val="1800"/>
              </a:spcBef>
              <a:buFont typeface="Arial" panose="020B0604020202020204" pitchFamily="34" charset="0"/>
              <a:buChar char="•"/>
            </a:pPr>
            <a:r>
              <a:rPr lang="fr-FR" altLang="fr-FR" dirty="0"/>
              <a:t>Respiration complète</a:t>
            </a:r>
          </a:p>
          <a:p>
            <a:pPr>
              <a:spcBef>
                <a:spcPts val="1800"/>
              </a:spcBef>
              <a:buFont typeface="Arial" panose="020B0604020202020204" pitchFamily="34" charset="0"/>
              <a:buChar char="•"/>
            </a:pPr>
            <a:r>
              <a:rPr lang="fr-FR" altLang="fr-FR" dirty="0"/>
              <a:t>Respiration abdominale</a:t>
            </a:r>
          </a:p>
        </p:txBody>
      </p:sp>
      <p:sp>
        <p:nvSpPr>
          <p:cNvPr id="30724" name="ZoneTexte 3">
            <a:extLst>
              <a:ext uri="{FF2B5EF4-FFF2-40B4-BE49-F238E27FC236}">
                <a16:creationId xmlns:a16="http://schemas.microsoft.com/office/drawing/2014/main" id="{B42CC554-6A84-4761-9374-3B5EB11B1A1D}"/>
              </a:ext>
            </a:extLst>
          </p:cNvPr>
          <p:cNvSpPr txBox="1">
            <a:spLocks noChangeArrowheads="1"/>
          </p:cNvSpPr>
          <p:nvPr/>
        </p:nvSpPr>
        <p:spPr bwMode="auto">
          <a:xfrm>
            <a:off x="165100" y="1651000"/>
            <a:ext cx="1043225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b="1" dirty="0"/>
              <a:t>Respiration contrôlée</a:t>
            </a:r>
            <a:r>
              <a:rPr lang="fr-FR" altLang="fr-FR" dirty="0"/>
              <a:t>:</a:t>
            </a:r>
          </a:p>
          <a:p>
            <a:endParaRPr lang="fr-FR" altLang="fr-FR" dirty="0"/>
          </a:p>
          <a:p>
            <a:r>
              <a:rPr lang="fr-FR" altLang="fr-FR" dirty="0"/>
              <a:t>L’objectif du contrôle respiratoire est d’induire une respiration relaxante pour se détendre et se calmer et ainsi contribuer à l’équilibre physiologique et psychologique.</a:t>
            </a:r>
          </a:p>
        </p:txBody>
      </p:sp>
      <p:pic>
        <p:nvPicPr>
          <p:cNvPr id="30725" name="Picture 6" descr="Respirez. Expirez. Répétez: Les bienfaits de la respiration contrôlée -  Therapeutes magazine">
            <a:extLst>
              <a:ext uri="{FF2B5EF4-FFF2-40B4-BE49-F238E27FC236}">
                <a16:creationId xmlns:a16="http://schemas.microsoft.com/office/drawing/2014/main" id="{365EE0D1-D045-4D7B-A169-FD49BD8366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0725" y="4248150"/>
            <a:ext cx="2678113"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F7F90D9-0484-4FD8-99CC-99966BCAD10A}"/>
              </a:ext>
            </a:extLst>
          </p:cNvPr>
          <p:cNvSpPr/>
          <p:nvPr/>
        </p:nvSpPr>
        <p:spPr>
          <a:xfrm>
            <a:off x="0" y="0"/>
            <a:ext cx="209550" cy="1809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6">
            <a:extLst>
              <a:ext uri="{FF2B5EF4-FFF2-40B4-BE49-F238E27FC236}">
                <a16:creationId xmlns:a16="http://schemas.microsoft.com/office/drawing/2014/main" id="{14201255-C79C-4A85-AB0D-08C6129A5784}"/>
              </a:ext>
            </a:extLst>
          </p:cNvPr>
          <p:cNvSpPr/>
          <p:nvPr/>
        </p:nvSpPr>
        <p:spPr>
          <a:xfrm>
            <a:off x="1382093" y="5451718"/>
            <a:ext cx="5688632" cy="652237"/>
          </a:xfrm>
          <a:prstGeom prst="rect">
            <a:avLst/>
          </a:prstGeom>
          <a:solidFill>
            <a:schemeClr val="accent5">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dirty="0">
                <a:solidFill>
                  <a:srgbClr val="FF0000"/>
                </a:solidFill>
              </a:rPr>
              <a:t>S’assurer que la pathologie de la victime ne contre-indique pas la mise en œuvre de la respiration contrôlée.</a:t>
            </a:r>
          </a:p>
        </p:txBody>
      </p:sp>
      <p:pic>
        <p:nvPicPr>
          <p:cNvPr id="8" name="Image 7">
            <a:extLst>
              <a:ext uri="{FF2B5EF4-FFF2-40B4-BE49-F238E27FC236}">
                <a16:creationId xmlns:a16="http://schemas.microsoft.com/office/drawing/2014/main" id="{544AB4F1-DA9A-497D-8839-623AFD08EE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148" y="5451718"/>
            <a:ext cx="739527" cy="616273"/>
          </a:xfrm>
          <a:prstGeom prst="rect">
            <a:avLst/>
          </a:prstGeom>
        </p:spPr>
      </p:pic>
      <p:sp>
        <p:nvSpPr>
          <p:cNvPr id="9" name="Rectangle 8">
            <a:extLst>
              <a:ext uri="{FF2B5EF4-FFF2-40B4-BE49-F238E27FC236}">
                <a16:creationId xmlns:a16="http://schemas.microsoft.com/office/drawing/2014/main" id="{80F16444-805A-4194-A848-1CA65CE40294}"/>
              </a:ext>
            </a:extLst>
          </p:cNvPr>
          <p:cNvSpPr/>
          <p:nvPr/>
        </p:nvSpPr>
        <p:spPr>
          <a:xfrm>
            <a:off x="2004498" y="229579"/>
            <a:ext cx="6897017" cy="523220"/>
          </a:xfrm>
          <a:prstGeom prst="rect">
            <a:avLst/>
          </a:prstGeom>
          <a:noFill/>
        </p:spPr>
        <p:txBody>
          <a:bodyPr wrap="none">
            <a:spAutoFit/>
          </a:bodyPr>
          <a:lstStyle/>
          <a:p>
            <a:pPr algn="ctr">
              <a:defRPr/>
            </a:pPr>
            <a:r>
              <a:rPr lang="fr-FR"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Quelques techniques pour stabiliser la victime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Effect transition="in" filter="fade">
                                      <p:cBhvr>
                                        <p:cTn id="7" dur="500"/>
                                        <p:tgtEl>
                                          <p:spTgt spid="307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4">
                                            <p:txEl>
                                              <p:pRg st="2" end="2"/>
                                            </p:txEl>
                                          </p:spTgt>
                                        </p:tgtEl>
                                        <p:attrNameLst>
                                          <p:attrName>style.visibility</p:attrName>
                                        </p:attrNameLst>
                                      </p:cBhvr>
                                      <p:to>
                                        <p:strVal val="visible"/>
                                      </p:to>
                                    </p:set>
                                    <p:animEffect transition="in" filter="fade">
                                      <p:cBhvr>
                                        <p:cTn id="12" dur="500"/>
                                        <p:tgtEl>
                                          <p:spTgt spid="307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23">
                                            <p:txEl>
                                              <p:pRg st="0" end="0"/>
                                            </p:txEl>
                                          </p:spTgt>
                                        </p:tgtEl>
                                        <p:attrNameLst>
                                          <p:attrName>style.visibility</p:attrName>
                                        </p:attrNameLst>
                                      </p:cBhvr>
                                      <p:to>
                                        <p:strVal val="visible"/>
                                      </p:to>
                                    </p:set>
                                    <p:animEffect transition="in" filter="fade">
                                      <p:cBhvr>
                                        <p:cTn id="17" dur="500"/>
                                        <p:tgtEl>
                                          <p:spTgt spid="3072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0725"/>
                                        </p:tgtEl>
                                        <p:attrNameLst>
                                          <p:attrName>style.visibility</p:attrName>
                                        </p:attrNameLst>
                                      </p:cBhvr>
                                      <p:to>
                                        <p:strVal val="visible"/>
                                      </p:to>
                                    </p:set>
                                    <p:animEffect transition="in" filter="fade">
                                      <p:cBhvr>
                                        <p:cTn id="20" dur="500"/>
                                        <p:tgtEl>
                                          <p:spTgt spid="307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723">
                                            <p:txEl>
                                              <p:pRg st="1" end="1"/>
                                            </p:txEl>
                                          </p:spTgt>
                                        </p:tgtEl>
                                        <p:attrNameLst>
                                          <p:attrName>style.visibility</p:attrName>
                                        </p:attrNameLst>
                                      </p:cBhvr>
                                      <p:to>
                                        <p:strVal val="visible"/>
                                      </p:to>
                                    </p:set>
                                    <p:animEffect transition="in" filter="fade">
                                      <p:cBhvr>
                                        <p:cTn id="25" dur="500"/>
                                        <p:tgtEl>
                                          <p:spTgt spid="3072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723">
                                            <p:txEl>
                                              <p:pRg st="2" end="2"/>
                                            </p:txEl>
                                          </p:spTgt>
                                        </p:tgtEl>
                                        <p:attrNameLst>
                                          <p:attrName>style.visibility</p:attrName>
                                        </p:attrNameLst>
                                      </p:cBhvr>
                                      <p:to>
                                        <p:strVal val="visible"/>
                                      </p:to>
                                    </p:set>
                                    <p:animEffect transition="in" filter="fade">
                                      <p:cBhvr>
                                        <p:cTn id="30" dur="500"/>
                                        <p:tgtEl>
                                          <p:spTgt spid="30723">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936CE0C0-71DA-47E9-9BB5-E942F848C9BC}"/>
              </a:ext>
            </a:extLst>
          </p:cNvPr>
          <p:cNvSpPr>
            <a:spLocks noGrp="1" noChangeArrowheads="1"/>
          </p:cNvSpPr>
          <p:nvPr>
            <p:ph type="ctrTitle"/>
          </p:nvPr>
        </p:nvSpPr>
        <p:spPr>
          <a:xfrm>
            <a:off x="1233488" y="1635578"/>
            <a:ext cx="7932737" cy="969962"/>
          </a:xfrm>
        </p:spPr>
        <p:txBody>
          <a:bodyPr/>
          <a:lstStyle/>
          <a:p>
            <a:pPr algn="l" eaLnBrk="1" hangingPunct="1"/>
            <a:r>
              <a:rPr lang="fr-FR" altLang="fr-FR" sz="4800" dirty="0">
                <a:solidFill>
                  <a:srgbClr val="3A5AA4"/>
                </a:solidFill>
              </a:rPr>
              <a:t>Prise en charge d’une personne en situation de crise</a:t>
            </a:r>
          </a:p>
        </p:txBody>
      </p:sp>
      <p:sp>
        <p:nvSpPr>
          <p:cNvPr id="7171" name="Sous-titre 2">
            <a:extLst>
              <a:ext uri="{FF2B5EF4-FFF2-40B4-BE49-F238E27FC236}">
                <a16:creationId xmlns:a16="http://schemas.microsoft.com/office/drawing/2014/main" id="{E9678600-E0B8-4283-9A1C-F103E7647981}"/>
              </a:ext>
            </a:extLst>
          </p:cNvPr>
          <p:cNvSpPr>
            <a:spLocks noGrp="1" noChangeArrowheads="1"/>
          </p:cNvSpPr>
          <p:nvPr>
            <p:ph type="subTitle" idx="1"/>
          </p:nvPr>
        </p:nvSpPr>
        <p:spPr>
          <a:xfrm>
            <a:off x="1233488" y="3936159"/>
            <a:ext cx="4984750" cy="1570879"/>
          </a:xfrm>
        </p:spPr>
        <p:txBody>
          <a:bodyPr/>
          <a:lstStyle/>
          <a:p>
            <a:pPr eaLnBrk="1" hangingPunct="1"/>
            <a:r>
              <a:rPr lang="fr-FR" altLang="fr-FR" dirty="0"/>
              <a:t>La crise se manifeste de manière brusque et intense, par une souffrance aigüe et difficile à contenir</a:t>
            </a:r>
          </a:p>
        </p:txBody>
      </p:sp>
      <p:sp>
        <p:nvSpPr>
          <p:cNvPr id="7172" name="ZoneTexte 3">
            <a:extLst>
              <a:ext uri="{FF2B5EF4-FFF2-40B4-BE49-F238E27FC236}">
                <a16:creationId xmlns:a16="http://schemas.microsoft.com/office/drawing/2014/main" id="{BBAF2360-F991-43AC-9248-54AD7A97EEB1}"/>
              </a:ext>
            </a:extLst>
          </p:cNvPr>
          <p:cNvSpPr txBox="1">
            <a:spLocks noChangeArrowheads="1"/>
          </p:cNvSpPr>
          <p:nvPr/>
        </p:nvSpPr>
        <p:spPr bwMode="auto">
          <a:xfrm>
            <a:off x="649288" y="1574800"/>
            <a:ext cx="418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3600" dirty="0">
                <a:solidFill>
                  <a:schemeClr val="bg1"/>
                </a:solidFill>
              </a:rPr>
              <a:t>4</a:t>
            </a:r>
          </a:p>
        </p:txBody>
      </p:sp>
    </p:spTree>
    <p:extLst>
      <p:ext uri="{BB962C8B-B14F-4D97-AF65-F5344CB8AC3E}">
        <p14:creationId xmlns:p14="http://schemas.microsoft.com/office/powerpoint/2010/main" val="2987119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0AC2EE4-D363-4C1F-AF67-2C520B569BB5}"/>
              </a:ext>
            </a:extLst>
          </p:cNvPr>
          <p:cNvSpPr txBox="1"/>
          <p:nvPr/>
        </p:nvSpPr>
        <p:spPr>
          <a:xfrm>
            <a:off x="1611699" y="421892"/>
            <a:ext cx="5697677" cy="2031325"/>
          </a:xfrm>
          <a:prstGeom prst="rect">
            <a:avLst/>
          </a:prstGeom>
          <a:noFill/>
        </p:spPr>
        <p:txBody>
          <a:bodyPr wrap="square" rtlCol="0">
            <a:spAutoFit/>
          </a:bodyPr>
          <a:lstStyle/>
          <a:p>
            <a:r>
              <a:rPr lang="fr-FR" dirty="0"/>
              <a:t>Une personne en situation de crise peut manifester:</a:t>
            </a:r>
          </a:p>
          <a:p>
            <a:pPr marL="742950" lvl="1" indent="-285750">
              <a:buFont typeface="Arial" panose="020B0604020202020204" pitchFamily="34" charset="0"/>
              <a:buChar char="•"/>
            </a:pPr>
            <a:r>
              <a:rPr lang="fr-FR" dirty="0"/>
              <a:t>un contact impossible;</a:t>
            </a:r>
          </a:p>
          <a:p>
            <a:pPr marL="742950" lvl="1" indent="-285750">
              <a:buFont typeface="Arial" panose="020B0604020202020204" pitchFamily="34" charset="0"/>
              <a:buChar char="•"/>
            </a:pPr>
            <a:r>
              <a:rPr lang="fr-FR" dirty="0"/>
              <a:t>Une angoisse massive;</a:t>
            </a:r>
          </a:p>
          <a:p>
            <a:pPr marL="742950" lvl="1" indent="-285750">
              <a:buFont typeface="Arial" panose="020B0604020202020204" pitchFamily="34" charset="0"/>
              <a:buChar char="•"/>
            </a:pPr>
            <a:r>
              <a:rPr lang="fr-FR" dirty="0"/>
              <a:t>une agitation extrême;</a:t>
            </a:r>
          </a:p>
          <a:p>
            <a:pPr marL="742950" lvl="1" indent="-285750">
              <a:buFont typeface="Arial" panose="020B0604020202020204" pitchFamily="34" charset="0"/>
              <a:buChar char="•"/>
            </a:pPr>
            <a:r>
              <a:rPr lang="fr-FR" dirty="0"/>
              <a:t>des hallucinations, un vécu délirant;</a:t>
            </a:r>
          </a:p>
          <a:p>
            <a:pPr marL="742950" lvl="1" indent="-285750">
              <a:buFont typeface="Arial" panose="020B0604020202020204" pitchFamily="34" charset="0"/>
              <a:buChar char="•"/>
            </a:pPr>
            <a:r>
              <a:rPr lang="fr-FR" dirty="0"/>
              <a:t>une agressivité envers elle-même ou les secours;</a:t>
            </a:r>
          </a:p>
          <a:p>
            <a:pPr marL="742950" lvl="1" indent="-285750">
              <a:buFont typeface="Arial" panose="020B0604020202020204" pitchFamily="34" charset="0"/>
              <a:buChar char="•"/>
            </a:pPr>
            <a:r>
              <a:rPr lang="fr-FR" dirty="0"/>
              <a:t>des intentions suicidaires…</a:t>
            </a:r>
          </a:p>
        </p:txBody>
      </p:sp>
      <p:sp>
        <p:nvSpPr>
          <p:cNvPr id="5" name="ZoneTexte 4">
            <a:extLst>
              <a:ext uri="{FF2B5EF4-FFF2-40B4-BE49-F238E27FC236}">
                <a16:creationId xmlns:a16="http://schemas.microsoft.com/office/drawing/2014/main" id="{14075DBA-D572-44B8-BB43-C9E904ED5CA4}"/>
              </a:ext>
            </a:extLst>
          </p:cNvPr>
          <p:cNvSpPr txBox="1"/>
          <p:nvPr/>
        </p:nvSpPr>
        <p:spPr>
          <a:xfrm>
            <a:off x="5464462" y="2877863"/>
            <a:ext cx="4731039" cy="3416320"/>
          </a:xfrm>
          <a:prstGeom prst="rect">
            <a:avLst/>
          </a:prstGeom>
          <a:noFill/>
        </p:spPr>
        <p:txBody>
          <a:bodyPr wrap="none" rtlCol="0">
            <a:spAutoFit/>
          </a:bodyPr>
          <a:lstStyle/>
          <a:p>
            <a:r>
              <a:rPr lang="fr-FR" dirty="0"/>
              <a:t>Un état de crise peut être dû à deux facteurs:</a:t>
            </a:r>
          </a:p>
          <a:p>
            <a:pPr marL="742950" lvl="1" indent="-285750">
              <a:buFont typeface="Arial" panose="020B0604020202020204" pitchFamily="34" charset="0"/>
              <a:buChar char="•"/>
            </a:pPr>
            <a:r>
              <a:rPr lang="fr-FR" dirty="0"/>
              <a:t>externe:</a:t>
            </a:r>
          </a:p>
          <a:p>
            <a:pPr marL="1200150" lvl="2" indent="-285750">
              <a:buFont typeface="Arial" panose="020B0604020202020204" pitchFamily="34" charset="0"/>
              <a:buChar char="•"/>
            </a:pPr>
            <a:r>
              <a:rPr lang="fr-FR" dirty="0"/>
              <a:t>évènement stressant.</a:t>
            </a:r>
          </a:p>
          <a:p>
            <a:pPr lvl="2"/>
            <a:endParaRPr lang="fr-FR" dirty="0"/>
          </a:p>
          <a:p>
            <a:pPr marL="742950" lvl="1" indent="-285750">
              <a:buFont typeface="Arial" panose="020B0604020202020204" pitchFamily="34" charset="0"/>
              <a:buChar char="•"/>
            </a:pPr>
            <a:r>
              <a:rPr lang="fr-FR" dirty="0"/>
              <a:t>interne:</a:t>
            </a:r>
          </a:p>
          <a:p>
            <a:pPr marL="1200150" lvl="2" indent="-285750">
              <a:buFont typeface="Arial" panose="020B0604020202020204" pitchFamily="34" charset="0"/>
              <a:buChar char="•"/>
            </a:pPr>
            <a:r>
              <a:rPr lang="fr-FR" dirty="0"/>
              <a:t>Hypoglycémie;</a:t>
            </a:r>
          </a:p>
          <a:p>
            <a:pPr marL="1200150" lvl="2" indent="-285750">
              <a:buFont typeface="Arial" panose="020B0604020202020204" pitchFamily="34" charset="0"/>
              <a:buChar char="•"/>
            </a:pPr>
            <a:r>
              <a:rPr lang="fr-FR" dirty="0"/>
              <a:t>Hypoxie;</a:t>
            </a:r>
          </a:p>
          <a:p>
            <a:pPr marL="1200150" lvl="2" indent="-285750">
              <a:buFont typeface="Arial" panose="020B0604020202020204" pitchFamily="34" charset="0"/>
              <a:buChar char="•"/>
            </a:pPr>
            <a:r>
              <a:rPr lang="fr-FR" dirty="0"/>
              <a:t>AVC;</a:t>
            </a:r>
          </a:p>
          <a:p>
            <a:pPr marL="1200150" lvl="2" indent="-285750">
              <a:buFont typeface="Arial" panose="020B0604020202020204" pitchFamily="34" charset="0"/>
              <a:buChar char="•"/>
            </a:pPr>
            <a:r>
              <a:rPr lang="fr-FR" dirty="0"/>
              <a:t>traumatisme crânien;</a:t>
            </a:r>
          </a:p>
          <a:p>
            <a:pPr marL="1200150" lvl="2" indent="-285750">
              <a:buFont typeface="Arial" panose="020B0604020202020204" pitchFamily="34" charset="0"/>
              <a:buChar char="•"/>
            </a:pPr>
            <a:r>
              <a:rPr lang="fr-FR" dirty="0"/>
              <a:t>Alcool;</a:t>
            </a:r>
          </a:p>
          <a:p>
            <a:pPr marL="1200150" lvl="2" indent="-285750">
              <a:buFont typeface="Arial" panose="020B0604020202020204" pitchFamily="34" charset="0"/>
              <a:buChar char="•"/>
            </a:pPr>
            <a:r>
              <a:rPr lang="fr-FR" dirty="0"/>
              <a:t>prise de médicaments, stupéfiants;</a:t>
            </a:r>
          </a:p>
          <a:p>
            <a:pPr marL="1200150" lvl="2" indent="-285750">
              <a:buFont typeface="Arial" panose="020B0604020202020204" pitchFamily="34" charset="0"/>
              <a:buChar char="•"/>
            </a:pPr>
            <a:r>
              <a:rPr lang="fr-FR" dirty="0"/>
              <a:t>maladie psychiatrique…</a:t>
            </a:r>
          </a:p>
        </p:txBody>
      </p:sp>
      <p:pic>
        <p:nvPicPr>
          <p:cNvPr id="9" name="Image 8">
            <a:extLst>
              <a:ext uri="{FF2B5EF4-FFF2-40B4-BE49-F238E27FC236}">
                <a16:creationId xmlns:a16="http://schemas.microsoft.com/office/drawing/2014/main" id="{6CE3F2BD-5BA2-4A76-A087-636AF3A718E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17" b="97917" l="49444" r="98519">
                        <a14:foregroundMark x1="53889" y1="42500" x2="51852" y2="72500"/>
                        <a14:foregroundMark x1="51852" y1="72500" x2="57222" y2="51667"/>
                        <a14:foregroundMark x1="57222" y1="51667" x2="55741" y2="46250"/>
                        <a14:foregroundMark x1="50556" y1="60000" x2="51481" y2="82500"/>
                        <a14:foregroundMark x1="51481" y1="82500" x2="61481" y2="90000"/>
                        <a14:foregroundMark x1="61481" y1="90000" x2="71667" y2="90000"/>
                        <a14:foregroundMark x1="71667" y1="90000" x2="63333" y2="65000"/>
                        <a14:foregroundMark x1="63333" y1="65000" x2="73333" y2="50833"/>
                        <a14:foregroundMark x1="73333" y1="50833" x2="60370" y2="42917"/>
                        <a14:foregroundMark x1="60370" y1="42917" x2="70926" y2="42500"/>
                        <a14:foregroundMark x1="70926" y1="42500" x2="70556" y2="43750"/>
                        <a14:foregroundMark x1="73148" y1="41250" x2="88889" y2="80000"/>
                        <a14:foregroundMark x1="88889" y1="80000" x2="81111" y2="95000"/>
                        <a14:foregroundMark x1="81111" y1="95000" x2="58148" y2="97917"/>
                        <a14:foregroundMark x1="58148" y1="97917" x2="84259" y2="87917"/>
                        <a14:foregroundMark x1="84259" y1="87917" x2="93333" y2="67083"/>
                        <a14:foregroundMark x1="93333" y1="67083" x2="80556" y2="21667"/>
                        <a14:foregroundMark x1="80556" y1="21667" x2="71852" y2="8333"/>
                        <a14:foregroundMark x1="71852" y1="8333" x2="61296" y2="9583"/>
                        <a14:foregroundMark x1="61296" y1="9583" x2="71667" y2="6250"/>
                        <a14:foregroundMark x1="71667" y1="6250" x2="83333" y2="18750"/>
                        <a14:foregroundMark x1="83333" y1="18750" x2="90926" y2="36250"/>
                        <a14:foregroundMark x1="90926" y1="36250" x2="97407" y2="72083"/>
                        <a14:foregroundMark x1="98519" y1="86667" x2="98519" y2="74167"/>
                        <a14:foregroundMark x1="94259" y1="97083" x2="51481" y2="97917"/>
                        <a14:foregroundMark x1="51481" y1="97917" x2="50185" y2="96667"/>
                        <a14:foregroundMark x1="76852" y1="3333" x2="64815" y2="4583"/>
                        <a14:foregroundMark x1="64815" y1="4583" x2="67222" y2="417"/>
                        <a14:foregroundMark x1="60556" y1="83333" x2="66111" y2="83333"/>
                        <a14:foregroundMark x1="53889" y1="90833" x2="52778" y2="97500"/>
                        <a14:foregroundMark x1="49630" y1="74167" x2="49444" y2="60417"/>
                      </a14:backgroundRemoval>
                    </a14:imgEffect>
                  </a14:imgLayer>
                </a14:imgProps>
              </a:ext>
            </a:extLst>
          </a:blip>
          <a:srcRect l="46848"/>
          <a:stretch/>
        </p:blipFill>
        <p:spPr>
          <a:xfrm>
            <a:off x="1392048" y="3058413"/>
            <a:ext cx="2550554" cy="2132726"/>
          </a:xfrm>
          <a:prstGeom prst="rect">
            <a:avLst/>
          </a:prstGeom>
        </p:spPr>
      </p:pic>
      <p:pic>
        <p:nvPicPr>
          <p:cNvPr id="10" name="Image 9">
            <a:extLst>
              <a:ext uri="{FF2B5EF4-FFF2-40B4-BE49-F238E27FC236}">
                <a16:creationId xmlns:a16="http://schemas.microsoft.com/office/drawing/2014/main" id="{D7034BD1-B848-49A6-8E49-6859695A34B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5000" b="95417" l="10000" r="90000">
                        <a14:foregroundMark x1="40833" y1="43750" x2="40833" y2="43750"/>
                        <a14:foregroundMark x1="40833" y1="43750" x2="37222" y2="77083"/>
                        <a14:foregroundMark x1="37222" y1="77083" x2="46944" y2="49167"/>
                        <a14:foregroundMark x1="46944" y1="49167" x2="46111" y2="17083"/>
                        <a14:foregroundMark x1="46111" y1="17083" x2="46111" y2="17083"/>
                        <a14:foregroundMark x1="41389" y1="15417" x2="45833" y2="9167"/>
                        <a14:foregroundMark x1="50833" y1="56250" x2="46944" y2="89167"/>
                        <a14:foregroundMark x1="46944" y1="89167" x2="28056" y2="95833"/>
                        <a14:foregroundMark x1="28056" y1="95833" x2="42778" y2="65833"/>
                        <a14:foregroundMark x1="42778" y1="65833" x2="43611" y2="76250"/>
                        <a14:foregroundMark x1="36944" y1="34167" x2="40278" y2="33333"/>
                        <a14:foregroundMark x1="69167" y1="9167" x2="69167" y2="9167"/>
                        <a14:foregroundMark x1="69444" y1="7500" x2="69444" y2="7500"/>
                        <a14:foregroundMark x1="21944" y1="5000" x2="21944" y2="5000"/>
                        <a14:backgroundMark x1="68333" y1="55833" x2="68056" y2="85417"/>
                        <a14:backgroundMark x1="68056" y1="85417" x2="67500" y2="85417"/>
                        <a14:backgroundMark x1="59722" y1="91250" x2="58333" y2="95417"/>
                        <a14:backgroundMark x1="25278" y1="7917" x2="23611" y2="1667"/>
                        <a14:backgroundMark x1="20000" y1="11250" x2="20000" y2="11250"/>
                        <a14:backgroundMark x1="20556" y1="10000" x2="20000" y2="8333"/>
                      </a14:backgroundRemoval>
                    </a14:imgEffect>
                  </a14:imgLayer>
                </a14:imgProps>
              </a:ext>
            </a:extLst>
          </a:blip>
          <a:srcRect l="7990" r="23631"/>
          <a:stretch/>
        </p:blipFill>
        <p:spPr bwMode="auto">
          <a:xfrm>
            <a:off x="7725146" y="180975"/>
            <a:ext cx="2414792" cy="235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91E2C05-33DE-4636-9169-1E07611F63CC}"/>
              </a:ext>
            </a:extLst>
          </p:cNvPr>
          <p:cNvSpPr/>
          <p:nvPr/>
        </p:nvSpPr>
        <p:spPr>
          <a:xfrm>
            <a:off x="0" y="0"/>
            <a:ext cx="209550" cy="1809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500"/>
                                        <p:tgtEl>
                                          <p:spTgt spid="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fade">
                                      <p:cBhvr>
                                        <p:cTn id="48" dur="500"/>
                                        <p:tgtEl>
                                          <p:spTgt spid="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Effect transition="in" filter="fade">
                                      <p:cBhvr>
                                        <p:cTn id="53" dur="500"/>
                                        <p:tgtEl>
                                          <p:spTgt spid="5">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fade">
                                      <p:cBhvr>
                                        <p:cTn id="58" dur="500"/>
                                        <p:tgtEl>
                                          <p:spTgt spid="5">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Effect transition="in" filter="fade">
                                      <p:cBhvr>
                                        <p:cTn id="63" dur="500"/>
                                        <p:tgtEl>
                                          <p:spTgt spid="5">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5">
                                            <p:txEl>
                                              <p:pRg st="5" end="5"/>
                                            </p:txEl>
                                          </p:spTgt>
                                        </p:tgtEl>
                                        <p:attrNameLst>
                                          <p:attrName>style.visibility</p:attrName>
                                        </p:attrNameLst>
                                      </p:cBhvr>
                                      <p:to>
                                        <p:strVal val="visible"/>
                                      </p:to>
                                    </p:set>
                                    <p:animEffect transition="in" filter="fade">
                                      <p:cBhvr>
                                        <p:cTn id="68" dur="500"/>
                                        <p:tgtEl>
                                          <p:spTgt spid="5">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
                                            <p:txEl>
                                              <p:pRg st="6" end="6"/>
                                            </p:txEl>
                                          </p:spTgt>
                                        </p:tgtEl>
                                        <p:attrNameLst>
                                          <p:attrName>style.visibility</p:attrName>
                                        </p:attrNameLst>
                                      </p:cBhvr>
                                      <p:to>
                                        <p:strVal val="visible"/>
                                      </p:to>
                                    </p:set>
                                    <p:animEffect transition="in" filter="fade">
                                      <p:cBhvr>
                                        <p:cTn id="73" dur="500"/>
                                        <p:tgtEl>
                                          <p:spTgt spid="5">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
                                            <p:txEl>
                                              <p:pRg st="7" end="7"/>
                                            </p:txEl>
                                          </p:spTgt>
                                        </p:tgtEl>
                                        <p:attrNameLst>
                                          <p:attrName>style.visibility</p:attrName>
                                        </p:attrNameLst>
                                      </p:cBhvr>
                                      <p:to>
                                        <p:strVal val="visible"/>
                                      </p:to>
                                    </p:set>
                                    <p:animEffect transition="in" filter="fade">
                                      <p:cBhvr>
                                        <p:cTn id="78" dur="500"/>
                                        <p:tgtEl>
                                          <p:spTgt spid="5">
                                            <p:txEl>
                                              <p:pRg st="7" end="7"/>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5">
                                            <p:txEl>
                                              <p:pRg st="8" end="8"/>
                                            </p:txEl>
                                          </p:spTgt>
                                        </p:tgtEl>
                                        <p:attrNameLst>
                                          <p:attrName>style.visibility</p:attrName>
                                        </p:attrNameLst>
                                      </p:cBhvr>
                                      <p:to>
                                        <p:strVal val="visible"/>
                                      </p:to>
                                    </p:set>
                                    <p:animEffect transition="in" filter="fade">
                                      <p:cBhvr>
                                        <p:cTn id="83" dur="500"/>
                                        <p:tgtEl>
                                          <p:spTgt spid="5">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5">
                                            <p:txEl>
                                              <p:pRg st="9" end="9"/>
                                            </p:txEl>
                                          </p:spTgt>
                                        </p:tgtEl>
                                        <p:attrNameLst>
                                          <p:attrName>style.visibility</p:attrName>
                                        </p:attrNameLst>
                                      </p:cBhvr>
                                      <p:to>
                                        <p:strVal val="visible"/>
                                      </p:to>
                                    </p:set>
                                    <p:animEffect transition="in" filter="fade">
                                      <p:cBhvr>
                                        <p:cTn id="88" dur="500"/>
                                        <p:tgtEl>
                                          <p:spTgt spid="5">
                                            <p:txEl>
                                              <p:pRg st="9" end="9"/>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5">
                                            <p:txEl>
                                              <p:pRg st="10" end="10"/>
                                            </p:txEl>
                                          </p:spTgt>
                                        </p:tgtEl>
                                        <p:attrNameLst>
                                          <p:attrName>style.visibility</p:attrName>
                                        </p:attrNameLst>
                                      </p:cBhvr>
                                      <p:to>
                                        <p:strVal val="visible"/>
                                      </p:to>
                                    </p:set>
                                    <p:animEffect transition="in" filter="fade">
                                      <p:cBhvr>
                                        <p:cTn id="93" dur="500"/>
                                        <p:tgtEl>
                                          <p:spTgt spid="5">
                                            <p:txEl>
                                              <p:pRg st="10" end="1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5">
                                            <p:txEl>
                                              <p:pRg st="11" end="11"/>
                                            </p:txEl>
                                          </p:spTgt>
                                        </p:tgtEl>
                                        <p:attrNameLst>
                                          <p:attrName>style.visibility</p:attrName>
                                        </p:attrNameLst>
                                      </p:cBhvr>
                                      <p:to>
                                        <p:strVal val="visible"/>
                                      </p:to>
                                    </p:set>
                                    <p:animEffect transition="in" filter="fade">
                                      <p:cBhvr>
                                        <p:cTn id="98" dur="500"/>
                                        <p:tgtEl>
                                          <p:spTgt spid="5">
                                            <p:txEl>
                                              <p:pRg st="11" end="11"/>
                                            </p:txEl>
                                          </p:spTgt>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E07AC02-1933-4D26-B098-5DDDD12016C8}"/>
              </a:ext>
            </a:extLst>
          </p:cNvPr>
          <p:cNvSpPr txBox="1"/>
          <p:nvPr/>
        </p:nvSpPr>
        <p:spPr>
          <a:xfrm>
            <a:off x="444705" y="1229065"/>
            <a:ext cx="10420866" cy="4524315"/>
          </a:xfrm>
          <a:prstGeom prst="rect">
            <a:avLst/>
          </a:prstGeom>
          <a:noFill/>
        </p:spPr>
        <p:txBody>
          <a:bodyPr wrap="none" rtlCol="0">
            <a:spAutoFit/>
          </a:bodyPr>
          <a:lstStyle/>
          <a:p>
            <a:r>
              <a:rPr lang="fr-FR" u="sng" dirty="0"/>
              <a:t>Bilan circonstanciel</a:t>
            </a:r>
            <a:r>
              <a:rPr lang="fr-FR" dirty="0"/>
              <a:t>:</a:t>
            </a:r>
          </a:p>
          <a:p>
            <a:pPr marL="742950" lvl="1" indent="-285750">
              <a:buFont typeface="Arial" panose="020B0604020202020204" pitchFamily="34" charset="0"/>
              <a:buChar char="•"/>
            </a:pPr>
            <a:r>
              <a:rPr lang="fr-FR" b="1" dirty="0"/>
              <a:t>environnement</a:t>
            </a:r>
            <a:r>
              <a:rPr lang="fr-FR" dirty="0"/>
              <a:t> </a:t>
            </a:r>
            <a:r>
              <a:rPr lang="fr-FR" sz="1400" dirty="0"/>
              <a:t>(présence d’arme, de médicaments, de personnes ou d’une situation stressante…)</a:t>
            </a:r>
            <a:r>
              <a:rPr lang="fr-FR" dirty="0"/>
              <a:t>;</a:t>
            </a:r>
          </a:p>
          <a:p>
            <a:pPr marL="742950" lvl="1" indent="-285750">
              <a:buFont typeface="Arial" panose="020B0604020202020204" pitchFamily="34" charset="0"/>
              <a:buChar char="•"/>
            </a:pPr>
            <a:r>
              <a:rPr lang="fr-FR" b="1" dirty="0"/>
              <a:t>facteur déclenchant et facteur néfaste</a:t>
            </a:r>
            <a:endParaRPr lang="fr-FR" dirty="0"/>
          </a:p>
          <a:p>
            <a:pPr marL="742950" lvl="1" indent="-285750">
              <a:buFont typeface="Arial" panose="020B0604020202020204" pitchFamily="34" charset="0"/>
              <a:buChar char="•"/>
            </a:pPr>
            <a:r>
              <a:rPr lang="fr-FR" b="1" dirty="0"/>
              <a:t>Sécuriser et protéger:</a:t>
            </a:r>
          </a:p>
          <a:p>
            <a:pPr marL="1200150" lvl="2" indent="-285750">
              <a:buFont typeface="Arial" panose="020B0604020202020204" pitchFamily="34" charset="0"/>
              <a:buChar char="•"/>
            </a:pPr>
            <a:r>
              <a:rPr lang="fr-FR" u="sng" dirty="0"/>
              <a:t>Contact possible et sans risque</a:t>
            </a:r>
          </a:p>
          <a:p>
            <a:pPr marL="1657350" lvl="3" indent="-285750">
              <a:buFont typeface="Arial" panose="020B0604020202020204" pitchFamily="34" charset="0"/>
              <a:buChar char="•"/>
            </a:pPr>
            <a:r>
              <a:rPr lang="fr-FR" dirty="0"/>
              <a:t>Réaliser l’abord de la victime et assurer la poursuite de l’intervention.</a:t>
            </a:r>
          </a:p>
          <a:p>
            <a:pPr marL="1200150" lvl="2" indent="-285750">
              <a:buFont typeface="Arial" panose="020B0604020202020204" pitchFamily="34" charset="0"/>
              <a:buChar char="•"/>
            </a:pPr>
            <a:r>
              <a:rPr lang="fr-FR" u="sng" dirty="0"/>
              <a:t>Contact impossible ou dangereux </a:t>
            </a:r>
            <a:r>
              <a:rPr lang="fr-FR" dirty="0"/>
              <a:t>:</a:t>
            </a:r>
          </a:p>
          <a:p>
            <a:pPr marL="1657350" lvl="3" indent="-285750">
              <a:buFont typeface="Arial" panose="020B0604020202020204" pitchFamily="34" charset="0"/>
              <a:buChar char="•"/>
            </a:pPr>
            <a:r>
              <a:rPr lang="fr-FR" dirty="0"/>
              <a:t>Demander un moyen médical </a:t>
            </a:r>
            <a:r>
              <a:rPr lang="fr-FR" sz="1400" dirty="0"/>
              <a:t>(sédation)</a:t>
            </a:r>
            <a:r>
              <a:rPr lang="fr-FR" dirty="0"/>
              <a:t>;</a:t>
            </a:r>
          </a:p>
          <a:p>
            <a:pPr marL="1657350" lvl="3" indent="-285750">
              <a:buFont typeface="Arial" panose="020B0604020202020204" pitchFamily="34" charset="0"/>
              <a:buChar char="•"/>
            </a:pPr>
            <a:r>
              <a:rPr lang="fr-FR" dirty="0"/>
              <a:t>Evaluer la dangerosité de la victime et du lieu </a:t>
            </a:r>
            <a:r>
              <a:rPr lang="fr-FR" sz="1400" dirty="0"/>
              <a:t>(objets, fenêtres…)</a:t>
            </a:r>
            <a:r>
              <a:rPr lang="fr-FR" dirty="0"/>
              <a:t>;</a:t>
            </a:r>
          </a:p>
          <a:p>
            <a:pPr marL="1657350" lvl="3" indent="-285750">
              <a:buFont typeface="Arial" panose="020B0604020202020204" pitchFamily="34" charset="0"/>
              <a:buChar char="•"/>
            </a:pPr>
            <a:r>
              <a:rPr lang="fr-FR" dirty="0"/>
              <a:t>Aborder la victime en assurant sa propre sécurité </a:t>
            </a:r>
          </a:p>
          <a:p>
            <a:pPr lvl="3"/>
            <a:r>
              <a:rPr lang="fr-FR" sz="1400" dirty="0"/>
              <a:t>		(placement en triangle, attitude calme et mouvements lents et expliqués…)</a:t>
            </a:r>
            <a:r>
              <a:rPr lang="fr-FR" dirty="0"/>
              <a:t>;</a:t>
            </a:r>
            <a:endParaRPr lang="fr-FR" sz="1400" dirty="0"/>
          </a:p>
          <a:p>
            <a:pPr marL="1657350" lvl="3" indent="-285750">
              <a:buFont typeface="Arial" panose="020B0604020202020204" pitchFamily="34" charset="0"/>
              <a:buChar char="•"/>
            </a:pPr>
            <a:r>
              <a:rPr lang="fr-FR" dirty="0"/>
              <a:t>Demander les forces de l’ordre si la sécurité des personnes est compromise.</a:t>
            </a:r>
          </a:p>
          <a:p>
            <a:pPr marL="1657350" lvl="3" indent="-285750">
              <a:buFont typeface="Arial" panose="020B0604020202020204" pitchFamily="34" charset="0"/>
              <a:buChar char="•"/>
            </a:pPr>
            <a:endParaRPr lang="fr-FR" dirty="0"/>
          </a:p>
          <a:p>
            <a:r>
              <a:rPr lang="fr-FR" u="sng" dirty="0"/>
              <a:t>Poursuite de l’intervention</a:t>
            </a:r>
            <a:r>
              <a:rPr lang="fr-FR" dirty="0"/>
              <a:t>:</a:t>
            </a:r>
          </a:p>
          <a:p>
            <a:pPr marL="742950" lvl="1" indent="-285750">
              <a:buFont typeface="Arial" panose="020B0604020202020204" pitchFamily="34" charset="0"/>
              <a:buChar char="•"/>
            </a:pPr>
            <a:r>
              <a:rPr lang="fr-FR" dirty="0"/>
              <a:t>Assurer la prise en charge de la victime en alliant gestes techniques et prise en charge psychologique.</a:t>
            </a:r>
          </a:p>
          <a:p>
            <a:pPr marL="285750" indent="-285750">
              <a:buFont typeface="Arial" panose="020B0604020202020204" pitchFamily="34" charset="0"/>
              <a:buChar char="•"/>
            </a:pPr>
            <a:endParaRPr lang="fr-FR" dirty="0"/>
          </a:p>
        </p:txBody>
      </p:sp>
      <p:sp>
        <p:nvSpPr>
          <p:cNvPr id="4" name="Rectangle 3">
            <a:extLst>
              <a:ext uri="{FF2B5EF4-FFF2-40B4-BE49-F238E27FC236}">
                <a16:creationId xmlns:a16="http://schemas.microsoft.com/office/drawing/2014/main" id="{9FF65689-814A-46A0-AABF-29B7DB289758}"/>
              </a:ext>
            </a:extLst>
          </p:cNvPr>
          <p:cNvSpPr/>
          <p:nvPr/>
        </p:nvSpPr>
        <p:spPr>
          <a:xfrm>
            <a:off x="0" y="0"/>
            <a:ext cx="209550" cy="1809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68113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Effect transition="in" filter="fade">
                                      <p:cBhvr>
                                        <p:cTn id="55" dur="500"/>
                                        <p:tgtEl>
                                          <p:spTgt spid="2">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
                                            <p:txEl>
                                              <p:pRg st="11" end="11"/>
                                            </p:txEl>
                                          </p:spTgt>
                                        </p:tgtEl>
                                        <p:attrNameLst>
                                          <p:attrName>style.visibility</p:attrName>
                                        </p:attrNameLst>
                                      </p:cBhvr>
                                      <p:to>
                                        <p:strVal val="visible"/>
                                      </p:to>
                                    </p:set>
                                    <p:animEffect transition="in" filter="fade">
                                      <p:cBhvr>
                                        <p:cTn id="60" dur="500"/>
                                        <p:tgtEl>
                                          <p:spTgt spid="2">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
                                            <p:txEl>
                                              <p:pRg st="13" end="13"/>
                                            </p:txEl>
                                          </p:spTgt>
                                        </p:tgtEl>
                                        <p:attrNameLst>
                                          <p:attrName>style.visibility</p:attrName>
                                        </p:attrNameLst>
                                      </p:cBhvr>
                                      <p:to>
                                        <p:strVal val="visible"/>
                                      </p:to>
                                    </p:set>
                                    <p:animEffect transition="in" filter="fade">
                                      <p:cBhvr>
                                        <p:cTn id="65" dur="500"/>
                                        <p:tgtEl>
                                          <p:spTgt spid="2">
                                            <p:txEl>
                                              <p:pRg st="13" end="1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
                                            <p:txEl>
                                              <p:pRg st="14" end="14"/>
                                            </p:txEl>
                                          </p:spTgt>
                                        </p:tgtEl>
                                        <p:attrNameLst>
                                          <p:attrName>style.visibility</p:attrName>
                                        </p:attrNameLst>
                                      </p:cBhvr>
                                      <p:to>
                                        <p:strVal val="visible"/>
                                      </p:to>
                                    </p:set>
                                    <p:animEffect transition="in" filter="fade">
                                      <p:cBhvr>
                                        <p:cTn id="70" dur="500"/>
                                        <p:tgtEl>
                                          <p:spTgt spid="2">
                                            <p:txEl>
                                              <p:pRg st="14" end="14"/>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936CE0C0-71DA-47E9-9BB5-E942F848C9BC}"/>
              </a:ext>
            </a:extLst>
          </p:cNvPr>
          <p:cNvSpPr>
            <a:spLocks noGrp="1" noChangeArrowheads="1"/>
          </p:cNvSpPr>
          <p:nvPr>
            <p:ph type="ctrTitle"/>
          </p:nvPr>
        </p:nvSpPr>
        <p:spPr>
          <a:xfrm>
            <a:off x="1233488" y="1164424"/>
            <a:ext cx="7932737" cy="1467081"/>
          </a:xfrm>
        </p:spPr>
        <p:txBody>
          <a:bodyPr/>
          <a:lstStyle/>
          <a:p>
            <a:pPr algn="l" eaLnBrk="1" hangingPunct="1"/>
            <a:r>
              <a:rPr lang="fr-FR" altLang="fr-FR" sz="4800" dirty="0">
                <a:solidFill>
                  <a:srgbClr val="3A5AA4"/>
                </a:solidFill>
              </a:rPr>
              <a:t>Préservation du potentiel mental du secouriste</a:t>
            </a:r>
          </a:p>
        </p:txBody>
      </p:sp>
      <p:sp>
        <p:nvSpPr>
          <p:cNvPr id="7171" name="Sous-titre 2">
            <a:extLst>
              <a:ext uri="{FF2B5EF4-FFF2-40B4-BE49-F238E27FC236}">
                <a16:creationId xmlns:a16="http://schemas.microsoft.com/office/drawing/2014/main" id="{E9678600-E0B8-4283-9A1C-F103E7647981}"/>
              </a:ext>
            </a:extLst>
          </p:cNvPr>
          <p:cNvSpPr>
            <a:spLocks noGrp="1" noChangeArrowheads="1"/>
          </p:cNvSpPr>
          <p:nvPr>
            <p:ph type="subTitle" idx="1"/>
          </p:nvPr>
        </p:nvSpPr>
        <p:spPr>
          <a:xfrm>
            <a:off x="1233488" y="3336925"/>
            <a:ext cx="4984750" cy="2170113"/>
          </a:xfrm>
        </p:spPr>
        <p:txBody>
          <a:bodyPr/>
          <a:lstStyle/>
          <a:p>
            <a:pPr eaLnBrk="1" hangingPunct="1"/>
            <a:r>
              <a:rPr lang="fr-FR" altLang="fr-FR" dirty="0"/>
              <a:t>Le stress et ses effets sur le secouriste</a:t>
            </a:r>
          </a:p>
          <a:p>
            <a:pPr eaLnBrk="1" hangingPunct="1"/>
            <a:endParaRPr lang="fr-FR" altLang="fr-FR" dirty="0"/>
          </a:p>
          <a:p>
            <a:pPr eaLnBrk="1" hangingPunct="1"/>
            <a:r>
              <a:rPr lang="fr-FR" altLang="fr-FR" dirty="0"/>
              <a:t>Gestion psychologique du secouriste</a:t>
            </a:r>
          </a:p>
        </p:txBody>
      </p:sp>
      <p:sp>
        <p:nvSpPr>
          <p:cNvPr id="7172" name="ZoneTexte 3">
            <a:extLst>
              <a:ext uri="{FF2B5EF4-FFF2-40B4-BE49-F238E27FC236}">
                <a16:creationId xmlns:a16="http://schemas.microsoft.com/office/drawing/2014/main" id="{BBAF2360-F991-43AC-9248-54AD7A97EEB1}"/>
              </a:ext>
            </a:extLst>
          </p:cNvPr>
          <p:cNvSpPr txBox="1">
            <a:spLocks noChangeArrowheads="1"/>
          </p:cNvSpPr>
          <p:nvPr/>
        </p:nvSpPr>
        <p:spPr bwMode="auto">
          <a:xfrm>
            <a:off x="649288" y="1574800"/>
            <a:ext cx="418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3600" dirty="0">
                <a:solidFill>
                  <a:schemeClr val="bg1"/>
                </a:solidFill>
              </a:rPr>
              <a:t>5</a:t>
            </a:r>
          </a:p>
        </p:txBody>
      </p:sp>
    </p:spTree>
    <p:extLst>
      <p:ext uri="{BB962C8B-B14F-4D97-AF65-F5344CB8AC3E}">
        <p14:creationId xmlns:p14="http://schemas.microsoft.com/office/powerpoint/2010/main" val="3520916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5" name="Image 24" descr="Une image contenant personne, extérieur&#10;&#10;Description générée automatiquement">
            <a:extLst>
              <a:ext uri="{FF2B5EF4-FFF2-40B4-BE49-F238E27FC236}">
                <a16:creationId xmlns:a16="http://schemas.microsoft.com/office/drawing/2014/main" id="{77769E97-F6A1-45DB-B71D-89514A5A462F}"/>
              </a:ext>
            </a:extLst>
          </p:cNvPr>
          <p:cNvPicPr>
            <a:picLocks noChangeAspect="1"/>
          </p:cNvPicPr>
          <p:nvPr/>
        </p:nvPicPr>
        <p:blipFill>
          <a:blip r:embed="rId4"/>
          <a:stretch>
            <a:fillRect/>
          </a:stretch>
        </p:blipFill>
        <p:spPr>
          <a:xfrm>
            <a:off x="4993640" y="3861379"/>
            <a:ext cx="3517616" cy="2345077"/>
          </a:xfrm>
          <a:prstGeom prst="rect">
            <a:avLst/>
          </a:prstGeom>
        </p:spPr>
      </p:pic>
      <p:sp>
        <p:nvSpPr>
          <p:cNvPr id="2" name="ZoneTexte 1">
            <a:extLst>
              <a:ext uri="{FF2B5EF4-FFF2-40B4-BE49-F238E27FC236}">
                <a16:creationId xmlns:a16="http://schemas.microsoft.com/office/drawing/2014/main" id="{7F4B1A64-CF37-4C40-BDF8-08DCCF7E1458}"/>
              </a:ext>
            </a:extLst>
          </p:cNvPr>
          <p:cNvSpPr txBox="1"/>
          <p:nvPr/>
        </p:nvSpPr>
        <p:spPr>
          <a:xfrm>
            <a:off x="1230508" y="1144543"/>
            <a:ext cx="1918763" cy="369332"/>
          </a:xfrm>
          <a:prstGeom prst="rect">
            <a:avLst/>
          </a:prstGeom>
          <a:noFill/>
        </p:spPr>
        <p:txBody>
          <a:bodyPr wrap="square" rtlCol="0">
            <a:spAutoFit/>
          </a:bodyPr>
          <a:lstStyle/>
          <a:p>
            <a:pPr algn="ctr"/>
            <a:r>
              <a:rPr lang="fr-FR" b="1" dirty="0"/>
              <a:t>INTERVENTION</a:t>
            </a:r>
          </a:p>
        </p:txBody>
      </p:sp>
      <p:grpSp>
        <p:nvGrpSpPr>
          <p:cNvPr id="7" name="Groupe 6">
            <a:extLst>
              <a:ext uri="{FF2B5EF4-FFF2-40B4-BE49-F238E27FC236}">
                <a16:creationId xmlns:a16="http://schemas.microsoft.com/office/drawing/2014/main" id="{8E2F3D3D-9C40-44B4-8153-2171A896361A}"/>
              </a:ext>
            </a:extLst>
          </p:cNvPr>
          <p:cNvGrpSpPr/>
          <p:nvPr/>
        </p:nvGrpSpPr>
        <p:grpSpPr>
          <a:xfrm>
            <a:off x="6613062" y="583007"/>
            <a:ext cx="2908969" cy="1520445"/>
            <a:chOff x="2107931" y="1604331"/>
            <a:chExt cx="3944031" cy="2035630"/>
          </a:xfrm>
        </p:grpSpPr>
        <p:pic>
          <p:nvPicPr>
            <p:cNvPr id="6" name="Image 5" descr="Une image contenant texte&#10;&#10;Description générée automatiquement">
              <a:extLst>
                <a:ext uri="{FF2B5EF4-FFF2-40B4-BE49-F238E27FC236}">
                  <a16:creationId xmlns:a16="http://schemas.microsoft.com/office/drawing/2014/main" id="{992B9A29-3CA9-4AD0-AEC8-65B0911560AE}"/>
                </a:ext>
              </a:extLst>
            </p:cNvPr>
            <p:cNvPicPr>
              <a:picLocks noChangeAspect="1"/>
            </p:cNvPicPr>
            <p:nvPr/>
          </p:nvPicPr>
          <p:blipFill>
            <a:blip r:embed="rId5"/>
            <a:stretch>
              <a:fillRect/>
            </a:stretch>
          </p:blipFill>
          <p:spPr>
            <a:xfrm>
              <a:off x="2107931" y="1604331"/>
              <a:ext cx="3944031" cy="2035629"/>
            </a:xfrm>
            <a:prstGeom prst="rect">
              <a:avLst/>
            </a:prstGeom>
          </p:spPr>
        </p:pic>
        <p:pic>
          <p:nvPicPr>
            <p:cNvPr id="4" name="Image 3">
              <a:extLst>
                <a:ext uri="{FF2B5EF4-FFF2-40B4-BE49-F238E27FC236}">
                  <a16:creationId xmlns:a16="http://schemas.microsoft.com/office/drawing/2014/main" id="{D83102F9-FEB0-41E6-99C6-E8B66AE4FE52}"/>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76250" l="30247" r="66667">
                          <a14:foregroundMark x1="54321" y1="13750" x2="45062" y2="12917"/>
                          <a14:foregroundMark x1="61728" y1="31667" x2="61111" y2="30833"/>
                          <a14:foregroundMark x1="50000" y1="10000" x2="47531" y2="10000"/>
                          <a14:foregroundMark x1="66667" y1="29167" x2="65432" y2="35000"/>
                          <a14:foregroundMark x1="58642" y1="74167" x2="56173" y2="69583"/>
                          <a14:foregroundMark x1="41358" y1="76250" x2="37037" y2="75417"/>
                        </a14:backgroundRemoval>
                      </a14:imgEffect>
                    </a14:imgLayer>
                  </a14:imgProps>
                </a:ext>
              </a:extLst>
            </a:blip>
            <a:srcRect l="27260" t="6633" r="28386" b="47623"/>
            <a:stretch/>
          </p:blipFill>
          <p:spPr>
            <a:xfrm>
              <a:off x="4276452" y="2053225"/>
              <a:ext cx="1038497" cy="1586736"/>
            </a:xfrm>
            <a:prstGeom prst="rect">
              <a:avLst/>
            </a:prstGeom>
          </p:spPr>
        </p:pic>
      </p:grpSp>
      <p:sp>
        <p:nvSpPr>
          <p:cNvPr id="8" name="Explosion : 8 points 7">
            <a:extLst>
              <a:ext uri="{FF2B5EF4-FFF2-40B4-BE49-F238E27FC236}">
                <a16:creationId xmlns:a16="http://schemas.microsoft.com/office/drawing/2014/main" id="{2F26F18E-D0D1-4523-9344-45895893CEF8}"/>
              </a:ext>
            </a:extLst>
          </p:cNvPr>
          <p:cNvSpPr/>
          <p:nvPr/>
        </p:nvSpPr>
        <p:spPr>
          <a:xfrm>
            <a:off x="3992127" y="708236"/>
            <a:ext cx="2084388" cy="1382713"/>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ysClr val="windowText" lastClr="000000"/>
                </a:solidFill>
              </a:rPr>
              <a:t>STRESS</a:t>
            </a:r>
          </a:p>
        </p:txBody>
      </p:sp>
      <p:cxnSp>
        <p:nvCxnSpPr>
          <p:cNvPr id="10" name="Connecteur droit avec flèche 9">
            <a:extLst>
              <a:ext uri="{FF2B5EF4-FFF2-40B4-BE49-F238E27FC236}">
                <a16:creationId xmlns:a16="http://schemas.microsoft.com/office/drawing/2014/main" id="{11CCBAEA-20F4-4A94-9981-E4E1FAD13D8E}"/>
              </a:ext>
            </a:extLst>
          </p:cNvPr>
          <p:cNvCxnSpPr>
            <a:cxnSpLocks/>
            <a:stCxn id="2" idx="3"/>
          </p:cNvCxnSpPr>
          <p:nvPr/>
        </p:nvCxnSpPr>
        <p:spPr>
          <a:xfrm>
            <a:off x="3149271" y="1329209"/>
            <a:ext cx="67559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DFB094DA-715C-4909-8F30-8C6A6A62B635}"/>
              </a:ext>
            </a:extLst>
          </p:cNvPr>
          <p:cNvCxnSpPr>
            <a:cxnSpLocks/>
          </p:cNvCxnSpPr>
          <p:nvPr/>
        </p:nvCxnSpPr>
        <p:spPr>
          <a:xfrm flipH="1">
            <a:off x="3992127" y="2070738"/>
            <a:ext cx="1053283" cy="1674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A2892875-6073-469B-800B-4F2C79A80821}"/>
              </a:ext>
            </a:extLst>
          </p:cNvPr>
          <p:cNvSpPr txBox="1"/>
          <p:nvPr/>
        </p:nvSpPr>
        <p:spPr>
          <a:xfrm>
            <a:off x="6305196" y="2070265"/>
            <a:ext cx="1689693" cy="923330"/>
          </a:xfrm>
          <a:prstGeom prst="rect">
            <a:avLst/>
          </a:prstGeom>
          <a:noFill/>
        </p:spPr>
        <p:txBody>
          <a:bodyPr wrap="none" rtlCol="0">
            <a:spAutoFit/>
          </a:bodyPr>
          <a:lstStyle/>
          <a:p>
            <a:pPr algn="ctr"/>
            <a:r>
              <a:rPr lang="fr-FR" u="sng" dirty="0"/>
              <a:t>Intensité forte </a:t>
            </a:r>
          </a:p>
          <a:p>
            <a:pPr algn="ctr"/>
            <a:r>
              <a:rPr lang="fr-FR" sz="1600" dirty="0"/>
              <a:t>(effets possibles)</a:t>
            </a:r>
          </a:p>
          <a:p>
            <a:endParaRPr lang="fr-FR" u="sng" dirty="0"/>
          </a:p>
        </p:txBody>
      </p:sp>
      <p:sp>
        <p:nvSpPr>
          <p:cNvPr id="15" name="ZoneTexte 14">
            <a:extLst>
              <a:ext uri="{FF2B5EF4-FFF2-40B4-BE49-F238E27FC236}">
                <a16:creationId xmlns:a16="http://schemas.microsoft.com/office/drawing/2014/main" id="{9E7EB408-35A5-4092-AB7F-4CC4C6832465}"/>
              </a:ext>
            </a:extLst>
          </p:cNvPr>
          <p:cNvSpPr txBox="1"/>
          <p:nvPr/>
        </p:nvSpPr>
        <p:spPr>
          <a:xfrm>
            <a:off x="1774677" y="1863908"/>
            <a:ext cx="1963486" cy="615553"/>
          </a:xfrm>
          <a:prstGeom prst="rect">
            <a:avLst/>
          </a:prstGeom>
          <a:noFill/>
        </p:spPr>
        <p:txBody>
          <a:bodyPr wrap="none" rtlCol="0">
            <a:spAutoFit/>
          </a:bodyPr>
          <a:lstStyle/>
          <a:p>
            <a:pPr algn="ctr"/>
            <a:r>
              <a:rPr lang="fr-FR" u="sng" dirty="0"/>
              <a:t>Intensité modérée </a:t>
            </a:r>
          </a:p>
          <a:p>
            <a:pPr algn="ctr"/>
            <a:r>
              <a:rPr lang="fr-FR" sz="1600" dirty="0"/>
              <a:t>(effets possibles)</a:t>
            </a:r>
          </a:p>
        </p:txBody>
      </p:sp>
      <p:pic>
        <p:nvPicPr>
          <p:cNvPr id="19" name="Image 18" descr="Une image contenant personne, habillé, poupée, bras&#10;&#10;Description générée automatiquement">
            <a:extLst>
              <a:ext uri="{FF2B5EF4-FFF2-40B4-BE49-F238E27FC236}">
                <a16:creationId xmlns:a16="http://schemas.microsoft.com/office/drawing/2014/main" id="{3796A5F7-FCBB-4DB8-980D-7E735C234D5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167" b="90000" l="10000" r="90000">
                        <a14:foregroundMark x1="58125" y1="10417" x2="51250" y2="9167"/>
                        <a14:foregroundMark x1="80625" y1="88333" x2="81875" y2="59583"/>
                        <a14:foregroundMark x1="80000" y1="65417" x2="78750" y2="59583"/>
                        <a14:foregroundMark x1="73125" y1="64167" x2="73750" y2="61250"/>
                        <a14:foregroundMark x1="16875" y1="87500" x2="20000" y2="57500"/>
                      </a14:backgroundRemoval>
                    </a14:imgEffect>
                  </a14:imgLayer>
                </a14:imgProps>
              </a:ext>
            </a:extLst>
          </a:blip>
          <a:stretch>
            <a:fillRect/>
          </a:stretch>
        </p:blipFill>
        <p:spPr>
          <a:xfrm>
            <a:off x="8405887" y="4292383"/>
            <a:ext cx="1283149" cy="1924724"/>
          </a:xfrm>
          <a:prstGeom prst="rect">
            <a:avLst/>
          </a:prstGeom>
        </p:spPr>
      </p:pic>
      <p:sp>
        <p:nvSpPr>
          <p:cNvPr id="20" name="ZoneTexte 19">
            <a:extLst>
              <a:ext uri="{FF2B5EF4-FFF2-40B4-BE49-F238E27FC236}">
                <a16:creationId xmlns:a16="http://schemas.microsoft.com/office/drawing/2014/main" id="{2C57D0EB-5B62-4924-A302-166E95FCE3DD}"/>
              </a:ext>
            </a:extLst>
          </p:cNvPr>
          <p:cNvSpPr txBox="1"/>
          <p:nvPr/>
        </p:nvSpPr>
        <p:spPr>
          <a:xfrm>
            <a:off x="1317585" y="2440735"/>
            <a:ext cx="2883803" cy="923330"/>
          </a:xfrm>
          <a:prstGeom prst="rect">
            <a:avLst/>
          </a:prstGeom>
          <a:noFill/>
        </p:spPr>
        <p:txBody>
          <a:bodyPr wrap="none" rtlCol="0">
            <a:spAutoFit/>
          </a:bodyPr>
          <a:lstStyle/>
          <a:p>
            <a:pPr marL="285750" indent="-285750">
              <a:buFont typeface="Arial" panose="020B0604020202020204" pitchFamily="34" charset="0"/>
              <a:buChar char="•"/>
            </a:pPr>
            <a:r>
              <a:rPr lang="fr-FR" dirty="0"/>
              <a:t>Focalisation de l’attention</a:t>
            </a:r>
          </a:p>
          <a:p>
            <a:pPr marL="285750" indent="-285750">
              <a:buFont typeface="Arial" panose="020B0604020202020204" pitchFamily="34" charset="0"/>
              <a:buChar char="•"/>
            </a:pPr>
            <a:r>
              <a:rPr lang="fr-FR" dirty="0"/>
              <a:t>Incitation à l’action</a:t>
            </a:r>
          </a:p>
          <a:p>
            <a:pPr marL="285750" indent="-285750">
              <a:buFont typeface="Arial" panose="020B0604020202020204" pitchFamily="34" charset="0"/>
              <a:buChar char="•"/>
            </a:pPr>
            <a:r>
              <a:rPr lang="fr-FR" dirty="0"/>
              <a:t>Mobilisation de l’énergie.</a:t>
            </a:r>
          </a:p>
        </p:txBody>
      </p:sp>
      <p:sp>
        <p:nvSpPr>
          <p:cNvPr id="21" name="ZoneTexte 20">
            <a:extLst>
              <a:ext uri="{FF2B5EF4-FFF2-40B4-BE49-F238E27FC236}">
                <a16:creationId xmlns:a16="http://schemas.microsoft.com/office/drawing/2014/main" id="{47796325-E5A7-452E-9C1B-61CF8802FDEB}"/>
              </a:ext>
            </a:extLst>
          </p:cNvPr>
          <p:cNvSpPr txBox="1"/>
          <p:nvPr/>
        </p:nvSpPr>
        <p:spPr>
          <a:xfrm>
            <a:off x="5922937" y="2594741"/>
            <a:ext cx="4423390" cy="646331"/>
          </a:xfrm>
          <a:prstGeom prst="rect">
            <a:avLst/>
          </a:prstGeom>
          <a:noFill/>
        </p:spPr>
        <p:txBody>
          <a:bodyPr wrap="none" rtlCol="0">
            <a:spAutoFit/>
          </a:bodyPr>
          <a:lstStyle/>
          <a:p>
            <a:pPr marL="285750" indent="-285750">
              <a:buFont typeface="Arial" panose="020B0604020202020204" pitchFamily="34" charset="0"/>
              <a:buChar char="•"/>
            </a:pPr>
            <a:r>
              <a:rPr lang="fr-FR" dirty="0"/>
              <a:t>Adaptation dégradée</a:t>
            </a:r>
          </a:p>
          <a:p>
            <a:pPr marL="285750" indent="-285750">
              <a:buFont typeface="Arial" panose="020B0604020202020204" pitchFamily="34" charset="0"/>
              <a:buChar char="•"/>
            </a:pPr>
            <a:r>
              <a:rPr lang="fr-FR" dirty="0"/>
              <a:t>Réactions inhabituelles parfois inadaptées</a:t>
            </a:r>
          </a:p>
        </p:txBody>
      </p:sp>
      <p:pic>
        <p:nvPicPr>
          <p:cNvPr id="23" name="Image 22" descr="Une image contenant encombré&#10;&#10;Description générée automatiquement">
            <a:extLst>
              <a:ext uri="{FF2B5EF4-FFF2-40B4-BE49-F238E27FC236}">
                <a16:creationId xmlns:a16="http://schemas.microsoft.com/office/drawing/2014/main" id="{D56DBD56-FBA0-4974-87C6-39B2F6A10A97}"/>
              </a:ext>
            </a:extLst>
          </p:cNvPr>
          <p:cNvPicPr>
            <a:picLocks noChangeAspect="1"/>
          </p:cNvPicPr>
          <p:nvPr/>
        </p:nvPicPr>
        <p:blipFill>
          <a:blip r:embed="rId10"/>
          <a:stretch>
            <a:fillRect/>
          </a:stretch>
        </p:blipFill>
        <p:spPr>
          <a:xfrm>
            <a:off x="4409666" y="3874299"/>
            <a:ext cx="4406792" cy="2345078"/>
          </a:xfrm>
          <a:prstGeom prst="rect">
            <a:avLst/>
          </a:prstGeom>
        </p:spPr>
      </p:pic>
      <p:pic>
        <p:nvPicPr>
          <p:cNvPr id="27" name="Image 26" descr="Une image contenant ciel, extérieur, nuages, jour&#10;&#10;Description générée automatiquement">
            <a:extLst>
              <a:ext uri="{FF2B5EF4-FFF2-40B4-BE49-F238E27FC236}">
                <a16:creationId xmlns:a16="http://schemas.microsoft.com/office/drawing/2014/main" id="{131EB43A-EDCF-4375-8811-63ED07638641}"/>
              </a:ext>
            </a:extLst>
          </p:cNvPr>
          <p:cNvPicPr>
            <a:picLocks noChangeAspect="1"/>
          </p:cNvPicPr>
          <p:nvPr/>
        </p:nvPicPr>
        <p:blipFill>
          <a:blip r:embed="rId11"/>
          <a:stretch>
            <a:fillRect/>
          </a:stretch>
        </p:blipFill>
        <p:spPr>
          <a:xfrm>
            <a:off x="4926182" y="3863648"/>
            <a:ext cx="3517616" cy="2345078"/>
          </a:xfrm>
          <a:prstGeom prst="rect">
            <a:avLst/>
          </a:prstGeom>
        </p:spPr>
      </p:pic>
      <p:cxnSp>
        <p:nvCxnSpPr>
          <p:cNvPr id="36" name="Connecteur droit avec flèche 35">
            <a:extLst>
              <a:ext uri="{FF2B5EF4-FFF2-40B4-BE49-F238E27FC236}">
                <a16:creationId xmlns:a16="http://schemas.microsoft.com/office/drawing/2014/main" id="{B37A54FD-C55B-4057-BF15-B7E40087A2C3}"/>
              </a:ext>
            </a:extLst>
          </p:cNvPr>
          <p:cNvCxnSpPr>
            <a:cxnSpLocks/>
          </p:cNvCxnSpPr>
          <p:nvPr/>
        </p:nvCxnSpPr>
        <p:spPr>
          <a:xfrm>
            <a:off x="5034321" y="2077732"/>
            <a:ext cx="1053283" cy="1674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2EAE4B4C-171E-479C-B97C-E92EDFFEC9FE}"/>
              </a:ext>
            </a:extLst>
          </p:cNvPr>
          <p:cNvSpPr/>
          <p:nvPr/>
        </p:nvSpPr>
        <p:spPr>
          <a:xfrm>
            <a:off x="543361" y="2548967"/>
            <a:ext cx="353780" cy="1475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a:t>COURT TERME</a:t>
            </a:r>
          </a:p>
        </p:txBody>
      </p:sp>
      <p:sp>
        <p:nvSpPr>
          <p:cNvPr id="38" name="Rectangle 37">
            <a:extLst>
              <a:ext uri="{FF2B5EF4-FFF2-40B4-BE49-F238E27FC236}">
                <a16:creationId xmlns:a16="http://schemas.microsoft.com/office/drawing/2014/main" id="{EABB6DE2-6DD6-4FAD-B9E9-8F085B0BCD87}"/>
              </a:ext>
            </a:extLst>
          </p:cNvPr>
          <p:cNvSpPr/>
          <p:nvPr/>
        </p:nvSpPr>
        <p:spPr>
          <a:xfrm>
            <a:off x="2755015" y="4261235"/>
            <a:ext cx="353780" cy="1907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a:t>LONG TERME</a:t>
            </a:r>
          </a:p>
        </p:txBody>
      </p:sp>
      <p:sp>
        <p:nvSpPr>
          <p:cNvPr id="39" name="ZoneTexte 38">
            <a:extLst>
              <a:ext uri="{FF2B5EF4-FFF2-40B4-BE49-F238E27FC236}">
                <a16:creationId xmlns:a16="http://schemas.microsoft.com/office/drawing/2014/main" id="{FECE7355-65E0-46DE-A342-82C1722A3468}"/>
              </a:ext>
            </a:extLst>
          </p:cNvPr>
          <p:cNvSpPr txBox="1"/>
          <p:nvPr/>
        </p:nvSpPr>
        <p:spPr>
          <a:xfrm>
            <a:off x="3390815" y="5264916"/>
            <a:ext cx="3996222" cy="923330"/>
          </a:xfrm>
          <a:prstGeom prst="rect">
            <a:avLst/>
          </a:prstGeom>
          <a:noFill/>
        </p:spPr>
        <p:txBody>
          <a:bodyPr wrap="none" rtlCol="0">
            <a:spAutoFit/>
          </a:bodyPr>
          <a:lstStyle/>
          <a:p>
            <a:r>
              <a:rPr lang="fr-FR" dirty="0"/>
              <a:t>Phénomène d’épuisement et d’usure:</a:t>
            </a:r>
          </a:p>
          <a:p>
            <a:pPr marL="285750" indent="-285750">
              <a:buFontTx/>
              <a:buChar char="-"/>
            </a:pPr>
            <a:r>
              <a:rPr lang="fr-FR" dirty="0"/>
              <a:t>Epuisement professionnel (burn-out);</a:t>
            </a:r>
          </a:p>
          <a:p>
            <a:pPr marL="285750" indent="-285750">
              <a:buFontTx/>
              <a:buChar char="-"/>
            </a:pPr>
            <a:r>
              <a:rPr lang="fr-FR" dirty="0"/>
              <a:t>Usure de compassion.</a:t>
            </a:r>
          </a:p>
        </p:txBody>
      </p:sp>
      <p:sp>
        <p:nvSpPr>
          <p:cNvPr id="40" name="ZoneTexte 39">
            <a:extLst>
              <a:ext uri="{FF2B5EF4-FFF2-40B4-BE49-F238E27FC236}">
                <a16:creationId xmlns:a16="http://schemas.microsoft.com/office/drawing/2014/main" id="{C8235016-9420-401F-9452-C1848D95963D}"/>
              </a:ext>
            </a:extLst>
          </p:cNvPr>
          <p:cNvSpPr txBox="1"/>
          <p:nvPr/>
        </p:nvSpPr>
        <p:spPr>
          <a:xfrm>
            <a:off x="3390816" y="4178521"/>
            <a:ext cx="4402808" cy="923330"/>
          </a:xfrm>
          <a:prstGeom prst="rect">
            <a:avLst/>
          </a:prstGeom>
          <a:noFill/>
        </p:spPr>
        <p:txBody>
          <a:bodyPr wrap="none" rtlCol="0">
            <a:spAutoFit/>
          </a:bodyPr>
          <a:lstStyle/>
          <a:p>
            <a:r>
              <a:rPr lang="fr-FR" dirty="0"/>
              <a:t>Troubles psycho-traumatiques :</a:t>
            </a:r>
          </a:p>
          <a:p>
            <a:pPr marL="285750" indent="-285750">
              <a:buFontTx/>
              <a:buChar char="-"/>
            </a:pPr>
            <a:r>
              <a:rPr lang="fr-FR" dirty="0"/>
              <a:t>Trouble de stress aigu /post traumatique;</a:t>
            </a:r>
          </a:p>
          <a:p>
            <a:pPr marL="285750" indent="-285750">
              <a:buFontTx/>
              <a:buChar char="-"/>
            </a:pPr>
            <a:r>
              <a:rPr lang="fr-FR" dirty="0"/>
              <a:t>Trouble vicariant.</a:t>
            </a:r>
          </a:p>
        </p:txBody>
      </p:sp>
      <p:sp>
        <p:nvSpPr>
          <p:cNvPr id="41" name="Rectangle 40">
            <a:extLst>
              <a:ext uri="{FF2B5EF4-FFF2-40B4-BE49-F238E27FC236}">
                <a16:creationId xmlns:a16="http://schemas.microsoft.com/office/drawing/2014/main" id="{EDC7AA48-6BF6-414A-A063-C9AC8EFC1F87}"/>
              </a:ext>
            </a:extLst>
          </p:cNvPr>
          <p:cNvSpPr/>
          <p:nvPr/>
        </p:nvSpPr>
        <p:spPr>
          <a:xfrm>
            <a:off x="3641609" y="128207"/>
            <a:ext cx="4908781" cy="461665"/>
          </a:xfrm>
          <a:prstGeom prst="rect">
            <a:avLst/>
          </a:prstGeom>
          <a:noFill/>
        </p:spPr>
        <p:txBody>
          <a:bodyPr wrap="none">
            <a:spAutoFit/>
          </a:bodyPr>
          <a:lstStyle/>
          <a:p>
            <a:pPr algn="ctr">
              <a:defRPr/>
            </a:pPr>
            <a:r>
              <a:rPr lang="fr-FR"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Le stress et ses effets sur le secouriste</a:t>
            </a:r>
          </a:p>
        </p:txBody>
      </p:sp>
      <p:sp>
        <p:nvSpPr>
          <p:cNvPr id="24" name="Rectangle 23">
            <a:extLst>
              <a:ext uri="{FF2B5EF4-FFF2-40B4-BE49-F238E27FC236}">
                <a16:creationId xmlns:a16="http://schemas.microsoft.com/office/drawing/2014/main" id="{DBF21001-0223-41D5-B0F1-041513D6C32F}"/>
              </a:ext>
            </a:extLst>
          </p:cNvPr>
          <p:cNvSpPr/>
          <p:nvPr/>
        </p:nvSpPr>
        <p:spPr>
          <a:xfrm>
            <a:off x="0" y="0"/>
            <a:ext cx="209550" cy="1809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xit" presetSubtype="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fade">
                                      <p:cBhvr>
                                        <p:cTn id="49" dur="500"/>
                                        <p:tgtEl>
                                          <p:spTgt spid="2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xEl>
                                              <p:pRg st="1" end="1"/>
                                            </p:txEl>
                                          </p:spTgt>
                                        </p:tgtEl>
                                        <p:attrNameLst>
                                          <p:attrName>style.visibility</p:attrName>
                                        </p:attrNameLst>
                                      </p:cBhvr>
                                      <p:to>
                                        <p:strVal val="visible"/>
                                      </p:to>
                                    </p:set>
                                    <p:animEffect transition="in" filter="fade">
                                      <p:cBhvr>
                                        <p:cTn id="54" dur="500"/>
                                        <p:tgtEl>
                                          <p:spTgt spid="20">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xEl>
                                              <p:pRg st="2" end="2"/>
                                            </p:txEl>
                                          </p:spTgt>
                                        </p:tgtEl>
                                        <p:attrNameLst>
                                          <p:attrName>style.visibility</p:attrName>
                                        </p:attrNameLst>
                                      </p:cBhvr>
                                      <p:to>
                                        <p:strVal val="visible"/>
                                      </p:to>
                                    </p:set>
                                    <p:animEffect transition="in" filter="fade">
                                      <p:cBhvr>
                                        <p:cTn id="59" dur="500"/>
                                        <p:tgtEl>
                                          <p:spTgt spid="20">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1"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50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mph" presetSubtype="0" fill="hold" nodeType="clickEffect">
                                  <p:stCondLst>
                                    <p:cond delay="0"/>
                                  </p:stCondLst>
                                  <p:childTnLst>
                                    <p:animScale>
                                      <p:cBhvr>
                                        <p:cTn id="75" dur="2000" fill="hold"/>
                                        <p:tgtEl>
                                          <p:spTgt spid="25"/>
                                        </p:tgtEl>
                                      </p:cBhvr>
                                      <p:by x="40000" y="40000"/>
                                    </p:animScale>
                                  </p:childTnLst>
                                </p:cTn>
                              </p:par>
                              <p:par>
                                <p:cTn id="76" presetID="42" presetClass="path" presetSubtype="0" accel="50000" decel="50000" fill="hold" nodeType="withEffect">
                                  <p:stCondLst>
                                    <p:cond delay="0"/>
                                  </p:stCondLst>
                                  <p:childTnLst>
                                    <p:animMotion origin="layout" path="M 3.95833E-6 2.22222E-6 L 0.00455 -0.20533 " pathEditMode="relative" rAng="0" ptsTypes="AA">
                                      <p:cBhvr>
                                        <p:cTn id="77" dur="2000" fill="hold"/>
                                        <p:tgtEl>
                                          <p:spTgt spid="25"/>
                                        </p:tgtEl>
                                        <p:attrNameLst>
                                          <p:attrName>ppt_x</p:attrName>
                                          <p:attrName>ppt_y</p:attrName>
                                        </p:attrNameLst>
                                      </p:cBhvr>
                                      <p:rCtr x="221" y="-10278"/>
                                    </p:animMotion>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mph" presetSubtype="0" fill="hold" nodeType="clickEffect">
                                  <p:stCondLst>
                                    <p:cond delay="0"/>
                                  </p:stCondLst>
                                  <p:childTnLst>
                                    <p:animScale>
                                      <p:cBhvr>
                                        <p:cTn id="86" dur="2000" fill="hold"/>
                                        <p:tgtEl>
                                          <p:spTgt spid="23"/>
                                        </p:tgtEl>
                                      </p:cBhvr>
                                      <p:by x="40000" y="40000"/>
                                    </p:animScale>
                                  </p:childTnLst>
                                </p:cTn>
                              </p:par>
                              <p:par>
                                <p:cTn id="87" presetID="42" presetClass="path" presetSubtype="0" accel="50000" decel="50000" fill="hold" nodeType="withEffect">
                                  <p:stCondLst>
                                    <p:cond delay="0"/>
                                  </p:stCondLst>
                                  <p:childTnLst>
                                    <p:animMotion origin="layout" path="M 2.08333E-6 3.7037E-7 L 0.1595 -0.20718 " pathEditMode="relative" rAng="0" ptsTypes="AA">
                                      <p:cBhvr>
                                        <p:cTn id="88" dur="2000" fill="hold"/>
                                        <p:tgtEl>
                                          <p:spTgt spid="23"/>
                                        </p:tgtEl>
                                        <p:attrNameLst>
                                          <p:attrName>ppt_x</p:attrName>
                                          <p:attrName>ppt_y</p:attrName>
                                        </p:attrNameLst>
                                      </p:cBhvr>
                                      <p:rCtr x="7969" y="-10370"/>
                                    </p:animMotion>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10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mph" presetSubtype="0" fill="hold" nodeType="clickEffect">
                                  <p:stCondLst>
                                    <p:cond delay="0"/>
                                  </p:stCondLst>
                                  <p:childTnLst>
                                    <p:animScale>
                                      <p:cBhvr>
                                        <p:cTn id="97" dur="2000" fill="hold"/>
                                        <p:tgtEl>
                                          <p:spTgt spid="27"/>
                                        </p:tgtEl>
                                      </p:cBhvr>
                                      <p:by x="40000" y="40000"/>
                                    </p:animScale>
                                  </p:childTnLst>
                                </p:cTn>
                              </p:par>
                              <p:par>
                                <p:cTn id="98" presetID="42" presetClass="path" presetSubtype="0" accel="50000" decel="50000" fill="hold" nodeType="withEffect">
                                  <p:stCondLst>
                                    <p:cond delay="0"/>
                                  </p:stCondLst>
                                  <p:childTnLst>
                                    <p:animMotion origin="layout" path="M 2.70833E-6 7.40741E-7 L 0.29088 -0.20556 " pathEditMode="relative" rAng="0" ptsTypes="AA">
                                      <p:cBhvr>
                                        <p:cTn id="99" dur="2000" fill="hold"/>
                                        <p:tgtEl>
                                          <p:spTgt spid="27"/>
                                        </p:tgtEl>
                                        <p:attrNameLst>
                                          <p:attrName>ppt_x</p:attrName>
                                          <p:attrName>ppt_y</p:attrName>
                                        </p:attrNameLst>
                                      </p:cBhvr>
                                      <p:rCtr x="14544" y="-10278"/>
                                    </p:animMotion>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1">
                                            <p:txEl>
                                              <p:pRg st="0" end="0"/>
                                            </p:txEl>
                                          </p:spTgt>
                                        </p:tgtEl>
                                        <p:attrNameLst>
                                          <p:attrName>style.visibility</p:attrName>
                                        </p:attrNameLst>
                                      </p:cBhvr>
                                      <p:to>
                                        <p:strVal val="visible"/>
                                      </p:to>
                                    </p:set>
                                    <p:animEffect transition="in" filter="fade">
                                      <p:cBhvr>
                                        <p:cTn id="104" dur="500"/>
                                        <p:tgtEl>
                                          <p:spTgt spid="21">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1">
                                            <p:txEl>
                                              <p:pRg st="1" end="1"/>
                                            </p:txEl>
                                          </p:spTgt>
                                        </p:tgtEl>
                                        <p:attrNameLst>
                                          <p:attrName>style.visibility</p:attrName>
                                        </p:attrNameLst>
                                      </p:cBhvr>
                                      <p:to>
                                        <p:strVal val="visible"/>
                                      </p:to>
                                    </p:set>
                                    <p:animEffect transition="in" filter="fade">
                                      <p:cBhvr>
                                        <p:cTn id="109" dur="500"/>
                                        <p:tgtEl>
                                          <p:spTgt spid="21">
                                            <p:txEl>
                                              <p:pRg st="1" end="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500"/>
                                        <p:tgtEl>
                                          <p:spTgt spid="38"/>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fade">
                                      <p:cBhvr>
                                        <p:cTn id="119" dur="500"/>
                                        <p:tgtEl>
                                          <p:spTgt spid="19"/>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0">
                                            <p:txEl>
                                              <p:pRg st="0" end="0"/>
                                            </p:txEl>
                                          </p:spTgt>
                                        </p:tgtEl>
                                        <p:attrNameLst>
                                          <p:attrName>style.visibility</p:attrName>
                                        </p:attrNameLst>
                                      </p:cBhvr>
                                      <p:to>
                                        <p:strVal val="visible"/>
                                      </p:to>
                                    </p:set>
                                    <p:animEffect transition="in" filter="fade">
                                      <p:cBhvr>
                                        <p:cTn id="124" dur="500"/>
                                        <p:tgtEl>
                                          <p:spTgt spid="40">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0">
                                            <p:txEl>
                                              <p:pRg st="1" end="1"/>
                                            </p:txEl>
                                          </p:spTgt>
                                        </p:tgtEl>
                                        <p:attrNameLst>
                                          <p:attrName>style.visibility</p:attrName>
                                        </p:attrNameLst>
                                      </p:cBhvr>
                                      <p:to>
                                        <p:strVal val="visible"/>
                                      </p:to>
                                    </p:set>
                                    <p:animEffect transition="in" filter="fade">
                                      <p:cBhvr>
                                        <p:cTn id="129" dur="500"/>
                                        <p:tgtEl>
                                          <p:spTgt spid="40">
                                            <p:txEl>
                                              <p:pRg st="1" end="1"/>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40">
                                            <p:txEl>
                                              <p:pRg st="2" end="2"/>
                                            </p:txEl>
                                          </p:spTgt>
                                        </p:tgtEl>
                                        <p:attrNameLst>
                                          <p:attrName>style.visibility</p:attrName>
                                        </p:attrNameLst>
                                      </p:cBhvr>
                                      <p:to>
                                        <p:strVal val="visible"/>
                                      </p:to>
                                    </p:set>
                                    <p:animEffect transition="in" filter="fade">
                                      <p:cBhvr>
                                        <p:cTn id="134" dur="500"/>
                                        <p:tgtEl>
                                          <p:spTgt spid="40">
                                            <p:txEl>
                                              <p:pRg st="2" end="2"/>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39">
                                            <p:txEl>
                                              <p:pRg st="0" end="0"/>
                                            </p:txEl>
                                          </p:spTgt>
                                        </p:tgtEl>
                                        <p:attrNameLst>
                                          <p:attrName>style.visibility</p:attrName>
                                        </p:attrNameLst>
                                      </p:cBhvr>
                                      <p:to>
                                        <p:strVal val="visible"/>
                                      </p:to>
                                    </p:set>
                                    <p:animEffect transition="in" filter="fade">
                                      <p:cBhvr>
                                        <p:cTn id="139" dur="500"/>
                                        <p:tgtEl>
                                          <p:spTgt spid="39">
                                            <p:txEl>
                                              <p:pRg st="0" end="0"/>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39">
                                            <p:txEl>
                                              <p:pRg st="1" end="1"/>
                                            </p:txEl>
                                          </p:spTgt>
                                        </p:tgtEl>
                                        <p:attrNameLst>
                                          <p:attrName>style.visibility</p:attrName>
                                        </p:attrNameLst>
                                      </p:cBhvr>
                                      <p:to>
                                        <p:strVal val="visible"/>
                                      </p:to>
                                    </p:set>
                                    <p:animEffect transition="in" filter="fade">
                                      <p:cBhvr>
                                        <p:cTn id="144" dur="500"/>
                                        <p:tgtEl>
                                          <p:spTgt spid="39">
                                            <p:txEl>
                                              <p:pRg st="1" end="1"/>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39">
                                            <p:txEl>
                                              <p:pRg st="2" end="2"/>
                                            </p:txEl>
                                          </p:spTgt>
                                        </p:tgtEl>
                                        <p:attrNameLst>
                                          <p:attrName>style.visibility</p:attrName>
                                        </p:attrNameLst>
                                      </p:cBhvr>
                                      <p:to>
                                        <p:strVal val="visible"/>
                                      </p:to>
                                    </p:set>
                                    <p:animEffect transition="in" filter="fade">
                                      <p:cBhvr>
                                        <p:cTn id="149" dur="500"/>
                                        <p:tgtEl>
                                          <p:spTgt spid="39">
                                            <p:txEl>
                                              <p:pRg st="2" end="2"/>
                                            </p:txEl>
                                          </p:spTgt>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fade">
                                      <p:cBhvr>
                                        <p:cTn id="1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4" grpId="0"/>
      <p:bldP spid="14" grpId="1"/>
      <p:bldP spid="15" grpId="0"/>
      <p:bldP spid="20" grpId="0" uiExpand="1" build="p"/>
      <p:bldP spid="21" grpId="0" build="p"/>
      <p:bldP spid="37" grpId="0" animBg="1"/>
      <p:bldP spid="38" grpId="0" animBg="1"/>
      <p:bldP spid="39" grpId="0" build="p"/>
      <p:bldP spid="40" grpId="0" build="p"/>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F4B1A64-CF37-4C40-BDF8-08DCCF7E1458}"/>
              </a:ext>
            </a:extLst>
          </p:cNvPr>
          <p:cNvSpPr txBox="1"/>
          <p:nvPr/>
        </p:nvSpPr>
        <p:spPr>
          <a:xfrm>
            <a:off x="1230508" y="1144543"/>
            <a:ext cx="1918763" cy="369332"/>
          </a:xfrm>
          <a:prstGeom prst="rect">
            <a:avLst/>
          </a:prstGeom>
          <a:noFill/>
        </p:spPr>
        <p:txBody>
          <a:bodyPr wrap="square" rtlCol="0">
            <a:spAutoFit/>
          </a:bodyPr>
          <a:lstStyle/>
          <a:p>
            <a:pPr algn="ctr"/>
            <a:r>
              <a:rPr lang="fr-FR" b="1" dirty="0"/>
              <a:t>INTERVENTION</a:t>
            </a:r>
          </a:p>
        </p:txBody>
      </p:sp>
      <p:grpSp>
        <p:nvGrpSpPr>
          <p:cNvPr id="7" name="Groupe 6">
            <a:extLst>
              <a:ext uri="{FF2B5EF4-FFF2-40B4-BE49-F238E27FC236}">
                <a16:creationId xmlns:a16="http://schemas.microsoft.com/office/drawing/2014/main" id="{8E2F3D3D-9C40-44B4-8153-2171A896361A}"/>
              </a:ext>
            </a:extLst>
          </p:cNvPr>
          <p:cNvGrpSpPr/>
          <p:nvPr/>
        </p:nvGrpSpPr>
        <p:grpSpPr>
          <a:xfrm>
            <a:off x="6613062" y="583007"/>
            <a:ext cx="2908969" cy="1520445"/>
            <a:chOff x="2107931" y="1604331"/>
            <a:chExt cx="3944031" cy="2035630"/>
          </a:xfrm>
        </p:grpSpPr>
        <p:pic>
          <p:nvPicPr>
            <p:cNvPr id="6" name="Image 5" descr="Une image contenant texte&#10;&#10;Description générée automatiquement">
              <a:extLst>
                <a:ext uri="{FF2B5EF4-FFF2-40B4-BE49-F238E27FC236}">
                  <a16:creationId xmlns:a16="http://schemas.microsoft.com/office/drawing/2014/main" id="{992B9A29-3CA9-4AD0-AEC8-65B0911560AE}"/>
                </a:ext>
              </a:extLst>
            </p:cNvPr>
            <p:cNvPicPr>
              <a:picLocks noChangeAspect="1"/>
            </p:cNvPicPr>
            <p:nvPr/>
          </p:nvPicPr>
          <p:blipFill>
            <a:blip r:embed="rId4"/>
            <a:stretch>
              <a:fillRect/>
            </a:stretch>
          </p:blipFill>
          <p:spPr>
            <a:xfrm>
              <a:off x="2107931" y="1604331"/>
              <a:ext cx="3944031" cy="2035629"/>
            </a:xfrm>
            <a:prstGeom prst="rect">
              <a:avLst/>
            </a:prstGeom>
          </p:spPr>
        </p:pic>
        <p:pic>
          <p:nvPicPr>
            <p:cNvPr id="4" name="Image 3">
              <a:extLst>
                <a:ext uri="{FF2B5EF4-FFF2-40B4-BE49-F238E27FC236}">
                  <a16:creationId xmlns:a16="http://schemas.microsoft.com/office/drawing/2014/main" id="{D83102F9-FEB0-41E6-99C6-E8B66AE4FE5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76250" l="30247" r="66667">
                          <a14:foregroundMark x1="54321" y1="13750" x2="45062" y2="12917"/>
                          <a14:foregroundMark x1="61728" y1="31667" x2="61111" y2="30833"/>
                          <a14:foregroundMark x1="50000" y1="10000" x2="47531" y2="10000"/>
                          <a14:foregroundMark x1="66667" y1="29167" x2="65432" y2="35000"/>
                          <a14:foregroundMark x1="58642" y1="74167" x2="56173" y2="69583"/>
                          <a14:foregroundMark x1="41358" y1="76250" x2="37037" y2="75417"/>
                        </a14:backgroundRemoval>
                      </a14:imgEffect>
                    </a14:imgLayer>
                  </a14:imgProps>
                </a:ext>
              </a:extLst>
            </a:blip>
            <a:srcRect l="27260" t="6633" r="28386" b="47623"/>
            <a:stretch/>
          </p:blipFill>
          <p:spPr>
            <a:xfrm>
              <a:off x="4276452" y="2053225"/>
              <a:ext cx="1038497" cy="1586736"/>
            </a:xfrm>
            <a:prstGeom prst="rect">
              <a:avLst/>
            </a:prstGeom>
          </p:spPr>
        </p:pic>
      </p:grpSp>
      <p:sp>
        <p:nvSpPr>
          <p:cNvPr id="8" name="Explosion : 8 points 7">
            <a:extLst>
              <a:ext uri="{FF2B5EF4-FFF2-40B4-BE49-F238E27FC236}">
                <a16:creationId xmlns:a16="http://schemas.microsoft.com/office/drawing/2014/main" id="{2F26F18E-D0D1-4523-9344-45895893CEF8}"/>
              </a:ext>
            </a:extLst>
          </p:cNvPr>
          <p:cNvSpPr/>
          <p:nvPr/>
        </p:nvSpPr>
        <p:spPr>
          <a:xfrm>
            <a:off x="3992127" y="708236"/>
            <a:ext cx="2084388" cy="1382713"/>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ysClr val="windowText" lastClr="000000"/>
                </a:solidFill>
              </a:rPr>
              <a:t>STRESS</a:t>
            </a:r>
          </a:p>
        </p:txBody>
      </p:sp>
      <p:cxnSp>
        <p:nvCxnSpPr>
          <p:cNvPr id="10" name="Connecteur droit avec flèche 9">
            <a:extLst>
              <a:ext uri="{FF2B5EF4-FFF2-40B4-BE49-F238E27FC236}">
                <a16:creationId xmlns:a16="http://schemas.microsoft.com/office/drawing/2014/main" id="{11CCBAEA-20F4-4A94-9981-E4E1FAD13D8E}"/>
              </a:ext>
            </a:extLst>
          </p:cNvPr>
          <p:cNvCxnSpPr>
            <a:cxnSpLocks/>
            <a:stCxn id="2" idx="3"/>
          </p:cNvCxnSpPr>
          <p:nvPr/>
        </p:nvCxnSpPr>
        <p:spPr>
          <a:xfrm>
            <a:off x="3149271" y="1329209"/>
            <a:ext cx="67559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DFB094DA-715C-4909-8F30-8C6A6A62B635}"/>
              </a:ext>
            </a:extLst>
          </p:cNvPr>
          <p:cNvCxnSpPr>
            <a:cxnSpLocks/>
          </p:cNvCxnSpPr>
          <p:nvPr/>
        </p:nvCxnSpPr>
        <p:spPr>
          <a:xfrm flipH="1">
            <a:off x="3992127" y="2070738"/>
            <a:ext cx="1053283" cy="1674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A2892875-6073-469B-800B-4F2C79A80821}"/>
              </a:ext>
            </a:extLst>
          </p:cNvPr>
          <p:cNvSpPr txBox="1"/>
          <p:nvPr/>
        </p:nvSpPr>
        <p:spPr>
          <a:xfrm>
            <a:off x="6391536" y="2111644"/>
            <a:ext cx="1516697" cy="369332"/>
          </a:xfrm>
          <a:prstGeom prst="rect">
            <a:avLst/>
          </a:prstGeom>
          <a:noFill/>
        </p:spPr>
        <p:txBody>
          <a:bodyPr wrap="none" rtlCol="0">
            <a:spAutoFit/>
          </a:bodyPr>
          <a:lstStyle/>
          <a:p>
            <a:r>
              <a:rPr lang="fr-FR" u="sng" dirty="0"/>
              <a:t>Intensité forte</a:t>
            </a:r>
          </a:p>
        </p:txBody>
      </p:sp>
      <p:sp>
        <p:nvSpPr>
          <p:cNvPr id="15" name="ZoneTexte 14">
            <a:extLst>
              <a:ext uri="{FF2B5EF4-FFF2-40B4-BE49-F238E27FC236}">
                <a16:creationId xmlns:a16="http://schemas.microsoft.com/office/drawing/2014/main" id="{9E7EB408-35A5-4092-AB7F-4CC4C6832465}"/>
              </a:ext>
            </a:extLst>
          </p:cNvPr>
          <p:cNvSpPr txBox="1"/>
          <p:nvPr/>
        </p:nvSpPr>
        <p:spPr>
          <a:xfrm>
            <a:off x="943462" y="2070824"/>
            <a:ext cx="1910588" cy="369332"/>
          </a:xfrm>
          <a:prstGeom prst="rect">
            <a:avLst/>
          </a:prstGeom>
          <a:noFill/>
        </p:spPr>
        <p:txBody>
          <a:bodyPr wrap="none" rtlCol="0">
            <a:spAutoFit/>
          </a:bodyPr>
          <a:lstStyle/>
          <a:p>
            <a:r>
              <a:rPr lang="fr-FR" u="sng" dirty="0"/>
              <a:t>Intensité modérée</a:t>
            </a:r>
          </a:p>
        </p:txBody>
      </p:sp>
      <p:pic>
        <p:nvPicPr>
          <p:cNvPr id="19" name="Image 18" descr="Une image contenant personne, habillé, poupée, bras&#10;&#10;Description générée automatiquement">
            <a:extLst>
              <a:ext uri="{FF2B5EF4-FFF2-40B4-BE49-F238E27FC236}">
                <a16:creationId xmlns:a16="http://schemas.microsoft.com/office/drawing/2014/main" id="{3796A5F7-FCBB-4DB8-980D-7E735C234D5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167" b="90000" l="10000" r="90000">
                        <a14:foregroundMark x1="58125" y1="10417" x2="51250" y2="9167"/>
                        <a14:foregroundMark x1="80625" y1="88333" x2="81875" y2="59583"/>
                        <a14:foregroundMark x1="80000" y1="65417" x2="78750" y2="59583"/>
                        <a14:foregroundMark x1="73125" y1="64167" x2="73750" y2="61250"/>
                        <a14:foregroundMark x1="16875" y1="87500" x2="20000" y2="57500"/>
                      </a14:backgroundRemoval>
                    </a14:imgEffect>
                  </a14:imgLayer>
                </a14:imgProps>
              </a:ext>
            </a:extLst>
          </a:blip>
          <a:stretch>
            <a:fillRect/>
          </a:stretch>
        </p:blipFill>
        <p:spPr>
          <a:xfrm>
            <a:off x="8140599" y="4324754"/>
            <a:ext cx="1242328" cy="1863492"/>
          </a:xfrm>
          <a:prstGeom prst="rect">
            <a:avLst/>
          </a:prstGeom>
        </p:spPr>
      </p:pic>
      <p:sp>
        <p:nvSpPr>
          <p:cNvPr id="20" name="ZoneTexte 19">
            <a:extLst>
              <a:ext uri="{FF2B5EF4-FFF2-40B4-BE49-F238E27FC236}">
                <a16:creationId xmlns:a16="http://schemas.microsoft.com/office/drawing/2014/main" id="{2C57D0EB-5B62-4924-A302-166E95FCE3DD}"/>
              </a:ext>
            </a:extLst>
          </p:cNvPr>
          <p:cNvSpPr txBox="1"/>
          <p:nvPr/>
        </p:nvSpPr>
        <p:spPr>
          <a:xfrm>
            <a:off x="1317585" y="2440735"/>
            <a:ext cx="2883803" cy="923330"/>
          </a:xfrm>
          <a:prstGeom prst="rect">
            <a:avLst/>
          </a:prstGeom>
          <a:noFill/>
        </p:spPr>
        <p:txBody>
          <a:bodyPr wrap="none" rtlCol="0">
            <a:spAutoFit/>
          </a:bodyPr>
          <a:lstStyle/>
          <a:p>
            <a:pPr marL="285750" indent="-285750">
              <a:buFont typeface="Arial" panose="020B0604020202020204" pitchFamily="34" charset="0"/>
              <a:buChar char="•"/>
            </a:pPr>
            <a:r>
              <a:rPr lang="fr-FR" dirty="0"/>
              <a:t>Focalisation de l’attention</a:t>
            </a:r>
          </a:p>
          <a:p>
            <a:pPr marL="285750" indent="-285750">
              <a:buFont typeface="Arial" panose="020B0604020202020204" pitchFamily="34" charset="0"/>
              <a:buChar char="•"/>
            </a:pPr>
            <a:r>
              <a:rPr lang="fr-FR" dirty="0"/>
              <a:t>Incitation à l’action</a:t>
            </a:r>
          </a:p>
          <a:p>
            <a:pPr marL="285750" indent="-285750">
              <a:buFont typeface="Arial" panose="020B0604020202020204" pitchFamily="34" charset="0"/>
              <a:buChar char="•"/>
            </a:pPr>
            <a:r>
              <a:rPr lang="fr-FR" dirty="0"/>
              <a:t>Mobilisation de l’énergie.</a:t>
            </a:r>
          </a:p>
        </p:txBody>
      </p:sp>
      <p:sp>
        <p:nvSpPr>
          <p:cNvPr id="21" name="ZoneTexte 20">
            <a:extLst>
              <a:ext uri="{FF2B5EF4-FFF2-40B4-BE49-F238E27FC236}">
                <a16:creationId xmlns:a16="http://schemas.microsoft.com/office/drawing/2014/main" id="{47796325-E5A7-452E-9C1B-61CF8802FDEB}"/>
              </a:ext>
            </a:extLst>
          </p:cNvPr>
          <p:cNvSpPr txBox="1"/>
          <p:nvPr/>
        </p:nvSpPr>
        <p:spPr>
          <a:xfrm>
            <a:off x="6672803" y="2480976"/>
            <a:ext cx="4423390" cy="646331"/>
          </a:xfrm>
          <a:prstGeom prst="rect">
            <a:avLst/>
          </a:prstGeom>
          <a:noFill/>
        </p:spPr>
        <p:txBody>
          <a:bodyPr wrap="none" rtlCol="0">
            <a:spAutoFit/>
          </a:bodyPr>
          <a:lstStyle/>
          <a:p>
            <a:pPr marL="285750" indent="-285750">
              <a:buFont typeface="Arial" panose="020B0604020202020204" pitchFamily="34" charset="0"/>
              <a:buChar char="•"/>
            </a:pPr>
            <a:r>
              <a:rPr lang="fr-FR" dirty="0"/>
              <a:t>Adaptation dégradée</a:t>
            </a:r>
          </a:p>
          <a:p>
            <a:pPr marL="285750" indent="-285750">
              <a:buFont typeface="Arial" panose="020B0604020202020204" pitchFamily="34" charset="0"/>
              <a:buChar char="•"/>
            </a:pPr>
            <a:r>
              <a:rPr lang="fr-FR" dirty="0"/>
              <a:t>Réactions inhabituelles parfois inadaptées</a:t>
            </a:r>
          </a:p>
        </p:txBody>
      </p:sp>
      <p:pic>
        <p:nvPicPr>
          <p:cNvPr id="23" name="Image 22" descr="Une image contenant encombré&#10;&#10;Description générée automatiquement">
            <a:extLst>
              <a:ext uri="{FF2B5EF4-FFF2-40B4-BE49-F238E27FC236}">
                <a16:creationId xmlns:a16="http://schemas.microsoft.com/office/drawing/2014/main" id="{D56DBD56-FBA0-4974-87C6-39B2F6A10A97}"/>
              </a:ext>
            </a:extLst>
          </p:cNvPr>
          <p:cNvPicPr>
            <a:picLocks noChangeAspect="1"/>
          </p:cNvPicPr>
          <p:nvPr/>
        </p:nvPicPr>
        <p:blipFill>
          <a:blip r:embed="rId9"/>
          <a:stretch>
            <a:fillRect/>
          </a:stretch>
        </p:blipFill>
        <p:spPr>
          <a:xfrm>
            <a:off x="7868972" y="3169077"/>
            <a:ext cx="1606871" cy="855098"/>
          </a:xfrm>
          <a:prstGeom prst="rect">
            <a:avLst/>
          </a:prstGeom>
        </p:spPr>
      </p:pic>
      <p:pic>
        <p:nvPicPr>
          <p:cNvPr id="25" name="Image 24" descr="Une image contenant personne, extérieur&#10;&#10;Description générée automatiquement">
            <a:extLst>
              <a:ext uri="{FF2B5EF4-FFF2-40B4-BE49-F238E27FC236}">
                <a16:creationId xmlns:a16="http://schemas.microsoft.com/office/drawing/2014/main" id="{77769E97-F6A1-45DB-B71D-89514A5A462F}"/>
              </a:ext>
            </a:extLst>
          </p:cNvPr>
          <p:cNvPicPr>
            <a:picLocks noChangeAspect="1"/>
          </p:cNvPicPr>
          <p:nvPr/>
        </p:nvPicPr>
        <p:blipFill>
          <a:blip r:embed="rId10"/>
          <a:stretch>
            <a:fillRect/>
          </a:stretch>
        </p:blipFill>
        <p:spPr>
          <a:xfrm>
            <a:off x="6397415" y="3154665"/>
            <a:ext cx="1282647" cy="855098"/>
          </a:xfrm>
          <a:prstGeom prst="rect">
            <a:avLst/>
          </a:prstGeom>
        </p:spPr>
      </p:pic>
      <p:pic>
        <p:nvPicPr>
          <p:cNvPr id="27" name="Image 26" descr="Une image contenant ciel, extérieur, nuages, jour&#10;&#10;Description générée automatiquement">
            <a:extLst>
              <a:ext uri="{FF2B5EF4-FFF2-40B4-BE49-F238E27FC236}">
                <a16:creationId xmlns:a16="http://schemas.microsoft.com/office/drawing/2014/main" id="{131EB43A-EDCF-4375-8811-63ED07638641}"/>
              </a:ext>
            </a:extLst>
          </p:cNvPr>
          <p:cNvPicPr>
            <a:picLocks noChangeAspect="1"/>
          </p:cNvPicPr>
          <p:nvPr/>
        </p:nvPicPr>
        <p:blipFill>
          <a:blip r:embed="rId11"/>
          <a:stretch>
            <a:fillRect/>
          </a:stretch>
        </p:blipFill>
        <p:spPr>
          <a:xfrm>
            <a:off x="9664754" y="3169078"/>
            <a:ext cx="1282646" cy="855097"/>
          </a:xfrm>
          <a:prstGeom prst="rect">
            <a:avLst/>
          </a:prstGeom>
        </p:spPr>
      </p:pic>
      <p:cxnSp>
        <p:nvCxnSpPr>
          <p:cNvPr id="36" name="Connecteur droit avec flèche 35">
            <a:extLst>
              <a:ext uri="{FF2B5EF4-FFF2-40B4-BE49-F238E27FC236}">
                <a16:creationId xmlns:a16="http://schemas.microsoft.com/office/drawing/2014/main" id="{B37A54FD-C55B-4057-BF15-B7E40087A2C3}"/>
              </a:ext>
            </a:extLst>
          </p:cNvPr>
          <p:cNvCxnSpPr>
            <a:cxnSpLocks/>
          </p:cNvCxnSpPr>
          <p:nvPr/>
        </p:nvCxnSpPr>
        <p:spPr>
          <a:xfrm>
            <a:off x="5034321" y="2077732"/>
            <a:ext cx="1053283" cy="1674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2EAE4B4C-171E-479C-B97C-E92EDFFEC9FE}"/>
              </a:ext>
            </a:extLst>
          </p:cNvPr>
          <p:cNvSpPr/>
          <p:nvPr/>
        </p:nvSpPr>
        <p:spPr>
          <a:xfrm>
            <a:off x="543361" y="2548967"/>
            <a:ext cx="353780" cy="1475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a:t>COURT TERME</a:t>
            </a:r>
          </a:p>
        </p:txBody>
      </p:sp>
      <p:sp>
        <p:nvSpPr>
          <p:cNvPr id="38" name="Rectangle 37">
            <a:extLst>
              <a:ext uri="{FF2B5EF4-FFF2-40B4-BE49-F238E27FC236}">
                <a16:creationId xmlns:a16="http://schemas.microsoft.com/office/drawing/2014/main" id="{EABB6DE2-6DD6-4FAD-B9E9-8F085B0BCD87}"/>
              </a:ext>
            </a:extLst>
          </p:cNvPr>
          <p:cNvSpPr/>
          <p:nvPr/>
        </p:nvSpPr>
        <p:spPr>
          <a:xfrm>
            <a:off x="2755015" y="4261235"/>
            <a:ext cx="353780" cy="1907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a:t>LONG TERME</a:t>
            </a:r>
          </a:p>
        </p:txBody>
      </p:sp>
      <p:sp>
        <p:nvSpPr>
          <p:cNvPr id="39" name="ZoneTexte 38">
            <a:extLst>
              <a:ext uri="{FF2B5EF4-FFF2-40B4-BE49-F238E27FC236}">
                <a16:creationId xmlns:a16="http://schemas.microsoft.com/office/drawing/2014/main" id="{FECE7355-65E0-46DE-A342-82C1722A3468}"/>
              </a:ext>
            </a:extLst>
          </p:cNvPr>
          <p:cNvSpPr txBox="1"/>
          <p:nvPr/>
        </p:nvSpPr>
        <p:spPr>
          <a:xfrm>
            <a:off x="3390815" y="5264916"/>
            <a:ext cx="3996222" cy="923330"/>
          </a:xfrm>
          <a:prstGeom prst="rect">
            <a:avLst/>
          </a:prstGeom>
          <a:noFill/>
        </p:spPr>
        <p:txBody>
          <a:bodyPr wrap="none" rtlCol="0">
            <a:spAutoFit/>
          </a:bodyPr>
          <a:lstStyle/>
          <a:p>
            <a:r>
              <a:rPr lang="fr-FR" dirty="0"/>
              <a:t>Phénomène d’épuisement et d’usure:</a:t>
            </a:r>
          </a:p>
          <a:p>
            <a:pPr marL="285750" indent="-285750">
              <a:buFontTx/>
              <a:buChar char="-"/>
            </a:pPr>
            <a:r>
              <a:rPr lang="fr-FR" dirty="0"/>
              <a:t>Epuisement professionnel (burn-out);</a:t>
            </a:r>
          </a:p>
          <a:p>
            <a:pPr marL="285750" indent="-285750">
              <a:buFontTx/>
              <a:buChar char="-"/>
            </a:pPr>
            <a:r>
              <a:rPr lang="fr-FR" dirty="0"/>
              <a:t>Usure de compassion.</a:t>
            </a:r>
          </a:p>
        </p:txBody>
      </p:sp>
      <p:sp>
        <p:nvSpPr>
          <p:cNvPr id="40" name="ZoneTexte 39">
            <a:extLst>
              <a:ext uri="{FF2B5EF4-FFF2-40B4-BE49-F238E27FC236}">
                <a16:creationId xmlns:a16="http://schemas.microsoft.com/office/drawing/2014/main" id="{C8235016-9420-401F-9452-C1848D95963D}"/>
              </a:ext>
            </a:extLst>
          </p:cNvPr>
          <p:cNvSpPr txBox="1"/>
          <p:nvPr/>
        </p:nvSpPr>
        <p:spPr>
          <a:xfrm>
            <a:off x="3390816" y="4178521"/>
            <a:ext cx="4402808" cy="923330"/>
          </a:xfrm>
          <a:prstGeom prst="rect">
            <a:avLst/>
          </a:prstGeom>
          <a:noFill/>
        </p:spPr>
        <p:txBody>
          <a:bodyPr wrap="none" rtlCol="0">
            <a:spAutoFit/>
          </a:bodyPr>
          <a:lstStyle/>
          <a:p>
            <a:r>
              <a:rPr lang="fr-FR" dirty="0"/>
              <a:t>Troubles psycho-traumatiques :</a:t>
            </a:r>
          </a:p>
          <a:p>
            <a:pPr marL="285750" indent="-285750">
              <a:buFontTx/>
              <a:buChar char="-"/>
            </a:pPr>
            <a:r>
              <a:rPr lang="fr-FR" dirty="0"/>
              <a:t>Trouble de stress aigu /post traumatique;</a:t>
            </a:r>
          </a:p>
          <a:p>
            <a:pPr marL="285750" indent="-285750">
              <a:buFontTx/>
              <a:buChar char="-"/>
            </a:pPr>
            <a:r>
              <a:rPr lang="fr-FR" dirty="0"/>
              <a:t>Trouble vicariant.</a:t>
            </a:r>
          </a:p>
        </p:txBody>
      </p:sp>
      <p:sp>
        <p:nvSpPr>
          <p:cNvPr id="41" name="Rectangle 40">
            <a:extLst>
              <a:ext uri="{FF2B5EF4-FFF2-40B4-BE49-F238E27FC236}">
                <a16:creationId xmlns:a16="http://schemas.microsoft.com/office/drawing/2014/main" id="{EDC7AA48-6BF6-414A-A063-C9AC8EFC1F87}"/>
              </a:ext>
            </a:extLst>
          </p:cNvPr>
          <p:cNvSpPr/>
          <p:nvPr/>
        </p:nvSpPr>
        <p:spPr>
          <a:xfrm>
            <a:off x="3641609" y="128207"/>
            <a:ext cx="4908781" cy="461665"/>
          </a:xfrm>
          <a:prstGeom prst="rect">
            <a:avLst/>
          </a:prstGeom>
          <a:noFill/>
        </p:spPr>
        <p:txBody>
          <a:bodyPr wrap="none">
            <a:spAutoFit/>
          </a:bodyPr>
          <a:lstStyle/>
          <a:p>
            <a:pPr algn="ctr">
              <a:defRPr/>
            </a:pPr>
            <a:r>
              <a:rPr lang="fr-FR"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Le stress et ses effets sur le secouriste</a:t>
            </a:r>
          </a:p>
        </p:txBody>
      </p:sp>
      <p:sp>
        <p:nvSpPr>
          <p:cNvPr id="24" name="Rectangle 23">
            <a:extLst>
              <a:ext uri="{FF2B5EF4-FFF2-40B4-BE49-F238E27FC236}">
                <a16:creationId xmlns:a16="http://schemas.microsoft.com/office/drawing/2014/main" id="{DBF21001-0223-41D5-B0F1-041513D6C32F}"/>
              </a:ext>
            </a:extLst>
          </p:cNvPr>
          <p:cNvSpPr/>
          <p:nvPr/>
        </p:nvSpPr>
        <p:spPr>
          <a:xfrm>
            <a:off x="0" y="0"/>
            <a:ext cx="209550" cy="1809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828464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4631DB9-6DE3-46C0-A3F7-7A491A028860}"/>
              </a:ext>
            </a:extLst>
          </p:cNvPr>
          <p:cNvSpPr txBox="1"/>
          <p:nvPr/>
        </p:nvSpPr>
        <p:spPr>
          <a:xfrm>
            <a:off x="958892" y="1866812"/>
            <a:ext cx="792268" cy="369332"/>
          </a:xfrm>
          <a:prstGeom prst="rect">
            <a:avLst/>
          </a:prstGeom>
          <a:noFill/>
        </p:spPr>
        <p:txBody>
          <a:bodyPr wrap="none" rtlCol="0">
            <a:spAutoFit/>
          </a:bodyPr>
          <a:lstStyle/>
          <a:p>
            <a:r>
              <a:rPr lang="fr-FR" b="1" u="sng" dirty="0"/>
              <a:t>Avant </a:t>
            </a:r>
          </a:p>
        </p:txBody>
      </p:sp>
      <p:sp>
        <p:nvSpPr>
          <p:cNvPr id="3" name="Rectangle 2">
            <a:extLst>
              <a:ext uri="{FF2B5EF4-FFF2-40B4-BE49-F238E27FC236}">
                <a16:creationId xmlns:a16="http://schemas.microsoft.com/office/drawing/2014/main" id="{D49E6F14-BB5D-4536-945D-CF93D971B522}"/>
              </a:ext>
            </a:extLst>
          </p:cNvPr>
          <p:cNvSpPr/>
          <p:nvPr/>
        </p:nvSpPr>
        <p:spPr>
          <a:xfrm>
            <a:off x="3509339" y="410979"/>
            <a:ext cx="4739054" cy="461665"/>
          </a:xfrm>
          <a:prstGeom prst="rect">
            <a:avLst/>
          </a:prstGeom>
          <a:noFill/>
        </p:spPr>
        <p:txBody>
          <a:bodyPr wrap="none">
            <a:spAutoFit/>
          </a:bodyPr>
          <a:lstStyle/>
          <a:p>
            <a:pPr algn="ctr">
              <a:defRPr/>
            </a:pPr>
            <a:r>
              <a:rPr lang="fr-FR"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Gestion psychologique du secouriste</a:t>
            </a:r>
          </a:p>
        </p:txBody>
      </p:sp>
      <p:sp>
        <p:nvSpPr>
          <p:cNvPr id="4" name="ZoneTexte 3">
            <a:extLst>
              <a:ext uri="{FF2B5EF4-FFF2-40B4-BE49-F238E27FC236}">
                <a16:creationId xmlns:a16="http://schemas.microsoft.com/office/drawing/2014/main" id="{BCC027AB-F8A5-4262-B94C-EBEF9D9C0E04}"/>
              </a:ext>
            </a:extLst>
          </p:cNvPr>
          <p:cNvSpPr txBox="1"/>
          <p:nvPr/>
        </p:nvSpPr>
        <p:spPr>
          <a:xfrm>
            <a:off x="4633318" y="1866812"/>
            <a:ext cx="1034835" cy="369332"/>
          </a:xfrm>
          <a:prstGeom prst="rect">
            <a:avLst/>
          </a:prstGeom>
          <a:noFill/>
        </p:spPr>
        <p:txBody>
          <a:bodyPr wrap="none" rtlCol="0">
            <a:spAutoFit/>
          </a:bodyPr>
          <a:lstStyle/>
          <a:p>
            <a:r>
              <a:rPr lang="fr-FR" b="1" u="sng" dirty="0"/>
              <a:t>Pendant </a:t>
            </a:r>
          </a:p>
        </p:txBody>
      </p:sp>
      <p:sp>
        <p:nvSpPr>
          <p:cNvPr id="5" name="ZoneTexte 4">
            <a:extLst>
              <a:ext uri="{FF2B5EF4-FFF2-40B4-BE49-F238E27FC236}">
                <a16:creationId xmlns:a16="http://schemas.microsoft.com/office/drawing/2014/main" id="{3330E5BA-B8B3-48B2-A085-1DCB42C907BC}"/>
              </a:ext>
            </a:extLst>
          </p:cNvPr>
          <p:cNvSpPr txBox="1"/>
          <p:nvPr/>
        </p:nvSpPr>
        <p:spPr>
          <a:xfrm>
            <a:off x="8551272" y="1866812"/>
            <a:ext cx="786434" cy="369332"/>
          </a:xfrm>
          <a:prstGeom prst="rect">
            <a:avLst/>
          </a:prstGeom>
          <a:noFill/>
        </p:spPr>
        <p:txBody>
          <a:bodyPr wrap="none" rtlCol="0">
            <a:spAutoFit/>
          </a:bodyPr>
          <a:lstStyle/>
          <a:p>
            <a:r>
              <a:rPr lang="fr-FR" b="1" u="sng" dirty="0"/>
              <a:t>Après </a:t>
            </a:r>
          </a:p>
        </p:txBody>
      </p:sp>
      <p:sp>
        <p:nvSpPr>
          <p:cNvPr id="6" name="ZoneTexte 5">
            <a:extLst>
              <a:ext uri="{FF2B5EF4-FFF2-40B4-BE49-F238E27FC236}">
                <a16:creationId xmlns:a16="http://schemas.microsoft.com/office/drawing/2014/main" id="{16621293-BDC8-4D73-B9FB-8B4FFBC2187A}"/>
              </a:ext>
            </a:extLst>
          </p:cNvPr>
          <p:cNvSpPr txBox="1"/>
          <p:nvPr/>
        </p:nvSpPr>
        <p:spPr>
          <a:xfrm>
            <a:off x="101579" y="2290737"/>
            <a:ext cx="2969274" cy="1200329"/>
          </a:xfrm>
          <a:prstGeom prst="rect">
            <a:avLst/>
          </a:prstGeom>
          <a:noFill/>
        </p:spPr>
        <p:txBody>
          <a:bodyPr wrap="none" rtlCol="0">
            <a:spAutoFit/>
          </a:bodyPr>
          <a:lstStyle/>
          <a:p>
            <a:r>
              <a:rPr lang="fr-FR" dirty="0"/>
              <a:t>Compétences non techniques</a:t>
            </a:r>
          </a:p>
          <a:p>
            <a:r>
              <a:rPr lang="fr-FR" dirty="0"/>
              <a:t>Compétences techniques</a:t>
            </a:r>
          </a:p>
          <a:p>
            <a:r>
              <a:rPr lang="fr-FR" dirty="0"/>
              <a:t>Compétences physiques</a:t>
            </a:r>
          </a:p>
          <a:p>
            <a:endParaRPr lang="fr-FR" dirty="0"/>
          </a:p>
        </p:txBody>
      </p:sp>
      <p:sp>
        <p:nvSpPr>
          <p:cNvPr id="7" name="ZoneTexte 6">
            <a:extLst>
              <a:ext uri="{FF2B5EF4-FFF2-40B4-BE49-F238E27FC236}">
                <a16:creationId xmlns:a16="http://schemas.microsoft.com/office/drawing/2014/main" id="{CCA9A145-AC82-4B3F-B2C3-67131CBC9D19}"/>
              </a:ext>
            </a:extLst>
          </p:cNvPr>
          <p:cNvSpPr txBox="1"/>
          <p:nvPr/>
        </p:nvSpPr>
        <p:spPr>
          <a:xfrm>
            <a:off x="3972752" y="2717156"/>
            <a:ext cx="2339038" cy="369332"/>
          </a:xfrm>
          <a:prstGeom prst="rect">
            <a:avLst/>
          </a:prstGeom>
          <a:noFill/>
        </p:spPr>
        <p:txBody>
          <a:bodyPr wrap="none" rtlCol="0">
            <a:spAutoFit/>
          </a:bodyPr>
          <a:lstStyle/>
          <a:p>
            <a:r>
              <a:rPr lang="fr-FR" dirty="0"/>
              <a:t>Se réguler (respiration)</a:t>
            </a:r>
          </a:p>
        </p:txBody>
      </p:sp>
      <p:sp>
        <p:nvSpPr>
          <p:cNvPr id="8" name="ZoneTexte 7">
            <a:extLst>
              <a:ext uri="{FF2B5EF4-FFF2-40B4-BE49-F238E27FC236}">
                <a16:creationId xmlns:a16="http://schemas.microsoft.com/office/drawing/2014/main" id="{0F57107F-9AD4-4625-A35A-6922F38DFFD3}"/>
              </a:ext>
            </a:extLst>
          </p:cNvPr>
          <p:cNvSpPr txBox="1"/>
          <p:nvPr/>
        </p:nvSpPr>
        <p:spPr>
          <a:xfrm>
            <a:off x="7109359" y="2578656"/>
            <a:ext cx="4186724" cy="1200329"/>
          </a:xfrm>
          <a:prstGeom prst="rect">
            <a:avLst/>
          </a:prstGeom>
          <a:noFill/>
        </p:spPr>
        <p:txBody>
          <a:bodyPr wrap="none" rtlCol="0">
            <a:spAutoFit/>
          </a:bodyPr>
          <a:lstStyle/>
          <a:p>
            <a:r>
              <a:rPr lang="fr-FR" dirty="0"/>
              <a:t>Temps d’échange entre équipiers</a:t>
            </a:r>
          </a:p>
          <a:p>
            <a:r>
              <a:rPr lang="fr-FR" dirty="0"/>
              <a:t>Être à l’écoute les uns des autres</a:t>
            </a:r>
          </a:p>
          <a:p>
            <a:r>
              <a:rPr lang="fr-FR" dirty="0"/>
              <a:t>Soutien spécialisé</a:t>
            </a:r>
          </a:p>
          <a:p>
            <a:r>
              <a:rPr lang="fr-FR" dirty="0"/>
              <a:t>Equilibre vie personnelle / professionnelle.</a:t>
            </a:r>
          </a:p>
        </p:txBody>
      </p:sp>
      <p:pic>
        <p:nvPicPr>
          <p:cNvPr id="10" name="Image 9" descr="Une image contenant intérieur, personne, fenêtre&#10;&#10;Description générée automatiquement">
            <a:extLst>
              <a:ext uri="{FF2B5EF4-FFF2-40B4-BE49-F238E27FC236}">
                <a16:creationId xmlns:a16="http://schemas.microsoft.com/office/drawing/2014/main" id="{86015C5B-7602-4216-9BC3-B5E85BA881EE}"/>
              </a:ext>
            </a:extLst>
          </p:cNvPr>
          <p:cNvPicPr>
            <a:picLocks noChangeAspect="1"/>
          </p:cNvPicPr>
          <p:nvPr/>
        </p:nvPicPr>
        <p:blipFill>
          <a:blip r:embed="rId4"/>
          <a:stretch>
            <a:fillRect/>
          </a:stretch>
        </p:blipFill>
        <p:spPr>
          <a:xfrm>
            <a:off x="9171462" y="3950532"/>
            <a:ext cx="1800494" cy="1200329"/>
          </a:xfrm>
          <a:prstGeom prst="rect">
            <a:avLst/>
          </a:prstGeom>
        </p:spPr>
      </p:pic>
      <p:pic>
        <p:nvPicPr>
          <p:cNvPr id="12" name="Image 11" descr="Une image contenant personne, intérieur, gens&#10;&#10;Description générée automatiquement">
            <a:extLst>
              <a:ext uri="{FF2B5EF4-FFF2-40B4-BE49-F238E27FC236}">
                <a16:creationId xmlns:a16="http://schemas.microsoft.com/office/drawing/2014/main" id="{F1A00F57-44C2-4AAF-811E-2C5D44178219}"/>
              </a:ext>
            </a:extLst>
          </p:cNvPr>
          <p:cNvPicPr>
            <a:picLocks noChangeAspect="1"/>
          </p:cNvPicPr>
          <p:nvPr/>
        </p:nvPicPr>
        <p:blipFill>
          <a:blip r:embed="rId5"/>
          <a:stretch>
            <a:fillRect/>
          </a:stretch>
        </p:blipFill>
        <p:spPr>
          <a:xfrm>
            <a:off x="7138160" y="3939853"/>
            <a:ext cx="1800494" cy="1200329"/>
          </a:xfrm>
          <a:prstGeom prst="rect">
            <a:avLst/>
          </a:prstGeom>
        </p:spPr>
      </p:pic>
      <p:pic>
        <p:nvPicPr>
          <p:cNvPr id="14" name="Image 13" descr="Une image contenant sport, personne, barre à disques&#10;&#10;Description générée automatiquement">
            <a:extLst>
              <a:ext uri="{FF2B5EF4-FFF2-40B4-BE49-F238E27FC236}">
                <a16:creationId xmlns:a16="http://schemas.microsoft.com/office/drawing/2014/main" id="{A7E849E1-0FAB-4DBF-8397-1D919D4B9FED}"/>
              </a:ext>
            </a:extLst>
          </p:cNvPr>
          <p:cNvPicPr>
            <a:picLocks noChangeAspect="1"/>
          </p:cNvPicPr>
          <p:nvPr/>
        </p:nvPicPr>
        <p:blipFill>
          <a:blip r:embed="rId6"/>
          <a:stretch>
            <a:fillRect/>
          </a:stretch>
        </p:blipFill>
        <p:spPr>
          <a:xfrm>
            <a:off x="1144725" y="4413713"/>
            <a:ext cx="1668902" cy="1112601"/>
          </a:xfrm>
          <a:prstGeom prst="rect">
            <a:avLst/>
          </a:prstGeom>
        </p:spPr>
      </p:pic>
      <p:pic>
        <p:nvPicPr>
          <p:cNvPr id="16" name="Image 15" descr="Une image contenant ciel, herbe, extérieur, personne&#10;&#10;Description générée automatiquement">
            <a:extLst>
              <a:ext uri="{FF2B5EF4-FFF2-40B4-BE49-F238E27FC236}">
                <a16:creationId xmlns:a16="http://schemas.microsoft.com/office/drawing/2014/main" id="{38C15185-34D4-4446-96B5-1FCE106F9EE2}"/>
              </a:ext>
            </a:extLst>
          </p:cNvPr>
          <p:cNvPicPr>
            <a:picLocks noChangeAspect="1"/>
          </p:cNvPicPr>
          <p:nvPr/>
        </p:nvPicPr>
        <p:blipFill>
          <a:blip r:embed="rId7"/>
          <a:stretch>
            <a:fillRect/>
          </a:stretch>
        </p:blipFill>
        <p:spPr>
          <a:xfrm>
            <a:off x="4311328" y="3201365"/>
            <a:ext cx="1661886" cy="1270231"/>
          </a:xfrm>
          <a:prstGeom prst="rect">
            <a:avLst/>
          </a:prstGeom>
        </p:spPr>
      </p:pic>
      <p:pic>
        <p:nvPicPr>
          <p:cNvPr id="18" name="Image 17" descr="Une image contenant personne, garçon, intérieur&#10;&#10;Description générée automatiquement">
            <a:extLst>
              <a:ext uri="{FF2B5EF4-FFF2-40B4-BE49-F238E27FC236}">
                <a16:creationId xmlns:a16="http://schemas.microsoft.com/office/drawing/2014/main" id="{2C4CA093-AF91-47D9-98DB-722EDAA1F3C6}"/>
              </a:ext>
            </a:extLst>
          </p:cNvPr>
          <p:cNvPicPr>
            <a:picLocks noChangeAspect="1"/>
          </p:cNvPicPr>
          <p:nvPr/>
        </p:nvPicPr>
        <p:blipFill>
          <a:blip r:embed="rId8"/>
          <a:stretch>
            <a:fillRect/>
          </a:stretch>
        </p:blipFill>
        <p:spPr>
          <a:xfrm>
            <a:off x="258961" y="3201365"/>
            <a:ext cx="1650394" cy="1097215"/>
          </a:xfrm>
          <a:prstGeom prst="rect">
            <a:avLst/>
          </a:prstGeom>
        </p:spPr>
      </p:pic>
      <p:sp>
        <p:nvSpPr>
          <p:cNvPr id="15" name="Rectangle 14">
            <a:extLst>
              <a:ext uri="{FF2B5EF4-FFF2-40B4-BE49-F238E27FC236}">
                <a16:creationId xmlns:a16="http://schemas.microsoft.com/office/drawing/2014/main" id="{D1859F6B-926A-4FBD-82CD-62546C89D34F}"/>
              </a:ext>
            </a:extLst>
          </p:cNvPr>
          <p:cNvSpPr/>
          <p:nvPr/>
        </p:nvSpPr>
        <p:spPr>
          <a:xfrm>
            <a:off x="0" y="0"/>
            <a:ext cx="209550" cy="1809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ZoneTexte 16">
            <a:extLst>
              <a:ext uri="{FF2B5EF4-FFF2-40B4-BE49-F238E27FC236}">
                <a16:creationId xmlns:a16="http://schemas.microsoft.com/office/drawing/2014/main" id="{49CCA60D-9377-4F07-BB8F-A430570BC563}"/>
              </a:ext>
            </a:extLst>
          </p:cNvPr>
          <p:cNvSpPr txBox="1"/>
          <p:nvPr/>
        </p:nvSpPr>
        <p:spPr>
          <a:xfrm>
            <a:off x="1552961" y="1215156"/>
            <a:ext cx="8435549" cy="369332"/>
          </a:xfrm>
          <a:prstGeom prst="rect">
            <a:avLst/>
          </a:prstGeom>
          <a:noFill/>
        </p:spPr>
        <p:txBody>
          <a:bodyPr wrap="square">
            <a:spAutoFit/>
          </a:bodyPr>
          <a:lstStyle/>
          <a:p>
            <a:r>
              <a:rPr lang="fr-FR" sz="1800" dirty="0"/>
              <a:t>Entretenir ses capacités mentales et amortir les impacts psychologiques sur intervention</a:t>
            </a:r>
          </a:p>
        </p:txBody>
      </p:sp>
    </p:spTree>
    <p:extLst>
      <p:ext uri="{BB962C8B-B14F-4D97-AF65-F5344CB8AC3E}">
        <p14:creationId xmlns:p14="http://schemas.microsoft.com/office/powerpoint/2010/main" val="187828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500"/>
                                        <p:tgtEl>
                                          <p:spTgt spid="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Effect transition="in" filter="fade">
                                      <p:cBhvr>
                                        <p:cTn id="56" dur="500"/>
                                        <p:tgtEl>
                                          <p:spTgt spid="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1" end="1"/>
                                            </p:txEl>
                                          </p:spTgt>
                                        </p:tgtEl>
                                        <p:attrNameLst>
                                          <p:attrName>style.visibility</p:attrName>
                                        </p:attrNameLst>
                                      </p:cBhvr>
                                      <p:to>
                                        <p:strVal val="visible"/>
                                      </p:to>
                                    </p:set>
                                    <p:animEffect transition="in" filter="fade">
                                      <p:cBhvr>
                                        <p:cTn id="61" dur="500"/>
                                        <p:tgtEl>
                                          <p:spTgt spid="8">
                                            <p:txEl>
                                              <p:pRg st="1" end="1"/>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8">
                                            <p:txEl>
                                              <p:pRg st="2" end="2"/>
                                            </p:txEl>
                                          </p:spTgt>
                                        </p:tgtEl>
                                        <p:attrNameLst>
                                          <p:attrName>style.visibility</p:attrName>
                                        </p:attrNameLst>
                                      </p:cBhvr>
                                      <p:to>
                                        <p:strVal val="visible"/>
                                      </p:to>
                                    </p:set>
                                    <p:animEffect transition="in" filter="fade">
                                      <p:cBhvr>
                                        <p:cTn id="69" dur="500"/>
                                        <p:tgtEl>
                                          <p:spTgt spid="8">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xEl>
                                              <p:pRg st="3" end="3"/>
                                            </p:txEl>
                                          </p:spTgt>
                                        </p:tgtEl>
                                        <p:attrNameLst>
                                          <p:attrName>style.visibility</p:attrName>
                                        </p:attrNameLst>
                                      </p:cBhvr>
                                      <p:to>
                                        <p:strVal val="visible"/>
                                      </p:to>
                                    </p:set>
                                    <p:animEffect transition="in" filter="fade">
                                      <p:cBhvr>
                                        <p:cTn id="74" dur="500"/>
                                        <p:tgtEl>
                                          <p:spTgt spid="8">
                                            <p:txEl>
                                              <p:pRg st="3" end="3"/>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1789A27-BB86-4CE3-84F7-9E79DC3C99AD}"/>
              </a:ext>
            </a:extLst>
          </p:cNvPr>
          <p:cNvSpPr txBox="1"/>
          <p:nvPr/>
        </p:nvSpPr>
        <p:spPr>
          <a:xfrm flipH="1">
            <a:off x="2503958" y="850917"/>
            <a:ext cx="6579574" cy="769441"/>
          </a:xfrm>
          <a:prstGeom prst="rect">
            <a:avLst/>
          </a:prstGeom>
          <a:noFill/>
        </p:spPr>
        <p:txBody>
          <a:bodyPr wrap="square" rtlCol="0">
            <a:spAutoFit/>
          </a:bodyPr>
          <a:lstStyle/>
          <a:p>
            <a:r>
              <a:rPr lang="fr-FR" sz="4400" dirty="0"/>
              <a:t>Avez-vous des questions ?</a:t>
            </a:r>
          </a:p>
        </p:txBody>
      </p:sp>
      <p:pic>
        <p:nvPicPr>
          <p:cNvPr id="4" name="Image 3">
            <a:extLst>
              <a:ext uri="{FF2B5EF4-FFF2-40B4-BE49-F238E27FC236}">
                <a16:creationId xmlns:a16="http://schemas.microsoft.com/office/drawing/2014/main" id="{EB3AFF93-945B-428F-96ED-8ACAD793BAFE}"/>
              </a:ext>
            </a:extLst>
          </p:cNvPr>
          <p:cNvPicPr>
            <a:picLocks noChangeAspect="1"/>
          </p:cNvPicPr>
          <p:nvPr/>
        </p:nvPicPr>
        <p:blipFill rotWithShape="1">
          <a:blip r:embed="rId4"/>
          <a:srcRect t="33095" b="30665"/>
          <a:stretch/>
        </p:blipFill>
        <p:spPr>
          <a:xfrm>
            <a:off x="3712472" y="2915478"/>
            <a:ext cx="4059095" cy="1470992"/>
          </a:xfrm>
          <a:prstGeom prst="rect">
            <a:avLst/>
          </a:prstGeom>
        </p:spPr>
      </p:pic>
      <p:sp>
        <p:nvSpPr>
          <p:cNvPr id="5" name="ZoneTexte 4">
            <a:extLst>
              <a:ext uri="{FF2B5EF4-FFF2-40B4-BE49-F238E27FC236}">
                <a16:creationId xmlns:a16="http://schemas.microsoft.com/office/drawing/2014/main" id="{D0057608-8158-403B-9C10-A62317BFC353}"/>
              </a:ext>
            </a:extLst>
          </p:cNvPr>
          <p:cNvSpPr txBox="1"/>
          <p:nvPr/>
        </p:nvSpPr>
        <p:spPr>
          <a:xfrm flipH="1">
            <a:off x="4618031" y="4479235"/>
            <a:ext cx="3153536" cy="400110"/>
          </a:xfrm>
          <a:prstGeom prst="rect">
            <a:avLst/>
          </a:prstGeom>
          <a:noFill/>
        </p:spPr>
        <p:txBody>
          <a:bodyPr wrap="square" rtlCol="0">
            <a:spAutoFit/>
          </a:bodyPr>
          <a:lstStyle/>
          <a:p>
            <a:r>
              <a:rPr lang="fr-FR" sz="2000" b="1" dirty="0"/>
              <a:t>stephanie.tome@aepsp.eu</a:t>
            </a:r>
          </a:p>
        </p:txBody>
      </p:sp>
    </p:spTree>
    <p:extLst>
      <p:ext uri="{BB962C8B-B14F-4D97-AF65-F5344CB8AC3E}">
        <p14:creationId xmlns:p14="http://schemas.microsoft.com/office/powerpoint/2010/main" val="110926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re 1">
            <a:extLst>
              <a:ext uri="{FF2B5EF4-FFF2-40B4-BE49-F238E27FC236}">
                <a16:creationId xmlns:a16="http://schemas.microsoft.com/office/drawing/2014/main" id="{6C0EA7D1-AFF3-495B-AA87-35369B4A4037}"/>
              </a:ext>
            </a:extLst>
          </p:cNvPr>
          <p:cNvSpPr>
            <a:spLocks noGrp="1" noChangeArrowheads="1"/>
          </p:cNvSpPr>
          <p:nvPr>
            <p:ph type="title"/>
          </p:nvPr>
        </p:nvSpPr>
        <p:spPr>
          <a:xfrm>
            <a:off x="1376363" y="2757488"/>
            <a:ext cx="9445625" cy="1041400"/>
          </a:xfrm>
        </p:spPr>
        <p:txBody>
          <a:bodyPr/>
          <a:lstStyle/>
          <a:p>
            <a:pPr algn="ctr" eaLnBrk="1" hangingPunct="1"/>
            <a:r>
              <a:rPr lang="fr-FR" altLang="fr-FR" sz="3200">
                <a:solidFill>
                  <a:srgbClr val="3A5AA4"/>
                </a:solidFill>
              </a:rPr>
              <a:t>Dimension psychologique d’une intervention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ce réservé du texte 3">
            <a:extLst>
              <a:ext uri="{FF2B5EF4-FFF2-40B4-BE49-F238E27FC236}">
                <a16:creationId xmlns:a16="http://schemas.microsoft.com/office/drawing/2014/main" id="{71286D16-EBBC-4646-AF69-DB42121623B4}"/>
              </a:ext>
            </a:extLst>
          </p:cNvPr>
          <p:cNvSpPr>
            <a:spLocks noGrp="1" noChangeArrowheads="1"/>
          </p:cNvSpPr>
          <p:nvPr>
            <p:ph type="body" idx="1"/>
          </p:nvPr>
        </p:nvSpPr>
        <p:spPr>
          <a:xfrm>
            <a:off x="1479550" y="2281238"/>
            <a:ext cx="5962650" cy="315912"/>
          </a:xfrm>
        </p:spPr>
        <p:txBody>
          <a:bodyPr>
            <a:normAutofit fontScale="92500" lnSpcReduction="20000"/>
          </a:bodyPr>
          <a:lstStyle/>
          <a:p>
            <a:pPr eaLnBrk="1" hangingPunct="1">
              <a:defRPr/>
            </a:pPr>
            <a:r>
              <a:rPr lang="fr-FR" altLang="fr-FR" sz="2000" dirty="0">
                <a:solidFill>
                  <a:schemeClr val="tx1"/>
                </a:solidFill>
              </a:rPr>
              <a:t>Introduction.</a:t>
            </a:r>
          </a:p>
        </p:txBody>
      </p:sp>
      <p:grpSp>
        <p:nvGrpSpPr>
          <p:cNvPr id="6" name="Groupe 8">
            <a:extLst>
              <a:ext uri="{FF2B5EF4-FFF2-40B4-BE49-F238E27FC236}">
                <a16:creationId xmlns:a16="http://schemas.microsoft.com/office/drawing/2014/main" id="{A7A06B93-CA01-4E09-AC44-FE4C0F4F1E65}"/>
              </a:ext>
            </a:extLst>
          </p:cNvPr>
          <p:cNvGrpSpPr>
            <a:grpSpLocks/>
          </p:cNvGrpSpPr>
          <p:nvPr/>
        </p:nvGrpSpPr>
        <p:grpSpPr bwMode="auto">
          <a:xfrm>
            <a:off x="917575" y="2124075"/>
            <a:ext cx="482600" cy="585788"/>
            <a:chOff x="917713" y="2170682"/>
            <a:chExt cx="481716" cy="584775"/>
          </a:xfrm>
        </p:grpSpPr>
        <p:sp>
          <p:nvSpPr>
            <p:cNvPr id="7" name="Ellipse 6">
              <a:extLst>
                <a:ext uri="{FF2B5EF4-FFF2-40B4-BE49-F238E27FC236}">
                  <a16:creationId xmlns:a16="http://schemas.microsoft.com/office/drawing/2014/main" id="{594EA176-926E-441B-A1C6-A3BA9B8AF77D}"/>
                </a:ext>
              </a:extLst>
            </p:cNvPr>
            <p:cNvSpPr/>
            <p:nvPr/>
          </p:nvSpPr>
          <p:spPr>
            <a:xfrm>
              <a:off x="917713" y="2224564"/>
              <a:ext cx="481716" cy="481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ZoneTexte 5">
              <a:extLst>
                <a:ext uri="{FF2B5EF4-FFF2-40B4-BE49-F238E27FC236}">
                  <a16:creationId xmlns:a16="http://schemas.microsoft.com/office/drawing/2014/main" id="{B2DD543C-72F1-42D8-9F6C-AA07BC66E12B}"/>
                </a:ext>
              </a:extLst>
            </p:cNvPr>
            <p:cNvSpPr txBox="1">
              <a:spLocks noChangeArrowheads="1"/>
            </p:cNvSpPr>
            <p:nvPr/>
          </p:nvSpPr>
          <p:spPr bwMode="auto">
            <a:xfrm>
              <a:off x="981424" y="2170682"/>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3200" dirty="0">
                  <a:solidFill>
                    <a:schemeClr val="bg1"/>
                  </a:solidFill>
                </a:rPr>
                <a:t>1</a:t>
              </a:r>
            </a:p>
          </p:txBody>
        </p:sp>
      </p:grpSp>
      <p:sp>
        <p:nvSpPr>
          <p:cNvPr id="9" name="Espace réservé du texte 3">
            <a:extLst>
              <a:ext uri="{FF2B5EF4-FFF2-40B4-BE49-F238E27FC236}">
                <a16:creationId xmlns:a16="http://schemas.microsoft.com/office/drawing/2014/main" id="{E179357F-7E6C-4B16-83F3-62A5C6BE69E7}"/>
              </a:ext>
            </a:extLst>
          </p:cNvPr>
          <p:cNvSpPr txBox="1">
            <a:spLocks noChangeArrowheads="1"/>
          </p:cNvSpPr>
          <p:nvPr/>
        </p:nvSpPr>
        <p:spPr bwMode="auto">
          <a:xfrm>
            <a:off x="1479550" y="3032125"/>
            <a:ext cx="59626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fr-FR" altLang="fr-FR" sz="2000" dirty="0"/>
              <a:t>Comment repérer une détresse psychologique ?</a:t>
            </a:r>
          </a:p>
        </p:txBody>
      </p:sp>
      <p:grpSp>
        <p:nvGrpSpPr>
          <p:cNvPr id="10" name="Groupe 14">
            <a:extLst>
              <a:ext uri="{FF2B5EF4-FFF2-40B4-BE49-F238E27FC236}">
                <a16:creationId xmlns:a16="http://schemas.microsoft.com/office/drawing/2014/main" id="{24C09FEB-F287-460F-BCBD-B675271270FC}"/>
              </a:ext>
            </a:extLst>
          </p:cNvPr>
          <p:cNvGrpSpPr>
            <a:grpSpLocks/>
          </p:cNvGrpSpPr>
          <p:nvPr/>
        </p:nvGrpSpPr>
        <p:grpSpPr bwMode="auto">
          <a:xfrm>
            <a:off x="917575" y="2943225"/>
            <a:ext cx="482600" cy="584200"/>
            <a:chOff x="917713" y="2170682"/>
            <a:chExt cx="481716" cy="584775"/>
          </a:xfrm>
        </p:grpSpPr>
        <p:sp>
          <p:nvSpPr>
            <p:cNvPr id="11" name="Ellipse 10">
              <a:extLst>
                <a:ext uri="{FF2B5EF4-FFF2-40B4-BE49-F238E27FC236}">
                  <a16:creationId xmlns:a16="http://schemas.microsoft.com/office/drawing/2014/main" id="{C643B017-5187-4D30-AF93-353FC151EAD7}"/>
                </a:ext>
              </a:extLst>
            </p:cNvPr>
            <p:cNvSpPr/>
            <p:nvPr/>
          </p:nvSpPr>
          <p:spPr>
            <a:xfrm>
              <a:off x="917713" y="2224710"/>
              <a:ext cx="481716" cy="4814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 name="ZoneTexte 16">
              <a:extLst>
                <a:ext uri="{FF2B5EF4-FFF2-40B4-BE49-F238E27FC236}">
                  <a16:creationId xmlns:a16="http://schemas.microsoft.com/office/drawing/2014/main" id="{6B559972-7E07-489A-A6AC-9D5D125FE381}"/>
                </a:ext>
              </a:extLst>
            </p:cNvPr>
            <p:cNvSpPr txBox="1">
              <a:spLocks noChangeArrowheads="1"/>
            </p:cNvSpPr>
            <p:nvPr/>
          </p:nvSpPr>
          <p:spPr bwMode="auto">
            <a:xfrm>
              <a:off x="981424" y="2170682"/>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3200">
                  <a:solidFill>
                    <a:schemeClr val="bg1"/>
                  </a:solidFill>
                </a:rPr>
                <a:t>2</a:t>
              </a:r>
            </a:p>
          </p:txBody>
        </p:sp>
      </p:grpSp>
      <p:sp>
        <p:nvSpPr>
          <p:cNvPr id="13" name="Espace réservé du texte 3">
            <a:extLst>
              <a:ext uri="{FF2B5EF4-FFF2-40B4-BE49-F238E27FC236}">
                <a16:creationId xmlns:a16="http://schemas.microsoft.com/office/drawing/2014/main" id="{DA658D44-1B8A-4D8A-BAC2-14C379ECCFC9}"/>
              </a:ext>
            </a:extLst>
          </p:cNvPr>
          <p:cNvSpPr txBox="1">
            <a:spLocks noChangeArrowheads="1"/>
          </p:cNvSpPr>
          <p:nvPr/>
        </p:nvSpPr>
        <p:spPr bwMode="auto">
          <a:xfrm>
            <a:off x="1479550" y="3781425"/>
            <a:ext cx="79930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fr-FR" altLang="fr-FR" sz="2000" dirty="0"/>
              <a:t>Prise en charge de la dimension psychologique : de la théorie au terrain.</a:t>
            </a:r>
          </a:p>
        </p:txBody>
      </p:sp>
      <p:grpSp>
        <p:nvGrpSpPr>
          <p:cNvPr id="14" name="Groupe 18">
            <a:extLst>
              <a:ext uri="{FF2B5EF4-FFF2-40B4-BE49-F238E27FC236}">
                <a16:creationId xmlns:a16="http://schemas.microsoft.com/office/drawing/2014/main" id="{0631E784-AF2B-43CB-AF7C-2FA172B46244}"/>
              </a:ext>
            </a:extLst>
          </p:cNvPr>
          <p:cNvGrpSpPr>
            <a:grpSpLocks/>
          </p:cNvGrpSpPr>
          <p:nvPr/>
        </p:nvGrpSpPr>
        <p:grpSpPr bwMode="auto">
          <a:xfrm>
            <a:off x="917575" y="3683000"/>
            <a:ext cx="482600" cy="584200"/>
            <a:chOff x="917713" y="2170682"/>
            <a:chExt cx="481716" cy="584775"/>
          </a:xfrm>
        </p:grpSpPr>
        <p:sp>
          <p:nvSpPr>
            <p:cNvPr id="15" name="Ellipse 14">
              <a:extLst>
                <a:ext uri="{FF2B5EF4-FFF2-40B4-BE49-F238E27FC236}">
                  <a16:creationId xmlns:a16="http://schemas.microsoft.com/office/drawing/2014/main" id="{D2A18130-EBB5-402C-982F-A2FAA4549B6D}"/>
                </a:ext>
              </a:extLst>
            </p:cNvPr>
            <p:cNvSpPr/>
            <p:nvPr/>
          </p:nvSpPr>
          <p:spPr>
            <a:xfrm>
              <a:off x="917713" y="2224710"/>
              <a:ext cx="481716" cy="4814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 name="ZoneTexte 20">
              <a:extLst>
                <a:ext uri="{FF2B5EF4-FFF2-40B4-BE49-F238E27FC236}">
                  <a16:creationId xmlns:a16="http://schemas.microsoft.com/office/drawing/2014/main" id="{8B52C638-E4C2-4D21-8528-16709591754D}"/>
                </a:ext>
              </a:extLst>
            </p:cNvPr>
            <p:cNvSpPr txBox="1">
              <a:spLocks noChangeArrowheads="1"/>
            </p:cNvSpPr>
            <p:nvPr/>
          </p:nvSpPr>
          <p:spPr bwMode="auto">
            <a:xfrm>
              <a:off x="981424" y="2170682"/>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3200">
                  <a:solidFill>
                    <a:schemeClr val="bg1"/>
                  </a:solidFill>
                </a:rPr>
                <a:t>3</a:t>
              </a:r>
            </a:p>
          </p:txBody>
        </p:sp>
      </p:grpSp>
      <p:sp>
        <p:nvSpPr>
          <p:cNvPr id="17" name="Espace réservé du texte 3">
            <a:extLst>
              <a:ext uri="{FF2B5EF4-FFF2-40B4-BE49-F238E27FC236}">
                <a16:creationId xmlns:a16="http://schemas.microsoft.com/office/drawing/2014/main" id="{4C2B5DB3-9327-4FE0-9943-0123F40C84A9}"/>
              </a:ext>
            </a:extLst>
          </p:cNvPr>
          <p:cNvSpPr txBox="1">
            <a:spLocks noChangeArrowheads="1"/>
          </p:cNvSpPr>
          <p:nvPr/>
        </p:nvSpPr>
        <p:spPr bwMode="auto">
          <a:xfrm>
            <a:off x="1479550" y="4529138"/>
            <a:ext cx="59626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fr-FR" altLang="fr-FR" sz="2000" dirty="0"/>
              <a:t>Prise  en charge de la victime en crise.</a:t>
            </a:r>
          </a:p>
        </p:txBody>
      </p:sp>
      <p:grpSp>
        <p:nvGrpSpPr>
          <p:cNvPr id="18" name="Groupe 22">
            <a:extLst>
              <a:ext uri="{FF2B5EF4-FFF2-40B4-BE49-F238E27FC236}">
                <a16:creationId xmlns:a16="http://schemas.microsoft.com/office/drawing/2014/main" id="{AC06E05E-B40C-4E93-AFE0-DF49D9DB8804}"/>
              </a:ext>
            </a:extLst>
          </p:cNvPr>
          <p:cNvGrpSpPr>
            <a:grpSpLocks/>
          </p:cNvGrpSpPr>
          <p:nvPr/>
        </p:nvGrpSpPr>
        <p:grpSpPr bwMode="auto">
          <a:xfrm>
            <a:off x="917575" y="4421188"/>
            <a:ext cx="482600" cy="584200"/>
            <a:chOff x="917713" y="2170682"/>
            <a:chExt cx="481716" cy="584775"/>
          </a:xfrm>
        </p:grpSpPr>
        <p:sp>
          <p:nvSpPr>
            <p:cNvPr id="19" name="Ellipse 18">
              <a:extLst>
                <a:ext uri="{FF2B5EF4-FFF2-40B4-BE49-F238E27FC236}">
                  <a16:creationId xmlns:a16="http://schemas.microsoft.com/office/drawing/2014/main" id="{DADFC744-2C60-46BD-A77B-E7649E8DE5C0}"/>
                </a:ext>
              </a:extLst>
            </p:cNvPr>
            <p:cNvSpPr/>
            <p:nvPr/>
          </p:nvSpPr>
          <p:spPr>
            <a:xfrm>
              <a:off x="917713" y="2224710"/>
              <a:ext cx="481716" cy="481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 name="ZoneTexte 24">
              <a:extLst>
                <a:ext uri="{FF2B5EF4-FFF2-40B4-BE49-F238E27FC236}">
                  <a16:creationId xmlns:a16="http://schemas.microsoft.com/office/drawing/2014/main" id="{1B80FC37-AE3C-46F8-84AC-A514FF5C98F8}"/>
                </a:ext>
              </a:extLst>
            </p:cNvPr>
            <p:cNvSpPr txBox="1">
              <a:spLocks noChangeArrowheads="1"/>
            </p:cNvSpPr>
            <p:nvPr/>
          </p:nvSpPr>
          <p:spPr bwMode="auto">
            <a:xfrm>
              <a:off x="969994" y="2170682"/>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3200">
                  <a:solidFill>
                    <a:schemeClr val="bg1"/>
                  </a:solidFill>
                </a:rPr>
                <a:t>4</a:t>
              </a:r>
            </a:p>
          </p:txBody>
        </p:sp>
      </p:grpSp>
      <p:sp>
        <p:nvSpPr>
          <p:cNvPr id="21" name="Espace réservé du texte 3">
            <a:extLst>
              <a:ext uri="{FF2B5EF4-FFF2-40B4-BE49-F238E27FC236}">
                <a16:creationId xmlns:a16="http://schemas.microsoft.com/office/drawing/2014/main" id="{A77B8D29-7974-455E-8B83-3FC1E747214B}"/>
              </a:ext>
            </a:extLst>
          </p:cNvPr>
          <p:cNvSpPr txBox="1">
            <a:spLocks noChangeArrowheads="1"/>
          </p:cNvSpPr>
          <p:nvPr/>
        </p:nvSpPr>
        <p:spPr bwMode="auto">
          <a:xfrm>
            <a:off x="1479550" y="5278438"/>
            <a:ext cx="59626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fr-FR" altLang="fr-FR" sz="2000" dirty="0"/>
              <a:t>Préservation du potentiel mental du secouriste.</a:t>
            </a:r>
          </a:p>
        </p:txBody>
      </p:sp>
      <p:grpSp>
        <p:nvGrpSpPr>
          <p:cNvPr id="22" name="Groupe 22">
            <a:extLst>
              <a:ext uri="{FF2B5EF4-FFF2-40B4-BE49-F238E27FC236}">
                <a16:creationId xmlns:a16="http://schemas.microsoft.com/office/drawing/2014/main" id="{BB962083-1AFF-47AB-81CF-9F9FF99FE33C}"/>
              </a:ext>
            </a:extLst>
          </p:cNvPr>
          <p:cNvGrpSpPr>
            <a:grpSpLocks/>
          </p:cNvGrpSpPr>
          <p:nvPr/>
        </p:nvGrpSpPr>
        <p:grpSpPr bwMode="auto">
          <a:xfrm>
            <a:off x="917575" y="5180013"/>
            <a:ext cx="482600" cy="584200"/>
            <a:chOff x="917713" y="2170682"/>
            <a:chExt cx="481716" cy="584775"/>
          </a:xfrm>
        </p:grpSpPr>
        <p:sp>
          <p:nvSpPr>
            <p:cNvPr id="23" name="Ellipse 22">
              <a:extLst>
                <a:ext uri="{FF2B5EF4-FFF2-40B4-BE49-F238E27FC236}">
                  <a16:creationId xmlns:a16="http://schemas.microsoft.com/office/drawing/2014/main" id="{64B1887A-55E9-436F-A72F-567C862A2FFD}"/>
                </a:ext>
              </a:extLst>
            </p:cNvPr>
            <p:cNvSpPr/>
            <p:nvPr/>
          </p:nvSpPr>
          <p:spPr>
            <a:xfrm>
              <a:off x="917713" y="2224710"/>
              <a:ext cx="481716" cy="481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4" name="ZoneTexte 24">
              <a:extLst>
                <a:ext uri="{FF2B5EF4-FFF2-40B4-BE49-F238E27FC236}">
                  <a16:creationId xmlns:a16="http://schemas.microsoft.com/office/drawing/2014/main" id="{771FBC3E-DFA3-4B3B-BB18-8019A327A7F2}"/>
                </a:ext>
              </a:extLst>
            </p:cNvPr>
            <p:cNvSpPr txBox="1">
              <a:spLocks noChangeArrowheads="1"/>
            </p:cNvSpPr>
            <p:nvPr/>
          </p:nvSpPr>
          <p:spPr bwMode="auto">
            <a:xfrm>
              <a:off x="969994" y="2170682"/>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3200">
                  <a:solidFill>
                    <a:schemeClr val="bg1"/>
                  </a:solidFill>
                </a:rPr>
                <a:t>5</a:t>
              </a:r>
            </a:p>
          </p:txBody>
        </p:sp>
      </p:grpSp>
      <p:sp>
        <p:nvSpPr>
          <p:cNvPr id="25" name="Titre 1">
            <a:extLst>
              <a:ext uri="{FF2B5EF4-FFF2-40B4-BE49-F238E27FC236}">
                <a16:creationId xmlns:a16="http://schemas.microsoft.com/office/drawing/2014/main" id="{D46622F1-18C2-4F4C-B783-978AEE5D2DA0}"/>
              </a:ext>
            </a:extLst>
          </p:cNvPr>
          <p:cNvSpPr>
            <a:spLocks noGrp="1"/>
          </p:cNvSpPr>
          <p:nvPr>
            <p:ph type="title"/>
          </p:nvPr>
        </p:nvSpPr>
        <p:spPr>
          <a:xfrm>
            <a:off x="834948" y="1154906"/>
            <a:ext cx="2676525" cy="879475"/>
          </a:xfrm>
        </p:spPr>
        <p:txBody>
          <a:bodyPr rtlCol="0">
            <a:normAutofit/>
          </a:bodyPr>
          <a:lstStyle/>
          <a:p>
            <a:pPr eaLnBrk="1" fontAlgn="auto" hangingPunct="1">
              <a:spcAft>
                <a:spcPts val="0"/>
              </a:spcAft>
              <a:defRPr/>
            </a:pPr>
            <a:r>
              <a:rPr lang="fr-FR" sz="4800" b="1" dirty="0">
                <a:solidFill>
                  <a:schemeClr val="accent1">
                    <a:lumMod val="75000"/>
                  </a:schemeClr>
                </a:solidFill>
              </a:rPr>
              <a:t>Sommaire</a:t>
            </a:r>
          </a:p>
        </p:txBody>
      </p:sp>
      <p:pic>
        <p:nvPicPr>
          <p:cNvPr id="26" name="Image 25">
            <a:extLst>
              <a:ext uri="{FF2B5EF4-FFF2-40B4-BE49-F238E27FC236}">
                <a16:creationId xmlns:a16="http://schemas.microsoft.com/office/drawing/2014/main" id="{61DB7DD6-287A-4D57-B46B-FFE865ADD9DD}"/>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Lst>
          </a:blip>
          <a:srcRect r="56235"/>
          <a:stretch/>
        </p:blipFill>
        <p:spPr>
          <a:xfrm>
            <a:off x="6912143" y="724218"/>
            <a:ext cx="2831932" cy="2803207"/>
          </a:xfrm>
          <a:prstGeom prst="rect">
            <a:avLst/>
          </a:prstGeom>
        </p:spPr>
      </p:pic>
    </p:spTree>
    <p:extLst>
      <p:ext uri="{BB962C8B-B14F-4D97-AF65-F5344CB8AC3E}">
        <p14:creationId xmlns:p14="http://schemas.microsoft.com/office/powerpoint/2010/main" val="220478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13" grpId="0"/>
      <p:bldP spid="17"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936CE0C0-71DA-47E9-9BB5-E942F848C9BC}"/>
              </a:ext>
            </a:extLst>
          </p:cNvPr>
          <p:cNvSpPr>
            <a:spLocks noGrp="1" noChangeArrowheads="1"/>
          </p:cNvSpPr>
          <p:nvPr>
            <p:ph type="ctrTitle"/>
          </p:nvPr>
        </p:nvSpPr>
        <p:spPr>
          <a:xfrm>
            <a:off x="1233488" y="1350963"/>
            <a:ext cx="7932737" cy="969962"/>
          </a:xfrm>
        </p:spPr>
        <p:txBody>
          <a:bodyPr/>
          <a:lstStyle/>
          <a:p>
            <a:pPr algn="l" eaLnBrk="1" hangingPunct="1"/>
            <a:r>
              <a:rPr lang="fr-FR" altLang="fr-FR" sz="4800">
                <a:solidFill>
                  <a:srgbClr val="3A5AA4"/>
                </a:solidFill>
              </a:rPr>
              <a:t>Introduction</a:t>
            </a:r>
          </a:p>
        </p:txBody>
      </p:sp>
      <p:sp>
        <p:nvSpPr>
          <p:cNvPr id="7171" name="Sous-titre 2">
            <a:extLst>
              <a:ext uri="{FF2B5EF4-FFF2-40B4-BE49-F238E27FC236}">
                <a16:creationId xmlns:a16="http://schemas.microsoft.com/office/drawing/2014/main" id="{E9678600-E0B8-4283-9A1C-F103E7647981}"/>
              </a:ext>
            </a:extLst>
          </p:cNvPr>
          <p:cNvSpPr>
            <a:spLocks noGrp="1" noChangeArrowheads="1"/>
          </p:cNvSpPr>
          <p:nvPr>
            <p:ph type="subTitle" idx="1"/>
          </p:nvPr>
        </p:nvSpPr>
        <p:spPr>
          <a:xfrm>
            <a:off x="1233488" y="3336925"/>
            <a:ext cx="4984750" cy="2170113"/>
          </a:xfrm>
        </p:spPr>
        <p:txBody>
          <a:bodyPr/>
          <a:lstStyle/>
          <a:p>
            <a:pPr eaLnBrk="1" hangingPunct="1"/>
            <a:endParaRPr lang="fr-FR" altLang="fr-FR" dirty="0"/>
          </a:p>
          <a:p>
            <a:pPr eaLnBrk="1" hangingPunct="1"/>
            <a:r>
              <a:rPr lang="fr-FR" altLang="fr-FR" dirty="0"/>
              <a:t>Enjeux et principes</a:t>
            </a:r>
          </a:p>
        </p:txBody>
      </p:sp>
      <p:sp>
        <p:nvSpPr>
          <p:cNvPr id="7172" name="ZoneTexte 3">
            <a:extLst>
              <a:ext uri="{FF2B5EF4-FFF2-40B4-BE49-F238E27FC236}">
                <a16:creationId xmlns:a16="http://schemas.microsoft.com/office/drawing/2014/main" id="{BBAF2360-F991-43AC-9248-54AD7A97EEB1}"/>
              </a:ext>
            </a:extLst>
          </p:cNvPr>
          <p:cNvSpPr txBox="1">
            <a:spLocks noChangeArrowheads="1"/>
          </p:cNvSpPr>
          <p:nvPr/>
        </p:nvSpPr>
        <p:spPr bwMode="auto">
          <a:xfrm>
            <a:off x="649288" y="1574800"/>
            <a:ext cx="419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3600">
                <a:solidFill>
                  <a:schemeClr val="bg1"/>
                </a:solidFill>
              </a:rPr>
              <a:t>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F23153-CA38-44E9-BB61-11C6C1DDC032}"/>
              </a:ext>
            </a:extLst>
          </p:cNvPr>
          <p:cNvSpPr>
            <a:spLocks noGrp="1"/>
          </p:cNvSpPr>
          <p:nvPr>
            <p:ph type="title"/>
          </p:nvPr>
        </p:nvSpPr>
        <p:spPr>
          <a:xfrm>
            <a:off x="838200" y="919163"/>
            <a:ext cx="10515600" cy="879475"/>
          </a:xfrm>
        </p:spPr>
        <p:txBody>
          <a:bodyPr rtlCol="0">
            <a:normAutofit/>
          </a:bodyPr>
          <a:lstStyle/>
          <a:p>
            <a:pPr eaLnBrk="1" fontAlgn="auto" hangingPunct="1">
              <a:spcAft>
                <a:spcPts val="0"/>
              </a:spcAft>
              <a:defRPr/>
            </a:pPr>
            <a:r>
              <a:rPr lang="fr-FR" dirty="0">
                <a:solidFill>
                  <a:schemeClr val="accent1">
                    <a:lumMod val="75000"/>
                  </a:schemeClr>
                </a:solidFill>
              </a:rPr>
              <a:t>Enjeux et principes</a:t>
            </a:r>
          </a:p>
        </p:txBody>
      </p:sp>
      <p:pic>
        <p:nvPicPr>
          <p:cNvPr id="5" name="Image 4">
            <a:extLst>
              <a:ext uri="{FF2B5EF4-FFF2-40B4-BE49-F238E27FC236}">
                <a16:creationId xmlns:a16="http://schemas.microsoft.com/office/drawing/2014/main" id="{0D51C207-636F-4D57-BF87-4F77BB568E5E}"/>
              </a:ext>
            </a:extLst>
          </p:cNvPr>
          <p:cNvPicPr>
            <a:picLocks noChangeAspect="1"/>
          </p:cNvPicPr>
          <p:nvPr/>
        </p:nvPicPr>
        <p:blipFill>
          <a:blip r:embed="rId4"/>
          <a:stretch>
            <a:fillRect/>
          </a:stretch>
        </p:blipFill>
        <p:spPr>
          <a:xfrm>
            <a:off x="351001" y="2602700"/>
            <a:ext cx="2409825" cy="1895475"/>
          </a:xfrm>
          <a:prstGeom prst="rect">
            <a:avLst/>
          </a:prstGeom>
          <a:ln>
            <a:noFill/>
          </a:ln>
          <a:effectLst>
            <a:softEdge rad="112500"/>
          </a:effectLst>
        </p:spPr>
      </p:pic>
      <p:sp>
        <p:nvSpPr>
          <p:cNvPr id="6" name="Rectangle 5">
            <a:extLst>
              <a:ext uri="{FF2B5EF4-FFF2-40B4-BE49-F238E27FC236}">
                <a16:creationId xmlns:a16="http://schemas.microsoft.com/office/drawing/2014/main" id="{1C08565A-ECFA-4DFF-8999-8F4CA402883B}"/>
              </a:ext>
            </a:extLst>
          </p:cNvPr>
          <p:cNvSpPr/>
          <p:nvPr/>
        </p:nvSpPr>
        <p:spPr>
          <a:xfrm>
            <a:off x="284163" y="2593975"/>
            <a:ext cx="2438400" cy="1912938"/>
          </a:xfrm>
          <a:prstGeom prst="rect">
            <a:avLst/>
          </a:prstGeom>
          <a:solidFill>
            <a:srgbClr val="FFF7F7">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7" name="Image 6">
            <a:extLst>
              <a:ext uri="{FF2B5EF4-FFF2-40B4-BE49-F238E27FC236}">
                <a16:creationId xmlns:a16="http://schemas.microsoft.com/office/drawing/2014/main" id="{49E3B53D-AB04-4A03-87A7-0AC18AEEE90D}"/>
              </a:ext>
            </a:extLst>
          </p:cNvPr>
          <p:cNvPicPr>
            <a:picLocks noChangeAspect="1"/>
          </p:cNvPicPr>
          <p:nvPr/>
        </p:nvPicPr>
        <p:blipFill rotWithShape="1">
          <a:blip r:embed="rId4"/>
          <a:srcRect l="55426" t="1723" r="19863" b="54185"/>
          <a:stretch/>
        </p:blipFill>
        <p:spPr>
          <a:xfrm>
            <a:off x="1652949" y="2653486"/>
            <a:ext cx="633412" cy="805811"/>
          </a:xfrm>
          <a:prstGeom prst="ellipse">
            <a:avLst/>
          </a:prstGeom>
        </p:spPr>
      </p:pic>
      <p:pic>
        <p:nvPicPr>
          <p:cNvPr id="8" name="Image 7">
            <a:extLst>
              <a:ext uri="{FF2B5EF4-FFF2-40B4-BE49-F238E27FC236}">
                <a16:creationId xmlns:a16="http://schemas.microsoft.com/office/drawing/2014/main" id="{7E57A44D-E144-42C2-A834-95B3DC7DEECD}"/>
              </a:ext>
            </a:extLst>
          </p:cNvPr>
          <p:cNvPicPr>
            <a:picLocks noChangeAspect="1"/>
          </p:cNvPicPr>
          <p:nvPr/>
        </p:nvPicPr>
        <p:blipFill rotWithShape="1">
          <a:blip r:embed="rId4"/>
          <a:srcRect l="1" t="19358" r="50160" b="8333"/>
          <a:stretch/>
        </p:blipFill>
        <p:spPr>
          <a:xfrm>
            <a:off x="351001" y="2971318"/>
            <a:ext cx="1211458" cy="1382487"/>
          </a:xfrm>
          <a:prstGeom prst="ellipse">
            <a:avLst/>
          </a:prstGeom>
        </p:spPr>
      </p:pic>
      <p:sp>
        <p:nvSpPr>
          <p:cNvPr id="9" name="ZoneTexte 8">
            <a:extLst>
              <a:ext uri="{FF2B5EF4-FFF2-40B4-BE49-F238E27FC236}">
                <a16:creationId xmlns:a16="http://schemas.microsoft.com/office/drawing/2014/main" id="{2F8411C2-3AEA-4AD3-9DF1-CAF943C4843F}"/>
              </a:ext>
            </a:extLst>
          </p:cNvPr>
          <p:cNvSpPr txBox="1">
            <a:spLocks noChangeArrowheads="1"/>
          </p:cNvSpPr>
          <p:nvPr/>
        </p:nvSpPr>
        <p:spPr bwMode="auto">
          <a:xfrm>
            <a:off x="3843338" y="1439863"/>
            <a:ext cx="54848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u="sng" dirty="0"/>
              <a:t>Intervention</a:t>
            </a:r>
            <a:r>
              <a:rPr lang="fr-FR" altLang="fr-FR" sz="1800" dirty="0"/>
              <a:t>:</a:t>
            </a:r>
          </a:p>
          <a:p>
            <a:pPr algn="ctr">
              <a:lnSpc>
                <a:spcPct val="100000"/>
              </a:lnSpc>
              <a:spcBef>
                <a:spcPct val="0"/>
              </a:spcBef>
              <a:buFontTx/>
              <a:buNone/>
            </a:pPr>
            <a:r>
              <a:rPr lang="fr-FR" altLang="fr-FR" sz="1800" dirty="0"/>
              <a:t>Situation </a:t>
            </a:r>
            <a:r>
              <a:rPr lang="fr-FR" altLang="fr-FR" sz="1800" b="1" dirty="0"/>
              <a:t>subite</a:t>
            </a:r>
            <a:r>
              <a:rPr lang="fr-FR" altLang="fr-FR" sz="1800" dirty="0"/>
              <a:t>, </a:t>
            </a:r>
            <a:r>
              <a:rPr lang="fr-FR" altLang="fr-FR" sz="1800" b="1" dirty="0"/>
              <a:t>imprévue</a:t>
            </a:r>
            <a:r>
              <a:rPr lang="fr-FR" altLang="fr-FR" sz="1800" dirty="0"/>
              <a:t>, potentiellement </a:t>
            </a:r>
            <a:r>
              <a:rPr lang="fr-FR" altLang="fr-FR" sz="1800" b="1" dirty="0"/>
              <a:t>dangereuse</a:t>
            </a:r>
            <a:r>
              <a:rPr lang="fr-FR" altLang="fr-FR" sz="1800" dirty="0"/>
              <a:t> </a:t>
            </a:r>
          </a:p>
          <a:p>
            <a:pPr algn="ctr">
              <a:lnSpc>
                <a:spcPct val="100000"/>
              </a:lnSpc>
              <a:spcBef>
                <a:spcPct val="0"/>
              </a:spcBef>
              <a:buFontTx/>
              <a:buNone/>
            </a:pPr>
            <a:r>
              <a:rPr lang="fr-FR" altLang="fr-FR" sz="1800" dirty="0"/>
              <a:t>et souvent </a:t>
            </a:r>
            <a:r>
              <a:rPr lang="fr-FR" altLang="fr-FR" sz="1800" b="1" dirty="0"/>
              <a:t>violente psychologiquement</a:t>
            </a:r>
          </a:p>
        </p:txBody>
      </p:sp>
      <p:sp>
        <p:nvSpPr>
          <p:cNvPr id="10" name="ZoneTexte 9">
            <a:extLst>
              <a:ext uri="{FF2B5EF4-FFF2-40B4-BE49-F238E27FC236}">
                <a16:creationId xmlns:a16="http://schemas.microsoft.com/office/drawing/2014/main" id="{9485916E-3451-4DBA-80E8-8E6F145ED792}"/>
              </a:ext>
            </a:extLst>
          </p:cNvPr>
          <p:cNvSpPr txBox="1">
            <a:spLocks noChangeArrowheads="1"/>
          </p:cNvSpPr>
          <p:nvPr/>
        </p:nvSpPr>
        <p:spPr bwMode="auto">
          <a:xfrm>
            <a:off x="3373438" y="2673350"/>
            <a:ext cx="1744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u="sng"/>
              <a:t>Victime primaire</a:t>
            </a:r>
          </a:p>
        </p:txBody>
      </p:sp>
      <p:sp>
        <p:nvSpPr>
          <p:cNvPr id="11" name="ZoneTexte 10">
            <a:extLst>
              <a:ext uri="{FF2B5EF4-FFF2-40B4-BE49-F238E27FC236}">
                <a16:creationId xmlns:a16="http://schemas.microsoft.com/office/drawing/2014/main" id="{D58AD90B-60BC-431B-9602-D01A3863DE25}"/>
              </a:ext>
            </a:extLst>
          </p:cNvPr>
          <p:cNvSpPr txBox="1">
            <a:spLocks noChangeArrowheads="1"/>
          </p:cNvSpPr>
          <p:nvPr/>
        </p:nvSpPr>
        <p:spPr bwMode="auto">
          <a:xfrm>
            <a:off x="8401050" y="2673350"/>
            <a:ext cx="1973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u="sng"/>
              <a:t>Victime secondaire</a:t>
            </a:r>
          </a:p>
        </p:txBody>
      </p:sp>
      <p:sp>
        <p:nvSpPr>
          <p:cNvPr id="12" name="ZoneTexte 11">
            <a:extLst>
              <a:ext uri="{FF2B5EF4-FFF2-40B4-BE49-F238E27FC236}">
                <a16:creationId xmlns:a16="http://schemas.microsoft.com/office/drawing/2014/main" id="{2172191B-B1EF-4947-A7BC-0E1722058340}"/>
              </a:ext>
            </a:extLst>
          </p:cNvPr>
          <p:cNvSpPr txBox="1">
            <a:spLocks noChangeArrowheads="1"/>
          </p:cNvSpPr>
          <p:nvPr/>
        </p:nvSpPr>
        <p:spPr bwMode="auto">
          <a:xfrm>
            <a:off x="3162300" y="2986088"/>
            <a:ext cx="21669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400"/>
              <a:t>La personne qui subit</a:t>
            </a:r>
          </a:p>
          <a:p>
            <a:pPr algn="ctr">
              <a:lnSpc>
                <a:spcPct val="100000"/>
              </a:lnSpc>
              <a:spcBef>
                <a:spcPct val="0"/>
              </a:spcBef>
              <a:buFontTx/>
              <a:buNone/>
            </a:pPr>
            <a:r>
              <a:rPr lang="fr-FR" altLang="fr-FR" sz="1400"/>
              <a:t>La personne qui provoque</a:t>
            </a:r>
          </a:p>
          <a:p>
            <a:pPr algn="ctr">
              <a:lnSpc>
                <a:spcPct val="100000"/>
              </a:lnSpc>
              <a:spcBef>
                <a:spcPct val="0"/>
              </a:spcBef>
              <a:buFontTx/>
              <a:buNone/>
            </a:pPr>
            <a:r>
              <a:rPr lang="fr-FR" altLang="fr-FR" sz="1400"/>
              <a:t>La personne qui est témoin</a:t>
            </a:r>
          </a:p>
        </p:txBody>
      </p:sp>
      <p:sp>
        <p:nvSpPr>
          <p:cNvPr id="13" name="ZoneTexte 12">
            <a:extLst>
              <a:ext uri="{FF2B5EF4-FFF2-40B4-BE49-F238E27FC236}">
                <a16:creationId xmlns:a16="http://schemas.microsoft.com/office/drawing/2014/main" id="{CFFC47D5-8F01-4D22-932B-F12D327B3B13}"/>
              </a:ext>
            </a:extLst>
          </p:cNvPr>
          <p:cNvSpPr txBox="1">
            <a:spLocks noChangeArrowheads="1"/>
          </p:cNvSpPr>
          <p:nvPr/>
        </p:nvSpPr>
        <p:spPr bwMode="auto">
          <a:xfrm>
            <a:off x="7937500" y="2990850"/>
            <a:ext cx="3162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400"/>
              <a:t>Personne non impliquée et non présente</a:t>
            </a:r>
          </a:p>
          <a:p>
            <a:pPr algn="ctr">
              <a:lnSpc>
                <a:spcPct val="100000"/>
              </a:lnSpc>
              <a:spcBef>
                <a:spcPct val="0"/>
              </a:spcBef>
              <a:buFontTx/>
              <a:buNone/>
            </a:pPr>
            <a:r>
              <a:rPr lang="fr-FR" altLang="fr-FR" sz="1400"/>
              <a:t> mais éprouvée par la situation</a:t>
            </a:r>
          </a:p>
        </p:txBody>
      </p:sp>
      <p:sp>
        <p:nvSpPr>
          <p:cNvPr id="14" name="ZoneTexte 13">
            <a:extLst>
              <a:ext uri="{FF2B5EF4-FFF2-40B4-BE49-F238E27FC236}">
                <a16:creationId xmlns:a16="http://schemas.microsoft.com/office/drawing/2014/main" id="{638DE697-9D1A-45D5-9898-C86100D506B1}"/>
              </a:ext>
            </a:extLst>
          </p:cNvPr>
          <p:cNvSpPr txBox="1">
            <a:spLocks noChangeArrowheads="1"/>
          </p:cNvSpPr>
          <p:nvPr/>
        </p:nvSpPr>
        <p:spPr bwMode="auto">
          <a:xfrm>
            <a:off x="4443413" y="5360988"/>
            <a:ext cx="44624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u="sng"/>
              <a:t>Secouriste</a:t>
            </a:r>
          </a:p>
          <a:p>
            <a:pPr algn="ctr">
              <a:lnSpc>
                <a:spcPct val="100000"/>
              </a:lnSpc>
              <a:spcBef>
                <a:spcPct val="0"/>
              </a:spcBef>
              <a:buFontTx/>
              <a:buNone/>
            </a:pPr>
            <a:r>
              <a:rPr lang="fr-FR" altLang="fr-FR" sz="1400"/>
              <a:t>Maîtrise des </a:t>
            </a:r>
            <a:r>
              <a:rPr lang="fr-FR" altLang="fr-FR" sz="1400" b="1"/>
              <a:t>techniques secouristes</a:t>
            </a:r>
          </a:p>
          <a:p>
            <a:pPr algn="ctr">
              <a:lnSpc>
                <a:spcPct val="100000"/>
              </a:lnSpc>
              <a:spcBef>
                <a:spcPct val="0"/>
              </a:spcBef>
              <a:buFontTx/>
              <a:buNone/>
            </a:pPr>
            <a:r>
              <a:rPr lang="fr-FR" altLang="fr-FR" sz="1400" b="1"/>
              <a:t> Attitude et comportement </a:t>
            </a:r>
            <a:r>
              <a:rPr lang="fr-FR" altLang="fr-FR" sz="1400"/>
              <a:t>adaptés</a:t>
            </a:r>
          </a:p>
          <a:p>
            <a:pPr algn="ctr">
              <a:lnSpc>
                <a:spcPct val="100000"/>
              </a:lnSpc>
              <a:spcBef>
                <a:spcPct val="0"/>
              </a:spcBef>
              <a:buFontTx/>
              <a:buNone/>
            </a:pPr>
            <a:r>
              <a:rPr lang="fr-FR" altLang="fr-FR" sz="1400"/>
              <a:t>Capacité à </a:t>
            </a:r>
            <a:r>
              <a:rPr lang="fr-FR" altLang="fr-FR" sz="1400" b="1"/>
              <a:t>prendre en compte la dimension psychologique</a:t>
            </a:r>
          </a:p>
        </p:txBody>
      </p:sp>
      <p:cxnSp>
        <p:nvCxnSpPr>
          <p:cNvPr id="15" name="Connecteur droit avec flèche 14">
            <a:extLst>
              <a:ext uri="{FF2B5EF4-FFF2-40B4-BE49-F238E27FC236}">
                <a16:creationId xmlns:a16="http://schemas.microsoft.com/office/drawing/2014/main" id="{268169EB-C53C-49C1-BA7F-4A2FA3106D0E}"/>
              </a:ext>
            </a:extLst>
          </p:cNvPr>
          <p:cNvCxnSpPr>
            <a:cxnSpLocks/>
            <a:endCxn id="10" idx="0"/>
          </p:cNvCxnSpPr>
          <p:nvPr/>
        </p:nvCxnSpPr>
        <p:spPr>
          <a:xfrm flipH="1">
            <a:off x="4244975" y="2411413"/>
            <a:ext cx="2341563" cy="2619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069013B3-BB07-4079-89A4-426E1BD9E146}"/>
              </a:ext>
            </a:extLst>
          </p:cNvPr>
          <p:cNvCxnSpPr>
            <a:cxnSpLocks/>
            <a:endCxn id="11" idx="0"/>
          </p:cNvCxnSpPr>
          <p:nvPr/>
        </p:nvCxnSpPr>
        <p:spPr>
          <a:xfrm>
            <a:off x="6586538" y="2411413"/>
            <a:ext cx="2800350" cy="2619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DE66374-133D-4BFD-B5B5-BD816EBA435D}"/>
              </a:ext>
            </a:extLst>
          </p:cNvPr>
          <p:cNvSpPr/>
          <p:nvPr/>
        </p:nvSpPr>
        <p:spPr>
          <a:xfrm>
            <a:off x="4467225" y="6132513"/>
            <a:ext cx="4392613" cy="201612"/>
          </a:xfrm>
          <a:prstGeom prst="rect">
            <a:avLst/>
          </a:prstGeom>
          <a:solidFill>
            <a:srgbClr val="00B050">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8" name="Image 17">
            <a:extLst>
              <a:ext uri="{FF2B5EF4-FFF2-40B4-BE49-F238E27FC236}">
                <a16:creationId xmlns:a16="http://schemas.microsoft.com/office/drawing/2014/main" id="{1ED3B1B9-3289-4DD0-B556-CC5E55B33D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7150" y="3459163"/>
            <a:ext cx="12890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Explosion : 8 points 19">
            <a:extLst>
              <a:ext uri="{FF2B5EF4-FFF2-40B4-BE49-F238E27FC236}">
                <a16:creationId xmlns:a16="http://schemas.microsoft.com/office/drawing/2014/main" id="{B8F03B47-131B-40C6-9166-C123A8581208}"/>
              </a:ext>
            </a:extLst>
          </p:cNvPr>
          <p:cNvSpPr/>
          <p:nvPr/>
        </p:nvSpPr>
        <p:spPr>
          <a:xfrm>
            <a:off x="5632450" y="2743200"/>
            <a:ext cx="2084388" cy="1382713"/>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ysClr val="windowText" lastClr="000000"/>
                </a:solidFill>
              </a:rPr>
              <a:t>STRESS</a:t>
            </a:r>
          </a:p>
        </p:txBody>
      </p:sp>
      <p:cxnSp>
        <p:nvCxnSpPr>
          <p:cNvPr id="21" name="Connecteur droit avec flèche 20">
            <a:extLst>
              <a:ext uri="{FF2B5EF4-FFF2-40B4-BE49-F238E27FC236}">
                <a16:creationId xmlns:a16="http://schemas.microsoft.com/office/drawing/2014/main" id="{A4526F04-4582-4FD6-8389-609DE5E46052}"/>
              </a:ext>
            </a:extLst>
          </p:cNvPr>
          <p:cNvCxnSpPr>
            <a:cxnSpLocks/>
            <a:endCxn id="22" idx="0"/>
          </p:cNvCxnSpPr>
          <p:nvPr/>
        </p:nvCxnSpPr>
        <p:spPr>
          <a:xfrm>
            <a:off x="6651625" y="4098925"/>
            <a:ext cx="22225" cy="47148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CCA9BF59-B6F2-47CE-9803-0222905339C3}"/>
              </a:ext>
            </a:extLst>
          </p:cNvPr>
          <p:cNvSpPr txBox="1">
            <a:spLocks noChangeArrowheads="1"/>
          </p:cNvSpPr>
          <p:nvPr/>
        </p:nvSpPr>
        <p:spPr bwMode="auto">
          <a:xfrm>
            <a:off x="4106863" y="4570413"/>
            <a:ext cx="5135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a:t>modifications physiologiques et comportementales</a:t>
            </a:r>
            <a:endParaRPr lang="fr-FR" altLang="fr-FR" sz="1800" b="1"/>
          </a:p>
        </p:txBody>
      </p:sp>
      <p:cxnSp>
        <p:nvCxnSpPr>
          <p:cNvPr id="23" name="Connecteur droit avec flèche 22">
            <a:extLst>
              <a:ext uri="{FF2B5EF4-FFF2-40B4-BE49-F238E27FC236}">
                <a16:creationId xmlns:a16="http://schemas.microsoft.com/office/drawing/2014/main" id="{9451859C-5C11-44FD-85D2-9CD2B7064239}"/>
              </a:ext>
            </a:extLst>
          </p:cNvPr>
          <p:cNvCxnSpPr>
            <a:cxnSpLocks/>
          </p:cNvCxnSpPr>
          <p:nvPr/>
        </p:nvCxnSpPr>
        <p:spPr>
          <a:xfrm flipH="1" flipV="1">
            <a:off x="6673850" y="4948238"/>
            <a:ext cx="0" cy="43338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D553390-01DD-46FA-A8D6-A02D1F09EE5E}"/>
              </a:ext>
            </a:extLst>
          </p:cNvPr>
          <p:cNvSpPr/>
          <p:nvPr/>
        </p:nvSpPr>
        <p:spPr>
          <a:xfrm>
            <a:off x="-30163" y="-3175"/>
            <a:ext cx="209551" cy="1825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nodeType="afterGroup">
                            <p:stCondLst>
                              <p:cond delay="5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par>
                                <p:cTn id="80" presetID="10" presetClass="entr" presetSubtype="0" fill="hold" nodeType="withEffect">
                                  <p:stCondLst>
                                    <p:cond delay="0"/>
                                  </p:stCondLst>
                                  <p:childTnLst>
                                    <p:set>
                                      <p:cBhvr>
                                        <p:cTn id="81" dur="1" fill="hold">
                                          <p:stCondLst>
                                            <p:cond delay="0"/>
                                          </p:stCondLst>
                                        </p:cTn>
                                        <p:tgtEl>
                                          <p:spTgt spid="14">
                                            <p:txEl>
                                              <p:pRg st="0" end="0"/>
                                            </p:txEl>
                                          </p:spTgt>
                                        </p:tgtEl>
                                        <p:attrNameLst>
                                          <p:attrName>style.visibility</p:attrName>
                                        </p:attrNameLst>
                                      </p:cBhvr>
                                      <p:to>
                                        <p:strVal val="visible"/>
                                      </p:to>
                                    </p:set>
                                    <p:animEffect transition="in" filter="fade">
                                      <p:cBhvr>
                                        <p:cTn id="82" dur="500"/>
                                        <p:tgtEl>
                                          <p:spTgt spid="14">
                                            <p:txEl>
                                              <p:pRg st="0" end="0"/>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14">
                                            <p:txEl>
                                              <p:pRg st="1" end="1"/>
                                            </p:txEl>
                                          </p:spTgt>
                                        </p:tgtEl>
                                        <p:attrNameLst>
                                          <p:attrName>style.visibility</p:attrName>
                                        </p:attrNameLst>
                                      </p:cBhvr>
                                      <p:to>
                                        <p:strVal val="visible"/>
                                      </p:to>
                                    </p:set>
                                    <p:animEffect transition="in" filter="fade">
                                      <p:cBhvr>
                                        <p:cTn id="87" dur="500"/>
                                        <p:tgtEl>
                                          <p:spTgt spid="14">
                                            <p:txEl>
                                              <p:pRg st="1" end="1"/>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nodeType="clickEffect">
                                  <p:stCondLst>
                                    <p:cond delay="0"/>
                                  </p:stCondLst>
                                  <p:childTnLst>
                                    <p:set>
                                      <p:cBhvr>
                                        <p:cTn id="91" dur="1" fill="hold">
                                          <p:stCondLst>
                                            <p:cond delay="0"/>
                                          </p:stCondLst>
                                        </p:cTn>
                                        <p:tgtEl>
                                          <p:spTgt spid="14">
                                            <p:txEl>
                                              <p:pRg st="2" end="2"/>
                                            </p:txEl>
                                          </p:spTgt>
                                        </p:tgtEl>
                                        <p:attrNameLst>
                                          <p:attrName>style.visibility</p:attrName>
                                        </p:attrNameLst>
                                      </p:cBhvr>
                                      <p:to>
                                        <p:strVal val="visible"/>
                                      </p:to>
                                    </p:set>
                                    <p:animEffect transition="in" filter="fade">
                                      <p:cBhvr>
                                        <p:cTn id="92" dur="500"/>
                                        <p:tgtEl>
                                          <p:spTgt spid="14">
                                            <p:txEl>
                                              <p:pRg st="2" end="2"/>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nodeType="clickEffect">
                                  <p:stCondLst>
                                    <p:cond delay="0"/>
                                  </p:stCondLst>
                                  <p:childTnLst>
                                    <p:set>
                                      <p:cBhvr>
                                        <p:cTn id="96" dur="1" fill="hold">
                                          <p:stCondLst>
                                            <p:cond delay="0"/>
                                          </p:stCondLst>
                                        </p:cTn>
                                        <p:tgtEl>
                                          <p:spTgt spid="14">
                                            <p:txEl>
                                              <p:pRg st="3" end="3"/>
                                            </p:txEl>
                                          </p:spTgt>
                                        </p:tgtEl>
                                        <p:attrNameLst>
                                          <p:attrName>style.visibility</p:attrName>
                                        </p:attrNameLst>
                                      </p:cBhvr>
                                      <p:to>
                                        <p:strVal val="visible"/>
                                      </p:to>
                                    </p:set>
                                    <p:animEffect transition="in" filter="fade">
                                      <p:cBhvr>
                                        <p:cTn id="97" dur="500"/>
                                        <p:tgtEl>
                                          <p:spTgt spid="14">
                                            <p:txEl>
                                              <p:pRg st="3" end="3"/>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500"/>
                                        <p:tgtEl>
                                          <p:spTgt spid="17"/>
                                        </p:tgtEl>
                                      </p:cBhvr>
                                    </p:animEffect>
                                  </p:childTnLst>
                                </p:cTn>
                              </p:par>
                              <p:par>
                                <p:cTn id="101" presetID="10" presetClass="entr" presetSubtype="0" fill="hold" grpId="0" nodeType="withEffect">
                                  <p:stCondLst>
                                    <p:cond delay="150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P spid="12" grpId="0"/>
      <p:bldP spid="13" grpId="0"/>
      <p:bldP spid="17" grpId="0" animBg="1"/>
      <p:bldP spid="20" grpId="0" animBg="1"/>
      <p:bldP spid="22"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469ACA00-CDC4-40E3-9830-AF6B11B663A8}"/>
              </a:ext>
            </a:extLst>
          </p:cNvPr>
          <p:cNvSpPr>
            <a:spLocks noGrp="1" noChangeArrowheads="1"/>
          </p:cNvSpPr>
          <p:nvPr>
            <p:ph type="ctrTitle"/>
          </p:nvPr>
        </p:nvSpPr>
        <p:spPr>
          <a:xfrm>
            <a:off x="1233488" y="1628775"/>
            <a:ext cx="7932737" cy="969963"/>
          </a:xfrm>
        </p:spPr>
        <p:txBody>
          <a:bodyPr/>
          <a:lstStyle/>
          <a:p>
            <a:pPr algn="l" eaLnBrk="1" hangingPunct="1"/>
            <a:r>
              <a:rPr lang="fr-FR" altLang="fr-FR" sz="4800" dirty="0">
                <a:solidFill>
                  <a:srgbClr val="3A5AA4"/>
                </a:solidFill>
              </a:rPr>
              <a:t>Comment repérer une détresse psychologique ?</a:t>
            </a:r>
          </a:p>
        </p:txBody>
      </p:sp>
      <p:sp>
        <p:nvSpPr>
          <p:cNvPr id="11267" name="Sous-titre 2">
            <a:extLst>
              <a:ext uri="{FF2B5EF4-FFF2-40B4-BE49-F238E27FC236}">
                <a16:creationId xmlns:a16="http://schemas.microsoft.com/office/drawing/2014/main" id="{AF8E4EA1-6494-43E6-A7C6-F4CE7B3C8B0D}"/>
              </a:ext>
            </a:extLst>
          </p:cNvPr>
          <p:cNvSpPr>
            <a:spLocks noGrp="1" noChangeArrowheads="1"/>
          </p:cNvSpPr>
          <p:nvPr>
            <p:ph type="subTitle" idx="1"/>
          </p:nvPr>
        </p:nvSpPr>
        <p:spPr>
          <a:xfrm>
            <a:off x="1233488" y="3336925"/>
            <a:ext cx="4984750" cy="2170113"/>
          </a:xfrm>
        </p:spPr>
        <p:txBody>
          <a:bodyPr/>
          <a:lstStyle/>
          <a:p>
            <a:pPr eaLnBrk="1" hangingPunct="1"/>
            <a:r>
              <a:rPr lang="fr-FR" altLang="fr-FR" dirty="0"/>
              <a:t>Repérer les signes d’une détresse psychologique permettra au secouriste d’adapter efficacement son action</a:t>
            </a:r>
          </a:p>
        </p:txBody>
      </p:sp>
      <p:sp>
        <p:nvSpPr>
          <p:cNvPr id="11268" name="ZoneTexte 3">
            <a:extLst>
              <a:ext uri="{FF2B5EF4-FFF2-40B4-BE49-F238E27FC236}">
                <a16:creationId xmlns:a16="http://schemas.microsoft.com/office/drawing/2014/main" id="{B1C0428B-A922-4706-96AE-61F6EB0FEE86}"/>
              </a:ext>
            </a:extLst>
          </p:cNvPr>
          <p:cNvSpPr txBox="1">
            <a:spLocks noChangeArrowheads="1"/>
          </p:cNvSpPr>
          <p:nvPr/>
        </p:nvSpPr>
        <p:spPr bwMode="auto">
          <a:xfrm>
            <a:off x="649288" y="1574800"/>
            <a:ext cx="41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3600">
                <a:solidFill>
                  <a:schemeClr val="bg1"/>
                </a:solidFill>
              </a:rPr>
              <a:t>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A4A0467-E2DD-492A-9241-52E821E0BE7C}"/>
              </a:ext>
            </a:extLst>
          </p:cNvPr>
          <p:cNvSpPr txBox="1">
            <a:spLocks noChangeArrowheads="1"/>
          </p:cNvSpPr>
          <p:nvPr/>
        </p:nvSpPr>
        <p:spPr bwMode="auto">
          <a:xfrm flipH="1">
            <a:off x="703263" y="1206500"/>
            <a:ext cx="4127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b="1" dirty="0"/>
              <a:t>OBSERVER</a:t>
            </a:r>
          </a:p>
          <a:p>
            <a:pPr lvl="1">
              <a:buFont typeface="Arial" panose="020B0604020202020204" pitchFamily="34" charset="0"/>
              <a:buChar char="•"/>
            </a:pPr>
            <a:r>
              <a:rPr lang="fr-FR" altLang="fr-FR" dirty="0"/>
              <a:t>Son attitude générale ;</a:t>
            </a:r>
          </a:p>
          <a:p>
            <a:pPr lvl="1">
              <a:buFont typeface="Arial" panose="020B0604020202020204" pitchFamily="34" charset="0"/>
              <a:buChar char="•"/>
            </a:pPr>
            <a:r>
              <a:rPr lang="fr-FR" altLang="fr-FR" dirty="0"/>
              <a:t>Son comportement, sa gestuelle ;</a:t>
            </a:r>
          </a:p>
          <a:p>
            <a:pPr lvl="1">
              <a:buFont typeface="Arial" panose="020B0604020202020204" pitchFamily="34" charset="0"/>
              <a:buChar char="•"/>
            </a:pPr>
            <a:r>
              <a:rPr lang="fr-FR" altLang="fr-FR" dirty="0"/>
              <a:t>Son regard…</a:t>
            </a:r>
          </a:p>
        </p:txBody>
      </p:sp>
      <p:sp>
        <p:nvSpPr>
          <p:cNvPr id="4" name="ZoneTexte 3">
            <a:extLst>
              <a:ext uri="{FF2B5EF4-FFF2-40B4-BE49-F238E27FC236}">
                <a16:creationId xmlns:a16="http://schemas.microsoft.com/office/drawing/2014/main" id="{6ACD3C31-3CB9-4827-9878-961DC794E6C9}"/>
              </a:ext>
            </a:extLst>
          </p:cNvPr>
          <p:cNvSpPr txBox="1">
            <a:spLocks noChangeArrowheads="1"/>
          </p:cNvSpPr>
          <p:nvPr/>
        </p:nvSpPr>
        <p:spPr bwMode="auto">
          <a:xfrm>
            <a:off x="703263" y="4932363"/>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b="1"/>
              <a:t>PARLER</a:t>
            </a:r>
          </a:p>
          <a:p>
            <a:pPr lvl="1">
              <a:buFont typeface="Arial" panose="020B0604020202020204" pitchFamily="34" charset="0"/>
              <a:buChar char="•"/>
            </a:pPr>
            <a:r>
              <a:rPr lang="fr-FR" altLang="fr-FR"/>
              <a:t>Est-elle capable de parler ?</a:t>
            </a:r>
          </a:p>
          <a:p>
            <a:pPr lvl="1">
              <a:buFont typeface="Arial" panose="020B0604020202020204" pitchFamily="34" charset="0"/>
              <a:buChar char="•"/>
            </a:pPr>
            <a:r>
              <a:rPr lang="fr-FR" altLang="fr-FR"/>
              <a:t>Se souvient-elle des faits ?</a:t>
            </a:r>
          </a:p>
          <a:p>
            <a:pPr lvl="1">
              <a:buFont typeface="Arial" panose="020B0604020202020204" pitchFamily="34" charset="0"/>
              <a:buChar char="•"/>
            </a:pPr>
            <a:r>
              <a:rPr lang="fr-FR" altLang="fr-FR"/>
              <a:t>Est-elle cohérente et capable d’analyser la situation?</a:t>
            </a:r>
          </a:p>
        </p:txBody>
      </p:sp>
      <p:sp>
        <p:nvSpPr>
          <p:cNvPr id="5" name="ZoneTexte 4">
            <a:extLst>
              <a:ext uri="{FF2B5EF4-FFF2-40B4-BE49-F238E27FC236}">
                <a16:creationId xmlns:a16="http://schemas.microsoft.com/office/drawing/2014/main" id="{C5D512B1-A6BB-45B9-AEFB-177A36D93CDD}"/>
              </a:ext>
            </a:extLst>
          </p:cNvPr>
          <p:cNvSpPr txBox="1">
            <a:spLocks noChangeArrowheads="1"/>
          </p:cNvSpPr>
          <p:nvPr/>
        </p:nvSpPr>
        <p:spPr bwMode="auto">
          <a:xfrm>
            <a:off x="703263" y="3178175"/>
            <a:ext cx="6096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b="1"/>
              <a:t>ECOUTER</a:t>
            </a:r>
          </a:p>
          <a:p>
            <a:pPr lvl="1">
              <a:buFont typeface="Arial" panose="020B0604020202020204" pitchFamily="34" charset="0"/>
              <a:buChar char="•"/>
            </a:pPr>
            <a:r>
              <a:rPr lang="fr-FR" altLang="fr-FR"/>
              <a:t>De quoi se plaint-elle ? Est-ce cohérent avec la réalité ?</a:t>
            </a:r>
          </a:p>
          <a:p>
            <a:pPr lvl="1">
              <a:buFont typeface="Arial" panose="020B0604020202020204" pitchFamily="34" charset="0"/>
              <a:buChar char="•"/>
            </a:pPr>
            <a:r>
              <a:rPr lang="fr-FR" altLang="fr-FR"/>
              <a:t>Sa perception de son état et de la situation...</a:t>
            </a:r>
          </a:p>
        </p:txBody>
      </p:sp>
      <p:grpSp>
        <p:nvGrpSpPr>
          <p:cNvPr id="6" name="Groupe 5">
            <a:extLst>
              <a:ext uri="{FF2B5EF4-FFF2-40B4-BE49-F238E27FC236}">
                <a16:creationId xmlns:a16="http://schemas.microsoft.com/office/drawing/2014/main" id="{9E8FE967-FAEF-47D7-ACA7-D3DD031C02CD}"/>
              </a:ext>
            </a:extLst>
          </p:cNvPr>
          <p:cNvGrpSpPr>
            <a:grpSpLocks/>
          </p:cNvGrpSpPr>
          <p:nvPr/>
        </p:nvGrpSpPr>
        <p:grpSpPr bwMode="auto">
          <a:xfrm>
            <a:off x="7491413" y="1916113"/>
            <a:ext cx="3814762" cy="3922712"/>
            <a:chOff x="7438906" y="3210635"/>
            <a:chExt cx="3814449" cy="3921993"/>
          </a:xfrm>
        </p:grpSpPr>
        <p:sp>
          <p:nvSpPr>
            <p:cNvPr id="12295" name="ZoneTexte 6">
              <a:extLst>
                <a:ext uri="{FF2B5EF4-FFF2-40B4-BE49-F238E27FC236}">
                  <a16:creationId xmlns:a16="http://schemas.microsoft.com/office/drawing/2014/main" id="{4251D8F1-E54F-4727-8852-9BBE7781F917}"/>
                </a:ext>
              </a:extLst>
            </p:cNvPr>
            <p:cNvSpPr txBox="1">
              <a:spLocks noChangeArrowheads="1"/>
            </p:cNvSpPr>
            <p:nvPr/>
          </p:nvSpPr>
          <p:spPr bwMode="auto">
            <a:xfrm>
              <a:off x="8004478" y="5345648"/>
              <a:ext cx="3010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sz="3600" b="1">
                  <a:solidFill>
                    <a:srgbClr val="00B050"/>
                  </a:solidFill>
                  <a:latin typeface="Chiller" panose="04020404031007020602" pitchFamily="82" charset="0"/>
                </a:rPr>
                <a:t>COMMUNIQUER</a:t>
              </a:r>
            </a:p>
          </p:txBody>
        </p:sp>
        <p:sp>
          <p:nvSpPr>
            <p:cNvPr id="8" name="ZoneTexte 7">
              <a:extLst>
                <a:ext uri="{FF2B5EF4-FFF2-40B4-BE49-F238E27FC236}">
                  <a16:creationId xmlns:a16="http://schemas.microsoft.com/office/drawing/2014/main" id="{1EC0ED5E-B34D-4A61-9D63-83CF01C27974}"/>
                </a:ext>
              </a:extLst>
            </p:cNvPr>
            <p:cNvSpPr txBox="1"/>
            <p:nvPr/>
          </p:nvSpPr>
          <p:spPr>
            <a:xfrm>
              <a:off x="8067504" y="6300930"/>
              <a:ext cx="2379467" cy="831698"/>
            </a:xfrm>
            <a:prstGeom prst="rect">
              <a:avLst/>
            </a:prstGeom>
            <a:noFill/>
          </p:spPr>
          <p:txBody>
            <a:bodyPr>
              <a:spAutoFit/>
            </a:bodyPr>
            <a:lstStyle/>
            <a:p>
              <a:pPr algn="ctr">
                <a:defRPr/>
              </a:pPr>
              <a:r>
                <a:rPr lang="fr-FR" sz="4800" b="1" dirty="0">
                  <a:solidFill>
                    <a:schemeClr val="bg1">
                      <a:lumMod val="50000"/>
                    </a:schemeClr>
                  </a:solidFill>
                  <a:latin typeface="Chiller" panose="04020404031007020602" pitchFamily="82" charset="0"/>
                </a:rPr>
                <a:t>Observer</a:t>
              </a:r>
            </a:p>
          </p:txBody>
        </p:sp>
        <p:sp>
          <p:nvSpPr>
            <p:cNvPr id="9" name="ZoneTexte 8">
              <a:extLst>
                <a:ext uri="{FF2B5EF4-FFF2-40B4-BE49-F238E27FC236}">
                  <a16:creationId xmlns:a16="http://schemas.microsoft.com/office/drawing/2014/main" id="{AF85AD91-7BA0-4A16-BF4E-FC1C2F31913B}"/>
                </a:ext>
              </a:extLst>
            </p:cNvPr>
            <p:cNvSpPr txBox="1"/>
            <p:nvPr/>
          </p:nvSpPr>
          <p:spPr>
            <a:xfrm rot="17977012">
              <a:off x="6861224" y="4337511"/>
              <a:ext cx="2379226" cy="830194"/>
            </a:xfrm>
            <a:prstGeom prst="rect">
              <a:avLst/>
            </a:prstGeom>
            <a:noFill/>
          </p:spPr>
          <p:txBody>
            <a:bodyPr>
              <a:spAutoFit/>
            </a:bodyPr>
            <a:lstStyle/>
            <a:p>
              <a:pPr algn="ctr">
                <a:defRPr/>
              </a:pPr>
              <a:r>
                <a:rPr lang="fr-FR" sz="4800" b="1" dirty="0">
                  <a:solidFill>
                    <a:schemeClr val="bg1">
                      <a:lumMod val="50000"/>
                    </a:schemeClr>
                  </a:solidFill>
                  <a:latin typeface="Chiller" panose="04020404031007020602" pitchFamily="82" charset="0"/>
                </a:rPr>
                <a:t>Ecouter</a:t>
              </a:r>
            </a:p>
          </p:txBody>
        </p:sp>
        <p:sp>
          <p:nvSpPr>
            <p:cNvPr id="10" name="ZoneTexte 9">
              <a:extLst>
                <a:ext uri="{FF2B5EF4-FFF2-40B4-BE49-F238E27FC236}">
                  <a16:creationId xmlns:a16="http://schemas.microsoft.com/office/drawing/2014/main" id="{9D7FDF31-54A7-4C04-A402-D34363BE0FB6}"/>
                </a:ext>
              </a:extLst>
            </p:cNvPr>
            <p:cNvSpPr txBox="1"/>
            <p:nvPr/>
          </p:nvSpPr>
          <p:spPr>
            <a:xfrm rot="3345089">
              <a:off x="9489908" y="4277197"/>
              <a:ext cx="2379226" cy="830194"/>
            </a:xfrm>
            <a:prstGeom prst="rect">
              <a:avLst/>
            </a:prstGeom>
            <a:noFill/>
          </p:spPr>
          <p:txBody>
            <a:bodyPr>
              <a:spAutoFit/>
            </a:bodyPr>
            <a:lstStyle/>
            <a:p>
              <a:pPr algn="ctr">
                <a:defRPr/>
              </a:pPr>
              <a:r>
                <a:rPr lang="fr-FR" sz="4800" b="1" dirty="0">
                  <a:solidFill>
                    <a:schemeClr val="bg1">
                      <a:lumMod val="50000"/>
                    </a:schemeClr>
                  </a:solidFill>
                  <a:latin typeface="Chiller" panose="04020404031007020602" pitchFamily="82" charset="0"/>
                </a:rPr>
                <a:t>Parler</a:t>
              </a:r>
            </a:p>
          </p:txBody>
        </p:sp>
        <p:sp>
          <p:nvSpPr>
            <p:cNvPr id="11" name="Triangle isocèle 10">
              <a:extLst>
                <a:ext uri="{FF2B5EF4-FFF2-40B4-BE49-F238E27FC236}">
                  <a16:creationId xmlns:a16="http://schemas.microsoft.com/office/drawing/2014/main" id="{C186D8D8-C17C-4314-B5FA-417CEAF5F539}"/>
                </a:ext>
              </a:extLst>
            </p:cNvPr>
            <p:cNvSpPr/>
            <p:nvPr/>
          </p:nvSpPr>
          <p:spPr>
            <a:xfrm>
              <a:off x="7438906" y="3210635"/>
              <a:ext cx="3814449" cy="3125214"/>
            </a:xfrm>
            <a:prstGeom prst="triangle">
              <a:avLst/>
            </a:prstGeom>
            <a:noFill/>
            <a:ln w="184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2" name="Rectangle 11">
            <a:extLst>
              <a:ext uri="{FF2B5EF4-FFF2-40B4-BE49-F238E27FC236}">
                <a16:creationId xmlns:a16="http://schemas.microsoft.com/office/drawing/2014/main" id="{30D5E11C-7FC4-4AFA-9772-D9094AAC27E5}"/>
              </a:ext>
            </a:extLst>
          </p:cNvPr>
          <p:cNvSpPr/>
          <p:nvPr/>
        </p:nvSpPr>
        <p:spPr>
          <a:xfrm>
            <a:off x="0" y="0"/>
            <a:ext cx="209550" cy="1809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500"/>
                                        <p:tgtEl>
                                          <p:spTgt spid="5">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500"/>
                                        <p:tgtEl>
                                          <p:spTgt spid="4">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500"/>
                                        <p:tgtEl>
                                          <p:spTgt spid="4">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500"/>
                                        <p:tgtEl>
                                          <p:spTgt spid="4">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par>
                                <p:cTn id="63" presetID="10" presetClass="entr" presetSubtype="0" fill="hold" grpId="0" nodeType="withEffect">
                                  <p:stCondLst>
                                    <p:cond delay="1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1750AA37-77F5-4DC9-ABF6-E0F9330D470C}"/>
              </a:ext>
            </a:extLst>
          </p:cNvPr>
          <p:cNvGrpSpPr>
            <a:grpSpLocks/>
          </p:cNvGrpSpPr>
          <p:nvPr/>
        </p:nvGrpSpPr>
        <p:grpSpPr bwMode="auto">
          <a:xfrm>
            <a:off x="4062413" y="1979613"/>
            <a:ext cx="5135562" cy="3879850"/>
            <a:chOff x="4894534" y="2191564"/>
            <a:chExt cx="5135363" cy="3880509"/>
          </a:xfrm>
        </p:grpSpPr>
        <p:sp>
          <p:nvSpPr>
            <p:cNvPr id="14" name="Rectangle 13">
              <a:extLst>
                <a:ext uri="{FF2B5EF4-FFF2-40B4-BE49-F238E27FC236}">
                  <a16:creationId xmlns:a16="http://schemas.microsoft.com/office/drawing/2014/main" id="{DF46B1D5-27FA-42E3-84EC-820B3D2494A1}"/>
                </a:ext>
              </a:extLst>
            </p:cNvPr>
            <p:cNvSpPr/>
            <p:nvPr/>
          </p:nvSpPr>
          <p:spPr>
            <a:xfrm>
              <a:off x="5285044" y="5791037"/>
              <a:ext cx="4473402" cy="254043"/>
            </a:xfrm>
            <a:prstGeom prst="rect">
              <a:avLst/>
            </a:prstGeom>
            <a:solidFill>
              <a:srgbClr val="00B050">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4359" name="Groupe 14">
              <a:extLst>
                <a:ext uri="{FF2B5EF4-FFF2-40B4-BE49-F238E27FC236}">
                  <a16:creationId xmlns:a16="http://schemas.microsoft.com/office/drawing/2014/main" id="{4D5804AD-33D0-45E1-9449-44738653AD9E}"/>
                </a:ext>
              </a:extLst>
            </p:cNvPr>
            <p:cNvGrpSpPr>
              <a:grpSpLocks/>
            </p:cNvGrpSpPr>
            <p:nvPr/>
          </p:nvGrpSpPr>
          <p:grpSpPr bwMode="auto">
            <a:xfrm>
              <a:off x="4894534" y="2191564"/>
              <a:ext cx="5135363" cy="3880509"/>
              <a:chOff x="4894534" y="2191564"/>
              <a:chExt cx="5135363" cy="3880509"/>
            </a:xfrm>
          </p:grpSpPr>
          <p:sp>
            <p:nvSpPr>
              <p:cNvPr id="14360" name="ZoneTexte 15">
                <a:extLst>
                  <a:ext uri="{FF2B5EF4-FFF2-40B4-BE49-F238E27FC236}">
                    <a16:creationId xmlns:a16="http://schemas.microsoft.com/office/drawing/2014/main" id="{22A1EA58-61C4-45B6-95FB-B5C48ABE37C8}"/>
                  </a:ext>
                </a:extLst>
              </p:cNvPr>
              <p:cNvSpPr txBox="1">
                <a:spLocks noChangeArrowheads="1"/>
              </p:cNvSpPr>
              <p:nvPr/>
            </p:nvSpPr>
            <p:spPr bwMode="auto">
              <a:xfrm>
                <a:off x="5247840" y="5056410"/>
                <a:ext cx="44733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u="sng"/>
                  <a:t>Secouriste</a:t>
                </a:r>
              </a:p>
              <a:p>
                <a:pPr algn="ctr"/>
                <a:r>
                  <a:rPr lang="fr-FR" altLang="fr-FR" sz="1400"/>
                  <a:t>Maîtrise des </a:t>
                </a:r>
                <a:r>
                  <a:rPr lang="fr-FR" altLang="fr-FR" sz="1400" b="1"/>
                  <a:t>techniques secouristes</a:t>
                </a:r>
              </a:p>
              <a:p>
                <a:pPr algn="ctr"/>
                <a:r>
                  <a:rPr lang="fr-FR" altLang="fr-FR" sz="1400" b="1"/>
                  <a:t> Attitude et comportement </a:t>
                </a:r>
                <a:r>
                  <a:rPr lang="fr-FR" altLang="fr-FR" sz="1400"/>
                  <a:t>adaptés</a:t>
                </a:r>
              </a:p>
              <a:p>
                <a:pPr algn="ctr"/>
                <a:r>
                  <a:rPr lang="fr-FR" altLang="fr-FR" sz="1400"/>
                  <a:t>Capacité à </a:t>
                </a:r>
                <a:r>
                  <a:rPr lang="fr-FR" altLang="fr-FR" sz="1400" b="1"/>
                  <a:t>prendre en compte la dimension psychologique</a:t>
                </a:r>
              </a:p>
            </p:txBody>
          </p:sp>
          <p:sp>
            <p:nvSpPr>
              <p:cNvPr id="17" name="Explosion : 8 points 16">
                <a:extLst>
                  <a:ext uri="{FF2B5EF4-FFF2-40B4-BE49-F238E27FC236}">
                    <a16:creationId xmlns:a16="http://schemas.microsoft.com/office/drawing/2014/main" id="{ADBAD2CE-05D5-495E-9002-76D88B77BF2A}"/>
                  </a:ext>
                </a:extLst>
              </p:cNvPr>
              <p:cNvSpPr/>
              <p:nvPr/>
            </p:nvSpPr>
            <p:spPr>
              <a:xfrm>
                <a:off x="6442286" y="2191564"/>
                <a:ext cx="2084307" cy="1382947"/>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ysClr val="windowText" lastClr="000000"/>
                    </a:solidFill>
                  </a:rPr>
                  <a:t>STRESS</a:t>
                </a:r>
              </a:p>
            </p:txBody>
          </p:sp>
          <p:cxnSp>
            <p:nvCxnSpPr>
              <p:cNvPr id="18" name="Connecteur droit avec flèche 17">
                <a:extLst>
                  <a:ext uri="{FF2B5EF4-FFF2-40B4-BE49-F238E27FC236}">
                    <a16:creationId xmlns:a16="http://schemas.microsoft.com/office/drawing/2014/main" id="{4EE7A145-469B-4B87-B412-DBC8013C44D8}"/>
                  </a:ext>
                </a:extLst>
              </p:cNvPr>
              <p:cNvCxnSpPr>
                <a:cxnSpLocks/>
                <a:endCxn id="14363" idx="0"/>
              </p:cNvCxnSpPr>
              <p:nvPr/>
            </p:nvCxnSpPr>
            <p:spPr>
              <a:xfrm>
                <a:off x="7439197" y="3561809"/>
                <a:ext cx="23812" cy="65892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363" name="ZoneTexte 18">
                <a:extLst>
                  <a:ext uri="{FF2B5EF4-FFF2-40B4-BE49-F238E27FC236}">
                    <a16:creationId xmlns:a16="http://schemas.microsoft.com/office/drawing/2014/main" id="{9A1DD875-F189-4D3D-987D-7434B25E8F83}"/>
                  </a:ext>
                </a:extLst>
              </p:cNvPr>
              <p:cNvSpPr txBox="1">
                <a:spLocks noChangeArrowheads="1"/>
              </p:cNvSpPr>
              <p:nvPr/>
            </p:nvSpPr>
            <p:spPr bwMode="auto">
              <a:xfrm>
                <a:off x="4894534" y="4220852"/>
                <a:ext cx="5135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a:t>modifications Physiologiques et comportementales</a:t>
                </a:r>
                <a:endParaRPr lang="fr-FR" altLang="fr-FR" b="1"/>
              </a:p>
            </p:txBody>
          </p:sp>
          <p:cxnSp>
            <p:nvCxnSpPr>
              <p:cNvPr id="20" name="Connecteur droit avec flèche 19">
                <a:extLst>
                  <a:ext uri="{FF2B5EF4-FFF2-40B4-BE49-F238E27FC236}">
                    <a16:creationId xmlns:a16="http://schemas.microsoft.com/office/drawing/2014/main" id="{7A33B7BC-4CFF-4703-9595-AC22C0C2ABF6}"/>
                  </a:ext>
                </a:extLst>
              </p:cNvPr>
              <p:cNvCxnSpPr>
                <a:cxnSpLocks/>
              </p:cNvCxnSpPr>
              <p:nvPr/>
            </p:nvCxnSpPr>
            <p:spPr>
              <a:xfrm flipH="1" flipV="1">
                <a:off x="7485234" y="4635141"/>
                <a:ext cx="0" cy="4334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1" name="Groupe 20">
            <a:extLst>
              <a:ext uri="{FF2B5EF4-FFF2-40B4-BE49-F238E27FC236}">
                <a16:creationId xmlns:a16="http://schemas.microsoft.com/office/drawing/2014/main" id="{0F791BEE-7BB8-486D-8853-EF808452462A}"/>
              </a:ext>
            </a:extLst>
          </p:cNvPr>
          <p:cNvGrpSpPr>
            <a:grpSpLocks/>
          </p:cNvGrpSpPr>
          <p:nvPr/>
        </p:nvGrpSpPr>
        <p:grpSpPr bwMode="auto">
          <a:xfrm>
            <a:off x="306388" y="635000"/>
            <a:ext cx="10652125" cy="3382963"/>
            <a:chOff x="1146606" y="663211"/>
            <a:chExt cx="10653246" cy="3381738"/>
          </a:xfrm>
        </p:grpSpPr>
        <p:grpSp>
          <p:nvGrpSpPr>
            <p:cNvPr id="14345" name="Groupe 21">
              <a:extLst>
                <a:ext uri="{FF2B5EF4-FFF2-40B4-BE49-F238E27FC236}">
                  <a16:creationId xmlns:a16="http://schemas.microsoft.com/office/drawing/2014/main" id="{57594798-4292-463B-AE56-DB1C2D1468B5}"/>
                </a:ext>
              </a:extLst>
            </p:cNvPr>
            <p:cNvGrpSpPr>
              <a:grpSpLocks/>
            </p:cNvGrpSpPr>
            <p:nvPr/>
          </p:nvGrpSpPr>
          <p:grpSpPr bwMode="auto">
            <a:xfrm>
              <a:off x="1146606" y="2051526"/>
              <a:ext cx="2438400" cy="1911928"/>
              <a:chOff x="3574853" y="2851375"/>
              <a:chExt cx="2438400" cy="1911928"/>
            </a:xfrm>
          </p:grpSpPr>
          <p:pic>
            <p:nvPicPr>
              <p:cNvPr id="14354" name="Image 31">
                <a:extLst>
                  <a:ext uri="{FF2B5EF4-FFF2-40B4-BE49-F238E27FC236}">
                    <a16:creationId xmlns:a16="http://schemas.microsoft.com/office/drawing/2014/main" id="{2A4AEBFF-EC5B-45BD-A348-7A85265B63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141" y="2851375"/>
                <a:ext cx="2409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C5D856E3-1807-49A3-8BDC-78320A771098}"/>
                  </a:ext>
                </a:extLst>
              </p:cNvPr>
              <p:cNvSpPr/>
              <p:nvPr/>
            </p:nvSpPr>
            <p:spPr>
              <a:xfrm>
                <a:off x="3574853" y="2851620"/>
                <a:ext cx="2438657" cy="1912244"/>
              </a:xfrm>
              <a:prstGeom prst="rect">
                <a:avLst/>
              </a:prstGeom>
              <a:solidFill>
                <a:srgbClr val="FFF7F7">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4" name="Image 33">
                <a:extLst>
                  <a:ext uri="{FF2B5EF4-FFF2-40B4-BE49-F238E27FC236}">
                    <a16:creationId xmlns:a16="http://schemas.microsoft.com/office/drawing/2014/main" id="{81DD1AC2-8986-47F1-8402-830E5CAF17A8}"/>
                  </a:ext>
                </a:extLst>
              </p:cNvPr>
              <p:cNvPicPr>
                <a:picLocks noChangeAspect="1"/>
              </p:cNvPicPr>
              <p:nvPr/>
            </p:nvPicPr>
            <p:blipFill rotWithShape="1">
              <a:blip r:embed="rId4"/>
              <a:srcRect l="55426" t="1723" r="19863" b="54185"/>
              <a:stretch/>
            </p:blipFill>
            <p:spPr>
              <a:xfrm>
                <a:off x="4891089" y="2902161"/>
                <a:ext cx="633412" cy="805811"/>
              </a:xfrm>
              <a:prstGeom prst="ellipse">
                <a:avLst/>
              </a:prstGeom>
            </p:spPr>
          </p:pic>
          <p:pic>
            <p:nvPicPr>
              <p:cNvPr id="35" name="Image 34">
                <a:extLst>
                  <a:ext uri="{FF2B5EF4-FFF2-40B4-BE49-F238E27FC236}">
                    <a16:creationId xmlns:a16="http://schemas.microsoft.com/office/drawing/2014/main" id="{253412BB-7B98-48EE-BF9C-FB93E591BF6E}"/>
                  </a:ext>
                </a:extLst>
              </p:cNvPr>
              <p:cNvPicPr>
                <a:picLocks noChangeAspect="1"/>
              </p:cNvPicPr>
              <p:nvPr/>
            </p:nvPicPr>
            <p:blipFill rotWithShape="1">
              <a:blip r:embed="rId4"/>
              <a:srcRect l="1" t="19358" r="50160" b="8333"/>
              <a:stretch/>
            </p:blipFill>
            <p:spPr>
              <a:xfrm>
                <a:off x="3589141" y="3219993"/>
                <a:ext cx="1211458" cy="1382487"/>
              </a:xfrm>
              <a:prstGeom prst="ellipse">
                <a:avLst/>
              </a:prstGeom>
            </p:spPr>
          </p:pic>
        </p:grpSp>
        <p:sp>
          <p:nvSpPr>
            <p:cNvPr id="14346" name="ZoneTexte 22">
              <a:extLst>
                <a:ext uri="{FF2B5EF4-FFF2-40B4-BE49-F238E27FC236}">
                  <a16:creationId xmlns:a16="http://schemas.microsoft.com/office/drawing/2014/main" id="{76F7A9B1-8671-46A6-9C41-0B929F13838E}"/>
                </a:ext>
              </a:extLst>
            </p:cNvPr>
            <p:cNvSpPr txBox="1">
              <a:spLocks noChangeArrowheads="1"/>
            </p:cNvSpPr>
            <p:nvPr/>
          </p:nvSpPr>
          <p:spPr bwMode="auto">
            <a:xfrm>
              <a:off x="4653848" y="663211"/>
              <a:ext cx="548457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u="sng"/>
                <a:t>Intervention</a:t>
              </a:r>
              <a:r>
                <a:rPr lang="fr-FR" altLang="fr-FR"/>
                <a:t>:</a:t>
              </a:r>
            </a:p>
            <a:p>
              <a:r>
                <a:rPr lang="fr-FR" altLang="fr-FR"/>
                <a:t>Situation </a:t>
              </a:r>
              <a:r>
                <a:rPr lang="fr-FR" altLang="fr-FR" b="1"/>
                <a:t>subite</a:t>
              </a:r>
              <a:r>
                <a:rPr lang="fr-FR" altLang="fr-FR"/>
                <a:t>, </a:t>
              </a:r>
              <a:r>
                <a:rPr lang="fr-FR" altLang="fr-FR" b="1"/>
                <a:t>imprévue</a:t>
              </a:r>
              <a:r>
                <a:rPr lang="fr-FR" altLang="fr-FR"/>
                <a:t>, potentiellement </a:t>
              </a:r>
              <a:r>
                <a:rPr lang="fr-FR" altLang="fr-FR" b="1"/>
                <a:t>dangereuse</a:t>
              </a:r>
              <a:r>
                <a:rPr lang="fr-FR" altLang="fr-FR"/>
                <a:t> </a:t>
              </a:r>
            </a:p>
            <a:p>
              <a:r>
                <a:rPr lang="fr-FR" altLang="fr-FR"/>
                <a:t>et souvent </a:t>
              </a:r>
              <a:r>
                <a:rPr lang="fr-FR" altLang="fr-FR" b="1"/>
                <a:t>violente psychologiquement</a:t>
              </a:r>
            </a:p>
          </p:txBody>
        </p:sp>
        <p:sp>
          <p:nvSpPr>
            <p:cNvPr id="14347" name="ZoneTexte 23">
              <a:extLst>
                <a:ext uri="{FF2B5EF4-FFF2-40B4-BE49-F238E27FC236}">
                  <a16:creationId xmlns:a16="http://schemas.microsoft.com/office/drawing/2014/main" id="{2FD7BB7B-A7E8-4614-8A76-EB8B1C2557C8}"/>
                </a:ext>
              </a:extLst>
            </p:cNvPr>
            <p:cNvSpPr txBox="1">
              <a:spLocks noChangeArrowheads="1"/>
            </p:cNvSpPr>
            <p:nvPr/>
          </p:nvSpPr>
          <p:spPr bwMode="auto">
            <a:xfrm>
              <a:off x="4183312" y="2122170"/>
              <a:ext cx="17445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u="sng"/>
                <a:t>Victime primaire</a:t>
              </a:r>
            </a:p>
          </p:txBody>
        </p:sp>
        <p:sp>
          <p:nvSpPr>
            <p:cNvPr id="14348" name="ZoneTexte 24">
              <a:extLst>
                <a:ext uri="{FF2B5EF4-FFF2-40B4-BE49-F238E27FC236}">
                  <a16:creationId xmlns:a16="http://schemas.microsoft.com/office/drawing/2014/main" id="{E48A8F44-CBA4-42E0-9DEB-34D07106B67A}"/>
                </a:ext>
              </a:extLst>
            </p:cNvPr>
            <p:cNvSpPr txBox="1">
              <a:spLocks noChangeArrowheads="1"/>
            </p:cNvSpPr>
            <p:nvPr/>
          </p:nvSpPr>
          <p:spPr bwMode="auto">
            <a:xfrm>
              <a:off x="9211530" y="2122170"/>
              <a:ext cx="19718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u="sng"/>
                <a:t>Victime secondaire</a:t>
              </a:r>
            </a:p>
          </p:txBody>
        </p:sp>
        <p:sp>
          <p:nvSpPr>
            <p:cNvPr id="14349" name="ZoneTexte 25">
              <a:extLst>
                <a:ext uri="{FF2B5EF4-FFF2-40B4-BE49-F238E27FC236}">
                  <a16:creationId xmlns:a16="http://schemas.microsoft.com/office/drawing/2014/main" id="{428F7593-91E6-4A59-8A92-FCB903933287}"/>
                </a:ext>
              </a:extLst>
            </p:cNvPr>
            <p:cNvSpPr txBox="1">
              <a:spLocks noChangeArrowheads="1"/>
            </p:cNvSpPr>
            <p:nvPr/>
          </p:nvSpPr>
          <p:spPr bwMode="auto">
            <a:xfrm>
              <a:off x="3972100" y="2434184"/>
              <a:ext cx="216700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sz="1400"/>
                <a:t>La personne qui subit</a:t>
              </a:r>
            </a:p>
            <a:p>
              <a:pPr algn="ctr"/>
              <a:r>
                <a:rPr lang="fr-FR" altLang="fr-FR" sz="1400"/>
                <a:t>La personne qui provoque</a:t>
              </a:r>
            </a:p>
            <a:p>
              <a:pPr algn="ctr"/>
              <a:r>
                <a:rPr lang="fr-FR" altLang="fr-FR" sz="1400"/>
                <a:t>La personne qui est témoin</a:t>
              </a:r>
            </a:p>
          </p:txBody>
        </p:sp>
        <p:sp>
          <p:nvSpPr>
            <p:cNvPr id="14350" name="ZoneTexte 26">
              <a:extLst>
                <a:ext uri="{FF2B5EF4-FFF2-40B4-BE49-F238E27FC236}">
                  <a16:creationId xmlns:a16="http://schemas.microsoft.com/office/drawing/2014/main" id="{CA9F3CE3-8B60-4F6B-8FE8-D759419013D3}"/>
                </a:ext>
              </a:extLst>
            </p:cNvPr>
            <p:cNvSpPr txBox="1">
              <a:spLocks noChangeArrowheads="1"/>
            </p:cNvSpPr>
            <p:nvPr/>
          </p:nvSpPr>
          <p:spPr bwMode="auto">
            <a:xfrm>
              <a:off x="8637576" y="2440002"/>
              <a:ext cx="31622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sz="1400"/>
                <a:t>Personne non impliquée et non présente</a:t>
              </a:r>
            </a:p>
            <a:p>
              <a:pPr algn="ctr"/>
              <a:r>
                <a:rPr lang="fr-FR" altLang="fr-FR" sz="1400"/>
                <a:t> mais éprouvée par la situation</a:t>
              </a:r>
            </a:p>
          </p:txBody>
        </p:sp>
        <p:cxnSp>
          <p:nvCxnSpPr>
            <p:cNvPr id="28" name="Connecteur droit avec flèche 27">
              <a:extLst>
                <a:ext uri="{FF2B5EF4-FFF2-40B4-BE49-F238E27FC236}">
                  <a16:creationId xmlns:a16="http://schemas.microsoft.com/office/drawing/2014/main" id="{126974C5-86C1-48F8-BB7D-3B8198BA3E41}"/>
                </a:ext>
              </a:extLst>
            </p:cNvPr>
            <p:cNvCxnSpPr>
              <a:stCxn id="14346" idx="2"/>
              <a:endCxn id="14347" idx="0"/>
            </p:cNvCxnSpPr>
            <p:nvPr/>
          </p:nvCxnSpPr>
          <p:spPr>
            <a:xfrm flipH="1">
              <a:off x="5055442" y="1586801"/>
              <a:ext cx="2340221" cy="5347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BD783D95-5534-429F-941D-DC220177FE76}"/>
                </a:ext>
              </a:extLst>
            </p:cNvPr>
            <p:cNvCxnSpPr>
              <a:cxnSpLocks/>
              <a:stCxn id="14346" idx="2"/>
              <a:endCxn id="14348" idx="0"/>
            </p:cNvCxnSpPr>
            <p:nvPr/>
          </p:nvCxnSpPr>
          <p:spPr>
            <a:xfrm>
              <a:off x="7395664" y="1586801"/>
              <a:ext cx="2802232" cy="5347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353" name="Image 29">
              <a:extLst>
                <a:ext uri="{FF2B5EF4-FFF2-40B4-BE49-F238E27FC236}">
                  <a16:creationId xmlns:a16="http://schemas.microsoft.com/office/drawing/2014/main" id="{CB410993-238A-463C-A3E5-3B35572651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7710" y="2908123"/>
              <a:ext cx="1287684" cy="113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ZoneTexte 35">
            <a:extLst>
              <a:ext uri="{FF2B5EF4-FFF2-40B4-BE49-F238E27FC236}">
                <a16:creationId xmlns:a16="http://schemas.microsoft.com/office/drawing/2014/main" id="{0A35A399-0327-4FB8-92AB-B136CF36F527}"/>
              </a:ext>
            </a:extLst>
          </p:cNvPr>
          <p:cNvSpPr txBox="1">
            <a:spLocks noChangeArrowheads="1"/>
          </p:cNvSpPr>
          <p:nvPr/>
        </p:nvSpPr>
        <p:spPr bwMode="auto">
          <a:xfrm>
            <a:off x="8067675" y="2941638"/>
            <a:ext cx="145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b="1"/>
              <a:t>Stabilisation</a:t>
            </a:r>
            <a:endParaRPr lang="fr-FR" altLang="fr-FR"/>
          </a:p>
        </p:txBody>
      </p:sp>
      <p:sp>
        <p:nvSpPr>
          <p:cNvPr id="38" name="ZoneTexte 37">
            <a:extLst>
              <a:ext uri="{FF2B5EF4-FFF2-40B4-BE49-F238E27FC236}">
                <a16:creationId xmlns:a16="http://schemas.microsoft.com/office/drawing/2014/main" id="{6DA73556-916A-4B89-A32B-52C8CDC2A80F}"/>
              </a:ext>
            </a:extLst>
          </p:cNvPr>
          <p:cNvSpPr txBox="1">
            <a:spLocks noChangeArrowheads="1"/>
          </p:cNvSpPr>
          <p:nvPr/>
        </p:nvSpPr>
        <p:spPr bwMode="auto">
          <a:xfrm>
            <a:off x="6364288" y="4046538"/>
            <a:ext cx="4862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b="1"/>
              <a:t>ATTITUDES ET COMPORTEMENTS + TECHNIQUES </a:t>
            </a:r>
          </a:p>
        </p:txBody>
      </p:sp>
      <p:cxnSp>
        <p:nvCxnSpPr>
          <p:cNvPr id="39" name="Connecteur droit avec flèche 38">
            <a:extLst>
              <a:ext uri="{FF2B5EF4-FFF2-40B4-BE49-F238E27FC236}">
                <a16:creationId xmlns:a16="http://schemas.microsoft.com/office/drawing/2014/main" id="{909FD649-791C-4594-8628-66D30B3312A8}"/>
              </a:ext>
            </a:extLst>
          </p:cNvPr>
          <p:cNvCxnSpPr>
            <a:cxnSpLocks/>
            <a:endCxn id="38" idx="0"/>
          </p:cNvCxnSpPr>
          <p:nvPr/>
        </p:nvCxnSpPr>
        <p:spPr>
          <a:xfrm>
            <a:off x="8794750" y="3276600"/>
            <a:ext cx="0" cy="769938"/>
          </a:xfrm>
          <a:prstGeom prst="straightConnector1">
            <a:avLst/>
          </a:prstGeom>
          <a:ln w="793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97619308-B082-4B4D-A7BB-EDEF50CB4951}"/>
              </a:ext>
            </a:extLst>
          </p:cNvPr>
          <p:cNvSpPr/>
          <p:nvPr/>
        </p:nvSpPr>
        <p:spPr>
          <a:xfrm>
            <a:off x="0" y="0"/>
            <a:ext cx="209550" cy="1809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42" name="Connecteur droit avec flèche 41">
            <a:extLst>
              <a:ext uri="{FF2B5EF4-FFF2-40B4-BE49-F238E27FC236}">
                <a16:creationId xmlns:a16="http://schemas.microsoft.com/office/drawing/2014/main" id="{3FD58B45-66E5-4C63-8741-DF9C2F73A776}"/>
              </a:ext>
            </a:extLst>
          </p:cNvPr>
          <p:cNvCxnSpPr>
            <a:cxnSpLocks/>
            <a:endCxn id="36" idx="1"/>
          </p:cNvCxnSpPr>
          <p:nvPr/>
        </p:nvCxnSpPr>
        <p:spPr>
          <a:xfrm>
            <a:off x="5384800" y="3125788"/>
            <a:ext cx="2682875" cy="0"/>
          </a:xfrm>
          <a:prstGeom prst="straightConnector1">
            <a:avLst/>
          </a:prstGeom>
          <a:ln w="793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par>
                          <p:cTn id="8" fill="hold" nodeType="afterGroup">
                            <p:stCondLst>
                              <p:cond delay="500"/>
                            </p:stCondLst>
                            <p:childTnLst>
                              <p:par>
                                <p:cTn id="9" presetID="42" presetClass="path" presetSubtype="0" accel="50000" decel="50000" fill="hold" nodeType="afterEffect">
                                  <p:stCondLst>
                                    <p:cond delay="0"/>
                                  </p:stCondLst>
                                  <p:childTnLst>
                                    <p:animMotion origin="layout" path="M 1.11022E-16 2.22222E-6 L -0.31979 -0.15903 " pathEditMode="relative" rAng="0" ptsTypes="AA">
                                      <p:cBhvr>
                                        <p:cTn id="10" dur="2000" fill="hold"/>
                                        <p:tgtEl>
                                          <p:spTgt spid="13"/>
                                        </p:tgtEl>
                                        <p:attrNameLst>
                                          <p:attrName>ppt_x</p:attrName>
                                          <p:attrName>ppt_y</p:attrName>
                                        </p:attrNameLst>
                                      </p:cBhvr>
                                      <p:rCtr x="-15990" y="-7963"/>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xEl>
                                              <p:pRg st="0" end="0"/>
                                            </p:txEl>
                                          </p:spTgt>
                                        </p:tgtEl>
                                        <p:attrNameLst>
                                          <p:attrName>style.visibility</p:attrName>
                                        </p:attrNameLst>
                                      </p:cBhvr>
                                      <p:to>
                                        <p:strVal val="visible"/>
                                      </p:to>
                                    </p:set>
                                    <p:animEffect transition="in" filter="fade">
                                      <p:cBhvr>
                                        <p:cTn id="18" dur="500"/>
                                        <p:tgtEl>
                                          <p:spTgt spid="36">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nodeType="afterGroup">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3120</TotalTime>
  <Words>5731</Words>
  <Application>Microsoft Office PowerPoint</Application>
  <PresentationFormat>Grand écran</PresentationFormat>
  <Paragraphs>571</Paragraphs>
  <Slides>30</Slides>
  <Notes>26</Notes>
  <HiddenSlides>2</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Arial</vt:lpstr>
      <vt:lpstr>Calibri</vt:lpstr>
      <vt:lpstr>Calibri Light</vt:lpstr>
      <vt:lpstr>Chiller</vt:lpstr>
      <vt:lpstr>Noto Sans Symbols</vt:lpstr>
      <vt:lpstr>Wingdings</vt:lpstr>
      <vt:lpstr>Thème Office</vt:lpstr>
      <vt:lpstr>Présentation PowerPoint</vt:lpstr>
      <vt:lpstr>Présentation PowerPoint</vt:lpstr>
      <vt:lpstr>Dimension psychologique d’une intervention</vt:lpstr>
      <vt:lpstr>Sommaire</vt:lpstr>
      <vt:lpstr>Introduction</vt:lpstr>
      <vt:lpstr>Enjeux et principes</vt:lpstr>
      <vt:lpstr>Comment repérer une détresse psychologique ?</vt:lpstr>
      <vt:lpstr>Présentation PowerPoint</vt:lpstr>
      <vt:lpstr>Présentation PowerPoint</vt:lpstr>
      <vt:lpstr>Présentation PowerPoint</vt:lpstr>
      <vt:lpstr>Prise en charge de la dimension psychologique : de la théorie au terrain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Prise en charge d’une personne en situation de crise</vt:lpstr>
      <vt:lpstr>Présentation PowerPoint</vt:lpstr>
      <vt:lpstr>Présentation PowerPoint</vt:lpstr>
      <vt:lpstr>Préservation du potentiel mental du secouriste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Stéphanie Tomé (AEPSP);Matthieu PETITCLERC (BSPP);Pascal DESNOUES (ADP)</dc:creator>
  <cp:keywords>pshychologie</cp:keywords>
  <dc:description>Document destiné à la formaiton des référents nationaux lors de la formation de 2022 à la DGSCGC</dc:description>
  <cp:lastModifiedBy>pascal desnoues</cp:lastModifiedBy>
  <cp:revision>108</cp:revision>
  <dcterms:created xsi:type="dcterms:W3CDTF">2020-09-17T10:34:13Z</dcterms:created>
  <dcterms:modified xsi:type="dcterms:W3CDTF">2021-11-24T18:59:56Z</dcterms:modified>
</cp:coreProperties>
</file>