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64" r:id="rId3"/>
    <p:sldId id="258" r:id="rId4"/>
    <p:sldId id="266" r:id="rId5"/>
    <p:sldId id="273" r:id="rId6"/>
    <p:sldId id="257" r:id="rId7"/>
    <p:sldId id="274" r:id="rId8"/>
    <p:sldId id="279" r:id="rId9"/>
    <p:sldId id="276" r:id="rId10"/>
    <p:sldId id="281" r:id="rId11"/>
    <p:sldId id="280" r:id="rId12"/>
    <p:sldId id="277" r:id="rId13"/>
    <p:sldId id="261" r:id="rId14"/>
    <p:sldId id="283" r:id="rId15"/>
    <p:sldId id="262" r:id="rId16"/>
    <p:sldId id="263" r:id="rId17"/>
    <p:sldId id="265" r:id="rId18"/>
    <p:sldId id="267" r:id="rId19"/>
    <p:sldId id="268" r:id="rId20"/>
    <p:sldId id="269" r:id="rId21"/>
    <p:sldId id="270" r:id="rId22"/>
    <p:sldId id="271" r:id="rId23"/>
    <p:sldId id="272" r:id="rId24"/>
    <p:sldId id="275" r:id="rId25"/>
    <p:sldId id="284" r:id="rId26"/>
    <p:sldId id="278" r:id="rId27"/>
    <p:sldId id="282" r:id="rId28"/>
    <p:sldId id="260" r:id="rId29"/>
  </p:sldIdLst>
  <p:sldSz cx="6858000" cy="9144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662" y="64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459110-263A-44F7-B2ED-BAE2B833CA93}" type="datetimeFigureOut">
              <a:rPr lang="fr-FR" smtClean="0"/>
              <a:t>30/11/2020</a:t>
            </a:fld>
            <a:endParaRPr lang="fr-FR"/>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2787DF-F8A3-4C8D-BBFA-B30BAF6E873A}" type="slidenum">
              <a:rPr lang="fr-FR" smtClean="0"/>
              <a:t>‹N°›</a:t>
            </a:fld>
            <a:endParaRPr lang="fr-FR"/>
          </a:p>
        </p:txBody>
      </p:sp>
    </p:spTree>
    <p:extLst>
      <p:ext uri="{BB962C8B-B14F-4D97-AF65-F5344CB8AC3E}">
        <p14:creationId xmlns:p14="http://schemas.microsoft.com/office/powerpoint/2010/main" val="3348962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Rectangle 7"/>
          <p:cNvSpPr/>
          <p:nvPr/>
        </p:nvSpPr>
        <p:spPr>
          <a:xfrm>
            <a:off x="582930" y="0"/>
            <a:ext cx="5657850" cy="40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1500" y="4267200"/>
            <a:ext cx="5657850" cy="2032000"/>
          </a:xfrm>
        </p:spPr>
        <p:txBody>
          <a:bodyPr>
            <a:noAutofit/>
          </a:bodyPr>
          <a:lstStyle>
            <a:lvl1pPr>
              <a:defRPr sz="8000"/>
            </a:lvl1pPr>
          </a:lstStyle>
          <a:p>
            <a:r>
              <a:rPr lang="fr-FR" smtClean="0"/>
              <a:t>Modifiez le style du titre</a:t>
            </a:r>
            <a:endParaRPr lang="en-US" dirty="0"/>
          </a:p>
        </p:txBody>
      </p:sp>
      <p:sp>
        <p:nvSpPr>
          <p:cNvPr id="3" name="Subtitle 2"/>
          <p:cNvSpPr>
            <a:spLocks noGrp="1"/>
          </p:cNvSpPr>
          <p:nvPr>
            <p:ph type="subTitle" idx="1"/>
          </p:nvPr>
        </p:nvSpPr>
        <p:spPr>
          <a:xfrm>
            <a:off x="571500" y="6299200"/>
            <a:ext cx="5143500" cy="13208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6B37FA85-104B-4AFE-BF40-A248FB4CA5FF}" type="datetime1">
              <a:rPr lang="fr-FR" smtClean="0"/>
              <a:t>30/11/2020</a:t>
            </a:fld>
            <a:endParaRPr lang="fr-FR"/>
          </a:p>
        </p:txBody>
      </p:sp>
      <p:sp>
        <p:nvSpPr>
          <p:cNvPr id="5" name="Footer Placeholder 4"/>
          <p:cNvSpPr>
            <a:spLocks noGrp="1"/>
          </p:cNvSpPr>
          <p:nvPr>
            <p:ph type="ftr" sz="quarter" idx="11"/>
          </p:nvPr>
        </p:nvSpPr>
        <p:spPr/>
        <p:txBody>
          <a:bodyPr/>
          <a:lstStyle/>
          <a:p>
            <a:r>
              <a:rPr lang="fr-FR" smtClean="0"/>
              <a:t>JLR 2020- ECASC-VALABRE  RISQUE BATIMENTAIRE. MSP CT RB sur IMR</a:t>
            </a:r>
            <a:endParaRPr lang="fr-FR"/>
          </a:p>
        </p:txBody>
      </p:sp>
      <p:sp>
        <p:nvSpPr>
          <p:cNvPr id="6" name="Slide Number Placeholder 5"/>
          <p:cNvSpPr>
            <a:spLocks noGrp="1"/>
          </p:cNvSpPr>
          <p:nvPr>
            <p:ph type="sldNum" sz="quarter" idx="12"/>
          </p:nvPr>
        </p:nvSpPr>
        <p:spPr/>
        <p:txBody>
          <a:bodyPr/>
          <a:lstStyle/>
          <a:p>
            <a:fld id="{972E0AF0-36C2-4C1F-A7A1-9CE7143B6BEB}" type="slidenum">
              <a:rPr lang="fr-FR" smtClean="0"/>
              <a:t>‹N°›</a:t>
            </a:fld>
            <a:endParaRPr lang="fr-FR"/>
          </a:p>
        </p:txBody>
      </p:sp>
      <p:sp>
        <p:nvSpPr>
          <p:cNvPr id="7" name="Rectangle 6"/>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914400"/>
            <a:ext cx="5429250" cy="51816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FE0039A0-FBA3-40BD-BE43-228AED6E9C68}" type="datetime1">
              <a:rPr lang="fr-FR" smtClean="0"/>
              <a:t>30/11/2020</a:t>
            </a:fld>
            <a:endParaRPr lang="fr-FR"/>
          </a:p>
        </p:txBody>
      </p:sp>
      <p:sp>
        <p:nvSpPr>
          <p:cNvPr id="5" name="Footer Placeholder 4"/>
          <p:cNvSpPr>
            <a:spLocks noGrp="1"/>
          </p:cNvSpPr>
          <p:nvPr>
            <p:ph type="ftr" sz="quarter" idx="11"/>
          </p:nvPr>
        </p:nvSpPr>
        <p:spPr/>
        <p:txBody>
          <a:bodyPr/>
          <a:lstStyle/>
          <a:p>
            <a:r>
              <a:rPr lang="fr-FR" smtClean="0"/>
              <a:t>JLR 2020- ECASC-VALABRE  RISQUE BATIMENTAIRE. MSP CT RB sur IMR</a:t>
            </a:r>
            <a:endParaRPr lang="fr-FR"/>
          </a:p>
        </p:txBody>
      </p:sp>
      <p:sp>
        <p:nvSpPr>
          <p:cNvPr id="6" name="Slide Number Placeholder 5"/>
          <p:cNvSpPr>
            <a:spLocks noGrp="1"/>
          </p:cNvSpPr>
          <p:nvPr>
            <p:ph type="sldNum" sz="quarter" idx="12"/>
          </p:nvPr>
        </p:nvSpPr>
        <p:spPr/>
        <p:txBody>
          <a:bodyPr/>
          <a:lstStyle/>
          <a:p>
            <a:fld id="{972E0AF0-36C2-4C1F-A7A1-9CE7143B6BEB}"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 y="914402"/>
            <a:ext cx="1371600" cy="7213599"/>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943100" y="914401"/>
            <a:ext cx="4286250" cy="65024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29EB4D03-173E-4481-AAAE-A23BD9638A43}" type="datetime1">
              <a:rPr lang="fr-FR" smtClean="0"/>
              <a:t>30/11/2020</a:t>
            </a:fld>
            <a:endParaRPr lang="fr-FR"/>
          </a:p>
        </p:txBody>
      </p:sp>
      <p:sp>
        <p:nvSpPr>
          <p:cNvPr id="5" name="Footer Placeholder 4"/>
          <p:cNvSpPr>
            <a:spLocks noGrp="1"/>
          </p:cNvSpPr>
          <p:nvPr>
            <p:ph type="ftr" sz="quarter" idx="11"/>
          </p:nvPr>
        </p:nvSpPr>
        <p:spPr/>
        <p:txBody>
          <a:bodyPr/>
          <a:lstStyle/>
          <a:p>
            <a:r>
              <a:rPr lang="fr-FR" smtClean="0"/>
              <a:t>JLR 2020- ECASC-VALABRE  RISQUE BATIMENTAIRE. MSP CT RB sur IMR</a:t>
            </a:r>
            <a:endParaRPr lang="fr-FR"/>
          </a:p>
        </p:txBody>
      </p:sp>
      <p:sp>
        <p:nvSpPr>
          <p:cNvPr id="6" name="Slide Number Placeholder 5"/>
          <p:cNvSpPr>
            <a:spLocks noGrp="1"/>
          </p:cNvSpPr>
          <p:nvPr>
            <p:ph type="sldNum" sz="quarter" idx="12"/>
          </p:nvPr>
        </p:nvSpPr>
        <p:spPr/>
        <p:txBody>
          <a:bodyPr/>
          <a:lstStyle/>
          <a:p>
            <a:fld id="{972E0AF0-36C2-4C1F-A7A1-9CE7143B6BEB}"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6F593B27-F1B9-4862-885F-6F761443F937}" type="datetime1">
              <a:rPr lang="fr-FR" smtClean="0"/>
              <a:t>30/11/2020</a:t>
            </a:fld>
            <a:endParaRPr lang="fr-FR"/>
          </a:p>
        </p:txBody>
      </p:sp>
      <p:sp>
        <p:nvSpPr>
          <p:cNvPr id="5" name="Footer Placeholder 4"/>
          <p:cNvSpPr>
            <a:spLocks noGrp="1"/>
          </p:cNvSpPr>
          <p:nvPr>
            <p:ph type="ftr" sz="quarter" idx="11"/>
          </p:nvPr>
        </p:nvSpPr>
        <p:spPr/>
        <p:txBody>
          <a:bodyPr/>
          <a:lstStyle/>
          <a:p>
            <a:r>
              <a:rPr lang="fr-FR" smtClean="0"/>
              <a:t>JLR 2020- ECASC-VALABRE  RISQUE BATIMENTAIRE. MSP CT RB sur IMR</a:t>
            </a:r>
            <a:endParaRPr lang="fr-FR"/>
          </a:p>
        </p:txBody>
      </p:sp>
      <p:sp>
        <p:nvSpPr>
          <p:cNvPr id="6" name="Slide Number Placeholder 5"/>
          <p:cNvSpPr>
            <a:spLocks noGrp="1"/>
          </p:cNvSpPr>
          <p:nvPr>
            <p:ph type="sldNum" sz="quarter" idx="12"/>
          </p:nvPr>
        </p:nvSpPr>
        <p:spPr/>
        <p:txBody>
          <a:bodyPr/>
          <a:lstStyle/>
          <a:p>
            <a:fld id="{972E0AF0-36C2-4C1F-A7A1-9CE7143B6BEB}"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p:nvSpPr>
        <p:spPr>
          <a:xfrm>
            <a:off x="582930" y="0"/>
            <a:ext cx="5657850" cy="40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 y="4368800"/>
            <a:ext cx="5657850" cy="2235200"/>
          </a:xfrm>
        </p:spPr>
        <p:txBody>
          <a:bodyPr anchor="b" anchorCtr="0"/>
          <a:lstStyle>
            <a:lvl1pPr algn="l">
              <a:defRPr sz="5400" b="0" cap="all"/>
            </a:lvl1pPr>
          </a:lstStyle>
          <a:p>
            <a:r>
              <a:rPr lang="fr-FR" smtClean="0"/>
              <a:t>Modifiez le style du titre</a:t>
            </a:r>
            <a:endParaRPr lang="en-US" dirty="0"/>
          </a:p>
        </p:txBody>
      </p:sp>
      <p:sp>
        <p:nvSpPr>
          <p:cNvPr id="3" name="Text Placeholder 2"/>
          <p:cNvSpPr>
            <a:spLocks noGrp="1"/>
          </p:cNvSpPr>
          <p:nvPr>
            <p:ph type="body" idx="1"/>
          </p:nvPr>
        </p:nvSpPr>
        <p:spPr>
          <a:xfrm>
            <a:off x="571500" y="6604000"/>
            <a:ext cx="5143500" cy="12192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C9CC392-D350-4355-9625-5A9802177A20}" type="datetime1">
              <a:rPr lang="fr-FR" smtClean="0"/>
              <a:t>30/11/2020</a:t>
            </a:fld>
            <a:endParaRPr lang="fr-FR"/>
          </a:p>
        </p:txBody>
      </p:sp>
      <p:sp>
        <p:nvSpPr>
          <p:cNvPr id="5" name="Footer Placeholder 4"/>
          <p:cNvSpPr>
            <a:spLocks noGrp="1"/>
          </p:cNvSpPr>
          <p:nvPr>
            <p:ph type="ftr" sz="quarter" idx="11"/>
          </p:nvPr>
        </p:nvSpPr>
        <p:spPr/>
        <p:txBody>
          <a:bodyPr/>
          <a:lstStyle/>
          <a:p>
            <a:r>
              <a:rPr lang="fr-FR" smtClean="0"/>
              <a:t>JLR 2020- ECASC-VALABRE  RISQUE BATIMENTAIRE. MSP CT RB sur IMR</a:t>
            </a:r>
            <a:endParaRPr lang="fr-FR"/>
          </a:p>
        </p:txBody>
      </p:sp>
      <p:sp>
        <p:nvSpPr>
          <p:cNvPr id="6" name="Slide Number Placeholder 5"/>
          <p:cNvSpPr>
            <a:spLocks noGrp="1"/>
          </p:cNvSpPr>
          <p:nvPr>
            <p:ph type="sldNum" sz="quarter" idx="12"/>
          </p:nvPr>
        </p:nvSpPr>
        <p:spPr/>
        <p:txBody>
          <a:bodyPr/>
          <a:lstStyle/>
          <a:p>
            <a:fld id="{972E0AF0-36C2-4C1F-A7A1-9CE7143B6BEB}" type="slidenum">
              <a:rPr lang="fr-FR" smtClean="0"/>
              <a:t>‹N°›</a:t>
            </a:fld>
            <a:endParaRPr lang="fr-FR"/>
          </a:p>
        </p:txBody>
      </p:sp>
      <p:sp>
        <p:nvSpPr>
          <p:cNvPr id="8" name="Rectangle 7"/>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571500" y="812801"/>
            <a:ext cx="2743200" cy="50231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3486150" y="812801"/>
            <a:ext cx="2743200" cy="50231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C11CC5A7-0454-4E77-9F96-AE67E4D40865}" type="datetime1">
              <a:rPr lang="fr-FR" smtClean="0"/>
              <a:t>30/11/2020</a:t>
            </a:fld>
            <a:endParaRPr lang="fr-FR"/>
          </a:p>
        </p:txBody>
      </p:sp>
      <p:sp>
        <p:nvSpPr>
          <p:cNvPr id="6" name="Footer Placeholder 5"/>
          <p:cNvSpPr>
            <a:spLocks noGrp="1"/>
          </p:cNvSpPr>
          <p:nvPr>
            <p:ph type="ftr" sz="quarter" idx="11"/>
          </p:nvPr>
        </p:nvSpPr>
        <p:spPr/>
        <p:txBody>
          <a:bodyPr/>
          <a:lstStyle/>
          <a:p>
            <a:r>
              <a:rPr lang="fr-FR" smtClean="0"/>
              <a:t>JLR 2020- ECASC-VALABRE  RISQUE BATIMENTAIRE. MSP CT RB sur IMR</a:t>
            </a:r>
            <a:endParaRPr lang="fr-FR"/>
          </a:p>
        </p:txBody>
      </p:sp>
      <p:sp>
        <p:nvSpPr>
          <p:cNvPr id="7" name="Slide Number Placeholder 6"/>
          <p:cNvSpPr>
            <a:spLocks noGrp="1"/>
          </p:cNvSpPr>
          <p:nvPr>
            <p:ph type="sldNum" sz="quarter" idx="12"/>
          </p:nvPr>
        </p:nvSpPr>
        <p:spPr/>
        <p:txBody>
          <a:bodyPr/>
          <a:lstStyle/>
          <a:p>
            <a:fld id="{972E0AF0-36C2-4C1F-A7A1-9CE7143B6BEB}"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569214" y="812800"/>
            <a:ext cx="2743200" cy="853016"/>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569214" y="1772352"/>
            <a:ext cx="2743200" cy="4064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3483864" y="812800"/>
            <a:ext cx="2743200" cy="853016"/>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3483864" y="1772352"/>
            <a:ext cx="2743200" cy="4064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20C56804-1F90-4C95-ACA2-70090326063E}" type="datetime1">
              <a:rPr lang="fr-FR" smtClean="0"/>
              <a:t>30/11/2020</a:t>
            </a:fld>
            <a:endParaRPr lang="fr-FR"/>
          </a:p>
        </p:txBody>
      </p:sp>
      <p:sp>
        <p:nvSpPr>
          <p:cNvPr id="8" name="Footer Placeholder 7"/>
          <p:cNvSpPr>
            <a:spLocks noGrp="1"/>
          </p:cNvSpPr>
          <p:nvPr>
            <p:ph type="ftr" sz="quarter" idx="11"/>
          </p:nvPr>
        </p:nvSpPr>
        <p:spPr/>
        <p:txBody>
          <a:bodyPr/>
          <a:lstStyle/>
          <a:p>
            <a:r>
              <a:rPr lang="fr-FR" smtClean="0"/>
              <a:t>JLR 2020- ECASC-VALABRE  RISQUE BATIMENTAIRE. MSP CT RB sur IMR</a:t>
            </a:r>
            <a:endParaRPr lang="fr-FR"/>
          </a:p>
        </p:txBody>
      </p:sp>
      <p:sp>
        <p:nvSpPr>
          <p:cNvPr id="9" name="Slide Number Placeholder 8"/>
          <p:cNvSpPr>
            <a:spLocks noGrp="1"/>
          </p:cNvSpPr>
          <p:nvPr>
            <p:ph type="sldNum" sz="quarter" idx="12"/>
          </p:nvPr>
        </p:nvSpPr>
        <p:spPr/>
        <p:txBody>
          <a:bodyPr/>
          <a:lstStyle/>
          <a:p>
            <a:fld id="{972E0AF0-36C2-4C1F-A7A1-9CE7143B6BEB}" type="slidenum">
              <a:rPr lang="fr-FR" smtClean="0"/>
              <a:t>‹N°›</a:t>
            </a:fld>
            <a:endParaRPr lang="fr-FR"/>
          </a:p>
        </p:txBody>
      </p:sp>
      <p:cxnSp>
        <p:nvCxnSpPr>
          <p:cNvPr id="11" name="Straight Connector 10"/>
          <p:cNvCxnSpPr/>
          <p:nvPr/>
        </p:nvCxnSpPr>
        <p:spPr>
          <a:xfrm>
            <a:off x="569214" y="1665816"/>
            <a:ext cx="2743200" cy="2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83864" y="1665816"/>
            <a:ext cx="2743200" cy="211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29EB16DB-D5BC-4FDE-9892-021109C58D8F}" type="datetime1">
              <a:rPr lang="fr-FR" smtClean="0"/>
              <a:t>30/11/2020</a:t>
            </a:fld>
            <a:endParaRPr lang="fr-FR"/>
          </a:p>
        </p:txBody>
      </p:sp>
      <p:sp>
        <p:nvSpPr>
          <p:cNvPr id="4" name="Footer Placeholder 3"/>
          <p:cNvSpPr>
            <a:spLocks noGrp="1"/>
          </p:cNvSpPr>
          <p:nvPr>
            <p:ph type="ftr" sz="quarter" idx="11"/>
          </p:nvPr>
        </p:nvSpPr>
        <p:spPr/>
        <p:txBody>
          <a:bodyPr/>
          <a:lstStyle/>
          <a:p>
            <a:r>
              <a:rPr lang="fr-FR" smtClean="0"/>
              <a:t>JLR 2020- ECASC-VALABRE  RISQUE BATIMENTAIRE. MSP CT RB sur IMR</a:t>
            </a:r>
            <a:endParaRPr lang="fr-FR"/>
          </a:p>
        </p:txBody>
      </p:sp>
      <p:sp>
        <p:nvSpPr>
          <p:cNvPr id="5" name="Slide Number Placeholder 4"/>
          <p:cNvSpPr>
            <a:spLocks noGrp="1"/>
          </p:cNvSpPr>
          <p:nvPr>
            <p:ph type="sldNum" sz="quarter" idx="12"/>
          </p:nvPr>
        </p:nvSpPr>
        <p:spPr/>
        <p:txBody>
          <a:bodyPr/>
          <a:lstStyle/>
          <a:p>
            <a:fld id="{972E0AF0-36C2-4C1F-A7A1-9CE7143B6BEB}"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AE7EC-8B0D-4562-A380-52B9A95D381D}" type="datetime1">
              <a:rPr lang="fr-FR" smtClean="0"/>
              <a:t>30/11/2020</a:t>
            </a:fld>
            <a:endParaRPr lang="fr-FR"/>
          </a:p>
        </p:txBody>
      </p:sp>
      <p:sp>
        <p:nvSpPr>
          <p:cNvPr id="3" name="Footer Placeholder 2"/>
          <p:cNvSpPr>
            <a:spLocks noGrp="1"/>
          </p:cNvSpPr>
          <p:nvPr>
            <p:ph type="ftr" sz="quarter" idx="11"/>
          </p:nvPr>
        </p:nvSpPr>
        <p:spPr/>
        <p:txBody>
          <a:bodyPr/>
          <a:lstStyle/>
          <a:p>
            <a:r>
              <a:rPr lang="fr-FR" smtClean="0"/>
              <a:t>JLR 2020- ECASC-VALABRE  RISQUE BATIMENTAIRE. MSP CT RB sur IMR</a:t>
            </a:r>
            <a:endParaRPr lang="fr-FR"/>
          </a:p>
        </p:txBody>
      </p:sp>
      <p:sp>
        <p:nvSpPr>
          <p:cNvPr id="4" name="Slide Number Placeholder 3"/>
          <p:cNvSpPr>
            <a:spLocks noGrp="1"/>
          </p:cNvSpPr>
          <p:nvPr>
            <p:ph type="sldNum" sz="quarter" idx="12"/>
          </p:nvPr>
        </p:nvSpPr>
        <p:spPr/>
        <p:txBody>
          <a:bodyPr/>
          <a:lstStyle/>
          <a:p>
            <a:fld id="{972E0AF0-36C2-4C1F-A7A1-9CE7143B6BEB}"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71500" y="6096000"/>
            <a:ext cx="5088636" cy="2133600"/>
          </a:xfrm>
        </p:spPr>
        <p:txBody>
          <a:bodyPr anchor="b">
            <a:normAutofit/>
          </a:bodyPr>
          <a:lstStyle>
            <a:lvl1pPr algn="l">
              <a:defRPr sz="5400" b="0"/>
            </a:lvl1pPr>
          </a:lstStyle>
          <a:p>
            <a:r>
              <a:rPr lang="fr-FR" smtClean="0"/>
              <a:t>Modifiez le style du titre</a:t>
            </a:r>
            <a:endParaRPr lang="en-US"/>
          </a:p>
        </p:txBody>
      </p:sp>
      <p:sp>
        <p:nvSpPr>
          <p:cNvPr id="3" name="Content Placeholder 2"/>
          <p:cNvSpPr>
            <a:spLocks noGrp="1"/>
          </p:cNvSpPr>
          <p:nvPr>
            <p:ph idx="1"/>
          </p:nvPr>
        </p:nvSpPr>
        <p:spPr>
          <a:xfrm>
            <a:off x="2783149" y="609600"/>
            <a:ext cx="3446201" cy="54863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571501" y="609600"/>
            <a:ext cx="2005243" cy="54864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103EB91B-2C7E-402C-8478-EF74D3992E77}" type="datetime1">
              <a:rPr lang="fr-FR" smtClean="0"/>
              <a:t>30/11/2020</a:t>
            </a:fld>
            <a:endParaRPr lang="fr-FR"/>
          </a:p>
        </p:txBody>
      </p:sp>
      <p:sp>
        <p:nvSpPr>
          <p:cNvPr id="6" name="Footer Placeholder 5"/>
          <p:cNvSpPr>
            <a:spLocks noGrp="1"/>
          </p:cNvSpPr>
          <p:nvPr>
            <p:ph type="ftr" sz="quarter" idx="11"/>
          </p:nvPr>
        </p:nvSpPr>
        <p:spPr/>
        <p:txBody>
          <a:bodyPr/>
          <a:lstStyle/>
          <a:p>
            <a:r>
              <a:rPr lang="fr-FR" smtClean="0"/>
              <a:t>JLR 2020- ECASC-VALABRE  RISQUE BATIMENTAIRE. MSP CT RB sur IMR</a:t>
            </a:r>
            <a:endParaRPr lang="fr-FR"/>
          </a:p>
        </p:txBody>
      </p:sp>
      <p:sp>
        <p:nvSpPr>
          <p:cNvPr id="7" name="Slide Number Placeholder 6"/>
          <p:cNvSpPr>
            <a:spLocks noGrp="1"/>
          </p:cNvSpPr>
          <p:nvPr>
            <p:ph type="sldNum" sz="quarter" idx="12"/>
          </p:nvPr>
        </p:nvSpPr>
        <p:spPr/>
        <p:txBody>
          <a:bodyPr/>
          <a:lstStyle/>
          <a:p>
            <a:fld id="{972E0AF0-36C2-4C1F-A7A1-9CE7143B6BEB}" type="slidenum">
              <a:rPr lang="fr-FR" smtClean="0"/>
              <a:t>‹N°›</a:t>
            </a:fld>
            <a:endParaRPr lang="fr-FR"/>
          </a:p>
        </p:txBody>
      </p:sp>
      <p:cxnSp>
        <p:nvCxnSpPr>
          <p:cNvPr id="10" name="Straight Connector 9"/>
          <p:cNvCxnSpPr/>
          <p:nvPr/>
        </p:nvCxnSpPr>
        <p:spPr>
          <a:xfrm rot="5400000">
            <a:off x="146646" y="3353263"/>
            <a:ext cx="5080000" cy="1191"/>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69214" y="6096000"/>
            <a:ext cx="5088636" cy="2133600"/>
          </a:xfrm>
        </p:spPr>
        <p:txBody>
          <a:bodyPr anchor="b">
            <a:normAutofit/>
          </a:bodyPr>
          <a:lstStyle>
            <a:lvl1pPr algn="l">
              <a:defRPr sz="5400" b="0"/>
            </a:lvl1pPr>
          </a:lstStyle>
          <a:p>
            <a:r>
              <a:rPr lang="fr-FR" smtClean="0"/>
              <a:t>Modifiez le style du titre</a:t>
            </a:r>
            <a:endParaRPr lang="en-US" dirty="0"/>
          </a:p>
        </p:txBody>
      </p:sp>
      <p:sp>
        <p:nvSpPr>
          <p:cNvPr id="3" name="Picture Placeholder 2"/>
          <p:cNvSpPr>
            <a:spLocks noGrp="1"/>
          </p:cNvSpPr>
          <p:nvPr>
            <p:ph type="pic" idx="1"/>
          </p:nvPr>
        </p:nvSpPr>
        <p:spPr>
          <a:xfrm>
            <a:off x="582930" y="609600"/>
            <a:ext cx="5657850" cy="38608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637794" y="4673600"/>
            <a:ext cx="5543550" cy="1073149"/>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21CA724-C17B-49EC-B276-8A2A011D65BD}" type="datetime1">
              <a:rPr lang="fr-FR" smtClean="0"/>
              <a:t>30/11/2020</a:t>
            </a:fld>
            <a:endParaRPr lang="fr-FR"/>
          </a:p>
        </p:txBody>
      </p:sp>
      <p:sp>
        <p:nvSpPr>
          <p:cNvPr id="6" name="Footer Placeholder 5"/>
          <p:cNvSpPr>
            <a:spLocks noGrp="1"/>
          </p:cNvSpPr>
          <p:nvPr>
            <p:ph type="ftr" sz="quarter" idx="11"/>
          </p:nvPr>
        </p:nvSpPr>
        <p:spPr/>
        <p:txBody>
          <a:bodyPr/>
          <a:lstStyle/>
          <a:p>
            <a:r>
              <a:rPr lang="fr-FR" smtClean="0"/>
              <a:t>JLR 2020- ECASC-VALABRE  RISQUE BATIMENTAIRE. MSP CT RB sur IMR</a:t>
            </a:r>
            <a:endParaRPr lang="fr-FR"/>
          </a:p>
        </p:txBody>
      </p:sp>
      <p:sp>
        <p:nvSpPr>
          <p:cNvPr id="7" name="Slide Number Placeholder 6"/>
          <p:cNvSpPr>
            <a:spLocks noGrp="1"/>
          </p:cNvSpPr>
          <p:nvPr>
            <p:ph type="sldNum" sz="quarter" idx="12"/>
          </p:nvPr>
        </p:nvSpPr>
        <p:spPr/>
        <p:txBody>
          <a:bodyPr/>
          <a:lstStyle/>
          <a:p>
            <a:fld id="{972E0AF0-36C2-4C1F-A7A1-9CE7143B6BEB}"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6096000"/>
            <a:ext cx="5086350" cy="2133600"/>
          </a:xfrm>
          <a:prstGeom prst="rect">
            <a:avLst/>
          </a:prstGeom>
        </p:spPr>
        <p:txBody>
          <a:bodyPr vert="horz" lIns="91440" tIns="45720" rIns="91440" bIns="45720" rtlCol="0" anchor="b" anchorCtr="0">
            <a:normAutofit/>
          </a:bodyPr>
          <a:lstStyle/>
          <a:p>
            <a:r>
              <a:rPr lang="fr-FR" smtClean="0"/>
              <a:t>Modifiez le style du titre</a:t>
            </a:r>
            <a:endParaRPr lang="en-US" dirty="0"/>
          </a:p>
        </p:txBody>
      </p:sp>
      <p:sp>
        <p:nvSpPr>
          <p:cNvPr id="3" name="Text Placeholder 2"/>
          <p:cNvSpPr>
            <a:spLocks noGrp="1"/>
          </p:cNvSpPr>
          <p:nvPr>
            <p:ph type="body" idx="1"/>
          </p:nvPr>
        </p:nvSpPr>
        <p:spPr>
          <a:xfrm>
            <a:off x="571500" y="914400"/>
            <a:ext cx="5657850" cy="5181600"/>
          </a:xfrm>
          <a:prstGeom prst="rect">
            <a:avLst/>
          </a:prstGeom>
        </p:spPr>
        <p:txBody>
          <a:bodyPr vert="horz" lIns="91440" tIns="45720" rIns="91440" bIns="45720" rtlCol="0" anchor="ctr" anchorCtr="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686300" y="8278369"/>
            <a:ext cx="1600200" cy="486833"/>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779EDDBC-400F-4827-872A-125C78E28A7C}" type="datetime1">
              <a:rPr lang="fr-FR" smtClean="0"/>
              <a:t>30/11/2020</a:t>
            </a:fld>
            <a:endParaRPr lang="fr-FR"/>
          </a:p>
        </p:txBody>
      </p:sp>
      <p:sp>
        <p:nvSpPr>
          <p:cNvPr id="5" name="Footer Placeholder 4"/>
          <p:cNvSpPr>
            <a:spLocks noGrp="1"/>
          </p:cNvSpPr>
          <p:nvPr>
            <p:ph type="ftr" sz="quarter" idx="3"/>
          </p:nvPr>
        </p:nvSpPr>
        <p:spPr>
          <a:xfrm>
            <a:off x="571500" y="8278369"/>
            <a:ext cx="3655402" cy="486833"/>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r>
              <a:rPr lang="fr-FR" smtClean="0"/>
              <a:t>JLR 2020- ECASC-VALABRE  RISQUE BATIMENTAIRE. MSP CT RB sur IMR</a:t>
            </a:r>
            <a:endParaRPr lang="fr-FR"/>
          </a:p>
        </p:txBody>
      </p:sp>
      <p:sp>
        <p:nvSpPr>
          <p:cNvPr id="6" name="Slide Number Placeholder 5"/>
          <p:cNvSpPr>
            <a:spLocks noGrp="1"/>
          </p:cNvSpPr>
          <p:nvPr>
            <p:ph type="sldNum" sz="quarter" idx="4"/>
          </p:nvPr>
        </p:nvSpPr>
        <p:spPr>
          <a:xfrm>
            <a:off x="5715000" y="7583425"/>
            <a:ext cx="571500" cy="486833"/>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72E0AF0-36C2-4C1F-A7A1-9CE7143B6BEB}" type="slidenum">
              <a:rPr lang="fr-FR" smtClean="0"/>
              <a:t>‹N°›</a:t>
            </a:fld>
            <a:endParaRPr lang="fr-FR"/>
          </a:p>
        </p:txBody>
      </p:sp>
      <p:sp>
        <p:nvSpPr>
          <p:cNvPr id="8" name="Rectangle 7"/>
          <p:cNvSpPr/>
          <p:nvPr/>
        </p:nvSpPr>
        <p:spPr>
          <a:xfrm>
            <a:off x="582930" y="0"/>
            <a:ext cx="5657850" cy="5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PCD%20443%20-%20ORLEANS%20-%20FBG%20BOURGOGNE%20-%20PROPRIETE%20DUMAS%20-%20VF.pdf" TargetMode="External"/><Relationship Id="rId2" Type="http://schemas.openxmlformats.org/officeDocument/2006/relationships/hyperlink" Target="https://www.lemoniteur.fr/article/champ-d-application-de-la-procedure-d-arrete-de-peril.595414"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92696" y="1115616"/>
            <a:ext cx="5657850" cy="2032000"/>
          </a:xfrm>
        </p:spPr>
        <p:txBody>
          <a:bodyPr/>
          <a:lstStyle/>
          <a:p>
            <a:r>
              <a:rPr lang="fr-FR" sz="4000" dirty="0" smtClean="0">
                <a:latin typeface="Arial Black" panose="020B0A04020102020204" pitchFamily="34" charset="0"/>
              </a:rPr>
              <a:t>IMR ORLEANS II</a:t>
            </a:r>
            <a:endParaRPr lang="fr-FR" sz="4000" dirty="0">
              <a:latin typeface="Arial Black" panose="020B0A04020102020204" pitchFamily="34" charset="0"/>
            </a:endParaRPr>
          </a:p>
        </p:txBody>
      </p:sp>
      <p:sp>
        <p:nvSpPr>
          <p:cNvPr id="3" name="Sous-titre 2"/>
          <p:cNvSpPr>
            <a:spLocks noGrp="1"/>
          </p:cNvSpPr>
          <p:nvPr>
            <p:ph type="subTitle" idx="1"/>
          </p:nvPr>
        </p:nvSpPr>
        <p:spPr>
          <a:xfrm>
            <a:off x="486268" y="6701986"/>
            <a:ext cx="5895060" cy="1320800"/>
          </a:xfrm>
        </p:spPr>
        <p:txBody>
          <a:bodyPr>
            <a:normAutofit/>
          </a:bodyPr>
          <a:lstStyle/>
          <a:p>
            <a:r>
              <a:rPr lang="fr-FR" dirty="0" smtClean="0"/>
              <a:t>Le mardi 10 Novembre 2020</a:t>
            </a:r>
          </a:p>
          <a:p>
            <a:r>
              <a:rPr lang="fr-FR" dirty="0" smtClean="0"/>
              <a:t>18 Rue de </a:t>
            </a:r>
            <a:r>
              <a:rPr lang="fr-FR" dirty="0" err="1" smtClean="0"/>
              <a:t>Bellebat</a:t>
            </a:r>
            <a:endParaRPr lang="fr-FR" dirty="0"/>
          </a:p>
        </p:txBody>
      </p:sp>
      <p:sp>
        <p:nvSpPr>
          <p:cNvPr id="4" name="Espace réservé du pied de page 3"/>
          <p:cNvSpPr>
            <a:spLocks noGrp="1"/>
          </p:cNvSpPr>
          <p:nvPr>
            <p:ph type="ftr" sz="quarter" idx="11"/>
          </p:nvPr>
        </p:nvSpPr>
        <p:spPr>
          <a:xfrm>
            <a:off x="571500" y="8278369"/>
            <a:ext cx="5881836" cy="486833"/>
          </a:xfrm>
        </p:spPr>
        <p:txBody>
          <a:bodyPr/>
          <a:lstStyle/>
          <a:p>
            <a:r>
              <a:rPr lang="fr-FR" smtClean="0"/>
              <a:t>JLR 2020- ECASC-VALABRE  RISQUE BATIMENTAIRE. MSP CT RB sur IMR</a:t>
            </a:r>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835" y="4067944"/>
            <a:ext cx="25812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JL\Desktop\IMR ORLEANS NOV 2020 MARC G\wetransfer-23df9b\20201110_134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77203" y="4716016"/>
            <a:ext cx="3288632" cy="159864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708920" y="3688027"/>
            <a:ext cx="3672408" cy="369332"/>
          </a:xfrm>
          <a:prstGeom prst="rect">
            <a:avLst/>
          </a:prstGeom>
          <a:noFill/>
        </p:spPr>
        <p:txBody>
          <a:bodyPr wrap="square" rtlCol="0">
            <a:spAutoFit/>
          </a:bodyPr>
          <a:lstStyle/>
          <a:p>
            <a:r>
              <a:rPr lang="fr-FR" dirty="0" smtClean="0"/>
              <a:t>ETUDE DES SIGNAUX FAIBLES</a:t>
            </a:r>
            <a:endParaRPr lang="fr-FR" dirty="0"/>
          </a:p>
        </p:txBody>
      </p:sp>
      <p:sp>
        <p:nvSpPr>
          <p:cNvPr id="6" name="ZoneTexte 5"/>
          <p:cNvSpPr txBox="1"/>
          <p:nvPr/>
        </p:nvSpPr>
        <p:spPr>
          <a:xfrm>
            <a:off x="3789040" y="7668344"/>
            <a:ext cx="2880320" cy="369332"/>
          </a:xfrm>
          <a:prstGeom prst="rect">
            <a:avLst/>
          </a:prstGeom>
          <a:noFill/>
          <a:ln>
            <a:solidFill>
              <a:srgbClr val="FFFF00"/>
            </a:solidFill>
          </a:ln>
        </p:spPr>
        <p:txBody>
          <a:bodyPr wrap="square" rtlCol="0">
            <a:spAutoFit/>
          </a:bodyPr>
          <a:lstStyle/>
          <a:p>
            <a:r>
              <a:rPr lang="fr-FR" dirty="0" smtClean="0">
                <a:solidFill>
                  <a:srgbClr val="FFFF00"/>
                </a:solidFill>
              </a:rPr>
              <a:t>Slide en mode </a:t>
            </a:r>
            <a:r>
              <a:rPr lang="fr-FR" dirty="0" smtClean="0">
                <a:solidFill>
                  <a:srgbClr val="FFFF00"/>
                </a:solidFill>
              </a:rPr>
              <a:t>Réponse</a:t>
            </a:r>
            <a:endParaRPr lang="fr-FR" dirty="0">
              <a:solidFill>
                <a:srgbClr val="FFFF00"/>
              </a:solidFill>
            </a:endParaRPr>
          </a:p>
        </p:txBody>
      </p:sp>
    </p:spTree>
    <p:extLst>
      <p:ext uri="{BB962C8B-B14F-4D97-AF65-F5344CB8AC3E}">
        <p14:creationId xmlns:p14="http://schemas.microsoft.com/office/powerpoint/2010/main" val="1475637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883" y="2131756"/>
            <a:ext cx="6509417" cy="3160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18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5" name="Espace réservé du contenu 2"/>
          <p:cNvSpPr txBox="1">
            <a:spLocks/>
          </p:cNvSpPr>
          <p:nvPr/>
        </p:nvSpPr>
        <p:spPr>
          <a:xfrm>
            <a:off x="130514" y="827584"/>
            <a:ext cx="6624736" cy="7056784"/>
          </a:xfrm>
          <a:prstGeom prst="rect">
            <a:avLst/>
          </a:prstGeom>
          <a:ln w="38100">
            <a:solidFill>
              <a:schemeClr val="tx1"/>
            </a:solidFill>
          </a:ln>
        </p:spPr>
        <p:txBody>
          <a:bodyPr vert="horz" lIns="91440" tIns="45720" rIns="91440" bIns="45720" rtlCol="0" anchor="ctr" anchorCtr="0">
            <a:normAutofit fontScale="92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endParaRPr lang="fr-FR" sz="4000" b="1" u="sng" dirty="0" smtClean="0">
              <a:solidFill>
                <a:schemeClr val="tx1"/>
              </a:solidFill>
            </a:endParaRPr>
          </a:p>
          <a:p>
            <a:pPr marL="0" indent="0" algn="ctr">
              <a:buFont typeface="Arial" pitchFamily="34" charset="0"/>
              <a:buNone/>
            </a:pPr>
            <a:endParaRPr lang="fr-FR" sz="4000" b="1" u="sng" dirty="0">
              <a:solidFill>
                <a:schemeClr val="tx1"/>
              </a:solidFill>
            </a:endParaRPr>
          </a:p>
          <a:p>
            <a:pPr marL="0" indent="0" algn="ctr">
              <a:buNone/>
            </a:pPr>
            <a:r>
              <a:rPr lang="fr-FR" sz="4000" b="1" dirty="0">
                <a:solidFill>
                  <a:srgbClr val="C00000"/>
                </a:solidFill>
              </a:rPr>
              <a:t>CONCLUSION </a:t>
            </a:r>
            <a:r>
              <a:rPr lang="fr-FR" sz="4000" b="1" dirty="0" smtClean="0">
                <a:solidFill>
                  <a:srgbClr val="C00000"/>
                </a:solidFill>
              </a:rPr>
              <a:t>2</a:t>
            </a:r>
            <a:endParaRPr lang="fr-FR" sz="4000" b="1" dirty="0">
              <a:solidFill>
                <a:srgbClr val="C00000"/>
              </a:solidFill>
            </a:endParaRPr>
          </a:p>
          <a:p>
            <a:pPr marL="0" indent="0" algn="ctr">
              <a:buFont typeface="Arial" pitchFamily="34" charset="0"/>
              <a:buNone/>
            </a:pPr>
            <a:r>
              <a:rPr lang="fr-FR" sz="4000" b="1" u="sng" dirty="0" smtClean="0">
                <a:solidFill>
                  <a:schemeClr val="tx1"/>
                </a:solidFill>
              </a:rPr>
              <a:t>Système porteur </a:t>
            </a:r>
          </a:p>
          <a:p>
            <a:pPr marL="0" indent="0" algn="ctr">
              <a:buFont typeface="Arial" pitchFamily="34" charset="0"/>
              <a:buNone/>
            </a:pPr>
            <a:endParaRPr lang="fr-FR" sz="4000" b="1" u="sng" dirty="0" smtClean="0">
              <a:solidFill>
                <a:schemeClr val="tx1"/>
              </a:solidFill>
            </a:endParaRPr>
          </a:p>
          <a:p>
            <a:pPr marL="0" indent="0" algn="ctr">
              <a:buFont typeface="Arial" pitchFamily="34" charset="0"/>
              <a:buNone/>
            </a:pPr>
            <a:r>
              <a:rPr lang="fr-FR" sz="3200" b="1" dirty="0" smtClean="0">
                <a:solidFill>
                  <a:schemeClr val="tx1"/>
                </a:solidFill>
              </a:rPr>
              <a:t>-Maçonnerie ancienne en pierres naturelles, chainée H et V</a:t>
            </a:r>
          </a:p>
          <a:p>
            <a:pPr marL="0" indent="0" algn="ctr">
              <a:buFont typeface="Arial" pitchFamily="34" charset="0"/>
              <a:buNone/>
            </a:pPr>
            <a:r>
              <a:rPr lang="fr-FR" sz="3200" b="1" dirty="0" smtClean="0">
                <a:solidFill>
                  <a:schemeClr val="tx1"/>
                </a:solidFill>
              </a:rPr>
              <a:t>-4 murs porteurs périphériques</a:t>
            </a:r>
          </a:p>
          <a:p>
            <a:pPr marL="0" indent="0" algn="ctr">
              <a:buFont typeface="Arial" pitchFamily="34" charset="0"/>
              <a:buNone/>
            </a:pPr>
            <a:r>
              <a:rPr lang="fr-FR" sz="3200" b="1" dirty="0" smtClean="0">
                <a:solidFill>
                  <a:schemeClr val="tx1"/>
                </a:solidFill>
              </a:rPr>
              <a:t>(avec toiture 4 pentes) </a:t>
            </a:r>
          </a:p>
          <a:p>
            <a:pPr marL="0" indent="0" algn="ctr">
              <a:buFont typeface="Arial" pitchFamily="34" charset="0"/>
              <a:buNone/>
            </a:pPr>
            <a:r>
              <a:rPr lang="fr-FR" sz="3200" b="1" dirty="0" smtClean="0">
                <a:solidFill>
                  <a:schemeClr val="tx1"/>
                </a:solidFill>
              </a:rPr>
              <a:t>-murs de refends (1 ou 2)</a:t>
            </a:r>
          </a:p>
          <a:p>
            <a:pPr marL="0" indent="0" algn="ctr">
              <a:buFont typeface="Arial" pitchFamily="34" charset="0"/>
              <a:buNone/>
            </a:pPr>
            <a:r>
              <a:rPr lang="fr-FR" sz="3200" b="1" dirty="0" smtClean="0">
                <a:solidFill>
                  <a:schemeClr val="tx1"/>
                </a:solidFill>
              </a:rPr>
              <a:t>-sens de portée du plancher</a:t>
            </a:r>
          </a:p>
          <a:p>
            <a:pPr marL="0" indent="0" algn="ctr">
              <a:buFont typeface="Arial" pitchFamily="34" charset="0"/>
              <a:buNone/>
            </a:pPr>
            <a:r>
              <a:rPr lang="fr-FR" sz="3200" b="1" dirty="0" smtClean="0">
                <a:solidFill>
                  <a:schemeClr val="tx1"/>
                </a:solidFill>
              </a:rPr>
              <a:t>Pignon Nord-mur mitoyen Sud</a:t>
            </a:r>
          </a:p>
          <a:p>
            <a:pPr marL="0" indent="0" algn="ctr">
              <a:buFont typeface="Arial" pitchFamily="34" charset="0"/>
              <a:buNone/>
            </a:pPr>
            <a:r>
              <a:rPr lang="fr-FR" sz="3200" b="1" dirty="0" smtClean="0">
                <a:solidFill>
                  <a:schemeClr val="tx1"/>
                </a:solidFill>
              </a:rPr>
              <a:t>-assise: sous bassement sur voute en cave</a:t>
            </a:r>
          </a:p>
          <a:p>
            <a:pPr marL="0" indent="0" algn="ctr">
              <a:buFont typeface="Arial" pitchFamily="34" charset="0"/>
              <a:buNone/>
            </a:pPr>
            <a:endParaRPr lang="fr-FR" sz="3200" b="1" dirty="0" smtClean="0">
              <a:solidFill>
                <a:schemeClr val="tx1"/>
              </a:solidFill>
            </a:endParaRPr>
          </a:p>
          <a:p>
            <a:pPr marL="0" indent="0" algn="ctr">
              <a:buFont typeface="Arial" pitchFamily="34" charset="0"/>
              <a:buNone/>
            </a:pPr>
            <a:endParaRPr lang="fr-FR" sz="3200" b="1" dirty="0" smtClean="0">
              <a:solidFill>
                <a:schemeClr val="tx1"/>
              </a:solidFill>
            </a:endParaRPr>
          </a:p>
          <a:p>
            <a:pPr marL="0" indent="0" algn="ctr">
              <a:buFont typeface="Arial" pitchFamily="34" charset="0"/>
              <a:buNone/>
            </a:pPr>
            <a:endParaRPr lang="fr-FR" sz="3200" b="1" dirty="0">
              <a:solidFill>
                <a:schemeClr val="tx1"/>
              </a:solidFill>
            </a:endParaRPr>
          </a:p>
          <a:p>
            <a:pPr marL="0" indent="0" algn="ctr">
              <a:buFont typeface="Arial" pitchFamily="34" charset="0"/>
              <a:buNone/>
            </a:pPr>
            <a:endParaRPr lang="fr-FR" sz="2800" b="1" dirty="0" smtClean="0">
              <a:solidFill>
                <a:schemeClr val="tx1"/>
              </a:solidFill>
            </a:endParaRPr>
          </a:p>
          <a:p>
            <a:pPr marL="0" indent="0" algn="ctr">
              <a:buFont typeface="Arial" pitchFamily="34" charset="0"/>
              <a:buNone/>
            </a:pPr>
            <a:endParaRPr lang="fr-FR" sz="4000" b="1" u="sng" dirty="0" smtClean="0">
              <a:solidFill>
                <a:schemeClr val="tx1"/>
              </a:solidFill>
            </a:endParaRPr>
          </a:p>
        </p:txBody>
      </p:sp>
    </p:spTree>
    <p:extLst>
      <p:ext uri="{BB962C8B-B14F-4D97-AF65-F5344CB8AC3E}">
        <p14:creationId xmlns:p14="http://schemas.microsoft.com/office/powerpoint/2010/main" val="429405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5" name="Espace réservé du contenu 2"/>
          <p:cNvSpPr txBox="1">
            <a:spLocks/>
          </p:cNvSpPr>
          <p:nvPr/>
        </p:nvSpPr>
        <p:spPr>
          <a:xfrm>
            <a:off x="113992" y="1187624"/>
            <a:ext cx="6624736" cy="6912768"/>
          </a:xfrm>
          <a:prstGeom prst="rect">
            <a:avLst/>
          </a:prstGeom>
          <a:ln w="25400">
            <a:solidFill>
              <a:srgbClr val="FFFF00"/>
            </a:solidFill>
          </a:ln>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fr-FR" sz="3200" b="1" dirty="0">
                <a:solidFill>
                  <a:srgbClr val="FFFF00"/>
                </a:solidFill>
              </a:rPr>
              <a:t>3</a:t>
            </a:r>
            <a:r>
              <a:rPr lang="fr-FR" sz="3200" b="1" dirty="0" smtClean="0">
                <a:solidFill>
                  <a:srgbClr val="FFFF00"/>
                </a:solidFill>
              </a:rPr>
              <a:t>°- LECTURE DES DOMMAGES</a:t>
            </a:r>
            <a:endParaRPr lang="fr-FR" sz="3200" b="1" dirty="0" smtClean="0">
              <a:solidFill>
                <a:srgbClr val="FFFF00"/>
              </a:solidFill>
            </a:endParaRPr>
          </a:p>
        </p:txBody>
      </p:sp>
    </p:spTree>
    <p:extLst>
      <p:ext uri="{BB962C8B-B14F-4D97-AF65-F5344CB8AC3E}">
        <p14:creationId xmlns:p14="http://schemas.microsoft.com/office/powerpoint/2010/main" val="386005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640" y="5436096"/>
            <a:ext cx="6480720" cy="1368152"/>
          </a:xfrm>
          <a:ln w="28575">
            <a:solidFill>
              <a:srgbClr val="FFC000"/>
            </a:solidFill>
          </a:ln>
        </p:spPr>
        <p:txBody>
          <a:bodyPr>
            <a:normAutofit fontScale="90000"/>
          </a:bodyPr>
          <a:lstStyle/>
          <a:p>
            <a:r>
              <a:rPr lang="fr-FR" sz="2400" dirty="0" smtClean="0"/>
              <a:t>Rupture de la maçonnerie du jambage Sud </a:t>
            </a:r>
            <a:r>
              <a:rPr lang="fr-FR" sz="2400" dirty="0" smtClean="0"/>
              <a:t>avec un f</a:t>
            </a:r>
            <a:r>
              <a:rPr lang="fr-FR" sz="2400" dirty="0" smtClean="0"/>
              <a:t>aciès de rupture subhorizontal  présentant une sortie de plan avec soufflure de matériau sur la chaussée.</a:t>
            </a:r>
            <a:endParaRPr lang="fr-FR" sz="2400" dirty="0"/>
          </a:p>
        </p:txBody>
      </p:sp>
      <p:sp>
        <p:nvSpPr>
          <p:cNvPr id="4" name="Espace réservé du pied de page 3"/>
          <p:cNvSpPr>
            <a:spLocks noGrp="1"/>
          </p:cNvSpPr>
          <p:nvPr>
            <p:ph type="ftr" sz="quarter" idx="11"/>
          </p:nvPr>
        </p:nvSpPr>
        <p:spPr>
          <a:xfrm>
            <a:off x="571499" y="8278369"/>
            <a:ext cx="6090859" cy="486833"/>
          </a:xfrm>
        </p:spPr>
        <p:txBody>
          <a:bodyPr/>
          <a:lstStyle/>
          <a:p>
            <a:r>
              <a:rPr lang="fr-FR" smtClean="0"/>
              <a:t>JLR 2020- ECASC-VALABRE  RISQUE BATIMENTAIRE. MSP CT RB sur IMR</a:t>
            </a:r>
            <a:endParaRPr lang="fr-FR"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632" y="1780256"/>
            <a:ext cx="6606261" cy="321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llipse 9"/>
          <p:cNvSpPr/>
          <p:nvPr/>
        </p:nvSpPr>
        <p:spPr>
          <a:xfrm>
            <a:off x="4797152" y="1403648"/>
            <a:ext cx="1152128" cy="7920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0261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444" y="4572000"/>
            <a:ext cx="6336704" cy="1368152"/>
          </a:xfrm>
          <a:ln w="28575">
            <a:solidFill>
              <a:srgbClr val="FFC000"/>
            </a:solidFill>
          </a:ln>
        </p:spPr>
        <p:txBody>
          <a:bodyPr>
            <a:normAutofit fontScale="90000"/>
          </a:bodyPr>
          <a:lstStyle/>
          <a:p>
            <a:r>
              <a:rPr lang="fr-FR" sz="2400" dirty="0" smtClean="0"/>
              <a:t>Fissure </a:t>
            </a:r>
            <a:r>
              <a:rPr lang="fr-FR" sz="2400" dirty="0" err="1" smtClean="0"/>
              <a:t>traversante</a:t>
            </a:r>
            <a:r>
              <a:rPr lang="fr-FR" sz="2400" dirty="0" smtClean="0"/>
              <a:t> (lézarde) Horizontale dans mur porteur en maçonnerie et caractéristique d’une perte de son assise</a:t>
            </a:r>
            <a:br>
              <a:rPr lang="fr-FR" sz="2400" dirty="0" smtClean="0"/>
            </a:br>
            <a:r>
              <a:rPr lang="fr-FR" sz="2400" dirty="0" err="1" smtClean="0"/>
              <a:t>Préconclusion</a:t>
            </a:r>
            <a:r>
              <a:rPr lang="fr-FR" sz="2400" dirty="0" smtClean="0"/>
              <a:t>: mouvement de sol</a:t>
            </a:r>
            <a:endParaRPr lang="fr-FR" sz="2400" dirty="0"/>
          </a:p>
        </p:txBody>
      </p:sp>
      <p:sp>
        <p:nvSpPr>
          <p:cNvPr id="4" name="Espace réservé du pied de page 3"/>
          <p:cNvSpPr>
            <a:spLocks noGrp="1"/>
          </p:cNvSpPr>
          <p:nvPr>
            <p:ph type="ftr" sz="quarter" idx="11"/>
          </p:nvPr>
        </p:nvSpPr>
        <p:spPr>
          <a:xfrm>
            <a:off x="571499" y="8278369"/>
            <a:ext cx="6090859" cy="486833"/>
          </a:xfrm>
        </p:spPr>
        <p:txBody>
          <a:bodyPr/>
          <a:lstStyle/>
          <a:p>
            <a:r>
              <a:rPr lang="fr-FR" smtClean="0"/>
              <a:t>JLR 2020- ECASC-VALABRE  RISQUE BATIMENTAIRE. MSP CT RB sur IMR</a:t>
            </a:r>
            <a:endParaRPr lang="fr-F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36" y="1125310"/>
            <a:ext cx="6741123" cy="327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Ellipse 10"/>
          <p:cNvSpPr/>
          <p:nvPr/>
        </p:nvSpPr>
        <p:spPr>
          <a:xfrm>
            <a:off x="1174532" y="1971191"/>
            <a:ext cx="4752528" cy="7920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rot="5230305">
            <a:off x="40057" y="1988854"/>
            <a:ext cx="1403674" cy="6743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1"/>
          <p:cNvSpPr txBox="1">
            <a:spLocks/>
          </p:cNvSpPr>
          <p:nvPr/>
        </p:nvSpPr>
        <p:spPr>
          <a:xfrm>
            <a:off x="116632" y="6228184"/>
            <a:ext cx="6336704" cy="1368152"/>
          </a:xfrm>
          <a:prstGeom prst="rect">
            <a:avLst/>
          </a:prstGeom>
          <a:ln w="28575">
            <a:solidFill>
              <a:schemeClr val="accent1"/>
            </a:solidFill>
          </a:ln>
        </p:spPr>
        <p:txBody>
          <a:bodyPr vert="horz" lIns="91440" tIns="45720" rIns="91440" bIns="45720" rtlCol="0" anchor="b" anchorCtr="0">
            <a:normAutofit fontScale="97500" lnSpcReduction="1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smtClean="0"/>
              <a:t>Rupture du jambage Nord avec une sortie de plan et soufflure de matériau en pied.</a:t>
            </a:r>
          </a:p>
          <a:p>
            <a:r>
              <a:rPr lang="fr-FR" sz="2400" dirty="0" err="1" smtClean="0"/>
              <a:t>Préconclusion</a:t>
            </a:r>
            <a:r>
              <a:rPr lang="fr-FR" sz="2400" dirty="0" smtClean="0"/>
              <a:t>: observation du sens du mouvement , partie basse vers l’intérieur </a:t>
            </a:r>
            <a:endParaRPr lang="fr-FR" sz="2400" dirty="0"/>
          </a:p>
        </p:txBody>
      </p:sp>
    </p:spTree>
    <p:extLst>
      <p:ext uri="{BB962C8B-B14F-4D97-AF65-F5344CB8AC3E}">
        <p14:creationId xmlns:p14="http://schemas.microsoft.com/office/powerpoint/2010/main" val="3577844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571499" y="8278369"/>
            <a:ext cx="6090859" cy="486833"/>
          </a:xfrm>
        </p:spPr>
        <p:txBody>
          <a:bodyPr/>
          <a:lstStyle/>
          <a:p>
            <a:r>
              <a:rPr lang="fr-FR" smtClean="0"/>
              <a:t>JLR 2020- ECASC-VALABRE  RISQUE BATIMENTAIRE. MSP CT RB sur IMR</a:t>
            </a:r>
            <a:endParaRPr lang="fr-FR"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7038" y="687355"/>
            <a:ext cx="5881687" cy="285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a:xfrm rot="18715534">
            <a:off x="887963" y="1331640"/>
            <a:ext cx="2016224" cy="12241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rot="19799289">
            <a:off x="2187665" y="1551093"/>
            <a:ext cx="2661618" cy="1928533"/>
          </a:xfrm>
          <a:prstGeom prst="ellipse">
            <a:avLst/>
          </a:prstGeom>
          <a:noFill/>
          <a:ln w="158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p:cNvSpPr>
            <a:spLocks noGrp="1"/>
          </p:cNvSpPr>
          <p:nvPr>
            <p:ph type="title"/>
          </p:nvPr>
        </p:nvSpPr>
        <p:spPr>
          <a:xfrm>
            <a:off x="350122" y="4139952"/>
            <a:ext cx="6336704" cy="1368152"/>
          </a:xfrm>
          <a:ln w="28575">
            <a:solidFill>
              <a:srgbClr val="FFC000"/>
            </a:solidFill>
          </a:ln>
        </p:spPr>
        <p:txBody>
          <a:bodyPr>
            <a:normAutofit fontScale="90000"/>
          </a:bodyPr>
          <a:lstStyle/>
          <a:p>
            <a:r>
              <a:rPr lang="fr-FR" sz="2400" dirty="0" smtClean="0"/>
              <a:t>Importante fissure </a:t>
            </a:r>
            <a:r>
              <a:rPr lang="fr-FR" sz="2400" dirty="0" err="1" smtClean="0"/>
              <a:t>traversante</a:t>
            </a:r>
            <a:r>
              <a:rPr lang="fr-FR" sz="2400" dirty="0" smtClean="0"/>
              <a:t> (lézarde) avec un faciès de bielle de compression  et sortie de plan dans mur porteur en maçonnerie</a:t>
            </a:r>
            <a:br>
              <a:rPr lang="fr-FR" sz="2400" dirty="0" smtClean="0"/>
            </a:br>
            <a:r>
              <a:rPr lang="fr-FR" sz="2400" dirty="0" err="1" smtClean="0"/>
              <a:t>Préconclusion</a:t>
            </a:r>
            <a:r>
              <a:rPr lang="fr-FR" sz="2400" dirty="0" smtClean="0"/>
              <a:t>: mouvement de sol vertical</a:t>
            </a:r>
            <a:endParaRPr lang="fr-FR" sz="2400" dirty="0"/>
          </a:p>
        </p:txBody>
      </p:sp>
      <p:sp>
        <p:nvSpPr>
          <p:cNvPr id="10" name="Titre 1"/>
          <p:cNvSpPr txBox="1">
            <a:spLocks/>
          </p:cNvSpPr>
          <p:nvPr/>
        </p:nvSpPr>
        <p:spPr>
          <a:xfrm>
            <a:off x="118753" y="5868144"/>
            <a:ext cx="6336704" cy="2232248"/>
          </a:xfrm>
          <a:prstGeom prst="rect">
            <a:avLst/>
          </a:prstGeom>
          <a:ln w="28575">
            <a:solidFill>
              <a:schemeClr val="accent1"/>
            </a:solidFill>
          </a:ln>
        </p:spPr>
        <p:txBody>
          <a:bodyPr vert="horz" lIns="91440" tIns="45720" rIns="91440" bIns="45720" rtlCol="0" anchor="b" anchorCtr="0">
            <a:normAutofit fontScale="90000" lnSpcReduction="1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smtClean="0"/>
              <a:t>Signature  en forme ovale sur la chape béton d’un Tassement  Différentiel  important du sol. La même amplitude de ce mouvement de sol est aussi observable dans cette même zone dessous le transformateur électrique situé à l’extérieur.</a:t>
            </a:r>
          </a:p>
          <a:p>
            <a:r>
              <a:rPr lang="fr-FR" sz="2400" dirty="0" err="1"/>
              <a:t>Préconclusion</a:t>
            </a:r>
            <a:r>
              <a:rPr lang="fr-FR" sz="2400" dirty="0"/>
              <a:t>: mouvement de sol </a:t>
            </a:r>
            <a:r>
              <a:rPr lang="fr-FR" sz="2400" dirty="0" smtClean="0"/>
              <a:t>vertical dont les limites sont à déterminer d’urgence.</a:t>
            </a:r>
            <a:endParaRPr lang="fr-FR" sz="2400" dirty="0"/>
          </a:p>
        </p:txBody>
      </p:sp>
    </p:spTree>
    <p:extLst>
      <p:ext uri="{BB962C8B-B14F-4D97-AF65-F5344CB8AC3E}">
        <p14:creationId xmlns:p14="http://schemas.microsoft.com/office/powerpoint/2010/main" val="1348412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571499" y="8278369"/>
            <a:ext cx="6090859" cy="486833"/>
          </a:xfrm>
        </p:spPr>
        <p:txBody>
          <a:bodyPr/>
          <a:lstStyle/>
          <a:p>
            <a:r>
              <a:rPr lang="fr-FR" smtClean="0"/>
              <a:t>JLR 2020- ECASC-VALABRE  RISQUE BATIMENTAIRE. MSP CT RB sur IMR</a:t>
            </a:r>
            <a:endParaRPr lang="fr-FR" dirty="0"/>
          </a:p>
        </p:txBody>
      </p:sp>
      <p:pic>
        <p:nvPicPr>
          <p:cNvPr id="717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2656" y="899592"/>
            <a:ext cx="636962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a:xfrm rot="5163168">
            <a:off x="2223931" y="767035"/>
            <a:ext cx="2016224" cy="268484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404" y="4211960"/>
            <a:ext cx="1901598" cy="391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llipse 9"/>
          <p:cNvSpPr/>
          <p:nvPr/>
        </p:nvSpPr>
        <p:spPr>
          <a:xfrm rot="5790415">
            <a:off x="4878857" y="5218445"/>
            <a:ext cx="1638692" cy="7920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txBox="1">
            <a:spLocks/>
          </p:cNvSpPr>
          <p:nvPr/>
        </p:nvSpPr>
        <p:spPr>
          <a:xfrm>
            <a:off x="375975" y="5076056"/>
            <a:ext cx="4086990" cy="1955930"/>
          </a:xfrm>
          <a:prstGeom prst="rect">
            <a:avLst/>
          </a:prstGeom>
          <a:ln w="28575">
            <a:solidFill>
              <a:srgbClr val="FFC000"/>
            </a:solidFill>
          </a:ln>
        </p:spPr>
        <p:txBody>
          <a:bodyPr vert="horz" lIns="91440" tIns="45720" rIns="91440" bIns="45720" rtlCol="0" anchor="b" anchorCtr="0">
            <a:normAutofit fontScale="97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smtClean="0"/>
              <a:t>Fissurations </a:t>
            </a:r>
            <a:r>
              <a:rPr lang="fr-FR" sz="2400" dirty="0" err="1" smtClean="0"/>
              <a:t>traversantes</a:t>
            </a:r>
            <a:r>
              <a:rPr lang="fr-FR" sz="2400" dirty="0" smtClean="0"/>
              <a:t> </a:t>
            </a:r>
            <a:r>
              <a:rPr lang="fr-FR" sz="2400" dirty="0" err="1" smtClean="0"/>
              <a:t>subverticales</a:t>
            </a:r>
            <a:r>
              <a:rPr lang="fr-FR" sz="2400" dirty="0" smtClean="0"/>
              <a:t> dans mur porteur en façade Alpha partant et dues à la rupture de la ceinture supérieure.</a:t>
            </a:r>
            <a:endParaRPr lang="fr-FR" sz="2400" dirty="0"/>
          </a:p>
        </p:txBody>
      </p:sp>
    </p:spTree>
    <p:extLst>
      <p:ext uri="{BB962C8B-B14F-4D97-AF65-F5344CB8AC3E}">
        <p14:creationId xmlns:p14="http://schemas.microsoft.com/office/powerpoint/2010/main" val="806130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8640" y="539552"/>
            <a:ext cx="5565190" cy="27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rot="5790415">
            <a:off x="-603222" y="1804764"/>
            <a:ext cx="2751318" cy="71640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381" y="3269514"/>
            <a:ext cx="4753229" cy="231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1"/>
          <p:cNvSpPr txBox="1">
            <a:spLocks/>
          </p:cNvSpPr>
          <p:nvPr/>
        </p:nvSpPr>
        <p:spPr>
          <a:xfrm>
            <a:off x="404664" y="5580112"/>
            <a:ext cx="4086990" cy="2592290"/>
          </a:xfrm>
          <a:prstGeom prst="rect">
            <a:avLst/>
          </a:prstGeom>
          <a:ln w="28575">
            <a:solidFill>
              <a:srgbClr val="FFC000"/>
            </a:solidFill>
          </a:ln>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800" dirty="0" smtClean="0"/>
              <a:t>Fissuration </a:t>
            </a:r>
            <a:r>
              <a:rPr lang="fr-FR" sz="2800" dirty="0" err="1" smtClean="0"/>
              <a:t>traversante</a:t>
            </a:r>
            <a:r>
              <a:rPr lang="fr-FR" sz="2800" dirty="0" smtClean="0"/>
              <a:t> verticales de tout le chainage vertical d’angle Sud-Est (sans de sortie de plan apparente).</a:t>
            </a:r>
            <a:endParaRPr lang="fr-FR" sz="2800" dirty="0"/>
          </a:p>
        </p:txBody>
      </p:sp>
    </p:spTree>
    <p:extLst>
      <p:ext uri="{BB962C8B-B14F-4D97-AF65-F5344CB8AC3E}">
        <p14:creationId xmlns:p14="http://schemas.microsoft.com/office/powerpoint/2010/main" val="919569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9457" y="596380"/>
            <a:ext cx="2093035" cy="4305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7869" y="899592"/>
            <a:ext cx="1798246" cy="3699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rot="5400000">
            <a:off x="-897878" y="2491563"/>
            <a:ext cx="3754937" cy="7920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rot="5400000">
            <a:off x="2668099" y="2596597"/>
            <a:ext cx="1229400" cy="2836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vers le bas 1"/>
          <p:cNvSpPr/>
          <p:nvPr/>
        </p:nvSpPr>
        <p:spPr>
          <a:xfrm>
            <a:off x="1124744" y="1331640"/>
            <a:ext cx="106873" cy="25202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9040" y="554212"/>
            <a:ext cx="2872728" cy="91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re 1"/>
          <p:cNvSpPr txBox="1">
            <a:spLocks/>
          </p:cNvSpPr>
          <p:nvPr/>
        </p:nvSpPr>
        <p:spPr>
          <a:xfrm>
            <a:off x="61374" y="5004048"/>
            <a:ext cx="6624735" cy="2592290"/>
          </a:xfrm>
          <a:prstGeom prst="rect">
            <a:avLst/>
          </a:prstGeom>
          <a:ln w="28575">
            <a:solidFill>
              <a:srgbClr val="FFC000"/>
            </a:solidFill>
          </a:ln>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800" dirty="0" smtClean="0"/>
              <a:t>Fissuration </a:t>
            </a:r>
            <a:r>
              <a:rPr lang="fr-FR" sz="2800" dirty="0" err="1" smtClean="0"/>
              <a:t>traversante</a:t>
            </a:r>
            <a:r>
              <a:rPr lang="fr-FR" sz="2800" dirty="0" smtClean="0"/>
              <a:t> </a:t>
            </a:r>
            <a:r>
              <a:rPr lang="fr-FR" sz="2800" dirty="0" err="1" smtClean="0"/>
              <a:t>Subverticale</a:t>
            </a:r>
            <a:r>
              <a:rPr lang="fr-FR" sz="2800" dirty="0" smtClean="0"/>
              <a:t> partant de la ceinture supérieure jusqu’au sol. Ce faciès de rupture est caractéristique d’un tassement différentiel *  latéral; vers la zone du garage.</a:t>
            </a:r>
            <a:endParaRPr lang="fr-FR" sz="2800" dirty="0"/>
          </a:p>
        </p:txBody>
      </p:sp>
      <p:sp>
        <p:nvSpPr>
          <p:cNvPr id="5" name="Rectangle 4"/>
          <p:cNvSpPr/>
          <p:nvPr/>
        </p:nvSpPr>
        <p:spPr>
          <a:xfrm>
            <a:off x="3232768" y="7802223"/>
            <a:ext cx="3429000" cy="369332"/>
          </a:xfrm>
          <a:prstGeom prst="rect">
            <a:avLst/>
          </a:prstGeom>
        </p:spPr>
        <p:txBody>
          <a:bodyPr>
            <a:spAutoFit/>
          </a:bodyPr>
          <a:lstStyle/>
          <a:p>
            <a:r>
              <a:rPr lang="fr-FR" dirty="0"/>
              <a:t>*  </a:t>
            </a:r>
            <a:r>
              <a:rPr lang="fr-FR" dirty="0" smtClean="0"/>
              <a:t>Voir pictogrammes ci-dessus</a:t>
            </a:r>
            <a:endParaRPr lang="fr-FR" dirty="0"/>
          </a:p>
        </p:txBody>
      </p:sp>
    </p:spTree>
    <p:extLst>
      <p:ext uri="{BB962C8B-B14F-4D97-AF65-F5344CB8AC3E}">
        <p14:creationId xmlns:p14="http://schemas.microsoft.com/office/powerpoint/2010/main" val="1857975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9" name="Titre 1"/>
          <p:cNvSpPr txBox="1">
            <a:spLocks/>
          </p:cNvSpPr>
          <p:nvPr/>
        </p:nvSpPr>
        <p:spPr>
          <a:xfrm>
            <a:off x="476672" y="7021478"/>
            <a:ext cx="5760640" cy="684076"/>
          </a:xfrm>
          <a:prstGeom prst="rect">
            <a:avLst/>
          </a:prstGeom>
          <a:ln w="28575">
            <a:solidFill>
              <a:schemeClr val="tx1"/>
            </a:solidFill>
          </a:ln>
        </p:spPr>
        <p:txBody>
          <a:bodyPr vert="horz" lIns="91440" tIns="45720" rIns="91440" bIns="45720" rtlCol="0" anchor="b" anchorCtr="0">
            <a:normAutofit fontScale="92500" lnSpcReduction="2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a:t>O</a:t>
            </a:r>
            <a:r>
              <a:rPr lang="fr-FR" sz="2400" dirty="0" smtClean="0"/>
              <a:t>bservation </a:t>
            </a:r>
            <a:r>
              <a:rPr lang="fr-FR" sz="2400" dirty="0" smtClean="0"/>
              <a:t>sur façade </a:t>
            </a:r>
            <a:r>
              <a:rPr lang="fr-FR" sz="2400" dirty="0" smtClean="0"/>
              <a:t>Bravo (Nord) des fissurations </a:t>
            </a:r>
            <a:r>
              <a:rPr lang="fr-FR" sz="2400" dirty="0" err="1" smtClean="0"/>
              <a:t>subverticales</a:t>
            </a:r>
            <a:r>
              <a:rPr lang="fr-FR" sz="2400" dirty="0" smtClean="0"/>
              <a:t> et continues</a:t>
            </a:r>
            <a:endParaRPr lang="fr-FR" sz="2400"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632" y="2080704"/>
            <a:ext cx="1008112" cy="164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0442" y="604250"/>
            <a:ext cx="2696630" cy="554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829" y="2752965"/>
            <a:ext cx="2399531" cy="42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èche droite 2"/>
          <p:cNvSpPr/>
          <p:nvPr/>
        </p:nvSpPr>
        <p:spPr>
          <a:xfrm>
            <a:off x="3801777" y="3304614"/>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a:off x="917104" y="1772072"/>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2835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3992" y="1187624"/>
            <a:ext cx="6624736" cy="6912768"/>
          </a:xfrm>
          <a:ln w="25400">
            <a:solidFill>
              <a:srgbClr val="FFFF00"/>
            </a:solidFill>
          </a:ln>
        </p:spPr>
        <p:txBody>
          <a:bodyPr>
            <a:normAutofit/>
          </a:bodyPr>
          <a:lstStyle/>
          <a:p>
            <a:pPr marL="0" indent="0" algn="ctr">
              <a:buNone/>
            </a:pPr>
            <a:r>
              <a:rPr lang="fr-FR" sz="3200" b="1" dirty="0" smtClean="0">
                <a:solidFill>
                  <a:srgbClr val="FFFF00"/>
                </a:solidFill>
              </a:rPr>
              <a:t>1°- Reconnaissance de la </a:t>
            </a:r>
            <a:r>
              <a:rPr lang="fr-FR" sz="3200" b="1" dirty="0" err="1" smtClean="0">
                <a:solidFill>
                  <a:srgbClr val="FFFF00"/>
                </a:solidFill>
              </a:rPr>
              <a:t>zone,du</a:t>
            </a:r>
            <a:r>
              <a:rPr lang="fr-FR" sz="3200" b="1" dirty="0" smtClean="0">
                <a:solidFill>
                  <a:srgbClr val="FFFF00"/>
                </a:solidFill>
              </a:rPr>
              <a:t> </a:t>
            </a:r>
            <a:r>
              <a:rPr lang="fr-FR" sz="3200" b="1" dirty="0" smtClean="0">
                <a:solidFill>
                  <a:srgbClr val="FFFF00"/>
                </a:solidFill>
              </a:rPr>
              <a:t>secteur et du </a:t>
            </a:r>
            <a:r>
              <a:rPr lang="fr-FR" sz="3200" b="1" dirty="0" smtClean="0">
                <a:solidFill>
                  <a:srgbClr val="FFFF00"/>
                </a:solidFill>
              </a:rPr>
              <a:t>chantier</a:t>
            </a:r>
            <a:endParaRPr lang="fr-FR" sz="3200" b="1" dirty="0" smtClean="0">
              <a:solidFill>
                <a:srgbClr val="FFFF00"/>
              </a:solidFill>
            </a:endParaRPr>
          </a:p>
        </p:txBody>
      </p:sp>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Tree>
    <p:extLst>
      <p:ext uri="{BB962C8B-B14F-4D97-AF65-F5344CB8AC3E}">
        <p14:creationId xmlns:p14="http://schemas.microsoft.com/office/powerpoint/2010/main" val="2340121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227" y="929151"/>
            <a:ext cx="1388669" cy="245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8316" y="539552"/>
            <a:ext cx="2118556" cy="435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0086" y="4363004"/>
            <a:ext cx="5073619" cy="350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èche droite 12"/>
          <p:cNvSpPr/>
          <p:nvPr/>
        </p:nvSpPr>
        <p:spPr>
          <a:xfrm>
            <a:off x="1927325" y="1344525"/>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732472" y="7660273"/>
            <a:ext cx="2916325" cy="246221"/>
          </a:xfrm>
          <a:prstGeom prst="rect">
            <a:avLst/>
          </a:prstGeom>
          <a:noFill/>
          <a:ln>
            <a:solidFill>
              <a:schemeClr val="accent1"/>
            </a:solidFill>
          </a:ln>
        </p:spPr>
        <p:txBody>
          <a:bodyPr wrap="square" rtlCol="0">
            <a:spAutoFit/>
          </a:bodyPr>
          <a:lstStyle/>
          <a:p>
            <a:r>
              <a:rPr lang="fr-FR" sz="1000" dirty="0" smtClean="0">
                <a:solidFill>
                  <a:srgbClr val="FF0000"/>
                </a:solidFill>
              </a:rPr>
              <a:t>Extrait rapport du CEREMA du 13 Nov. 2020 </a:t>
            </a:r>
            <a:endParaRPr lang="fr-FR" sz="1000" dirty="0">
              <a:solidFill>
                <a:srgbClr val="FF0000"/>
              </a:solidFill>
            </a:endParaRP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1030" y="1187624"/>
            <a:ext cx="1391636" cy="286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re 1"/>
          <p:cNvSpPr txBox="1">
            <a:spLocks/>
          </p:cNvSpPr>
          <p:nvPr/>
        </p:nvSpPr>
        <p:spPr>
          <a:xfrm>
            <a:off x="56333" y="4922007"/>
            <a:ext cx="1870992" cy="2314289"/>
          </a:xfrm>
          <a:prstGeom prst="rect">
            <a:avLst/>
          </a:prstGeom>
          <a:ln w="31750">
            <a:solidFill>
              <a:srgbClr val="FFC000"/>
            </a:solidFill>
          </a:ln>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smtClean="0">
                <a:solidFill>
                  <a:srgbClr val="FFC000"/>
                </a:solidFill>
              </a:rPr>
              <a:t>Observation du basculement du transformateur de plusieurs CM</a:t>
            </a:r>
            <a:endParaRPr lang="fr-FR" sz="2000" dirty="0">
              <a:solidFill>
                <a:srgbClr val="FFC000"/>
              </a:solidFill>
            </a:endParaRPr>
          </a:p>
        </p:txBody>
      </p:sp>
      <p:cxnSp>
        <p:nvCxnSpPr>
          <p:cNvPr id="3" name="Connecteur droit avec flèche 2"/>
          <p:cNvCxnSpPr/>
          <p:nvPr/>
        </p:nvCxnSpPr>
        <p:spPr>
          <a:xfrm>
            <a:off x="1927325" y="5148064"/>
            <a:ext cx="3899523" cy="360040"/>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rot="18715534">
            <a:off x="4793243" y="1891468"/>
            <a:ext cx="2016224" cy="12241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4590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9413" y="611560"/>
            <a:ext cx="4497414" cy="218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792" y="2915816"/>
            <a:ext cx="5073478" cy="246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re 1"/>
          <p:cNvSpPr txBox="1">
            <a:spLocks/>
          </p:cNvSpPr>
          <p:nvPr/>
        </p:nvSpPr>
        <p:spPr>
          <a:xfrm>
            <a:off x="3789040" y="4152711"/>
            <a:ext cx="1999765" cy="504056"/>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smtClean="0">
                <a:solidFill>
                  <a:schemeClr val="bg1"/>
                </a:solidFill>
              </a:rPr>
              <a:t>façade </a:t>
            </a:r>
            <a:r>
              <a:rPr lang="fr-FR" sz="2400" dirty="0" smtClean="0">
                <a:solidFill>
                  <a:schemeClr val="bg1"/>
                </a:solidFill>
              </a:rPr>
              <a:t>Alpha</a:t>
            </a:r>
            <a:endParaRPr lang="fr-FR" sz="2400" dirty="0">
              <a:solidFill>
                <a:schemeClr val="bg1"/>
              </a:solidFill>
            </a:endParaRPr>
          </a:p>
        </p:txBody>
      </p:sp>
      <p:sp>
        <p:nvSpPr>
          <p:cNvPr id="9" name="Titre 1"/>
          <p:cNvSpPr txBox="1">
            <a:spLocks/>
          </p:cNvSpPr>
          <p:nvPr/>
        </p:nvSpPr>
        <p:spPr>
          <a:xfrm>
            <a:off x="188640" y="5508104"/>
            <a:ext cx="6441630" cy="2664296"/>
          </a:xfrm>
          <a:prstGeom prst="rect">
            <a:avLst/>
          </a:prstGeom>
          <a:ln>
            <a:solidFill>
              <a:schemeClr val="accent1"/>
            </a:solidFill>
          </a:ln>
        </p:spPr>
        <p:txBody>
          <a:bodyPr vert="horz" lIns="91440" tIns="45720" rIns="91440" bIns="45720" rtlCol="0" anchor="b" anchorCtr="0">
            <a:normAutofit fontScale="92500" lnSpcReduction="1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smtClean="0">
                <a:solidFill>
                  <a:srgbClr val="FFFF00"/>
                </a:solidFill>
              </a:rPr>
              <a:t>Les mouvements verticaux des linteaux et des seuils via les jambages se traduisent par un dysfonctionnement des ouvrants. </a:t>
            </a:r>
          </a:p>
          <a:p>
            <a:r>
              <a:rPr lang="fr-FR" sz="2400" dirty="0" smtClean="0">
                <a:solidFill>
                  <a:srgbClr val="FFFF00"/>
                </a:solidFill>
              </a:rPr>
              <a:t>Nota: </a:t>
            </a:r>
            <a:r>
              <a:rPr lang="fr-FR" sz="2400" dirty="0" smtClean="0">
                <a:solidFill>
                  <a:srgbClr val="FFFF00"/>
                </a:solidFill>
              </a:rPr>
              <a:t>La mise en compression des maçonnerie peut être aussi observée par la rupture des surfaces vitrées et la projection des matériaux de maçonnerie (à plusieurs dizaines de centimètres)</a:t>
            </a:r>
          </a:p>
          <a:p>
            <a:r>
              <a:rPr lang="fr-FR" sz="2400" dirty="0" smtClean="0">
                <a:solidFill>
                  <a:srgbClr val="FFFF00"/>
                </a:solidFill>
              </a:rPr>
              <a:t> </a:t>
            </a:r>
            <a:endParaRPr lang="fr-FR" sz="2400" dirty="0">
              <a:solidFill>
                <a:srgbClr val="FFFF00"/>
              </a:solidFill>
            </a:endParaRPr>
          </a:p>
        </p:txBody>
      </p:sp>
      <p:sp>
        <p:nvSpPr>
          <p:cNvPr id="10" name="Titre 1"/>
          <p:cNvSpPr txBox="1">
            <a:spLocks/>
          </p:cNvSpPr>
          <p:nvPr/>
        </p:nvSpPr>
        <p:spPr>
          <a:xfrm>
            <a:off x="2445576" y="2051720"/>
            <a:ext cx="1999765" cy="504056"/>
          </a:xfrm>
          <a:prstGeom prst="rect">
            <a:avLst/>
          </a:prstGeom>
        </p:spPr>
        <p:txBody>
          <a:bodyPr vert="horz" lIns="91440" tIns="45720" rIns="91440" bIns="45720" rtlCol="0" anchor="b" anchorCtr="0">
            <a:normAutofit fontScale="92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smtClean="0">
                <a:solidFill>
                  <a:schemeClr val="bg1"/>
                </a:solidFill>
              </a:rPr>
              <a:t>façade Charlie</a:t>
            </a:r>
            <a:endParaRPr lang="fr-FR" sz="2400" dirty="0">
              <a:solidFill>
                <a:schemeClr val="bg1"/>
              </a:solidFill>
            </a:endParaRPr>
          </a:p>
        </p:txBody>
      </p:sp>
    </p:spTree>
    <p:extLst>
      <p:ext uri="{BB962C8B-B14F-4D97-AF65-F5344CB8AC3E}">
        <p14:creationId xmlns:p14="http://schemas.microsoft.com/office/powerpoint/2010/main" val="1032228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354" y="1187624"/>
            <a:ext cx="6665882" cy="324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56332" y="4922007"/>
            <a:ext cx="6397003" cy="586097"/>
          </a:xfrm>
          <a:prstGeom prst="rect">
            <a:avLst/>
          </a:prstGeom>
          <a:ln w="31750">
            <a:solidFill>
              <a:srgbClr val="FFC000"/>
            </a:solidFill>
          </a:ln>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smtClean="0">
                <a:solidFill>
                  <a:srgbClr val="FFC000"/>
                </a:solidFill>
              </a:rPr>
              <a:t>Fissuration horizontale au-dessus des linteaux conséquente au mouvement vertical du sol </a:t>
            </a:r>
            <a:endParaRPr lang="fr-FR" sz="2000" dirty="0">
              <a:solidFill>
                <a:srgbClr val="FFC000"/>
              </a:solidFill>
            </a:endParaRPr>
          </a:p>
        </p:txBody>
      </p:sp>
      <p:cxnSp>
        <p:nvCxnSpPr>
          <p:cNvPr id="3" name="Connecteur droit avec flèche 2"/>
          <p:cNvCxnSpPr/>
          <p:nvPr/>
        </p:nvCxnSpPr>
        <p:spPr>
          <a:xfrm flipH="1" flipV="1">
            <a:off x="1988840" y="1907704"/>
            <a:ext cx="1080120" cy="301430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909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8" name="Titre 1"/>
          <p:cNvSpPr txBox="1">
            <a:spLocks/>
          </p:cNvSpPr>
          <p:nvPr/>
        </p:nvSpPr>
        <p:spPr>
          <a:xfrm>
            <a:off x="2346702" y="7380312"/>
            <a:ext cx="4322443" cy="504056"/>
          </a:xfrm>
          <a:prstGeom prst="rect">
            <a:avLst/>
          </a:prstGeom>
        </p:spPr>
        <p:txBody>
          <a:bodyPr vert="horz" lIns="91440" tIns="45720" rIns="91440" bIns="45720" rtlCol="0" anchor="b" anchorCtr="0">
            <a:normAutofit fontScale="85000" lnSpcReduction="1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smtClean="0"/>
              <a:t>11° observations Intérieures RDC </a:t>
            </a:r>
            <a:endParaRPr lang="fr-FR" sz="2400"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64070" y="683568"/>
            <a:ext cx="5657850" cy="275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56" y="4499992"/>
            <a:ext cx="1715723" cy="352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856" y="4499992"/>
            <a:ext cx="4536289" cy="2205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lèche droite 2"/>
          <p:cNvSpPr/>
          <p:nvPr/>
        </p:nvSpPr>
        <p:spPr>
          <a:xfrm rot="3578752">
            <a:off x="1364257" y="4444054"/>
            <a:ext cx="2160240"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Refend</a:t>
            </a:r>
            <a:endParaRPr lang="fr-FR" dirty="0"/>
          </a:p>
        </p:txBody>
      </p:sp>
    </p:spTree>
    <p:extLst>
      <p:ext uri="{BB962C8B-B14F-4D97-AF65-F5344CB8AC3E}">
        <p14:creationId xmlns:p14="http://schemas.microsoft.com/office/powerpoint/2010/main" val="2290367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64" y="755576"/>
            <a:ext cx="1933575"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80928" y="836299"/>
            <a:ext cx="178519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a:spLocks noGrp="1"/>
          </p:cNvSpPr>
          <p:nvPr>
            <p:ph type="title"/>
          </p:nvPr>
        </p:nvSpPr>
        <p:spPr>
          <a:xfrm>
            <a:off x="188640" y="5436096"/>
            <a:ext cx="6480720" cy="1368152"/>
          </a:xfrm>
          <a:ln w="28575">
            <a:solidFill>
              <a:srgbClr val="FFC000"/>
            </a:solidFill>
          </a:ln>
        </p:spPr>
        <p:txBody>
          <a:bodyPr>
            <a:normAutofit fontScale="90000"/>
          </a:bodyPr>
          <a:lstStyle/>
          <a:p>
            <a:r>
              <a:rPr lang="fr-FR" sz="2400" dirty="0" smtClean="0"/>
              <a:t>Fissurations généralisées des sous-faces des planchers présentant des soufflages de matériaux (contraintes horizontales de traction et de compression dans ces éléments)</a:t>
            </a:r>
            <a:endParaRPr lang="fr-FR" sz="2400" dirty="0"/>
          </a:p>
        </p:txBody>
      </p:sp>
    </p:spTree>
    <p:extLst>
      <p:ext uri="{BB962C8B-B14F-4D97-AF65-F5344CB8AC3E}">
        <p14:creationId xmlns:p14="http://schemas.microsoft.com/office/powerpoint/2010/main" val="3530036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5" name="Espace réservé du contenu 2"/>
          <p:cNvSpPr txBox="1">
            <a:spLocks/>
          </p:cNvSpPr>
          <p:nvPr/>
        </p:nvSpPr>
        <p:spPr>
          <a:xfrm>
            <a:off x="130514" y="827584"/>
            <a:ext cx="6624736" cy="7056784"/>
          </a:xfrm>
          <a:prstGeom prst="rect">
            <a:avLst/>
          </a:prstGeom>
          <a:ln w="38100">
            <a:solidFill>
              <a:schemeClr val="tx1"/>
            </a:solidFill>
          </a:ln>
        </p:spPr>
        <p:txBody>
          <a:bodyPr vert="horz" lIns="91440" tIns="45720" rIns="91440" bIns="45720" rtlCol="0" anchor="ctr" anchorCtr="0">
            <a:normAutofit fontScale="85000" lnSpcReduction="1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fr-FR" sz="4000" b="1" dirty="0" smtClean="0">
                <a:solidFill>
                  <a:srgbClr val="C00000"/>
                </a:solidFill>
              </a:rPr>
              <a:t>CONCLUSION 3</a:t>
            </a:r>
            <a:endParaRPr lang="fr-FR" sz="4000" b="1" dirty="0">
              <a:solidFill>
                <a:srgbClr val="C00000"/>
              </a:solidFill>
            </a:endParaRPr>
          </a:p>
          <a:p>
            <a:pPr marL="0" indent="0" algn="ctr">
              <a:buFont typeface="Arial" pitchFamily="34" charset="0"/>
              <a:buNone/>
            </a:pPr>
            <a:endParaRPr lang="fr-FR" sz="4000" b="1" u="sng" dirty="0" smtClean="0">
              <a:solidFill>
                <a:schemeClr val="tx1"/>
              </a:solidFill>
            </a:endParaRPr>
          </a:p>
          <a:p>
            <a:pPr marL="0" indent="0" algn="ctr">
              <a:buFont typeface="Arial" pitchFamily="34" charset="0"/>
              <a:buNone/>
            </a:pPr>
            <a:r>
              <a:rPr lang="fr-FR" sz="4000" b="1" u="sng" dirty="0" smtClean="0">
                <a:solidFill>
                  <a:schemeClr val="tx1"/>
                </a:solidFill>
              </a:rPr>
              <a:t>LECTURE DES DOMMAGES</a:t>
            </a:r>
          </a:p>
          <a:p>
            <a:pPr marL="0" indent="0" algn="ctr">
              <a:buFont typeface="Arial" pitchFamily="34" charset="0"/>
              <a:buNone/>
            </a:pPr>
            <a:endParaRPr lang="fr-FR" sz="4000" b="1" u="sng" dirty="0" smtClean="0">
              <a:solidFill>
                <a:schemeClr val="tx1"/>
              </a:solidFill>
            </a:endParaRPr>
          </a:p>
          <a:p>
            <a:pPr algn="ctr">
              <a:buFontTx/>
              <a:buChar char="-"/>
            </a:pPr>
            <a:r>
              <a:rPr lang="fr-FR" sz="3200" b="1" dirty="0" smtClean="0">
                <a:solidFill>
                  <a:schemeClr val="tx1"/>
                </a:solidFill>
              </a:rPr>
              <a:t>l’état de fissuration parait généralisé à l’ensemble des  éléments structuraux H et V du bâtiment et cela dans les 4 directions</a:t>
            </a:r>
          </a:p>
          <a:p>
            <a:pPr algn="ctr">
              <a:buFontTx/>
              <a:buChar char="-"/>
            </a:pPr>
            <a:r>
              <a:rPr lang="fr-FR" sz="3200" b="1" dirty="0" smtClean="0">
                <a:solidFill>
                  <a:schemeClr val="tx1"/>
                </a:solidFill>
              </a:rPr>
              <a:t>l’origine géographique des dommages semble localisée au sol du garage </a:t>
            </a:r>
          </a:p>
          <a:p>
            <a:pPr algn="ctr">
              <a:buFontTx/>
              <a:buChar char="-"/>
            </a:pPr>
            <a:r>
              <a:rPr lang="fr-FR" sz="3200" b="1" dirty="0" smtClean="0">
                <a:solidFill>
                  <a:schemeClr val="tx1"/>
                </a:solidFill>
              </a:rPr>
              <a:t> la rupture du toit d’une cavité semble probable et son impact sur le sol doit être déterminé rapidement</a:t>
            </a:r>
          </a:p>
          <a:p>
            <a:pPr algn="ctr">
              <a:buFontTx/>
              <a:buChar char="-"/>
            </a:pPr>
            <a:r>
              <a:rPr lang="fr-FR" sz="3200" b="1" dirty="0" smtClean="0">
                <a:solidFill>
                  <a:schemeClr val="tx1"/>
                </a:solidFill>
              </a:rPr>
              <a:t>Cette cinétique des dommages est évolutive.</a:t>
            </a:r>
          </a:p>
          <a:p>
            <a:pPr marL="0" indent="0" algn="ctr">
              <a:buFont typeface="Arial" pitchFamily="34" charset="0"/>
              <a:buNone/>
            </a:pPr>
            <a:endParaRPr lang="fr-FR" sz="3200" b="1" dirty="0" smtClean="0">
              <a:solidFill>
                <a:schemeClr val="tx1"/>
              </a:solidFill>
            </a:endParaRPr>
          </a:p>
          <a:p>
            <a:pPr marL="0" indent="0" algn="ctr">
              <a:buFont typeface="Arial" pitchFamily="34" charset="0"/>
              <a:buNone/>
            </a:pPr>
            <a:endParaRPr lang="fr-FR" sz="3200" b="1" dirty="0">
              <a:solidFill>
                <a:schemeClr val="tx1"/>
              </a:solidFill>
            </a:endParaRPr>
          </a:p>
          <a:p>
            <a:pPr marL="0" indent="0" algn="ctr">
              <a:buFont typeface="Arial" pitchFamily="34" charset="0"/>
              <a:buNone/>
            </a:pPr>
            <a:endParaRPr lang="fr-FR" sz="2800" b="1" dirty="0" smtClean="0">
              <a:solidFill>
                <a:schemeClr val="tx1"/>
              </a:solidFill>
            </a:endParaRPr>
          </a:p>
          <a:p>
            <a:pPr marL="0" indent="0" algn="ctr">
              <a:buFont typeface="Arial" pitchFamily="34" charset="0"/>
              <a:buNone/>
            </a:pPr>
            <a:endParaRPr lang="fr-FR" sz="4000" b="1" u="sng" dirty="0" smtClean="0">
              <a:solidFill>
                <a:schemeClr val="tx1"/>
              </a:solidFill>
            </a:endParaRPr>
          </a:p>
        </p:txBody>
      </p:sp>
    </p:spTree>
    <p:extLst>
      <p:ext uri="{BB962C8B-B14F-4D97-AF65-F5344CB8AC3E}">
        <p14:creationId xmlns:p14="http://schemas.microsoft.com/office/powerpoint/2010/main" val="750792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6" name="Espace réservé du contenu 2"/>
          <p:cNvSpPr>
            <a:spLocks noGrp="1"/>
          </p:cNvSpPr>
          <p:nvPr>
            <p:ph idx="1"/>
          </p:nvPr>
        </p:nvSpPr>
        <p:spPr>
          <a:xfrm>
            <a:off x="332656" y="1187624"/>
            <a:ext cx="6406072" cy="6912768"/>
          </a:xfrm>
          <a:ln w="25400">
            <a:solidFill>
              <a:srgbClr val="FFFF00"/>
            </a:solidFill>
          </a:ln>
        </p:spPr>
        <p:txBody>
          <a:bodyPr>
            <a:normAutofit/>
          </a:bodyPr>
          <a:lstStyle/>
          <a:p>
            <a:pPr marL="0" indent="0" algn="ctr">
              <a:buNone/>
            </a:pPr>
            <a:r>
              <a:rPr lang="fr-FR" sz="3200" b="1" dirty="0" smtClean="0">
                <a:solidFill>
                  <a:srgbClr val="FFFF00"/>
                </a:solidFill>
              </a:rPr>
              <a:t>4° &amp; 5°</a:t>
            </a:r>
          </a:p>
          <a:p>
            <a:pPr marL="0" indent="0" algn="ctr">
              <a:buNone/>
            </a:pPr>
            <a:r>
              <a:rPr lang="fr-FR" sz="3200" b="1" dirty="0" smtClean="0">
                <a:solidFill>
                  <a:srgbClr val="FFFF00"/>
                </a:solidFill>
              </a:rPr>
              <a:t>DEFINITION DES IM</a:t>
            </a:r>
          </a:p>
          <a:p>
            <a:pPr marL="0" indent="0" algn="ctr">
              <a:buNone/>
            </a:pPr>
            <a:r>
              <a:rPr lang="fr-FR" sz="3200" b="1" dirty="0" smtClean="0">
                <a:solidFill>
                  <a:srgbClr val="FFFF00"/>
                </a:solidFill>
              </a:rPr>
              <a:t>SUIVI POST EVENEMENT</a:t>
            </a:r>
            <a:endParaRPr lang="fr-FR" sz="3200" b="1" dirty="0" smtClean="0">
              <a:solidFill>
                <a:srgbClr val="FFFF00"/>
              </a:solidFill>
            </a:endParaRPr>
          </a:p>
        </p:txBody>
      </p:sp>
    </p:spTree>
    <p:extLst>
      <p:ext uri="{BB962C8B-B14F-4D97-AF65-F5344CB8AC3E}">
        <p14:creationId xmlns:p14="http://schemas.microsoft.com/office/powerpoint/2010/main" val="56368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8720" y="611560"/>
            <a:ext cx="5086350" cy="993304"/>
          </a:xfrm>
          <a:solidFill>
            <a:schemeClr val="tx1"/>
          </a:solidFill>
        </p:spPr>
        <p:txBody>
          <a:bodyPr/>
          <a:lstStyle/>
          <a:p>
            <a:pPr algn="ctr"/>
            <a:r>
              <a:rPr lang="fr-FR" dirty="0" smtClean="0">
                <a:solidFill>
                  <a:schemeClr val="bg1"/>
                </a:solidFill>
              </a:rPr>
              <a:t>CR au COS</a:t>
            </a:r>
            <a:endParaRPr lang="fr-FR" dirty="0">
              <a:solidFill>
                <a:schemeClr val="bg1"/>
              </a:solidFill>
            </a:endParaRPr>
          </a:p>
        </p:txBody>
      </p:sp>
      <p:sp>
        <p:nvSpPr>
          <p:cNvPr id="3" name="Espace réservé du contenu 2"/>
          <p:cNvSpPr>
            <a:spLocks noGrp="1"/>
          </p:cNvSpPr>
          <p:nvPr>
            <p:ph idx="1"/>
          </p:nvPr>
        </p:nvSpPr>
        <p:spPr>
          <a:xfrm>
            <a:off x="620688" y="1691680"/>
            <a:ext cx="5657850" cy="6552728"/>
          </a:xfrm>
        </p:spPr>
        <p:txBody>
          <a:bodyPr>
            <a:normAutofit/>
          </a:bodyPr>
          <a:lstStyle/>
          <a:p>
            <a:r>
              <a:rPr lang="fr-FR" dirty="0" smtClean="0"/>
              <a:t>Au constat d’un IMR obligé la présence d’un élu (a le pouvoir des arrêtés)</a:t>
            </a:r>
          </a:p>
          <a:p>
            <a:r>
              <a:rPr lang="fr-FR" dirty="0" smtClean="0"/>
              <a:t>Mouvement d’affaissement lent caractérisé nécessitant l’évacuation de l’habitant</a:t>
            </a:r>
          </a:p>
          <a:p>
            <a:r>
              <a:rPr lang="fr-FR" dirty="0" smtClean="0"/>
              <a:t>Reconnaissance </a:t>
            </a:r>
            <a:r>
              <a:rPr lang="fr-FR" dirty="0" err="1" smtClean="0"/>
              <a:t>batimentaire</a:t>
            </a:r>
            <a:r>
              <a:rPr lang="fr-FR" dirty="0" smtClean="0"/>
              <a:t> des mitoyens et au-delà</a:t>
            </a:r>
          </a:p>
          <a:p>
            <a:r>
              <a:rPr lang="fr-FR" dirty="0" smtClean="0"/>
              <a:t>Bien définir la zone de sécurité en fonction des enjeux (voirie, voies ferrés et autre)</a:t>
            </a:r>
          </a:p>
          <a:p>
            <a:r>
              <a:rPr lang="fr-FR" dirty="0" smtClean="0"/>
              <a:t>Coupure des fluides (de l’habitation au moins)</a:t>
            </a:r>
          </a:p>
          <a:p>
            <a:r>
              <a:rPr lang="fr-FR" dirty="0" smtClean="0"/>
              <a:t>Prescription de mesures éventuelles de confortement</a:t>
            </a:r>
            <a:endParaRPr lang="fr-FR" dirty="0"/>
          </a:p>
        </p:txBody>
      </p:sp>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Tree>
    <p:extLst>
      <p:ext uri="{BB962C8B-B14F-4D97-AF65-F5344CB8AC3E}">
        <p14:creationId xmlns:p14="http://schemas.microsoft.com/office/powerpoint/2010/main" val="2694197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0648" y="3707904"/>
            <a:ext cx="6480720" cy="4464496"/>
          </a:xfrm>
        </p:spPr>
        <p:txBody>
          <a:bodyPr>
            <a:normAutofit/>
          </a:bodyPr>
          <a:lstStyle/>
          <a:p>
            <a:r>
              <a:rPr lang="fr-FR" sz="2400" b="1" dirty="0" smtClean="0">
                <a:solidFill>
                  <a:srgbClr val="FFFF00"/>
                </a:solidFill>
              </a:rPr>
              <a:t>VIGILANCES</a:t>
            </a:r>
            <a:r>
              <a:rPr lang="fr-FR" sz="2400" dirty="0" smtClean="0">
                <a:solidFill>
                  <a:srgbClr val="FFFF00"/>
                </a:solidFill>
              </a:rPr>
              <a:t/>
            </a:r>
            <a:br>
              <a:rPr lang="fr-FR" sz="2400" dirty="0" smtClean="0">
                <a:solidFill>
                  <a:srgbClr val="FFFF00"/>
                </a:solidFill>
              </a:rPr>
            </a:br>
            <a:r>
              <a:rPr lang="fr-FR" sz="2400" u="sng" dirty="0" smtClean="0">
                <a:solidFill>
                  <a:srgbClr val="FFFF00"/>
                </a:solidFill>
              </a:rPr>
              <a:t>1° à l’égard du SDIS</a:t>
            </a:r>
            <a:br>
              <a:rPr lang="fr-FR" sz="2400" u="sng" dirty="0" smtClean="0">
                <a:solidFill>
                  <a:srgbClr val="FFFF00"/>
                </a:solidFill>
              </a:rPr>
            </a:br>
            <a:r>
              <a:rPr lang="fr-FR" sz="2400" dirty="0" smtClean="0">
                <a:solidFill>
                  <a:srgbClr val="FFFF00"/>
                </a:solidFill>
              </a:rPr>
              <a:t> le CT doit garder la maitrise de ses actions au sein du SDIS</a:t>
            </a:r>
            <a:br>
              <a:rPr lang="fr-FR" sz="2400" dirty="0" smtClean="0">
                <a:solidFill>
                  <a:srgbClr val="FFFF00"/>
                </a:solidFill>
              </a:rPr>
            </a:br>
            <a:r>
              <a:rPr lang="fr-FR" sz="2400" u="sng" dirty="0" smtClean="0">
                <a:solidFill>
                  <a:srgbClr val="FFFF00"/>
                </a:solidFill>
              </a:rPr>
              <a:t>2° à l’égard du Maire</a:t>
            </a:r>
            <a:r>
              <a:rPr lang="fr-FR" sz="2400" dirty="0" smtClean="0">
                <a:solidFill>
                  <a:srgbClr val="FFFF00"/>
                </a:solidFill>
              </a:rPr>
              <a:t/>
            </a:r>
            <a:br>
              <a:rPr lang="fr-FR" sz="2400" dirty="0" smtClean="0">
                <a:solidFill>
                  <a:srgbClr val="FFFF00"/>
                </a:solidFill>
              </a:rPr>
            </a:br>
            <a:r>
              <a:rPr lang="fr-FR" sz="2400" dirty="0" smtClean="0">
                <a:solidFill>
                  <a:srgbClr val="FFFF00"/>
                </a:solidFill>
              </a:rPr>
              <a:t>voir « </a:t>
            </a:r>
            <a:r>
              <a:rPr lang="fr-FR" sz="1600" b="1" dirty="0" smtClean="0">
                <a:solidFill>
                  <a:srgbClr val="FFFF00"/>
                </a:solidFill>
              </a:rPr>
              <a:t>Arrêt </a:t>
            </a:r>
            <a:r>
              <a:rPr lang="fr-FR" sz="1600" b="1" dirty="0">
                <a:solidFill>
                  <a:srgbClr val="FFFF00"/>
                </a:solidFill>
              </a:rPr>
              <a:t>no 262199 du 27 juin 2005 Conseil d’Etat «Ville d’</a:t>
            </a:r>
            <a:r>
              <a:rPr lang="fr-FR" sz="1600" b="1" dirty="0" err="1">
                <a:solidFill>
                  <a:srgbClr val="FFFF00"/>
                </a:solidFill>
              </a:rPr>
              <a:t>Orleans</a:t>
            </a:r>
            <a:r>
              <a:rPr lang="fr-FR" sz="1600" b="1" dirty="0" smtClean="0">
                <a:solidFill>
                  <a:srgbClr val="FFFF00"/>
                </a:solidFill>
              </a:rPr>
              <a:t>» extrait dans Le </a:t>
            </a:r>
            <a:r>
              <a:rPr lang="fr-FR" sz="1600" b="1" dirty="0">
                <a:solidFill>
                  <a:srgbClr val="FFFF00"/>
                </a:solidFill>
              </a:rPr>
              <a:t>Moniteur:</a:t>
            </a:r>
            <a:br>
              <a:rPr lang="fr-FR" sz="1600" b="1" dirty="0">
                <a:solidFill>
                  <a:srgbClr val="FFFF00"/>
                </a:solidFill>
              </a:rPr>
            </a:br>
            <a:r>
              <a:rPr lang="fr-FR" sz="1600" b="1" dirty="0">
                <a:solidFill>
                  <a:srgbClr val="FFFF00"/>
                </a:solidFill>
                <a:hlinkClick r:id="rId2"/>
              </a:rPr>
              <a:t>https://</a:t>
            </a:r>
            <a:r>
              <a:rPr lang="fr-FR" sz="1600" b="1" dirty="0" smtClean="0">
                <a:solidFill>
                  <a:srgbClr val="FFFF00"/>
                </a:solidFill>
                <a:hlinkClick r:id="rId2"/>
              </a:rPr>
              <a:t>www.lemoniteur.fr/article/champ-d-application-de-la-procedure-d-arrete-de-peril.595414</a:t>
            </a:r>
            <a:r>
              <a:rPr lang="fr-FR" sz="1600" b="1" dirty="0" smtClean="0">
                <a:solidFill>
                  <a:srgbClr val="FFFF00"/>
                </a:solidFill>
              </a:rPr>
              <a:t> </a:t>
            </a:r>
            <a:br>
              <a:rPr lang="fr-FR" sz="1600" b="1" dirty="0" smtClean="0">
                <a:solidFill>
                  <a:srgbClr val="FFFF00"/>
                </a:solidFill>
              </a:rPr>
            </a:br>
            <a:r>
              <a:rPr lang="fr-FR" sz="1600" b="1" dirty="0" smtClean="0">
                <a:solidFill>
                  <a:srgbClr val="FFFF00"/>
                </a:solidFill>
              </a:rPr>
              <a:t>Consultation pour pédagogie du rapport n°1 du CEREMA:</a:t>
            </a:r>
            <a:r>
              <a:rPr lang="fr-FR" sz="1600" b="1" dirty="0" smtClean="0">
                <a:solidFill>
                  <a:srgbClr val="FFFF00"/>
                </a:solidFill>
              </a:rPr>
              <a:t/>
            </a:r>
            <a:br>
              <a:rPr lang="fr-FR" sz="1600" b="1" dirty="0" smtClean="0">
                <a:solidFill>
                  <a:srgbClr val="FFFF00"/>
                </a:solidFill>
              </a:rPr>
            </a:br>
            <a:r>
              <a:rPr lang="da-DK" sz="1600" b="1" dirty="0" smtClean="0">
                <a:solidFill>
                  <a:srgbClr val="FFFF00"/>
                </a:solidFill>
                <a:hlinkClick r:id="rId3" action="ppaction://hlinkfile"/>
              </a:rPr>
              <a:t>PCD 443 - ORLEANS - FBG BOURGOGNE - PROPRIETE DUMAS - VF.pdf</a:t>
            </a:r>
            <a:endParaRPr lang="fr-FR" sz="1600" dirty="0">
              <a:solidFill>
                <a:srgbClr val="FFFF00"/>
              </a:solidFill>
            </a:endParaRPr>
          </a:p>
        </p:txBody>
      </p:sp>
      <p:sp>
        <p:nvSpPr>
          <p:cNvPr id="3" name="Espace réservé du contenu 2"/>
          <p:cNvSpPr>
            <a:spLocks noGrp="1"/>
          </p:cNvSpPr>
          <p:nvPr>
            <p:ph idx="1"/>
          </p:nvPr>
        </p:nvSpPr>
        <p:spPr>
          <a:xfrm>
            <a:off x="620688" y="1331640"/>
            <a:ext cx="5657850" cy="2736304"/>
          </a:xfrm>
        </p:spPr>
        <p:txBody>
          <a:bodyPr/>
          <a:lstStyle/>
          <a:p>
            <a:pPr marL="0" indent="0">
              <a:buNone/>
            </a:pPr>
            <a:r>
              <a:rPr lang="fr-FR" dirty="0" smtClean="0"/>
              <a:t>	</a:t>
            </a:r>
          </a:p>
          <a:p>
            <a:r>
              <a:rPr lang="fr-FR" dirty="0" smtClean="0"/>
              <a:t>Réunions successives en Préfecture </a:t>
            </a:r>
          </a:p>
          <a:p>
            <a:r>
              <a:rPr lang="fr-FR" dirty="0" smtClean="0"/>
              <a:t>Expertises géologiques et </a:t>
            </a:r>
            <a:r>
              <a:rPr lang="fr-FR" dirty="0" err="1" smtClean="0"/>
              <a:t>batimentaires</a:t>
            </a:r>
            <a:r>
              <a:rPr lang="fr-FR" dirty="0" smtClean="0"/>
              <a:t> par les experts BRGM, CEREMA, Assurances, DDT, SNCF,..</a:t>
            </a:r>
          </a:p>
          <a:p>
            <a:r>
              <a:rPr lang="fr-FR" dirty="0" smtClean="0"/>
              <a:t>Toujours en cours de monitoring à S3</a:t>
            </a:r>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8385" y="3818372"/>
            <a:ext cx="785664" cy="78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908720" y="683568"/>
            <a:ext cx="5472608" cy="461665"/>
          </a:xfrm>
          <a:prstGeom prst="rect">
            <a:avLst/>
          </a:prstGeom>
          <a:noFill/>
          <a:ln w="28575">
            <a:solidFill>
              <a:schemeClr val="tx1"/>
            </a:solidFill>
          </a:ln>
        </p:spPr>
        <p:txBody>
          <a:bodyPr wrap="square" rtlCol="0">
            <a:spAutoFit/>
          </a:bodyPr>
          <a:lstStyle/>
          <a:p>
            <a:r>
              <a:rPr lang="fr-FR" sz="2400" dirty="0" smtClean="0"/>
              <a:t>SUITE DE L’EVENEMENT à S1 et S2</a:t>
            </a:r>
            <a:endParaRPr lang="fr-FR" sz="2400" dirty="0"/>
          </a:p>
        </p:txBody>
      </p:sp>
    </p:spTree>
    <p:extLst>
      <p:ext uri="{BB962C8B-B14F-4D97-AF65-F5344CB8AC3E}">
        <p14:creationId xmlns:p14="http://schemas.microsoft.com/office/powerpoint/2010/main" val="4025968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765" y="6856394"/>
            <a:ext cx="5086350" cy="1368152"/>
          </a:xfrm>
        </p:spPr>
        <p:txBody>
          <a:bodyPr>
            <a:normAutofit/>
          </a:bodyPr>
          <a:lstStyle/>
          <a:p>
            <a:r>
              <a:rPr lang="fr-FR" sz="2400" dirty="0"/>
              <a:t>S</a:t>
            </a:r>
            <a:r>
              <a:rPr lang="fr-FR" sz="2400" dirty="0" smtClean="0"/>
              <a:t>ituation du « CHANTIER »  18 rue de </a:t>
            </a:r>
            <a:r>
              <a:rPr lang="fr-FR" sz="2400" dirty="0" err="1" smtClean="0"/>
              <a:t>Bellebat</a:t>
            </a:r>
            <a:r>
              <a:rPr lang="fr-FR" sz="2400" dirty="0" smtClean="0"/>
              <a:t>, 45000 ORLEANS</a:t>
            </a:r>
            <a:endParaRPr lang="fr-FR" sz="2400" dirty="0"/>
          </a:p>
        </p:txBody>
      </p:sp>
      <p:sp>
        <p:nvSpPr>
          <p:cNvPr id="4" name="Espace réservé du pied de page 3"/>
          <p:cNvSpPr>
            <a:spLocks noGrp="1"/>
          </p:cNvSpPr>
          <p:nvPr>
            <p:ph type="ftr" sz="quarter" idx="11"/>
          </p:nvPr>
        </p:nvSpPr>
        <p:spPr>
          <a:xfrm>
            <a:off x="571499" y="8278369"/>
            <a:ext cx="6090859" cy="486833"/>
          </a:xfrm>
        </p:spPr>
        <p:txBody>
          <a:bodyPr/>
          <a:lstStyle/>
          <a:p>
            <a:r>
              <a:rPr lang="fr-FR" smtClean="0"/>
              <a:t>JLR 2020- ECASC-VALABRE  RISQUE BATIMENTAIRE. MSP CT RB sur IMR</a:t>
            </a:r>
            <a:endParaRPr lang="fr-FR" dirty="0"/>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648" y="4139952"/>
            <a:ext cx="6373910" cy="321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8" y="770977"/>
            <a:ext cx="6401711"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226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452320"/>
            <a:ext cx="6858000" cy="864096"/>
          </a:xfrm>
        </p:spPr>
        <p:txBody>
          <a:bodyPr>
            <a:normAutofit/>
          </a:bodyPr>
          <a:lstStyle/>
          <a:p>
            <a:r>
              <a:rPr lang="fr-FR" sz="2400" dirty="0" smtClean="0"/>
              <a:t>Localisation parcelle cadastrale du  18 rue de </a:t>
            </a:r>
            <a:r>
              <a:rPr lang="fr-FR" sz="2400" dirty="0" err="1" smtClean="0"/>
              <a:t>Bellebat</a:t>
            </a:r>
            <a:r>
              <a:rPr lang="fr-FR" sz="2400" dirty="0" smtClean="0"/>
              <a:t>, 45000 ORLEANS</a:t>
            </a:r>
            <a:endParaRPr lang="fr-FR" sz="2400" dirty="0"/>
          </a:p>
        </p:txBody>
      </p:sp>
      <p:sp>
        <p:nvSpPr>
          <p:cNvPr id="4" name="Espace réservé du pied de page 3"/>
          <p:cNvSpPr>
            <a:spLocks noGrp="1"/>
          </p:cNvSpPr>
          <p:nvPr>
            <p:ph type="ftr" sz="quarter" idx="11"/>
          </p:nvPr>
        </p:nvSpPr>
        <p:spPr>
          <a:xfrm>
            <a:off x="571499" y="8278369"/>
            <a:ext cx="6090859" cy="486833"/>
          </a:xfrm>
        </p:spPr>
        <p:txBody>
          <a:bodyPr/>
          <a:lstStyle/>
          <a:p>
            <a:r>
              <a:rPr lang="fr-FR" smtClean="0"/>
              <a:t>JLR 2020- ECASC-VALABRE  RISQUE BATIMENTAIRE. MSP CT RB sur IMR</a:t>
            </a:r>
            <a:endParaRPr lang="fr-FR"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4664" y="611560"/>
            <a:ext cx="6294463" cy="683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800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8720" y="6228184"/>
            <a:ext cx="5086350" cy="1368152"/>
          </a:xfrm>
        </p:spPr>
        <p:txBody>
          <a:bodyPr>
            <a:normAutofit/>
          </a:bodyPr>
          <a:lstStyle/>
          <a:p>
            <a:r>
              <a:rPr lang="fr-FR" sz="2400" dirty="0"/>
              <a:t>S</a:t>
            </a:r>
            <a:r>
              <a:rPr lang="fr-FR" sz="2400" dirty="0" smtClean="0"/>
              <a:t>ituation du « CHANTIER »  18 rue de </a:t>
            </a:r>
            <a:r>
              <a:rPr lang="fr-FR" sz="2400" dirty="0" err="1" smtClean="0"/>
              <a:t>Bellebat</a:t>
            </a:r>
            <a:r>
              <a:rPr lang="fr-FR" sz="2400" dirty="0" smtClean="0"/>
              <a:t>, 45000 ORLEANS</a:t>
            </a:r>
            <a:endParaRPr lang="fr-FR" sz="2400" dirty="0"/>
          </a:p>
        </p:txBody>
      </p:sp>
      <p:sp>
        <p:nvSpPr>
          <p:cNvPr id="4" name="Espace réservé du pied de page 3"/>
          <p:cNvSpPr>
            <a:spLocks noGrp="1"/>
          </p:cNvSpPr>
          <p:nvPr>
            <p:ph type="ftr" sz="quarter" idx="11"/>
          </p:nvPr>
        </p:nvSpPr>
        <p:spPr>
          <a:xfrm>
            <a:off x="571499" y="8278369"/>
            <a:ext cx="6090859" cy="486833"/>
          </a:xfrm>
        </p:spPr>
        <p:txBody>
          <a:bodyPr/>
          <a:lstStyle/>
          <a:p>
            <a:r>
              <a:rPr lang="fr-FR" smtClean="0"/>
              <a:t>JLR 2020- ECASC-VALABRE  RISQUE BATIMENTAIRE. MSP CT RB sur IMR</a:t>
            </a:r>
            <a:endParaRPr lang="fr-F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4664" y="2699792"/>
            <a:ext cx="590519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799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0728" y="5076056"/>
            <a:ext cx="5086350" cy="1368152"/>
          </a:xfrm>
        </p:spPr>
        <p:txBody>
          <a:bodyPr>
            <a:normAutofit/>
          </a:bodyPr>
          <a:lstStyle/>
          <a:p>
            <a:r>
              <a:rPr lang="fr-FR" sz="2400" dirty="0" smtClean="0"/>
              <a:t>Trémie avec perré des voies ferrées  </a:t>
            </a:r>
            <a:br>
              <a:rPr lang="fr-FR" sz="2400" dirty="0" smtClean="0"/>
            </a:br>
            <a:endParaRPr lang="fr-FR" sz="2400" dirty="0"/>
          </a:p>
        </p:txBody>
      </p:sp>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pic>
        <p:nvPicPr>
          <p:cNvPr id="1027" name="Picture 3" descr="C:\Users\JL\Desktop\IMR ORLEANS NOV 2020 MARC G\P104046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1202" y="683568"/>
            <a:ext cx="5319773" cy="3553608"/>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5"/>
          <p:cNvSpPr/>
          <p:nvPr/>
        </p:nvSpPr>
        <p:spPr>
          <a:xfrm rot="2945856">
            <a:off x="402228" y="819029"/>
            <a:ext cx="2134096" cy="5040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4313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8" name="Titre 1"/>
          <p:cNvSpPr txBox="1">
            <a:spLocks/>
          </p:cNvSpPr>
          <p:nvPr/>
        </p:nvSpPr>
        <p:spPr>
          <a:xfrm>
            <a:off x="188640" y="5508104"/>
            <a:ext cx="6264696" cy="2592288"/>
          </a:xfrm>
          <a:prstGeom prst="rect">
            <a:avLst/>
          </a:prstGeom>
          <a:ln>
            <a:solidFill>
              <a:schemeClr val="tx1"/>
            </a:solidFill>
          </a:ln>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smtClean="0"/>
              <a:t> Découverte d’un puit d’aération de galerie.</a:t>
            </a:r>
          </a:p>
          <a:p>
            <a:r>
              <a:rPr lang="fr-FR" sz="2400" dirty="0" smtClean="0"/>
              <a:t>L’historique des carrières ou cavités en général dans cette zone du 45, révélé sur GEORISQUES, peut être une hypothèse plausible pour l’origine des dommages sur ce bâtiment.  </a:t>
            </a:r>
            <a:endParaRPr lang="fr-FR" sz="2400" dirty="0"/>
          </a:p>
        </p:txBody>
      </p:sp>
      <p:pic>
        <p:nvPicPr>
          <p:cNvPr id="9220" name="Picture 4" descr="C:\Users\JL\Desktop\IMR ORLEANS NOV 2020 MARC G\P104035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9591" y="827584"/>
            <a:ext cx="6359989"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0160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5" name="Espace réservé du contenu 2"/>
          <p:cNvSpPr txBox="1">
            <a:spLocks/>
          </p:cNvSpPr>
          <p:nvPr/>
        </p:nvSpPr>
        <p:spPr>
          <a:xfrm>
            <a:off x="113992" y="611560"/>
            <a:ext cx="6624736" cy="7488832"/>
          </a:xfrm>
          <a:prstGeom prst="rect">
            <a:avLst/>
          </a:prstGeom>
          <a:ln w="38100">
            <a:solidFill>
              <a:schemeClr val="tx1"/>
            </a:solidFill>
          </a:ln>
        </p:spPr>
        <p:txBody>
          <a:bodyPr vert="horz" lIns="91440" tIns="45720" rIns="91440" bIns="45720" rtlCol="0" anchor="ctr" anchorCtr="0">
            <a:normAutofit lnSpcReduction="1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fr-FR" sz="4000" b="1" dirty="0" smtClean="0">
                <a:solidFill>
                  <a:srgbClr val="C00000"/>
                </a:solidFill>
              </a:rPr>
              <a:t>CONCLUSION 1</a:t>
            </a:r>
          </a:p>
          <a:p>
            <a:pPr marL="0" indent="0" algn="ctr">
              <a:buFont typeface="Arial" pitchFamily="34" charset="0"/>
              <a:buNone/>
            </a:pPr>
            <a:r>
              <a:rPr lang="fr-FR" sz="4000" b="1" u="sng" dirty="0" smtClean="0">
                <a:solidFill>
                  <a:schemeClr val="tx1"/>
                </a:solidFill>
              </a:rPr>
              <a:t>ZONE</a:t>
            </a:r>
          </a:p>
          <a:p>
            <a:pPr marL="0" indent="0" algn="ctr">
              <a:buFont typeface="Arial" pitchFamily="34" charset="0"/>
              <a:buNone/>
            </a:pPr>
            <a:r>
              <a:rPr lang="fr-FR" sz="3200" b="1" dirty="0" smtClean="0">
                <a:solidFill>
                  <a:schemeClr val="tx1"/>
                </a:solidFill>
              </a:rPr>
              <a:t> </a:t>
            </a:r>
            <a:r>
              <a:rPr lang="fr-FR" sz="2800" b="1" dirty="0" smtClean="0">
                <a:solidFill>
                  <a:schemeClr val="tx1"/>
                </a:solidFill>
              </a:rPr>
              <a:t>historicité du Loiret et de ses aléas locaux- consulter BDD GEORISQUES</a:t>
            </a:r>
          </a:p>
          <a:p>
            <a:pPr marL="0" indent="0" algn="ctr">
              <a:buFont typeface="Arial" pitchFamily="34" charset="0"/>
              <a:buNone/>
            </a:pPr>
            <a:r>
              <a:rPr lang="fr-FR" sz="4000" b="1" u="sng" dirty="0" smtClean="0">
                <a:solidFill>
                  <a:schemeClr val="tx1"/>
                </a:solidFill>
              </a:rPr>
              <a:t>SECTEUR </a:t>
            </a:r>
          </a:p>
          <a:p>
            <a:pPr marL="0" indent="0" algn="ctr">
              <a:buFont typeface="Arial" pitchFamily="34" charset="0"/>
              <a:buNone/>
            </a:pPr>
            <a:r>
              <a:rPr lang="fr-FR" sz="2800" b="1" dirty="0" smtClean="0">
                <a:solidFill>
                  <a:schemeClr val="tx1"/>
                </a:solidFill>
              </a:rPr>
              <a:t>Urbain dense avec proximité voies ferrées et fleuve</a:t>
            </a:r>
          </a:p>
          <a:p>
            <a:pPr marL="0" indent="0" algn="ctr">
              <a:buFont typeface="Arial" pitchFamily="34" charset="0"/>
              <a:buNone/>
            </a:pPr>
            <a:r>
              <a:rPr lang="fr-FR" sz="4000" b="1" u="sng" dirty="0" smtClean="0">
                <a:solidFill>
                  <a:schemeClr val="tx1"/>
                </a:solidFill>
              </a:rPr>
              <a:t>CHANTIER</a:t>
            </a:r>
          </a:p>
          <a:p>
            <a:pPr marL="0" indent="0" algn="ctr">
              <a:buNone/>
            </a:pPr>
            <a:r>
              <a:rPr lang="fr-FR" sz="2800" b="1" dirty="0" smtClean="0">
                <a:solidFill>
                  <a:schemeClr val="tx1"/>
                </a:solidFill>
              </a:rPr>
              <a:t>Quartier pavillonnaire, ancien non vétuste R+1 + comble + sous-sol, habitant 2 personnes, fissurations visibles, Proximité voierie, maison mitoyenne, transformateur électrique en limite de propriété, alim. Gaz?</a:t>
            </a:r>
            <a:endParaRPr lang="fr-FR" sz="2800" b="1" dirty="0">
              <a:solidFill>
                <a:schemeClr val="tx1"/>
              </a:solidFill>
            </a:endParaRPr>
          </a:p>
          <a:p>
            <a:pPr marL="0" indent="0" algn="ctr">
              <a:buFont typeface="Arial" pitchFamily="34" charset="0"/>
              <a:buNone/>
            </a:pPr>
            <a:endParaRPr lang="fr-FR" sz="4000" b="1" u="sng" dirty="0" smtClean="0">
              <a:solidFill>
                <a:schemeClr val="tx1"/>
              </a:solidFill>
            </a:endParaRPr>
          </a:p>
        </p:txBody>
      </p:sp>
    </p:spTree>
    <p:extLst>
      <p:ext uri="{BB962C8B-B14F-4D97-AF65-F5344CB8AC3E}">
        <p14:creationId xmlns:p14="http://schemas.microsoft.com/office/powerpoint/2010/main" val="1846847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JLR 2020- ECASC-VALABRE  RISQUE BATIMENTAIRE. MSP CT RB sur IMR</a:t>
            </a:r>
            <a:endParaRPr lang="fr-FR"/>
          </a:p>
        </p:txBody>
      </p:sp>
      <p:sp>
        <p:nvSpPr>
          <p:cNvPr id="5" name="Espace réservé du contenu 2"/>
          <p:cNvSpPr txBox="1">
            <a:spLocks/>
          </p:cNvSpPr>
          <p:nvPr/>
        </p:nvSpPr>
        <p:spPr>
          <a:xfrm>
            <a:off x="113992" y="1187624"/>
            <a:ext cx="6624736" cy="6912768"/>
          </a:xfrm>
          <a:prstGeom prst="rect">
            <a:avLst/>
          </a:prstGeom>
          <a:ln w="25400">
            <a:solidFill>
              <a:srgbClr val="FFFF00"/>
            </a:solidFill>
          </a:ln>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fr-FR" sz="3200" b="1" dirty="0" smtClean="0">
                <a:solidFill>
                  <a:srgbClr val="FFFF00"/>
                </a:solidFill>
              </a:rPr>
              <a:t>2°- DESCRIPTION STRUCTURALE</a:t>
            </a:r>
            <a:endParaRPr lang="fr-FR" sz="3200" b="1" dirty="0" smtClean="0">
              <a:solidFill>
                <a:srgbClr val="FFFF00"/>
              </a:solidFill>
            </a:endParaRPr>
          </a:p>
        </p:txBody>
      </p:sp>
    </p:spTree>
    <p:extLst>
      <p:ext uri="{BB962C8B-B14F-4D97-AF65-F5344CB8AC3E}">
        <p14:creationId xmlns:p14="http://schemas.microsoft.com/office/powerpoint/2010/main" val="28733620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Personnalisé 1">
      <a:majorFont>
        <a:latin typeface="Arial"/>
        <a:ea typeface=""/>
        <a:cs typeface=""/>
      </a:majorFont>
      <a:minorFont>
        <a:latin typeface="Arial"/>
        <a:ea typeface=""/>
        <a:cs typeface=""/>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3516</TotalTime>
  <Words>1012</Words>
  <Application>Microsoft Office PowerPoint</Application>
  <PresentationFormat>Affichage à l'écran (4:3)</PresentationFormat>
  <Paragraphs>113</Paragraphs>
  <Slides>28</Slides>
  <Notes>0</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NewsPrint</vt:lpstr>
      <vt:lpstr>IMR ORLEANS II</vt:lpstr>
      <vt:lpstr>Présentation PowerPoint</vt:lpstr>
      <vt:lpstr>Situation du « CHANTIER »  18 rue de Bellebat, 45000 ORLEANS</vt:lpstr>
      <vt:lpstr>Localisation parcelle cadastrale du  18 rue de Bellebat, 45000 ORLEANS</vt:lpstr>
      <vt:lpstr>Situation du « CHANTIER »  18 rue de Bellebat, 45000 ORLEANS</vt:lpstr>
      <vt:lpstr>Trémie avec perré des voies ferrées   </vt:lpstr>
      <vt:lpstr>Présentation PowerPoint</vt:lpstr>
      <vt:lpstr>Présentation PowerPoint</vt:lpstr>
      <vt:lpstr>Présentation PowerPoint</vt:lpstr>
      <vt:lpstr>Présentation PowerPoint</vt:lpstr>
      <vt:lpstr>Présentation PowerPoint</vt:lpstr>
      <vt:lpstr>Présentation PowerPoint</vt:lpstr>
      <vt:lpstr>Rupture de la maçonnerie du jambage Sud avec un faciès de rupture subhorizontal  présentant une sortie de plan avec soufflure de matériau sur la chaussée.</vt:lpstr>
      <vt:lpstr>Fissure traversante (lézarde) Horizontale dans mur porteur en maçonnerie et caractéristique d’une perte de son assise Préconclusion: mouvement de sol</vt:lpstr>
      <vt:lpstr>Importante fissure traversante (lézarde) avec un faciès de bielle de compression  et sortie de plan dans mur porteur en maçonnerie Préconclusion: mouvement de sol vertical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Fissurations généralisées des sous-faces des planchers présentant des soufflages de matériaux (contraintes horizontales de traction et de compression dans ces éléments)</vt:lpstr>
      <vt:lpstr>Présentation PowerPoint</vt:lpstr>
      <vt:lpstr>Présentation PowerPoint</vt:lpstr>
      <vt:lpstr>CR au COS</vt:lpstr>
      <vt:lpstr>VIGILANCES 1° à l’égard du SDIS  le CT doit garder la maitrise de ses actions au sein du SDIS 2° à l’égard du Maire voir « Arrêt no 262199 du 27 juin 2005 Conseil d’Etat «Ville d’Orleans» extrait dans Le Moniteur: https://www.lemoniteur.fr/article/champ-d-application-de-la-procedure-d-arrete-de-peril.595414  Consultation pour pédagogie du rapport n°1 du CEREMA: PCD 443 - ORLEANS - FBG BOURGOGNE - PROPRIETE DUMAS - VF.pdf</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IMR ORLEANS II</dc:title>
  <dc:creator>JL</dc:creator>
  <cp:lastModifiedBy>JL</cp:lastModifiedBy>
  <cp:revision>62</cp:revision>
  <dcterms:created xsi:type="dcterms:W3CDTF">2020-11-27T08:11:20Z</dcterms:created>
  <dcterms:modified xsi:type="dcterms:W3CDTF">2020-11-30T16:53:58Z</dcterms:modified>
</cp:coreProperties>
</file>