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7" r:id="rId3"/>
    <p:sldId id="268" r:id="rId4"/>
    <p:sldId id="257" r:id="rId5"/>
    <p:sldId id="274" r:id="rId6"/>
    <p:sldId id="275" r:id="rId7"/>
    <p:sldId id="270" r:id="rId8"/>
    <p:sldId id="271" r:id="rId9"/>
    <p:sldId id="261" r:id="rId10"/>
    <p:sldId id="259" r:id="rId11"/>
    <p:sldId id="260" r:id="rId12"/>
    <p:sldId id="262" r:id="rId13"/>
    <p:sldId id="263" r:id="rId14"/>
    <p:sldId id="264" r:id="rId15"/>
    <p:sldId id="265" r:id="rId16"/>
    <p:sldId id="266" r:id="rId17"/>
    <p:sldId id="269" r:id="rId18"/>
    <p:sldId id="276" r:id="rId19"/>
    <p:sldId id="272"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CB34-ADB3-4B69-A936-63F716511A50}" type="datetimeFigureOut">
              <a:rPr lang="fr-FR" smtClean="0"/>
              <a:pPr/>
              <a:t>04/02/2021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08894-75E6-41CA-AE85-44EA66AE4867}" type="slidenum">
              <a:rPr lang="fr-FR" smtClean="0"/>
              <a:pPr/>
              <a:t>‹N°›</a:t>
            </a:fld>
            <a:endParaRPr lang="fr-FR"/>
          </a:p>
        </p:txBody>
      </p:sp>
    </p:spTree>
    <p:extLst>
      <p:ext uri="{BB962C8B-B14F-4D97-AF65-F5344CB8AC3E}">
        <p14:creationId xmlns:p14="http://schemas.microsoft.com/office/powerpoint/2010/main" val="149008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Démolition uniquement sur le fondement de ses pouvoirs de police généraux</a:t>
            </a:r>
            <a:endParaRPr lang="fr-FR" dirty="0"/>
          </a:p>
        </p:txBody>
      </p:sp>
      <p:sp>
        <p:nvSpPr>
          <p:cNvPr id="4" name="Espace réservé du numéro de diapositive 3"/>
          <p:cNvSpPr>
            <a:spLocks noGrp="1"/>
          </p:cNvSpPr>
          <p:nvPr>
            <p:ph type="sldNum" sz="quarter" idx="10"/>
          </p:nvPr>
        </p:nvSpPr>
        <p:spPr/>
        <p:txBody>
          <a:bodyPr/>
          <a:lstStyle/>
          <a:p>
            <a:fld id="{ACE08894-75E6-41CA-AE85-44EA66AE4867}" type="slidenum">
              <a:rPr lang="fr-FR" smtClean="0"/>
              <a:pPr/>
              <a:t>2</a:t>
            </a:fld>
            <a:endParaRPr lang="fr-FR"/>
          </a:p>
        </p:txBody>
      </p:sp>
    </p:spTree>
    <p:extLst>
      <p:ext uri="{BB962C8B-B14F-4D97-AF65-F5344CB8AC3E}">
        <p14:creationId xmlns:p14="http://schemas.microsoft.com/office/powerpoint/2010/main" val="128105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Démolition uniquement sur le fondement de ses pouvoirs de police généraux</a:t>
            </a:r>
            <a:endParaRPr lang="fr-FR" dirty="0"/>
          </a:p>
        </p:txBody>
      </p:sp>
      <p:sp>
        <p:nvSpPr>
          <p:cNvPr id="4" name="Espace réservé du numéro de diapositive 3"/>
          <p:cNvSpPr>
            <a:spLocks noGrp="1"/>
          </p:cNvSpPr>
          <p:nvPr>
            <p:ph type="sldNum" sz="quarter" idx="10"/>
          </p:nvPr>
        </p:nvSpPr>
        <p:spPr/>
        <p:txBody>
          <a:bodyPr/>
          <a:lstStyle/>
          <a:p>
            <a:fld id="{ACE08894-75E6-41CA-AE85-44EA66AE4867}" type="slidenum">
              <a:rPr lang="fr-FR" smtClean="0"/>
              <a:pPr/>
              <a:t>3</a:t>
            </a:fld>
            <a:endParaRPr lang="fr-FR"/>
          </a:p>
        </p:txBody>
      </p:sp>
    </p:spTree>
    <p:extLst>
      <p:ext uri="{BB962C8B-B14F-4D97-AF65-F5344CB8AC3E}">
        <p14:creationId xmlns:p14="http://schemas.microsoft.com/office/powerpoint/2010/main" val="11108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Démolition uniquement sur le fondement de ses pouvoirs de police généraux</a:t>
            </a:r>
            <a:endParaRPr lang="fr-FR" dirty="0"/>
          </a:p>
        </p:txBody>
      </p:sp>
      <p:sp>
        <p:nvSpPr>
          <p:cNvPr id="4" name="Espace réservé du numéro de diapositive 3"/>
          <p:cNvSpPr>
            <a:spLocks noGrp="1"/>
          </p:cNvSpPr>
          <p:nvPr>
            <p:ph type="sldNum" sz="quarter" idx="10"/>
          </p:nvPr>
        </p:nvSpPr>
        <p:spPr/>
        <p:txBody>
          <a:bodyPr/>
          <a:lstStyle/>
          <a:p>
            <a:fld id="{ACE08894-75E6-41CA-AE85-44EA66AE4867}" type="slidenum">
              <a:rPr lang="fr-FR" smtClean="0"/>
              <a:pPr/>
              <a:t>4</a:t>
            </a:fld>
            <a:endParaRPr lang="fr-FR"/>
          </a:p>
        </p:txBody>
      </p:sp>
    </p:spTree>
    <p:extLst>
      <p:ext uri="{BB962C8B-B14F-4D97-AF65-F5344CB8AC3E}">
        <p14:creationId xmlns:p14="http://schemas.microsoft.com/office/powerpoint/2010/main" val="334020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26981CA-9288-406D-BA2F-00FC75D6DFB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12E4FF9-12E5-48D6-8B08-010F68858A28}"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26981CA-9288-406D-BA2F-00FC75D6DFB9}"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12E4FF9-12E5-48D6-8B08-010F68858A28}" type="datetimeFigureOut">
              <a:rPr lang="fr-FR" smtClean="0"/>
              <a:pPr/>
              <a:t>04/02/2021</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26981CA-9288-406D-BA2F-00FC75D6DFB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0633&amp;idArticle=LEGIARTI000006390150&amp;dateTexte=&amp;categorieLien=ci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4096&amp;idArticle=LEGIARTI000006825761&amp;dateTexte=&amp;categorieLien=c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2000">
              <a:srgbClr val="00B0F0">
                <a:alpha val="12000"/>
              </a:srgb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196752"/>
            <a:ext cx="7772400" cy="1512168"/>
          </a:xfrm>
        </p:spPr>
        <p:txBody>
          <a:bodyPr>
            <a:normAutofit/>
          </a:bodyPr>
          <a:lstStyle/>
          <a:p>
            <a:pPr algn="ctr"/>
            <a:r>
              <a:rPr lang="fr-FR" dirty="0" smtClean="0"/>
              <a:t>Formation risques </a:t>
            </a:r>
            <a:r>
              <a:rPr lang="fr-FR" dirty="0" err="1" smtClean="0"/>
              <a:t>bâtimentaires</a:t>
            </a:r>
            <a:endParaRPr lang="fr-FR" dirty="0"/>
          </a:p>
        </p:txBody>
      </p:sp>
      <p:sp>
        <p:nvSpPr>
          <p:cNvPr id="4" name="Sous-titre 3"/>
          <p:cNvSpPr>
            <a:spLocks noGrp="1"/>
          </p:cNvSpPr>
          <p:nvPr>
            <p:ph type="subTitle" idx="1"/>
          </p:nvPr>
        </p:nvSpPr>
        <p:spPr>
          <a:xfrm>
            <a:off x="542410" y="4365104"/>
            <a:ext cx="7772400" cy="914400"/>
          </a:xfrm>
        </p:spPr>
        <p:txBody>
          <a:bodyPr/>
          <a:lstStyle/>
          <a:p>
            <a:pPr algn="ctr"/>
            <a:r>
              <a:rPr lang="fr-FR" dirty="0"/>
              <a:t>Les procédures de péril </a:t>
            </a:r>
            <a:r>
              <a:rPr lang="fr-FR" dirty="0" smtClean="0"/>
              <a:t>dans le cadre des édifices menaçant ruine (Police </a:t>
            </a:r>
            <a:r>
              <a:rPr lang="fr-FR" dirty="0"/>
              <a:t>du Maire)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Procédure uniquement sur le bâtis</a:t>
            </a:r>
            <a:endParaRPr lang="fr-FR" dirty="0"/>
          </a:p>
        </p:txBody>
      </p:sp>
      <p:sp>
        <p:nvSpPr>
          <p:cNvPr id="3" name="Espace réservé du texte 2"/>
          <p:cNvSpPr>
            <a:spLocks noGrp="1"/>
          </p:cNvSpPr>
          <p:nvPr>
            <p:ph type="body" idx="1"/>
          </p:nvPr>
        </p:nvSpPr>
        <p:spPr>
          <a:xfrm>
            <a:off x="468344" y="5624484"/>
            <a:ext cx="8183880" cy="612828"/>
          </a:xfrm>
        </p:spPr>
        <p:txBody>
          <a:bodyPr>
            <a:normAutofit/>
          </a:bodyPr>
          <a:lstStyle/>
          <a:p>
            <a:r>
              <a:rPr lang="fr-FR" dirty="0" smtClean="0"/>
              <a:t>Sont donc exclus du champ d’application de cette procédure les dangers provoqués par un chemin, le risque de chute d’un arbre…</a:t>
            </a:r>
          </a:p>
          <a:p>
            <a:endParaRPr lang="fr-FR" dirty="0"/>
          </a:p>
        </p:txBody>
      </p:sp>
      <p:sp>
        <p:nvSpPr>
          <p:cNvPr id="5" name="Rectangle 4"/>
          <p:cNvSpPr/>
          <p:nvPr/>
        </p:nvSpPr>
        <p:spPr>
          <a:xfrm>
            <a:off x="4572000" y="1412776"/>
            <a:ext cx="4032448" cy="1754326"/>
          </a:xfrm>
          <a:prstGeom prst="rect">
            <a:avLst/>
          </a:prstGeom>
        </p:spPr>
        <p:txBody>
          <a:bodyPr wrap="square">
            <a:spAutoFit/>
          </a:bodyPr>
          <a:lstStyle/>
          <a:p>
            <a:r>
              <a:rPr lang="fr-FR" dirty="0"/>
              <a:t>bâtiments, murs, murs de soutènement, balcons,</a:t>
            </a:r>
          </a:p>
          <a:p>
            <a:r>
              <a:rPr lang="fr-FR" dirty="0"/>
              <a:t>corniches, cheminées, tuyaux d’évacuation des eaux de toiture</a:t>
            </a:r>
            <a:r>
              <a:rPr lang="fr-FR" dirty="0" smtClean="0"/>
              <a:t>…</a:t>
            </a:r>
          </a:p>
          <a:p>
            <a:endParaRPr lang="fr-FR" dirty="0"/>
          </a:p>
        </p:txBody>
      </p:sp>
      <p:sp>
        <p:nvSpPr>
          <p:cNvPr id="6" name="ZoneTexte 5"/>
          <p:cNvSpPr txBox="1"/>
          <p:nvPr/>
        </p:nvSpPr>
        <p:spPr>
          <a:xfrm>
            <a:off x="4572000" y="3284984"/>
            <a:ext cx="3888431" cy="584775"/>
          </a:xfrm>
          <a:prstGeom prst="rect">
            <a:avLst/>
          </a:prstGeom>
          <a:noFill/>
        </p:spPr>
        <p:txBody>
          <a:bodyPr wrap="square" rtlCol="0">
            <a:spAutoFit/>
          </a:bodyPr>
          <a:lstStyle/>
          <a:p>
            <a:r>
              <a:rPr lang="fr-FR" sz="1600" b="1" dirty="0" smtClean="0">
                <a:solidFill>
                  <a:schemeClr val="accent1"/>
                </a:solidFill>
              </a:rPr>
              <a:t>Tous types de bâtiments concernés</a:t>
            </a:r>
            <a:endParaRPr lang="fr-FR" sz="1600" b="1" dirty="0">
              <a:solidFill>
                <a:schemeClr val="accent1"/>
              </a:solidFill>
            </a:endParaRPr>
          </a:p>
        </p:txBody>
      </p:sp>
      <p:pic>
        <p:nvPicPr>
          <p:cNvPr id="1028" name="Picture 4" descr="http://legacy.lunion.presse.fr/media/imagecache/article-taille-normale/protec/2012-06/2012-06-23/201206234fe540f190fdc-1-608537.jpg"/>
          <p:cNvPicPr>
            <a:picLocks noChangeAspect="1" noChangeArrowheads="1"/>
          </p:cNvPicPr>
          <p:nvPr/>
        </p:nvPicPr>
        <p:blipFill>
          <a:blip r:embed="rId2" cstate="print"/>
          <a:srcRect/>
          <a:stretch>
            <a:fillRect/>
          </a:stretch>
        </p:blipFill>
        <p:spPr bwMode="auto">
          <a:xfrm>
            <a:off x="611560" y="1340768"/>
            <a:ext cx="3810000" cy="25431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45224"/>
            <a:ext cx="8676456" cy="1051560"/>
          </a:xfrm>
        </p:spPr>
        <p:txBody>
          <a:bodyPr>
            <a:normAutofit/>
          </a:bodyPr>
          <a:lstStyle/>
          <a:p>
            <a:r>
              <a:rPr lang="fr-FR" sz="2800" b="0" dirty="0" smtClean="0">
                <a:solidFill>
                  <a:schemeClr val="bg1">
                    <a:lumMod val="50000"/>
                  </a:schemeClr>
                </a:solidFill>
              </a:rPr>
              <a:t>Le danger doit émaner de l’immeuble</a:t>
            </a:r>
            <a:endParaRPr lang="fr-FR" sz="2800" b="0" dirty="0">
              <a:solidFill>
                <a:schemeClr val="bg1">
                  <a:lumMod val="50000"/>
                </a:schemeClr>
              </a:solidFill>
            </a:endParaRPr>
          </a:p>
        </p:txBody>
      </p:sp>
      <p:pic>
        <p:nvPicPr>
          <p:cNvPr id="19458" name="Picture 2" descr="http://www.lefigaro.fr/medias/2009/01/28/82a650e8-ed58-11dd-977f-39012d3b984b.jpg"/>
          <p:cNvPicPr>
            <a:picLocks noChangeAspect="1" noChangeArrowheads="1"/>
          </p:cNvPicPr>
          <p:nvPr/>
        </p:nvPicPr>
        <p:blipFill>
          <a:blip r:embed="rId2" cstate="print"/>
          <a:srcRect/>
          <a:stretch>
            <a:fillRect/>
          </a:stretch>
        </p:blipFill>
        <p:spPr bwMode="auto">
          <a:xfrm>
            <a:off x="539552" y="1700808"/>
            <a:ext cx="3676306" cy="2880320"/>
          </a:xfrm>
          <a:prstGeom prst="rect">
            <a:avLst/>
          </a:prstGeom>
          <a:noFill/>
        </p:spPr>
      </p:pic>
      <p:pic>
        <p:nvPicPr>
          <p:cNvPr id="19460" name="Picture 4" descr="http://legacy.lunion.presse.fr/media/imagecache/article-taille-normale/protec/2010-08/2010-08-12/201008124c6365e9f3236-0.jpg"/>
          <p:cNvPicPr>
            <a:picLocks noChangeAspect="1" noChangeArrowheads="1"/>
          </p:cNvPicPr>
          <p:nvPr/>
        </p:nvPicPr>
        <p:blipFill>
          <a:blip r:embed="rId3" cstate="print"/>
          <a:srcRect/>
          <a:stretch>
            <a:fillRect/>
          </a:stretch>
        </p:blipFill>
        <p:spPr bwMode="auto">
          <a:xfrm>
            <a:off x="4644008" y="1700808"/>
            <a:ext cx="3810000" cy="2857500"/>
          </a:xfrm>
          <a:prstGeom prst="rect">
            <a:avLst/>
          </a:prstGeom>
          <a:noFill/>
        </p:spPr>
      </p:pic>
      <p:sp>
        <p:nvSpPr>
          <p:cNvPr id="6" name="ZoneTexte 5"/>
          <p:cNvSpPr txBox="1"/>
          <p:nvPr/>
        </p:nvSpPr>
        <p:spPr>
          <a:xfrm>
            <a:off x="1907704" y="4869160"/>
            <a:ext cx="1296144" cy="523220"/>
          </a:xfrm>
          <a:prstGeom prst="rect">
            <a:avLst/>
          </a:prstGeom>
          <a:noFill/>
        </p:spPr>
        <p:txBody>
          <a:bodyPr wrap="square" rtlCol="0">
            <a:spAutoFit/>
          </a:bodyPr>
          <a:lstStyle/>
          <a:p>
            <a:r>
              <a:rPr lang="fr-FR" sz="2800" b="1" dirty="0" smtClean="0"/>
              <a:t>NON</a:t>
            </a:r>
            <a:endParaRPr lang="fr-FR" sz="2800" b="1" dirty="0"/>
          </a:p>
        </p:txBody>
      </p:sp>
      <p:sp>
        <p:nvSpPr>
          <p:cNvPr id="7" name="ZoneTexte 6"/>
          <p:cNvSpPr txBox="1"/>
          <p:nvPr/>
        </p:nvSpPr>
        <p:spPr>
          <a:xfrm>
            <a:off x="6156176" y="4869160"/>
            <a:ext cx="976549" cy="523220"/>
          </a:xfrm>
          <a:prstGeom prst="rect">
            <a:avLst/>
          </a:prstGeom>
          <a:noFill/>
        </p:spPr>
        <p:txBody>
          <a:bodyPr wrap="none" rtlCol="0">
            <a:spAutoFit/>
          </a:bodyPr>
          <a:lstStyle/>
          <a:p>
            <a:r>
              <a:rPr lang="fr-FR" sz="2800" b="1" dirty="0" smtClean="0"/>
              <a:t>OUI</a:t>
            </a:r>
            <a:endParaRPr lang="fr-FR"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373216"/>
            <a:ext cx="9001000" cy="1051560"/>
          </a:xfrm>
        </p:spPr>
        <p:txBody>
          <a:bodyPr>
            <a:normAutofit/>
          </a:bodyPr>
          <a:lstStyle/>
          <a:p>
            <a:r>
              <a:rPr lang="fr-FR" sz="2000" dirty="0" smtClean="0"/>
              <a:t>la procédure de péril ordinaire et de péril imminent.</a:t>
            </a:r>
            <a:endParaRPr lang="fr-FR" sz="2000" dirty="0"/>
          </a:p>
        </p:txBody>
      </p:sp>
      <p:sp>
        <p:nvSpPr>
          <p:cNvPr id="4" name="Rectangle 3"/>
          <p:cNvSpPr/>
          <p:nvPr/>
        </p:nvSpPr>
        <p:spPr>
          <a:xfrm>
            <a:off x="1403648" y="980728"/>
            <a:ext cx="6840760" cy="2585323"/>
          </a:xfrm>
          <a:prstGeom prst="rect">
            <a:avLst/>
          </a:prstGeom>
        </p:spPr>
        <p:txBody>
          <a:bodyPr wrap="square">
            <a:spAutoFit/>
          </a:bodyPr>
          <a:lstStyle/>
          <a:p>
            <a:r>
              <a:rPr lang="fr-FR" b="1" u="sng" dirty="0"/>
              <a:t>la procédure de péril ordinaire </a:t>
            </a:r>
            <a:r>
              <a:rPr lang="fr-FR" dirty="0"/>
              <a:t>lorsque le danger n’est pas </a:t>
            </a:r>
            <a:r>
              <a:rPr lang="fr-FR" dirty="0" smtClean="0"/>
              <a:t>immédiat.</a:t>
            </a:r>
          </a:p>
          <a:p>
            <a:endParaRPr lang="fr-FR" dirty="0"/>
          </a:p>
          <a:p>
            <a:r>
              <a:rPr lang="fr-FR" b="1" u="sng" dirty="0" smtClean="0"/>
              <a:t>La </a:t>
            </a:r>
            <a:r>
              <a:rPr lang="fr-FR" b="1" u="sng" dirty="0"/>
              <a:t>procédure de péril imminent </a:t>
            </a:r>
            <a:r>
              <a:rPr lang="fr-FR" dirty="0"/>
              <a:t>lorsque la situation justifie une intervention très rapide, cette procédure </a:t>
            </a:r>
            <a:r>
              <a:rPr lang="fr-FR" dirty="0" smtClean="0"/>
              <a:t>permettant d’édicter </a:t>
            </a:r>
            <a:r>
              <a:rPr lang="fr-FR" dirty="0"/>
              <a:t>des mesures provisoires (article L. 511-3 du CCH). Il y a notamment urgence en cas d’immeubles </a:t>
            </a:r>
            <a:r>
              <a:rPr lang="fr-FR" dirty="0" smtClean="0"/>
              <a:t>comportant certains </a:t>
            </a:r>
            <a:r>
              <a:rPr lang="fr-FR" dirty="0"/>
              <a:t>éléments dont la solidité n’est plus assurée.</a:t>
            </a:r>
          </a:p>
        </p:txBody>
      </p:sp>
      <p:pic>
        <p:nvPicPr>
          <p:cNvPr id="21506" name="Picture 2" descr="http://www.atd13.fr/wp-content/uploads/2013/12/mairie-et-drapeau-106x180.jpg"/>
          <p:cNvPicPr>
            <a:picLocks noChangeAspect="1" noChangeArrowheads="1"/>
          </p:cNvPicPr>
          <p:nvPr/>
        </p:nvPicPr>
        <p:blipFill>
          <a:blip r:embed="rId2" cstate="print"/>
          <a:srcRect/>
          <a:stretch>
            <a:fillRect/>
          </a:stretch>
        </p:blipFill>
        <p:spPr bwMode="auto">
          <a:xfrm>
            <a:off x="4067944" y="3645025"/>
            <a:ext cx="1272141" cy="216024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114549" y="823913"/>
            <a:ext cx="5378315" cy="5701431"/>
          </a:xfrm>
          <a:prstGeom prst="rect">
            <a:avLst/>
          </a:prstGeom>
          <a:noFill/>
          <a:ln w="9525">
            <a:noFill/>
            <a:miter lim="800000"/>
            <a:headEnd/>
            <a:tailEnd/>
          </a:ln>
        </p:spPr>
      </p:pic>
      <p:sp>
        <p:nvSpPr>
          <p:cNvPr id="3" name="ZoneTexte 2"/>
          <p:cNvSpPr txBox="1"/>
          <p:nvPr/>
        </p:nvSpPr>
        <p:spPr>
          <a:xfrm>
            <a:off x="3851920" y="404664"/>
            <a:ext cx="2040943" cy="369332"/>
          </a:xfrm>
          <a:prstGeom prst="rect">
            <a:avLst/>
          </a:prstGeom>
          <a:noFill/>
        </p:spPr>
        <p:txBody>
          <a:bodyPr wrap="none" rtlCol="0">
            <a:spAutoFit/>
          </a:bodyPr>
          <a:lstStyle/>
          <a:p>
            <a:r>
              <a:rPr lang="fr-FR" b="1" u="sng" dirty="0" smtClean="0">
                <a:solidFill>
                  <a:schemeClr val="accent1"/>
                </a:solidFill>
              </a:rPr>
              <a:t>Péril ordinaire</a:t>
            </a:r>
            <a:endParaRPr lang="fr-FR" b="1" u="sng"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691680" y="908720"/>
            <a:ext cx="6191652" cy="5184576"/>
          </a:xfrm>
          <a:prstGeom prst="rect">
            <a:avLst/>
          </a:prstGeom>
          <a:noFill/>
          <a:ln w="9525">
            <a:noFill/>
            <a:miter lim="800000"/>
            <a:headEnd/>
            <a:tailEnd/>
          </a:ln>
        </p:spPr>
      </p:pic>
      <p:sp>
        <p:nvSpPr>
          <p:cNvPr id="3" name="ZoneTexte 2"/>
          <p:cNvSpPr txBox="1"/>
          <p:nvPr/>
        </p:nvSpPr>
        <p:spPr>
          <a:xfrm>
            <a:off x="3851920" y="404664"/>
            <a:ext cx="2093843" cy="369332"/>
          </a:xfrm>
          <a:prstGeom prst="rect">
            <a:avLst/>
          </a:prstGeom>
          <a:noFill/>
        </p:spPr>
        <p:txBody>
          <a:bodyPr wrap="none" rtlCol="0">
            <a:spAutoFit/>
          </a:bodyPr>
          <a:lstStyle/>
          <a:p>
            <a:r>
              <a:rPr lang="fr-FR" b="1" u="sng" dirty="0" smtClean="0">
                <a:solidFill>
                  <a:schemeClr val="accent1"/>
                </a:solidFill>
              </a:rPr>
              <a:t>Péril imminent</a:t>
            </a:r>
            <a:endParaRPr lang="fr-FR" b="1" u="sng"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043608" y="1844824"/>
            <a:ext cx="7389394" cy="3778150"/>
          </a:xfrm>
          <a:prstGeom prst="rect">
            <a:avLst/>
          </a:prstGeom>
          <a:noFill/>
          <a:ln w="9525">
            <a:noFill/>
            <a:miter lim="800000"/>
            <a:headEnd/>
            <a:tailEnd/>
          </a:ln>
        </p:spPr>
      </p:pic>
      <p:sp>
        <p:nvSpPr>
          <p:cNvPr id="3" name="Rectangle à coins arrondis 2"/>
          <p:cNvSpPr/>
          <p:nvPr/>
        </p:nvSpPr>
        <p:spPr>
          <a:xfrm>
            <a:off x="5220072" y="1772816"/>
            <a:ext cx="3096344"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6444208" y="4149080"/>
            <a:ext cx="576064"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6156176" y="5157192"/>
            <a:ext cx="144016"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300192" y="5229200"/>
            <a:ext cx="5040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228184" y="5157192"/>
            <a:ext cx="7200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21153" y="1844824"/>
            <a:ext cx="2143135"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67544" y="5517232"/>
            <a:ext cx="8183880" cy="1051560"/>
          </a:xfrm>
        </p:spPr>
        <p:txBody>
          <a:bodyPr>
            <a:normAutofit/>
          </a:bodyPr>
          <a:lstStyle/>
          <a:p>
            <a:r>
              <a:rPr lang="fr-FR" sz="2800" dirty="0" smtClean="0"/>
              <a:t>Relogement d’urgence</a:t>
            </a:r>
            <a:endParaRPr lang="fr-FR"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04864"/>
            <a:ext cx="3135029" cy="220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021153" y="2046039"/>
            <a:ext cx="2198038" cy="461665"/>
          </a:xfrm>
          <a:prstGeom prst="rect">
            <a:avLst/>
          </a:prstGeom>
          <a:noFill/>
        </p:spPr>
        <p:txBody>
          <a:bodyPr wrap="none" rtlCol="0">
            <a:spAutoFit/>
          </a:bodyPr>
          <a:lstStyle/>
          <a:p>
            <a:r>
              <a:rPr lang="fr-FR" sz="2400" b="1" dirty="0" smtClean="0"/>
              <a:t>CCH ou CSP</a:t>
            </a:r>
            <a:endParaRPr lang="fr-FR" sz="2400" b="1" dirty="0"/>
          </a:p>
        </p:txBody>
      </p:sp>
      <p:sp>
        <p:nvSpPr>
          <p:cNvPr id="5" name="Flèche vers le bas 4"/>
          <p:cNvSpPr/>
          <p:nvPr/>
        </p:nvSpPr>
        <p:spPr>
          <a:xfrm>
            <a:off x="5904148" y="2924944"/>
            <a:ext cx="43204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319972" y="4293096"/>
            <a:ext cx="3600400" cy="646331"/>
          </a:xfrm>
          <a:prstGeom prst="rect">
            <a:avLst/>
          </a:prstGeom>
          <a:noFill/>
        </p:spPr>
        <p:txBody>
          <a:bodyPr wrap="square" rtlCol="0">
            <a:spAutoFit/>
          </a:bodyPr>
          <a:lstStyle/>
          <a:p>
            <a:pPr algn="ctr"/>
            <a:r>
              <a:rPr lang="fr-FR" dirty="0" smtClean="0"/>
              <a:t>Obligation de relogement par le propriétaire</a:t>
            </a:r>
            <a:endParaRPr lang="fr-FR" dirty="0"/>
          </a:p>
        </p:txBody>
      </p:sp>
      <p:sp>
        <p:nvSpPr>
          <p:cNvPr id="8" name="ZoneTexte 7"/>
          <p:cNvSpPr txBox="1"/>
          <p:nvPr/>
        </p:nvSpPr>
        <p:spPr>
          <a:xfrm>
            <a:off x="3923928" y="5255276"/>
            <a:ext cx="4458272" cy="307777"/>
          </a:xfrm>
          <a:prstGeom prst="rect">
            <a:avLst/>
          </a:prstGeom>
          <a:noFill/>
        </p:spPr>
        <p:txBody>
          <a:bodyPr wrap="none" rtlCol="0">
            <a:spAutoFit/>
          </a:bodyPr>
          <a:lstStyle/>
          <a:p>
            <a:r>
              <a:rPr lang="fr-FR" sz="1400" dirty="0" smtClean="0"/>
              <a:t>Arrêté de péril et d’interdiction d’habiter P ou T</a:t>
            </a:r>
            <a:endParaRPr lang="fr-F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517232"/>
            <a:ext cx="8183880" cy="1051560"/>
          </a:xfrm>
        </p:spPr>
        <p:txBody>
          <a:bodyPr>
            <a:normAutofit/>
          </a:bodyPr>
          <a:lstStyle/>
          <a:p>
            <a:r>
              <a:rPr lang="fr-FR" sz="2800" dirty="0" smtClean="0"/>
              <a:t>Mesures de police</a:t>
            </a:r>
            <a:endParaRPr lang="fr-FR" sz="2800" dirty="0"/>
          </a:p>
        </p:txBody>
      </p:sp>
      <p:pic>
        <p:nvPicPr>
          <p:cNvPr id="25602" name="Picture 2" descr="http://www.nordeclair.fr/sites/default/files/articles/ophotos/20140311/2071563276_B972211304Z.1_20140311185905_000_G9Q23E7O4.1-0.jpg"/>
          <p:cNvPicPr>
            <a:picLocks noChangeAspect="1" noChangeArrowheads="1"/>
          </p:cNvPicPr>
          <p:nvPr/>
        </p:nvPicPr>
        <p:blipFill>
          <a:blip r:embed="rId2" cstate="print"/>
          <a:srcRect/>
          <a:stretch>
            <a:fillRect/>
          </a:stretch>
        </p:blipFill>
        <p:spPr bwMode="auto">
          <a:xfrm>
            <a:off x="2339752" y="1268760"/>
            <a:ext cx="4327304" cy="2888587"/>
          </a:xfrm>
          <a:prstGeom prst="rect">
            <a:avLst/>
          </a:prstGeom>
          <a:noFill/>
        </p:spPr>
      </p:pic>
      <p:sp>
        <p:nvSpPr>
          <p:cNvPr id="4" name="ZoneTexte 3"/>
          <p:cNvSpPr txBox="1"/>
          <p:nvPr/>
        </p:nvSpPr>
        <p:spPr>
          <a:xfrm>
            <a:off x="1979712" y="4437112"/>
            <a:ext cx="5700920" cy="1477328"/>
          </a:xfrm>
          <a:prstGeom prst="rect">
            <a:avLst/>
          </a:prstGeom>
          <a:noFill/>
        </p:spPr>
        <p:txBody>
          <a:bodyPr wrap="none" rtlCol="0">
            <a:spAutoFit/>
          </a:bodyPr>
          <a:lstStyle/>
          <a:p>
            <a:pPr>
              <a:buFont typeface="Arial" pitchFamily="34" charset="0"/>
              <a:buChar char="•"/>
            </a:pPr>
            <a:r>
              <a:rPr lang="fr-FR" dirty="0" smtClean="0"/>
              <a:t> Affichage de l’arrêté</a:t>
            </a:r>
          </a:p>
          <a:p>
            <a:pPr>
              <a:buFont typeface="Arial" pitchFamily="34" charset="0"/>
              <a:buChar char="•"/>
            </a:pPr>
            <a:r>
              <a:rPr lang="fr-FR" dirty="0"/>
              <a:t> </a:t>
            </a:r>
            <a:r>
              <a:rPr lang="fr-FR" dirty="0" smtClean="0"/>
              <a:t>Périmètre de sécurité</a:t>
            </a:r>
          </a:p>
          <a:p>
            <a:pPr>
              <a:buFont typeface="Arial" pitchFamily="34" charset="0"/>
              <a:buChar char="•"/>
            </a:pPr>
            <a:r>
              <a:rPr lang="fr-FR" dirty="0"/>
              <a:t> </a:t>
            </a:r>
            <a:r>
              <a:rPr lang="fr-FR" dirty="0" smtClean="0"/>
              <a:t>Affichage du danger</a:t>
            </a:r>
          </a:p>
          <a:p>
            <a:pPr>
              <a:buFont typeface="Arial" pitchFamily="34" charset="0"/>
              <a:buChar char="•"/>
            </a:pPr>
            <a:r>
              <a:rPr lang="fr-FR" dirty="0"/>
              <a:t> </a:t>
            </a:r>
            <a:r>
              <a:rPr lang="fr-FR" dirty="0" smtClean="0"/>
              <a:t>Si </a:t>
            </a:r>
            <a:r>
              <a:rPr lang="fr-FR" dirty="0"/>
              <a:t>é</a:t>
            </a:r>
            <a:r>
              <a:rPr lang="fr-FR" dirty="0" smtClean="0"/>
              <a:t>vacuation de l’immeuble : arrêté de police</a:t>
            </a:r>
          </a:p>
          <a:p>
            <a:pPr>
              <a:buFont typeface="Arial" pitchFamily="34" charset="0"/>
              <a:buChar char="•"/>
            </a:pPr>
            <a:r>
              <a:rPr lang="fr-FR" dirty="0"/>
              <a:t> </a:t>
            </a:r>
            <a:r>
              <a:rPr lang="fr-FR" dirty="0" smtClean="0"/>
              <a:t>Si relogement : à la charge du propriétaire</a:t>
            </a:r>
            <a:endParaRPr lang="fr-FR" dirty="0"/>
          </a:p>
        </p:txBody>
      </p:sp>
    </p:spTree>
    <p:extLst>
      <p:ext uri="{BB962C8B-B14F-4D97-AF65-F5344CB8AC3E}">
        <p14:creationId xmlns:p14="http://schemas.microsoft.com/office/powerpoint/2010/main" val="120911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691520"/>
          </a:xfrm>
        </p:spPr>
        <p:txBody>
          <a:bodyPr/>
          <a:lstStyle/>
          <a:p>
            <a:r>
              <a:rPr lang="fr-FR" dirty="0" smtClean="0"/>
              <a:t>Et l’avenir ?...</a:t>
            </a:r>
            <a:endParaRPr lang="fr-FR" dirty="0"/>
          </a:p>
        </p:txBody>
      </p:sp>
      <p:sp>
        <p:nvSpPr>
          <p:cNvPr id="3" name="ZoneTexte 2"/>
          <p:cNvSpPr txBox="1"/>
          <p:nvPr/>
        </p:nvSpPr>
        <p:spPr>
          <a:xfrm>
            <a:off x="683568" y="1484784"/>
            <a:ext cx="7848872" cy="4524315"/>
          </a:xfrm>
          <a:prstGeom prst="rect">
            <a:avLst/>
          </a:prstGeom>
          <a:noFill/>
        </p:spPr>
        <p:txBody>
          <a:bodyPr wrap="square" rtlCol="0">
            <a:spAutoFit/>
          </a:bodyPr>
          <a:lstStyle/>
          <a:p>
            <a:r>
              <a:rPr lang="fr-FR" dirty="0" smtClean="0"/>
              <a:t>- Suite au drame de la rue d’Aubagne en novembre 2018, une proposition de loi </a:t>
            </a:r>
            <a:r>
              <a:rPr lang="fr-FR" b="1" u="sng" dirty="0" smtClean="0"/>
              <a:t>contre le logement insalubre</a:t>
            </a:r>
            <a:r>
              <a:rPr lang="fr-FR" dirty="0" smtClean="0"/>
              <a:t> a été adoptée par le Sénat le 11 </a:t>
            </a:r>
            <a:r>
              <a:rPr lang="fr-FR" dirty="0" err="1" smtClean="0"/>
              <a:t>ajuin</a:t>
            </a:r>
            <a:r>
              <a:rPr lang="fr-FR" dirty="0" smtClean="0"/>
              <a:t> 2019;</a:t>
            </a:r>
          </a:p>
          <a:p>
            <a:pPr marL="285750" indent="-285750">
              <a:buFontTx/>
              <a:buChar char="-"/>
            </a:pPr>
            <a:r>
              <a:rPr lang="fr-FR" dirty="0" smtClean="0"/>
              <a:t>Dans ce texte il est proposé la </a:t>
            </a:r>
            <a:r>
              <a:rPr lang="fr-FR" b="1" dirty="0" smtClean="0">
                <a:solidFill>
                  <a:srgbClr val="FF0000"/>
                </a:solidFill>
              </a:rPr>
              <a:t>création d’une police spéciale unique du logement </a:t>
            </a:r>
            <a:r>
              <a:rPr lang="fr-FR" dirty="0" smtClean="0"/>
              <a:t>(au sens juridique du terme, c’est-à-dire comme activité d’une autorité de police compétente), dont l’objectif serait d’améliorer l’efficacité des mesures visant à lutter contre l’habitat indigne.</a:t>
            </a:r>
          </a:p>
          <a:p>
            <a:pPr marL="285750" indent="-285750">
              <a:buFontTx/>
              <a:buChar char="-"/>
            </a:pPr>
            <a:r>
              <a:rPr lang="fr-FR" dirty="0" smtClean="0"/>
              <a:t>La dangerosité d’un édifice n’est qu’un élément contribuant à l’</a:t>
            </a:r>
            <a:r>
              <a:rPr lang="fr-FR" dirty="0" err="1" smtClean="0"/>
              <a:t>inhabitabilité</a:t>
            </a:r>
            <a:r>
              <a:rPr lang="fr-FR" dirty="0" smtClean="0"/>
              <a:t> d’un logement mais les dispositions existantes seront peut-être regroupées au sein de cette nouvelle police créée</a:t>
            </a:r>
          </a:p>
          <a:p>
            <a:pPr marL="285750" indent="-285750">
              <a:buFontTx/>
              <a:buChar char="-"/>
            </a:pPr>
            <a:r>
              <a:rPr lang="fr-FR" dirty="0" smtClean="0"/>
              <a:t>Si ces éléments se concrétisent il n’y aurait ainsi plus qu’un seul interlocuteur pour traiter ces sujets, ce qui contribuerait à lutter contre le millefeuille administratif existant dans ce domaine, particulièrement contreproductif…</a:t>
            </a:r>
          </a:p>
        </p:txBody>
      </p:sp>
    </p:spTree>
    <p:extLst>
      <p:ext uri="{BB962C8B-B14F-4D97-AF65-F5344CB8AC3E}">
        <p14:creationId xmlns:p14="http://schemas.microsoft.com/office/powerpoint/2010/main" val="187646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027" y="620688"/>
            <a:ext cx="8183880" cy="691520"/>
          </a:xfrm>
        </p:spPr>
        <p:txBody>
          <a:bodyPr/>
          <a:lstStyle/>
          <a:p>
            <a:pPr algn="ctr"/>
            <a:r>
              <a:rPr lang="fr-FR" dirty="0" smtClean="0"/>
              <a:t>En résumé...</a:t>
            </a:r>
            <a:endParaRPr lang="fr-FR" dirty="0"/>
          </a:p>
        </p:txBody>
      </p:sp>
      <p:sp>
        <p:nvSpPr>
          <p:cNvPr id="3" name="Espace réservé du contenu 2"/>
          <p:cNvSpPr>
            <a:spLocks noGrp="1"/>
          </p:cNvSpPr>
          <p:nvPr>
            <p:ph idx="1"/>
          </p:nvPr>
        </p:nvSpPr>
        <p:spPr>
          <a:xfrm>
            <a:off x="506027" y="1312208"/>
            <a:ext cx="8183880" cy="4187952"/>
          </a:xfrm>
        </p:spPr>
        <p:txBody>
          <a:bodyPr>
            <a:normAutofit fontScale="92500"/>
          </a:bodyPr>
          <a:lstStyle/>
          <a:p>
            <a:pPr marL="0" indent="0">
              <a:buNone/>
            </a:pPr>
            <a:r>
              <a:rPr lang="fr-FR" sz="2000" dirty="0" smtClean="0"/>
              <a:t>La police des immeubles menaçant ruine est donc :</a:t>
            </a:r>
          </a:p>
          <a:p>
            <a:pPr>
              <a:buFontTx/>
              <a:buChar char="-"/>
            </a:pPr>
            <a:r>
              <a:rPr lang="fr-FR" sz="2000" dirty="0" smtClean="0"/>
              <a:t>Soit une compétence du maire fondée sur son pouvoir de police générale : le maire en cas de danger grave et imminent tels que les accidents naturels-incendies, inondations, éboulement – prescrit les mesures de sûreté nécessaires (art. L, 2212-2 et 4 du CGCT)</a:t>
            </a:r>
          </a:p>
          <a:p>
            <a:pPr>
              <a:buFontTx/>
              <a:buChar char="-"/>
            </a:pPr>
            <a:r>
              <a:rPr lang="fr-FR" sz="2000" dirty="0" smtClean="0"/>
              <a:t>Soit une compétence de son pouvoir de police spéciale (art. L, 2212-24 du CGCT et art. L. 511-1 à 4 du CCH).</a:t>
            </a:r>
          </a:p>
          <a:p>
            <a:pPr>
              <a:buFontTx/>
              <a:buChar char="-"/>
            </a:pPr>
            <a:r>
              <a:rPr lang="fr-FR" sz="2000" dirty="0" smtClean="0"/>
              <a:t>La jurisprudence retient comme </a:t>
            </a:r>
            <a:r>
              <a:rPr lang="fr-FR" sz="2000" b="1" u="sng" dirty="0" smtClean="0"/>
              <a:t>critère exclusif </a:t>
            </a:r>
            <a:r>
              <a:rPr lang="fr-FR" sz="2000" dirty="0" smtClean="0"/>
              <a:t>le caractère intrinsèque ou extrinsèque du danger affectant l’immeuble.</a:t>
            </a:r>
          </a:p>
          <a:p>
            <a:pPr>
              <a:buFontTx/>
              <a:buChar char="-"/>
            </a:pPr>
            <a:r>
              <a:rPr lang="fr-FR" sz="2000" dirty="0" smtClean="0"/>
              <a:t>Le CT SD n’a pas vocation à se substituer à l’autorité pour le choix de la procédure utiliser mais à conseiller techniquement sur les éventuels dangers présentés par l’édifice...</a:t>
            </a:r>
          </a:p>
        </p:txBody>
      </p:sp>
    </p:spTree>
    <p:extLst>
      <p:ext uri="{BB962C8B-B14F-4D97-AF65-F5344CB8AC3E}">
        <p14:creationId xmlns:p14="http://schemas.microsoft.com/office/powerpoint/2010/main" val="208089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517232"/>
            <a:ext cx="8183880" cy="1051560"/>
          </a:xfrm>
        </p:spPr>
        <p:txBody>
          <a:bodyPr/>
          <a:lstStyle/>
          <a:p>
            <a:r>
              <a:rPr lang="fr-FR" dirty="0" smtClean="0"/>
              <a:t>Les pouvoirs de police</a:t>
            </a: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92896"/>
            <a:ext cx="2074108" cy="155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491878" y="1701432"/>
            <a:ext cx="4968553" cy="3139321"/>
          </a:xfrm>
          <a:prstGeom prst="rect">
            <a:avLst/>
          </a:prstGeom>
          <a:noFill/>
        </p:spPr>
        <p:txBody>
          <a:bodyPr wrap="square" rtlCol="0">
            <a:spAutoFit/>
          </a:bodyPr>
          <a:lstStyle/>
          <a:p>
            <a:pPr marL="285750" indent="-285750">
              <a:buFont typeface="Arial" panose="020B0604020202020204" pitchFamily="34" charset="0"/>
              <a:buChar char="•"/>
            </a:pPr>
            <a:r>
              <a:rPr lang="fr-FR" dirty="0" smtClean="0"/>
              <a:t>Police Générale</a:t>
            </a:r>
          </a:p>
          <a:p>
            <a:endParaRPr lang="fr-FR" dirty="0"/>
          </a:p>
          <a:p>
            <a:pPr marL="285750" indent="-285750">
              <a:buFont typeface="Arial" panose="020B0604020202020204" pitchFamily="34" charset="0"/>
              <a:buChar char="•"/>
            </a:pPr>
            <a:r>
              <a:rPr lang="fr-FR" dirty="0" smtClean="0"/>
              <a:t>Police des ERP</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Police des Edifices menaçant ruine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Police des communs d’immeubles d’habitation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Police de la Salubrité habitat indigne (Préfet ou Maire si SCHS)</a:t>
            </a:r>
            <a:endParaRPr lang="fr-FR" dirty="0"/>
          </a:p>
        </p:txBody>
      </p:sp>
      <p:sp>
        <p:nvSpPr>
          <p:cNvPr id="6" name="ZoneTexte 5"/>
          <p:cNvSpPr txBox="1"/>
          <p:nvPr/>
        </p:nvSpPr>
        <p:spPr>
          <a:xfrm>
            <a:off x="2483768" y="868070"/>
            <a:ext cx="4418197" cy="369332"/>
          </a:xfrm>
          <a:prstGeom prst="rect">
            <a:avLst/>
          </a:prstGeom>
          <a:noFill/>
        </p:spPr>
        <p:txBody>
          <a:bodyPr wrap="none" rtlCol="0">
            <a:spAutoFit/>
          </a:bodyPr>
          <a:lstStyle/>
          <a:p>
            <a:r>
              <a:rPr lang="fr-FR" b="1" dirty="0" smtClean="0">
                <a:solidFill>
                  <a:schemeClr val="accent1"/>
                </a:solidFill>
              </a:rPr>
              <a:t>Police générale / Police Spéciale</a:t>
            </a:r>
            <a:endParaRPr lang="fr-FR" b="1" dirty="0">
              <a:solidFill>
                <a:schemeClr val="accent1"/>
              </a:solidFill>
            </a:endParaRPr>
          </a:p>
        </p:txBody>
      </p:sp>
    </p:spTree>
    <p:extLst>
      <p:ext uri="{BB962C8B-B14F-4D97-AF65-F5344CB8AC3E}">
        <p14:creationId xmlns:p14="http://schemas.microsoft.com/office/powerpoint/2010/main" val="332911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517232"/>
            <a:ext cx="8183880" cy="1051560"/>
          </a:xfrm>
        </p:spPr>
        <p:txBody>
          <a:bodyPr/>
          <a:lstStyle/>
          <a:p>
            <a:r>
              <a:rPr lang="fr-FR" dirty="0" smtClean="0"/>
              <a:t>Les codes</a:t>
            </a: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92896"/>
            <a:ext cx="2074108" cy="155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419872" y="2393930"/>
            <a:ext cx="4968553" cy="2031325"/>
          </a:xfrm>
          <a:prstGeom prst="rect">
            <a:avLst/>
          </a:prstGeom>
          <a:noFill/>
        </p:spPr>
        <p:txBody>
          <a:bodyPr wrap="square" rtlCol="0">
            <a:spAutoFit/>
          </a:bodyPr>
          <a:lstStyle/>
          <a:p>
            <a:pPr marL="285750" indent="-285750">
              <a:buFont typeface="Arial" panose="020B0604020202020204" pitchFamily="34" charset="0"/>
              <a:buChar char="•"/>
            </a:pPr>
            <a:r>
              <a:rPr lang="fr-FR" dirty="0" smtClean="0"/>
              <a:t>Code Général des Collectivités Territoriales (CGCT)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Code de la Construction et de l’Habitation (CCH)</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Code de la Santé Publique (CSP)</a:t>
            </a:r>
            <a:endParaRPr lang="fr-FR" dirty="0"/>
          </a:p>
        </p:txBody>
      </p:sp>
      <p:sp>
        <p:nvSpPr>
          <p:cNvPr id="6" name="ZoneTexte 5"/>
          <p:cNvSpPr txBox="1"/>
          <p:nvPr/>
        </p:nvSpPr>
        <p:spPr>
          <a:xfrm>
            <a:off x="2483768" y="868070"/>
            <a:ext cx="4418197" cy="369332"/>
          </a:xfrm>
          <a:prstGeom prst="rect">
            <a:avLst/>
          </a:prstGeom>
          <a:noFill/>
        </p:spPr>
        <p:txBody>
          <a:bodyPr wrap="none" rtlCol="0">
            <a:spAutoFit/>
          </a:bodyPr>
          <a:lstStyle/>
          <a:p>
            <a:r>
              <a:rPr lang="fr-FR" b="1" dirty="0" smtClean="0">
                <a:solidFill>
                  <a:schemeClr val="accent1"/>
                </a:solidFill>
              </a:rPr>
              <a:t>Police générale / Police Spéciale</a:t>
            </a:r>
            <a:endParaRPr lang="fr-FR" b="1" dirty="0">
              <a:solidFill>
                <a:schemeClr val="accent1"/>
              </a:solidFill>
            </a:endParaRPr>
          </a:p>
        </p:txBody>
      </p:sp>
    </p:spTree>
    <p:extLst>
      <p:ext uri="{BB962C8B-B14F-4D97-AF65-F5344CB8AC3E}">
        <p14:creationId xmlns:p14="http://schemas.microsoft.com/office/powerpoint/2010/main" val="187798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517232"/>
            <a:ext cx="8183880" cy="1051560"/>
          </a:xfrm>
        </p:spPr>
        <p:txBody>
          <a:bodyPr/>
          <a:lstStyle/>
          <a:p>
            <a:r>
              <a:rPr lang="fr-FR" dirty="0" smtClean="0"/>
              <a:t>Le fondement juridique</a:t>
            </a:r>
            <a:endParaRPr lang="fr-FR" dirty="0"/>
          </a:p>
        </p:txBody>
      </p:sp>
      <p:sp>
        <p:nvSpPr>
          <p:cNvPr id="3" name="ZoneTexte 2"/>
          <p:cNvSpPr txBox="1"/>
          <p:nvPr/>
        </p:nvSpPr>
        <p:spPr>
          <a:xfrm>
            <a:off x="899592" y="548680"/>
            <a:ext cx="7416824" cy="2185214"/>
          </a:xfrm>
          <a:prstGeom prst="rect">
            <a:avLst/>
          </a:prstGeom>
          <a:noFill/>
        </p:spPr>
        <p:txBody>
          <a:bodyPr wrap="square" rtlCol="0">
            <a:spAutoFit/>
          </a:bodyPr>
          <a:lstStyle/>
          <a:p>
            <a:r>
              <a:rPr lang="fr-FR" sz="2000" dirty="0"/>
              <a:t>Les pouvoirs du maire en matière d’édifices menaçant ruine sont prévus par l’article L. 2213-24 du Code</a:t>
            </a:r>
          </a:p>
          <a:p>
            <a:r>
              <a:rPr lang="fr-FR" sz="2000" dirty="0"/>
              <a:t>Général des Collectivités Territoriales (CGCT) et les articles L. 511-1 à L.511-4 du Code de la Construction </a:t>
            </a:r>
            <a:r>
              <a:rPr lang="fr-FR" sz="2000" dirty="0" smtClean="0"/>
              <a:t>et de </a:t>
            </a:r>
            <a:r>
              <a:rPr lang="fr-FR" sz="2000" dirty="0"/>
              <a:t>l’Habitation (CCH</a:t>
            </a:r>
            <a:r>
              <a:rPr lang="fr-FR" sz="2000" dirty="0" smtClean="0"/>
              <a:t>).</a:t>
            </a:r>
          </a:p>
          <a:p>
            <a:endParaRPr lang="fr-FR" dirty="0"/>
          </a:p>
          <a:p>
            <a:endParaRPr lang="fr-FR" dirty="0"/>
          </a:p>
        </p:txBody>
      </p:sp>
      <p:sp>
        <p:nvSpPr>
          <p:cNvPr id="4" name="Flèche vers le bas 3"/>
          <p:cNvSpPr/>
          <p:nvPr/>
        </p:nvSpPr>
        <p:spPr>
          <a:xfrm>
            <a:off x="4139952" y="2204864"/>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http://www.green-law-avocat.fr/wp-content/uploads/2013/11/question-d%C3%A9molition.jpg"/>
          <p:cNvPicPr>
            <a:picLocks noChangeAspect="1" noChangeArrowheads="1"/>
          </p:cNvPicPr>
          <p:nvPr/>
        </p:nvPicPr>
        <p:blipFill>
          <a:blip r:embed="rId3" cstate="print"/>
          <a:srcRect/>
          <a:stretch>
            <a:fillRect/>
          </a:stretch>
        </p:blipFill>
        <p:spPr bwMode="auto">
          <a:xfrm>
            <a:off x="3347864" y="2996952"/>
            <a:ext cx="2115785" cy="237459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38416"/>
            <a:ext cx="8363272" cy="5370904"/>
          </a:xfrm>
        </p:spPr>
        <p:txBody>
          <a:bodyPr>
            <a:noAutofit/>
          </a:bodyPr>
          <a:lstStyle/>
          <a:p>
            <a:r>
              <a:rPr lang="fr-FR" sz="1100" dirty="0"/>
              <a:t>La police municipale a pour objet d'assurer le bon ordre, la sûreté, la sécurité et la salubrité publiques. Elle comprend notamment :</a:t>
            </a:r>
          </a:p>
          <a:p>
            <a:r>
              <a:rPr lang="fr-FR" sz="1100" dirty="0"/>
              <a:t>1° Tout ce qui intéresse la sûreté et la commodité du passage dans les rues, quais, places et voies publiques, ce qui comprend le nettoiement, l'éclairage, l'enlèvement des encombrements</a:t>
            </a:r>
            <a:r>
              <a:rPr lang="fr-FR" sz="1100" b="1" dirty="0"/>
              <a:t>, la démolition ou la réparation des édifices et monuments funéraires menaçant ruine</a:t>
            </a:r>
            <a:r>
              <a:rPr lang="fr-FR" sz="1100" dirty="0"/>
              <a:t>, l'interdiction de rien exposer aux fenêtres ou autres parties des édifices qui puisse nuire par sa chute ou celle de rien jeter qui puisse endommager les passants ou causer des exhalaisons nuisibles ainsi que le soin de réprimer les dépôts, déversements, déjections, projections de toute matière ou objet de nature à nuire, en quelque manière que ce soit, à la sûreté ou à la commodité du passage ou à la propreté des voies susmentionnées ;</a:t>
            </a:r>
          </a:p>
          <a:p>
            <a:r>
              <a:rPr lang="fr-FR" sz="1100" dirty="0"/>
              <a:t>2° Le soin de réprimer les atteintes à la tranquillité publique telles que les rixes et disputes accompagnées d'</a:t>
            </a:r>
            <a:r>
              <a:rPr lang="fr-FR" sz="1100" dirty="0" err="1"/>
              <a:t>ameutement</a:t>
            </a:r>
            <a:r>
              <a:rPr lang="fr-FR" sz="1100" dirty="0"/>
              <a:t> dans les rues, le tumulte excité dans les lieux d'assemblée publique, les attroupements, les bruits, les troubles de voisinage, les rassemblements nocturnes qui troublent le repos des habitants et tous actes de nature à compromettre la tranquillité publique ;</a:t>
            </a:r>
          </a:p>
          <a:p>
            <a:r>
              <a:rPr lang="fr-FR" sz="1100" dirty="0"/>
              <a:t>3° Le maintien du bon ordre dans les endroits où il se fait de grands rassemblements d'hommes, tels que les foires, marchés, réjouissances et cérémonies publiques, spectacles, jeux, cafés, églises et autres lieux </a:t>
            </a:r>
            <a:r>
              <a:rPr lang="fr-FR" sz="1100" dirty="0" smtClean="0"/>
              <a:t>publics;</a:t>
            </a:r>
            <a:endParaRPr lang="fr-FR" sz="1100" dirty="0"/>
          </a:p>
          <a:p>
            <a:r>
              <a:rPr lang="fr-FR" sz="1100" dirty="0"/>
              <a:t>4° L'inspection sur la fidélité du débit des denrées qui se vendent au poids ou à la mesure et sur la salubrité des comestibles exposés en vue de la vente ;</a:t>
            </a:r>
          </a:p>
          <a:p>
            <a:r>
              <a:rPr lang="fr-FR" sz="1100" dirty="0"/>
              <a:t>5° Le soin de prévenir, par des précautions convenables, et de faire cesser, par la distribution des secours nécessaires, les accidents et les fléaux calamiteux ainsi que les pollutions de toute nature, tels que les incendies, les inondations, les ruptures de digues, les éboulements de terre ou de rochers, les avalanches ou autres accidents naturels, les maladies épidémiques ou contagieuses, les épizooties, de pourvoir d'urgence à toutes les mesures d'assistance et de secours et, s'il y a lieu, de provoquer l'intervention de l'administration supérieure ;</a:t>
            </a:r>
          </a:p>
          <a:p>
            <a:r>
              <a:rPr lang="fr-FR" sz="1100" dirty="0"/>
              <a:t>6° Le soin de prendre provisoirement les mesures nécessaires contre les personnes atteintes de troubles mentaux dont l'état pourrait compromettre la morale publique, la sécurité des personnes ou la conservation des propriétés ;</a:t>
            </a:r>
          </a:p>
          <a:p>
            <a:r>
              <a:rPr lang="fr-FR" sz="1100" dirty="0"/>
              <a:t>7° Le soin d'obvier ou de remédier aux événements fâcheux qui pourraient être occasionnés par la divagation des animaux malfaisants ou féroces.</a:t>
            </a:r>
          </a:p>
          <a:p>
            <a:endParaRPr lang="fr-FR" sz="1100" dirty="0"/>
          </a:p>
        </p:txBody>
      </p:sp>
      <p:sp>
        <p:nvSpPr>
          <p:cNvPr id="5" name="Titre 1"/>
          <p:cNvSpPr txBox="1">
            <a:spLocks/>
          </p:cNvSpPr>
          <p:nvPr/>
        </p:nvSpPr>
        <p:spPr>
          <a:xfrm>
            <a:off x="413224" y="476672"/>
            <a:ext cx="8183880" cy="389736"/>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fr-FR" sz="1600" dirty="0" smtClean="0"/>
              <a:t> </a:t>
            </a:r>
            <a:br>
              <a:rPr lang="fr-FR" sz="1600" dirty="0" smtClean="0"/>
            </a:br>
            <a:r>
              <a:rPr lang="fr-FR" sz="1600" dirty="0" smtClean="0"/>
              <a:t/>
            </a:r>
            <a:br>
              <a:rPr lang="fr-FR" sz="1600" dirty="0" smtClean="0"/>
            </a:br>
            <a:r>
              <a:rPr lang="fr-FR" sz="1600" dirty="0" smtClean="0"/>
              <a:t>L’article L. 2212-2 du CGCT</a:t>
            </a:r>
            <a:endParaRPr lang="fr-FR" sz="1600" dirty="0"/>
          </a:p>
        </p:txBody>
      </p:sp>
    </p:spTree>
    <p:extLst>
      <p:ext uri="{BB962C8B-B14F-4D97-AF65-F5344CB8AC3E}">
        <p14:creationId xmlns:p14="http://schemas.microsoft.com/office/powerpoint/2010/main" val="70664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027" y="620688"/>
            <a:ext cx="8183880" cy="691520"/>
          </a:xfrm>
        </p:spPr>
        <p:txBody>
          <a:bodyPr/>
          <a:lstStyle/>
          <a:p>
            <a:pPr algn="ctr"/>
            <a:r>
              <a:rPr lang="fr-FR" dirty="0" smtClean="0"/>
              <a:t>Article L.2212-4 du CGCT</a:t>
            </a:r>
            <a:endParaRPr lang="fr-FR" dirty="0"/>
          </a:p>
        </p:txBody>
      </p:sp>
      <p:sp>
        <p:nvSpPr>
          <p:cNvPr id="3" name="Espace réservé du contenu 2"/>
          <p:cNvSpPr>
            <a:spLocks noGrp="1"/>
          </p:cNvSpPr>
          <p:nvPr>
            <p:ph idx="1"/>
          </p:nvPr>
        </p:nvSpPr>
        <p:spPr>
          <a:xfrm>
            <a:off x="506027" y="1772816"/>
            <a:ext cx="8183880" cy="4187952"/>
          </a:xfrm>
        </p:spPr>
        <p:txBody>
          <a:bodyPr/>
          <a:lstStyle/>
          <a:p>
            <a:pPr marL="0" indent="0">
              <a:buNone/>
            </a:pPr>
            <a:r>
              <a:rPr lang="fr-FR" dirty="0"/>
              <a:t>« En cas de danger grave ou imminent, tel que les accidents naturels prévus au 5° de l'article </a:t>
            </a:r>
            <a:r>
              <a:rPr lang="fr-FR" u="sng" dirty="0">
                <a:hlinkClick r:id="rId2"/>
              </a:rPr>
              <a:t>L. 2212-2</a:t>
            </a:r>
            <a:r>
              <a:rPr lang="fr-FR" dirty="0"/>
              <a:t>, le maire prescrit l'exécution des mesures de sûreté exigées par les circonstances.</a:t>
            </a:r>
          </a:p>
          <a:p>
            <a:pPr marL="0" indent="0">
              <a:buNone/>
            </a:pPr>
            <a:r>
              <a:rPr lang="fr-FR" dirty="0"/>
              <a:t>Il informe d'urgence le représentant de l'Etat dans le département et lui fait connaître les mesures qu'il a prescrites</a:t>
            </a:r>
            <a:r>
              <a:rPr lang="fr-FR" dirty="0" smtClean="0"/>
              <a:t>.»</a:t>
            </a:r>
            <a:endParaRPr lang="fr-FR" dirty="0"/>
          </a:p>
          <a:p>
            <a:pPr marL="0" indent="0">
              <a:buNone/>
            </a:pPr>
            <a:endParaRPr lang="fr-FR" dirty="0"/>
          </a:p>
        </p:txBody>
      </p:sp>
    </p:spTree>
    <p:extLst>
      <p:ext uri="{BB962C8B-B14F-4D97-AF65-F5344CB8AC3E}">
        <p14:creationId xmlns:p14="http://schemas.microsoft.com/office/powerpoint/2010/main" val="344214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027" y="620688"/>
            <a:ext cx="8183880" cy="691520"/>
          </a:xfrm>
        </p:spPr>
        <p:txBody>
          <a:bodyPr/>
          <a:lstStyle/>
          <a:p>
            <a:pPr algn="ctr"/>
            <a:r>
              <a:rPr lang="fr-FR" dirty="0" smtClean="0"/>
              <a:t>Article L.2213-24 du CGCT</a:t>
            </a:r>
            <a:endParaRPr lang="fr-FR" dirty="0"/>
          </a:p>
        </p:txBody>
      </p:sp>
      <p:sp>
        <p:nvSpPr>
          <p:cNvPr id="3" name="Espace réservé du contenu 2"/>
          <p:cNvSpPr>
            <a:spLocks noGrp="1"/>
          </p:cNvSpPr>
          <p:nvPr>
            <p:ph idx="1"/>
          </p:nvPr>
        </p:nvSpPr>
        <p:spPr>
          <a:xfrm>
            <a:off x="506027" y="1772816"/>
            <a:ext cx="8183880" cy="4187952"/>
          </a:xfrm>
        </p:spPr>
        <p:txBody>
          <a:bodyPr/>
          <a:lstStyle/>
          <a:p>
            <a:pPr marL="0" indent="0">
              <a:buNone/>
            </a:pPr>
            <a:r>
              <a:rPr lang="fr-FR" dirty="0"/>
              <a:t>« Le maire prescrit la réparation ou la démolition des murs, bâtiments, édifices ou monuments funéraires menaçant ruine dans les conditions prévues aux </a:t>
            </a:r>
            <a:r>
              <a:rPr lang="fr-FR" u="sng" dirty="0">
                <a:hlinkClick r:id="rId2"/>
              </a:rPr>
              <a:t>articles L. 511-1 à L. 511-4-1</a:t>
            </a:r>
            <a:r>
              <a:rPr lang="fr-FR" dirty="0"/>
              <a:t> du code de la construction et de l'habitation. »</a:t>
            </a:r>
          </a:p>
          <a:p>
            <a:pPr marL="0" indent="0">
              <a:buNone/>
            </a:pPr>
            <a:endParaRPr lang="fr-FR" dirty="0"/>
          </a:p>
        </p:txBody>
      </p:sp>
    </p:spTree>
    <p:extLst>
      <p:ext uri="{BB962C8B-B14F-4D97-AF65-F5344CB8AC3E}">
        <p14:creationId xmlns:p14="http://schemas.microsoft.com/office/powerpoint/2010/main" val="131477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027" y="548680"/>
            <a:ext cx="8183880" cy="691520"/>
          </a:xfrm>
        </p:spPr>
        <p:txBody>
          <a:bodyPr>
            <a:normAutofit/>
          </a:bodyPr>
          <a:lstStyle/>
          <a:p>
            <a:pPr algn="ctr"/>
            <a:r>
              <a:rPr lang="fr-FR" sz="3200" dirty="0" smtClean="0"/>
              <a:t>Article L.511-1 du CCH</a:t>
            </a:r>
            <a:endParaRPr lang="fr-FR" sz="3200" dirty="0"/>
          </a:p>
        </p:txBody>
      </p:sp>
      <p:sp>
        <p:nvSpPr>
          <p:cNvPr id="3" name="Espace réservé du contenu 2"/>
          <p:cNvSpPr>
            <a:spLocks noGrp="1"/>
          </p:cNvSpPr>
          <p:nvPr>
            <p:ph idx="1"/>
          </p:nvPr>
        </p:nvSpPr>
        <p:spPr>
          <a:xfrm>
            <a:off x="506027" y="1240200"/>
            <a:ext cx="8183880" cy="5069120"/>
          </a:xfrm>
        </p:spPr>
        <p:txBody>
          <a:bodyPr>
            <a:normAutofit fontScale="55000" lnSpcReduction="20000"/>
          </a:bodyPr>
          <a:lstStyle/>
          <a:p>
            <a:pPr marL="0" indent="0">
              <a:buNone/>
            </a:pPr>
            <a:r>
              <a:rPr lang="fr-FR" sz="3600" dirty="0"/>
              <a:t>« Le maire peut prescrire la réparation ou la démolition des murs, bâtiments ou édifices quelconques lorsqu’ils menacent ruine et qu’ils pourraient, par leur effondrement, compromettre la sécurité ou lorsque, d’une façon générale, ils n’offrent pas les garanties de solidité nécessaires au maintien de la sécurité </a:t>
            </a:r>
            <a:r>
              <a:rPr lang="fr-FR" sz="3600" dirty="0" smtClean="0"/>
              <a:t>publique, dans les conditions prévues à l’article L.511-2.</a:t>
            </a:r>
          </a:p>
          <a:p>
            <a:pPr marL="0" indent="0">
              <a:buNone/>
            </a:pPr>
            <a:r>
              <a:rPr lang="fr-FR" sz="3600" dirty="0" smtClean="0"/>
              <a:t>Toutefois, si leur état fait courir un péril imminent, le maire ordonne préalablement les mesures provisoires indispensables pour écarter ce péril, dans les conditions prévues à l’article L. 511-3».</a:t>
            </a:r>
          </a:p>
          <a:p>
            <a:pPr marL="0" indent="0">
              <a:buNone/>
            </a:pPr>
            <a:r>
              <a:rPr lang="fr-FR" sz="3600" dirty="0" smtClean="0"/>
              <a:t>Il peut faire procéder à toutes visites qui lui paraîtront </a:t>
            </a:r>
            <a:r>
              <a:rPr lang="fr-FR" sz="3600" dirty="0" err="1" smtClean="0"/>
              <a:t>utlies</a:t>
            </a:r>
            <a:r>
              <a:rPr lang="fr-FR" sz="3600" dirty="0" smtClean="0"/>
              <a:t> à l’effet de vérifier l’état de solidité de tout mur, bâtiment et édifice.</a:t>
            </a:r>
          </a:p>
          <a:p>
            <a:pPr marL="0" indent="0">
              <a:buNone/>
            </a:pPr>
            <a:r>
              <a:rPr lang="fr-FR" sz="3600" b="1" dirty="0" smtClean="0"/>
              <a:t>Toute personne ayant connaissance de faits révélant l’insécurité d’un immeuble est tenue de signaler ces faits au maire</a:t>
            </a:r>
            <a:r>
              <a:rPr lang="fr-FR" sz="3600" dirty="0" smtClean="0"/>
              <a:t>, qui peut recourir à la procédure des articles ci-après »</a:t>
            </a:r>
            <a:endParaRPr lang="fr-FR" sz="3600" dirty="0"/>
          </a:p>
          <a:p>
            <a:pPr marL="0" indent="0">
              <a:buNone/>
            </a:pPr>
            <a:endParaRPr lang="fr-FR" dirty="0"/>
          </a:p>
        </p:txBody>
      </p:sp>
    </p:spTree>
    <p:extLst>
      <p:ext uri="{BB962C8B-B14F-4D97-AF65-F5344CB8AC3E}">
        <p14:creationId xmlns:p14="http://schemas.microsoft.com/office/powerpoint/2010/main" val="216955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373216"/>
            <a:ext cx="8183880" cy="1051560"/>
          </a:xfrm>
        </p:spPr>
        <p:txBody>
          <a:bodyPr>
            <a:normAutofit/>
          </a:bodyPr>
          <a:lstStyle/>
          <a:p>
            <a:r>
              <a:rPr lang="fr-FR" sz="2400" b="0" dirty="0" smtClean="0">
                <a:solidFill>
                  <a:schemeClr val="bg1">
                    <a:lumMod val="50000"/>
                  </a:schemeClr>
                </a:solidFill>
              </a:rPr>
              <a:t>L’objectif : le maintien de la sécurité publique</a:t>
            </a:r>
            <a:endParaRPr lang="fr-FR" sz="2400" b="0" dirty="0">
              <a:solidFill>
                <a:schemeClr val="bg1">
                  <a:lumMod val="50000"/>
                </a:schemeClr>
              </a:solidFill>
            </a:endParaRPr>
          </a:p>
        </p:txBody>
      </p:sp>
      <p:pic>
        <p:nvPicPr>
          <p:cNvPr id="3" name="Picture 2" descr="http://www.lanouvellerepublique.fr/var/nrv2_archive/storage/images/contenus/articles/2013/09/23/la-dangerosite-d-un-batiment-peut-valoir-procedure-de-peril-1622702/30289532-3-fre-FR/La-dangerosite-d-un-batiment-peut-valoir-procedure-de-peril_reference.png"/>
          <p:cNvPicPr>
            <a:picLocks noChangeAspect="1" noChangeArrowheads="1"/>
          </p:cNvPicPr>
          <p:nvPr/>
        </p:nvPicPr>
        <p:blipFill>
          <a:blip r:embed="rId2" cstate="print"/>
          <a:srcRect/>
          <a:stretch>
            <a:fillRect/>
          </a:stretch>
        </p:blipFill>
        <p:spPr bwMode="auto">
          <a:xfrm>
            <a:off x="539552" y="1772816"/>
            <a:ext cx="3626768" cy="2448068"/>
          </a:xfrm>
          <a:prstGeom prst="rect">
            <a:avLst/>
          </a:prstGeom>
          <a:noFill/>
        </p:spPr>
      </p:pic>
      <p:sp>
        <p:nvSpPr>
          <p:cNvPr id="4" name="Rectangle 3"/>
          <p:cNvSpPr/>
          <p:nvPr/>
        </p:nvSpPr>
        <p:spPr>
          <a:xfrm>
            <a:off x="4283968" y="2492896"/>
            <a:ext cx="4572000" cy="1200329"/>
          </a:xfrm>
          <a:prstGeom prst="rect">
            <a:avLst/>
          </a:prstGeom>
        </p:spPr>
        <p:txBody>
          <a:bodyPr>
            <a:spAutoFit/>
          </a:bodyPr>
          <a:lstStyle/>
          <a:p>
            <a:r>
              <a:rPr lang="fr-FR" dirty="0"/>
              <a:t>Le maire doit intervenir lorsqu’il y a un danger pour les passants, les occupants de l’immeuble ou toute personne </a:t>
            </a:r>
            <a:r>
              <a:rPr lang="fr-FR" dirty="0" smtClean="0"/>
              <a:t>susceptible d’y </a:t>
            </a:r>
            <a:r>
              <a:rPr lang="fr-FR" dirty="0"/>
              <a:t>pénétrer.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51</TotalTime>
  <Words>1282</Words>
  <Application>Microsoft Office PowerPoint</Application>
  <PresentationFormat>Affichage à l'écran (4:3)</PresentationFormat>
  <Paragraphs>85</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Aspect</vt:lpstr>
      <vt:lpstr>Formation risques bâtimentaires</vt:lpstr>
      <vt:lpstr>Les pouvoirs de police</vt:lpstr>
      <vt:lpstr>Les codes</vt:lpstr>
      <vt:lpstr>Le fondement juridique</vt:lpstr>
      <vt:lpstr>Présentation PowerPoint</vt:lpstr>
      <vt:lpstr>Article L.2212-4 du CGCT</vt:lpstr>
      <vt:lpstr>Article L.2213-24 du CGCT</vt:lpstr>
      <vt:lpstr>Article L.511-1 du CCH</vt:lpstr>
      <vt:lpstr>L’objectif : le maintien de la sécurité publique</vt:lpstr>
      <vt:lpstr>Procédure uniquement sur le bâtis</vt:lpstr>
      <vt:lpstr>Le danger doit émaner de l’immeuble</vt:lpstr>
      <vt:lpstr>la procédure de péril ordinaire et de péril imminent.</vt:lpstr>
      <vt:lpstr>Présentation PowerPoint</vt:lpstr>
      <vt:lpstr>Présentation PowerPoint</vt:lpstr>
      <vt:lpstr>Présentation PowerPoint</vt:lpstr>
      <vt:lpstr>Relogement d’urgence</vt:lpstr>
      <vt:lpstr>Mesures de police</vt:lpstr>
      <vt:lpstr>Et l’avenir ?...</vt:lpstr>
      <vt:lpstr>En résumé...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procédures de péril (Police du Maire)</dc:title>
  <dc:creator>Utilisateur</dc:creator>
  <cp:lastModifiedBy>LORIN Thierry</cp:lastModifiedBy>
  <cp:revision>22</cp:revision>
  <dcterms:created xsi:type="dcterms:W3CDTF">2014-06-09T09:15:22Z</dcterms:created>
  <dcterms:modified xsi:type="dcterms:W3CDTF">2021-02-04T20:22:28Z</dcterms:modified>
</cp:coreProperties>
</file>