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62" r:id="rId2"/>
    <p:sldId id="263" r:id="rId3"/>
    <p:sldId id="260" r:id="rId4"/>
    <p:sldId id="257" r:id="rId5"/>
    <p:sldId id="266" r:id="rId6"/>
    <p:sldId id="258" r:id="rId7"/>
    <p:sldId id="264" r:id="rId8"/>
    <p:sldId id="265" r:id="rId9"/>
    <p:sldId id="259" r:id="rId10"/>
  </p:sldIdLst>
  <p:sldSz cx="12192000" cy="6858000"/>
  <p:notesSz cx="9929813" cy="67992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FFB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411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24596" y="0"/>
            <a:ext cx="4302919" cy="3411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88DBE-9FE6-482F-B1AD-12A9B164CA8C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458120"/>
            <a:ext cx="4302919" cy="341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24596" y="6458120"/>
            <a:ext cx="4302919" cy="341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989A1-C533-43E7-8488-DB738A55E5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4382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0A44-54EF-4D68-871B-2D0F579EEDAA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E4D3-8D3B-4589-A702-C36090DE78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8009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0A44-54EF-4D68-871B-2D0F579EEDAA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E4D3-8D3B-4589-A702-C36090DE78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3741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0A44-54EF-4D68-871B-2D0F579EEDAA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E4D3-8D3B-4589-A702-C36090DE78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0795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0A44-54EF-4D68-871B-2D0F579EEDAA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E4D3-8D3B-4589-A702-C36090DE78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3495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0A44-54EF-4D68-871B-2D0F579EEDAA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E4D3-8D3B-4589-A702-C36090DE78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2346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0A44-54EF-4D68-871B-2D0F579EEDAA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E4D3-8D3B-4589-A702-C36090DE78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3752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0A44-54EF-4D68-871B-2D0F579EEDAA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E4D3-8D3B-4589-A702-C36090DE78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6832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0A44-54EF-4D68-871B-2D0F579EEDAA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E4D3-8D3B-4589-A702-C36090DE78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7850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0A44-54EF-4D68-871B-2D0F579EEDAA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E4D3-8D3B-4589-A702-C36090DE78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2243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0A44-54EF-4D68-871B-2D0F579EEDAA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E4D3-8D3B-4589-A702-C36090DE78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480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0A44-54EF-4D68-871B-2D0F579EEDAA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E4D3-8D3B-4589-A702-C36090DE78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7987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10A44-54EF-4D68-871B-2D0F579EEDAA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1E4D3-8D3B-4589-A702-C36090DE78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5746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 descr="75 %"/>
          <p:cNvSpPr>
            <a:spLocks noChangeArrowheads="1"/>
          </p:cNvSpPr>
          <p:nvPr/>
        </p:nvSpPr>
        <p:spPr bwMode="auto">
          <a:xfrm>
            <a:off x="2208213" y="3429000"/>
            <a:ext cx="7772400" cy="1905000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66"/>
            </a:extrusionClr>
            <a:contourClr>
              <a:srgbClr val="FFCC66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fr-FR"/>
          </a:p>
        </p:txBody>
      </p:sp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3567114" y="333375"/>
            <a:ext cx="5456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fr-FR" sz="2400" b="1" u="sng" dirty="0">
                <a:latin typeface="Comic Sans MS" panose="030F0702030302020204" pitchFamily="66" charset="0"/>
              </a:rPr>
              <a:t>DECOUPE DES JAMBES DE FORCE</a:t>
            </a: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5233988" y="836613"/>
            <a:ext cx="1973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fr-FR" sz="2400" b="1" u="sng">
                <a:latin typeface="Comic Sans MS" panose="030F0702030302020204" pitchFamily="66" charset="0"/>
              </a:rPr>
              <a:t>Angle à 45°</a:t>
            </a:r>
          </a:p>
        </p:txBody>
      </p:sp>
      <p:grpSp>
        <p:nvGrpSpPr>
          <p:cNvPr id="61445" name="Group 5"/>
          <p:cNvGrpSpPr>
            <a:grpSpLocks/>
          </p:cNvGrpSpPr>
          <p:nvPr/>
        </p:nvGrpSpPr>
        <p:grpSpPr bwMode="auto">
          <a:xfrm>
            <a:off x="2208213" y="3429138"/>
            <a:ext cx="7775575" cy="987424"/>
            <a:chOff x="431" y="1902"/>
            <a:chExt cx="4898" cy="622"/>
          </a:xfrm>
        </p:grpSpPr>
        <p:grpSp>
          <p:nvGrpSpPr>
            <p:cNvPr id="61446" name="Group 6"/>
            <p:cNvGrpSpPr>
              <a:grpSpLocks/>
            </p:cNvGrpSpPr>
            <p:nvPr/>
          </p:nvGrpSpPr>
          <p:grpSpPr bwMode="auto">
            <a:xfrm>
              <a:off x="3037" y="1902"/>
              <a:ext cx="438" cy="622"/>
              <a:chOff x="4665" y="1902"/>
              <a:chExt cx="438" cy="622"/>
            </a:xfrm>
          </p:grpSpPr>
          <p:sp>
            <p:nvSpPr>
              <p:cNvPr id="61447" name="Text Box 7"/>
              <p:cNvSpPr txBox="1">
                <a:spLocks noChangeArrowheads="1"/>
              </p:cNvSpPr>
              <p:nvPr/>
            </p:nvSpPr>
            <p:spPr bwMode="auto">
              <a:xfrm>
                <a:off x="4665" y="2205"/>
                <a:ext cx="37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altLang="fr-FR" sz="2400" b="1" dirty="0" smtClean="0">
                    <a:latin typeface="Times New Roman" panose="02020603050405020304" pitchFamily="18" charset="0"/>
                  </a:rPr>
                  <a:t>S/2</a:t>
                </a:r>
                <a:endParaRPr lang="fr-FR" altLang="fr-FR" sz="2400" b="1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1448" name="Line 8"/>
              <p:cNvSpPr>
                <a:spLocks noChangeShapeType="1"/>
              </p:cNvSpPr>
              <p:nvPr/>
            </p:nvSpPr>
            <p:spPr bwMode="auto">
              <a:xfrm>
                <a:off x="5090" y="1902"/>
                <a:ext cx="13" cy="6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61449" name="Line 9"/>
            <p:cNvSpPr>
              <a:spLocks noChangeShapeType="1"/>
            </p:cNvSpPr>
            <p:nvPr/>
          </p:nvSpPr>
          <p:spPr bwMode="auto">
            <a:xfrm>
              <a:off x="431" y="2523"/>
              <a:ext cx="489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1450" name="Group 10"/>
          <p:cNvGrpSpPr>
            <a:grpSpLocks/>
          </p:cNvGrpSpPr>
          <p:nvPr/>
        </p:nvGrpSpPr>
        <p:grpSpPr bwMode="auto">
          <a:xfrm>
            <a:off x="2198885" y="1773239"/>
            <a:ext cx="7784903" cy="4535487"/>
            <a:chOff x="1156" y="1117"/>
            <a:chExt cx="4173" cy="2857"/>
          </a:xfrm>
        </p:grpSpPr>
        <p:sp>
          <p:nvSpPr>
            <p:cNvPr id="61451" name="Line 11"/>
            <p:cNvSpPr>
              <a:spLocks noChangeShapeType="1"/>
            </p:cNvSpPr>
            <p:nvPr/>
          </p:nvSpPr>
          <p:spPr bwMode="auto">
            <a:xfrm>
              <a:off x="1156" y="1207"/>
              <a:ext cx="0" cy="27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452" name="Line 12"/>
            <p:cNvSpPr>
              <a:spLocks noChangeShapeType="1"/>
            </p:cNvSpPr>
            <p:nvPr/>
          </p:nvSpPr>
          <p:spPr bwMode="auto">
            <a:xfrm>
              <a:off x="5329" y="1207"/>
              <a:ext cx="0" cy="27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453" name="Line 13"/>
            <p:cNvSpPr>
              <a:spLocks noChangeShapeType="1"/>
            </p:cNvSpPr>
            <p:nvPr/>
          </p:nvSpPr>
          <p:spPr bwMode="auto">
            <a:xfrm>
              <a:off x="1156" y="1570"/>
              <a:ext cx="417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grpSp>
          <p:nvGrpSpPr>
            <p:cNvPr id="61454" name="Group 14"/>
            <p:cNvGrpSpPr>
              <a:grpSpLocks/>
            </p:cNvGrpSpPr>
            <p:nvPr/>
          </p:nvGrpSpPr>
          <p:grpSpPr bwMode="auto">
            <a:xfrm>
              <a:off x="2290" y="1117"/>
              <a:ext cx="1968" cy="336"/>
              <a:chOff x="2448" y="1104"/>
              <a:chExt cx="1968" cy="336"/>
            </a:xfrm>
          </p:grpSpPr>
          <p:sp>
            <p:nvSpPr>
              <p:cNvPr id="61455" name="Rectangle 15"/>
              <p:cNvSpPr>
                <a:spLocks noChangeArrowheads="1"/>
              </p:cNvSpPr>
              <p:nvPr/>
            </p:nvSpPr>
            <p:spPr bwMode="auto">
              <a:xfrm>
                <a:off x="2448" y="1104"/>
                <a:ext cx="1968" cy="33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61456" name="Text Box 16"/>
              <p:cNvSpPr txBox="1">
                <a:spLocks noChangeArrowheads="1"/>
              </p:cNvSpPr>
              <p:nvPr/>
            </p:nvSpPr>
            <p:spPr bwMode="auto">
              <a:xfrm>
                <a:off x="2728" y="1152"/>
                <a:ext cx="124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altLang="fr-FR" sz="2400" b="1">
                    <a:solidFill>
                      <a:srgbClr val="FFCC66"/>
                    </a:solidFill>
                    <a:latin typeface="Comic Sans MS" panose="030F0702030302020204" pitchFamily="66" charset="0"/>
                  </a:rPr>
                  <a:t>L = H x 1,4</a:t>
                </a:r>
              </a:p>
            </p:txBody>
          </p:sp>
        </p:grpSp>
      </p:grpSp>
      <p:grpSp>
        <p:nvGrpSpPr>
          <p:cNvPr id="61457" name="Group 17"/>
          <p:cNvGrpSpPr>
            <a:grpSpLocks/>
          </p:cNvGrpSpPr>
          <p:nvPr/>
        </p:nvGrpSpPr>
        <p:grpSpPr bwMode="auto">
          <a:xfrm>
            <a:off x="579436" y="3429000"/>
            <a:ext cx="1477965" cy="1905000"/>
            <a:chOff x="-595" y="2160"/>
            <a:chExt cx="931" cy="1200"/>
          </a:xfrm>
        </p:grpSpPr>
        <p:sp>
          <p:nvSpPr>
            <p:cNvPr id="61458" name="Line 18"/>
            <p:cNvSpPr>
              <a:spLocks noChangeShapeType="1"/>
            </p:cNvSpPr>
            <p:nvPr/>
          </p:nvSpPr>
          <p:spPr bwMode="auto">
            <a:xfrm>
              <a:off x="336" y="2160"/>
              <a:ext cx="0" cy="1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459" name="Text Box 19"/>
            <p:cNvSpPr txBox="1">
              <a:spLocks noChangeArrowheads="1"/>
            </p:cNvSpPr>
            <p:nvPr/>
          </p:nvSpPr>
          <p:spPr bwMode="auto">
            <a:xfrm>
              <a:off x="-595" y="2626"/>
              <a:ext cx="87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2400" b="1" dirty="0" smtClean="0">
                  <a:latin typeface="Times New Roman" panose="02020603050405020304" pitchFamily="18" charset="0"/>
                </a:rPr>
                <a:t>S = 10cm</a:t>
              </a:r>
              <a:endParaRPr lang="fr-FR" altLang="fr-FR" sz="2400" b="1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1510" name="Group 70"/>
          <p:cNvGrpSpPr>
            <a:grpSpLocks/>
          </p:cNvGrpSpPr>
          <p:nvPr/>
        </p:nvGrpSpPr>
        <p:grpSpPr bwMode="auto">
          <a:xfrm>
            <a:off x="1338260" y="3716338"/>
            <a:ext cx="2382838" cy="3016250"/>
            <a:chOff x="884" y="2341"/>
            <a:chExt cx="1501" cy="1900"/>
          </a:xfrm>
        </p:grpSpPr>
        <p:grpSp>
          <p:nvGrpSpPr>
            <p:cNvPr id="61502" name="Group 62"/>
            <p:cNvGrpSpPr>
              <a:grpSpLocks/>
            </p:cNvGrpSpPr>
            <p:nvPr/>
          </p:nvGrpSpPr>
          <p:grpSpPr bwMode="auto">
            <a:xfrm flipH="1">
              <a:off x="884" y="2341"/>
              <a:ext cx="1101" cy="1027"/>
              <a:chOff x="4830" y="2296"/>
              <a:chExt cx="681" cy="1071"/>
            </a:xfrm>
          </p:grpSpPr>
          <p:sp>
            <p:nvSpPr>
              <p:cNvPr id="61503" name="Line 63"/>
              <p:cNvSpPr>
                <a:spLocks noChangeShapeType="1"/>
              </p:cNvSpPr>
              <p:nvPr/>
            </p:nvSpPr>
            <p:spPr bwMode="auto">
              <a:xfrm flipV="1">
                <a:off x="4830" y="2296"/>
                <a:ext cx="635" cy="107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1504" name="Line 64"/>
              <p:cNvSpPr>
                <a:spLocks noChangeShapeType="1"/>
              </p:cNvSpPr>
              <p:nvPr/>
            </p:nvSpPr>
            <p:spPr bwMode="auto">
              <a:xfrm>
                <a:off x="4830" y="3367"/>
                <a:ext cx="54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1505" name="Arc 65"/>
              <p:cNvSpPr>
                <a:spLocks/>
              </p:cNvSpPr>
              <p:nvPr/>
            </p:nvSpPr>
            <p:spPr bwMode="auto">
              <a:xfrm>
                <a:off x="4967" y="3158"/>
                <a:ext cx="91" cy="18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61506" name="Text Box 66"/>
              <p:cNvSpPr txBox="1">
                <a:spLocks noChangeArrowheads="1"/>
              </p:cNvSpPr>
              <p:nvPr/>
            </p:nvSpPr>
            <p:spPr bwMode="auto">
              <a:xfrm>
                <a:off x="5103" y="3067"/>
                <a:ext cx="408" cy="2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altLang="fr-FR" b="1">
                    <a:latin typeface="Comic Sans MS" panose="030F0702030302020204" pitchFamily="66" charset="0"/>
                  </a:rPr>
                  <a:t>45°</a:t>
                </a:r>
              </a:p>
            </p:txBody>
          </p:sp>
        </p:grpSp>
        <p:grpSp>
          <p:nvGrpSpPr>
            <p:cNvPr id="61507" name="Group 67"/>
            <p:cNvGrpSpPr>
              <a:grpSpLocks/>
            </p:cNvGrpSpPr>
            <p:nvPr/>
          </p:nvGrpSpPr>
          <p:grpSpPr bwMode="auto">
            <a:xfrm flipH="1">
              <a:off x="975" y="3430"/>
              <a:ext cx="1410" cy="811"/>
              <a:chOff x="3651" y="3385"/>
              <a:chExt cx="1452" cy="919"/>
            </a:xfrm>
          </p:grpSpPr>
          <p:sp>
            <p:nvSpPr>
              <p:cNvPr id="61508" name="Line 68"/>
              <p:cNvSpPr>
                <a:spLocks noChangeShapeType="1"/>
              </p:cNvSpPr>
              <p:nvPr/>
            </p:nvSpPr>
            <p:spPr bwMode="auto">
              <a:xfrm flipV="1">
                <a:off x="4377" y="3385"/>
                <a:ext cx="0" cy="3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1509" name="Text Box 69"/>
              <p:cNvSpPr txBox="1">
                <a:spLocks noChangeArrowheads="1"/>
              </p:cNvSpPr>
              <p:nvPr/>
            </p:nvSpPr>
            <p:spPr bwMode="auto">
              <a:xfrm>
                <a:off x="3651" y="3747"/>
                <a:ext cx="1452" cy="5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altLang="fr-FR"/>
                  <a:t>Gabarit de traçage </a:t>
                </a:r>
              </a:p>
              <a:p>
                <a:pPr algn="ctr">
                  <a:spcBef>
                    <a:spcPct val="50000"/>
                  </a:spcBef>
                </a:pPr>
                <a:r>
                  <a:rPr lang="fr-FR" altLang="fr-FR"/>
                  <a:t>( angle à 45°)</a:t>
                </a:r>
              </a:p>
            </p:txBody>
          </p:sp>
        </p:grpSp>
      </p:grpSp>
      <p:grpSp>
        <p:nvGrpSpPr>
          <p:cNvPr id="61524" name="Group 84"/>
          <p:cNvGrpSpPr>
            <a:grpSpLocks/>
          </p:cNvGrpSpPr>
          <p:nvPr/>
        </p:nvGrpSpPr>
        <p:grpSpPr bwMode="auto">
          <a:xfrm rot="5400000" flipH="1">
            <a:off x="1957388" y="3340265"/>
            <a:ext cx="2087562" cy="2316163"/>
            <a:chOff x="431" y="1298"/>
            <a:chExt cx="1315" cy="1459"/>
          </a:xfrm>
        </p:grpSpPr>
        <p:grpSp>
          <p:nvGrpSpPr>
            <p:cNvPr id="61512" name="Group 72"/>
            <p:cNvGrpSpPr>
              <a:grpSpLocks/>
            </p:cNvGrpSpPr>
            <p:nvPr/>
          </p:nvGrpSpPr>
          <p:grpSpPr bwMode="auto">
            <a:xfrm rot="992428" flipH="1">
              <a:off x="1202" y="1881"/>
              <a:ext cx="544" cy="876"/>
              <a:chOff x="4821" y="1842"/>
              <a:chExt cx="499" cy="830"/>
            </a:xfrm>
          </p:grpSpPr>
          <p:sp>
            <p:nvSpPr>
              <p:cNvPr id="61513" name="Line 73"/>
              <p:cNvSpPr>
                <a:spLocks noChangeShapeType="1"/>
              </p:cNvSpPr>
              <p:nvPr/>
            </p:nvSpPr>
            <p:spPr bwMode="auto">
              <a:xfrm flipH="1" flipV="1">
                <a:off x="4921" y="1842"/>
                <a:ext cx="363" cy="681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1514" name="Rectangle 74"/>
              <p:cNvSpPr>
                <a:spLocks noChangeArrowheads="1"/>
              </p:cNvSpPr>
              <p:nvPr/>
            </p:nvSpPr>
            <p:spPr bwMode="auto">
              <a:xfrm rot="-1719212">
                <a:off x="4821" y="2581"/>
                <a:ext cx="499" cy="91"/>
              </a:xfrm>
              <a:prstGeom prst="rect">
                <a:avLst/>
              </a:prstGeom>
              <a:solidFill>
                <a:srgbClr val="FF6600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sp>
          <p:nvSpPr>
            <p:cNvPr id="61522" name="Line 82"/>
            <p:cNvSpPr>
              <a:spLocks noChangeShapeType="1"/>
            </p:cNvSpPr>
            <p:nvPr/>
          </p:nvSpPr>
          <p:spPr bwMode="auto">
            <a:xfrm rot="-890858">
              <a:off x="892" y="1501"/>
              <a:ext cx="368" cy="80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523" name="Text Box 83"/>
            <p:cNvSpPr txBox="1">
              <a:spLocks noChangeArrowheads="1"/>
            </p:cNvSpPr>
            <p:nvPr/>
          </p:nvSpPr>
          <p:spPr bwMode="auto">
            <a:xfrm>
              <a:off x="431" y="1298"/>
              <a:ext cx="635" cy="2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altLang="fr-FR"/>
                <a:t>Équerre</a:t>
              </a:r>
            </a:p>
          </p:txBody>
        </p:sp>
      </p:grpSp>
      <p:grpSp>
        <p:nvGrpSpPr>
          <p:cNvPr id="61541" name="Group 101"/>
          <p:cNvGrpSpPr>
            <a:grpSpLocks/>
          </p:cNvGrpSpPr>
          <p:nvPr/>
        </p:nvGrpSpPr>
        <p:grpSpPr bwMode="auto">
          <a:xfrm rot="16378379" flipH="1">
            <a:off x="8272455" y="2211226"/>
            <a:ext cx="1195387" cy="2884487"/>
            <a:chOff x="4513" y="935"/>
            <a:chExt cx="753" cy="1817"/>
          </a:xfrm>
        </p:grpSpPr>
        <p:grpSp>
          <p:nvGrpSpPr>
            <p:cNvPr id="61526" name="Group 86"/>
            <p:cNvGrpSpPr>
              <a:grpSpLocks/>
            </p:cNvGrpSpPr>
            <p:nvPr/>
          </p:nvGrpSpPr>
          <p:grpSpPr bwMode="auto">
            <a:xfrm rot="-890858">
              <a:off x="4767" y="1922"/>
              <a:ext cx="499" cy="830"/>
              <a:chOff x="4821" y="1842"/>
              <a:chExt cx="499" cy="830"/>
            </a:xfrm>
          </p:grpSpPr>
          <p:sp>
            <p:nvSpPr>
              <p:cNvPr id="61527" name="Line 87"/>
              <p:cNvSpPr>
                <a:spLocks noChangeShapeType="1"/>
              </p:cNvSpPr>
              <p:nvPr/>
            </p:nvSpPr>
            <p:spPr bwMode="auto">
              <a:xfrm flipH="1" flipV="1">
                <a:off x="4921" y="1842"/>
                <a:ext cx="363" cy="681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1528" name="Rectangle 88"/>
              <p:cNvSpPr>
                <a:spLocks noChangeArrowheads="1"/>
              </p:cNvSpPr>
              <p:nvPr/>
            </p:nvSpPr>
            <p:spPr bwMode="auto">
              <a:xfrm rot="-1719212">
                <a:off x="4821" y="2581"/>
                <a:ext cx="499" cy="91"/>
              </a:xfrm>
              <a:prstGeom prst="rect">
                <a:avLst/>
              </a:prstGeom>
              <a:solidFill>
                <a:srgbClr val="FF6600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sp>
          <p:nvSpPr>
            <p:cNvPr id="61530" name="Line 90"/>
            <p:cNvSpPr>
              <a:spLocks noChangeShapeType="1"/>
            </p:cNvSpPr>
            <p:nvPr/>
          </p:nvSpPr>
          <p:spPr bwMode="auto">
            <a:xfrm rot="20709142" flipH="1">
              <a:off x="4860" y="1221"/>
              <a:ext cx="231" cy="8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531" name="Text Box 91"/>
            <p:cNvSpPr txBox="1">
              <a:spLocks noChangeArrowheads="1"/>
            </p:cNvSpPr>
            <p:nvPr/>
          </p:nvSpPr>
          <p:spPr bwMode="auto">
            <a:xfrm>
              <a:off x="4513" y="935"/>
              <a:ext cx="72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altLang="fr-FR"/>
                <a:t>Équerre</a:t>
              </a:r>
            </a:p>
          </p:txBody>
        </p:sp>
      </p:grpSp>
      <p:grpSp>
        <p:nvGrpSpPr>
          <p:cNvPr id="61532" name="Group 92"/>
          <p:cNvGrpSpPr>
            <a:grpSpLocks/>
          </p:cNvGrpSpPr>
          <p:nvPr/>
        </p:nvGrpSpPr>
        <p:grpSpPr bwMode="auto">
          <a:xfrm>
            <a:off x="8359775" y="3683166"/>
            <a:ext cx="2520950" cy="3016250"/>
            <a:chOff x="4014" y="2341"/>
            <a:chExt cx="1588" cy="1900"/>
          </a:xfrm>
        </p:grpSpPr>
        <p:grpSp>
          <p:nvGrpSpPr>
            <p:cNvPr id="61533" name="Group 93"/>
            <p:cNvGrpSpPr>
              <a:grpSpLocks/>
            </p:cNvGrpSpPr>
            <p:nvPr/>
          </p:nvGrpSpPr>
          <p:grpSpPr bwMode="auto">
            <a:xfrm>
              <a:off x="4468" y="2341"/>
              <a:ext cx="1134" cy="1027"/>
              <a:chOff x="4830" y="2296"/>
              <a:chExt cx="681" cy="1071"/>
            </a:xfrm>
          </p:grpSpPr>
          <p:sp>
            <p:nvSpPr>
              <p:cNvPr id="61534" name="Line 94"/>
              <p:cNvSpPr>
                <a:spLocks noChangeShapeType="1"/>
              </p:cNvSpPr>
              <p:nvPr/>
            </p:nvSpPr>
            <p:spPr bwMode="auto">
              <a:xfrm flipV="1">
                <a:off x="4830" y="2296"/>
                <a:ext cx="635" cy="107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1535" name="Line 95"/>
              <p:cNvSpPr>
                <a:spLocks noChangeShapeType="1"/>
              </p:cNvSpPr>
              <p:nvPr/>
            </p:nvSpPr>
            <p:spPr bwMode="auto">
              <a:xfrm>
                <a:off x="4830" y="3367"/>
                <a:ext cx="54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1536" name="Arc 96"/>
              <p:cNvSpPr>
                <a:spLocks/>
              </p:cNvSpPr>
              <p:nvPr/>
            </p:nvSpPr>
            <p:spPr bwMode="auto">
              <a:xfrm>
                <a:off x="4967" y="3158"/>
                <a:ext cx="91" cy="18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61537" name="Text Box 97"/>
              <p:cNvSpPr txBox="1">
                <a:spLocks noChangeArrowheads="1"/>
              </p:cNvSpPr>
              <p:nvPr/>
            </p:nvSpPr>
            <p:spPr bwMode="auto">
              <a:xfrm>
                <a:off x="5103" y="3067"/>
                <a:ext cx="408" cy="2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altLang="fr-FR" b="1">
                    <a:latin typeface="Comic Sans MS" panose="030F0702030302020204" pitchFamily="66" charset="0"/>
                  </a:rPr>
                  <a:t>45°</a:t>
                </a:r>
              </a:p>
            </p:txBody>
          </p:sp>
        </p:grpSp>
        <p:grpSp>
          <p:nvGrpSpPr>
            <p:cNvPr id="61538" name="Group 98"/>
            <p:cNvGrpSpPr>
              <a:grpSpLocks/>
            </p:cNvGrpSpPr>
            <p:nvPr/>
          </p:nvGrpSpPr>
          <p:grpSpPr bwMode="auto">
            <a:xfrm>
              <a:off x="4014" y="3430"/>
              <a:ext cx="1452" cy="811"/>
              <a:chOff x="3651" y="3385"/>
              <a:chExt cx="1452" cy="919"/>
            </a:xfrm>
          </p:grpSpPr>
          <p:sp>
            <p:nvSpPr>
              <p:cNvPr id="61539" name="Line 99"/>
              <p:cNvSpPr>
                <a:spLocks noChangeShapeType="1"/>
              </p:cNvSpPr>
              <p:nvPr/>
            </p:nvSpPr>
            <p:spPr bwMode="auto">
              <a:xfrm flipV="1">
                <a:off x="4377" y="3385"/>
                <a:ext cx="0" cy="3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1540" name="Text Box 100"/>
              <p:cNvSpPr txBox="1">
                <a:spLocks noChangeArrowheads="1"/>
              </p:cNvSpPr>
              <p:nvPr/>
            </p:nvSpPr>
            <p:spPr bwMode="auto">
              <a:xfrm>
                <a:off x="3651" y="3747"/>
                <a:ext cx="1452" cy="5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altLang="fr-FR"/>
                  <a:t>Gabarit de traçage </a:t>
                </a:r>
              </a:p>
              <a:p>
                <a:pPr algn="ctr">
                  <a:spcBef>
                    <a:spcPct val="50000"/>
                  </a:spcBef>
                </a:pPr>
                <a:r>
                  <a:rPr lang="fr-FR" altLang="fr-FR"/>
                  <a:t>( angle à 45°)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47085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1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6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6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 descr="75 %"/>
          <p:cNvSpPr>
            <a:spLocks noChangeArrowheads="1"/>
          </p:cNvSpPr>
          <p:nvPr/>
        </p:nvSpPr>
        <p:spPr bwMode="auto">
          <a:xfrm>
            <a:off x="2208213" y="3429000"/>
            <a:ext cx="7772400" cy="1905000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66"/>
            </a:extrusionClr>
            <a:contourClr>
              <a:srgbClr val="FFCC66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fr-FR"/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3567114" y="609600"/>
            <a:ext cx="5456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FR" altLang="fr-FR" sz="2400" b="1" u="sng">
                <a:latin typeface="Comic Sans MS" panose="030F0702030302020204" pitchFamily="66" charset="0"/>
              </a:rPr>
              <a:t>DECOUPE DES JAMBES DE FORCE</a:t>
            </a: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4735514" y="990600"/>
            <a:ext cx="297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FR" altLang="fr-FR" sz="2400" b="1" u="sng">
                <a:latin typeface="Comic Sans MS" panose="030F0702030302020204" pitchFamily="66" charset="0"/>
              </a:rPr>
              <a:t>Angle à 30°et 60°</a:t>
            </a:r>
          </a:p>
        </p:txBody>
      </p:sp>
      <p:grpSp>
        <p:nvGrpSpPr>
          <p:cNvPr id="55301" name="Group 5"/>
          <p:cNvGrpSpPr>
            <a:grpSpLocks/>
          </p:cNvGrpSpPr>
          <p:nvPr/>
        </p:nvGrpSpPr>
        <p:grpSpPr bwMode="auto">
          <a:xfrm>
            <a:off x="2241550" y="3420852"/>
            <a:ext cx="7775575" cy="962236"/>
            <a:chOff x="431" y="2115"/>
            <a:chExt cx="4898" cy="409"/>
          </a:xfrm>
        </p:grpSpPr>
        <p:grpSp>
          <p:nvGrpSpPr>
            <p:cNvPr id="55302" name="Group 6"/>
            <p:cNvGrpSpPr>
              <a:grpSpLocks/>
            </p:cNvGrpSpPr>
            <p:nvPr/>
          </p:nvGrpSpPr>
          <p:grpSpPr bwMode="auto">
            <a:xfrm>
              <a:off x="3037" y="2115"/>
              <a:ext cx="438" cy="409"/>
              <a:chOff x="4665" y="2115"/>
              <a:chExt cx="438" cy="409"/>
            </a:xfrm>
          </p:grpSpPr>
          <p:sp>
            <p:nvSpPr>
              <p:cNvPr id="55303" name="Text Box 7"/>
              <p:cNvSpPr txBox="1">
                <a:spLocks noChangeArrowheads="1"/>
              </p:cNvSpPr>
              <p:nvPr/>
            </p:nvSpPr>
            <p:spPr bwMode="auto">
              <a:xfrm>
                <a:off x="4665" y="2205"/>
                <a:ext cx="375" cy="1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altLang="fr-FR" sz="2400" b="1" dirty="0" smtClean="0">
                    <a:latin typeface="Times New Roman" panose="02020603050405020304" pitchFamily="18" charset="0"/>
                  </a:rPr>
                  <a:t>S/2</a:t>
                </a:r>
                <a:endParaRPr lang="fr-FR" altLang="fr-FR" sz="2400" b="1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5304" name="Line 8"/>
              <p:cNvSpPr>
                <a:spLocks noChangeShapeType="1"/>
              </p:cNvSpPr>
              <p:nvPr/>
            </p:nvSpPr>
            <p:spPr bwMode="auto">
              <a:xfrm>
                <a:off x="5103" y="2115"/>
                <a:ext cx="0" cy="4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55305" name="Line 9"/>
            <p:cNvSpPr>
              <a:spLocks noChangeShapeType="1"/>
            </p:cNvSpPr>
            <p:nvPr/>
          </p:nvSpPr>
          <p:spPr bwMode="auto">
            <a:xfrm>
              <a:off x="431" y="2523"/>
              <a:ext cx="489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55306" name="Group 10"/>
          <p:cNvGrpSpPr>
            <a:grpSpLocks/>
          </p:cNvGrpSpPr>
          <p:nvPr/>
        </p:nvGrpSpPr>
        <p:grpSpPr bwMode="auto">
          <a:xfrm>
            <a:off x="2195303" y="1773239"/>
            <a:ext cx="7788485" cy="4535487"/>
            <a:chOff x="1156" y="1117"/>
            <a:chExt cx="4173" cy="2857"/>
          </a:xfrm>
        </p:grpSpPr>
        <p:sp>
          <p:nvSpPr>
            <p:cNvPr id="55307" name="Line 11"/>
            <p:cNvSpPr>
              <a:spLocks noChangeShapeType="1"/>
            </p:cNvSpPr>
            <p:nvPr/>
          </p:nvSpPr>
          <p:spPr bwMode="auto">
            <a:xfrm>
              <a:off x="1156" y="1207"/>
              <a:ext cx="0" cy="27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5308" name="Line 12"/>
            <p:cNvSpPr>
              <a:spLocks noChangeShapeType="1"/>
            </p:cNvSpPr>
            <p:nvPr/>
          </p:nvSpPr>
          <p:spPr bwMode="auto">
            <a:xfrm>
              <a:off x="5329" y="1207"/>
              <a:ext cx="0" cy="27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5309" name="Line 13"/>
            <p:cNvSpPr>
              <a:spLocks noChangeShapeType="1"/>
            </p:cNvSpPr>
            <p:nvPr/>
          </p:nvSpPr>
          <p:spPr bwMode="auto">
            <a:xfrm>
              <a:off x="1156" y="1570"/>
              <a:ext cx="417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grpSp>
          <p:nvGrpSpPr>
            <p:cNvPr id="55310" name="Group 14"/>
            <p:cNvGrpSpPr>
              <a:grpSpLocks/>
            </p:cNvGrpSpPr>
            <p:nvPr/>
          </p:nvGrpSpPr>
          <p:grpSpPr bwMode="auto">
            <a:xfrm>
              <a:off x="2290" y="1117"/>
              <a:ext cx="1968" cy="339"/>
              <a:chOff x="2448" y="1104"/>
              <a:chExt cx="1968" cy="339"/>
            </a:xfrm>
          </p:grpSpPr>
          <p:sp>
            <p:nvSpPr>
              <p:cNvPr id="55311" name="Rectangle 15"/>
              <p:cNvSpPr>
                <a:spLocks noChangeArrowheads="1"/>
              </p:cNvSpPr>
              <p:nvPr/>
            </p:nvSpPr>
            <p:spPr bwMode="auto">
              <a:xfrm>
                <a:off x="2448" y="1104"/>
                <a:ext cx="1968" cy="33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5312" name="Text Box 16"/>
              <p:cNvSpPr txBox="1">
                <a:spLocks noChangeArrowheads="1"/>
              </p:cNvSpPr>
              <p:nvPr/>
            </p:nvSpPr>
            <p:spPr bwMode="auto">
              <a:xfrm>
                <a:off x="2661" y="1152"/>
                <a:ext cx="1378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altLang="fr-FR" sz="2400" b="1" dirty="0">
                    <a:solidFill>
                      <a:srgbClr val="FFCC66"/>
                    </a:solidFill>
                    <a:latin typeface="Comic Sans MS" panose="030F0702030302020204" pitchFamily="66" charset="0"/>
                  </a:rPr>
                  <a:t>L = </a:t>
                </a:r>
                <a:r>
                  <a:rPr lang="fr-FR" altLang="fr-FR" sz="2400" b="1" dirty="0" smtClean="0">
                    <a:solidFill>
                      <a:srgbClr val="FFCC66"/>
                    </a:solidFill>
                    <a:latin typeface="Comic Sans MS" panose="030F0702030302020204" pitchFamily="66" charset="0"/>
                  </a:rPr>
                  <a:t>H </a:t>
                </a:r>
                <a:r>
                  <a:rPr lang="fr-FR" altLang="fr-FR" sz="2400" b="1" dirty="0">
                    <a:solidFill>
                      <a:srgbClr val="FFCC66"/>
                    </a:solidFill>
                    <a:latin typeface="Comic Sans MS" panose="030F0702030302020204" pitchFamily="66" charset="0"/>
                  </a:rPr>
                  <a:t>x 1.15</a:t>
                </a:r>
              </a:p>
            </p:txBody>
          </p:sp>
        </p:grpSp>
      </p:grpSp>
      <p:grpSp>
        <p:nvGrpSpPr>
          <p:cNvPr id="55313" name="Group 17"/>
          <p:cNvGrpSpPr>
            <a:grpSpLocks/>
          </p:cNvGrpSpPr>
          <p:nvPr/>
        </p:nvGrpSpPr>
        <p:grpSpPr bwMode="auto">
          <a:xfrm>
            <a:off x="677084" y="3395663"/>
            <a:ext cx="1391899" cy="1905000"/>
            <a:chOff x="-179" y="2160"/>
            <a:chExt cx="515" cy="1200"/>
          </a:xfrm>
        </p:grpSpPr>
        <p:sp>
          <p:nvSpPr>
            <p:cNvPr id="55314" name="Line 18"/>
            <p:cNvSpPr>
              <a:spLocks noChangeShapeType="1"/>
            </p:cNvSpPr>
            <p:nvPr/>
          </p:nvSpPr>
          <p:spPr bwMode="auto">
            <a:xfrm>
              <a:off x="336" y="2160"/>
              <a:ext cx="0" cy="1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5315" name="Text Box 19"/>
            <p:cNvSpPr txBox="1">
              <a:spLocks noChangeArrowheads="1"/>
            </p:cNvSpPr>
            <p:nvPr/>
          </p:nvSpPr>
          <p:spPr bwMode="auto">
            <a:xfrm>
              <a:off x="-179" y="2643"/>
              <a:ext cx="51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2400" b="1" dirty="0" smtClean="0">
                  <a:latin typeface="Times New Roman" panose="02020603050405020304" pitchFamily="18" charset="0"/>
                </a:rPr>
                <a:t>S = 10cm</a:t>
              </a:r>
              <a:endParaRPr lang="fr-FR" altLang="fr-FR" sz="2400" b="1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5323" name="Group 27"/>
          <p:cNvGrpSpPr>
            <a:grpSpLocks/>
          </p:cNvGrpSpPr>
          <p:nvPr/>
        </p:nvGrpSpPr>
        <p:grpSpPr bwMode="auto">
          <a:xfrm>
            <a:off x="8612187" y="3573150"/>
            <a:ext cx="2305050" cy="3149600"/>
            <a:chOff x="4308" y="2296"/>
            <a:chExt cx="1452" cy="1933"/>
          </a:xfrm>
        </p:grpSpPr>
        <p:grpSp>
          <p:nvGrpSpPr>
            <p:cNvPr id="55324" name="Group 28"/>
            <p:cNvGrpSpPr>
              <a:grpSpLocks/>
            </p:cNvGrpSpPr>
            <p:nvPr/>
          </p:nvGrpSpPr>
          <p:grpSpPr bwMode="auto">
            <a:xfrm>
              <a:off x="4830" y="2296"/>
              <a:ext cx="681" cy="1071"/>
              <a:chOff x="4830" y="2296"/>
              <a:chExt cx="681" cy="1071"/>
            </a:xfrm>
          </p:grpSpPr>
          <p:sp>
            <p:nvSpPr>
              <p:cNvPr id="55325" name="Line 29"/>
              <p:cNvSpPr>
                <a:spLocks noChangeShapeType="1"/>
              </p:cNvSpPr>
              <p:nvPr/>
            </p:nvSpPr>
            <p:spPr bwMode="auto">
              <a:xfrm flipV="1">
                <a:off x="4830" y="2296"/>
                <a:ext cx="635" cy="107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5326" name="Line 30"/>
              <p:cNvSpPr>
                <a:spLocks noChangeShapeType="1"/>
              </p:cNvSpPr>
              <p:nvPr/>
            </p:nvSpPr>
            <p:spPr bwMode="auto">
              <a:xfrm>
                <a:off x="4830" y="3367"/>
                <a:ext cx="54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5327" name="Arc 31"/>
              <p:cNvSpPr>
                <a:spLocks/>
              </p:cNvSpPr>
              <p:nvPr/>
            </p:nvSpPr>
            <p:spPr bwMode="auto">
              <a:xfrm>
                <a:off x="4967" y="3158"/>
                <a:ext cx="91" cy="18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5328" name="Text Box 32"/>
              <p:cNvSpPr txBox="1">
                <a:spLocks noChangeArrowheads="1"/>
              </p:cNvSpPr>
              <p:nvPr/>
            </p:nvSpPr>
            <p:spPr bwMode="auto">
              <a:xfrm>
                <a:off x="5103" y="3067"/>
                <a:ext cx="408" cy="2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altLang="fr-FR" b="1">
                    <a:latin typeface="Comic Sans MS" panose="030F0702030302020204" pitchFamily="66" charset="0"/>
                  </a:rPr>
                  <a:t>60°</a:t>
                </a:r>
              </a:p>
            </p:txBody>
          </p:sp>
        </p:grpSp>
        <p:grpSp>
          <p:nvGrpSpPr>
            <p:cNvPr id="55329" name="Group 33"/>
            <p:cNvGrpSpPr>
              <a:grpSpLocks/>
            </p:cNvGrpSpPr>
            <p:nvPr/>
          </p:nvGrpSpPr>
          <p:grpSpPr bwMode="auto">
            <a:xfrm>
              <a:off x="4308" y="3430"/>
              <a:ext cx="1452" cy="799"/>
              <a:chOff x="3651" y="3385"/>
              <a:chExt cx="1452" cy="905"/>
            </a:xfrm>
          </p:grpSpPr>
          <p:sp>
            <p:nvSpPr>
              <p:cNvPr id="55330" name="Line 34"/>
              <p:cNvSpPr>
                <a:spLocks noChangeShapeType="1"/>
              </p:cNvSpPr>
              <p:nvPr/>
            </p:nvSpPr>
            <p:spPr bwMode="auto">
              <a:xfrm flipV="1">
                <a:off x="4377" y="3385"/>
                <a:ext cx="0" cy="3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5331" name="Text Box 35"/>
              <p:cNvSpPr txBox="1">
                <a:spLocks noChangeArrowheads="1"/>
              </p:cNvSpPr>
              <p:nvPr/>
            </p:nvSpPr>
            <p:spPr bwMode="auto">
              <a:xfrm>
                <a:off x="3651" y="3747"/>
                <a:ext cx="1452" cy="5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altLang="fr-FR"/>
                  <a:t>Gabarit de traçage </a:t>
                </a:r>
              </a:p>
              <a:p>
                <a:pPr algn="ctr">
                  <a:spcBef>
                    <a:spcPct val="50000"/>
                  </a:spcBef>
                </a:pPr>
                <a:r>
                  <a:rPr lang="fr-FR" altLang="fr-FR"/>
                  <a:t>( angle à 60°)</a:t>
                </a:r>
              </a:p>
            </p:txBody>
          </p:sp>
        </p:grpSp>
      </p:grpSp>
      <p:grpSp>
        <p:nvGrpSpPr>
          <p:cNvPr id="55332" name="Group 36"/>
          <p:cNvGrpSpPr>
            <a:grpSpLocks/>
          </p:cNvGrpSpPr>
          <p:nvPr/>
        </p:nvGrpSpPr>
        <p:grpSpPr bwMode="auto">
          <a:xfrm>
            <a:off x="627985" y="3429000"/>
            <a:ext cx="3455988" cy="3227388"/>
            <a:chOff x="612" y="2160"/>
            <a:chExt cx="2177" cy="2033"/>
          </a:xfrm>
        </p:grpSpPr>
        <p:grpSp>
          <p:nvGrpSpPr>
            <p:cNvPr id="55333" name="Group 37"/>
            <p:cNvGrpSpPr>
              <a:grpSpLocks/>
            </p:cNvGrpSpPr>
            <p:nvPr/>
          </p:nvGrpSpPr>
          <p:grpSpPr bwMode="auto">
            <a:xfrm>
              <a:off x="612" y="2160"/>
              <a:ext cx="1956" cy="1179"/>
              <a:chOff x="612" y="2160"/>
              <a:chExt cx="1956" cy="1179"/>
            </a:xfrm>
          </p:grpSpPr>
          <p:grpSp>
            <p:nvGrpSpPr>
              <p:cNvPr id="55334" name="Group 38"/>
              <p:cNvGrpSpPr>
                <a:grpSpLocks/>
              </p:cNvGrpSpPr>
              <p:nvPr/>
            </p:nvGrpSpPr>
            <p:grpSpPr bwMode="auto">
              <a:xfrm>
                <a:off x="612" y="2160"/>
                <a:ext cx="1956" cy="1179"/>
                <a:chOff x="612" y="2160"/>
                <a:chExt cx="1956" cy="1179"/>
              </a:xfrm>
            </p:grpSpPr>
            <p:sp>
              <p:nvSpPr>
                <p:cNvPr id="55335" name="Line 39"/>
                <p:cNvSpPr>
                  <a:spLocks noChangeShapeType="1"/>
                </p:cNvSpPr>
                <p:nvPr/>
              </p:nvSpPr>
              <p:spPr bwMode="auto">
                <a:xfrm flipH="1" flipV="1">
                  <a:off x="612" y="2160"/>
                  <a:ext cx="1956" cy="1179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55336" name="Line 40"/>
                <p:cNvSpPr>
                  <a:spLocks noChangeShapeType="1"/>
                </p:cNvSpPr>
                <p:nvPr/>
              </p:nvSpPr>
              <p:spPr bwMode="auto">
                <a:xfrm flipH="1">
                  <a:off x="703" y="3339"/>
                  <a:ext cx="1865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sp>
            <p:nvSpPr>
              <p:cNvPr id="55337" name="Arc 41"/>
              <p:cNvSpPr>
                <a:spLocks/>
              </p:cNvSpPr>
              <p:nvPr/>
            </p:nvSpPr>
            <p:spPr bwMode="auto">
              <a:xfrm flipH="1">
                <a:off x="1950" y="3005"/>
                <a:ext cx="88" cy="334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5338" name="Text Box 42"/>
              <p:cNvSpPr txBox="1">
                <a:spLocks noChangeArrowheads="1"/>
              </p:cNvSpPr>
              <p:nvPr/>
            </p:nvSpPr>
            <p:spPr bwMode="auto">
              <a:xfrm flipH="1">
                <a:off x="1655" y="3022"/>
                <a:ext cx="44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altLang="fr-FR" b="1">
                    <a:latin typeface="Comic Sans MS" panose="030F0702030302020204" pitchFamily="66" charset="0"/>
                  </a:rPr>
                  <a:t>30°</a:t>
                </a:r>
              </a:p>
            </p:txBody>
          </p:sp>
        </p:grpSp>
        <p:grpSp>
          <p:nvGrpSpPr>
            <p:cNvPr id="55339" name="Group 43"/>
            <p:cNvGrpSpPr>
              <a:grpSpLocks/>
            </p:cNvGrpSpPr>
            <p:nvPr/>
          </p:nvGrpSpPr>
          <p:grpSpPr bwMode="auto">
            <a:xfrm flipH="1">
              <a:off x="1376" y="3339"/>
              <a:ext cx="1413" cy="854"/>
              <a:chOff x="3651" y="3385"/>
              <a:chExt cx="1452" cy="854"/>
            </a:xfrm>
          </p:grpSpPr>
          <p:sp>
            <p:nvSpPr>
              <p:cNvPr id="55340" name="Line 44"/>
              <p:cNvSpPr>
                <a:spLocks noChangeShapeType="1"/>
              </p:cNvSpPr>
              <p:nvPr/>
            </p:nvSpPr>
            <p:spPr bwMode="auto">
              <a:xfrm flipV="1">
                <a:off x="4377" y="3385"/>
                <a:ext cx="0" cy="3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5341" name="Text Box 45"/>
              <p:cNvSpPr txBox="1">
                <a:spLocks noChangeArrowheads="1"/>
              </p:cNvSpPr>
              <p:nvPr/>
            </p:nvSpPr>
            <p:spPr bwMode="auto">
              <a:xfrm>
                <a:off x="3651" y="3748"/>
                <a:ext cx="1452" cy="4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altLang="fr-FR"/>
                  <a:t>Gabarit de traçage </a:t>
                </a:r>
              </a:p>
              <a:p>
                <a:pPr algn="ctr">
                  <a:spcBef>
                    <a:spcPct val="50000"/>
                  </a:spcBef>
                </a:pPr>
                <a:r>
                  <a:rPr lang="fr-FR" altLang="fr-FR"/>
                  <a:t>( angle à 30°)</a:t>
                </a:r>
              </a:p>
            </p:txBody>
          </p:sp>
        </p:grpSp>
      </p:grpSp>
      <p:grpSp>
        <p:nvGrpSpPr>
          <p:cNvPr id="52" name="Group 84"/>
          <p:cNvGrpSpPr>
            <a:grpSpLocks/>
          </p:cNvGrpSpPr>
          <p:nvPr/>
        </p:nvGrpSpPr>
        <p:grpSpPr bwMode="auto">
          <a:xfrm rot="4615459" flipH="1">
            <a:off x="1954300" y="3114700"/>
            <a:ext cx="2087562" cy="2316163"/>
            <a:chOff x="431" y="1298"/>
            <a:chExt cx="1315" cy="1459"/>
          </a:xfrm>
        </p:grpSpPr>
        <p:grpSp>
          <p:nvGrpSpPr>
            <p:cNvPr id="53" name="Group 72"/>
            <p:cNvGrpSpPr>
              <a:grpSpLocks/>
            </p:cNvGrpSpPr>
            <p:nvPr/>
          </p:nvGrpSpPr>
          <p:grpSpPr bwMode="auto">
            <a:xfrm rot="992428" flipH="1">
              <a:off x="1202" y="1881"/>
              <a:ext cx="544" cy="876"/>
              <a:chOff x="4821" y="1842"/>
              <a:chExt cx="499" cy="830"/>
            </a:xfrm>
          </p:grpSpPr>
          <p:sp>
            <p:nvSpPr>
              <p:cNvPr id="56" name="Line 73"/>
              <p:cNvSpPr>
                <a:spLocks noChangeShapeType="1"/>
              </p:cNvSpPr>
              <p:nvPr/>
            </p:nvSpPr>
            <p:spPr bwMode="auto">
              <a:xfrm flipH="1" flipV="1">
                <a:off x="4921" y="1842"/>
                <a:ext cx="363" cy="681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7" name="Rectangle 74"/>
              <p:cNvSpPr>
                <a:spLocks noChangeArrowheads="1"/>
              </p:cNvSpPr>
              <p:nvPr/>
            </p:nvSpPr>
            <p:spPr bwMode="auto">
              <a:xfrm rot="-1719212">
                <a:off x="4821" y="2581"/>
                <a:ext cx="499" cy="91"/>
              </a:xfrm>
              <a:prstGeom prst="rect">
                <a:avLst/>
              </a:prstGeom>
              <a:solidFill>
                <a:srgbClr val="FF6600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sp>
          <p:nvSpPr>
            <p:cNvPr id="54" name="Line 82"/>
            <p:cNvSpPr>
              <a:spLocks noChangeShapeType="1"/>
            </p:cNvSpPr>
            <p:nvPr/>
          </p:nvSpPr>
          <p:spPr bwMode="auto">
            <a:xfrm rot="-890858">
              <a:off x="892" y="1501"/>
              <a:ext cx="368" cy="80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5" name="Text Box 83"/>
            <p:cNvSpPr txBox="1">
              <a:spLocks noChangeArrowheads="1"/>
            </p:cNvSpPr>
            <p:nvPr/>
          </p:nvSpPr>
          <p:spPr bwMode="auto">
            <a:xfrm>
              <a:off x="431" y="1298"/>
              <a:ext cx="635" cy="2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altLang="fr-FR"/>
                <a:t>Équerre</a:t>
              </a:r>
            </a:p>
          </p:txBody>
        </p:sp>
      </p:grpSp>
      <p:grpSp>
        <p:nvGrpSpPr>
          <p:cNvPr id="58" name="Group 101"/>
          <p:cNvGrpSpPr>
            <a:grpSpLocks/>
          </p:cNvGrpSpPr>
          <p:nvPr/>
        </p:nvGrpSpPr>
        <p:grpSpPr bwMode="auto">
          <a:xfrm rot="15426475" flipH="1">
            <a:off x="8102475" y="2478624"/>
            <a:ext cx="1257342" cy="2884487"/>
            <a:chOff x="4513" y="935"/>
            <a:chExt cx="753" cy="1817"/>
          </a:xfrm>
        </p:grpSpPr>
        <p:grpSp>
          <p:nvGrpSpPr>
            <p:cNvPr id="59" name="Group 86"/>
            <p:cNvGrpSpPr>
              <a:grpSpLocks/>
            </p:cNvGrpSpPr>
            <p:nvPr/>
          </p:nvGrpSpPr>
          <p:grpSpPr bwMode="auto">
            <a:xfrm rot="-890858">
              <a:off x="4767" y="1922"/>
              <a:ext cx="499" cy="830"/>
              <a:chOff x="4821" y="1842"/>
              <a:chExt cx="499" cy="830"/>
            </a:xfrm>
          </p:grpSpPr>
          <p:sp>
            <p:nvSpPr>
              <p:cNvPr id="62" name="Line 87"/>
              <p:cNvSpPr>
                <a:spLocks noChangeShapeType="1"/>
              </p:cNvSpPr>
              <p:nvPr/>
            </p:nvSpPr>
            <p:spPr bwMode="auto">
              <a:xfrm flipH="1" flipV="1">
                <a:off x="4921" y="1842"/>
                <a:ext cx="363" cy="681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3" name="Rectangle 88"/>
              <p:cNvSpPr>
                <a:spLocks noChangeArrowheads="1"/>
              </p:cNvSpPr>
              <p:nvPr/>
            </p:nvSpPr>
            <p:spPr bwMode="auto">
              <a:xfrm rot="-1719212">
                <a:off x="4821" y="2581"/>
                <a:ext cx="499" cy="91"/>
              </a:xfrm>
              <a:prstGeom prst="rect">
                <a:avLst/>
              </a:prstGeom>
              <a:solidFill>
                <a:srgbClr val="FF6600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sp>
          <p:nvSpPr>
            <p:cNvPr id="60" name="Line 90"/>
            <p:cNvSpPr>
              <a:spLocks noChangeShapeType="1"/>
            </p:cNvSpPr>
            <p:nvPr/>
          </p:nvSpPr>
          <p:spPr bwMode="auto">
            <a:xfrm rot="20709142" flipH="1">
              <a:off x="4860" y="1221"/>
              <a:ext cx="231" cy="8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" name="Text Box 91"/>
            <p:cNvSpPr txBox="1">
              <a:spLocks noChangeArrowheads="1"/>
            </p:cNvSpPr>
            <p:nvPr/>
          </p:nvSpPr>
          <p:spPr bwMode="auto">
            <a:xfrm>
              <a:off x="4513" y="935"/>
              <a:ext cx="72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altLang="fr-FR"/>
                <a:t>Équerre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0112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5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5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5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-1800000">
            <a:off x="5027137" y="1634060"/>
            <a:ext cx="228601" cy="4622447"/>
          </a:xfrm>
          <a:prstGeom prst="rect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8221942" y="5391150"/>
            <a:ext cx="2651126" cy="990600"/>
            <a:chOff x="3984" y="3216"/>
            <a:chExt cx="1670" cy="624"/>
          </a:xfrm>
        </p:grpSpPr>
        <p:grpSp>
          <p:nvGrpSpPr>
            <p:cNvPr id="16387" name="Group 3"/>
            <p:cNvGrpSpPr>
              <a:grpSpLocks/>
            </p:cNvGrpSpPr>
            <p:nvPr/>
          </p:nvGrpSpPr>
          <p:grpSpPr bwMode="auto">
            <a:xfrm rot="-585831">
              <a:off x="3984" y="3360"/>
              <a:ext cx="144" cy="480"/>
              <a:chOff x="4992" y="3504"/>
              <a:chExt cx="144" cy="624"/>
            </a:xfrm>
          </p:grpSpPr>
          <p:sp>
            <p:nvSpPr>
              <p:cNvPr id="16388" name="Rectangle 4"/>
              <p:cNvSpPr>
                <a:spLocks noChangeArrowheads="1"/>
              </p:cNvSpPr>
              <p:nvPr/>
            </p:nvSpPr>
            <p:spPr bwMode="auto">
              <a:xfrm>
                <a:off x="5040" y="3552"/>
                <a:ext cx="48" cy="57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389" name="Rectangle 5"/>
              <p:cNvSpPr>
                <a:spLocks noChangeArrowheads="1"/>
              </p:cNvSpPr>
              <p:nvPr/>
            </p:nvSpPr>
            <p:spPr bwMode="auto">
              <a:xfrm>
                <a:off x="4992" y="3504"/>
                <a:ext cx="144" cy="48"/>
              </a:xfrm>
              <a:prstGeom prst="rect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sp>
          <p:nvSpPr>
            <p:cNvPr id="16390" name="Text Box 6"/>
            <p:cNvSpPr txBox="1">
              <a:spLocks noChangeArrowheads="1"/>
            </p:cNvSpPr>
            <p:nvPr/>
          </p:nvSpPr>
          <p:spPr bwMode="auto">
            <a:xfrm>
              <a:off x="4680" y="3216"/>
              <a:ext cx="974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2400">
                  <a:latin typeface="Comic Sans MS" panose="030F0702030302020204" pitchFamily="66" charset="0"/>
                </a:rPr>
                <a:t>Fiche</a:t>
              </a:r>
            </a:p>
            <a:p>
              <a:pPr algn="ctr"/>
              <a:r>
                <a:rPr lang="fr-FR" altLang="fr-FR" sz="2400">
                  <a:latin typeface="Comic Sans MS" panose="030F0702030302020204" pitchFamily="66" charset="0"/>
                </a:rPr>
                <a:t>ou crayon</a:t>
              </a:r>
            </a:p>
          </p:txBody>
        </p:sp>
        <p:sp>
          <p:nvSpPr>
            <p:cNvPr id="16391" name="Line 7"/>
            <p:cNvSpPr>
              <a:spLocks noChangeShapeType="1"/>
            </p:cNvSpPr>
            <p:nvPr/>
          </p:nvSpPr>
          <p:spPr bwMode="auto">
            <a:xfrm flipH="1">
              <a:off x="4176" y="3504"/>
              <a:ext cx="576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6455" name="Group 71"/>
          <p:cNvGrpSpPr>
            <a:grpSpLocks/>
          </p:cNvGrpSpPr>
          <p:nvPr/>
        </p:nvGrpSpPr>
        <p:grpSpPr bwMode="auto">
          <a:xfrm>
            <a:off x="3276600" y="838200"/>
            <a:ext cx="457200" cy="5257800"/>
            <a:chOff x="1104" y="528"/>
            <a:chExt cx="288" cy="3312"/>
          </a:xfrm>
        </p:grpSpPr>
        <p:sp>
          <p:nvSpPr>
            <p:cNvPr id="16393" name="Rectangle 9"/>
            <p:cNvSpPr>
              <a:spLocks noChangeArrowheads="1"/>
            </p:cNvSpPr>
            <p:nvPr/>
          </p:nvSpPr>
          <p:spPr bwMode="auto">
            <a:xfrm>
              <a:off x="1104" y="528"/>
              <a:ext cx="288" cy="3312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94" name="Rectangle 10"/>
            <p:cNvSpPr>
              <a:spLocks noChangeArrowheads="1"/>
            </p:cNvSpPr>
            <p:nvPr/>
          </p:nvSpPr>
          <p:spPr bwMode="auto">
            <a:xfrm>
              <a:off x="1152" y="3552"/>
              <a:ext cx="144" cy="240"/>
            </a:xfrm>
            <a:prstGeom prst="rect">
              <a:avLst/>
            </a:prstGeom>
            <a:solidFill>
              <a:srgbClr val="8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95" name="Rectangle 11"/>
            <p:cNvSpPr>
              <a:spLocks noChangeArrowheads="1"/>
            </p:cNvSpPr>
            <p:nvPr/>
          </p:nvSpPr>
          <p:spPr bwMode="auto">
            <a:xfrm>
              <a:off x="1200" y="2976"/>
              <a:ext cx="144" cy="240"/>
            </a:xfrm>
            <a:prstGeom prst="rect">
              <a:avLst/>
            </a:prstGeom>
            <a:solidFill>
              <a:srgbClr val="8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96" name="Rectangle 12"/>
            <p:cNvSpPr>
              <a:spLocks noChangeArrowheads="1"/>
            </p:cNvSpPr>
            <p:nvPr/>
          </p:nvSpPr>
          <p:spPr bwMode="auto">
            <a:xfrm>
              <a:off x="1200" y="2112"/>
              <a:ext cx="144" cy="240"/>
            </a:xfrm>
            <a:prstGeom prst="rect">
              <a:avLst/>
            </a:prstGeom>
            <a:solidFill>
              <a:srgbClr val="8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97" name="Rectangle 13"/>
            <p:cNvSpPr>
              <a:spLocks noChangeArrowheads="1"/>
            </p:cNvSpPr>
            <p:nvPr/>
          </p:nvSpPr>
          <p:spPr bwMode="auto">
            <a:xfrm>
              <a:off x="1152" y="1632"/>
              <a:ext cx="144" cy="240"/>
            </a:xfrm>
            <a:prstGeom prst="rect">
              <a:avLst/>
            </a:prstGeom>
            <a:solidFill>
              <a:srgbClr val="8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98" name="Rectangle 14"/>
            <p:cNvSpPr>
              <a:spLocks noChangeArrowheads="1"/>
            </p:cNvSpPr>
            <p:nvPr/>
          </p:nvSpPr>
          <p:spPr bwMode="auto">
            <a:xfrm>
              <a:off x="1248" y="960"/>
              <a:ext cx="144" cy="240"/>
            </a:xfrm>
            <a:prstGeom prst="rect">
              <a:avLst/>
            </a:prstGeom>
            <a:solidFill>
              <a:srgbClr val="8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99" name="Rectangle 15"/>
            <p:cNvSpPr>
              <a:spLocks noChangeArrowheads="1"/>
            </p:cNvSpPr>
            <p:nvPr/>
          </p:nvSpPr>
          <p:spPr bwMode="auto">
            <a:xfrm>
              <a:off x="1152" y="576"/>
              <a:ext cx="144" cy="240"/>
            </a:xfrm>
            <a:prstGeom prst="rect">
              <a:avLst/>
            </a:prstGeom>
            <a:solidFill>
              <a:srgbClr val="8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2662237" y="6108539"/>
            <a:ext cx="7467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4792663" y="464520"/>
            <a:ext cx="3968750" cy="892552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sz="2600" u="sng" dirty="0" smtClean="0">
                <a:latin typeface="Comic Sans MS" panose="030F0702030302020204" pitchFamily="66" charset="0"/>
              </a:rPr>
              <a:t>Terminologie étaiement carrelet 10 x 10</a:t>
            </a:r>
            <a:endParaRPr lang="fr-FR" altLang="fr-FR" sz="2600" u="sng" dirty="0">
              <a:latin typeface="Comic Sans MS" panose="030F0702030302020204" pitchFamily="66" charset="0"/>
            </a:endParaRPr>
          </a:p>
        </p:txBody>
      </p:sp>
      <p:grpSp>
        <p:nvGrpSpPr>
          <p:cNvPr id="16402" name="Group 18"/>
          <p:cNvGrpSpPr>
            <a:grpSpLocks/>
          </p:cNvGrpSpPr>
          <p:nvPr/>
        </p:nvGrpSpPr>
        <p:grpSpPr bwMode="auto">
          <a:xfrm>
            <a:off x="9130136" y="632878"/>
            <a:ext cx="1415087" cy="738722"/>
            <a:chOff x="3984" y="308"/>
            <a:chExt cx="725" cy="436"/>
          </a:xfrm>
        </p:grpSpPr>
        <p:sp>
          <p:nvSpPr>
            <p:cNvPr id="16403" name="Rectangle 19" descr="75%"/>
            <p:cNvSpPr>
              <a:spLocks noChangeArrowheads="1"/>
            </p:cNvSpPr>
            <p:nvPr/>
          </p:nvSpPr>
          <p:spPr bwMode="auto">
            <a:xfrm>
              <a:off x="3984" y="340"/>
              <a:ext cx="240" cy="96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404" name="Rectangle 20" descr="20%"/>
            <p:cNvSpPr>
              <a:spLocks noChangeArrowheads="1"/>
            </p:cNvSpPr>
            <p:nvPr/>
          </p:nvSpPr>
          <p:spPr bwMode="auto">
            <a:xfrm>
              <a:off x="3984" y="628"/>
              <a:ext cx="240" cy="96"/>
            </a:xfrm>
            <a:prstGeom prst="rect">
              <a:avLst/>
            </a:prstGeom>
            <a:pattFill prst="pct20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405" name="Text Box 21"/>
            <p:cNvSpPr txBox="1">
              <a:spLocks noChangeArrowheads="1"/>
            </p:cNvSpPr>
            <p:nvPr/>
          </p:nvSpPr>
          <p:spPr bwMode="auto">
            <a:xfrm>
              <a:off x="4262" y="308"/>
              <a:ext cx="447" cy="4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fr-FR" altLang="fr-FR" sz="1400" dirty="0" smtClean="0">
                  <a:latin typeface="Comic Sans MS" panose="030F0702030302020204" pitchFamily="66" charset="0"/>
                </a:rPr>
                <a:t>carrelet</a:t>
              </a:r>
              <a:endParaRPr lang="fr-FR" altLang="fr-FR" sz="1400" dirty="0">
                <a:latin typeface="Comic Sans MS" panose="030F0702030302020204" pitchFamily="66" charset="0"/>
              </a:endParaRPr>
            </a:p>
            <a:p>
              <a:endParaRPr lang="fr-FR" altLang="fr-FR" sz="1400" dirty="0">
                <a:latin typeface="Comic Sans MS" panose="030F0702030302020204" pitchFamily="66" charset="0"/>
              </a:endParaRPr>
            </a:p>
            <a:p>
              <a:r>
                <a:rPr lang="fr-FR" altLang="fr-FR" sz="1400" dirty="0">
                  <a:latin typeface="Comic Sans MS" panose="030F0702030302020204" pitchFamily="66" charset="0"/>
                </a:rPr>
                <a:t>Planche</a:t>
              </a:r>
            </a:p>
          </p:txBody>
        </p:sp>
      </p:grpSp>
      <p:sp>
        <p:nvSpPr>
          <p:cNvPr id="16408" name="Text Box 24"/>
          <p:cNvSpPr txBox="1">
            <a:spLocks noChangeArrowheads="1"/>
          </p:cNvSpPr>
          <p:nvPr/>
        </p:nvSpPr>
        <p:spPr bwMode="auto">
          <a:xfrm>
            <a:off x="7375804" y="4757254"/>
            <a:ext cx="1951038" cy="30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fr-FR" sz="2400" dirty="0">
                <a:latin typeface="Comic Sans MS" panose="030F0702030302020204" pitchFamily="66" charset="0"/>
              </a:rPr>
              <a:t>Coins mariés</a:t>
            </a:r>
          </a:p>
        </p:txBody>
      </p:sp>
      <p:sp>
        <p:nvSpPr>
          <p:cNvPr id="16409" name="Line 25"/>
          <p:cNvSpPr>
            <a:spLocks noChangeShapeType="1"/>
          </p:cNvSpPr>
          <p:nvPr/>
        </p:nvSpPr>
        <p:spPr bwMode="auto">
          <a:xfrm flipH="1">
            <a:off x="6405099" y="5206423"/>
            <a:ext cx="1224427" cy="46817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grpSp>
        <p:nvGrpSpPr>
          <p:cNvPr id="16410" name="Group 26"/>
          <p:cNvGrpSpPr>
            <a:grpSpLocks/>
          </p:cNvGrpSpPr>
          <p:nvPr/>
        </p:nvGrpSpPr>
        <p:grpSpPr bwMode="auto">
          <a:xfrm rot="5400000">
            <a:off x="6294326" y="5717317"/>
            <a:ext cx="203424" cy="152400"/>
            <a:chOff x="5184" y="1632"/>
            <a:chExt cx="240" cy="96"/>
          </a:xfrm>
        </p:grpSpPr>
        <p:sp>
          <p:nvSpPr>
            <p:cNvPr id="16411" name="Rectangle 27" descr="Ondulations"/>
            <p:cNvSpPr>
              <a:spLocks noChangeArrowheads="1"/>
            </p:cNvSpPr>
            <p:nvPr/>
          </p:nvSpPr>
          <p:spPr bwMode="auto">
            <a:xfrm>
              <a:off x="5184" y="1632"/>
              <a:ext cx="240" cy="96"/>
            </a:xfrm>
            <a:prstGeom prst="rect">
              <a:avLst/>
            </a:prstGeom>
            <a:pattFill prst="zigZag">
              <a:fgClr>
                <a:srgbClr val="FFCC99"/>
              </a:fgClr>
              <a:bgClr>
                <a:srgbClr val="FFFFCC"/>
              </a:bgClr>
            </a:patt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412" name="Line 28" descr="Ondulations"/>
            <p:cNvSpPr>
              <a:spLocks noChangeShapeType="1"/>
            </p:cNvSpPr>
            <p:nvPr/>
          </p:nvSpPr>
          <p:spPr bwMode="auto">
            <a:xfrm flipH="1">
              <a:off x="5184" y="1632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6418" name="Text Box 34"/>
          <p:cNvSpPr txBox="1">
            <a:spLocks noChangeArrowheads="1"/>
          </p:cNvSpPr>
          <p:nvPr/>
        </p:nvSpPr>
        <p:spPr bwMode="auto">
          <a:xfrm>
            <a:off x="7550152" y="3048000"/>
            <a:ext cx="1322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fr-FR" sz="2400" dirty="0">
                <a:latin typeface="Comic Sans MS" panose="030F0702030302020204" pitchFamily="66" charset="0"/>
              </a:rPr>
              <a:t>Taquets</a:t>
            </a:r>
          </a:p>
        </p:txBody>
      </p:sp>
      <p:sp>
        <p:nvSpPr>
          <p:cNvPr id="16419" name="Line 35"/>
          <p:cNvSpPr>
            <a:spLocks noChangeShapeType="1"/>
          </p:cNvSpPr>
          <p:nvPr/>
        </p:nvSpPr>
        <p:spPr bwMode="auto">
          <a:xfrm flipH="1" flipV="1">
            <a:off x="4235450" y="1573381"/>
            <a:ext cx="3384552" cy="17032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6420" name="Line 36"/>
          <p:cNvSpPr>
            <a:spLocks noChangeShapeType="1"/>
          </p:cNvSpPr>
          <p:nvPr/>
        </p:nvSpPr>
        <p:spPr bwMode="auto">
          <a:xfrm flipH="1">
            <a:off x="7158039" y="3428999"/>
            <a:ext cx="461963" cy="22324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6828748" y="6397672"/>
            <a:ext cx="1312536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fr-FR" sz="2400" dirty="0">
                <a:latin typeface="Comic Sans MS" panose="030F0702030302020204" pitchFamily="66" charset="0"/>
              </a:rPr>
              <a:t>Semelle</a:t>
            </a:r>
          </a:p>
        </p:txBody>
      </p:sp>
      <p:sp>
        <p:nvSpPr>
          <p:cNvPr id="16415" name="Rectangle 31" descr="75%"/>
          <p:cNvSpPr>
            <a:spLocks noChangeArrowheads="1"/>
          </p:cNvSpPr>
          <p:nvPr/>
        </p:nvSpPr>
        <p:spPr bwMode="auto">
          <a:xfrm rot="16200000">
            <a:off x="5810907" y="4037984"/>
            <a:ext cx="214401" cy="3891131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16" name="Line 32"/>
          <p:cNvSpPr>
            <a:spLocks noChangeShapeType="1"/>
          </p:cNvSpPr>
          <p:nvPr/>
        </p:nvSpPr>
        <p:spPr bwMode="auto">
          <a:xfrm flipH="1" flipV="1">
            <a:off x="6944810" y="5972536"/>
            <a:ext cx="549296" cy="48315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6426" name="Rectangle 42" descr="75%"/>
          <p:cNvSpPr>
            <a:spLocks noChangeArrowheads="1"/>
          </p:cNvSpPr>
          <p:nvPr/>
        </p:nvSpPr>
        <p:spPr bwMode="auto">
          <a:xfrm flipV="1">
            <a:off x="6472239" y="5679190"/>
            <a:ext cx="1028444" cy="200906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22" name="Rectangle 38" descr="75%"/>
          <p:cNvSpPr>
            <a:spLocks noChangeArrowheads="1"/>
          </p:cNvSpPr>
          <p:nvPr/>
        </p:nvSpPr>
        <p:spPr bwMode="auto">
          <a:xfrm rot="16200000" flipH="1" flipV="1">
            <a:off x="3455470" y="1189786"/>
            <a:ext cx="1294104" cy="230499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30" name="Text Box 46"/>
          <p:cNvSpPr txBox="1">
            <a:spLocks noChangeArrowheads="1"/>
          </p:cNvSpPr>
          <p:nvPr/>
        </p:nvSpPr>
        <p:spPr bwMode="auto">
          <a:xfrm>
            <a:off x="6553201" y="1676400"/>
            <a:ext cx="2276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fr-FR" sz="2400">
                <a:latin typeface="Comic Sans MS" panose="030F0702030302020204" pitchFamily="66" charset="0"/>
              </a:rPr>
              <a:t>Plaque d ’Appui</a:t>
            </a:r>
          </a:p>
        </p:txBody>
      </p:sp>
      <p:sp>
        <p:nvSpPr>
          <p:cNvPr id="16431" name="Rectangle 47" descr="75%"/>
          <p:cNvSpPr>
            <a:spLocks noChangeArrowheads="1"/>
          </p:cNvSpPr>
          <p:nvPr/>
        </p:nvSpPr>
        <p:spPr bwMode="auto">
          <a:xfrm>
            <a:off x="3733801" y="632878"/>
            <a:ext cx="253668" cy="5463122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32" name="Line 48"/>
          <p:cNvSpPr>
            <a:spLocks noChangeShapeType="1"/>
          </p:cNvSpPr>
          <p:nvPr/>
        </p:nvSpPr>
        <p:spPr bwMode="auto">
          <a:xfrm flipH="1">
            <a:off x="3886201" y="2057400"/>
            <a:ext cx="26670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6435" name="Text Box 51"/>
          <p:cNvSpPr txBox="1">
            <a:spLocks noChangeArrowheads="1"/>
          </p:cNvSpPr>
          <p:nvPr/>
        </p:nvSpPr>
        <p:spPr bwMode="auto">
          <a:xfrm>
            <a:off x="6481763" y="2438400"/>
            <a:ext cx="2439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fr-FR" sz="2400">
                <a:latin typeface="Comic Sans MS" panose="030F0702030302020204" pitchFamily="66" charset="0"/>
              </a:rPr>
              <a:t>Jambe de force</a:t>
            </a:r>
          </a:p>
        </p:txBody>
      </p:sp>
      <p:sp>
        <p:nvSpPr>
          <p:cNvPr id="16436" name="Line 52"/>
          <p:cNvSpPr>
            <a:spLocks noChangeShapeType="1"/>
          </p:cNvSpPr>
          <p:nvPr/>
        </p:nvSpPr>
        <p:spPr bwMode="auto">
          <a:xfrm flipH="1">
            <a:off x="4953000" y="2743200"/>
            <a:ext cx="15240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grpSp>
        <p:nvGrpSpPr>
          <p:cNvPr id="16462" name="Group 78"/>
          <p:cNvGrpSpPr>
            <a:grpSpLocks/>
          </p:cNvGrpSpPr>
          <p:nvPr/>
        </p:nvGrpSpPr>
        <p:grpSpPr bwMode="auto">
          <a:xfrm>
            <a:off x="4845612" y="5622925"/>
            <a:ext cx="1428750" cy="1117600"/>
            <a:chOff x="2367" y="3475"/>
            <a:chExt cx="900" cy="704"/>
          </a:xfrm>
        </p:grpSpPr>
        <p:sp>
          <p:nvSpPr>
            <p:cNvPr id="16463" name="Text Box 79"/>
            <p:cNvSpPr txBox="1">
              <a:spLocks noChangeArrowheads="1"/>
            </p:cNvSpPr>
            <p:nvPr/>
          </p:nvSpPr>
          <p:spPr bwMode="auto">
            <a:xfrm>
              <a:off x="2367" y="3929"/>
              <a:ext cx="90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2000" b="1">
                  <a:solidFill>
                    <a:schemeClr val="accent2"/>
                  </a:solidFill>
                  <a:latin typeface="Times New Roman" panose="02020603050405020304" pitchFamily="18" charset="0"/>
                </a:rPr>
                <a:t>Angle à 60°</a:t>
              </a:r>
            </a:p>
          </p:txBody>
        </p:sp>
        <p:sp>
          <p:nvSpPr>
            <p:cNvPr id="16464" name="AutoShape 80"/>
            <p:cNvSpPr>
              <a:spLocks noChangeArrowheads="1"/>
            </p:cNvSpPr>
            <p:nvPr/>
          </p:nvSpPr>
          <p:spPr bwMode="auto">
            <a:xfrm>
              <a:off x="2956" y="3475"/>
              <a:ext cx="273" cy="273"/>
            </a:xfrm>
            <a:prstGeom prst="wedgeEllipseCallout">
              <a:avLst>
                <a:gd name="adj1" fmla="val -64287"/>
                <a:gd name="adj2" fmla="val 111903"/>
              </a:avLst>
            </a:prstGeom>
            <a:noFill/>
            <a:ln w="28575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fr-FR" altLang="fr-FR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6468" name="Group 84"/>
          <p:cNvGrpSpPr>
            <a:grpSpLocks/>
          </p:cNvGrpSpPr>
          <p:nvPr/>
        </p:nvGrpSpPr>
        <p:grpSpPr bwMode="auto">
          <a:xfrm>
            <a:off x="1776413" y="1500188"/>
            <a:ext cx="2376487" cy="938212"/>
            <a:chOff x="189" y="1071"/>
            <a:chExt cx="1497" cy="591"/>
          </a:xfrm>
        </p:grpSpPr>
        <p:sp>
          <p:nvSpPr>
            <p:cNvPr id="16466" name="Text Box 82"/>
            <p:cNvSpPr txBox="1">
              <a:spLocks noChangeArrowheads="1"/>
            </p:cNvSpPr>
            <p:nvPr/>
          </p:nvSpPr>
          <p:spPr bwMode="auto">
            <a:xfrm>
              <a:off x="189" y="1071"/>
              <a:ext cx="90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2000" b="1">
                  <a:solidFill>
                    <a:schemeClr val="accent2"/>
                  </a:solidFill>
                  <a:latin typeface="Times New Roman" panose="02020603050405020304" pitchFamily="18" charset="0"/>
                </a:rPr>
                <a:t>Angle à 30°</a:t>
              </a:r>
            </a:p>
          </p:txBody>
        </p:sp>
        <p:sp>
          <p:nvSpPr>
            <p:cNvPr id="16467" name="AutoShape 83"/>
            <p:cNvSpPr>
              <a:spLocks noChangeArrowheads="1"/>
            </p:cNvSpPr>
            <p:nvPr/>
          </p:nvSpPr>
          <p:spPr bwMode="auto">
            <a:xfrm>
              <a:off x="1413" y="1389"/>
              <a:ext cx="273" cy="273"/>
            </a:xfrm>
            <a:prstGeom prst="wedgeEllipseCallout">
              <a:avLst>
                <a:gd name="adj1" fmla="val -201282"/>
                <a:gd name="adj2" fmla="val -63551"/>
              </a:avLst>
            </a:prstGeom>
            <a:noFill/>
            <a:ln w="28575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fr-FR" altLang="fr-FR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8034083" y="5876349"/>
            <a:ext cx="214402" cy="214402"/>
          </a:xfrm>
          <a:prstGeom prst="rect">
            <a:avLst/>
          </a:prstGeom>
          <a:solidFill>
            <a:srgbClr val="FFCC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4" name="Line 25"/>
          <p:cNvSpPr>
            <a:spLocks noChangeShapeType="1"/>
          </p:cNvSpPr>
          <p:nvPr/>
        </p:nvSpPr>
        <p:spPr bwMode="auto">
          <a:xfrm flipH="1">
            <a:off x="7976984" y="5196262"/>
            <a:ext cx="218316" cy="6520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grpSp>
        <p:nvGrpSpPr>
          <p:cNvPr id="85" name="Group 26"/>
          <p:cNvGrpSpPr>
            <a:grpSpLocks/>
          </p:cNvGrpSpPr>
          <p:nvPr/>
        </p:nvGrpSpPr>
        <p:grpSpPr bwMode="auto">
          <a:xfrm rot="5400000">
            <a:off x="7856920" y="5912838"/>
            <a:ext cx="203424" cy="152400"/>
            <a:chOff x="5184" y="1632"/>
            <a:chExt cx="240" cy="96"/>
          </a:xfrm>
        </p:grpSpPr>
        <p:sp>
          <p:nvSpPr>
            <p:cNvPr id="86" name="Rectangle 27" descr="Ondulations"/>
            <p:cNvSpPr>
              <a:spLocks noChangeArrowheads="1"/>
            </p:cNvSpPr>
            <p:nvPr/>
          </p:nvSpPr>
          <p:spPr bwMode="auto">
            <a:xfrm>
              <a:off x="5184" y="1632"/>
              <a:ext cx="240" cy="96"/>
            </a:xfrm>
            <a:prstGeom prst="rect">
              <a:avLst/>
            </a:prstGeom>
            <a:pattFill prst="zigZag">
              <a:fgClr>
                <a:srgbClr val="FFCC99"/>
              </a:fgClr>
              <a:bgClr>
                <a:srgbClr val="FFFFCC"/>
              </a:bgClr>
            </a:patt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7" name="Line 28" descr="Ondulations"/>
            <p:cNvSpPr>
              <a:spLocks noChangeShapeType="1"/>
            </p:cNvSpPr>
            <p:nvPr/>
          </p:nvSpPr>
          <p:spPr bwMode="auto">
            <a:xfrm flipH="1">
              <a:off x="5184" y="1632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3" name="Groupe 12"/>
          <p:cNvGrpSpPr/>
          <p:nvPr/>
        </p:nvGrpSpPr>
        <p:grpSpPr>
          <a:xfrm>
            <a:off x="3733800" y="5605884"/>
            <a:ext cx="501650" cy="501650"/>
            <a:chOff x="3733800" y="5605884"/>
            <a:chExt cx="501650" cy="501650"/>
          </a:xfrm>
        </p:grpSpPr>
        <p:sp>
          <p:nvSpPr>
            <p:cNvPr id="10" name="Rectangle 9"/>
            <p:cNvSpPr/>
            <p:nvPr/>
          </p:nvSpPr>
          <p:spPr>
            <a:xfrm>
              <a:off x="3733800" y="5605884"/>
              <a:ext cx="501650" cy="50165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Ellipse 11"/>
            <p:cNvSpPr/>
            <p:nvPr/>
          </p:nvSpPr>
          <p:spPr>
            <a:xfrm>
              <a:off x="3900387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1" name="Ellipse 90"/>
            <p:cNvSpPr/>
            <p:nvPr/>
          </p:nvSpPr>
          <p:spPr>
            <a:xfrm>
              <a:off x="3755221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2" name="Ellipse 91"/>
            <p:cNvSpPr/>
            <p:nvPr/>
          </p:nvSpPr>
          <p:spPr>
            <a:xfrm>
              <a:off x="3755220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3" name="Ellipse 92"/>
            <p:cNvSpPr/>
            <p:nvPr/>
          </p:nvSpPr>
          <p:spPr>
            <a:xfrm>
              <a:off x="3898861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4" name="Ellipse 93"/>
            <p:cNvSpPr/>
            <p:nvPr/>
          </p:nvSpPr>
          <p:spPr>
            <a:xfrm>
              <a:off x="3827235" y="5955059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5" name="Ellipse 94"/>
            <p:cNvSpPr/>
            <p:nvPr/>
          </p:nvSpPr>
          <p:spPr>
            <a:xfrm>
              <a:off x="4010504" y="595714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6" name="Ellipse 95"/>
            <p:cNvSpPr/>
            <p:nvPr/>
          </p:nvSpPr>
          <p:spPr>
            <a:xfrm>
              <a:off x="4137763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7" name="Ellipse 96"/>
            <p:cNvSpPr/>
            <p:nvPr/>
          </p:nvSpPr>
          <p:spPr>
            <a:xfrm>
              <a:off x="4136237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8" name="Ellipse 97"/>
            <p:cNvSpPr/>
            <p:nvPr/>
          </p:nvSpPr>
          <p:spPr>
            <a:xfrm>
              <a:off x="3900387" y="564182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9" name="Ellipse 98"/>
            <p:cNvSpPr/>
            <p:nvPr/>
          </p:nvSpPr>
          <p:spPr>
            <a:xfrm>
              <a:off x="3755221" y="564182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0" name="Ellipse 99"/>
            <p:cNvSpPr/>
            <p:nvPr/>
          </p:nvSpPr>
          <p:spPr>
            <a:xfrm>
              <a:off x="3827235" y="5759515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02" name="Groupe 101"/>
          <p:cNvGrpSpPr/>
          <p:nvPr/>
        </p:nvGrpSpPr>
        <p:grpSpPr>
          <a:xfrm rot="5400000">
            <a:off x="3739997" y="1977192"/>
            <a:ext cx="501650" cy="501650"/>
            <a:chOff x="3733800" y="5605884"/>
            <a:chExt cx="501650" cy="501650"/>
          </a:xfrm>
        </p:grpSpPr>
        <p:sp>
          <p:nvSpPr>
            <p:cNvPr id="103" name="Rectangle 102"/>
            <p:cNvSpPr/>
            <p:nvPr/>
          </p:nvSpPr>
          <p:spPr>
            <a:xfrm>
              <a:off x="3733800" y="5605884"/>
              <a:ext cx="501650" cy="50165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4" name="Ellipse 103"/>
            <p:cNvSpPr/>
            <p:nvPr/>
          </p:nvSpPr>
          <p:spPr>
            <a:xfrm>
              <a:off x="3900387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5" name="Ellipse 104"/>
            <p:cNvSpPr/>
            <p:nvPr/>
          </p:nvSpPr>
          <p:spPr>
            <a:xfrm>
              <a:off x="3755221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6" name="Ellipse 105"/>
            <p:cNvSpPr/>
            <p:nvPr/>
          </p:nvSpPr>
          <p:spPr>
            <a:xfrm>
              <a:off x="3755220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7" name="Ellipse 106"/>
            <p:cNvSpPr/>
            <p:nvPr/>
          </p:nvSpPr>
          <p:spPr>
            <a:xfrm>
              <a:off x="3898861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8" name="Ellipse 107"/>
            <p:cNvSpPr/>
            <p:nvPr/>
          </p:nvSpPr>
          <p:spPr>
            <a:xfrm>
              <a:off x="3827235" y="5955059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9" name="Ellipse 108"/>
            <p:cNvSpPr/>
            <p:nvPr/>
          </p:nvSpPr>
          <p:spPr>
            <a:xfrm>
              <a:off x="4010504" y="595714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0" name="Ellipse 109"/>
            <p:cNvSpPr/>
            <p:nvPr/>
          </p:nvSpPr>
          <p:spPr>
            <a:xfrm>
              <a:off x="4137763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1" name="Ellipse 110"/>
            <p:cNvSpPr/>
            <p:nvPr/>
          </p:nvSpPr>
          <p:spPr>
            <a:xfrm>
              <a:off x="4136237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2" name="Ellipse 111"/>
            <p:cNvSpPr/>
            <p:nvPr/>
          </p:nvSpPr>
          <p:spPr>
            <a:xfrm>
              <a:off x="3900387" y="564182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3" name="Ellipse 112"/>
            <p:cNvSpPr/>
            <p:nvPr/>
          </p:nvSpPr>
          <p:spPr>
            <a:xfrm>
              <a:off x="3755221" y="564182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4" name="Ellipse 113"/>
            <p:cNvSpPr/>
            <p:nvPr/>
          </p:nvSpPr>
          <p:spPr>
            <a:xfrm>
              <a:off x="3827235" y="5759515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4" name="Groupe 13"/>
          <p:cNvGrpSpPr/>
          <p:nvPr/>
        </p:nvGrpSpPr>
        <p:grpSpPr>
          <a:xfrm>
            <a:off x="5790970" y="5621720"/>
            <a:ext cx="501650" cy="501650"/>
            <a:chOff x="5790970" y="5621720"/>
            <a:chExt cx="501650" cy="501650"/>
          </a:xfrm>
        </p:grpSpPr>
        <p:sp>
          <p:nvSpPr>
            <p:cNvPr id="116" name="Rectangle 115"/>
            <p:cNvSpPr/>
            <p:nvPr/>
          </p:nvSpPr>
          <p:spPr>
            <a:xfrm rot="16200000">
              <a:off x="5790970" y="5621720"/>
              <a:ext cx="501650" cy="50165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7" name="Ellipse 116"/>
            <p:cNvSpPr/>
            <p:nvPr/>
          </p:nvSpPr>
          <p:spPr>
            <a:xfrm rot="16200000">
              <a:off x="6065182" y="591106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8" name="Ellipse 117"/>
            <p:cNvSpPr/>
            <p:nvPr/>
          </p:nvSpPr>
          <p:spPr>
            <a:xfrm rot="16200000">
              <a:off x="6065182" y="605623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9" name="Ellipse 118"/>
            <p:cNvSpPr/>
            <p:nvPr/>
          </p:nvSpPr>
          <p:spPr>
            <a:xfrm rot="16200000">
              <a:off x="6212454" y="6056231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0" name="Ellipse 119"/>
            <p:cNvSpPr/>
            <p:nvPr/>
          </p:nvSpPr>
          <p:spPr>
            <a:xfrm rot="16200000">
              <a:off x="6212454" y="591259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1" name="Ellipse 120"/>
            <p:cNvSpPr/>
            <p:nvPr/>
          </p:nvSpPr>
          <p:spPr>
            <a:xfrm rot="16200000">
              <a:off x="6140145" y="598421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2" name="Ellipse 121"/>
            <p:cNvSpPr/>
            <p:nvPr/>
          </p:nvSpPr>
          <p:spPr>
            <a:xfrm rot="16200000">
              <a:off x="6218671" y="5721379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3" name="Ellipse 122"/>
            <p:cNvSpPr/>
            <p:nvPr/>
          </p:nvSpPr>
          <p:spPr>
            <a:xfrm rot="16200000">
              <a:off x="6050050" y="564352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4" name="Ellipse 123"/>
            <p:cNvSpPr/>
            <p:nvPr/>
          </p:nvSpPr>
          <p:spPr>
            <a:xfrm rot="16200000">
              <a:off x="6154402" y="564936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5" name="Ellipse 124"/>
            <p:cNvSpPr/>
            <p:nvPr/>
          </p:nvSpPr>
          <p:spPr>
            <a:xfrm rot="16200000">
              <a:off x="5826908" y="591106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6" name="Ellipse 125"/>
            <p:cNvSpPr/>
            <p:nvPr/>
          </p:nvSpPr>
          <p:spPr>
            <a:xfrm rot="16200000">
              <a:off x="5826908" y="605623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7" name="Ellipse 126"/>
            <p:cNvSpPr/>
            <p:nvPr/>
          </p:nvSpPr>
          <p:spPr>
            <a:xfrm rot="16200000">
              <a:off x="5944601" y="598421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8" name="Ellipse 127"/>
            <p:cNvSpPr/>
            <p:nvPr/>
          </p:nvSpPr>
          <p:spPr>
            <a:xfrm rot="16200000">
              <a:off x="6220027" y="581099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30" name="Text Box 30"/>
          <p:cNvSpPr txBox="1">
            <a:spLocks noChangeArrowheads="1"/>
          </p:cNvSpPr>
          <p:nvPr/>
        </p:nvSpPr>
        <p:spPr bwMode="auto">
          <a:xfrm>
            <a:off x="715168" y="3719091"/>
            <a:ext cx="255711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fr-FR" sz="2400" dirty="0" smtClean="0">
                <a:latin typeface="Comic Sans MS" panose="030F0702030302020204" pitchFamily="66" charset="0"/>
              </a:rPr>
              <a:t>Goussets</a:t>
            </a:r>
          </a:p>
          <a:p>
            <a:pPr algn="ctr"/>
            <a:r>
              <a:rPr lang="fr-FR" altLang="fr-FR" sz="2400" dirty="0" smtClean="0">
                <a:latin typeface="Comic Sans MS" panose="030F0702030302020204" pitchFamily="66" charset="0"/>
              </a:rPr>
              <a:t>(de chaque côté)</a:t>
            </a:r>
            <a:endParaRPr lang="fr-FR" altLang="fr-FR" sz="2400" dirty="0">
              <a:latin typeface="Comic Sans MS" panose="030F0702030302020204" pitchFamily="66" charset="0"/>
            </a:endParaRPr>
          </a:p>
        </p:txBody>
      </p:sp>
      <p:sp>
        <p:nvSpPr>
          <p:cNvPr id="16438" name="Freeform 54" descr="10%"/>
          <p:cNvSpPr>
            <a:spLocks/>
          </p:cNvSpPr>
          <p:nvPr/>
        </p:nvSpPr>
        <p:spPr bwMode="auto">
          <a:xfrm>
            <a:off x="3732859" y="4322749"/>
            <a:ext cx="1923993" cy="1779542"/>
          </a:xfrm>
          <a:custGeom>
            <a:avLst/>
            <a:gdLst>
              <a:gd name="T0" fmla="*/ 1056 w 1152"/>
              <a:gd name="T1" fmla="*/ 0 h 912"/>
              <a:gd name="T2" fmla="*/ 0 w 1152"/>
              <a:gd name="T3" fmla="*/ 768 h 912"/>
              <a:gd name="T4" fmla="*/ 96 w 1152"/>
              <a:gd name="T5" fmla="*/ 912 h 912"/>
              <a:gd name="T6" fmla="*/ 1152 w 1152"/>
              <a:gd name="T7" fmla="*/ 144 h 912"/>
              <a:gd name="T8" fmla="*/ 1056 w 1152"/>
              <a:gd name="T9" fmla="*/ 0 h 912"/>
              <a:gd name="connsiteX0" fmla="*/ 9167 w 10000"/>
              <a:gd name="connsiteY0" fmla="*/ 0 h 10056"/>
              <a:gd name="connsiteX1" fmla="*/ 0 w 10000"/>
              <a:gd name="connsiteY1" fmla="*/ 8421 h 10056"/>
              <a:gd name="connsiteX2" fmla="*/ 53 w 10000"/>
              <a:gd name="connsiteY2" fmla="*/ 10056 h 10056"/>
              <a:gd name="connsiteX3" fmla="*/ 833 w 10000"/>
              <a:gd name="connsiteY3" fmla="*/ 10000 h 10056"/>
              <a:gd name="connsiteX4" fmla="*/ 10000 w 10000"/>
              <a:gd name="connsiteY4" fmla="*/ 1579 h 10056"/>
              <a:gd name="connsiteX5" fmla="*/ 9167 w 10000"/>
              <a:gd name="connsiteY5" fmla="*/ 0 h 10056"/>
              <a:gd name="connsiteX0" fmla="*/ 9177 w 10010"/>
              <a:gd name="connsiteY0" fmla="*/ 0 h 10002"/>
              <a:gd name="connsiteX1" fmla="*/ 10 w 10010"/>
              <a:gd name="connsiteY1" fmla="*/ 8421 h 10002"/>
              <a:gd name="connsiteX2" fmla="*/ 46 w 10010"/>
              <a:gd name="connsiteY2" fmla="*/ 10002 h 10002"/>
              <a:gd name="connsiteX3" fmla="*/ 843 w 10010"/>
              <a:gd name="connsiteY3" fmla="*/ 10000 h 10002"/>
              <a:gd name="connsiteX4" fmla="*/ 10010 w 10010"/>
              <a:gd name="connsiteY4" fmla="*/ 1579 h 10002"/>
              <a:gd name="connsiteX5" fmla="*/ 9177 w 10010"/>
              <a:gd name="connsiteY5" fmla="*/ 0 h 10002"/>
              <a:gd name="connsiteX0" fmla="*/ 9167 w 10000"/>
              <a:gd name="connsiteY0" fmla="*/ 0 h 10002"/>
              <a:gd name="connsiteX1" fmla="*/ 0 w 10000"/>
              <a:gd name="connsiteY1" fmla="*/ 8421 h 10002"/>
              <a:gd name="connsiteX2" fmla="*/ 36 w 10000"/>
              <a:gd name="connsiteY2" fmla="*/ 10002 h 10002"/>
              <a:gd name="connsiteX3" fmla="*/ 833 w 10000"/>
              <a:gd name="connsiteY3" fmla="*/ 10000 h 10002"/>
              <a:gd name="connsiteX4" fmla="*/ 10000 w 10000"/>
              <a:gd name="connsiteY4" fmla="*/ 1579 h 10002"/>
              <a:gd name="connsiteX5" fmla="*/ 9167 w 10000"/>
              <a:gd name="connsiteY5" fmla="*/ 0 h 10002"/>
              <a:gd name="connsiteX0" fmla="*/ 9168 w 10001"/>
              <a:gd name="connsiteY0" fmla="*/ 0 h 10002"/>
              <a:gd name="connsiteX1" fmla="*/ 1 w 10001"/>
              <a:gd name="connsiteY1" fmla="*/ 8421 h 10002"/>
              <a:gd name="connsiteX2" fmla="*/ 37 w 10001"/>
              <a:gd name="connsiteY2" fmla="*/ 10002 h 10002"/>
              <a:gd name="connsiteX3" fmla="*/ 834 w 10001"/>
              <a:gd name="connsiteY3" fmla="*/ 10000 h 10002"/>
              <a:gd name="connsiteX4" fmla="*/ 10001 w 10001"/>
              <a:gd name="connsiteY4" fmla="*/ 1579 h 10002"/>
              <a:gd name="connsiteX5" fmla="*/ 9168 w 10001"/>
              <a:gd name="connsiteY5" fmla="*/ 0 h 10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1" h="10002">
                <a:moveTo>
                  <a:pt x="9168" y="0"/>
                </a:moveTo>
                <a:lnTo>
                  <a:pt x="1" y="8421"/>
                </a:lnTo>
                <a:cubicBezTo>
                  <a:pt x="-4" y="9299"/>
                  <a:pt x="9" y="9017"/>
                  <a:pt x="37" y="10002"/>
                </a:cubicBezTo>
                <a:lnTo>
                  <a:pt x="834" y="10000"/>
                </a:lnTo>
                <a:lnTo>
                  <a:pt x="10001" y="1579"/>
                </a:lnTo>
                <a:lnTo>
                  <a:pt x="9168" y="0"/>
                </a:lnTo>
                <a:close/>
              </a:path>
            </a:pathLst>
          </a:custGeom>
          <a:pattFill prst="pct10">
            <a:fgClr>
              <a:srgbClr val="FFCC66"/>
            </a:fgClr>
            <a:bgClr>
              <a:srgbClr val="FFFFCC"/>
            </a:bgClr>
          </a:patt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grpSp>
        <p:nvGrpSpPr>
          <p:cNvPr id="16439" name="Group 55"/>
          <p:cNvGrpSpPr>
            <a:grpSpLocks/>
          </p:cNvGrpSpPr>
          <p:nvPr/>
        </p:nvGrpSpPr>
        <p:grpSpPr bwMode="auto">
          <a:xfrm>
            <a:off x="4774689" y="3509212"/>
            <a:ext cx="2569521" cy="1680343"/>
            <a:chOff x="2064" y="1400"/>
            <a:chExt cx="1731" cy="952"/>
          </a:xfrm>
        </p:grpSpPr>
        <p:sp>
          <p:nvSpPr>
            <p:cNvPr id="16440" name="Text Box 56"/>
            <p:cNvSpPr txBox="1">
              <a:spLocks noChangeArrowheads="1"/>
            </p:cNvSpPr>
            <p:nvPr/>
          </p:nvSpPr>
          <p:spPr bwMode="auto">
            <a:xfrm>
              <a:off x="2920" y="1400"/>
              <a:ext cx="875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1900" b="1" dirty="0">
                  <a:latin typeface="Comic Sans MS" panose="030F0702030302020204" pitchFamily="66" charset="0"/>
                </a:rPr>
                <a:t>Entretoise</a:t>
              </a:r>
            </a:p>
          </p:txBody>
        </p:sp>
        <p:sp>
          <p:nvSpPr>
            <p:cNvPr id="16441" name="Line 57"/>
            <p:cNvSpPr>
              <a:spLocks noChangeShapeType="1"/>
            </p:cNvSpPr>
            <p:nvPr/>
          </p:nvSpPr>
          <p:spPr bwMode="auto">
            <a:xfrm flipH="1">
              <a:off x="2064" y="1612"/>
              <a:ext cx="969" cy="7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31" name="Line 52"/>
          <p:cNvSpPr>
            <a:spLocks noChangeShapeType="1"/>
          </p:cNvSpPr>
          <p:nvPr/>
        </p:nvSpPr>
        <p:spPr bwMode="auto">
          <a:xfrm flipV="1">
            <a:off x="2662237" y="2382053"/>
            <a:ext cx="1474000" cy="135891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32" name="Line 52"/>
          <p:cNvSpPr>
            <a:spLocks noChangeShapeType="1"/>
          </p:cNvSpPr>
          <p:nvPr/>
        </p:nvSpPr>
        <p:spPr bwMode="auto">
          <a:xfrm>
            <a:off x="2179998" y="4547757"/>
            <a:ext cx="3782858" cy="124881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33" name="Text Box 30"/>
          <p:cNvSpPr txBox="1">
            <a:spLocks noChangeArrowheads="1"/>
          </p:cNvSpPr>
          <p:nvPr/>
        </p:nvSpPr>
        <p:spPr bwMode="auto">
          <a:xfrm>
            <a:off x="975090" y="2336385"/>
            <a:ext cx="155523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fr-FR" sz="2400" dirty="0" smtClean="0">
                <a:latin typeface="Comic Sans MS" panose="030F0702030302020204" pitchFamily="66" charset="0"/>
              </a:rPr>
              <a:t>Vis </a:t>
            </a:r>
            <a:r>
              <a:rPr lang="fr-FR" altLang="fr-FR" sz="2400" dirty="0" err="1" smtClean="0">
                <a:latin typeface="Comic Sans MS" panose="030F0702030302020204" pitchFamily="66" charset="0"/>
              </a:rPr>
              <a:t>torx</a:t>
            </a:r>
            <a:endParaRPr lang="fr-FR" altLang="fr-FR" sz="2400" dirty="0">
              <a:latin typeface="Comic Sans MS" panose="030F0702030302020204" pitchFamily="66" charset="0"/>
            </a:endParaRPr>
          </a:p>
          <a:p>
            <a:pPr algn="ctr"/>
            <a:r>
              <a:rPr lang="fr-FR" altLang="fr-FR" sz="2400" dirty="0" smtClean="0">
                <a:latin typeface="Comic Sans MS" panose="030F0702030302020204" pitchFamily="66" charset="0"/>
              </a:rPr>
              <a:t>moyennes</a:t>
            </a:r>
            <a:endParaRPr lang="fr-FR" altLang="fr-FR" sz="2400" dirty="0">
              <a:latin typeface="Comic Sans MS" panose="030F0702030302020204" pitchFamily="66" charset="0"/>
            </a:endParaRPr>
          </a:p>
        </p:txBody>
      </p:sp>
      <p:sp>
        <p:nvSpPr>
          <p:cNvPr id="134" name="Line 52"/>
          <p:cNvSpPr>
            <a:spLocks noChangeShapeType="1"/>
          </p:cNvSpPr>
          <p:nvPr/>
        </p:nvSpPr>
        <p:spPr bwMode="auto">
          <a:xfrm flipV="1">
            <a:off x="2420302" y="2289524"/>
            <a:ext cx="1442864" cy="46743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35" name="Text Box 30"/>
          <p:cNvSpPr txBox="1">
            <a:spLocks noChangeArrowheads="1"/>
          </p:cNvSpPr>
          <p:nvPr/>
        </p:nvSpPr>
        <p:spPr bwMode="auto">
          <a:xfrm>
            <a:off x="1046437" y="614276"/>
            <a:ext cx="134684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fr-FR" sz="2400" dirty="0" smtClean="0">
                <a:latin typeface="Comic Sans MS" panose="030F0702030302020204" pitchFamily="66" charset="0"/>
              </a:rPr>
              <a:t>Vis </a:t>
            </a:r>
            <a:r>
              <a:rPr lang="fr-FR" altLang="fr-FR" sz="2400" dirty="0" err="1" smtClean="0">
                <a:latin typeface="Comic Sans MS" panose="030F0702030302020204" pitchFamily="66" charset="0"/>
              </a:rPr>
              <a:t>torx</a:t>
            </a:r>
            <a:endParaRPr lang="fr-FR" altLang="fr-FR" sz="2400" dirty="0">
              <a:latin typeface="Comic Sans MS" panose="030F0702030302020204" pitchFamily="66" charset="0"/>
            </a:endParaRPr>
          </a:p>
          <a:p>
            <a:pPr algn="ctr"/>
            <a:r>
              <a:rPr lang="fr-FR" altLang="fr-FR" sz="2400" dirty="0" smtClean="0">
                <a:latin typeface="Comic Sans MS" panose="030F0702030302020204" pitchFamily="66" charset="0"/>
              </a:rPr>
              <a:t>longues</a:t>
            </a:r>
            <a:endParaRPr lang="fr-FR" altLang="fr-FR" sz="2400" dirty="0">
              <a:latin typeface="Comic Sans MS" panose="030F0702030302020204" pitchFamily="66" charset="0"/>
            </a:endParaRPr>
          </a:p>
        </p:txBody>
      </p:sp>
      <p:sp>
        <p:nvSpPr>
          <p:cNvPr id="136" name="Line 52"/>
          <p:cNvSpPr>
            <a:spLocks noChangeShapeType="1"/>
          </p:cNvSpPr>
          <p:nvPr/>
        </p:nvSpPr>
        <p:spPr bwMode="auto">
          <a:xfrm>
            <a:off x="2269378" y="1100310"/>
            <a:ext cx="1818638" cy="56439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37" name="Line 52"/>
          <p:cNvSpPr>
            <a:spLocks noChangeShapeType="1"/>
          </p:cNvSpPr>
          <p:nvPr/>
        </p:nvSpPr>
        <p:spPr bwMode="auto">
          <a:xfrm flipV="1">
            <a:off x="3890386" y="834338"/>
            <a:ext cx="339505" cy="3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39" name="Line 52"/>
          <p:cNvSpPr>
            <a:spLocks noChangeShapeType="1"/>
          </p:cNvSpPr>
          <p:nvPr/>
        </p:nvSpPr>
        <p:spPr bwMode="auto">
          <a:xfrm flipV="1">
            <a:off x="3878267" y="1887938"/>
            <a:ext cx="339505" cy="3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0" name="Line 52"/>
          <p:cNvSpPr>
            <a:spLocks noChangeShapeType="1"/>
          </p:cNvSpPr>
          <p:nvPr/>
        </p:nvSpPr>
        <p:spPr bwMode="auto">
          <a:xfrm flipV="1">
            <a:off x="3878267" y="1806958"/>
            <a:ext cx="339505" cy="3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1" name="Line 52"/>
          <p:cNvSpPr>
            <a:spLocks noChangeShapeType="1"/>
          </p:cNvSpPr>
          <p:nvPr/>
        </p:nvSpPr>
        <p:spPr bwMode="auto">
          <a:xfrm flipV="1">
            <a:off x="3878267" y="1714243"/>
            <a:ext cx="339505" cy="3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2" name="Line 52"/>
          <p:cNvSpPr>
            <a:spLocks noChangeShapeType="1"/>
          </p:cNvSpPr>
          <p:nvPr/>
        </p:nvSpPr>
        <p:spPr bwMode="auto">
          <a:xfrm flipV="1">
            <a:off x="3878267" y="1424310"/>
            <a:ext cx="339505" cy="3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3" name="Line 52"/>
          <p:cNvSpPr>
            <a:spLocks noChangeShapeType="1"/>
          </p:cNvSpPr>
          <p:nvPr/>
        </p:nvSpPr>
        <p:spPr bwMode="auto">
          <a:xfrm flipV="1">
            <a:off x="3878267" y="1146756"/>
            <a:ext cx="339505" cy="3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5" name="Line 52"/>
          <p:cNvSpPr>
            <a:spLocks noChangeShapeType="1"/>
          </p:cNvSpPr>
          <p:nvPr/>
        </p:nvSpPr>
        <p:spPr bwMode="auto">
          <a:xfrm rot="5400000" flipH="1" flipV="1">
            <a:off x="6385379" y="5867482"/>
            <a:ext cx="339505" cy="3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6" name="Line 52"/>
          <p:cNvSpPr>
            <a:spLocks noChangeShapeType="1"/>
          </p:cNvSpPr>
          <p:nvPr/>
        </p:nvSpPr>
        <p:spPr bwMode="auto">
          <a:xfrm rot="5400000" flipH="1" flipV="1">
            <a:off x="6466359" y="5867482"/>
            <a:ext cx="339505" cy="3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7" name="Line 52"/>
          <p:cNvSpPr>
            <a:spLocks noChangeShapeType="1"/>
          </p:cNvSpPr>
          <p:nvPr/>
        </p:nvSpPr>
        <p:spPr bwMode="auto">
          <a:xfrm rot="5400000" flipH="1" flipV="1">
            <a:off x="6559074" y="5867482"/>
            <a:ext cx="339505" cy="3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8" name="Line 52"/>
          <p:cNvSpPr>
            <a:spLocks noChangeShapeType="1"/>
          </p:cNvSpPr>
          <p:nvPr/>
        </p:nvSpPr>
        <p:spPr bwMode="auto">
          <a:xfrm rot="5400000" flipH="1" flipV="1">
            <a:off x="6849008" y="5867482"/>
            <a:ext cx="339505" cy="3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9" name="Line 52"/>
          <p:cNvSpPr>
            <a:spLocks noChangeShapeType="1"/>
          </p:cNvSpPr>
          <p:nvPr/>
        </p:nvSpPr>
        <p:spPr bwMode="auto">
          <a:xfrm rot="5400000" flipH="1" flipV="1">
            <a:off x="7126562" y="5867482"/>
            <a:ext cx="339505" cy="3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9411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6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Rectangle 17" descr="75%"/>
          <p:cNvSpPr>
            <a:spLocks noChangeArrowheads="1"/>
          </p:cNvSpPr>
          <p:nvPr/>
        </p:nvSpPr>
        <p:spPr bwMode="auto">
          <a:xfrm rot="18697996" flipV="1">
            <a:off x="4346880" y="4709014"/>
            <a:ext cx="419784" cy="248849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24" name="Rectangle 323"/>
          <p:cNvSpPr/>
          <p:nvPr/>
        </p:nvSpPr>
        <p:spPr>
          <a:xfrm rot="18675273">
            <a:off x="3390293" y="4828058"/>
            <a:ext cx="2362400" cy="266830"/>
          </a:xfrm>
          <a:prstGeom prst="rect">
            <a:avLst/>
          </a:prstGeom>
          <a:solidFill>
            <a:schemeClr val="accent4">
              <a:lumMod val="20000"/>
              <a:lumOff val="80000"/>
              <a:alpha val="30000"/>
            </a:schemeClr>
          </a:solidFill>
          <a:ln>
            <a:solidFill>
              <a:srgbClr val="FFFB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0" name="Rectangle 259"/>
          <p:cNvSpPr/>
          <p:nvPr/>
        </p:nvSpPr>
        <p:spPr>
          <a:xfrm>
            <a:off x="3674425" y="5361517"/>
            <a:ext cx="501650" cy="50165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8" name="Rectangle 247"/>
          <p:cNvSpPr/>
          <p:nvPr/>
        </p:nvSpPr>
        <p:spPr>
          <a:xfrm>
            <a:off x="5807071" y="5399747"/>
            <a:ext cx="501650" cy="50165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34" name="Groupe 233"/>
          <p:cNvGrpSpPr/>
          <p:nvPr/>
        </p:nvGrpSpPr>
        <p:grpSpPr>
          <a:xfrm>
            <a:off x="3673062" y="1551614"/>
            <a:ext cx="501650" cy="501650"/>
            <a:chOff x="3733800" y="5605884"/>
            <a:chExt cx="501650" cy="501650"/>
          </a:xfrm>
        </p:grpSpPr>
        <p:sp>
          <p:nvSpPr>
            <p:cNvPr id="235" name="Rectangle 234"/>
            <p:cNvSpPr/>
            <p:nvPr/>
          </p:nvSpPr>
          <p:spPr>
            <a:xfrm>
              <a:off x="3733800" y="5605884"/>
              <a:ext cx="501650" cy="50165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6" name="Ellipse 235"/>
            <p:cNvSpPr/>
            <p:nvPr/>
          </p:nvSpPr>
          <p:spPr>
            <a:xfrm>
              <a:off x="3900387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7" name="Ellipse 236"/>
            <p:cNvSpPr/>
            <p:nvPr/>
          </p:nvSpPr>
          <p:spPr>
            <a:xfrm>
              <a:off x="3755221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8" name="Ellipse 237"/>
            <p:cNvSpPr/>
            <p:nvPr/>
          </p:nvSpPr>
          <p:spPr>
            <a:xfrm>
              <a:off x="3755220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9" name="Ellipse 238"/>
            <p:cNvSpPr/>
            <p:nvPr/>
          </p:nvSpPr>
          <p:spPr>
            <a:xfrm>
              <a:off x="3898861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0" name="Ellipse 239"/>
            <p:cNvSpPr/>
            <p:nvPr/>
          </p:nvSpPr>
          <p:spPr>
            <a:xfrm>
              <a:off x="3827235" y="5955059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1" name="Ellipse 240"/>
            <p:cNvSpPr/>
            <p:nvPr/>
          </p:nvSpPr>
          <p:spPr>
            <a:xfrm>
              <a:off x="4010504" y="595714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2" name="Ellipse 241"/>
            <p:cNvSpPr/>
            <p:nvPr/>
          </p:nvSpPr>
          <p:spPr>
            <a:xfrm>
              <a:off x="4137763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3" name="Ellipse 242"/>
            <p:cNvSpPr/>
            <p:nvPr/>
          </p:nvSpPr>
          <p:spPr>
            <a:xfrm>
              <a:off x="4136237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4" name="Ellipse 243"/>
            <p:cNvSpPr/>
            <p:nvPr/>
          </p:nvSpPr>
          <p:spPr>
            <a:xfrm>
              <a:off x="3900387" y="564182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5" name="Ellipse 244"/>
            <p:cNvSpPr/>
            <p:nvPr/>
          </p:nvSpPr>
          <p:spPr>
            <a:xfrm>
              <a:off x="3755221" y="564182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6" name="Ellipse 245"/>
            <p:cNvSpPr/>
            <p:nvPr/>
          </p:nvSpPr>
          <p:spPr>
            <a:xfrm>
              <a:off x="3827235" y="5759515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98" name="Line 33"/>
          <p:cNvSpPr>
            <a:spLocks noChangeShapeType="1"/>
          </p:cNvSpPr>
          <p:nvPr/>
        </p:nvSpPr>
        <p:spPr bwMode="auto">
          <a:xfrm>
            <a:off x="2996558" y="228601"/>
            <a:ext cx="0" cy="14031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 rot="-1800000">
            <a:off x="4937812" y="1278104"/>
            <a:ext cx="251435" cy="4919081"/>
          </a:xfrm>
          <a:prstGeom prst="rect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425" name="Rectangle 17" descr="75%"/>
          <p:cNvSpPr>
            <a:spLocks noChangeArrowheads="1"/>
          </p:cNvSpPr>
          <p:nvPr/>
        </p:nvSpPr>
        <p:spPr bwMode="auto">
          <a:xfrm flipV="1">
            <a:off x="6440273" y="5533813"/>
            <a:ext cx="834611" cy="168959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7421" name="Rectangle 13" descr="75%"/>
          <p:cNvSpPr>
            <a:spLocks noChangeArrowheads="1"/>
          </p:cNvSpPr>
          <p:nvPr/>
        </p:nvSpPr>
        <p:spPr bwMode="auto">
          <a:xfrm rot="16200000">
            <a:off x="3267375" y="796980"/>
            <a:ext cx="1365358" cy="228600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7414" name="Rectangle 6" descr="75%"/>
          <p:cNvSpPr>
            <a:spLocks noChangeArrowheads="1"/>
          </p:cNvSpPr>
          <p:nvPr/>
        </p:nvSpPr>
        <p:spPr bwMode="auto">
          <a:xfrm>
            <a:off x="3588766" y="228601"/>
            <a:ext cx="245282" cy="5702408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7415" name="Rectangle 7" descr="75%"/>
          <p:cNvSpPr>
            <a:spLocks noChangeArrowheads="1"/>
          </p:cNvSpPr>
          <p:nvPr/>
        </p:nvSpPr>
        <p:spPr bwMode="auto">
          <a:xfrm>
            <a:off x="3863451" y="5702716"/>
            <a:ext cx="3593391" cy="228293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7416" name="Group 8"/>
          <p:cNvGrpSpPr>
            <a:grpSpLocks/>
          </p:cNvGrpSpPr>
          <p:nvPr/>
        </p:nvGrpSpPr>
        <p:grpSpPr bwMode="auto">
          <a:xfrm>
            <a:off x="5360873" y="1055303"/>
            <a:ext cx="293688" cy="4641850"/>
            <a:chOff x="2213" y="746"/>
            <a:chExt cx="185" cy="2924"/>
          </a:xfrm>
        </p:grpSpPr>
        <p:sp>
          <p:nvSpPr>
            <p:cNvPr id="17417" name="Line 9"/>
            <p:cNvSpPr>
              <a:spLocks noChangeShapeType="1"/>
            </p:cNvSpPr>
            <p:nvPr/>
          </p:nvSpPr>
          <p:spPr bwMode="auto">
            <a:xfrm rot="19793010">
              <a:off x="2366" y="746"/>
              <a:ext cx="1" cy="29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7418" name="Text Box 10"/>
            <p:cNvSpPr txBox="1">
              <a:spLocks noChangeArrowheads="1"/>
            </p:cNvSpPr>
            <p:nvPr/>
          </p:nvSpPr>
          <p:spPr bwMode="auto">
            <a:xfrm>
              <a:off x="2213" y="1904"/>
              <a:ext cx="185" cy="2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20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L</a:t>
              </a:r>
              <a:endParaRPr lang="fr-FR" altLang="fr-FR" sz="28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4609140" y="228601"/>
            <a:ext cx="5687386" cy="492443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sz="2600" u="sng" dirty="0" smtClean="0">
                <a:latin typeface="Comic Sans MS" panose="030F0702030302020204" pitchFamily="66" charset="0"/>
              </a:rPr>
              <a:t>Etai oblique avec angles </a:t>
            </a:r>
            <a:r>
              <a:rPr lang="fr-FR" altLang="fr-FR" sz="2600" u="sng" dirty="0">
                <a:latin typeface="Comic Sans MS" panose="030F0702030302020204" pitchFamily="66" charset="0"/>
              </a:rPr>
              <a:t>à 60°et 30°</a:t>
            </a:r>
          </a:p>
        </p:txBody>
      </p:sp>
      <p:sp>
        <p:nvSpPr>
          <p:cNvPr id="17441" name="Line 33"/>
          <p:cNvSpPr>
            <a:spLocks noChangeShapeType="1"/>
          </p:cNvSpPr>
          <p:nvPr/>
        </p:nvSpPr>
        <p:spPr bwMode="auto">
          <a:xfrm>
            <a:off x="2996558" y="1631740"/>
            <a:ext cx="0" cy="403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7442" name="Line 34"/>
          <p:cNvSpPr>
            <a:spLocks noChangeShapeType="1"/>
          </p:cNvSpPr>
          <p:nvPr/>
        </p:nvSpPr>
        <p:spPr bwMode="auto">
          <a:xfrm flipH="1">
            <a:off x="2775305" y="5715110"/>
            <a:ext cx="792163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7443" name="Line 35"/>
          <p:cNvSpPr>
            <a:spLocks noChangeShapeType="1"/>
          </p:cNvSpPr>
          <p:nvPr/>
        </p:nvSpPr>
        <p:spPr bwMode="auto">
          <a:xfrm flipH="1">
            <a:off x="3040847" y="1611316"/>
            <a:ext cx="792163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7871682" y="1063167"/>
            <a:ext cx="3167063" cy="908371"/>
            <a:chOff x="2421" y="1104"/>
            <a:chExt cx="1995" cy="567"/>
          </a:xfrm>
        </p:grpSpPr>
        <p:sp>
          <p:nvSpPr>
            <p:cNvPr id="17411" name="Rectangle 3"/>
            <p:cNvSpPr>
              <a:spLocks noChangeArrowheads="1"/>
            </p:cNvSpPr>
            <p:nvPr/>
          </p:nvSpPr>
          <p:spPr bwMode="auto">
            <a:xfrm>
              <a:off x="2448" y="1104"/>
              <a:ext cx="1968" cy="567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412" name="Text Box 4"/>
            <p:cNvSpPr txBox="1">
              <a:spLocks noChangeArrowheads="1"/>
            </p:cNvSpPr>
            <p:nvPr/>
          </p:nvSpPr>
          <p:spPr bwMode="auto">
            <a:xfrm>
              <a:off x="2421" y="1152"/>
              <a:ext cx="1857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2400" b="1" dirty="0">
                  <a:solidFill>
                    <a:srgbClr val="FFCC66"/>
                  </a:solidFill>
                  <a:latin typeface="Comic Sans MS" panose="030F0702030302020204" pitchFamily="66" charset="0"/>
                </a:rPr>
                <a:t>L = H x </a:t>
              </a:r>
              <a:r>
                <a:rPr lang="fr-FR" altLang="fr-FR" sz="2400" b="1" dirty="0" smtClean="0">
                  <a:solidFill>
                    <a:srgbClr val="FFCC66"/>
                  </a:solidFill>
                  <a:latin typeface="Comic Sans MS" panose="030F0702030302020204" pitchFamily="66" charset="0"/>
                </a:rPr>
                <a:t>1.15</a:t>
              </a:r>
            </a:p>
            <a:p>
              <a:pPr algn="ctr"/>
              <a:r>
                <a:rPr lang="fr-FR" altLang="fr-FR" sz="2400" b="1" dirty="0" smtClean="0">
                  <a:solidFill>
                    <a:srgbClr val="FFCC66"/>
                  </a:solidFill>
                  <a:latin typeface="Comic Sans MS" panose="030F0702030302020204" pitchFamily="66" charset="0"/>
                </a:rPr>
                <a:t>Ou H + (15% x H)</a:t>
              </a:r>
              <a:endParaRPr lang="fr-FR" altLang="fr-FR" sz="2400" b="1" dirty="0">
                <a:solidFill>
                  <a:srgbClr val="FFCC66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10" name="Groupe 9"/>
          <p:cNvGrpSpPr/>
          <p:nvPr/>
        </p:nvGrpSpPr>
        <p:grpSpPr>
          <a:xfrm>
            <a:off x="9429898" y="2072173"/>
            <a:ext cx="2837132" cy="1518532"/>
            <a:chOff x="9429898" y="2072173"/>
            <a:chExt cx="2837132" cy="1518532"/>
          </a:xfrm>
        </p:grpSpPr>
        <p:sp>
          <p:nvSpPr>
            <p:cNvPr id="17444" name="Text Box 36"/>
            <p:cNvSpPr txBox="1">
              <a:spLocks noChangeArrowheads="1"/>
            </p:cNvSpPr>
            <p:nvPr/>
          </p:nvSpPr>
          <p:spPr bwMode="auto">
            <a:xfrm>
              <a:off x="9429898" y="2072173"/>
              <a:ext cx="1871663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altLang="fr-FR" sz="1600" b="1" dirty="0">
                  <a:latin typeface="Comic Sans MS" panose="030F0702030302020204" pitchFamily="66" charset="0"/>
                </a:rPr>
                <a:t>Ex: H=200</a:t>
              </a:r>
            </a:p>
          </p:txBody>
        </p:sp>
        <p:sp>
          <p:nvSpPr>
            <p:cNvPr id="17445" name="Text Box 37"/>
            <p:cNvSpPr txBox="1">
              <a:spLocks noChangeArrowheads="1"/>
            </p:cNvSpPr>
            <p:nvPr/>
          </p:nvSpPr>
          <p:spPr bwMode="auto">
            <a:xfrm>
              <a:off x="9872268" y="2355523"/>
              <a:ext cx="1223963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altLang="fr-FR" sz="1600" b="1" dirty="0">
                  <a:latin typeface="Comic Sans MS" panose="030F0702030302020204" pitchFamily="66" charset="0"/>
                </a:rPr>
                <a:t>L=200   </a:t>
              </a:r>
            </a:p>
          </p:txBody>
        </p:sp>
        <p:sp>
          <p:nvSpPr>
            <p:cNvPr id="17447" name="Text Box 39"/>
            <p:cNvSpPr txBox="1">
              <a:spLocks noChangeArrowheads="1"/>
            </p:cNvSpPr>
            <p:nvPr/>
          </p:nvSpPr>
          <p:spPr bwMode="auto">
            <a:xfrm>
              <a:off x="10106442" y="2627128"/>
              <a:ext cx="2160588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altLang="fr-FR" sz="1600" b="1" dirty="0">
                  <a:latin typeface="Comic Sans MS" panose="030F0702030302020204" pitchFamily="66" charset="0"/>
                </a:rPr>
                <a:t>+20 (H/10)   </a:t>
              </a:r>
            </a:p>
          </p:txBody>
        </p:sp>
        <p:sp>
          <p:nvSpPr>
            <p:cNvPr id="17448" name="Text Box 40"/>
            <p:cNvSpPr txBox="1">
              <a:spLocks noChangeArrowheads="1"/>
            </p:cNvSpPr>
            <p:nvPr/>
          </p:nvSpPr>
          <p:spPr bwMode="auto">
            <a:xfrm>
              <a:off x="10106442" y="2863474"/>
              <a:ext cx="2160588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altLang="fr-FR" sz="1600" b="1" dirty="0">
                  <a:latin typeface="Comic Sans MS" panose="030F0702030302020204" pitchFamily="66" charset="0"/>
                </a:rPr>
                <a:t>+10 (20/2)   </a:t>
              </a:r>
            </a:p>
          </p:txBody>
        </p:sp>
        <p:grpSp>
          <p:nvGrpSpPr>
            <p:cNvPr id="17458" name="Group 50"/>
            <p:cNvGrpSpPr>
              <a:grpSpLocks/>
            </p:cNvGrpSpPr>
            <p:nvPr/>
          </p:nvGrpSpPr>
          <p:grpSpPr bwMode="auto">
            <a:xfrm>
              <a:off x="9878160" y="3180576"/>
              <a:ext cx="1476861" cy="410129"/>
              <a:chOff x="4014" y="3203"/>
              <a:chExt cx="1497" cy="256"/>
            </a:xfrm>
          </p:grpSpPr>
          <p:sp>
            <p:nvSpPr>
              <p:cNvPr id="17446" name="Text Box 38"/>
              <p:cNvSpPr txBox="1">
                <a:spLocks noChangeArrowheads="1"/>
              </p:cNvSpPr>
              <p:nvPr/>
            </p:nvSpPr>
            <p:spPr bwMode="auto">
              <a:xfrm>
                <a:off x="4014" y="3248"/>
                <a:ext cx="805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altLang="fr-FR" sz="1600" b="1" dirty="0">
                    <a:latin typeface="Comic Sans MS" panose="030F0702030302020204" pitchFamily="66" charset="0"/>
                  </a:rPr>
                  <a:t>L=230</a:t>
                </a:r>
              </a:p>
            </p:txBody>
          </p:sp>
          <p:sp>
            <p:nvSpPr>
              <p:cNvPr id="17449" name="Line 41"/>
              <p:cNvSpPr>
                <a:spLocks noChangeShapeType="1"/>
              </p:cNvSpPr>
              <p:nvPr/>
            </p:nvSpPr>
            <p:spPr bwMode="auto">
              <a:xfrm>
                <a:off x="4014" y="3203"/>
                <a:ext cx="149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sz="1200"/>
              </a:p>
            </p:txBody>
          </p:sp>
        </p:grpSp>
      </p:grpSp>
      <p:grpSp>
        <p:nvGrpSpPr>
          <p:cNvPr id="45" name="Group 30"/>
          <p:cNvGrpSpPr>
            <a:grpSpLocks/>
          </p:cNvGrpSpPr>
          <p:nvPr/>
        </p:nvGrpSpPr>
        <p:grpSpPr bwMode="auto">
          <a:xfrm rot="16200000">
            <a:off x="4386179" y="4906525"/>
            <a:ext cx="1365250" cy="2410702"/>
            <a:chOff x="795" y="1162"/>
            <a:chExt cx="860" cy="2586"/>
          </a:xfrm>
        </p:grpSpPr>
        <p:grpSp>
          <p:nvGrpSpPr>
            <p:cNvPr id="46" name="Group 31"/>
            <p:cNvGrpSpPr>
              <a:grpSpLocks/>
            </p:cNvGrpSpPr>
            <p:nvPr/>
          </p:nvGrpSpPr>
          <p:grpSpPr bwMode="auto">
            <a:xfrm>
              <a:off x="795" y="1200"/>
              <a:ext cx="345" cy="2544"/>
              <a:chOff x="615" y="1200"/>
              <a:chExt cx="345" cy="2544"/>
            </a:xfrm>
          </p:grpSpPr>
          <p:sp>
            <p:nvSpPr>
              <p:cNvPr id="49" name="Text Box 32"/>
              <p:cNvSpPr txBox="1">
                <a:spLocks noChangeArrowheads="1"/>
              </p:cNvSpPr>
              <p:nvPr/>
            </p:nvSpPr>
            <p:spPr bwMode="auto">
              <a:xfrm rot="5400000">
                <a:off x="175" y="2274"/>
                <a:ext cx="1132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altLang="fr-FR" sz="2000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D = L / 2</a:t>
                </a:r>
                <a:endParaRPr lang="fr-FR" altLang="fr-FR" sz="2000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0" name="Line 33"/>
              <p:cNvSpPr>
                <a:spLocks noChangeShapeType="1"/>
              </p:cNvSpPr>
              <p:nvPr/>
            </p:nvSpPr>
            <p:spPr bwMode="auto">
              <a:xfrm>
                <a:off x="960" y="1200"/>
                <a:ext cx="0" cy="25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47" name="Line 34"/>
            <p:cNvSpPr>
              <a:spLocks noChangeShapeType="1"/>
            </p:cNvSpPr>
            <p:nvPr/>
          </p:nvSpPr>
          <p:spPr bwMode="auto">
            <a:xfrm flipH="1">
              <a:off x="1156" y="3748"/>
              <a:ext cx="49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8" name="Line 35"/>
            <p:cNvSpPr>
              <a:spLocks noChangeShapeType="1"/>
            </p:cNvSpPr>
            <p:nvPr/>
          </p:nvSpPr>
          <p:spPr bwMode="auto">
            <a:xfrm flipH="1">
              <a:off x="1156" y="1162"/>
              <a:ext cx="49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7429" name="Group 21"/>
          <p:cNvGrpSpPr>
            <a:grpSpLocks/>
          </p:cNvGrpSpPr>
          <p:nvPr/>
        </p:nvGrpSpPr>
        <p:grpSpPr bwMode="auto">
          <a:xfrm rot="5400000">
            <a:off x="6268007" y="5565200"/>
            <a:ext cx="183994" cy="84340"/>
            <a:chOff x="5184" y="1632"/>
            <a:chExt cx="240" cy="96"/>
          </a:xfrm>
        </p:grpSpPr>
        <p:sp>
          <p:nvSpPr>
            <p:cNvPr id="17430" name="Rectangle 22" descr="Ondulations"/>
            <p:cNvSpPr>
              <a:spLocks noChangeArrowheads="1"/>
            </p:cNvSpPr>
            <p:nvPr/>
          </p:nvSpPr>
          <p:spPr bwMode="auto">
            <a:xfrm>
              <a:off x="5184" y="1632"/>
              <a:ext cx="240" cy="96"/>
            </a:xfrm>
            <a:prstGeom prst="rect">
              <a:avLst/>
            </a:prstGeom>
            <a:pattFill prst="zigZag">
              <a:fgClr>
                <a:srgbClr val="FFCC99"/>
              </a:fgClr>
              <a:bgClr>
                <a:srgbClr val="FFFFCC"/>
              </a:bgClr>
            </a:patt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431" name="Line 23" descr="Ondulations"/>
            <p:cNvSpPr>
              <a:spLocks noChangeShapeType="1"/>
            </p:cNvSpPr>
            <p:nvPr/>
          </p:nvSpPr>
          <p:spPr bwMode="auto">
            <a:xfrm flipH="1">
              <a:off x="5184" y="1632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2" name="Forme libre 1"/>
          <p:cNvSpPr/>
          <p:nvPr/>
        </p:nvSpPr>
        <p:spPr>
          <a:xfrm>
            <a:off x="3864492" y="1596815"/>
            <a:ext cx="2413000" cy="4108450"/>
          </a:xfrm>
          <a:custGeom>
            <a:avLst/>
            <a:gdLst>
              <a:gd name="connsiteX0" fmla="*/ 0 w 2413000"/>
              <a:gd name="connsiteY0" fmla="*/ 0 h 4108450"/>
              <a:gd name="connsiteX1" fmla="*/ 2413000 w 2413000"/>
              <a:gd name="connsiteY1" fmla="*/ 4108450 h 4108450"/>
              <a:gd name="connsiteX2" fmla="*/ 0 w 2413000"/>
              <a:gd name="connsiteY2" fmla="*/ 4108450 h 4108450"/>
              <a:gd name="connsiteX3" fmla="*/ 0 w 2413000"/>
              <a:gd name="connsiteY3" fmla="*/ 0 h 4108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3000" h="4108450">
                <a:moveTo>
                  <a:pt x="0" y="0"/>
                </a:moveTo>
                <a:lnTo>
                  <a:pt x="2413000" y="4108450"/>
                </a:lnTo>
                <a:lnTo>
                  <a:pt x="0" y="4108450"/>
                </a:lnTo>
                <a:lnTo>
                  <a:pt x="0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2513003" y="3533884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2596396" y="681147"/>
            <a:ext cx="817852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fr-FR" altLang="fr-FR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90 cm</a:t>
            </a:r>
            <a:endParaRPr lang="fr-FR" altLang="fr-FR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582782" y="6037795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Rectangle 53"/>
          <p:cNvSpPr/>
          <p:nvPr/>
        </p:nvSpPr>
        <p:spPr>
          <a:xfrm>
            <a:off x="5227516" y="3288072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55" name="Groupe 54"/>
          <p:cNvGrpSpPr/>
          <p:nvPr/>
        </p:nvGrpSpPr>
        <p:grpSpPr>
          <a:xfrm>
            <a:off x="3629850" y="5409917"/>
            <a:ext cx="501650" cy="501650"/>
            <a:chOff x="3733800" y="5605884"/>
            <a:chExt cx="501650" cy="501650"/>
          </a:xfrm>
        </p:grpSpPr>
        <p:sp>
          <p:nvSpPr>
            <p:cNvPr id="56" name="Rectangle 55"/>
            <p:cNvSpPr/>
            <p:nvPr/>
          </p:nvSpPr>
          <p:spPr>
            <a:xfrm>
              <a:off x="3733800" y="5605884"/>
              <a:ext cx="501650" cy="50165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7" name="Ellipse 56"/>
            <p:cNvSpPr/>
            <p:nvPr/>
          </p:nvSpPr>
          <p:spPr>
            <a:xfrm>
              <a:off x="3900387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8" name="Ellipse 57"/>
            <p:cNvSpPr/>
            <p:nvPr/>
          </p:nvSpPr>
          <p:spPr>
            <a:xfrm>
              <a:off x="3755221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9" name="Ellipse 58"/>
            <p:cNvSpPr/>
            <p:nvPr/>
          </p:nvSpPr>
          <p:spPr>
            <a:xfrm>
              <a:off x="3755220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0" name="Ellipse 59"/>
            <p:cNvSpPr/>
            <p:nvPr/>
          </p:nvSpPr>
          <p:spPr>
            <a:xfrm>
              <a:off x="3898861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1" name="Ellipse 60"/>
            <p:cNvSpPr/>
            <p:nvPr/>
          </p:nvSpPr>
          <p:spPr>
            <a:xfrm>
              <a:off x="3827235" y="5955059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2" name="Ellipse 61"/>
            <p:cNvSpPr/>
            <p:nvPr/>
          </p:nvSpPr>
          <p:spPr>
            <a:xfrm>
              <a:off x="4010504" y="595714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3" name="Ellipse 62"/>
            <p:cNvSpPr/>
            <p:nvPr/>
          </p:nvSpPr>
          <p:spPr>
            <a:xfrm>
              <a:off x="4137763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4" name="Ellipse 63"/>
            <p:cNvSpPr/>
            <p:nvPr/>
          </p:nvSpPr>
          <p:spPr>
            <a:xfrm>
              <a:off x="4136237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5" name="Ellipse 64"/>
            <p:cNvSpPr/>
            <p:nvPr/>
          </p:nvSpPr>
          <p:spPr>
            <a:xfrm>
              <a:off x="3900387" y="564182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6" name="Ellipse 65"/>
            <p:cNvSpPr/>
            <p:nvPr/>
          </p:nvSpPr>
          <p:spPr>
            <a:xfrm>
              <a:off x="3755221" y="564182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7" name="Ellipse 66"/>
            <p:cNvSpPr/>
            <p:nvPr/>
          </p:nvSpPr>
          <p:spPr>
            <a:xfrm>
              <a:off x="3827235" y="5759515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8" name="Groupe 67"/>
          <p:cNvGrpSpPr/>
          <p:nvPr/>
        </p:nvGrpSpPr>
        <p:grpSpPr>
          <a:xfrm rot="5400000">
            <a:off x="3613090" y="1593185"/>
            <a:ext cx="501650" cy="501650"/>
            <a:chOff x="3733800" y="5605884"/>
            <a:chExt cx="501650" cy="501650"/>
          </a:xfrm>
        </p:grpSpPr>
        <p:sp>
          <p:nvSpPr>
            <p:cNvPr id="69" name="Rectangle 68"/>
            <p:cNvSpPr/>
            <p:nvPr/>
          </p:nvSpPr>
          <p:spPr>
            <a:xfrm>
              <a:off x="3733800" y="5605884"/>
              <a:ext cx="501650" cy="50165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0" name="Ellipse 69"/>
            <p:cNvSpPr/>
            <p:nvPr/>
          </p:nvSpPr>
          <p:spPr>
            <a:xfrm>
              <a:off x="3900387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1" name="Ellipse 70"/>
            <p:cNvSpPr/>
            <p:nvPr/>
          </p:nvSpPr>
          <p:spPr>
            <a:xfrm>
              <a:off x="3755221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2" name="Ellipse 71"/>
            <p:cNvSpPr/>
            <p:nvPr/>
          </p:nvSpPr>
          <p:spPr>
            <a:xfrm>
              <a:off x="3755220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3" name="Ellipse 72"/>
            <p:cNvSpPr/>
            <p:nvPr/>
          </p:nvSpPr>
          <p:spPr>
            <a:xfrm>
              <a:off x="3898861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4" name="Ellipse 73"/>
            <p:cNvSpPr/>
            <p:nvPr/>
          </p:nvSpPr>
          <p:spPr>
            <a:xfrm>
              <a:off x="3827235" y="5955059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5" name="Ellipse 74"/>
            <p:cNvSpPr/>
            <p:nvPr/>
          </p:nvSpPr>
          <p:spPr>
            <a:xfrm>
              <a:off x="4010504" y="595714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6" name="Ellipse 75"/>
            <p:cNvSpPr/>
            <p:nvPr/>
          </p:nvSpPr>
          <p:spPr>
            <a:xfrm>
              <a:off x="4137763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7" name="Ellipse 76"/>
            <p:cNvSpPr/>
            <p:nvPr/>
          </p:nvSpPr>
          <p:spPr>
            <a:xfrm>
              <a:off x="4136237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8" name="Ellipse 77"/>
            <p:cNvSpPr/>
            <p:nvPr/>
          </p:nvSpPr>
          <p:spPr>
            <a:xfrm>
              <a:off x="3900387" y="564182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9" name="Ellipse 78"/>
            <p:cNvSpPr/>
            <p:nvPr/>
          </p:nvSpPr>
          <p:spPr>
            <a:xfrm>
              <a:off x="3755221" y="564182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0" name="Ellipse 79"/>
            <p:cNvSpPr/>
            <p:nvPr/>
          </p:nvSpPr>
          <p:spPr>
            <a:xfrm>
              <a:off x="3827235" y="5759515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81" name="Groupe 80"/>
          <p:cNvGrpSpPr/>
          <p:nvPr/>
        </p:nvGrpSpPr>
        <p:grpSpPr>
          <a:xfrm>
            <a:off x="5758014" y="5448542"/>
            <a:ext cx="501650" cy="501650"/>
            <a:chOff x="5790970" y="5621720"/>
            <a:chExt cx="501650" cy="501650"/>
          </a:xfrm>
        </p:grpSpPr>
        <p:sp>
          <p:nvSpPr>
            <p:cNvPr id="82" name="Rectangle 81"/>
            <p:cNvSpPr/>
            <p:nvPr/>
          </p:nvSpPr>
          <p:spPr>
            <a:xfrm rot="16200000">
              <a:off x="5790970" y="5621720"/>
              <a:ext cx="501650" cy="50165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3" name="Ellipse 82"/>
            <p:cNvSpPr/>
            <p:nvPr/>
          </p:nvSpPr>
          <p:spPr>
            <a:xfrm rot="16200000">
              <a:off x="6065182" y="591106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4" name="Ellipse 83"/>
            <p:cNvSpPr/>
            <p:nvPr/>
          </p:nvSpPr>
          <p:spPr>
            <a:xfrm rot="16200000">
              <a:off x="6065182" y="605623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5" name="Ellipse 84"/>
            <p:cNvSpPr/>
            <p:nvPr/>
          </p:nvSpPr>
          <p:spPr>
            <a:xfrm rot="16200000">
              <a:off x="6212454" y="6056231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6" name="Ellipse 85"/>
            <p:cNvSpPr/>
            <p:nvPr/>
          </p:nvSpPr>
          <p:spPr>
            <a:xfrm rot="16200000">
              <a:off x="6212454" y="591259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7" name="Ellipse 86"/>
            <p:cNvSpPr/>
            <p:nvPr/>
          </p:nvSpPr>
          <p:spPr>
            <a:xfrm rot="16200000">
              <a:off x="6140145" y="598421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8" name="Ellipse 87"/>
            <p:cNvSpPr/>
            <p:nvPr/>
          </p:nvSpPr>
          <p:spPr>
            <a:xfrm rot="16200000">
              <a:off x="6218671" y="5721379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9" name="Ellipse 88"/>
            <p:cNvSpPr/>
            <p:nvPr/>
          </p:nvSpPr>
          <p:spPr>
            <a:xfrm rot="16200000">
              <a:off x="6050050" y="564352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0" name="Ellipse 89"/>
            <p:cNvSpPr/>
            <p:nvPr/>
          </p:nvSpPr>
          <p:spPr>
            <a:xfrm rot="16200000">
              <a:off x="6154402" y="564936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1" name="Ellipse 90"/>
            <p:cNvSpPr/>
            <p:nvPr/>
          </p:nvSpPr>
          <p:spPr>
            <a:xfrm rot="16200000">
              <a:off x="5826908" y="591106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2" name="Ellipse 91"/>
            <p:cNvSpPr/>
            <p:nvPr/>
          </p:nvSpPr>
          <p:spPr>
            <a:xfrm rot="16200000">
              <a:off x="5826908" y="605623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3" name="Ellipse 92"/>
            <p:cNvSpPr/>
            <p:nvPr/>
          </p:nvSpPr>
          <p:spPr>
            <a:xfrm rot="16200000">
              <a:off x="5944601" y="598421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4" name="Ellipse 93"/>
            <p:cNvSpPr/>
            <p:nvPr/>
          </p:nvSpPr>
          <p:spPr>
            <a:xfrm rot="16200000">
              <a:off x="6220027" y="581099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97" name="Rectangle 13" descr="75%"/>
          <p:cNvSpPr>
            <a:spLocks noChangeArrowheads="1"/>
          </p:cNvSpPr>
          <p:nvPr/>
        </p:nvSpPr>
        <p:spPr bwMode="auto">
          <a:xfrm rot="16200000">
            <a:off x="369287" y="1209040"/>
            <a:ext cx="1975487" cy="314646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9" name="Line 35"/>
          <p:cNvSpPr>
            <a:spLocks noChangeShapeType="1"/>
          </p:cNvSpPr>
          <p:nvPr/>
        </p:nvSpPr>
        <p:spPr bwMode="auto">
          <a:xfrm flipH="1">
            <a:off x="3040847" y="228601"/>
            <a:ext cx="792163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0" name="Text Box 32"/>
          <p:cNvSpPr txBox="1">
            <a:spLocks noChangeArrowheads="1"/>
          </p:cNvSpPr>
          <p:nvPr/>
        </p:nvSpPr>
        <p:spPr bwMode="auto">
          <a:xfrm>
            <a:off x="2832037" y="3062969"/>
            <a:ext cx="346569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fr-FR" altLang="fr-FR" sz="2000" b="1" dirty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</a:p>
        </p:txBody>
      </p:sp>
      <p:grpSp>
        <p:nvGrpSpPr>
          <p:cNvPr id="101" name="Group 30"/>
          <p:cNvGrpSpPr>
            <a:grpSpLocks/>
          </p:cNvGrpSpPr>
          <p:nvPr/>
        </p:nvGrpSpPr>
        <p:grpSpPr bwMode="auto">
          <a:xfrm rot="16200000">
            <a:off x="7436000" y="3863759"/>
            <a:ext cx="1924051" cy="3888056"/>
            <a:chOff x="889" y="1162"/>
            <a:chExt cx="1212" cy="11521"/>
          </a:xfrm>
        </p:grpSpPr>
        <p:grpSp>
          <p:nvGrpSpPr>
            <p:cNvPr id="102" name="Group 31"/>
            <p:cNvGrpSpPr>
              <a:grpSpLocks/>
            </p:cNvGrpSpPr>
            <p:nvPr/>
          </p:nvGrpSpPr>
          <p:grpSpPr bwMode="auto">
            <a:xfrm>
              <a:off x="889" y="1200"/>
              <a:ext cx="1212" cy="11483"/>
              <a:chOff x="709" y="1200"/>
              <a:chExt cx="1212" cy="11483"/>
            </a:xfrm>
          </p:grpSpPr>
          <p:sp>
            <p:nvSpPr>
              <p:cNvPr id="105" name="Text Box 32"/>
              <p:cNvSpPr txBox="1">
                <a:spLocks noChangeArrowheads="1"/>
              </p:cNvSpPr>
              <p:nvPr/>
            </p:nvSpPr>
            <p:spPr bwMode="auto">
              <a:xfrm rot="5400000">
                <a:off x="-377" y="2346"/>
                <a:ext cx="2423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altLang="fr-FR" sz="2000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60 cm</a:t>
                </a:r>
                <a:endParaRPr lang="fr-FR" altLang="fr-FR" sz="2000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6" name="Line 33"/>
              <p:cNvSpPr>
                <a:spLocks noChangeShapeType="1"/>
              </p:cNvSpPr>
              <p:nvPr/>
            </p:nvSpPr>
            <p:spPr bwMode="auto">
              <a:xfrm>
                <a:off x="960" y="1200"/>
                <a:ext cx="0" cy="25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33" name="Text Box 32"/>
              <p:cNvSpPr txBox="1">
                <a:spLocks noChangeArrowheads="1"/>
              </p:cNvSpPr>
              <p:nvPr/>
            </p:nvSpPr>
            <p:spPr bwMode="auto">
              <a:xfrm rot="5400000">
                <a:off x="115" y="10878"/>
                <a:ext cx="3359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altLang="fr-FR" sz="2000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&lt; 200 cm</a:t>
                </a:r>
                <a:endParaRPr lang="fr-FR" altLang="fr-FR" sz="2000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103" name="Line 34"/>
            <p:cNvSpPr>
              <a:spLocks noChangeShapeType="1"/>
            </p:cNvSpPr>
            <p:nvPr/>
          </p:nvSpPr>
          <p:spPr bwMode="auto">
            <a:xfrm flipH="1">
              <a:off x="1156" y="3748"/>
              <a:ext cx="49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4" name="Line 35"/>
            <p:cNvSpPr>
              <a:spLocks noChangeShapeType="1"/>
            </p:cNvSpPr>
            <p:nvPr/>
          </p:nvSpPr>
          <p:spPr bwMode="auto">
            <a:xfrm flipH="1">
              <a:off x="1156" y="1162"/>
              <a:ext cx="49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07" name="Rectangle 7" descr="75%"/>
          <p:cNvSpPr>
            <a:spLocks noChangeArrowheads="1"/>
          </p:cNvSpPr>
          <p:nvPr/>
        </p:nvSpPr>
        <p:spPr bwMode="auto">
          <a:xfrm>
            <a:off x="7561796" y="5702716"/>
            <a:ext cx="214758" cy="226055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08" name="Group 21"/>
          <p:cNvGrpSpPr>
            <a:grpSpLocks/>
          </p:cNvGrpSpPr>
          <p:nvPr/>
        </p:nvGrpSpPr>
        <p:grpSpPr bwMode="auto">
          <a:xfrm rot="5400000">
            <a:off x="7414528" y="5794604"/>
            <a:ext cx="183994" cy="84340"/>
            <a:chOff x="5184" y="1632"/>
            <a:chExt cx="240" cy="96"/>
          </a:xfrm>
        </p:grpSpPr>
        <p:sp>
          <p:nvSpPr>
            <p:cNvPr id="109" name="Rectangle 22" descr="Ondulations"/>
            <p:cNvSpPr>
              <a:spLocks noChangeArrowheads="1"/>
            </p:cNvSpPr>
            <p:nvPr/>
          </p:nvSpPr>
          <p:spPr bwMode="auto">
            <a:xfrm>
              <a:off x="5184" y="1632"/>
              <a:ext cx="240" cy="96"/>
            </a:xfrm>
            <a:prstGeom prst="rect">
              <a:avLst/>
            </a:prstGeom>
            <a:pattFill prst="zigZag">
              <a:fgClr>
                <a:srgbClr val="FFCC99"/>
              </a:fgClr>
              <a:bgClr>
                <a:srgbClr val="FFFFCC"/>
              </a:bgClr>
            </a:patt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10" name="Line 23" descr="Ondulations"/>
            <p:cNvSpPr>
              <a:spLocks noChangeShapeType="1"/>
            </p:cNvSpPr>
            <p:nvPr/>
          </p:nvSpPr>
          <p:spPr bwMode="auto">
            <a:xfrm flipH="1">
              <a:off x="5184" y="1632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13" name="Ellipse 112"/>
          <p:cNvSpPr/>
          <p:nvPr/>
        </p:nvSpPr>
        <p:spPr>
          <a:xfrm rot="5400000">
            <a:off x="1407328" y="2031468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6" name="Ellipse 115"/>
          <p:cNvSpPr/>
          <p:nvPr/>
        </p:nvSpPr>
        <p:spPr>
          <a:xfrm rot="5400000">
            <a:off x="1260056" y="2029942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7" name="Ellipse 116"/>
          <p:cNvSpPr/>
          <p:nvPr/>
        </p:nvSpPr>
        <p:spPr>
          <a:xfrm rot="5400000">
            <a:off x="1330278" y="1643055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8" name="Ellipse 117"/>
          <p:cNvSpPr/>
          <p:nvPr/>
        </p:nvSpPr>
        <p:spPr>
          <a:xfrm rot="5400000">
            <a:off x="1330278" y="2141585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9" name="Ellipse 118"/>
          <p:cNvSpPr/>
          <p:nvPr/>
        </p:nvSpPr>
        <p:spPr>
          <a:xfrm rot="5400000">
            <a:off x="1407328" y="2268844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0" name="Ellipse 119"/>
          <p:cNvSpPr/>
          <p:nvPr/>
        </p:nvSpPr>
        <p:spPr>
          <a:xfrm rot="5400000">
            <a:off x="1260056" y="2267318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4" name="Ellipse 123"/>
          <p:cNvSpPr/>
          <p:nvPr/>
        </p:nvSpPr>
        <p:spPr>
          <a:xfrm rot="5400000">
            <a:off x="1330278" y="1204909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5" name="Ellipse 124"/>
          <p:cNvSpPr/>
          <p:nvPr/>
        </p:nvSpPr>
        <p:spPr>
          <a:xfrm rot="5400000">
            <a:off x="1330278" y="721044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6" name="Rectangle 13" descr="75%"/>
          <p:cNvSpPr>
            <a:spLocks noChangeArrowheads="1"/>
          </p:cNvSpPr>
          <p:nvPr/>
        </p:nvSpPr>
        <p:spPr bwMode="auto">
          <a:xfrm rot="16200000">
            <a:off x="741996" y="1209040"/>
            <a:ext cx="1975487" cy="314646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27" name="Ellipse 126"/>
          <p:cNvSpPr/>
          <p:nvPr/>
        </p:nvSpPr>
        <p:spPr>
          <a:xfrm rot="5400000">
            <a:off x="1780037" y="2031468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8" name="Ellipse 127"/>
          <p:cNvSpPr/>
          <p:nvPr/>
        </p:nvSpPr>
        <p:spPr>
          <a:xfrm rot="5400000">
            <a:off x="1632765" y="2029942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0" name="Ellipse 129"/>
          <p:cNvSpPr/>
          <p:nvPr/>
        </p:nvSpPr>
        <p:spPr>
          <a:xfrm rot="5400000">
            <a:off x="1702987" y="2141585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1" name="Ellipse 130"/>
          <p:cNvSpPr/>
          <p:nvPr/>
        </p:nvSpPr>
        <p:spPr>
          <a:xfrm rot="5400000">
            <a:off x="1780037" y="2268844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2" name="Ellipse 131"/>
          <p:cNvSpPr/>
          <p:nvPr/>
        </p:nvSpPr>
        <p:spPr>
          <a:xfrm rot="5400000">
            <a:off x="1632765" y="2267318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5" name="Ellipse 134"/>
          <p:cNvSpPr/>
          <p:nvPr/>
        </p:nvSpPr>
        <p:spPr>
          <a:xfrm rot="5400000">
            <a:off x="1780037" y="1803965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6" name="Ellipse 135"/>
          <p:cNvSpPr/>
          <p:nvPr/>
        </p:nvSpPr>
        <p:spPr>
          <a:xfrm rot="5400000">
            <a:off x="1632765" y="1802439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7" name="Ellipse 136"/>
          <p:cNvSpPr/>
          <p:nvPr/>
        </p:nvSpPr>
        <p:spPr>
          <a:xfrm rot="5400000">
            <a:off x="1702987" y="1914082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8" name="Ellipse 137"/>
          <p:cNvSpPr/>
          <p:nvPr/>
        </p:nvSpPr>
        <p:spPr>
          <a:xfrm rot="5400000">
            <a:off x="1780037" y="1574936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9" name="Ellipse 138"/>
          <p:cNvSpPr/>
          <p:nvPr/>
        </p:nvSpPr>
        <p:spPr>
          <a:xfrm rot="5400000">
            <a:off x="1632765" y="1573410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0" name="Ellipse 139"/>
          <p:cNvSpPr/>
          <p:nvPr/>
        </p:nvSpPr>
        <p:spPr>
          <a:xfrm rot="5400000">
            <a:off x="1702987" y="1685053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1" name="Ellipse 140"/>
          <p:cNvSpPr/>
          <p:nvPr/>
        </p:nvSpPr>
        <p:spPr>
          <a:xfrm rot="5400000">
            <a:off x="1780037" y="1343654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2" name="Ellipse 141"/>
          <p:cNvSpPr/>
          <p:nvPr/>
        </p:nvSpPr>
        <p:spPr>
          <a:xfrm rot="5400000">
            <a:off x="1632765" y="1342128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3" name="Ellipse 142"/>
          <p:cNvSpPr/>
          <p:nvPr/>
        </p:nvSpPr>
        <p:spPr>
          <a:xfrm rot="5400000">
            <a:off x="1702987" y="1453771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4" name="Ellipse 143"/>
          <p:cNvSpPr/>
          <p:nvPr/>
        </p:nvSpPr>
        <p:spPr>
          <a:xfrm rot="5400000">
            <a:off x="1780037" y="1112372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5" name="Ellipse 144"/>
          <p:cNvSpPr/>
          <p:nvPr/>
        </p:nvSpPr>
        <p:spPr>
          <a:xfrm rot="5400000">
            <a:off x="1632765" y="1110846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6" name="Ellipse 145"/>
          <p:cNvSpPr/>
          <p:nvPr/>
        </p:nvSpPr>
        <p:spPr>
          <a:xfrm rot="5400000">
            <a:off x="1702987" y="1222489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7" name="Ellipse 146"/>
          <p:cNvSpPr/>
          <p:nvPr/>
        </p:nvSpPr>
        <p:spPr>
          <a:xfrm rot="5400000">
            <a:off x="1780037" y="881090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8" name="Ellipse 147"/>
          <p:cNvSpPr/>
          <p:nvPr/>
        </p:nvSpPr>
        <p:spPr>
          <a:xfrm rot="5400000">
            <a:off x="1632765" y="879564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9" name="Ellipse 148"/>
          <p:cNvSpPr/>
          <p:nvPr/>
        </p:nvSpPr>
        <p:spPr>
          <a:xfrm rot="5400000">
            <a:off x="1702987" y="991207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0" name="Ellipse 149"/>
          <p:cNvSpPr/>
          <p:nvPr/>
        </p:nvSpPr>
        <p:spPr>
          <a:xfrm rot="5400000">
            <a:off x="1780037" y="651334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1" name="Ellipse 150"/>
          <p:cNvSpPr/>
          <p:nvPr/>
        </p:nvSpPr>
        <p:spPr>
          <a:xfrm rot="5400000">
            <a:off x="1632765" y="649808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2" name="Ellipse 151"/>
          <p:cNvSpPr/>
          <p:nvPr/>
        </p:nvSpPr>
        <p:spPr>
          <a:xfrm rot="5400000">
            <a:off x="1702987" y="761451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3" name="Ellipse 152"/>
          <p:cNvSpPr/>
          <p:nvPr/>
        </p:nvSpPr>
        <p:spPr>
          <a:xfrm rot="5400000">
            <a:off x="1780037" y="427812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4" name="Ellipse 153"/>
          <p:cNvSpPr/>
          <p:nvPr/>
        </p:nvSpPr>
        <p:spPr>
          <a:xfrm rot="5400000">
            <a:off x="1632765" y="426286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5" name="Ellipse 154"/>
          <p:cNvSpPr/>
          <p:nvPr/>
        </p:nvSpPr>
        <p:spPr>
          <a:xfrm rot="5400000">
            <a:off x="1702987" y="537929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1541198" y="2452771"/>
            <a:ext cx="1030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INSARAG</a:t>
            </a:r>
            <a:endParaRPr lang="fr-FR" dirty="0"/>
          </a:p>
        </p:txBody>
      </p:sp>
      <p:sp>
        <p:nvSpPr>
          <p:cNvPr id="157" name="ZoneTexte 156"/>
          <p:cNvSpPr txBox="1"/>
          <p:nvPr/>
        </p:nvSpPr>
        <p:spPr>
          <a:xfrm>
            <a:off x="988624" y="245277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63</a:t>
            </a:r>
            <a:endParaRPr lang="fr-FR" dirty="0"/>
          </a:p>
        </p:txBody>
      </p:sp>
      <p:grpSp>
        <p:nvGrpSpPr>
          <p:cNvPr id="7" name="Groupe 6"/>
          <p:cNvGrpSpPr/>
          <p:nvPr/>
        </p:nvGrpSpPr>
        <p:grpSpPr>
          <a:xfrm>
            <a:off x="6691797" y="805504"/>
            <a:ext cx="2207215" cy="3405814"/>
            <a:chOff x="6471313" y="-1619310"/>
            <a:chExt cx="3868076" cy="5968584"/>
          </a:xfrm>
        </p:grpSpPr>
        <p:sp>
          <p:nvSpPr>
            <p:cNvPr id="158" name="Rectangle 157"/>
            <p:cNvSpPr/>
            <p:nvPr/>
          </p:nvSpPr>
          <p:spPr>
            <a:xfrm rot="-1800000">
              <a:off x="7820359" y="-569807"/>
              <a:ext cx="251435" cy="4919081"/>
            </a:xfrm>
            <a:prstGeom prst="rect">
              <a:avLst/>
            </a:prstGeom>
            <a:solidFill>
              <a:srgbClr val="FFCC6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9" name="Rectangle 17" descr="75%"/>
            <p:cNvSpPr>
              <a:spLocks noChangeArrowheads="1"/>
            </p:cNvSpPr>
            <p:nvPr/>
          </p:nvSpPr>
          <p:spPr bwMode="auto">
            <a:xfrm flipV="1">
              <a:off x="9322820" y="3685902"/>
              <a:ext cx="834611" cy="168959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0" name="Rectangle 13" descr="75%"/>
            <p:cNvSpPr>
              <a:spLocks noChangeArrowheads="1"/>
            </p:cNvSpPr>
            <p:nvPr/>
          </p:nvSpPr>
          <p:spPr bwMode="auto">
            <a:xfrm rot="16200000">
              <a:off x="6149922" y="-1050931"/>
              <a:ext cx="1365358" cy="228600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1" name="Rectangle 6" descr="75%"/>
            <p:cNvSpPr>
              <a:spLocks noChangeArrowheads="1"/>
            </p:cNvSpPr>
            <p:nvPr/>
          </p:nvSpPr>
          <p:spPr bwMode="auto">
            <a:xfrm>
              <a:off x="6471313" y="-1619310"/>
              <a:ext cx="245282" cy="5702408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2" name="Rectangle 7" descr="75%"/>
            <p:cNvSpPr>
              <a:spLocks noChangeArrowheads="1"/>
            </p:cNvSpPr>
            <p:nvPr/>
          </p:nvSpPr>
          <p:spPr bwMode="auto">
            <a:xfrm>
              <a:off x="6745998" y="3854805"/>
              <a:ext cx="3593391" cy="228293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166" name="Group 21"/>
            <p:cNvGrpSpPr>
              <a:grpSpLocks/>
            </p:cNvGrpSpPr>
            <p:nvPr/>
          </p:nvGrpSpPr>
          <p:grpSpPr bwMode="auto">
            <a:xfrm rot="5400000">
              <a:off x="9150554" y="3717289"/>
              <a:ext cx="183994" cy="84340"/>
              <a:chOff x="5184" y="1632"/>
              <a:chExt cx="240" cy="96"/>
            </a:xfrm>
          </p:grpSpPr>
          <p:sp>
            <p:nvSpPr>
              <p:cNvPr id="167" name="Rectangle 22" descr="Ondulations"/>
              <p:cNvSpPr>
                <a:spLocks noChangeArrowheads="1"/>
              </p:cNvSpPr>
              <p:nvPr/>
            </p:nvSpPr>
            <p:spPr bwMode="auto">
              <a:xfrm>
                <a:off x="5184" y="1632"/>
                <a:ext cx="240" cy="96"/>
              </a:xfrm>
              <a:prstGeom prst="rect">
                <a:avLst/>
              </a:prstGeom>
              <a:pattFill prst="zigZag">
                <a:fgClr>
                  <a:srgbClr val="FFCC99"/>
                </a:fgClr>
                <a:bgClr>
                  <a:srgbClr val="FFFFCC"/>
                </a:bgClr>
              </a:patt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8" name="Line 23" descr="Ondulations"/>
              <p:cNvSpPr>
                <a:spLocks noChangeShapeType="1"/>
              </p:cNvSpPr>
              <p:nvPr/>
            </p:nvSpPr>
            <p:spPr bwMode="auto">
              <a:xfrm flipH="1">
                <a:off x="5184" y="1632"/>
                <a:ext cx="240" cy="9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69" name="Forme libre 168"/>
            <p:cNvSpPr/>
            <p:nvPr/>
          </p:nvSpPr>
          <p:spPr>
            <a:xfrm>
              <a:off x="6747039" y="-251096"/>
              <a:ext cx="2413000" cy="4108450"/>
            </a:xfrm>
            <a:custGeom>
              <a:avLst/>
              <a:gdLst>
                <a:gd name="connsiteX0" fmla="*/ 0 w 2413000"/>
                <a:gd name="connsiteY0" fmla="*/ 0 h 4108450"/>
                <a:gd name="connsiteX1" fmla="*/ 2413000 w 2413000"/>
                <a:gd name="connsiteY1" fmla="*/ 4108450 h 4108450"/>
                <a:gd name="connsiteX2" fmla="*/ 0 w 2413000"/>
                <a:gd name="connsiteY2" fmla="*/ 4108450 h 4108450"/>
                <a:gd name="connsiteX3" fmla="*/ 0 w 2413000"/>
                <a:gd name="connsiteY3" fmla="*/ 0 h 4108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13000" h="4108450">
                  <a:moveTo>
                    <a:pt x="0" y="0"/>
                  </a:moveTo>
                  <a:lnTo>
                    <a:pt x="2413000" y="4108450"/>
                  </a:lnTo>
                  <a:lnTo>
                    <a:pt x="0" y="410845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8100">
              <a:solidFill>
                <a:srgbClr val="FF0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170" name="Groupe 169"/>
            <p:cNvGrpSpPr/>
            <p:nvPr/>
          </p:nvGrpSpPr>
          <p:grpSpPr>
            <a:xfrm>
              <a:off x="6512397" y="3562006"/>
              <a:ext cx="501650" cy="501650"/>
              <a:chOff x="3733800" y="5605884"/>
              <a:chExt cx="501650" cy="501650"/>
            </a:xfrm>
          </p:grpSpPr>
          <p:sp>
            <p:nvSpPr>
              <p:cNvPr id="171" name="Rectangle 170"/>
              <p:cNvSpPr/>
              <p:nvPr/>
            </p:nvSpPr>
            <p:spPr>
              <a:xfrm>
                <a:off x="3733800" y="5605884"/>
                <a:ext cx="501650" cy="501650"/>
              </a:xfrm>
              <a:prstGeom prst="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72" name="Ellipse 171"/>
              <p:cNvSpPr/>
              <p:nvPr/>
            </p:nvSpPr>
            <p:spPr>
              <a:xfrm>
                <a:off x="3900387" y="5880096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73" name="Ellipse 172"/>
              <p:cNvSpPr/>
              <p:nvPr/>
            </p:nvSpPr>
            <p:spPr>
              <a:xfrm>
                <a:off x="3755221" y="5880096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74" name="Ellipse 173"/>
              <p:cNvSpPr/>
              <p:nvPr/>
            </p:nvSpPr>
            <p:spPr>
              <a:xfrm>
                <a:off x="3755220" y="6027368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75" name="Ellipse 174"/>
              <p:cNvSpPr/>
              <p:nvPr/>
            </p:nvSpPr>
            <p:spPr>
              <a:xfrm>
                <a:off x="3898861" y="6027368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76" name="Ellipse 175"/>
              <p:cNvSpPr/>
              <p:nvPr/>
            </p:nvSpPr>
            <p:spPr>
              <a:xfrm>
                <a:off x="3827235" y="5955059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77" name="Ellipse 176"/>
              <p:cNvSpPr/>
              <p:nvPr/>
            </p:nvSpPr>
            <p:spPr>
              <a:xfrm>
                <a:off x="4010504" y="5957146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78" name="Ellipse 177"/>
              <p:cNvSpPr/>
              <p:nvPr/>
            </p:nvSpPr>
            <p:spPr>
              <a:xfrm>
                <a:off x="4137763" y="5880096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79" name="Ellipse 178"/>
              <p:cNvSpPr/>
              <p:nvPr/>
            </p:nvSpPr>
            <p:spPr>
              <a:xfrm>
                <a:off x="4136237" y="6027368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80" name="Ellipse 179"/>
              <p:cNvSpPr/>
              <p:nvPr/>
            </p:nvSpPr>
            <p:spPr>
              <a:xfrm>
                <a:off x="3900387" y="5641822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81" name="Ellipse 180"/>
              <p:cNvSpPr/>
              <p:nvPr/>
            </p:nvSpPr>
            <p:spPr>
              <a:xfrm>
                <a:off x="3755221" y="5641822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82" name="Ellipse 181"/>
              <p:cNvSpPr/>
              <p:nvPr/>
            </p:nvSpPr>
            <p:spPr>
              <a:xfrm>
                <a:off x="3827235" y="5759515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grpSp>
          <p:nvGrpSpPr>
            <p:cNvPr id="183" name="Groupe 182"/>
            <p:cNvGrpSpPr/>
            <p:nvPr/>
          </p:nvGrpSpPr>
          <p:grpSpPr>
            <a:xfrm rot="5400000">
              <a:off x="6495637" y="-254726"/>
              <a:ext cx="501650" cy="501650"/>
              <a:chOff x="3733800" y="5605884"/>
              <a:chExt cx="501650" cy="501650"/>
            </a:xfrm>
          </p:grpSpPr>
          <p:sp>
            <p:nvSpPr>
              <p:cNvPr id="184" name="Rectangle 183"/>
              <p:cNvSpPr/>
              <p:nvPr/>
            </p:nvSpPr>
            <p:spPr>
              <a:xfrm>
                <a:off x="3733800" y="5605884"/>
                <a:ext cx="501650" cy="501650"/>
              </a:xfrm>
              <a:prstGeom prst="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85" name="Ellipse 184"/>
              <p:cNvSpPr/>
              <p:nvPr/>
            </p:nvSpPr>
            <p:spPr>
              <a:xfrm>
                <a:off x="3900387" y="5880096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86" name="Ellipse 185"/>
              <p:cNvSpPr/>
              <p:nvPr/>
            </p:nvSpPr>
            <p:spPr>
              <a:xfrm>
                <a:off x="3755221" y="5880096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87" name="Ellipse 186"/>
              <p:cNvSpPr/>
              <p:nvPr/>
            </p:nvSpPr>
            <p:spPr>
              <a:xfrm>
                <a:off x="3755220" y="6027368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88" name="Ellipse 187"/>
              <p:cNvSpPr/>
              <p:nvPr/>
            </p:nvSpPr>
            <p:spPr>
              <a:xfrm>
                <a:off x="3898861" y="6027368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89" name="Ellipse 188"/>
              <p:cNvSpPr/>
              <p:nvPr/>
            </p:nvSpPr>
            <p:spPr>
              <a:xfrm>
                <a:off x="3827235" y="5955059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90" name="Ellipse 189"/>
              <p:cNvSpPr/>
              <p:nvPr/>
            </p:nvSpPr>
            <p:spPr>
              <a:xfrm>
                <a:off x="4010504" y="5957146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91" name="Ellipse 190"/>
              <p:cNvSpPr/>
              <p:nvPr/>
            </p:nvSpPr>
            <p:spPr>
              <a:xfrm>
                <a:off x="4137763" y="5880096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92" name="Ellipse 191"/>
              <p:cNvSpPr/>
              <p:nvPr/>
            </p:nvSpPr>
            <p:spPr>
              <a:xfrm>
                <a:off x="4136237" y="6027368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93" name="Ellipse 192"/>
              <p:cNvSpPr/>
              <p:nvPr/>
            </p:nvSpPr>
            <p:spPr>
              <a:xfrm>
                <a:off x="3900387" y="5641822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94" name="Ellipse 193"/>
              <p:cNvSpPr/>
              <p:nvPr/>
            </p:nvSpPr>
            <p:spPr>
              <a:xfrm>
                <a:off x="3755221" y="5641822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95" name="Ellipse 194"/>
              <p:cNvSpPr/>
              <p:nvPr/>
            </p:nvSpPr>
            <p:spPr>
              <a:xfrm>
                <a:off x="3827235" y="5759515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grpSp>
          <p:nvGrpSpPr>
            <p:cNvPr id="196" name="Groupe 195"/>
            <p:cNvGrpSpPr/>
            <p:nvPr/>
          </p:nvGrpSpPr>
          <p:grpSpPr>
            <a:xfrm>
              <a:off x="8640561" y="3600631"/>
              <a:ext cx="501650" cy="501650"/>
              <a:chOff x="5790970" y="5621720"/>
              <a:chExt cx="501650" cy="501650"/>
            </a:xfrm>
          </p:grpSpPr>
          <p:sp>
            <p:nvSpPr>
              <p:cNvPr id="197" name="Rectangle 196"/>
              <p:cNvSpPr/>
              <p:nvPr/>
            </p:nvSpPr>
            <p:spPr>
              <a:xfrm rot="16200000">
                <a:off x="5790970" y="5621720"/>
                <a:ext cx="501650" cy="501650"/>
              </a:xfrm>
              <a:prstGeom prst="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98" name="Ellipse 197"/>
              <p:cNvSpPr/>
              <p:nvPr/>
            </p:nvSpPr>
            <p:spPr>
              <a:xfrm rot="16200000">
                <a:off x="6065182" y="5911064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99" name="Ellipse 198"/>
              <p:cNvSpPr/>
              <p:nvPr/>
            </p:nvSpPr>
            <p:spPr>
              <a:xfrm rot="16200000">
                <a:off x="6065182" y="6056230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0" name="Ellipse 199"/>
              <p:cNvSpPr/>
              <p:nvPr/>
            </p:nvSpPr>
            <p:spPr>
              <a:xfrm rot="16200000">
                <a:off x="6212454" y="6056231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1" name="Ellipse 200"/>
              <p:cNvSpPr/>
              <p:nvPr/>
            </p:nvSpPr>
            <p:spPr>
              <a:xfrm rot="16200000">
                <a:off x="6212454" y="5912590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2" name="Ellipse 201"/>
              <p:cNvSpPr/>
              <p:nvPr/>
            </p:nvSpPr>
            <p:spPr>
              <a:xfrm rot="16200000">
                <a:off x="6140145" y="5984216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3" name="Ellipse 202"/>
              <p:cNvSpPr/>
              <p:nvPr/>
            </p:nvSpPr>
            <p:spPr>
              <a:xfrm rot="16200000">
                <a:off x="6218671" y="5721379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4" name="Ellipse 203"/>
              <p:cNvSpPr/>
              <p:nvPr/>
            </p:nvSpPr>
            <p:spPr>
              <a:xfrm rot="16200000">
                <a:off x="6050050" y="5643528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5" name="Ellipse 204"/>
              <p:cNvSpPr/>
              <p:nvPr/>
            </p:nvSpPr>
            <p:spPr>
              <a:xfrm rot="16200000">
                <a:off x="6154402" y="5649364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6" name="Ellipse 205"/>
              <p:cNvSpPr/>
              <p:nvPr/>
            </p:nvSpPr>
            <p:spPr>
              <a:xfrm rot="16200000">
                <a:off x="5826908" y="5911064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7" name="Ellipse 206"/>
              <p:cNvSpPr/>
              <p:nvPr/>
            </p:nvSpPr>
            <p:spPr>
              <a:xfrm rot="16200000">
                <a:off x="5826908" y="6056230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8" name="Ellipse 207"/>
              <p:cNvSpPr/>
              <p:nvPr/>
            </p:nvSpPr>
            <p:spPr>
              <a:xfrm rot="16200000">
                <a:off x="5944601" y="5984216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9" name="Ellipse 208"/>
              <p:cNvSpPr/>
              <p:nvPr/>
            </p:nvSpPr>
            <p:spPr>
              <a:xfrm rot="16200000">
                <a:off x="6220027" y="5810990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  <p:grpSp>
        <p:nvGrpSpPr>
          <p:cNvPr id="210" name="Group 21"/>
          <p:cNvGrpSpPr>
            <a:grpSpLocks/>
          </p:cNvGrpSpPr>
          <p:nvPr/>
        </p:nvGrpSpPr>
        <p:grpSpPr bwMode="auto">
          <a:xfrm rot="5400000">
            <a:off x="8873062" y="3936211"/>
            <a:ext cx="183994" cy="84340"/>
            <a:chOff x="5184" y="1632"/>
            <a:chExt cx="240" cy="96"/>
          </a:xfrm>
        </p:grpSpPr>
        <p:sp>
          <p:nvSpPr>
            <p:cNvPr id="211" name="Rectangle 22" descr="Ondulations"/>
            <p:cNvSpPr>
              <a:spLocks noChangeArrowheads="1"/>
            </p:cNvSpPr>
            <p:nvPr/>
          </p:nvSpPr>
          <p:spPr bwMode="auto">
            <a:xfrm>
              <a:off x="5184" y="1632"/>
              <a:ext cx="240" cy="96"/>
            </a:xfrm>
            <a:prstGeom prst="rect">
              <a:avLst/>
            </a:prstGeom>
            <a:pattFill prst="zigZag">
              <a:fgClr>
                <a:srgbClr val="FFCC99"/>
              </a:fgClr>
              <a:bgClr>
                <a:srgbClr val="FFFFCC"/>
              </a:bgClr>
            </a:patt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 sz="1600"/>
            </a:p>
          </p:txBody>
        </p:sp>
        <p:sp>
          <p:nvSpPr>
            <p:cNvPr id="212" name="Line 23" descr="Ondulations"/>
            <p:cNvSpPr>
              <a:spLocks noChangeShapeType="1"/>
            </p:cNvSpPr>
            <p:nvPr/>
          </p:nvSpPr>
          <p:spPr bwMode="auto">
            <a:xfrm flipH="1">
              <a:off x="5184" y="1632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 sz="1600"/>
            </a:p>
          </p:txBody>
        </p:sp>
      </p:grpSp>
      <p:sp>
        <p:nvSpPr>
          <p:cNvPr id="8" name="Rectangle 7"/>
          <p:cNvSpPr/>
          <p:nvPr/>
        </p:nvSpPr>
        <p:spPr>
          <a:xfrm rot="2460000">
            <a:off x="8267293" y="3593783"/>
            <a:ext cx="249060" cy="2430226"/>
          </a:xfrm>
          <a:custGeom>
            <a:avLst/>
            <a:gdLst>
              <a:gd name="connsiteX0" fmla="*/ 0 w 176941"/>
              <a:gd name="connsiteY0" fmla="*/ 0 h 2335666"/>
              <a:gd name="connsiteX1" fmla="*/ 176941 w 176941"/>
              <a:gd name="connsiteY1" fmla="*/ 0 h 2335666"/>
              <a:gd name="connsiteX2" fmla="*/ 176941 w 176941"/>
              <a:gd name="connsiteY2" fmla="*/ 2335666 h 2335666"/>
              <a:gd name="connsiteX3" fmla="*/ 0 w 176941"/>
              <a:gd name="connsiteY3" fmla="*/ 2335666 h 2335666"/>
              <a:gd name="connsiteX4" fmla="*/ 0 w 176941"/>
              <a:gd name="connsiteY4" fmla="*/ 0 h 2335666"/>
              <a:gd name="connsiteX0" fmla="*/ 0 w 183793"/>
              <a:gd name="connsiteY0" fmla="*/ 0 h 2335666"/>
              <a:gd name="connsiteX1" fmla="*/ 176941 w 183793"/>
              <a:gd name="connsiteY1" fmla="*/ 0 h 2335666"/>
              <a:gd name="connsiteX2" fmla="*/ 183793 w 183793"/>
              <a:gd name="connsiteY2" fmla="*/ 2237691 h 2335666"/>
              <a:gd name="connsiteX3" fmla="*/ 0 w 183793"/>
              <a:gd name="connsiteY3" fmla="*/ 2335666 h 2335666"/>
              <a:gd name="connsiteX4" fmla="*/ 0 w 183793"/>
              <a:gd name="connsiteY4" fmla="*/ 0 h 2335666"/>
              <a:gd name="connsiteX0" fmla="*/ 0 w 176941"/>
              <a:gd name="connsiteY0" fmla="*/ 0 h 2335666"/>
              <a:gd name="connsiteX1" fmla="*/ 176941 w 176941"/>
              <a:gd name="connsiteY1" fmla="*/ 0 h 2335666"/>
              <a:gd name="connsiteX2" fmla="*/ 145047 w 176941"/>
              <a:gd name="connsiteY2" fmla="*/ 2212476 h 2335666"/>
              <a:gd name="connsiteX3" fmla="*/ 0 w 176941"/>
              <a:gd name="connsiteY3" fmla="*/ 2335666 h 2335666"/>
              <a:gd name="connsiteX4" fmla="*/ 0 w 176941"/>
              <a:gd name="connsiteY4" fmla="*/ 0 h 2335666"/>
              <a:gd name="connsiteX0" fmla="*/ 0 w 176941"/>
              <a:gd name="connsiteY0" fmla="*/ 0 h 2335666"/>
              <a:gd name="connsiteX1" fmla="*/ 176941 w 176941"/>
              <a:gd name="connsiteY1" fmla="*/ 0 h 2335666"/>
              <a:gd name="connsiteX2" fmla="*/ 168273 w 176941"/>
              <a:gd name="connsiteY2" fmla="*/ 2234355 h 2335666"/>
              <a:gd name="connsiteX3" fmla="*/ 0 w 176941"/>
              <a:gd name="connsiteY3" fmla="*/ 2335666 h 2335666"/>
              <a:gd name="connsiteX4" fmla="*/ 0 w 176941"/>
              <a:gd name="connsiteY4" fmla="*/ 0 h 2335666"/>
              <a:gd name="connsiteX0" fmla="*/ 0 w 176941"/>
              <a:gd name="connsiteY0" fmla="*/ 0 h 2371813"/>
              <a:gd name="connsiteX1" fmla="*/ 176941 w 176941"/>
              <a:gd name="connsiteY1" fmla="*/ 0 h 2371813"/>
              <a:gd name="connsiteX2" fmla="*/ 168273 w 176941"/>
              <a:gd name="connsiteY2" fmla="*/ 2234355 h 2371813"/>
              <a:gd name="connsiteX3" fmla="*/ 1974 w 176941"/>
              <a:gd name="connsiteY3" fmla="*/ 2371813 h 2371813"/>
              <a:gd name="connsiteX4" fmla="*/ 0 w 176941"/>
              <a:gd name="connsiteY4" fmla="*/ 0 h 2371813"/>
              <a:gd name="connsiteX0" fmla="*/ 0 w 176941"/>
              <a:gd name="connsiteY0" fmla="*/ 0 h 2367960"/>
              <a:gd name="connsiteX1" fmla="*/ 176941 w 176941"/>
              <a:gd name="connsiteY1" fmla="*/ 0 h 2367960"/>
              <a:gd name="connsiteX2" fmla="*/ 168273 w 176941"/>
              <a:gd name="connsiteY2" fmla="*/ 2234355 h 2367960"/>
              <a:gd name="connsiteX3" fmla="*/ 11246 w 176941"/>
              <a:gd name="connsiteY3" fmla="*/ 2367960 h 2367960"/>
              <a:gd name="connsiteX4" fmla="*/ 0 w 176941"/>
              <a:gd name="connsiteY4" fmla="*/ 0 h 2367960"/>
              <a:gd name="connsiteX0" fmla="*/ 0 w 260699"/>
              <a:gd name="connsiteY0" fmla="*/ 39154 h 2367960"/>
              <a:gd name="connsiteX1" fmla="*/ 260699 w 260699"/>
              <a:gd name="connsiteY1" fmla="*/ 0 h 2367960"/>
              <a:gd name="connsiteX2" fmla="*/ 252031 w 260699"/>
              <a:gd name="connsiteY2" fmla="*/ 2234355 h 2367960"/>
              <a:gd name="connsiteX3" fmla="*/ 95004 w 260699"/>
              <a:gd name="connsiteY3" fmla="*/ 2367960 h 2367960"/>
              <a:gd name="connsiteX4" fmla="*/ 0 w 260699"/>
              <a:gd name="connsiteY4" fmla="*/ 39154 h 2367960"/>
              <a:gd name="connsiteX0" fmla="*/ 0 w 252089"/>
              <a:gd name="connsiteY0" fmla="*/ 130006 h 2458812"/>
              <a:gd name="connsiteX1" fmla="*/ 152274 w 252089"/>
              <a:gd name="connsiteY1" fmla="*/ 0 h 2458812"/>
              <a:gd name="connsiteX2" fmla="*/ 252031 w 252089"/>
              <a:gd name="connsiteY2" fmla="*/ 2325207 h 2458812"/>
              <a:gd name="connsiteX3" fmla="*/ 95004 w 252089"/>
              <a:gd name="connsiteY3" fmla="*/ 2458812 h 2458812"/>
              <a:gd name="connsiteX4" fmla="*/ 0 w 252089"/>
              <a:gd name="connsiteY4" fmla="*/ 130006 h 2458812"/>
              <a:gd name="connsiteX0" fmla="*/ 0 w 252072"/>
              <a:gd name="connsiteY0" fmla="*/ 94909 h 2423715"/>
              <a:gd name="connsiteX1" fmla="*/ 107059 w 252072"/>
              <a:gd name="connsiteY1" fmla="*/ 0 h 2423715"/>
              <a:gd name="connsiteX2" fmla="*/ 252031 w 252072"/>
              <a:gd name="connsiteY2" fmla="*/ 2290110 h 2423715"/>
              <a:gd name="connsiteX3" fmla="*/ 95004 w 252072"/>
              <a:gd name="connsiteY3" fmla="*/ 2423715 h 2423715"/>
              <a:gd name="connsiteX4" fmla="*/ 0 w 252072"/>
              <a:gd name="connsiteY4" fmla="*/ 94909 h 2423715"/>
              <a:gd name="connsiteX0" fmla="*/ 0 w 252070"/>
              <a:gd name="connsiteY0" fmla="*/ 107255 h 2436061"/>
              <a:gd name="connsiteX1" fmla="*/ 99482 w 252070"/>
              <a:gd name="connsiteY1" fmla="*/ 0 h 2436061"/>
              <a:gd name="connsiteX2" fmla="*/ 252031 w 252070"/>
              <a:gd name="connsiteY2" fmla="*/ 2302456 h 2436061"/>
              <a:gd name="connsiteX3" fmla="*/ 95004 w 252070"/>
              <a:gd name="connsiteY3" fmla="*/ 2436061 h 2436061"/>
              <a:gd name="connsiteX4" fmla="*/ 0 w 252070"/>
              <a:gd name="connsiteY4" fmla="*/ 107255 h 2436061"/>
              <a:gd name="connsiteX0" fmla="*/ 0 w 252071"/>
              <a:gd name="connsiteY0" fmla="*/ 107255 h 2436061"/>
              <a:gd name="connsiteX1" fmla="*/ 99482 w 252071"/>
              <a:gd name="connsiteY1" fmla="*/ 0 h 2436061"/>
              <a:gd name="connsiteX2" fmla="*/ 252031 w 252071"/>
              <a:gd name="connsiteY2" fmla="*/ 2302456 h 2436061"/>
              <a:gd name="connsiteX3" fmla="*/ 95004 w 252071"/>
              <a:gd name="connsiteY3" fmla="*/ 2436061 h 2436061"/>
              <a:gd name="connsiteX4" fmla="*/ 0 w 252071"/>
              <a:gd name="connsiteY4" fmla="*/ 107255 h 2436061"/>
              <a:gd name="connsiteX0" fmla="*/ 0 w 249100"/>
              <a:gd name="connsiteY0" fmla="*/ 88895 h 2436061"/>
              <a:gd name="connsiteX1" fmla="*/ 96511 w 249100"/>
              <a:gd name="connsiteY1" fmla="*/ 0 h 2436061"/>
              <a:gd name="connsiteX2" fmla="*/ 249060 w 249100"/>
              <a:gd name="connsiteY2" fmla="*/ 2302456 h 2436061"/>
              <a:gd name="connsiteX3" fmla="*/ 92033 w 249100"/>
              <a:gd name="connsiteY3" fmla="*/ 2436061 h 2436061"/>
              <a:gd name="connsiteX4" fmla="*/ 0 w 249100"/>
              <a:gd name="connsiteY4" fmla="*/ 88895 h 2436061"/>
              <a:gd name="connsiteX0" fmla="*/ 0 w 249099"/>
              <a:gd name="connsiteY0" fmla="*/ 85770 h 2432936"/>
              <a:gd name="connsiteX1" fmla="*/ 92916 w 249099"/>
              <a:gd name="connsiteY1" fmla="*/ 0 h 2432936"/>
              <a:gd name="connsiteX2" fmla="*/ 249060 w 249099"/>
              <a:gd name="connsiteY2" fmla="*/ 2299331 h 2432936"/>
              <a:gd name="connsiteX3" fmla="*/ 92033 w 249099"/>
              <a:gd name="connsiteY3" fmla="*/ 2432936 h 2432936"/>
              <a:gd name="connsiteX4" fmla="*/ 0 w 249099"/>
              <a:gd name="connsiteY4" fmla="*/ 85770 h 2432936"/>
              <a:gd name="connsiteX0" fmla="*/ 0 w 249099"/>
              <a:gd name="connsiteY0" fmla="*/ 85770 h 2432936"/>
              <a:gd name="connsiteX1" fmla="*/ 92916 w 249099"/>
              <a:gd name="connsiteY1" fmla="*/ 0 h 2432936"/>
              <a:gd name="connsiteX2" fmla="*/ 249060 w 249099"/>
              <a:gd name="connsiteY2" fmla="*/ 2299331 h 2432936"/>
              <a:gd name="connsiteX3" fmla="*/ 92033 w 249099"/>
              <a:gd name="connsiteY3" fmla="*/ 2432936 h 2432936"/>
              <a:gd name="connsiteX4" fmla="*/ 0 w 249099"/>
              <a:gd name="connsiteY4" fmla="*/ 85770 h 2432936"/>
              <a:gd name="connsiteX0" fmla="*/ 0 w 249115"/>
              <a:gd name="connsiteY0" fmla="*/ 85770 h 2432936"/>
              <a:gd name="connsiteX1" fmla="*/ 92916 w 249115"/>
              <a:gd name="connsiteY1" fmla="*/ 0 h 2432936"/>
              <a:gd name="connsiteX2" fmla="*/ 249060 w 249115"/>
              <a:gd name="connsiteY2" fmla="*/ 2299331 h 2432936"/>
              <a:gd name="connsiteX3" fmla="*/ 92033 w 249115"/>
              <a:gd name="connsiteY3" fmla="*/ 2432936 h 2432936"/>
              <a:gd name="connsiteX4" fmla="*/ 0 w 249115"/>
              <a:gd name="connsiteY4" fmla="*/ 85770 h 2432936"/>
              <a:gd name="connsiteX0" fmla="*/ 0 w 249060"/>
              <a:gd name="connsiteY0" fmla="*/ 85770 h 2432936"/>
              <a:gd name="connsiteX1" fmla="*/ 92916 w 249060"/>
              <a:gd name="connsiteY1" fmla="*/ 0 h 2432936"/>
              <a:gd name="connsiteX2" fmla="*/ 249060 w 249060"/>
              <a:gd name="connsiteY2" fmla="*/ 2299331 h 2432936"/>
              <a:gd name="connsiteX3" fmla="*/ 92033 w 249060"/>
              <a:gd name="connsiteY3" fmla="*/ 2432936 h 2432936"/>
              <a:gd name="connsiteX4" fmla="*/ 0 w 249060"/>
              <a:gd name="connsiteY4" fmla="*/ 85770 h 2432936"/>
              <a:gd name="connsiteX0" fmla="*/ 0 w 249060"/>
              <a:gd name="connsiteY0" fmla="*/ 83060 h 2430226"/>
              <a:gd name="connsiteX1" fmla="*/ 99478 w 249060"/>
              <a:gd name="connsiteY1" fmla="*/ 0 h 2430226"/>
              <a:gd name="connsiteX2" fmla="*/ 249060 w 249060"/>
              <a:gd name="connsiteY2" fmla="*/ 2296621 h 2430226"/>
              <a:gd name="connsiteX3" fmla="*/ 92033 w 249060"/>
              <a:gd name="connsiteY3" fmla="*/ 2430226 h 2430226"/>
              <a:gd name="connsiteX4" fmla="*/ 0 w 249060"/>
              <a:gd name="connsiteY4" fmla="*/ 83060 h 2430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9060" h="2430226">
                <a:moveTo>
                  <a:pt x="0" y="83060"/>
                </a:moveTo>
                <a:lnTo>
                  <a:pt x="99478" y="0"/>
                </a:lnTo>
                <a:cubicBezTo>
                  <a:pt x="147395" y="758463"/>
                  <a:pt x="181566" y="1335363"/>
                  <a:pt x="249060" y="2296621"/>
                </a:cubicBezTo>
                <a:lnTo>
                  <a:pt x="92033" y="2430226"/>
                </a:lnTo>
                <a:cubicBezTo>
                  <a:pt x="88284" y="1640906"/>
                  <a:pt x="39895" y="870406"/>
                  <a:pt x="0" y="83060"/>
                </a:cubicBez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6" name="Rectangle 7" descr="75%"/>
          <p:cNvSpPr>
            <a:spLocks noChangeArrowheads="1"/>
          </p:cNvSpPr>
          <p:nvPr/>
        </p:nvSpPr>
        <p:spPr bwMode="auto">
          <a:xfrm>
            <a:off x="7776174" y="3877091"/>
            <a:ext cx="1392683" cy="2051680"/>
          </a:xfrm>
          <a:custGeom>
            <a:avLst/>
            <a:gdLst>
              <a:gd name="connsiteX0" fmla="*/ 0 w 214758"/>
              <a:gd name="connsiteY0" fmla="*/ 0 h 226055"/>
              <a:gd name="connsiteX1" fmla="*/ 214758 w 214758"/>
              <a:gd name="connsiteY1" fmla="*/ 0 h 226055"/>
              <a:gd name="connsiteX2" fmla="*/ 214758 w 214758"/>
              <a:gd name="connsiteY2" fmla="*/ 226055 h 226055"/>
              <a:gd name="connsiteX3" fmla="*/ 0 w 214758"/>
              <a:gd name="connsiteY3" fmla="*/ 226055 h 226055"/>
              <a:gd name="connsiteX4" fmla="*/ 0 w 214758"/>
              <a:gd name="connsiteY4" fmla="*/ 0 h 226055"/>
              <a:gd name="connsiteX0" fmla="*/ 0 w 1379983"/>
              <a:gd name="connsiteY0" fmla="*/ 1828800 h 2054855"/>
              <a:gd name="connsiteX1" fmla="*/ 1379983 w 1379983"/>
              <a:gd name="connsiteY1" fmla="*/ 0 h 2054855"/>
              <a:gd name="connsiteX2" fmla="*/ 214758 w 1379983"/>
              <a:gd name="connsiteY2" fmla="*/ 2054855 h 2054855"/>
              <a:gd name="connsiteX3" fmla="*/ 0 w 1379983"/>
              <a:gd name="connsiteY3" fmla="*/ 2054855 h 2054855"/>
              <a:gd name="connsiteX4" fmla="*/ 0 w 1379983"/>
              <a:gd name="connsiteY4" fmla="*/ 1828800 h 2054855"/>
              <a:gd name="connsiteX0" fmla="*/ 0 w 1379983"/>
              <a:gd name="connsiteY0" fmla="*/ 1828800 h 2054855"/>
              <a:gd name="connsiteX1" fmla="*/ 1379983 w 1379983"/>
              <a:gd name="connsiteY1" fmla="*/ 0 h 2054855"/>
              <a:gd name="connsiteX2" fmla="*/ 1373633 w 1379983"/>
              <a:gd name="connsiteY2" fmla="*/ 175255 h 2054855"/>
              <a:gd name="connsiteX3" fmla="*/ 0 w 1379983"/>
              <a:gd name="connsiteY3" fmla="*/ 2054855 h 2054855"/>
              <a:gd name="connsiteX4" fmla="*/ 0 w 1379983"/>
              <a:gd name="connsiteY4" fmla="*/ 1828800 h 2054855"/>
              <a:gd name="connsiteX0" fmla="*/ 0 w 1395858"/>
              <a:gd name="connsiteY0" fmla="*/ 1822450 h 2048505"/>
              <a:gd name="connsiteX1" fmla="*/ 1395858 w 1395858"/>
              <a:gd name="connsiteY1" fmla="*/ 0 h 2048505"/>
              <a:gd name="connsiteX2" fmla="*/ 1373633 w 1395858"/>
              <a:gd name="connsiteY2" fmla="*/ 168905 h 2048505"/>
              <a:gd name="connsiteX3" fmla="*/ 0 w 1395858"/>
              <a:gd name="connsiteY3" fmla="*/ 2048505 h 2048505"/>
              <a:gd name="connsiteX4" fmla="*/ 0 w 1395858"/>
              <a:gd name="connsiteY4" fmla="*/ 1822450 h 2048505"/>
              <a:gd name="connsiteX0" fmla="*/ 0 w 1383158"/>
              <a:gd name="connsiteY0" fmla="*/ 1822450 h 2048505"/>
              <a:gd name="connsiteX1" fmla="*/ 1383158 w 1383158"/>
              <a:gd name="connsiteY1" fmla="*/ 0 h 2048505"/>
              <a:gd name="connsiteX2" fmla="*/ 1373633 w 1383158"/>
              <a:gd name="connsiteY2" fmla="*/ 168905 h 2048505"/>
              <a:gd name="connsiteX3" fmla="*/ 0 w 1383158"/>
              <a:gd name="connsiteY3" fmla="*/ 2048505 h 2048505"/>
              <a:gd name="connsiteX4" fmla="*/ 0 w 1383158"/>
              <a:gd name="connsiteY4" fmla="*/ 1822450 h 2048505"/>
              <a:gd name="connsiteX0" fmla="*/ 0 w 1392683"/>
              <a:gd name="connsiteY0" fmla="*/ 1825625 h 2051680"/>
              <a:gd name="connsiteX1" fmla="*/ 1392683 w 1392683"/>
              <a:gd name="connsiteY1" fmla="*/ 0 h 2051680"/>
              <a:gd name="connsiteX2" fmla="*/ 1373633 w 1392683"/>
              <a:gd name="connsiteY2" fmla="*/ 172080 h 2051680"/>
              <a:gd name="connsiteX3" fmla="*/ 0 w 1392683"/>
              <a:gd name="connsiteY3" fmla="*/ 2051680 h 2051680"/>
              <a:gd name="connsiteX4" fmla="*/ 0 w 1392683"/>
              <a:gd name="connsiteY4" fmla="*/ 1825625 h 2051680"/>
              <a:gd name="connsiteX0" fmla="*/ 0 w 1392683"/>
              <a:gd name="connsiteY0" fmla="*/ 1825625 h 2051680"/>
              <a:gd name="connsiteX1" fmla="*/ 1392683 w 1392683"/>
              <a:gd name="connsiteY1" fmla="*/ 0 h 2051680"/>
              <a:gd name="connsiteX2" fmla="*/ 1373633 w 1392683"/>
              <a:gd name="connsiteY2" fmla="*/ 172080 h 2051680"/>
              <a:gd name="connsiteX3" fmla="*/ 0 w 1392683"/>
              <a:gd name="connsiteY3" fmla="*/ 2051680 h 2051680"/>
              <a:gd name="connsiteX4" fmla="*/ 0 w 1392683"/>
              <a:gd name="connsiteY4" fmla="*/ 1825625 h 2051680"/>
              <a:gd name="connsiteX0" fmla="*/ 0 w 1392683"/>
              <a:gd name="connsiteY0" fmla="*/ 1825625 h 2051680"/>
              <a:gd name="connsiteX1" fmla="*/ 1392683 w 1392683"/>
              <a:gd name="connsiteY1" fmla="*/ 0 h 2051680"/>
              <a:gd name="connsiteX2" fmla="*/ 1385539 w 1392683"/>
              <a:gd name="connsiteY2" fmla="*/ 162555 h 2051680"/>
              <a:gd name="connsiteX3" fmla="*/ 0 w 1392683"/>
              <a:gd name="connsiteY3" fmla="*/ 2051680 h 2051680"/>
              <a:gd name="connsiteX4" fmla="*/ 0 w 1392683"/>
              <a:gd name="connsiteY4" fmla="*/ 1825625 h 2051680"/>
              <a:gd name="connsiteX0" fmla="*/ 0 w 1392683"/>
              <a:gd name="connsiteY0" fmla="*/ 1825625 h 2051680"/>
              <a:gd name="connsiteX1" fmla="*/ 1392683 w 1392683"/>
              <a:gd name="connsiteY1" fmla="*/ 0 h 2051680"/>
              <a:gd name="connsiteX2" fmla="*/ 1385539 w 1392683"/>
              <a:gd name="connsiteY2" fmla="*/ 162555 h 2051680"/>
              <a:gd name="connsiteX3" fmla="*/ 0 w 1392683"/>
              <a:gd name="connsiteY3" fmla="*/ 2051680 h 2051680"/>
              <a:gd name="connsiteX4" fmla="*/ 0 w 1392683"/>
              <a:gd name="connsiteY4" fmla="*/ 1825625 h 2051680"/>
              <a:gd name="connsiteX0" fmla="*/ 0 w 1392683"/>
              <a:gd name="connsiteY0" fmla="*/ 1825625 h 2051680"/>
              <a:gd name="connsiteX1" fmla="*/ 1392683 w 1392683"/>
              <a:gd name="connsiteY1" fmla="*/ 0 h 2051680"/>
              <a:gd name="connsiteX2" fmla="*/ 1385539 w 1392683"/>
              <a:gd name="connsiteY2" fmla="*/ 162555 h 2051680"/>
              <a:gd name="connsiteX3" fmla="*/ 0 w 1392683"/>
              <a:gd name="connsiteY3" fmla="*/ 2051680 h 2051680"/>
              <a:gd name="connsiteX4" fmla="*/ 0 w 1392683"/>
              <a:gd name="connsiteY4" fmla="*/ 1825625 h 2051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2683" h="2051680">
                <a:moveTo>
                  <a:pt x="0" y="1825625"/>
                </a:moveTo>
                <a:cubicBezTo>
                  <a:pt x="464228" y="1217083"/>
                  <a:pt x="911786" y="603780"/>
                  <a:pt x="1392683" y="0"/>
                </a:cubicBezTo>
                <a:cubicBezTo>
                  <a:pt x="1385539" y="106572"/>
                  <a:pt x="1390301" y="63126"/>
                  <a:pt x="1385539" y="162555"/>
                </a:cubicBezTo>
                <a:lnTo>
                  <a:pt x="0" y="2051680"/>
                </a:lnTo>
                <a:lnTo>
                  <a:pt x="0" y="1825625"/>
                </a:lnTo>
                <a:close/>
              </a:path>
            </a:pathLst>
          </a:cu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7472" name="Group 64"/>
          <p:cNvGrpSpPr>
            <a:grpSpLocks/>
          </p:cNvGrpSpPr>
          <p:nvPr/>
        </p:nvGrpSpPr>
        <p:grpSpPr bwMode="auto">
          <a:xfrm rot="21014169">
            <a:off x="7841461" y="5203124"/>
            <a:ext cx="220392" cy="869374"/>
            <a:chOff x="4992" y="3504"/>
            <a:chExt cx="144" cy="624"/>
          </a:xfrm>
        </p:grpSpPr>
        <p:sp>
          <p:nvSpPr>
            <p:cNvPr id="17473" name="Rectangle 65"/>
            <p:cNvSpPr>
              <a:spLocks noChangeArrowheads="1"/>
            </p:cNvSpPr>
            <p:nvPr/>
          </p:nvSpPr>
          <p:spPr bwMode="auto">
            <a:xfrm>
              <a:off x="5040" y="3552"/>
              <a:ext cx="48" cy="57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474" name="Rectangle 66"/>
            <p:cNvSpPr>
              <a:spLocks noChangeArrowheads="1"/>
            </p:cNvSpPr>
            <p:nvPr/>
          </p:nvSpPr>
          <p:spPr bwMode="auto">
            <a:xfrm>
              <a:off x="4992" y="3504"/>
              <a:ext cx="144" cy="48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218" name="Group 64"/>
          <p:cNvGrpSpPr>
            <a:grpSpLocks/>
          </p:cNvGrpSpPr>
          <p:nvPr/>
        </p:nvGrpSpPr>
        <p:grpSpPr bwMode="auto">
          <a:xfrm rot="21014169">
            <a:off x="8975652" y="3552732"/>
            <a:ext cx="220392" cy="869374"/>
            <a:chOff x="4992" y="3504"/>
            <a:chExt cx="144" cy="624"/>
          </a:xfrm>
        </p:grpSpPr>
        <p:sp>
          <p:nvSpPr>
            <p:cNvPr id="219" name="Rectangle 65"/>
            <p:cNvSpPr>
              <a:spLocks noChangeArrowheads="1"/>
            </p:cNvSpPr>
            <p:nvPr/>
          </p:nvSpPr>
          <p:spPr bwMode="auto">
            <a:xfrm>
              <a:off x="5040" y="3552"/>
              <a:ext cx="48" cy="57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20" name="Rectangle 66"/>
            <p:cNvSpPr>
              <a:spLocks noChangeArrowheads="1"/>
            </p:cNvSpPr>
            <p:nvPr/>
          </p:nvSpPr>
          <p:spPr bwMode="auto">
            <a:xfrm>
              <a:off x="4992" y="3504"/>
              <a:ext cx="144" cy="48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221" name="Group 64"/>
          <p:cNvGrpSpPr>
            <a:grpSpLocks/>
          </p:cNvGrpSpPr>
          <p:nvPr/>
        </p:nvGrpSpPr>
        <p:grpSpPr bwMode="auto">
          <a:xfrm rot="21014169">
            <a:off x="8670877" y="4070545"/>
            <a:ext cx="220392" cy="869374"/>
            <a:chOff x="4992" y="3504"/>
            <a:chExt cx="144" cy="624"/>
          </a:xfrm>
        </p:grpSpPr>
        <p:sp>
          <p:nvSpPr>
            <p:cNvPr id="222" name="Rectangle 65"/>
            <p:cNvSpPr>
              <a:spLocks noChangeArrowheads="1"/>
            </p:cNvSpPr>
            <p:nvPr/>
          </p:nvSpPr>
          <p:spPr bwMode="auto">
            <a:xfrm>
              <a:off x="5040" y="3552"/>
              <a:ext cx="48" cy="57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23" name="Rectangle 66"/>
            <p:cNvSpPr>
              <a:spLocks noChangeArrowheads="1"/>
            </p:cNvSpPr>
            <p:nvPr/>
          </p:nvSpPr>
          <p:spPr bwMode="auto">
            <a:xfrm>
              <a:off x="4992" y="3504"/>
              <a:ext cx="144" cy="48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224" name="Group 64"/>
          <p:cNvGrpSpPr>
            <a:grpSpLocks/>
          </p:cNvGrpSpPr>
          <p:nvPr/>
        </p:nvGrpSpPr>
        <p:grpSpPr bwMode="auto">
          <a:xfrm rot="21014169">
            <a:off x="8300194" y="4488412"/>
            <a:ext cx="220392" cy="869374"/>
            <a:chOff x="4992" y="3504"/>
            <a:chExt cx="144" cy="624"/>
          </a:xfrm>
        </p:grpSpPr>
        <p:sp>
          <p:nvSpPr>
            <p:cNvPr id="225" name="Rectangle 65"/>
            <p:cNvSpPr>
              <a:spLocks noChangeArrowheads="1"/>
            </p:cNvSpPr>
            <p:nvPr/>
          </p:nvSpPr>
          <p:spPr bwMode="auto">
            <a:xfrm>
              <a:off x="5040" y="3552"/>
              <a:ext cx="48" cy="57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26" name="Rectangle 66"/>
            <p:cNvSpPr>
              <a:spLocks noChangeArrowheads="1"/>
            </p:cNvSpPr>
            <p:nvPr/>
          </p:nvSpPr>
          <p:spPr bwMode="auto">
            <a:xfrm>
              <a:off x="4992" y="3504"/>
              <a:ext cx="144" cy="48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9" name="Rectangle 8"/>
          <p:cNvSpPr/>
          <p:nvPr/>
        </p:nvSpPr>
        <p:spPr>
          <a:xfrm rot="21381656">
            <a:off x="4268558" y="1970166"/>
            <a:ext cx="2835563" cy="19287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8" name="Rectangle 227"/>
          <p:cNvSpPr/>
          <p:nvPr/>
        </p:nvSpPr>
        <p:spPr>
          <a:xfrm rot="19517140">
            <a:off x="5468158" y="4285682"/>
            <a:ext cx="2835563" cy="19287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9" name="Rectangle 228"/>
          <p:cNvSpPr/>
          <p:nvPr/>
        </p:nvSpPr>
        <p:spPr>
          <a:xfrm rot="974205">
            <a:off x="4223576" y="2802457"/>
            <a:ext cx="3758476" cy="1753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0" name="Rectangle 229"/>
          <p:cNvSpPr/>
          <p:nvPr/>
        </p:nvSpPr>
        <p:spPr>
          <a:xfrm rot="17518092">
            <a:off x="4528024" y="3442328"/>
            <a:ext cx="3758476" cy="1753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1" name="Line 33"/>
          <p:cNvSpPr>
            <a:spLocks noChangeShapeType="1"/>
          </p:cNvSpPr>
          <p:nvPr/>
        </p:nvSpPr>
        <p:spPr bwMode="auto">
          <a:xfrm flipH="1">
            <a:off x="8365543" y="3996146"/>
            <a:ext cx="1233978" cy="192408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79" name="Ellipse 278"/>
          <p:cNvSpPr/>
          <p:nvPr/>
        </p:nvSpPr>
        <p:spPr>
          <a:xfrm rot="5400000">
            <a:off x="8020513" y="3618898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0" name="Ellipse 279"/>
          <p:cNvSpPr/>
          <p:nvPr/>
        </p:nvSpPr>
        <p:spPr>
          <a:xfrm rot="5400000">
            <a:off x="7960280" y="3531311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1" name="Ellipse 280"/>
          <p:cNvSpPr/>
          <p:nvPr/>
        </p:nvSpPr>
        <p:spPr>
          <a:xfrm rot="5400000">
            <a:off x="7892812" y="3579045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2" name="Ellipse 281"/>
          <p:cNvSpPr/>
          <p:nvPr/>
        </p:nvSpPr>
        <p:spPr>
          <a:xfrm rot="5400000">
            <a:off x="7949366" y="3669559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3" name="Ellipse 282"/>
          <p:cNvSpPr/>
          <p:nvPr/>
        </p:nvSpPr>
        <p:spPr>
          <a:xfrm rot="5400000">
            <a:off x="7955783" y="3598142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4" name="Ellipse 283"/>
          <p:cNvSpPr/>
          <p:nvPr/>
        </p:nvSpPr>
        <p:spPr>
          <a:xfrm rot="5400000">
            <a:off x="6652358" y="3021548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5" name="Ellipse 284"/>
          <p:cNvSpPr/>
          <p:nvPr/>
        </p:nvSpPr>
        <p:spPr>
          <a:xfrm rot="5400000">
            <a:off x="6592125" y="2933961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6" name="Ellipse 285"/>
          <p:cNvSpPr/>
          <p:nvPr/>
        </p:nvSpPr>
        <p:spPr>
          <a:xfrm rot="5400000">
            <a:off x="6524657" y="2981695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7" name="Ellipse 286"/>
          <p:cNvSpPr/>
          <p:nvPr/>
        </p:nvSpPr>
        <p:spPr>
          <a:xfrm rot="5400000">
            <a:off x="6581211" y="3072209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8" name="Ellipse 287"/>
          <p:cNvSpPr/>
          <p:nvPr/>
        </p:nvSpPr>
        <p:spPr>
          <a:xfrm rot="5400000">
            <a:off x="6587628" y="3000792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9" name="Ellipse 288"/>
          <p:cNvSpPr/>
          <p:nvPr/>
        </p:nvSpPr>
        <p:spPr>
          <a:xfrm rot="5400000">
            <a:off x="5819380" y="5117365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0" name="Ellipse 289"/>
          <p:cNvSpPr/>
          <p:nvPr/>
        </p:nvSpPr>
        <p:spPr>
          <a:xfrm rot="5400000">
            <a:off x="5759147" y="5029778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1" name="Ellipse 290"/>
          <p:cNvSpPr/>
          <p:nvPr/>
        </p:nvSpPr>
        <p:spPr>
          <a:xfrm rot="5400000">
            <a:off x="5691679" y="5077512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2" name="Ellipse 291"/>
          <p:cNvSpPr/>
          <p:nvPr/>
        </p:nvSpPr>
        <p:spPr>
          <a:xfrm rot="5400000">
            <a:off x="5748233" y="5168026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3" name="Ellipse 292"/>
          <p:cNvSpPr/>
          <p:nvPr/>
        </p:nvSpPr>
        <p:spPr>
          <a:xfrm rot="5400000">
            <a:off x="5754650" y="5096609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4" name="Ellipse 293"/>
          <p:cNvSpPr/>
          <p:nvPr/>
        </p:nvSpPr>
        <p:spPr>
          <a:xfrm rot="5400000">
            <a:off x="7083080" y="1947141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5" name="Ellipse 294"/>
          <p:cNvSpPr/>
          <p:nvPr/>
        </p:nvSpPr>
        <p:spPr>
          <a:xfrm rot="5400000">
            <a:off x="7022847" y="1859554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6" name="Ellipse 295"/>
          <p:cNvSpPr/>
          <p:nvPr/>
        </p:nvSpPr>
        <p:spPr>
          <a:xfrm rot="5400000">
            <a:off x="6955379" y="1907288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7" name="Ellipse 296"/>
          <p:cNvSpPr/>
          <p:nvPr/>
        </p:nvSpPr>
        <p:spPr>
          <a:xfrm rot="5400000">
            <a:off x="7011933" y="1997802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8" name="Ellipse 297"/>
          <p:cNvSpPr/>
          <p:nvPr/>
        </p:nvSpPr>
        <p:spPr>
          <a:xfrm rot="5400000">
            <a:off x="7018350" y="1926385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9" name="Ellipse 298"/>
          <p:cNvSpPr/>
          <p:nvPr/>
        </p:nvSpPr>
        <p:spPr>
          <a:xfrm rot="5400000">
            <a:off x="4402439" y="2143418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0" name="Ellipse 299"/>
          <p:cNvSpPr/>
          <p:nvPr/>
        </p:nvSpPr>
        <p:spPr>
          <a:xfrm rot="5400000">
            <a:off x="4342206" y="2055831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1" name="Ellipse 300"/>
          <p:cNvSpPr/>
          <p:nvPr/>
        </p:nvSpPr>
        <p:spPr>
          <a:xfrm rot="5400000">
            <a:off x="4274738" y="2103565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2" name="Ellipse 301"/>
          <p:cNvSpPr/>
          <p:nvPr/>
        </p:nvSpPr>
        <p:spPr>
          <a:xfrm rot="5400000">
            <a:off x="4331292" y="2194079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3" name="Ellipse 302"/>
          <p:cNvSpPr/>
          <p:nvPr/>
        </p:nvSpPr>
        <p:spPr>
          <a:xfrm rot="5400000">
            <a:off x="4337709" y="2122662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4" name="Ellipse 303"/>
          <p:cNvSpPr/>
          <p:nvPr/>
        </p:nvSpPr>
        <p:spPr>
          <a:xfrm rot="5400000">
            <a:off x="4443169" y="2382402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5" name="Ellipse 304"/>
          <p:cNvSpPr/>
          <p:nvPr/>
        </p:nvSpPr>
        <p:spPr>
          <a:xfrm rot="5400000">
            <a:off x="4382936" y="2294815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6" name="Ellipse 305"/>
          <p:cNvSpPr/>
          <p:nvPr/>
        </p:nvSpPr>
        <p:spPr>
          <a:xfrm rot="5400000">
            <a:off x="4315468" y="2342549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7" name="Ellipse 306"/>
          <p:cNvSpPr/>
          <p:nvPr/>
        </p:nvSpPr>
        <p:spPr>
          <a:xfrm rot="5400000">
            <a:off x="4372022" y="2433063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8" name="Ellipse 307"/>
          <p:cNvSpPr/>
          <p:nvPr/>
        </p:nvSpPr>
        <p:spPr>
          <a:xfrm rot="5400000">
            <a:off x="4378439" y="2361646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0" name="Ellipse 309"/>
          <p:cNvSpPr/>
          <p:nvPr/>
        </p:nvSpPr>
        <p:spPr>
          <a:xfrm rot="5400000">
            <a:off x="7839981" y="3341049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1" name="Ellipse 310"/>
          <p:cNvSpPr/>
          <p:nvPr/>
        </p:nvSpPr>
        <p:spPr>
          <a:xfrm rot="5400000">
            <a:off x="7772513" y="3388783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2" name="Ellipse 311"/>
          <p:cNvSpPr/>
          <p:nvPr/>
        </p:nvSpPr>
        <p:spPr>
          <a:xfrm rot="5400000">
            <a:off x="7835484" y="3407880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4" name="Text Box 56"/>
          <p:cNvSpPr txBox="1">
            <a:spLocks noChangeArrowheads="1"/>
          </p:cNvSpPr>
          <p:nvPr/>
        </p:nvSpPr>
        <p:spPr bwMode="auto">
          <a:xfrm>
            <a:off x="4829500" y="944790"/>
            <a:ext cx="150233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fr-FR" sz="1600" b="1" dirty="0" smtClean="0">
                <a:latin typeface="Comic Sans MS" panose="030F0702030302020204" pitchFamily="66" charset="0"/>
              </a:rPr>
              <a:t>Entretoises</a:t>
            </a:r>
          </a:p>
          <a:p>
            <a:pPr algn="ctr"/>
            <a:r>
              <a:rPr lang="fr-FR" altLang="fr-FR" sz="1600" b="1" dirty="0" smtClean="0">
                <a:latin typeface="Comic Sans MS" panose="030F0702030302020204" pitchFamily="66" charset="0"/>
              </a:rPr>
              <a:t>D’écartement</a:t>
            </a:r>
            <a:endParaRPr lang="fr-FR" altLang="fr-FR" sz="1600" b="1" dirty="0">
              <a:latin typeface="Comic Sans MS" panose="030F0702030302020204" pitchFamily="66" charset="0"/>
            </a:endParaRPr>
          </a:p>
        </p:txBody>
      </p:sp>
      <p:cxnSp>
        <p:nvCxnSpPr>
          <p:cNvPr id="13" name="Connecteur droit avec flèche 12"/>
          <p:cNvCxnSpPr/>
          <p:nvPr/>
        </p:nvCxnSpPr>
        <p:spPr>
          <a:xfrm flipV="1">
            <a:off x="2181179" y="4894670"/>
            <a:ext cx="2355036" cy="26723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Connecteur droit avec flèche 316"/>
          <p:cNvCxnSpPr/>
          <p:nvPr/>
        </p:nvCxnSpPr>
        <p:spPr>
          <a:xfrm flipV="1">
            <a:off x="1025120" y="2524800"/>
            <a:ext cx="3934188" cy="121434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9" name="Text Box 56"/>
          <p:cNvSpPr txBox="1">
            <a:spLocks noChangeArrowheads="1"/>
          </p:cNvSpPr>
          <p:nvPr/>
        </p:nvSpPr>
        <p:spPr bwMode="auto">
          <a:xfrm>
            <a:off x="185122" y="3747224"/>
            <a:ext cx="182774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fr-FR" sz="1600" b="1" dirty="0" smtClean="0">
                <a:latin typeface="Comic Sans MS" panose="030F0702030302020204" pitchFamily="66" charset="0"/>
              </a:rPr>
              <a:t>Entretoises de</a:t>
            </a:r>
          </a:p>
          <a:p>
            <a:pPr algn="ctr"/>
            <a:r>
              <a:rPr lang="fr-FR" altLang="fr-FR" sz="1600" b="1" dirty="0" smtClean="0">
                <a:latin typeface="Comic Sans MS" panose="030F0702030302020204" pitchFamily="66" charset="0"/>
              </a:rPr>
              <a:t>contreventement</a:t>
            </a:r>
            <a:endParaRPr lang="fr-FR" altLang="fr-FR" sz="1600" b="1" dirty="0">
              <a:latin typeface="Comic Sans MS" panose="030F0702030302020204" pitchFamily="66" charset="0"/>
            </a:endParaRPr>
          </a:p>
        </p:txBody>
      </p:sp>
      <p:sp>
        <p:nvSpPr>
          <p:cNvPr id="320" name="Rectangle 319"/>
          <p:cNvSpPr/>
          <p:nvPr/>
        </p:nvSpPr>
        <p:spPr>
          <a:xfrm rot="18675273">
            <a:off x="3272053" y="4747923"/>
            <a:ext cx="2511049" cy="264862"/>
          </a:xfrm>
          <a:prstGeom prst="rect">
            <a:avLst/>
          </a:prstGeom>
          <a:solidFill>
            <a:schemeClr val="accent4">
              <a:lumMod val="20000"/>
              <a:lumOff val="80000"/>
              <a:alpha val="3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1" name="Text Box 56"/>
          <p:cNvSpPr txBox="1">
            <a:spLocks noChangeArrowheads="1"/>
          </p:cNvSpPr>
          <p:nvPr/>
        </p:nvSpPr>
        <p:spPr bwMode="auto">
          <a:xfrm>
            <a:off x="-34497" y="4786230"/>
            <a:ext cx="288212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sz="1600" b="1" dirty="0" smtClean="0">
                <a:latin typeface="Comic Sans MS" panose="030F0702030302020204" pitchFamily="66" charset="0"/>
              </a:rPr>
              <a:t>Entretoises renfort</a:t>
            </a:r>
          </a:p>
          <a:p>
            <a:pPr algn="ctr"/>
            <a:r>
              <a:rPr lang="fr-FR" altLang="fr-FR" sz="1600" b="1" dirty="0" smtClean="0">
                <a:latin typeface="Comic Sans MS" panose="030F0702030302020204" pitchFamily="66" charset="0"/>
              </a:rPr>
              <a:t>si L &gt; 3,50m</a:t>
            </a:r>
          </a:p>
          <a:p>
            <a:pPr algn="ctr"/>
            <a:endParaRPr lang="fr-FR" altLang="fr-FR" sz="1600" b="1" dirty="0">
              <a:latin typeface="Comic Sans MS" panose="030F0702030302020204" pitchFamily="66" charset="0"/>
            </a:endParaRPr>
          </a:p>
          <a:p>
            <a:pPr algn="ctr"/>
            <a:r>
              <a:rPr lang="fr-FR" altLang="fr-FR" sz="1600" b="1" dirty="0" smtClean="0">
                <a:latin typeface="Comic Sans MS" panose="030F0702030302020204" pitchFamily="66" charset="0"/>
              </a:rPr>
              <a:t>Si Entretoise &gt; 2,5m</a:t>
            </a:r>
          </a:p>
          <a:p>
            <a:pPr algn="ctr"/>
            <a:r>
              <a:rPr lang="fr-FR" altLang="fr-FR" sz="1600" b="1" dirty="0" smtClean="0">
                <a:latin typeface="Comic Sans MS" panose="030F0702030302020204" pitchFamily="66" charset="0"/>
              </a:rPr>
              <a:t>Renfort central avec un bout de carrelet</a:t>
            </a:r>
            <a:endParaRPr lang="fr-FR" altLang="fr-FR" sz="1600" b="1" dirty="0">
              <a:latin typeface="Comic Sans MS" panose="030F0702030302020204" pitchFamily="66" charset="0"/>
            </a:endParaRPr>
          </a:p>
        </p:txBody>
      </p:sp>
      <p:cxnSp>
        <p:nvCxnSpPr>
          <p:cNvPr id="18" name="Connecteur droit 17"/>
          <p:cNvCxnSpPr>
            <a:stCxn id="260" idx="3"/>
          </p:cNvCxnSpPr>
          <p:nvPr/>
        </p:nvCxnSpPr>
        <p:spPr>
          <a:xfrm flipV="1">
            <a:off x="4176075" y="4333875"/>
            <a:ext cx="1101452" cy="127846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Connecteur droit avec flèche 332"/>
          <p:cNvCxnSpPr/>
          <p:nvPr/>
        </p:nvCxnSpPr>
        <p:spPr>
          <a:xfrm flipV="1">
            <a:off x="2213512" y="5103600"/>
            <a:ext cx="2365717" cy="7171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Connecteur droit avec flèche 335"/>
          <p:cNvCxnSpPr/>
          <p:nvPr/>
        </p:nvCxnSpPr>
        <p:spPr>
          <a:xfrm>
            <a:off x="5592629" y="1618025"/>
            <a:ext cx="247042" cy="42885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arallélogramme 28"/>
          <p:cNvSpPr/>
          <p:nvPr/>
        </p:nvSpPr>
        <p:spPr>
          <a:xfrm rot="18771796" flipV="1">
            <a:off x="4481678" y="4878706"/>
            <a:ext cx="470494" cy="78830"/>
          </a:xfrm>
          <a:prstGeom prst="parallelogram">
            <a:avLst>
              <a:gd name="adj" fmla="val 106540"/>
            </a:avLst>
          </a:prstGeom>
          <a:solidFill>
            <a:srgbClr val="FFCC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204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roupe 112"/>
          <p:cNvGrpSpPr/>
          <p:nvPr/>
        </p:nvGrpSpPr>
        <p:grpSpPr>
          <a:xfrm>
            <a:off x="5193727" y="5272729"/>
            <a:ext cx="501650" cy="501650"/>
            <a:chOff x="5790970" y="5621720"/>
            <a:chExt cx="501650" cy="501650"/>
          </a:xfrm>
        </p:grpSpPr>
        <p:sp>
          <p:nvSpPr>
            <p:cNvPr id="114" name="Rectangle 113"/>
            <p:cNvSpPr/>
            <p:nvPr/>
          </p:nvSpPr>
          <p:spPr>
            <a:xfrm rot="16200000">
              <a:off x="5790970" y="5621720"/>
              <a:ext cx="501650" cy="50165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5" name="Ellipse 114"/>
            <p:cNvSpPr/>
            <p:nvPr/>
          </p:nvSpPr>
          <p:spPr>
            <a:xfrm rot="16200000">
              <a:off x="6065182" y="591106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6" name="Ellipse 115"/>
            <p:cNvSpPr/>
            <p:nvPr/>
          </p:nvSpPr>
          <p:spPr>
            <a:xfrm rot="16200000">
              <a:off x="6065182" y="605623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7" name="Ellipse 116"/>
            <p:cNvSpPr/>
            <p:nvPr/>
          </p:nvSpPr>
          <p:spPr>
            <a:xfrm rot="16200000">
              <a:off x="6212454" y="6056231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8" name="Ellipse 117"/>
            <p:cNvSpPr/>
            <p:nvPr/>
          </p:nvSpPr>
          <p:spPr>
            <a:xfrm rot="16200000">
              <a:off x="6212454" y="591259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9" name="Ellipse 118"/>
            <p:cNvSpPr/>
            <p:nvPr/>
          </p:nvSpPr>
          <p:spPr>
            <a:xfrm rot="16200000">
              <a:off x="6140145" y="598421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0" name="Ellipse 119"/>
            <p:cNvSpPr/>
            <p:nvPr/>
          </p:nvSpPr>
          <p:spPr>
            <a:xfrm rot="16200000">
              <a:off x="6218671" y="5721379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1" name="Ellipse 120"/>
            <p:cNvSpPr/>
            <p:nvPr/>
          </p:nvSpPr>
          <p:spPr>
            <a:xfrm rot="16200000">
              <a:off x="6050050" y="564352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2" name="Ellipse 121"/>
            <p:cNvSpPr/>
            <p:nvPr/>
          </p:nvSpPr>
          <p:spPr>
            <a:xfrm rot="16200000">
              <a:off x="6154402" y="564936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3" name="Ellipse 122"/>
            <p:cNvSpPr/>
            <p:nvPr/>
          </p:nvSpPr>
          <p:spPr>
            <a:xfrm rot="16200000">
              <a:off x="5826908" y="591106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4" name="Ellipse 123"/>
            <p:cNvSpPr/>
            <p:nvPr/>
          </p:nvSpPr>
          <p:spPr>
            <a:xfrm rot="16200000">
              <a:off x="5826908" y="605623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5" name="Ellipse 124"/>
            <p:cNvSpPr/>
            <p:nvPr/>
          </p:nvSpPr>
          <p:spPr>
            <a:xfrm rot="16200000">
              <a:off x="5944601" y="598421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6" name="Ellipse 125"/>
            <p:cNvSpPr/>
            <p:nvPr/>
          </p:nvSpPr>
          <p:spPr>
            <a:xfrm rot="16200000">
              <a:off x="6220027" y="581099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87" name="Groupe 86"/>
          <p:cNvGrpSpPr/>
          <p:nvPr/>
        </p:nvGrpSpPr>
        <p:grpSpPr>
          <a:xfrm>
            <a:off x="2278124" y="5272957"/>
            <a:ext cx="501650" cy="501650"/>
            <a:chOff x="3733800" y="5605884"/>
            <a:chExt cx="501650" cy="501650"/>
          </a:xfrm>
        </p:grpSpPr>
        <p:sp>
          <p:nvSpPr>
            <p:cNvPr id="88" name="Rectangle 87"/>
            <p:cNvSpPr/>
            <p:nvPr/>
          </p:nvSpPr>
          <p:spPr>
            <a:xfrm>
              <a:off x="3733800" y="5605884"/>
              <a:ext cx="501650" cy="50165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9" name="Ellipse 88"/>
            <p:cNvSpPr/>
            <p:nvPr/>
          </p:nvSpPr>
          <p:spPr>
            <a:xfrm>
              <a:off x="3900387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0" name="Ellipse 89"/>
            <p:cNvSpPr/>
            <p:nvPr/>
          </p:nvSpPr>
          <p:spPr>
            <a:xfrm>
              <a:off x="3755221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1" name="Ellipse 90"/>
            <p:cNvSpPr/>
            <p:nvPr/>
          </p:nvSpPr>
          <p:spPr>
            <a:xfrm>
              <a:off x="3755220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2" name="Ellipse 91"/>
            <p:cNvSpPr/>
            <p:nvPr/>
          </p:nvSpPr>
          <p:spPr>
            <a:xfrm>
              <a:off x="3898861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3" name="Ellipse 92"/>
            <p:cNvSpPr/>
            <p:nvPr/>
          </p:nvSpPr>
          <p:spPr>
            <a:xfrm>
              <a:off x="3827235" y="5955059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4" name="Ellipse 93"/>
            <p:cNvSpPr/>
            <p:nvPr/>
          </p:nvSpPr>
          <p:spPr>
            <a:xfrm>
              <a:off x="4010504" y="595714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5" name="Ellipse 94"/>
            <p:cNvSpPr/>
            <p:nvPr/>
          </p:nvSpPr>
          <p:spPr>
            <a:xfrm>
              <a:off x="4137763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6" name="Ellipse 95"/>
            <p:cNvSpPr/>
            <p:nvPr/>
          </p:nvSpPr>
          <p:spPr>
            <a:xfrm>
              <a:off x="4136237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7" name="Ellipse 96"/>
            <p:cNvSpPr/>
            <p:nvPr/>
          </p:nvSpPr>
          <p:spPr>
            <a:xfrm>
              <a:off x="3900387" y="564182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8" name="Ellipse 97"/>
            <p:cNvSpPr/>
            <p:nvPr/>
          </p:nvSpPr>
          <p:spPr>
            <a:xfrm>
              <a:off x="3755221" y="564182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9" name="Ellipse 98"/>
            <p:cNvSpPr/>
            <p:nvPr/>
          </p:nvSpPr>
          <p:spPr>
            <a:xfrm>
              <a:off x="3827235" y="5759515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00" name="Groupe 99"/>
          <p:cNvGrpSpPr/>
          <p:nvPr/>
        </p:nvGrpSpPr>
        <p:grpSpPr>
          <a:xfrm rot="5400000">
            <a:off x="2275747" y="2061736"/>
            <a:ext cx="501650" cy="501650"/>
            <a:chOff x="3733800" y="5605884"/>
            <a:chExt cx="501650" cy="501650"/>
          </a:xfrm>
        </p:grpSpPr>
        <p:sp>
          <p:nvSpPr>
            <p:cNvPr id="101" name="Rectangle 100"/>
            <p:cNvSpPr/>
            <p:nvPr/>
          </p:nvSpPr>
          <p:spPr>
            <a:xfrm>
              <a:off x="3733800" y="5605884"/>
              <a:ext cx="501650" cy="50165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2" name="Ellipse 101"/>
            <p:cNvSpPr/>
            <p:nvPr/>
          </p:nvSpPr>
          <p:spPr>
            <a:xfrm>
              <a:off x="3900387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3" name="Ellipse 102"/>
            <p:cNvSpPr/>
            <p:nvPr/>
          </p:nvSpPr>
          <p:spPr>
            <a:xfrm>
              <a:off x="3755221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4" name="Ellipse 103"/>
            <p:cNvSpPr/>
            <p:nvPr/>
          </p:nvSpPr>
          <p:spPr>
            <a:xfrm>
              <a:off x="3755220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5" name="Ellipse 104"/>
            <p:cNvSpPr/>
            <p:nvPr/>
          </p:nvSpPr>
          <p:spPr>
            <a:xfrm>
              <a:off x="3898861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6" name="Ellipse 105"/>
            <p:cNvSpPr/>
            <p:nvPr/>
          </p:nvSpPr>
          <p:spPr>
            <a:xfrm>
              <a:off x="3827235" y="5955059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7" name="Ellipse 106"/>
            <p:cNvSpPr/>
            <p:nvPr/>
          </p:nvSpPr>
          <p:spPr>
            <a:xfrm>
              <a:off x="4010504" y="595714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8" name="Ellipse 107"/>
            <p:cNvSpPr/>
            <p:nvPr/>
          </p:nvSpPr>
          <p:spPr>
            <a:xfrm>
              <a:off x="4137763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9" name="Ellipse 108"/>
            <p:cNvSpPr/>
            <p:nvPr/>
          </p:nvSpPr>
          <p:spPr>
            <a:xfrm>
              <a:off x="4136237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0" name="Ellipse 109"/>
            <p:cNvSpPr/>
            <p:nvPr/>
          </p:nvSpPr>
          <p:spPr>
            <a:xfrm>
              <a:off x="3900387" y="564182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1" name="Ellipse 110"/>
            <p:cNvSpPr/>
            <p:nvPr/>
          </p:nvSpPr>
          <p:spPr>
            <a:xfrm>
              <a:off x="3755221" y="564182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2" name="Ellipse 111"/>
            <p:cNvSpPr/>
            <p:nvPr/>
          </p:nvSpPr>
          <p:spPr>
            <a:xfrm>
              <a:off x="3827235" y="5759515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2590801" y="228601"/>
            <a:ext cx="7705725" cy="492443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FR" altLang="fr-FR" sz="2600" u="sng" dirty="0" smtClean="0">
                <a:latin typeface="Comic Sans MS" panose="030F0702030302020204" pitchFamily="66" charset="0"/>
              </a:rPr>
              <a:t>Etai oblique avec angles </a:t>
            </a:r>
            <a:r>
              <a:rPr lang="fr-FR" altLang="fr-FR" sz="2600" u="sng" dirty="0">
                <a:latin typeface="Comic Sans MS" panose="030F0702030302020204" pitchFamily="66" charset="0"/>
              </a:rPr>
              <a:t>à </a:t>
            </a:r>
            <a:r>
              <a:rPr lang="fr-FR" altLang="fr-FR" sz="2600" u="sng" dirty="0" smtClean="0">
                <a:latin typeface="Comic Sans MS" panose="030F0702030302020204" pitchFamily="66" charset="0"/>
              </a:rPr>
              <a:t>45°</a:t>
            </a:r>
            <a:endParaRPr lang="fr-FR" altLang="fr-FR" sz="2600" u="sng" dirty="0">
              <a:latin typeface="Comic Sans MS" panose="030F0702030302020204" pitchFamily="66" charset="0"/>
            </a:endParaRPr>
          </a:p>
        </p:txBody>
      </p:sp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6683013" y="1334312"/>
            <a:ext cx="4613278" cy="908371"/>
            <a:chOff x="1979" y="1104"/>
            <a:chExt cx="2906" cy="567"/>
          </a:xfrm>
        </p:grpSpPr>
        <p:sp>
          <p:nvSpPr>
            <p:cNvPr id="17411" name="Rectangle 3"/>
            <p:cNvSpPr>
              <a:spLocks noChangeArrowheads="1"/>
            </p:cNvSpPr>
            <p:nvPr/>
          </p:nvSpPr>
          <p:spPr bwMode="auto">
            <a:xfrm>
              <a:off x="1979" y="1104"/>
              <a:ext cx="2906" cy="567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412" name="Text Box 4"/>
            <p:cNvSpPr txBox="1">
              <a:spLocks noChangeArrowheads="1"/>
            </p:cNvSpPr>
            <p:nvPr/>
          </p:nvSpPr>
          <p:spPr bwMode="auto">
            <a:xfrm>
              <a:off x="1979" y="1152"/>
              <a:ext cx="2739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2400" b="1" dirty="0">
                  <a:solidFill>
                    <a:srgbClr val="FFCC66"/>
                  </a:solidFill>
                  <a:latin typeface="Comic Sans MS" panose="030F0702030302020204" pitchFamily="66" charset="0"/>
                </a:rPr>
                <a:t>L = H x </a:t>
              </a:r>
              <a:r>
                <a:rPr lang="fr-FR" altLang="fr-FR" sz="2400" b="1" dirty="0" smtClean="0">
                  <a:solidFill>
                    <a:srgbClr val="FFCC66"/>
                  </a:solidFill>
                  <a:latin typeface="Comic Sans MS" panose="030F0702030302020204" pitchFamily="66" charset="0"/>
                </a:rPr>
                <a:t>1,4</a:t>
              </a:r>
            </a:p>
            <a:p>
              <a:pPr algn="ctr"/>
              <a:r>
                <a:rPr lang="fr-FR" altLang="fr-FR" sz="2400" b="1" dirty="0" smtClean="0">
                  <a:solidFill>
                    <a:srgbClr val="FFCC66"/>
                  </a:solidFill>
                  <a:latin typeface="Comic Sans MS" panose="030F0702030302020204" pitchFamily="66" charset="0"/>
                </a:rPr>
                <a:t>Ou H + (50% x H) – 10% H</a:t>
              </a:r>
              <a:endParaRPr lang="fr-FR" altLang="fr-FR" sz="2400" b="1" dirty="0">
                <a:solidFill>
                  <a:srgbClr val="FFCC66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8343737" y="2451405"/>
            <a:ext cx="1871663" cy="458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400" b="1">
                <a:latin typeface="Comic Sans MS" panose="030F0702030302020204" pitchFamily="66" charset="0"/>
              </a:rPr>
              <a:t>Ex: H=200</a:t>
            </a: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8739025" y="3105047"/>
            <a:ext cx="1223963" cy="458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400" b="1">
                <a:latin typeface="Comic Sans MS" panose="030F0702030302020204" pitchFamily="66" charset="0"/>
              </a:rPr>
              <a:t>L=200   </a:t>
            </a:r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9170825" y="3468716"/>
            <a:ext cx="21605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400" b="1" dirty="0" smtClean="0">
                <a:latin typeface="Comic Sans MS" panose="030F0702030302020204" pitchFamily="66" charset="0"/>
              </a:rPr>
              <a:t>+100 </a:t>
            </a:r>
            <a:r>
              <a:rPr lang="fr-FR" altLang="fr-FR" sz="2400" b="1" dirty="0">
                <a:latin typeface="Comic Sans MS" panose="030F0702030302020204" pitchFamily="66" charset="0"/>
              </a:rPr>
              <a:t>(</a:t>
            </a:r>
            <a:r>
              <a:rPr lang="fr-FR" altLang="fr-FR" sz="2400" b="1" dirty="0" smtClean="0">
                <a:latin typeface="Comic Sans MS" panose="030F0702030302020204" pitchFamily="66" charset="0"/>
              </a:rPr>
              <a:t>H/2)   </a:t>
            </a:r>
            <a:endParaRPr lang="fr-FR" altLang="fr-FR" sz="2400" b="1" dirty="0">
              <a:latin typeface="Comic Sans MS" panose="030F0702030302020204" pitchFamily="66" charset="0"/>
            </a:endParaRPr>
          </a:p>
        </p:txBody>
      </p:sp>
      <p:sp>
        <p:nvSpPr>
          <p:cNvPr id="17448" name="Text Box 40"/>
          <p:cNvSpPr txBox="1">
            <a:spLocks noChangeArrowheads="1"/>
          </p:cNvSpPr>
          <p:nvPr/>
        </p:nvSpPr>
        <p:spPr bwMode="auto">
          <a:xfrm>
            <a:off x="9170825" y="3904477"/>
            <a:ext cx="2160588" cy="461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400" b="1" dirty="0" smtClean="0">
                <a:latin typeface="Comic Sans MS" panose="030F0702030302020204" pitchFamily="66" charset="0"/>
              </a:rPr>
              <a:t>-20 (H/10)   </a:t>
            </a:r>
            <a:endParaRPr lang="fr-FR" altLang="fr-FR" sz="2400" b="1" dirty="0">
              <a:latin typeface="Comic Sans MS" panose="030F0702030302020204" pitchFamily="66" charset="0"/>
            </a:endParaRPr>
          </a:p>
        </p:txBody>
      </p:sp>
      <p:grpSp>
        <p:nvGrpSpPr>
          <p:cNvPr id="17458" name="Group 50"/>
          <p:cNvGrpSpPr>
            <a:grpSpLocks/>
          </p:cNvGrpSpPr>
          <p:nvPr/>
        </p:nvGrpSpPr>
        <p:grpSpPr bwMode="auto">
          <a:xfrm>
            <a:off x="8810462" y="4412332"/>
            <a:ext cx="2376488" cy="530283"/>
            <a:chOff x="4014" y="3203"/>
            <a:chExt cx="1497" cy="331"/>
          </a:xfrm>
        </p:grpSpPr>
        <p:sp>
          <p:nvSpPr>
            <p:cNvPr id="17446" name="Text Box 38"/>
            <p:cNvSpPr txBox="1">
              <a:spLocks noChangeArrowheads="1"/>
            </p:cNvSpPr>
            <p:nvPr/>
          </p:nvSpPr>
          <p:spPr bwMode="auto">
            <a:xfrm>
              <a:off x="4014" y="3248"/>
              <a:ext cx="771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altLang="fr-FR" sz="2400" b="1" dirty="0" smtClean="0">
                  <a:latin typeface="Comic Sans MS" panose="030F0702030302020204" pitchFamily="66" charset="0"/>
                </a:rPr>
                <a:t>L=280</a:t>
              </a:r>
              <a:endParaRPr lang="fr-FR" altLang="fr-FR" sz="2400" b="1" dirty="0">
                <a:latin typeface="Comic Sans MS" panose="030F0702030302020204" pitchFamily="66" charset="0"/>
              </a:endParaRPr>
            </a:p>
          </p:txBody>
        </p:sp>
        <p:sp>
          <p:nvSpPr>
            <p:cNvPr id="17449" name="Line 41"/>
            <p:cNvSpPr>
              <a:spLocks noChangeShapeType="1"/>
            </p:cNvSpPr>
            <p:nvPr/>
          </p:nvSpPr>
          <p:spPr bwMode="auto">
            <a:xfrm>
              <a:off x="4014" y="3203"/>
              <a:ext cx="14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7424" name="Group 16"/>
          <p:cNvGrpSpPr>
            <a:grpSpLocks/>
          </p:cNvGrpSpPr>
          <p:nvPr/>
        </p:nvGrpSpPr>
        <p:grpSpPr bwMode="auto">
          <a:xfrm flipV="1">
            <a:off x="5814558" y="5405770"/>
            <a:ext cx="792306" cy="225342"/>
            <a:chOff x="3840" y="1200"/>
            <a:chExt cx="240" cy="192"/>
          </a:xfrm>
        </p:grpSpPr>
        <p:sp>
          <p:nvSpPr>
            <p:cNvPr id="17425" name="Rectangle 17" descr="75%"/>
            <p:cNvSpPr>
              <a:spLocks noChangeArrowheads="1"/>
            </p:cNvSpPr>
            <p:nvPr/>
          </p:nvSpPr>
          <p:spPr bwMode="auto">
            <a:xfrm>
              <a:off x="3840" y="1248"/>
              <a:ext cx="240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426" name="Line 18"/>
            <p:cNvSpPr>
              <a:spLocks noChangeShapeType="1"/>
            </p:cNvSpPr>
            <p:nvPr/>
          </p:nvSpPr>
          <p:spPr bwMode="auto">
            <a:xfrm flipH="1">
              <a:off x="3888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427" name="Line 19"/>
            <p:cNvSpPr>
              <a:spLocks noChangeShapeType="1"/>
            </p:cNvSpPr>
            <p:nvPr/>
          </p:nvSpPr>
          <p:spPr bwMode="auto">
            <a:xfrm flipH="1">
              <a:off x="3984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7420" name="Group 12"/>
          <p:cNvGrpSpPr>
            <a:grpSpLocks/>
          </p:cNvGrpSpPr>
          <p:nvPr/>
        </p:nvGrpSpPr>
        <p:grpSpPr bwMode="auto">
          <a:xfrm rot="16200000">
            <a:off x="2162450" y="1471034"/>
            <a:ext cx="850222" cy="287034"/>
            <a:chOff x="3840" y="1200"/>
            <a:chExt cx="240" cy="192"/>
          </a:xfrm>
        </p:grpSpPr>
        <p:sp>
          <p:nvSpPr>
            <p:cNvPr id="17421" name="Rectangle 13" descr="75%"/>
            <p:cNvSpPr>
              <a:spLocks noChangeArrowheads="1"/>
            </p:cNvSpPr>
            <p:nvPr/>
          </p:nvSpPr>
          <p:spPr bwMode="auto">
            <a:xfrm>
              <a:off x="3840" y="1248"/>
              <a:ext cx="240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422" name="Line 14"/>
            <p:cNvSpPr>
              <a:spLocks noChangeShapeType="1"/>
            </p:cNvSpPr>
            <p:nvPr/>
          </p:nvSpPr>
          <p:spPr bwMode="auto">
            <a:xfrm flipH="1">
              <a:off x="3888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423" name="Line 15"/>
            <p:cNvSpPr>
              <a:spLocks noChangeShapeType="1"/>
            </p:cNvSpPr>
            <p:nvPr/>
          </p:nvSpPr>
          <p:spPr bwMode="auto">
            <a:xfrm flipH="1">
              <a:off x="3984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7428" name="Freeform 20" descr="75%"/>
          <p:cNvSpPr>
            <a:spLocks/>
          </p:cNvSpPr>
          <p:nvPr/>
        </p:nvSpPr>
        <p:spPr bwMode="auto">
          <a:xfrm rot="20405976">
            <a:off x="3116041" y="1619748"/>
            <a:ext cx="1961986" cy="4475210"/>
          </a:xfrm>
          <a:custGeom>
            <a:avLst/>
            <a:gdLst>
              <a:gd name="T0" fmla="*/ 0 w 1536"/>
              <a:gd name="T1" fmla="*/ 192 h 2592"/>
              <a:gd name="T2" fmla="*/ 0 w 1536"/>
              <a:gd name="T3" fmla="*/ 0 h 2592"/>
              <a:gd name="T4" fmla="*/ 144 w 1536"/>
              <a:gd name="T5" fmla="*/ 0 h 2592"/>
              <a:gd name="T6" fmla="*/ 1536 w 1536"/>
              <a:gd name="T7" fmla="*/ 2448 h 2592"/>
              <a:gd name="T8" fmla="*/ 1536 w 1536"/>
              <a:gd name="T9" fmla="*/ 2592 h 2592"/>
              <a:gd name="T10" fmla="*/ 1344 w 1536"/>
              <a:gd name="T11" fmla="*/ 2592 h 2592"/>
              <a:gd name="T12" fmla="*/ 0 w 1536"/>
              <a:gd name="T13" fmla="*/ 192 h 2592"/>
              <a:gd name="connsiteX0" fmla="*/ 0 w 10000"/>
              <a:gd name="connsiteY0" fmla="*/ 846 h 10105"/>
              <a:gd name="connsiteX1" fmla="*/ 128 w 10000"/>
              <a:gd name="connsiteY1" fmla="*/ 0 h 10105"/>
              <a:gd name="connsiteX2" fmla="*/ 938 w 10000"/>
              <a:gd name="connsiteY2" fmla="*/ 105 h 10105"/>
              <a:gd name="connsiteX3" fmla="*/ 10000 w 10000"/>
              <a:gd name="connsiteY3" fmla="*/ 9549 h 10105"/>
              <a:gd name="connsiteX4" fmla="*/ 10000 w 10000"/>
              <a:gd name="connsiteY4" fmla="*/ 10105 h 10105"/>
              <a:gd name="connsiteX5" fmla="*/ 8750 w 10000"/>
              <a:gd name="connsiteY5" fmla="*/ 10105 h 10105"/>
              <a:gd name="connsiteX6" fmla="*/ 0 w 10000"/>
              <a:gd name="connsiteY6" fmla="*/ 846 h 10105"/>
              <a:gd name="connsiteX0" fmla="*/ 0 w 10000"/>
              <a:gd name="connsiteY0" fmla="*/ 846 h 10381"/>
              <a:gd name="connsiteX1" fmla="*/ 128 w 10000"/>
              <a:gd name="connsiteY1" fmla="*/ 0 h 10381"/>
              <a:gd name="connsiteX2" fmla="*/ 938 w 10000"/>
              <a:gd name="connsiteY2" fmla="*/ 105 h 10381"/>
              <a:gd name="connsiteX3" fmla="*/ 10000 w 10000"/>
              <a:gd name="connsiteY3" fmla="*/ 9549 h 10381"/>
              <a:gd name="connsiteX4" fmla="*/ 10000 w 10000"/>
              <a:gd name="connsiteY4" fmla="*/ 10105 h 10381"/>
              <a:gd name="connsiteX5" fmla="*/ 6861 w 10000"/>
              <a:gd name="connsiteY5" fmla="*/ 10381 h 10381"/>
              <a:gd name="connsiteX6" fmla="*/ 0 w 10000"/>
              <a:gd name="connsiteY6" fmla="*/ 846 h 10381"/>
              <a:gd name="connsiteX0" fmla="*/ 0 w 10000"/>
              <a:gd name="connsiteY0" fmla="*/ 846 h 10465"/>
              <a:gd name="connsiteX1" fmla="*/ 128 w 10000"/>
              <a:gd name="connsiteY1" fmla="*/ 0 h 10465"/>
              <a:gd name="connsiteX2" fmla="*/ 938 w 10000"/>
              <a:gd name="connsiteY2" fmla="*/ 105 h 10465"/>
              <a:gd name="connsiteX3" fmla="*/ 10000 w 10000"/>
              <a:gd name="connsiteY3" fmla="*/ 9549 h 10465"/>
              <a:gd name="connsiteX4" fmla="*/ 8500 w 10000"/>
              <a:gd name="connsiteY4" fmla="*/ 10465 h 10465"/>
              <a:gd name="connsiteX5" fmla="*/ 6861 w 10000"/>
              <a:gd name="connsiteY5" fmla="*/ 10381 h 10465"/>
              <a:gd name="connsiteX6" fmla="*/ 0 w 10000"/>
              <a:gd name="connsiteY6" fmla="*/ 846 h 10465"/>
              <a:gd name="connsiteX0" fmla="*/ 0 w 8582"/>
              <a:gd name="connsiteY0" fmla="*/ 846 h 10465"/>
              <a:gd name="connsiteX1" fmla="*/ 128 w 8582"/>
              <a:gd name="connsiteY1" fmla="*/ 0 h 10465"/>
              <a:gd name="connsiteX2" fmla="*/ 938 w 8582"/>
              <a:gd name="connsiteY2" fmla="*/ 105 h 10465"/>
              <a:gd name="connsiteX3" fmla="*/ 8582 w 8582"/>
              <a:gd name="connsiteY3" fmla="*/ 9947 h 10465"/>
              <a:gd name="connsiteX4" fmla="*/ 8500 w 8582"/>
              <a:gd name="connsiteY4" fmla="*/ 10465 h 10465"/>
              <a:gd name="connsiteX5" fmla="*/ 6861 w 8582"/>
              <a:gd name="connsiteY5" fmla="*/ 10381 h 10465"/>
              <a:gd name="connsiteX6" fmla="*/ 0 w 8582"/>
              <a:gd name="connsiteY6" fmla="*/ 846 h 10465"/>
              <a:gd name="connsiteX0" fmla="*/ 0 w 10000"/>
              <a:gd name="connsiteY0" fmla="*/ 808 h 10000"/>
              <a:gd name="connsiteX1" fmla="*/ 149 w 10000"/>
              <a:gd name="connsiteY1" fmla="*/ 0 h 10000"/>
              <a:gd name="connsiteX2" fmla="*/ 1086 w 10000"/>
              <a:gd name="connsiteY2" fmla="*/ 78 h 10000"/>
              <a:gd name="connsiteX3" fmla="*/ 10000 w 10000"/>
              <a:gd name="connsiteY3" fmla="*/ 9505 h 10000"/>
              <a:gd name="connsiteX4" fmla="*/ 9904 w 10000"/>
              <a:gd name="connsiteY4" fmla="*/ 10000 h 10000"/>
              <a:gd name="connsiteX5" fmla="*/ 7995 w 10000"/>
              <a:gd name="connsiteY5" fmla="*/ 9920 h 10000"/>
              <a:gd name="connsiteX6" fmla="*/ 0 w 10000"/>
              <a:gd name="connsiteY6" fmla="*/ 808 h 10000"/>
              <a:gd name="connsiteX0" fmla="*/ 0 w 10000"/>
              <a:gd name="connsiteY0" fmla="*/ 764 h 9956"/>
              <a:gd name="connsiteX1" fmla="*/ 141 w 10000"/>
              <a:gd name="connsiteY1" fmla="*/ 0 h 9956"/>
              <a:gd name="connsiteX2" fmla="*/ 1086 w 10000"/>
              <a:gd name="connsiteY2" fmla="*/ 34 h 9956"/>
              <a:gd name="connsiteX3" fmla="*/ 10000 w 10000"/>
              <a:gd name="connsiteY3" fmla="*/ 9461 h 9956"/>
              <a:gd name="connsiteX4" fmla="*/ 9904 w 10000"/>
              <a:gd name="connsiteY4" fmla="*/ 9956 h 9956"/>
              <a:gd name="connsiteX5" fmla="*/ 7995 w 10000"/>
              <a:gd name="connsiteY5" fmla="*/ 9876 h 9956"/>
              <a:gd name="connsiteX6" fmla="*/ 0 w 10000"/>
              <a:gd name="connsiteY6" fmla="*/ 764 h 9956"/>
              <a:gd name="connsiteX0" fmla="*/ 0 w 10026"/>
              <a:gd name="connsiteY0" fmla="*/ 916 h 10000"/>
              <a:gd name="connsiteX1" fmla="*/ 167 w 10026"/>
              <a:gd name="connsiteY1" fmla="*/ 0 h 10000"/>
              <a:gd name="connsiteX2" fmla="*/ 1112 w 10026"/>
              <a:gd name="connsiteY2" fmla="*/ 34 h 10000"/>
              <a:gd name="connsiteX3" fmla="*/ 10026 w 10026"/>
              <a:gd name="connsiteY3" fmla="*/ 9503 h 10000"/>
              <a:gd name="connsiteX4" fmla="*/ 9930 w 10026"/>
              <a:gd name="connsiteY4" fmla="*/ 10000 h 10000"/>
              <a:gd name="connsiteX5" fmla="*/ 8021 w 10026"/>
              <a:gd name="connsiteY5" fmla="*/ 9920 h 10000"/>
              <a:gd name="connsiteX6" fmla="*/ 0 w 10026"/>
              <a:gd name="connsiteY6" fmla="*/ 916 h 10000"/>
              <a:gd name="connsiteX0" fmla="*/ 0 w 10026"/>
              <a:gd name="connsiteY0" fmla="*/ 916 h 10000"/>
              <a:gd name="connsiteX1" fmla="*/ 167 w 10026"/>
              <a:gd name="connsiteY1" fmla="*/ 0 h 10000"/>
              <a:gd name="connsiteX2" fmla="*/ 1112 w 10026"/>
              <a:gd name="connsiteY2" fmla="*/ 34 h 10000"/>
              <a:gd name="connsiteX3" fmla="*/ 10026 w 10026"/>
              <a:gd name="connsiteY3" fmla="*/ 9503 h 10000"/>
              <a:gd name="connsiteX4" fmla="*/ 9930 w 10026"/>
              <a:gd name="connsiteY4" fmla="*/ 10000 h 10000"/>
              <a:gd name="connsiteX5" fmla="*/ 8172 w 10026"/>
              <a:gd name="connsiteY5" fmla="*/ 9926 h 10000"/>
              <a:gd name="connsiteX6" fmla="*/ 0 w 10026"/>
              <a:gd name="connsiteY6" fmla="*/ 916 h 10000"/>
              <a:gd name="connsiteX0" fmla="*/ 0 w 10026"/>
              <a:gd name="connsiteY0" fmla="*/ 916 h 10000"/>
              <a:gd name="connsiteX1" fmla="*/ 167 w 10026"/>
              <a:gd name="connsiteY1" fmla="*/ 0 h 10000"/>
              <a:gd name="connsiteX2" fmla="*/ 1112 w 10026"/>
              <a:gd name="connsiteY2" fmla="*/ 34 h 10000"/>
              <a:gd name="connsiteX3" fmla="*/ 10026 w 10026"/>
              <a:gd name="connsiteY3" fmla="*/ 9503 h 10000"/>
              <a:gd name="connsiteX4" fmla="*/ 9930 w 10026"/>
              <a:gd name="connsiteY4" fmla="*/ 10000 h 10000"/>
              <a:gd name="connsiteX5" fmla="*/ 8323 w 10026"/>
              <a:gd name="connsiteY5" fmla="*/ 9932 h 10000"/>
              <a:gd name="connsiteX6" fmla="*/ 0 w 10026"/>
              <a:gd name="connsiteY6" fmla="*/ 916 h 10000"/>
              <a:gd name="connsiteX0" fmla="*/ 0 w 10038"/>
              <a:gd name="connsiteY0" fmla="*/ 916 h 10000"/>
              <a:gd name="connsiteX1" fmla="*/ 167 w 10038"/>
              <a:gd name="connsiteY1" fmla="*/ 0 h 10000"/>
              <a:gd name="connsiteX2" fmla="*/ 1112 w 10038"/>
              <a:gd name="connsiteY2" fmla="*/ 34 h 10000"/>
              <a:gd name="connsiteX3" fmla="*/ 10038 w 10038"/>
              <a:gd name="connsiteY3" fmla="*/ 9607 h 10000"/>
              <a:gd name="connsiteX4" fmla="*/ 9930 w 10038"/>
              <a:gd name="connsiteY4" fmla="*/ 10000 h 10000"/>
              <a:gd name="connsiteX5" fmla="*/ 8323 w 10038"/>
              <a:gd name="connsiteY5" fmla="*/ 9932 h 10000"/>
              <a:gd name="connsiteX6" fmla="*/ 0 w 10038"/>
              <a:gd name="connsiteY6" fmla="*/ 916 h 10000"/>
              <a:gd name="connsiteX0" fmla="*/ 0 w 10280"/>
              <a:gd name="connsiteY0" fmla="*/ 612 h 10000"/>
              <a:gd name="connsiteX1" fmla="*/ 409 w 10280"/>
              <a:gd name="connsiteY1" fmla="*/ 0 h 10000"/>
              <a:gd name="connsiteX2" fmla="*/ 1354 w 10280"/>
              <a:gd name="connsiteY2" fmla="*/ 34 h 10000"/>
              <a:gd name="connsiteX3" fmla="*/ 10280 w 10280"/>
              <a:gd name="connsiteY3" fmla="*/ 9607 h 10000"/>
              <a:gd name="connsiteX4" fmla="*/ 10172 w 10280"/>
              <a:gd name="connsiteY4" fmla="*/ 10000 h 10000"/>
              <a:gd name="connsiteX5" fmla="*/ 8565 w 10280"/>
              <a:gd name="connsiteY5" fmla="*/ 9932 h 10000"/>
              <a:gd name="connsiteX6" fmla="*/ 0 w 10280"/>
              <a:gd name="connsiteY6" fmla="*/ 612 h 10000"/>
              <a:gd name="connsiteX0" fmla="*/ 0 w 10280"/>
              <a:gd name="connsiteY0" fmla="*/ 612 h 10000"/>
              <a:gd name="connsiteX1" fmla="*/ 409 w 10280"/>
              <a:gd name="connsiteY1" fmla="*/ 0 h 10000"/>
              <a:gd name="connsiteX2" fmla="*/ 1417 w 10280"/>
              <a:gd name="connsiteY2" fmla="*/ 198 h 10000"/>
              <a:gd name="connsiteX3" fmla="*/ 10280 w 10280"/>
              <a:gd name="connsiteY3" fmla="*/ 9607 h 10000"/>
              <a:gd name="connsiteX4" fmla="*/ 10172 w 10280"/>
              <a:gd name="connsiteY4" fmla="*/ 10000 h 10000"/>
              <a:gd name="connsiteX5" fmla="*/ 8565 w 10280"/>
              <a:gd name="connsiteY5" fmla="*/ 9932 h 10000"/>
              <a:gd name="connsiteX6" fmla="*/ 0 w 10280"/>
              <a:gd name="connsiteY6" fmla="*/ 612 h 10000"/>
              <a:gd name="connsiteX0" fmla="*/ 0 w 10796"/>
              <a:gd name="connsiteY0" fmla="*/ 612 h 10000"/>
              <a:gd name="connsiteX1" fmla="*/ 409 w 10796"/>
              <a:gd name="connsiteY1" fmla="*/ 0 h 10000"/>
              <a:gd name="connsiteX2" fmla="*/ 1417 w 10796"/>
              <a:gd name="connsiteY2" fmla="*/ 198 h 10000"/>
              <a:gd name="connsiteX3" fmla="*/ 10796 w 10796"/>
              <a:gd name="connsiteY3" fmla="*/ 9384 h 10000"/>
              <a:gd name="connsiteX4" fmla="*/ 10172 w 10796"/>
              <a:gd name="connsiteY4" fmla="*/ 10000 h 10000"/>
              <a:gd name="connsiteX5" fmla="*/ 8565 w 10796"/>
              <a:gd name="connsiteY5" fmla="*/ 9932 h 10000"/>
              <a:gd name="connsiteX6" fmla="*/ 0 w 10796"/>
              <a:gd name="connsiteY6" fmla="*/ 612 h 10000"/>
              <a:gd name="connsiteX0" fmla="*/ 0 w 10796"/>
              <a:gd name="connsiteY0" fmla="*/ 612 h 9932"/>
              <a:gd name="connsiteX1" fmla="*/ 409 w 10796"/>
              <a:gd name="connsiteY1" fmla="*/ 0 h 9932"/>
              <a:gd name="connsiteX2" fmla="*/ 1417 w 10796"/>
              <a:gd name="connsiteY2" fmla="*/ 198 h 9932"/>
              <a:gd name="connsiteX3" fmla="*/ 10796 w 10796"/>
              <a:gd name="connsiteY3" fmla="*/ 9384 h 9932"/>
              <a:gd name="connsiteX4" fmla="*/ 10517 w 10796"/>
              <a:gd name="connsiteY4" fmla="*/ 9749 h 9932"/>
              <a:gd name="connsiteX5" fmla="*/ 8565 w 10796"/>
              <a:gd name="connsiteY5" fmla="*/ 9932 h 9932"/>
              <a:gd name="connsiteX6" fmla="*/ 0 w 10796"/>
              <a:gd name="connsiteY6" fmla="*/ 612 h 9932"/>
              <a:gd name="connsiteX0" fmla="*/ 0 w 10000"/>
              <a:gd name="connsiteY0" fmla="*/ 616 h 9816"/>
              <a:gd name="connsiteX1" fmla="*/ 379 w 10000"/>
              <a:gd name="connsiteY1" fmla="*/ 0 h 9816"/>
              <a:gd name="connsiteX2" fmla="*/ 1313 w 10000"/>
              <a:gd name="connsiteY2" fmla="*/ 199 h 9816"/>
              <a:gd name="connsiteX3" fmla="*/ 10000 w 10000"/>
              <a:gd name="connsiteY3" fmla="*/ 9448 h 9816"/>
              <a:gd name="connsiteX4" fmla="*/ 9742 w 10000"/>
              <a:gd name="connsiteY4" fmla="*/ 9816 h 9816"/>
              <a:gd name="connsiteX5" fmla="*/ 8655 w 10000"/>
              <a:gd name="connsiteY5" fmla="*/ 9686 h 9816"/>
              <a:gd name="connsiteX6" fmla="*/ 0 w 10000"/>
              <a:gd name="connsiteY6" fmla="*/ 616 h 9816"/>
              <a:gd name="connsiteX0" fmla="*/ 0 w 10000"/>
              <a:gd name="connsiteY0" fmla="*/ 628 h 10000"/>
              <a:gd name="connsiteX1" fmla="*/ 379 w 10000"/>
              <a:gd name="connsiteY1" fmla="*/ 0 h 10000"/>
              <a:gd name="connsiteX2" fmla="*/ 1313 w 10000"/>
              <a:gd name="connsiteY2" fmla="*/ 203 h 10000"/>
              <a:gd name="connsiteX3" fmla="*/ 10000 w 10000"/>
              <a:gd name="connsiteY3" fmla="*/ 9625 h 10000"/>
              <a:gd name="connsiteX4" fmla="*/ 9742 w 10000"/>
              <a:gd name="connsiteY4" fmla="*/ 10000 h 10000"/>
              <a:gd name="connsiteX5" fmla="*/ 8536 w 10000"/>
              <a:gd name="connsiteY5" fmla="*/ 9846 h 10000"/>
              <a:gd name="connsiteX6" fmla="*/ 0 w 10000"/>
              <a:gd name="connsiteY6" fmla="*/ 628 h 10000"/>
              <a:gd name="connsiteX0" fmla="*/ 0 w 10000"/>
              <a:gd name="connsiteY0" fmla="*/ 628 h 10067"/>
              <a:gd name="connsiteX1" fmla="*/ 379 w 10000"/>
              <a:gd name="connsiteY1" fmla="*/ 0 h 10067"/>
              <a:gd name="connsiteX2" fmla="*/ 1313 w 10000"/>
              <a:gd name="connsiteY2" fmla="*/ 203 h 10067"/>
              <a:gd name="connsiteX3" fmla="*/ 10000 w 10000"/>
              <a:gd name="connsiteY3" fmla="*/ 9625 h 10067"/>
              <a:gd name="connsiteX4" fmla="*/ 9739 w 10000"/>
              <a:gd name="connsiteY4" fmla="*/ 10067 h 10067"/>
              <a:gd name="connsiteX5" fmla="*/ 8536 w 10000"/>
              <a:gd name="connsiteY5" fmla="*/ 9846 h 10067"/>
              <a:gd name="connsiteX6" fmla="*/ 0 w 10000"/>
              <a:gd name="connsiteY6" fmla="*/ 628 h 10067"/>
              <a:gd name="connsiteX0" fmla="*/ 0 w 10000"/>
              <a:gd name="connsiteY0" fmla="*/ 628 h 10067"/>
              <a:gd name="connsiteX1" fmla="*/ 379 w 10000"/>
              <a:gd name="connsiteY1" fmla="*/ 0 h 10067"/>
              <a:gd name="connsiteX2" fmla="*/ 1313 w 10000"/>
              <a:gd name="connsiteY2" fmla="*/ 203 h 10067"/>
              <a:gd name="connsiteX3" fmla="*/ 10000 w 10000"/>
              <a:gd name="connsiteY3" fmla="*/ 9625 h 10067"/>
              <a:gd name="connsiteX4" fmla="*/ 9739 w 10000"/>
              <a:gd name="connsiteY4" fmla="*/ 10067 h 10067"/>
              <a:gd name="connsiteX5" fmla="*/ 8536 w 10000"/>
              <a:gd name="connsiteY5" fmla="*/ 9846 h 10067"/>
              <a:gd name="connsiteX6" fmla="*/ 0 w 10000"/>
              <a:gd name="connsiteY6" fmla="*/ 628 h 10067"/>
              <a:gd name="connsiteX0" fmla="*/ 0 w 10000"/>
              <a:gd name="connsiteY0" fmla="*/ 628 h 10067"/>
              <a:gd name="connsiteX1" fmla="*/ 379 w 10000"/>
              <a:gd name="connsiteY1" fmla="*/ 0 h 10067"/>
              <a:gd name="connsiteX2" fmla="*/ 1313 w 10000"/>
              <a:gd name="connsiteY2" fmla="*/ 203 h 10067"/>
              <a:gd name="connsiteX3" fmla="*/ 10000 w 10000"/>
              <a:gd name="connsiteY3" fmla="*/ 9625 h 10067"/>
              <a:gd name="connsiteX4" fmla="*/ 9739 w 10000"/>
              <a:gd name="connsiteY4" fmla="*/ 10067 h 10067"/>
              <a:gd name="connsiteX5" fmla="*/ 8536 w 10000"/>
              <a:gd name="connsiteY5" fmla="*/ 9846 h 10067"/>
              <a:gd name="connsiteX6" fmla="*/ 0 w 10000"/>
              <a:gd name="connsiteY6" fmla="*/ 628 h 10067"/>
              <a:gd name="connsiteX0" fmla="*/ 0 w 10025"/>
              <a:gd name="connsiteY0" fmla="*/ 601 h 10067"/>
              <a:gd name="connsiteX1" fmla="*/ 404 w 10025"/>
              <a:gd name="connsiteY1" fmla="*/ 0 h 10067"/>
              <a:gd name="connsiteX2" fmla="*/ 1338 w 10025"/>
              <a:gd name="connsiteY2" fmla="*/ 203 h 10067"/>
              <a:gd name="connsiteX3" fmla="*/ 10025 w 10025"/>
              <a:gd name="connsiteY3" fmla="*/ 9625 h 10067"/>
              <a:gd name="connsiteX4" fmla="*/ 9764 w 10025"/>
              <a:gd name="connsiteY4" fmla="*/ 10067 h 10067"/>
              <a:gd name="connsiteX5" fmla="*/ 8561 w 10025"/>
              <a:gd name="connsiteY5" fmla="*/ 9846 h 10067"/>
              <a:gd name="connsiteX6" fmla="*/ 0 w 10025"/>
              <a:gd name="connsiteY6" fmla="*/ 601 h 10067"/>
              <a:gd name="connsiteX0" fmla="*/ 0 w 10025"/>
              <a:gd name="connsiteY0" fmla="*/ 574 h 10040"/>
              <a:gd name="connsiteX1" fmla="*/ 385 w 10025"/>
              <a:gd name="connsiteY1" fmla="*/ 0 h 10040"/>
              <a:gd name="connsiteX2" fmla="*/ 1338 w 10025"/>
              <a:gd name="connsiteY2" fmla="*/ 176 h 10040"/>
              <a:gd name="connsiteX3" fmla="*/ 10025 w 10025"/>
              <a:gd name="connsiteY3" fmla="*/ 9598 h 10040"/>
              <a:gd name="connsiteX4" fmla="*/ 9764 w 10025"/>
              <a:gd name="connsiteY4" fmla="*/ 10040 h 10040"/>
              <a:gd name="connsiteX5" fmla="*/ 8561 w 10025"/>
              <a:gd name="connsiteY5" fmla="*/ 9819 h 10040"/>
              <a:gd name="connsiteX6" fmla="*/ 0 w 10025"/>
              <a:gd name="connsiteY6" fmla="*/ 574 h 10040"/>
              <a:gd name="connsiteX0" fmla="*/ 0 w 10025"/>
              <a:gd name="connsiteY0" fmla="*/ 574 h 10040"/>
              <a:gd name="connsiteX1" fmla="*/ 385 w 10025"/>
              <a:gd name="connsiteY1" fmla="*/ 0 h 10040"/>
              <a:gd name="connsiteX2" fmla="*/ 1338 w 10025"/>
              <a:gd name="connsiteY2" fmla="*/ 176 h 10040"/>
              <a:gd name="connsiteX3" fmla="*/ 10025 w 10025"/>
              <a:gd name="connsiteY3" fmla="*/ 9598 h 10040"/>
              <a:gd name="connsiteX4" fmla="*/ 9764 w 10025"/>
              <a:gd name="connsiteY4" fmla="*/ 10040 h 10040"/>
              <a:gd name="connsiteX5" fmla="*/ 8561 w 10025"/>
              <a:gd name="connsiteY5" fmla="*/ 9819 h 10040"/>
              <a:gd name="connsiteX6" fmla="*/ 0 w 10025"/>
              <a:gd name="connsiteY6" fmla="*/ 574 h 10040"/>
              <a:gd name="connsiteX0" fmla="*/ 0 w 10025"/>
              <a:gd name="connsiteY0" fmla="*/ 574 h 10040"/>
              <a:gd name="connsiteX1" fmla="*/ 385 w 10025"/>
              <a:gd name="connsiteY1" fmla="*/ 0 h 10040"/>
              <a:gd name="connsiteX2" fmla="*/ 1338 w 10025"/>
              <a:gd name="connsiteY2" fmla="*/ 176 h 10040"/>
              <a:gd name="connsiteX3" fmla="*/ 10025 w 10025"/>
              <a:gd name="connsiteY3" fmla="*/ 9598 h 10040"/>
              <a:gd name="connsiteX4" fmla="*/ 9764 w 10025"/>
              <a:gd name="connsiteY4" fmla="*/ 10040 h 10040"/>
              <a:gd name="connsiteX5" fmla="*/ 8561 w 10025"/>
              <a:gd name="connsiteY5" fmla="*/ 9819 h 10040"/>
              <a:gd name="connsiteX6" fmla="*/ 0 w 10025"/>
              <a:gd name="connsiteY6" fmla="*/ 574 h 10040"/>
              <a:gd name="connsiteX0" fmla="*/ 0 w 10024"/>
              <a:gd name="connsiteY0" fmla="*/ 552 h 10040"/>
              <a:gd name="connsiteX1" fmla="*/ 384 w 10024"/>
              <a:gd name="connsiteY1" fmla="*/ 0 h 10040"/>
              <a:gd name="connsiteX2" fmla="*/ 1337 w 10024"/>
              <a:gd name="connsiteY2" fmla="*/ 176 h 10040"/>
              <a:gd name="connsiteX3" fmla="*/ 10024 w 10024"/>
              <a:gd name="connsiteY3" fmla="*/ 9598 h 10040"/>
              <a:gd name="connsiteX4" fmla="*/ 9763 w 10024"/>
              <a:gd name="connsiteY4" fmla="*/ 10040 h 10040"/>
              <a:gd name="connsiteX5" fmla="*/ 8560 w 10024"/>
              <a:gd name="connsiteY5" fmla="*/ 9819 h 10040"/>
              <a:gd name="connsiteX6" fmla="*/ 0 w 10024"/>
              <a:gd name="connsiteY6" fmla="*/ 552 h 10040"/>
              <a:gd name="connsiteX0" fmla="*/ 0 w 10072"/>
              <a:gd name="connsiteY0" fmla="*/ 538 h 10040"/>
              <a:gd name="connsiteX1" fmla="*/ 432 w 10072"/>
              <a:gd name="connsiteY1" fmla="*/ 0 h 10040"/>
              <a:gd name="connsiteX2" fmla="*/ 1385 w 10072"/>
              <a:gd name="connsiteY2" fmla="*/ 176 h 10040"/>
              <a:gd name="connsiteX3" fmla="*/ 10072 w 10072"/>
              <a:gd name="connsiteY3" fmla="*/ 9598 h 10040"/>
              <a:gd name="connsiteX4" fmla="*/ 9811 w 10072"/>
              <a:gd name="connsiteY4" fmla="*/ 10040 h 10040"/>
              <a:gd name="connsiteX5" fmla="*/ 8608 w 10072"/>
              <a:gd name="connsiteY5" fmla="*/ 9819 h 10040"/>
              <a:gd name="connsiteX6" fmla="*/ 0 w 10072"/>
              <a:gd name="connsiteY6" fmla="*/ 538 h 10040"/>
              <a:gd name="connsiteX0" fmla="*/ 0 w 10072"/>
              <a:gd name="connsiteY0" fmla="*/ 567 h 10069"/>
              <a:gd name="connsiteX1" fmla="*/ 456 w 10072"/>
              <a:gd name="connsiteY1" fmla="*/ 0 h 10069"/>
              <a:gd name="connsiteX2" fmla="*/ 1385 w 10072"/>
              <a:gd name="connsiteY2" fmla="*/ 205 h 10069"/>
              <a:gd name="connsiteX3" fmla="*/ 10072 w 10072"/>
              <a:gd name="connsiteY3" fmla="*/ 9627 h 10069"/>
              <a:gd name="connsiteX4" fmla="*/ 9811 w 10072"/>
              <a:gd name="connsiteY4" fmla="*/ 10069 h 10069"/>
              <a:gd name="connsiteX5" fmla="*/ 8608 w 10072"/>
              <a:gd name="connsiteY5" fmla="*/ 9848 h 10069"/>
              <a:gd name="connsiteX6" fmla="*/ 0 w 10072"/>
              <a:gd name="connsiteY6" fmla="*/ 567 h 10069"/>
              <a:gd name="connsiteX0" fmla="*/ 0 w 10072"/>
              <a:gd name="connsiteY0" fmla="*/ 567 h 10069"/>
              <a:gd name="connsiteX1" fmla="*/ 456 w 10072"/>
              <a:gd name="connsiteY1" fmla="*/ 0 h 10069"/>
              <a:gd name="connsiteX2" fmla="*/ 1314 w 10072"/>
              <a:gd name="connsiteY2" fmla="*/ 128 h 10069"/>
              <a:gd name="connsiteX3" fmla="*/ 10072 w 10072"/>
              <a:gd name="connsiteY3" fmla="*/ 9627 h 10069"/>
              <a:gd name="connsiteX4" fmla="*/ 9811 w 10072"/>
              <a:gd name="connsiteY4" fmla="*/ 10069 h 10069"/>
              <a:gd name="connsiteX5" fmla="*/ 8608 w 10072"/>
              <a:gd name="connsiteY5" fmla="*/ 9848 h 10069"/>
              <a:gd name="connsiteX6" fmla="*/ 0 w 10072"/>
              <a:gd name="connsiteY6" fmla="*/ 567 h 10069"/>
              <a:gd name="connsiteX0" fmla="*/ 0 w 10072"/>
              <a:gd name="connsiteY0" fmla="*/ 567 h 10069"/>
              <a:gd name="connsiteX1" fmla="*/ 456 w 10072"/>
              <a:gd name="connsiteY1" fmla="*/ 0 h 10069"/>
              <a:gd name="connsiteX2" fmla="*/ 1314 w 10072"/>
              <a:gd name="connsiteY2" fmla="*/ 128 h 10069"/>
              <a:gd name="connsiteX3" fmla="*/ 10072 w 10072"/>
              <a:gd name="connsiteY3" fmla="*/ 9627 h 10069"/>
              <a:gd name="connsiteX4" fmla="*/ 9811 w 10072"/>
              <a:gd name="connsiteY4" fmla="*/ 10069 h 10069"/>
              <a:gd name="connsiteX5" fmla="*/ 8608 w 10072"/>
              <a:gd name="connsiteY5" fmla="*/ 9848 h 10069"/>
              <a:gd name="connsiteX6" fmla="*/ 0 w 10072"/>
              <a:gd name="connsiteY6" fmla="*/ 567 h 10069"/>
              <a:gd name="connsiteX0" fmla="*/ 0 w 10067"/>
              <a:gd name="connsiteY0" fmla="*/ 561 h 10069"/>
              <a:gd name="connsiteX1" fmla="*/ 451 w 10067"/>
              <a:gd name="connsiteY1" fmla="*/ 0 h 10069"/>
              <a:gd name="connsiteX2" fmla="*/ 1309 w 10067"/>
              <a:gd name="connsiteY2" fmla="*/ 128 h 10069"/>
              <a:gd name="connsiteX3" fmla="*/ 10067 w 10067"/>
              <a:gd name="connsiteY3" fmla="*/ 9627 h 10069"/>
              <a:gd name="connsiteX4" fmla="*/ 9806 w 10067"/>
              <a:gd name="connsiteY4" fmla="*/ 10069 h 10069"/>
              <a:gd name="connsiteX5" fmla="*/ 8603 w 10067"/>
              <a:gd name="connsiteY5" fmla="*/ 9848 h 10069"/>
              <a:gd name="connsiteX6" fmla="*/ 0 w 10067"/>
              <a:gd name="connsiteY6" fmla="*/ 561 h 10069"/>
              <a:gd name="connsiteX0" fmla="*/ 0 w 10067"/>
              <a:gd name="connsiteY0" fmla="*/ 561 h 10069"/>
              <a:gd name="connsiteX1" fmla="*/ 451 w 10067"/>
              <a:gd name="connsiteY1" fmla="*/ 0 h 10069"/>
              <a:gd name="connsiteX2" fmla="*/ 1309 w 10067"/>
              <a:gd name="connsiteY2" fmla="*/ 128 h 10069"/>
              <a:gd name="connsiteX3" fmla="*/ 10067 w 10067"/>
              <a:gd name="connsiteY3" fmla="*/ 9627 h 10069"/>
              <a:gd name="connsiteX4" fmla="*/ 9806 w 10067"/>
              <a:gd name="connsiteY4" fmla="*/ 10069 h 10069"/>
              <a:gd name="connsiteX5" fmla="*/ 8603 w 10067"/>
              <a:gd name="connsiteY5" fmla="*/ 9848 h 10069"/>
              <a:gd name="connsiteX6" fmla="*/ 0 w 10067"/>
              <a:gd name="connsiteY6" fmla="*/ 561 h 10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67" h="10069">
                <a:moveTo>
                  <a:pt x="0" y="561"/>
                </a:moveTo>
                <a:cubicBezTo>
                  <a:pt x="404" y="53"/>
                  <a:pt x="110" y="421"/>
                  <a:pt x="451" y="0"/>
                </a:cubicBezTo>
                <a:lnTo>
                  <a:pt x="1309" y="128"/>
                </a:lnTo>
                <a:lnTo>
                  <a:pt x="10067" y="9627"/>
                </a:lnTo>
                <a:cubicBezTo>
                  <a:pt x="10038" y="9797"/>
                  <a:pt x="9835" y="9899"/>
                  <a:pt x="9806" y="10069"/>
                </a:cubicBezTo>
                <a:lnTo>
                  <a:pt x="8603" y="9848"/>
                </a:lnTo>
                <a:lnTo>
                  <a:pt x="0" y="561"/>
                </a:lnTo>
                <a:close/>
              </a:path>
            </a:pathLst>
          </a:custGeom>
          <a:pattFill prst="pct75">
            <a:fgClr>
              <a:srgbClr val="FFCC66"/>
            </a:fgClr>
            <a:bgClr>
              <a:srgbClr val="FFFFCC"/>
            </a:bgClr>
          </a:patt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7414" name="Rectangle 6" descr="75%"/>
          <p:cNvSpPr>
            <a:spLocks noChangeArrowheads="1"/>
          </p:cNvSpPr>
          <p:nvPr/>
        </p:nvSpPr>
        <p:spPr bwMode="auto">
          <a:xfrm>
            <a:off x="2274853" y="721044"/>
            <a:ext cx="228759" cy="5062083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7415" name="Rectangle 7" descr="75%"/>
          <p:cNvSpPr>
            <a:spLocks noChangeArrowheads="1"/>
          </p:cNvSpPr>
          <p:nvPr/>
        </p:nvSpPr>
        <p:spPr bwMode="auto">
          <a:xfrm>
            <a:off x="2503612" y="5586457"/>
            <a:ext cx="4138516" cy="196670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5" name="Groupe 4"/>
          <p:cNvGrpSpPr/>
          <p:nvPr/>
        </p:nvGrpSpPr>
        <p:grpSpPr>
          <a:xfrm>
            <a:off x="1576852" y="2061797"/>
            <a:ext cx="911192" cy="3535337"/>
            <a:chOff x="1611514" y="1348001"/>
            <a:chExt cx="1057705" cy="4103794"/>
          </a:xfrm>
        </p:grpSpPr>
        <p:sp>
          <p:nvSpPr>
            <p:cNvPr id="17441" name="Line 33"/>
            <p:cNvSpPr>
              <a:spLocks noChangeShapeType="1"/>
            </p:cNvSpPr>
            <p:nvPr/>
          </p:nvSpPr>
          <p:spPr bwMode="auto">
            <a:xfrm>
              <a:off x="1881023" y="1368424"/>
              <a:ext cx="0" cy="403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7442" name="Line 34"/>
            <p:cNvSpPr>
              <a:spLocks noChangeShapeType="1"/>
            </p:cNvSpPr>
            <p:nvPr/>
          </p:nvSpPr>
          <p:spPr bwMode="auto">
            <a:xfrm flipH="1">
              <a:off x="1611514" y="5451795"/>
              <a:ext cx="79216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7443" name="Line 35"/>
            <p:cNvSpPr>
              <a:spLocks noChangeShapeType="1"/>
            </p:cNvSpPr>
            <p:nvPr/>
          </p:nvSpPr>
          <p:spPr bwMode="auto">
            <a:xfrm flipH="1">
              <a:off x="1877056" y="1348001"/>
              <a:ext cx="79216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7472" name="Group 64"/>
          <p:cNvGrpSpPr>
            <a:grpSpLocks/>
          </p:cNvGrpSpPr>
          <p:nvPr/>
        </p:nvGrpSpPr>
        <p:grpSpPr bwMode="auto">
          <a:xfrm rot="21014169">
            <a:off x="6928567" y="5327470"/>
            <a:ext cx="189863" cy="748948"/>
            <a:chOff x="4992" y="3504"/>
            <a:chExt cx="144" cy="624"/>
          </a:xfrm>
        </p:grpSpPr>
        <p:sp>
          <p:nvSpPr>
            <p:cNvPr id="17473" name="Rectangle 65"/>
            <p:cNvSpPr>
              <a:spLocks noChangeArrowheads="1"/>
            </p:cNvSpPr>
            <p:nvPr/>
          </p:nvSpPr>
          <p:spPr bwMode="auto">
            <a:xfrm>
              <a:off x="5040" y="3552"/>
              <a:ext cx="48" cy="57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474" name="Rectangle 66"/>
            <p:cNvSpPr>
              <a:spLocks noChangeArrowheads="1"/>
            </p:cNvSpPr>
            <p:nvPr/>
          </p:nvSpPr>
          <p:spPr bwMode="auto">
            <a:xfrm>
              <a:off x="4992" y="3504"/>
              <a:ext cx="144" cy="48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7460" name="Group 52"/>
          <p:cNvGrpSpPr>
            <a:grpSpLocks/>
          </p:cNvGrpSpPr>
          <p:nvPr/>
        </p:nvGrpSpPr>
        <p:grpSpPr bwMode="auto">
          <a:xfrm>
            <a:off x="2259284" y="5597134"/>
            <a:ext cx="434897" cy="123084"/>
            <a:chOff x="431" y="1298"/>
            <a:chExt cx="362" cy="91"/>
          </a:xfrm>
        </p:grpSpPr>
        <p:sp>
          <p:nvSpPr>
            <p:cNvPr id="17461" name="Line 53"/>
            <p:cNvSpPr>
              <a:spLocks noChangeShapeType="1"/>
            </p:cNvSpPr>
            <p:nvPr/>
          </p:nvSpPr>
          <p:spPr bwMode="auto">
            <a:xfrm>
              <a:off x="431" y="1343"/>
              <a:ext cx="362" cy="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7462" name="Line 54"/>
            <p:cNvSpPr>
              <a:spLocks noChangeShapeType="1"/>
            </p:cNvSpPr>
            <p:nvPr/>
          </p:nvSpPr>
          <p:spPr bwMode="auto">
            <a:xfrm>
              <a:off x="431" y="1298"/>
              <a:ext cx="0" cy="9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7467" name="Freeform 59" descr="10%"/>
          <p:cNvSpPr>
            <a:spLocks/>
          </p:cNvSpPr>
          <p:nvPr/>
        </p:nvSpPr>
        <p:spPr bwMode="auto">
          <a:xfrm rot="21177230">
            <a:off x="2202894" y="3662993"/>
            <a:ext cx="2097116" cy="1574506"/>
          </a:xfrm>
          <a:custGeom>
            <a:avLst/>
            <a:gdLst>
              <a:gd name="T0" fmla="*/ 1056 w 1152"/>
              <a:gd name="T1" fmla="*/ 0 h 912"/>
              <a:gd name="T2" fmla="*/ 0 w 1152"/>
              <a:gd name="T3" fmla="*/ 768 h 912"/>
              <a:gd name="T4" fmla="*/ 96 w 1152"/>
              <a:gd name="T5" fmla="*/ 912 h 912"/>
              <a:gd name="T6" fmla="*/ 1152 w 1152"/>
              <a:gd name="T7" fmla="*/ 144 h 912"/>
              <a:gd name="T8" fmla="*/ 1056 w 1152"/>
              <a:gd name="T9" fmla="*/ 0 h 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52" h="912">
                <a:moveTo>
                  <a:pt x="1056" y="0"/>
                </a:moveTo>
                <a:lnTo>
                  <a:pt x="0" y="768"/>
                </a:lnTo>
                <a:lnTo>
                  <a:pt x="96" y="912"/>
                </a:lnTo>
                <a:lnTo>
                  <a:pt x="1152" y="144"/>
                </a:lnTo>
                <a:lnTo>
                  <a:pt x="1056" y="0"/>
                </a:lnTo>
                <a:close/>
              </a:path>
            </a:pathLst>
          </a:custGeom>
          <a:pattFill prst="pct10">
            <a:fgClr>
              <a:srgbClr val="FFCC66"/>
            </a:fgClr>
            <a:bgClr>
              <a:srgbClr val="FFFFCC"/>
            </a:bgClr>
          </a:patt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grpSp>
        <p:nvGrpSpPr>
          <p:cNvPr id="45" name="Group 30"/>
          <p:cNvGrpSpPr>
            <a:grpSpLocks/>
          </p:cNvGrpSpPr>
          <p:nvPr/>
        </p:nvGrpSpPr>
        <p:grpSpPr bwMode="auto">
          <a:xfrm rot="16200000">
            <a:off x="3543699" y="4316727"/>
            <a:ext cx="1150152" cy="3218441"/>
            <a:chOff x="814" y="1162"/>
            <a:chExt cx="841" cy="2586"/>
          </a:xfrm>
        </p:grpSpPr>
        <p:grpSp>
          <p:nvGrpSpPr>
            <p:cNvPr id="46" name="Group 31"/>
            <p:cNvGrpSpPr>
              <a:grpSpLocks/>
            </p:cNvGrpSpPr>
            <p:nvPr/>
          </p:nvGrpSpPr>
          <p:grpSpPr bwMode="auto">
            <a:xfrm>
              <a:off x="814" y="1200"/>
              <a:ext cx="326" cy="2544"/>
              <a:chOff x="634" y="1200"/>
              <a:chExt cx="326" cy="2544"/>
            </a:xfrm>
          </p:grpSpPr>
          <p:sp>
            <p:nvSpPr>
              <p:cNvPr id="49" name="Text Box 32"/>
              <p:cNvSpPr txBox="1">
                <a:spLocks noChangeArrowheads="1"/>
              </p:cNvSpPr>
              <p:nvPr/>
            </p:nvSpPr>
            <p:spPr bwMode="auto">
              <a:xfrm rot="5400000">
                <a:off x="509" y="2284"/>
                <a:ext cx="483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altLang="fr-FR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D = H</a:t>
                </a:r>
                <a:endParaRPr lang="fr-FR" altLang="fr-FR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0" name="Line 33"/>
              <p:cNvSpPr>
                <a:spLocks noChangeShapeType="1"/>
              </p:cNvSpPr>
              <p:nvPr/>
            </p:nvSpPr>
            <p:spPr bwMode="auto">
              <a:xfrm>
                <a:off x="960" y="1200"/>
                <a:ext cx="0" cy="25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47" name="Line 34"/>
            <p:cNvSpPr>
              <a:spLocks noChangeShapeType="1"/>
            </p:cNvSpPr>
            <p:nvPr/>
          </p:nvSpPr>
          <p:spPr bwMode="auto">
            <a:xfrm flipH="1">
              <a:off x="1156" y="3748"/>
              <a:ext cx="49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8" name="Line 35"/>
            <p:cNvSpPr>
              <a:spLocks noChangeShapeType="1"/>
            </p:cNvSpPr>
            <p:nvPr/>
          </p:nvSpPr>
          <p:spPr bwMode="auto">
            <a:xfrm flipH="1">
              <a:off x="1156" y="1162"/>
              <a:ext cx="49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7429" name="Group 21"/>
          <p:cNvGrpSpPr>
            <a:grpSpLocks/>
          </p:cNvGrpSpPr>
          <p:nvPr/>
        </p:nvGrpSpPr>
        <p:grpSpPr bwMode="auto">
          <a:xfrm rot="5400000">
            <a:off x="5685069" y="5462970"/>
            <a:ext cx="158507" cy="72657"/>
            <a:chOff x="5184" y="1632"/>
            <a:chExt cx="240" cy="96"/>
          </a:xfrm>
        </p:grpSpPr>
        <p:sp>
          <p:nvSpPr>
            <p:cNvPr id="17430" name="Rectangle 22" descr="Ondulations"/>
            <p:cNvSpPr>
              <a:spLocks noChangeArrowheads="1"/>
            </p:cNvSpPr>
            <p:nvPr/>
          </p:nvSpPr>
          <p:spPr bwMode="auto">
            <a:xfrm>
              <a:off x="5184" y="1632"/>
              <a:ext cx="240" cy="96"/>
            </a:xfrm>
            <a:prstGeom prst="rect">
              <a:avLst/>
            </a:prstGeom>
            <a:pattFill prst="zigZag">
              <a:fgClr>
                <a:srgbClr val="FFCC99"/>
              </a:fgClr>
              <a:bgClr>
                <a:srgbClr val="FFFFCC"/>
              </a:bgClr>
            </a:patt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431" name="Line 23" descr="Ondulations"/>
            <p:cNvSpPr>
              <a:spLocks noChangeShapeType="1"/>
            </p:cNvSpPr>
            <p:nvPr/>
          </p:nvSpPr>
          <p:spPr bwMode="auto">
            <a:xfrm flipH="1">
              <a:off x="5184" y="1632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2" name="Forme libre 1"/>
          <p:cNvSpPr/>
          <p:nvPr/>
        </p:nvSpPr>
        <p:spPr>
          <a:xfrm>
            <a:off x="2509553" y="2079391"/>
            <a:ext cx="3181921" cy="3509260"/>
          </a:xfrm>
          <a:custGeom>
            <a:avLst/>
            <a:gdLst>
              <a:gd name="connsiteX0" fmla="*/ 0 w 2413000"/>
              <a:gd name="connsiteY0" fmla="*/ 0 h 4108450"/>
              <a:gd name="connsiteX1" fmla="*/ 2413000 w 2413000"/>
              <a:gd name="connsiteY1" fmla="*/ 4108450 h 4108450"/>
              <a:gd name="connsiteX2" fmla="*/ 0 w 2413000"/>
              <a:gd name="connsiteY2" fmla="*/ 4108450 h 4108450"/>
              <a:gd name="connsiteX3" fmla="*/ 0 w 2413000"/>
              <a:gd name="connsiteY3" fmla="*/ 0 h 4108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3000" h="4108450">
                <a:moveTo>
                  <a:pt x="0" y="0"/>
                </a:moveTo>
                <a:lnTo>
                  <a:pt x="2413000" y="4108450"/>
                </a:lnTo>
                <a:lnTo>
                  <a:pt x="0" y="4108450"/>
                </a:lnTo>
                <a:lnTo>
                  <a:pt x="0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1632629" y="3324183"/>
            <a:ext cx="284754" cy="3181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fr-FR" altLang="fr-FR" b="1" dirty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</a:p>
        </p:txBody>
      </p:sp>
      <p:sp>
        <p:nvSpPr>
          <p:cNvPr id="53" name="Rectangle 52"/>
          <p:cNvSpPr/>
          <p:nvPr/>
        </p:nvSpPr>
        <p:spPr>
          <a:xfrm>
            <a:off x="3652973" y="5896255"/>
            <a:ext cx="795943" cy="30221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Line 33"/>
          <p:cNvSpPr>
            <a:spLocks noChangeShapeType="1"/>
          </p:cNvSpPr>
          <p:nvPr/>
        </p:nvSpPr>
        <p:spPr bwMode="auto">
          <a:xfrm rot="8212004">
            <a:off x="4581091" y="980882"/>
            <a:ext cx="34837" cy="47515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7" name="Line 34"/>
          <p:cNvSpPr>
            <a:spLocks noChangeShapeType="1"/>
          </p:cNvSpPr>
          <p:nvPr/>
        </p:nvSpPr>
        <p:spPr bwMode="auto">
          <a:xfrm rot="8212004" flipH="1">
            <a:off x="2417344" y="1823136"/>
            <a:ext cx="682433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8" name="Line 35"/>
          <p:cNvSpPr>
            <a:spLocks noChangeShapeType="1"/>
          </p:cNvSpPr>
          <p:nvPr/>
        </p:nvSpPr>
        <p:spPr bwMode="auto">
          <a:xfrm rot="8212004" flipH="1">
            <a:off x="5663899" y="5326662"/>
            <a:ext cx="682433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4120802" y="2858333"/>
            <a:ext cx="994564" cy="3181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 = H x 1,4</a:t>
            </a:r>
            <a:endParaRPr lang="fr-FR" alt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4174898" y="3182937"/>
            <a:ext cx="795943" cy="30221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1361281" y="3641331"/>
            <a:ext cx="795943" cy="30221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Rectangle 7" descr="75%"/>
          <p:cNvSpPr>
            <a:spLocks noChangeArrowheads="1"/>
          </p:cNvSpPr>
          <p:nvPr/>
        </p:nvSpPr>
        <p:spPr bwMode="auto">
          <a:xfrm>
            <a:off x="6745680" y="5586457"/>
            <a:ext cx="185010" cy="194742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60" name="Group 21"/>
          <p:cNvGrpSpPr>
            <a:grpSpLocks/>
          </p:cNvGrpSpPr>
          <p:nvPr/>
        </p:nvGrpSpPr>
        <p:grpSpPr bwMode="auto">
          <a:xfrm rot="5400000">
            <a:off x="6618811" y="5665617"/>
            <a:ext cx="158507" cy="72657"/>
            <a:chOff x="5184" y="1632"/>
            <a:chExt cx="240" cy="96"/>
          </a:xfrm>
        </p:grpSpPr>
        <p:sp>
          <p:nvSpPr>
            <p:cNvPr id="61" name="Rectangle 22" descr="Ondulations"/>
            <p:cNvSpPr>
              <a:spLocks noChangeArrowheads="1"/>
            </p:cNvSpPr>
            <p:nvPr/>
          </p:nvSpPr>
          <p:spPr bwMode="auto">
            <a:xfrm>
              <a:off x="5184" y="1632"/>
              <a:ext cx="240" cy="96"/>
            </a:xfrm>
            <a:prstGeom prst="rect">
              <a:avLst/>
            </a:prstGeom>
            <a:pattFill prst="zigZag">
              <a:fgClr>
                <a:srgbClr val="FFCC99"/>
              </a:fgClr>
              <a:bgClr>
                <a:srgbClr val="FFFFCC"/>
              </a:bgClr>
            </a:patt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2" name="Line 23" descr="Ondulations"/>
            <p:cNvSpPr>
              <a:spLocks noChangeShapeType="1"/>
            </p:cNvSpPr>
            <p:nvPr/>
          </p:nvSpPr>
          <p:spPr bwMode="auto">
            <a:xfrm flipH="1">
              <a:off x="5184" y="1632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63" name="Line 33"/>
          <p:cNvSpPr>
            <a:spLocks noChangeShapeType="1"/>
          </p:cNvSpPr>
          <p:nvPr/>
        </p:nvSpPr>
        <p:spPr bwMode="auto">
          <a:xfrm>
            <a:off x="1787036" y="1189439"/>
            <a:ext cx="4575" cy="86648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4" name="Line 35"/>
          <p:cNvSpPr>
            <a:spLocks noChangeShapeType="1"/>
          </p:cNvSpPr>
          <p:nvPr/>
        </p:nvSpPr>
        <p:spPr bwMode="auto">
          <a:xfrm flipH="1">
            <a:off x="1695881" y="2058860"/>
            <a:ext cx="792163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5" name="Text Box 32"/>
          <p:cNvSpPr txBox="1">
            <a:spLocks noChangeArrowheads="1"/>
          </p:cNvSpPr>
          <p:nvPr/>
        </p:nvSpPr>
        <p:spPr bwMode="auto">
          <a:xfrm>
            <a:off x="822116" y="1410940"/>
            <a:ext cx="817852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fr-FR" altLang="fr-FR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60 cm</a:t>
            </a:r>
            <a:endParaRPr lang="fr-FR" altLang="fr-FR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6" name="Line 35"/>
          <p:cNvSpPr>
            <a:spLocks noChangeShapeType="1"/>
          </p:cNvSpPr>
          <p:nvPr/>
        </p:nvSpPr>
        <p:spPr bwMode="auto">
          <a:xfrm flipH="1">
            <a:off x="1805611" y="1205827"/>
            <a:ext cx="792163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71" name="Text Box 32"/>
          <p:cNvSpPr txBox="1">
            <a:spLocks noChangeArrowheads="1"/>
          </p:cNvSpPr>
          <p:nvPr/>
        </p:nvSpPr>
        <p:spPr bwMode="auto">
          <a:xfrm>
            <a:off x="5847840" y="6460315"/>
            <a:ext cx="74339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fr-FR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60 cm</a:t>
            </a:r>
            <a:endParaRPr lang="fr-FR" altLang="fr-FR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Line 33"/>
          <p:cNvSpPr>
            <a:spLocks noChangeShapeType="1"/>
          </p:cNvSpPr>
          <p:nvPr/>
        </p:nvSpPr>
        <p:spPr bwMode="auto">
          <a:xfrm rot="16200000">
            <a:off x="6219537" y="6070850"/>
            <a:ext cx="0" cy="78051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9" name="Line 34"/>
          <p:cNvSpPr>
            <a:spLocks noChangeShapeType="1"/>
          </p:cNvSpPr>
          <p:nvPr/>
        </p:nvSpPr>
        <p:spPr bwMode="auto">
          <a:xfrm rot="16200000" flipH="1">
            <a:off x="6214941" y="6039627"/>
            <a:ext cx="792163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70" name="Line 35"/>
          <p:cNvSpPr>
            <a:spLocks noChangeShapeType="1"/>
          </p:cNvSpPr>
          <p:nvPr/>
        </p:nvSpPr>
        <p:spPr bwMode="auto">
          <a:xfrm rot="16200000" flipH="1">
            <a:off x="5421538" y="6039627"/>
            <a:ext cx="792163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862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Rectangle 201"/>
          <p:cNvSpPr/>
          <p:nvPr/>
        </p:nvSpPr>
        <p:spPr>
          <a:xfrm rot="19062170">
            <a:off x="8742702" y="3315910"/>
            <a:ext cx="1311040" cy="3169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1" name="Rectangle 200"/>
          <p:cNvSpPr/>
          <p:nvPr/>
        </p:nvSpPr>
        <p:spPr>
          <a:xfrm rot="19062170">
            <a:off x="8742703" y="5124426"/>
            <a:ext cx="1311040" cy="3169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8" name="Rectangle 197"/>
          <p:cNvSpPr/>
          <p:nvPr/>
        </p:nvSpPr>
        <p:spPr>
          <a:xfrm>
            <a:off x="4779323" y="1429284"/>
            <a:ext cx="546904" cy="46727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7" name="Rectangle 196"/>
          <p:cNvSpPr/>
          <p:nvPr/>
        </p:nvSpPr>
        <p:spPr>
          <a:xfrm>
            <a:off x="4779323" y="5465501"/>
            <a:ext cx="546904" cy="46727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6" name="Rectangle 155"/>
          <p:cNvSpPr/>
          <p:nvPr/>
        </p:nvSpPr>
        <p:spPr>
          <a:xfrm rot="19570170">
            <a:off x="4354371" y="2419045"/>
            <a:ext cx="6036762" cy="3169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4" name="Rectangle 37" descr="75%"/>
          <p:cNvSpPr>
            <a:spLocks noChangeArrowheads="1"/>
          </p:cNvSpPr>
          <p:nvPr/>
        </p:nvSpPr>
        <p:spPr bwMode="auto">
          <a:xfrm rot="16200000">
            <a:off x="7251756" y="3167741"/>
            <a:ext cx="288925" cy="4889392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55" name="Rectangle 37" descr="75%"/>
          <p:cNvSpPr>
            <a:spLocks noChangeArrowheads="1"/>
          </p:cNvSpPr>
          <p:nvPr/>
        </p:nvSpPr>
        <p:spPr bwMode="auto">
          <a:xfrm rot="16200000">
            <a:off x="7251757" y="-870254"/>
            <a:ext cx="288925" cy="4889392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7621" name="Rectangle 37" descr="75%"/>
          <p:cNvSpPr>
            <a:spLocks noChangeArrowheads="1"/>
          </p:cNvSpPr>
          <p:nvPr/>
        </p:nvSpPr>
        <p:spPr bwMode="auto">
          <a:xfrm rot="16200000">
            <a:off x="7251755" y="1416105"/>
            <a:ext cx="288925" cy="4889392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67650" name="Group 66"/>
          <p:cNvGrpSpPr>
            <a:grpSpLocks noChangeAspect="1"/>
          </p:cNvGrpSpPr>
          <p:nvPr/>
        </p:nvGrpSpPr>
        <p:grpSpPr bwMode="auto">
          <a:xfrm rot="5400000">
            <a:off x="9466262" y="1422799"/>
            <a:ext cx="377825" cy="190500"/>
            <a:chOff x="5184" y="1632"/>
            <a:chExt cx="240" cy="96"/>
          </a:xfrm>
        </p:grpSpPr>
        <p:sp>
          <p:nvSpPr>
            <p:cNvPr id="67651" name="Rectangle 67" descr="Ondulations"/>
            <p:cNvSpPr>
              <a:spLocks noChangeAspect="1" noChangeArrowheads="1"/>
            </p:cNvSpPr>
            <p:nvPr/>
          </p:nvSpPr>
          <p:spPr bwMode="auto">
            <a:xfrm>
              <a:off x="5184" y="1632"/>
              <a:ext cx="240" cy="96"/>
            </a:xfrm>
            <a:prstGeom prst="rect">
              <a:avLst/>
            </a:prstGeom>
            <a:pattFill prst="zigZag">
              <a:fgClr>
                <a:srgbClr val="FFCC99"/>
              </a:fgClr>
              <a:bgClr>
                <a:srgbClr val="FFFFCC"/>
              </a:bgClr>
            </a:patt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52" name="Line 68" descr="Ondulations"/>
            <p:cNvSpPr>
              <a:spLocks noChangeAspect="1" noChangeShapeType="1"/>
            </p:cNvSpPr>
            <p:nvPr/>
          </p:nvSpPr>
          <p:spPr bwMode="auto">
            <a:xfrm flipH="1">
              <a:off x="5184" y="1632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7659" name="Group 75"/>
          <p:cNvGrpSpPr>
            <a:grpSpLocks noChangeAspect="1"/>
          </p:cNvGrpSpPr>
          <p:nvPr/>
        </p:nvGrpSpPr>
        <p:grpSpPr bwMode="auto">
          <a:xfrm rot="5400000">
            <a:off x="9466261" y="5463476"/>
            <a:ext cx="377825" cy="190500"/>
            <a:chOff x="5184" y="1632"/>
            <a:chExt cx="240" cy="96"/>
          </a:xfrm>
        </p:grpSpPr>
        <p:sp>
          <p:nvSpPr>
            <p:cNvPr id="67660" name="Rectangle 76" descr="Ondulations"/>
            <p:cNvSpPr>
              <a:spLocks noChangeAspect="1" noChangeArrowheads="1"/>
            </p:cNvSpPr>
            <p:nvPr/>
          </p:nvSpPr>
          <p:spPr bwMode="auto">
            <a:xfrm>
              <a:off x="5184" y="1632"/>
              <a:ext cx="240" cy="96"/>
            </a:xfrm>
            <a:prstGeom prst="rect">
              <a:avLst/>
            </a:prstGeom>
            <a:pattFill prst="zigZag">
              <a:fgClr>
                <a:srgbClr val="FFCC99"/>
              </a:fgClr>
              <a:bgClr>
                <a:srgbClr val="FFFFCC"/>
              </a:bgClr>
            </a:patt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61" name="Line 77" descr="Ondulations"/>
            <p:cNvSpPr>
              <a:spLocks noChangeAspect="1" noChangeShapeType="1"/>
            </p:cNvSpPr>
            <p:nvPr/>
          </p:nvSpPr>
          <p:spPr bwMode="auto">
            <a:xfrm flipH="1">
              <a:off x="5184" y="1632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7603" name="Group 19"/>
          <p:cNvGrpSpPr>
            <a:grpSpLocks/>
          </p:cNvGrpSpPr>
          <p:nvPr/>
        </p:nvGrpSpPr>
        <p:grpSpPr bwMode="auto">
          <a:xfrm>
            <a:off x="9983788" y="1196975"/>
            <a:ext cx="457200" cy="5257800"/>
            <a:chOff x="5328" y="864"/>
            <a:chExt cx="288" cy="3312"/>
          </a:xfrm>
        </p:grpSpPr>
        <p:sp>
          <p:nvSpPr>
            <p:cNvPr id="67604" name="Rectangle 20"/>
            <p:cNvSpPr>
              <a:spLocks noChangeArrowheads="1"/>
            </p:cNvSpPr>
            <p:nvPr/>
          </p:nvSpPr>
          <p:spPr bwMode="auto">
            <a:xfrm>
              <a:off x="5328" y="864"/>
              <a:ext cx="288" cy="3312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05" name="Rectangle 21"/>
            <p:cNvSpPr>
              <a:spLocks noChangeArrowheads="1"/>
            </p:cNvSpPr>
            <p:nvPr/>
          </p:nvSpPr>
          <p:spPr bwMode="auto">
            <a:xfrm>
              <a:off x="5424" y="3552"/>
              <a:ext cx="144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06" name="Rectangle 22"/>
            <p:cNvSpPr>
              <a:spLocks noChangeArrowheads="1"/>
            </p:cNvSpPr>
            <p:nvPr/>
          </p:nvSpPr>
          <p:spPr bwMode="auto">
            <a:xfrm>
              <a:off x="5328" y="2832"/>
              <a:ext cx="144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07" name="Rectangle 23"/>
            <p:cNvSpPr>
              <a:spLocks noChangeArrowheads="1"/>
            </p:cNvSpPr>
            <p:nvPr/>
          </p:nvSpPr>
          <p:spPr bwMode="auto">
            <a:xfrm>
              <a:off x="5376" y="1968"/>
              <a:ext cx="144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08" name="Rectangle 24"/>
            <p:cNvSpPr>
              <a:spLocks noChangeArrowheads="1"/>
            </p:cNvSpPr>
            <p:nvPr/>
          </p:nvSpPr>
          <p:spPr bwMode="auto">
            <a:xfrm>
              <a:off x="5328" y="1584"/>
              <a:ext cx="144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09" name="Rectangle 25"/>
            <p:cNvSpPr>
              <a:spLocks noChangeArrowheads="1"/>
            </p:cNvSpPr>
            <p:nvPr/>
          </p:nvSpPr>
          <p:spPr bwMode="auto">
            <a:xfrm>
              <a:off x="5376" y="960"/>
              <a:ext cx="144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67610" name="Group 26"/>
          <p:cNvGrpSpPr>
            <a:grpSpLocks/>
          </p:cNvGrpSpPr>
          <p:nvPr/>
        </p:nvGrpSpPr>
        <p:grpSpPr bwMode="auto">
          <a:xfrm>
            <a:off x="4259372" y="1219200"/>
            <a:ext cx="457200" cy="5257800"/>
            <a:chOff x="240" y="768"/>
            <a:chExt cx="288" cy="3312"/>
          </a:xfrm>
        </p:grpSpPr>
        <p:sp>
          <p:nvSpPr>
            <p:cNvPr id="67611" name="Rectangle 27"/>
            <p:cNvSpPr>
              <a:spLocks noChangeArrowheads="1"/>
            </p:cNvSpPr>
            <p:nvPr/>
          </p:nvSpPr>
          <p:spPr bwMode="auto">
            <a:xfrm>
              <a:off x="240" y="768"/>
              <a:ext cx="288" cy="3312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12" name="Rectangle 28"/>
            <p:cNvSpPr>
              <a:spLocks noChangeArrowheads="1"/>
            </p:cNvSpPr>
            <p:nvPr/>
          </p:nvSpPr>
          <p:spPr bwMode="auto">
            <a:xfrm>
              <a:off x="336" y="3744"/>
              <a:ext cx="144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13" name="Rectangle 29"/>
            <p:cNvSpPr>
              <a:spLocks noChangeArrowheads="1"/>
            </p:cNvSpPr>
            <p:nvPr/>
          </p:nvSpPr>
          <p:spPr bwMode="auto">
            <a:xfrm>
              <a:off x="288" y="2928"/>
              <a:ext cx="144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14" name="Rectangle 30"/>
            <p:cNvSpPr>
              <a:spLocks noChangeArrowheads="1"/>
            </p:cNvSpPr>
            <p:nvPr/>
          </p:nvSpPr>
          <p:spPr bwMode="auto">
            <a:xfrm>
              <a:off x="288" y="2400"/>
              <a:ext cx="144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15" name="Rectangle 31"/>
            <p:cNvSpPr>
              <a:spLocks noChangeArrowheads="1"/>
            </p:cNvSpPr>
            <p:nvPr/>
          </p:nvSpPr>
          <p:spPr bwMode="auto">
            <a:xfrm>
              <a:off x="336" y="1824"/>
              <a:ext cx="144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16" name="Rectangle 32"/>
            <p:cNvSpPr>
              <a:spLocks noChangeArrowheads="1"/>
            </p:cNvSpPr>
            <p:nvPr/>
          </p:nvSpPr>
          <p:spPr bwMode="auto">
            <a:xfrm>
              <a:off x="336" y="1152"/>
              <a:ext cx="144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17" name="Rectangle 33"/>
            <p:cNvSpPr>
              <a:spLocks noChangeArrowheads="1"/>
            </p:cNvSpPr>
            <p:nvPr/>
          </p:nvSpPr>
          <p:spPr bwMode="auto">
            <a:xfrm flipH="1">
              <a:off x="288" y="816"/>
              <a:ext cx="144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67622" name="Group 38"/>
          <p:cNvGrpSpPr>
            <a:grpSpLocks noChangeAspect="1"/>
          </p:cNvGrpSpPr>
          <p:nvPr/>
        </p:nvGrpSpPr>
        <p:grpSpPr bwMode="auto">
          <a:xfrm rot="5400000">
            <a:off x="9467851" y="3728469"/>
            <a:ext cx="377825" cy="190500"/>
            <a:chOff x="5184" y="1632"/>
            <a:chExt cx="240" cy="96"/>
          </a:xfrm>
        </p:grpSpPr>
        <p:sp>
          <p:nvSpPr>
            <p:cNvPr id="67623" name="Rectangle 39" descr="Ondulations"/>
            <p:cNvSpPr>
              <a:spLocks noChangeAspect="1" noChangeArrowheads="1"/>
            </p:cNvSpPr>
            <p:nvPr/>
          </p:nvSpPr>
          <p:spPr bwMode="auto">
            <a:xfrm>
              <a:off x="5184" y="1632"/>
              <a:ext cx="240" cy="96"/>
            </a:xfrm>
            <a:prstGeom prst="rect">
              <a:avLst/>
            </a:prstGeom>
            <a:pattFill prst="zigZag">
              <a:fgClr>
                <a:srgbClr val="FFCC99"/>
              </a:fgClr>
              <a:bgClr>
                <a:srgbClr val="FFFFCC"/>
              </a:bgClr>
            </a:patt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24" name="Line 40" descr="Ondulations"/>
            <p:cNvSpPr>
              <a:spLocks noChangeAspect="1" noChangeShapeType="1"/>
            </p:cNvSpPr>
            <p:nvPr/>
          </p:nvSpPr>
          <p:spPr bwMode="auto">
            <a:xfrm flipH="1">
              <a:off x="5184" y="1632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67667" name="Rectangle 83" descr="75%"/>
          <p:cNvSpPr>
            <a:spLocks noChangeAspect="1" noChangeArrowheads="1"/>
          </p:cNvSpPr>
          <p:nvPr/>
        </p:nvSpPr>
        <p:spPr bwMode="auto">
          <a:xfrm>
            <a:off x="9750425" y="805184"/>
            <a:ext cx="231775" cy="5547992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7668" name="Rectangle 84" descr="75%"/>
          <p:cNvSpPr>
            <a:spLocks noChangeAspect="1" noChangeArrowheads="1"/>
          </p:cNvSpPr>
          <p:nvPr/>
        </p:nvSpPr>
        <p:spPr bwMode="auto">
          <a:xfrm>
            <a:off x="4716572" y="871857"/>
            <a:ext cx="234950" cy="5481320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7682" name="Text Box 98"/>
          <p:cNvSpPr txBox="1">
            <a:spLocks noChangeArrowheads="1"/>
          </p:cNvSpPr>
          <p:nvPr/>
        </p:nvSpPr>
        <p:spPr bwMode="auto">
          <a:xfrm>
            <a:off x="2566989" y="188914"/>
            <a:ext cx="7705725" cy="492443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FR" altLang="fr-FR" sz="2600" u="sng" dirty="0" smtClean="0">
                <a:latin typeface="Comic Sans MS" panose="030F0702030302020204" pitchFamily="66" charset="0"/>
              </a:rPr>
              <a:t>Etai horizontal avec carrelets</a:t>
            </a:r>
            <a:endParaRPr lang="fr-FR" altLang="fr-FR" sz="2600" u="sng" dirty="0">
              <a:latin typeface="Comic Sans MS" panose="030F0702030302020204" pitchFamily="66" charset="0"/>
            </a:endParaRPr>
          </a:p>
        </p:txBody>
      </p:sp>
      <p:grpSp>
        <p:nvGrpSpPr>
          <p:cNvPr id="67689" name="Group 105"/>
          <p:cNvGrpSpPr>
            <a:grpSpLocks/>
          </p:cNvGrpSpPr>
          <p:nvPr/>
        </p:nvGrpSpPr>
        <p:grpSpPr bwMode="auto">
          <a:xfrm rot="10800000" flipH="1">
            <a:off x="3724387" y="1725286"/>
            <a:ext cx="1196973" cy="2008513"/>
            <a:chOff x="2160" y="1253"/>
            <a:chExt cx="675" cy="1134"/>
          </a:xfrm>
        </p:grpSpPr>
        <p:sp>
          <p:nvSpPr>
            <p:cNvPr id="67690" name="Line 106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7691" name="Line 107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7692" name="Line 108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95" name="Group 105"/>
          <p:cNvGrpSpPr>
            <a:grpSpLocks/>
          </p:cNvGrpSpPr>
          <p:nvPr/>
        </p:nvGrpSpPr>
        <p:grpSpPr bwMode="auto">
          <a:xfrm rot="10800000" flipH="1">
            <a:off x="3732324" y="3719989"/>
            <a:ext cx="1287617" cy="298925"/>
            <a:chOff x="2160" y="1253"/>
            <a:chExt cx="675" cy="1134"/>
          </a:xfrm>
        </p:grpSpPr>
        <p:sp>
          <p:nvSpPr>
            <p:cNvPr id="96" name="Line 106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7" name="Line 107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8" name="Line 108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99" name="Text Box 104"/>
          <p:cNvSpPr txBox="1">
            <a:spLocks noChangeArrowheads="1"/>
          </p:cNvSpPr>
          <p:nvPr/>
        </p:nvSpPr>
        <p:spPr bwMode="auto">
          <a:xfrm>
            <a:off x="2427412" y="3671629"/>
            <a:ext cx="139063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  = 10 cm</a:t>
            </a:r>
            <a:endParaRPr lang="fr-FR" alt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Text Box 104"/>
          <p:cNvSpPr txBox="1">
            <a:spLocks noChangeArrowheads="1"/>
          </p:cNvSpPr>
          <p:nvPr/>
        </p:nvSpPr>
        <p:spPr bwMode="auto">
          <a:xfrm>
            <a:off x="3507351" y="2291217"/>
            <a:ext cx="463550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endParaRPr lang="fr-FR" altLang="fr-FR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06" name="Group 130"/>
          <p:cNvGrpSpPr>
            <a:grpSpLocks/>
          </p:cNvGrpSpPr>
          <p:nvPr/>
        </p:nvGrpSpPr>
        <p:grpSpPr bwMode="auto">
          <a:xfrm>
            <a:off x="218992" y="1743813"/>
            <a:ext cx="3394408" cy="473197"/>
            <a:chOff x="2448" y="1104"/>
            <a:chExt cx="1968" cy="348"/>
          </a:xfrm>
        </p:grpSpPr>
        <p:sp>
          <p:nvSpPr>
            <p:cNvPr id="107" name="Rectangle 131"/>
            <p:cNvSpPr>
              <a:spLocks noChangeArrowheads="1"/>
            </p:cNvSpPr>
            <p:nvPr/>
          </p:nvSpPr>
          <p:spPr bwMode="auto">
            <a:xfrm>
              <a:off x="2448" y="1104"/>
              <a:ext cx="1968" cy="33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fr-FR"/>
            </a:p>
          </p:txBody>
        </p:sp>
        <p:sp>
          <p:nvSpPr>
            <p:cNvPr id="108" name="Text Box 132"/>
            <p:cNvSpPr txBox="1">
              <a:spLocks noChangeArrowheads="1"/>
            </p:cNvSpPr>
            <p:nvPr/>
          </p:nvSpPr>
          <p:spPr bwMode="auto">
            <a:xfrm>
              <a:off x="2515" y="1112"/>
              <a:ext cx="1866" cy="3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/>
              <a:r>
                <a:rPr lang="fr-FR" altLang="fr-FR" sz="2400" b="1" dirty="0" smtClean="0">
                  <a:solidFill>
                    <a:srgbClr val="FFCC66"/>
                  </a:solidFill>
                  <a:latin typeface="Comic Sans MS" panose="030F0702030302020204" pitchFamily="66" charset="0"/>
                </a:rPr>
                <a:t>90 cm &gt; D &gt; (P / 4)</a:t>
              </a:r>
              <a:endParaRPr lang="fr-FR" altLang="fr-FR" sz="2400" b="1" dirty="0">
                <a:solidFill>
                  <a:srgbClr val="FFCC66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128" name="Line 106"/>
          <p:cNvSpPr>
            <a:spLocks noChangeShapeType="1"/>
          </p:cNvSpPr>
          <p:nvPr/>
        </p:nvSpPr>
        <p:spPr bwMode="auto">
          <a:xfrm rot="16200000">
            <a:off x="7334461" y="3868133"/>
            <a:ext cx="25446" cy="5243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29" name="Line 107"/>
          <p:cNvSpPr>
            <a:spLocks noChangeShapeType="1"/>
          </p:cNvSpPr>
          <p:nvPr/>
        </p:nvSpPr>
        <p:spPr bwMode="auto">
          <a:xfrm rot="16200000" flipH="1">
            <a:off x="9862533" y="6349653"/>
            <a:ext cx="239332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30" name="Line 108"/>
          <p:cNvSpPr>
            <a:spLocks noChangeShapeType="1"/>
          </p:cNvSpPr>
          <p:nvPr/>
        </p:nvSpPr>
        <p:spPr bwMode="auto">
          <a:xfrm rot="16200000" flipH="1">
            <a:off x="4605925" y="6349653"/>
            <a:ext cx="239332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31" name="Text Box 140"/>
          <p:cNvSpPr txBox="1">
            <a:spLocks noChangeArrowheads="1"/>
          </p:cNvSpPr>
          <p:nvPr/>
        </p:nvSpPr>
        <p:spPr bwMode="auto">
          <a:xfrm>
            <a:off x="5585613" y="6264450"/>
            <a:ext cx="1453703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b="1" dirty="0" smtClean="0"/>
              <a:t>P : passage</a:t>
            </a:r>
            <a:endParaRPr lang="fr-FR" altLang="fr-FR" b="1" dirty="0"/>
          </a:p>
        </p:txBody>
      </p:sp>
      <p:sp>
        <p:nvSpPr>
          <p:cNvPr id="133" name="Rectangle 132"/>
          <p:cNvSpPr/>
          <p:nvPr/>
        </p:nvSpPr>
        <p:spPr>
          <a:xfrm>
            <a:off x="3277164" y="2672109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6" name="Rectangle 135"/>
          <p:cNvSpPr/>
          <p:nvPr/>
        </p:nvSpPr>
        <p:spPr>
          <a:xfrm>
            <a:off x="6872314" y="6293702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4816176" y="1718471"/>
            <a:ext cx="377733" cy="473075"/>
            <a:chOff x="4796040" y="1447800"/>
            <a:chExt cx="377733" cy="473075"/>
          </a:xfrm>
        </p:grpSpPr>
        <p:sp>
          <p:nvSpPr>
            <p:cNvPr id="67638" name="Rectangle 54" descr="75%"/>
            <p:cNvSpPr>
              <a:spLocks noChangeAspect="1" noChangeArrowheads="1"/>
            </p:cNvSpPr>
            <p:nvPr/>
          </p:nvSpPr>
          <p:spPr bwMode="auto">
            <a:xfrm rot="5400000" flipH="1" flipV="1">
              <a:off x="4822935" y="1570038"/>
              <a:ext cx="473075" cy="228600"/>
            </a:xfrm>
            <a:custGeom>
              <a:avLst/>
              <a:gdLst>
                <a:gd name="connsiteX0" fmla="*/ 0 w 473075"/>
                <a:gd name="connsiteY0" fmla="*/ 0 h 228600"/>
                <a:gd name="connsiteX1" fmla="*/ 473075 w 473075"/>
                <a:gd name="connsiteY1" fmla="*/ 0 h 228600"/>
                <a:gd name="connsiteX2" fmla="*/ 473075 w 473075"/>
                <a:gd name="connsiteY2" fmla="*/ 228600 h 228600"/>
                <a:gd name="connsiteX3" fmla="*/ 0 w 473075"/>
                <a:gd name="connsiteY3" fmla="*/ 228600 h 228600"/>
                <a:gd name="connsiteX4" fmla="*/ 0 w 473075"/>
                <a:gd name="connsiteY4" fmla="*/ 0 h 228600"/>
                <a:gd name="connsiteX0" fmla="*/ 0 w 473075"/>
                <a:gd name="connsiteY0" fmla="*/ 0 h 228600"/>
                <a:gd name="connsiteX1" fmla="*/ 473075 w 473075"/>
                <a:gd name="connsiteY1" fmla="*/ 0 h 228600"/>
                <a:gd name="connsiteX2" fmla="*/ 473075 w 473075"/>
                <a:gd name="connsiteY2" fmla="*/ 228600 h 228600"/>
                <a:gd name="connsiteX3" fmla="*/ 0 w 473075"/>
                <a:gd name="connsiteY3" fmla="*/ 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3075" h="228600">
                  <a:moveTo>
                    <a:pt x="0" y="0"/>
                  </a:moveTo>
                  <a:lnTo>
                    <a:pt x="473075" y="0"/>
                  </a:lnTo>
                  <a:lnTo>
                    <a:pt x="473075" y="228600"/>
                  </a:lnTo>
                  <a:lnTo>
                    <a:pt x="0" y="0"/>
                  </a:lnTo>
                  <a:close/>
                </a:path>
              </a:pathLst>
            </a:cu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40" name="Line 56"/>
            <p:cNvSpPr>
              <a:spLocks noChangeAspect="1" noChangeShapeType="1"/>
            </p:cNvSpPr>
            <p:nvPr/>
          </p:nvSpPr>
          <p:spPr bwMode="auto">
            <a:xfrm rot="5400000">
              <a:off x="4921360" y="1605055"/>
              <a:ext cx="0" cy="2506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diamon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39" name="Groupe 138"/>
          <p:cNvGrpSpPr/>
          <p:nvPr/>
        </p:nvGrpSpPr>
        <p:grpSpPr>
          <a:xfrm flipH="1">
            <a:off x="9523459" y="1718471"/>
            <a:ext cx="377733" cy="473075"/>
            <a:chOff x="4796040" y="1447800"/>
            <a:chExt cx="377733" cy="473075"/>
          </a:xfrm>
        </p:grpSpPr>
        <p:sp>
          <p:nvSpPr>
            <p:cNvPr id="140" name="Rectangle 54" descr="75%"/>
            <p:cNvSpPr>
              <a:spLocks noChangeAspect="1" noChangeArrowheads="1"/>
            </p:cNvSpPr>
            <p:nvPr/>
          </p:nvSpPr>
          <p:spPr bwMode="auto">
            <a:xfrm rot="5400000" flipH="1" flipV="1">
              <a:off x="4822935" y="1570038"/>
              <a:ext cx="473075" cy="228600"/>
            </a:xfrm>
            <a:custGeom>
              <a:avLst/>
              <a:gdLst>
                <a:gd name="connsiteX0" fmla="*/ 0 w 473075"/>
                <a:gd name="connsiteY0" fmla="*/ 0 h 228600"/>
                <a:gd name="connsiteX1" fmla="*/ 473075 w 473075"/>
                <a:gd name="connsiteY1" fmla="*/ 0 h 228600"/>
                <a:gd name="connsiteX2" fmla="*/ 473075 w 473075"/>
                <a:gd name="connsiteY2" fmla="*/ 228600 h 228600"/>
                <a:gd name="connsiteX3" fmla="*/ 0 w 473075"/>
                <a:gd name="connsiteY3" fmla="*/ 228600 h 228600"/>
                <a:gd name="connsiteX4" fmla="*/ 0 w 473075"/>
                <a:gd name="connsiteY4" fmla="*/ 0 h 228600"/>
                <a:gd name="connsiteX0" fmla="*/ 0 w 473075"/>
                <a:gd name="connsiteY0" fmla="*/ 0 h 228600"/>
                <a:gd name="connsiteX1" fmla="*/ 473075 w 473075"/>
                <a:gd name="connsiteY1" fmla="*/ 0 h 228600"/>
                <a:gd name="connsiteX2" fmla="*/ 473075 w 473075"/>
                <a:gd name="connsiteY2" fmla="*/ 228600 h 228600"/>
                <a:gd name="connsiteX3" fmla="*/ 0 w 473075"/>
                <a:gd name="connsiteY3" fmla="*/ 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3075" h="228600">
                  <a:moveTo>
                    <a:pt x="0" y="0"/>
                  </a:moveTo>
                  <a:lnTo>
                    <a:pt x="473075" y="0"/>
                  </a:lnTo>
                  <a:lnTo>
                    <a:pt x="473075" y="228600"/>
                  </a:lnTo>
                  <a:lnTo>
                    <a:pt x="0" y="0"/>
                  </a:lnTo>
                  <a:close/>
                </a:path>
              </a:pathLst>
            </a:cu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1" name="Line 56"/>
            <p:cNvSpPr>
              <a:spLocks noChangeAspect="1" noChangeShapeType="1"/>
            </p:cNvSpPr>
            <p:nvPr/>
          </p:nvSpPr>
          <p:spPr bwMode="auto">
            <a:xfrm rot="5400000">
              <a:off x="4921360" y="1605055"/>
              <a:ext cx="0" cy="2506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diamon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42" name="Groupe 141"/>
          <p:cNvGrpSpPr/>
          <p:nvPr/>
        </p:nvGrpSpPr>
        <p:grpSpPr>
          <a:xfrm>
            <a:off x="4816176" y="4012948"/>
            <a:ext cx="377733" cy="473075"/>
            <a:chOff x="4796040" y="1447800"/>
            <a:chExt cx="377733" cy="473075"/>
          </a:xfrm>
        </p:grpSpPr>
        <p:sp>
          <p:nvSpPr>
            <p:cNvPr id="143" name="Rectangle 54" descr="75%"/>
            <p:cNvSpPr>
              <a:spLocks noChangeAspect="1" noChangeArrowheads="1"/>
            </p:cNvSpPr>
            <p:nvPr/>
          </p:nvSpPr>
          <p:spPr bwMode="auto">
            <a:xfrm rot="5400000" flipH="1" flipV="1">
              <a:off x="4822935" y="1570038"/>
              <a:ext cx="473075" cy="228600"/>
            </a:xfrm>
            <a:custGeom>
              <a:avLst/>
              <a:gdLst>
                <a:gd name="connsiteX0" fmla="*/ 0 w 473075"/>
                <a:gd name="connsiteY0" fmla="*/ 0 h 228600"/>
                <a:gd name="connsiteX1" fmla="*/ 473075 w 473075"/>
                <a:gd name="connsiteY1" fmla="*/ 0 h 228600"/>
                <a:gd name="connsiteX2" fmla="*/ 473075 w 473075"/>
                <a:gd name="connsiteY2" fmla="*/ 228600 h 228600"/>
                <a:gd name="connsiteX3" fmla="*/ 0 w 473075"/>
                <a:gd name="connsiteY3" fmla="*/ 228600 h 228600"/>
                <a:gd name="connsiteX4" fmla="*/ 0 w 473075"/>
                <a:gd name="connsiteY4" fmla="*/ 0 h 228600"/>
                <a:gd name="connsiteX0" fmla="*/ 0 w 473075"/>
                <a:gd name="connsiteY0" fmla="*/ 0 h 228600"/>
                <a:gd name="connsiteX1" fmla="*/ 473075 w 473075"/>
                <a:gd name="connsiteY1" fmla="*/ 0 h 228600"/>
                <a:gd name="connsiteX2" fmla="*/ 473075 w 473075"/>
                <a:gd name="connsiteY2" fmla="*/ 228600 h 228600"/>
                <a:gd name="connsiteX3" fmla="*/ 0 w 473075"/>
                <a:gd name="connsiteY3" fmla="*/ 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3075" h="228600">
                  <a:moveTo>
                    <a:pt x="0" y="0"/>
                  </a:moveTo>
                  <a:lnTo>
                    <a:pt x="473075" y="0"/>
                  </a:lnTo>
                  <a:lnTo>
                    <a:pt x="473075" y="228600"/>
                  </a:lnTo>
                  <a:lnTo>
                    <a:pt x="0" y="0"/>
                  </a:lnTo>
                  <a:close/>
                </a:path>
              </a:pathLst>
            </a:cu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4" name="Line 56"/>
            <p:cNvSpPr>
              <a:spLocks noChangeAspect="1" noChangeShapeType="1"/>
            </p:cNvSpPr>
            <p:nvPr/>
          </p:nvSpPr>
          <p:spPr bwMode="auto">
            <a:xfrm rot="5400000">
              <a:off x="4921360" y="1605055"/>
              <a:ext cx="0" cy="2506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diamon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45" name="Groupe 144"/>
          <p:cNvGrpSpPr/>
          <p:nvPr/>
        </p:nvGrpSpPr>
        <p:grpSpPr>
          <a:xfrm flipH="1">
            <a:off x="9524346" y="4012948"/>
            <a:ext cx="377733" cy="473075"/>
            <a:chOff x="4796040" y="1447800"/>
            <a:chExt cx="377733" cy="473075"/>
          </a:xfrm>
        </p:grpSpPr>
        <p:sp>
          <p:nvSpPr>
            <p:cNvPr id="146" name="Rectangle 54" descr="75%"/>
            <p:cNvSpPr>
              <a:spLocks noChangeAspect="1" noChangeArrowheads="1"/>
            </p:cNvSpPr>
            <p:nvPr/>
          </p:nvSpPr>
          <p:spPr bwMode="auto">
            <a:xfrm rot="5400000" flipH="1" flipV="1">
              <a:off x="4822935" y="1570038"/>
              <a:ext cx="473075" cy="228600"/>
            </a:xfrm>
            <a:custGeom>
              <a:avLst/>
              <a:gdLst>
                <a:gd name="connsiteX0" fmla="*/ 0 w 473075"/>
                <a:gd name="connsiteY0" fmla="*/ 0 h 228600"/>
                <a:gd name="connsiteX1" fmla="*/ 473075 w 473075"/>
                <a:gd name="connsiteY1" fmla="*/ 0 h 228600"/>
                <a:gd name="connsiteX2" fmla="*/ 473075 w 473075"/>
                <a:gd name="connsiteY2" fmla="*/ 228600 h 228600"/>
                <a:gd name="connsiteX3" fmla="*/ 0 w 473075"/>
                <a:gd name="connsiteY3" fmla="*/ 228600 h 228600"/>
                <a:gd name="connsiteX4" fmla="*/ 0 w 473075"/>
                <a:gd name="connsiteY4" fmla="*/ 0 h 228600"/>
                <a:gd name="connsiteX0" fmla="*/ 0 w 473075"/>
                <a:gd name="connsiteY0" fmla="*/ 0 h 228600"/>
                <a:gd name="connsiteX1" fmla="*/ 473075 w 473075"/>
                <a:gd name="connsiteY1" fmla="*/ 0 h 228600"/>
                <a:gd name="connsiteX2" fmla="*/ 473075 w 473075"/>
                <a:gd name="connsiteY2" fmla="*/ 228600 h 228600"/>
                <a:gd name="connsiteX3" fmla="*/ 0 w 473075"/>
                <a:gd name="connsiteY3" fmla="*/ 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3075" h="228600">
                  <a:moveTo>
                    <a:pt x="0" y="0"/>
                  </a:moveTo>
                  <a:lnTo>
                    <a:pt x="473075" y="0"/>
                  </a:lnTo>
                  <a:lnTo>
                    <a:pt x="473075" y="228600"/>
                  </a:lnTo>
                  <a:lnTo>
                    <a:pt x="0" y="0"/>
                  </a:lnTo>
                  <a:close/>
                </a:path>
              </a:pathLst>
            </a:cu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7" name="Line 56"/>
            <p:cNvSpPr>
              <a:spLocks noChangeAspect="1" noChangeShapeType="1"/>
            </p:cNvSpPr>
            <p:nvPr/>
          </p:nvSpPr>
          <p:spPr bwMode="auto">
            <a:xfrm rot="5400000">
              <a:off x="4921360" y="1605055"/>
              <a:ext cx="0" cy="2506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diamon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48" name="Groupe 147"/>
          <p:cNvGrpSpPr/>
          <p:nvPr/>
        </p:nvGrpSpPr>
        <p:grpSpPr>
          <a:xfrm>
            <a:off x="4816176" y="5756911"/>
            <a:ext cx="377733" cy="473075"/>
            <a:chOff x="4796040" y="1447800"/>
            <a:chExt cx="377733" cy="473075"/>
          </a:xfrm>
        </p:grpSpPr>
        <p:sp>
          <p:nvSpPr>
            <p:cNvPr id="149" name="Rectangle 54" descr="75%"/>
            <p:cNvSpPr>
              <a:spLocks noChangeAspect="1" noChangeArrowheads="1"/>
            </p:cNvSpPr>
            <p:nvPr/>
          </p:nvSpPr>
          <p:spPr bwMode="auto">
            <a:xfrm rot="5400000" flipH="1" flipV="1">
              <a:off x="4822935" y="1570038"/>
              <a:ext cx="473075" cy="228600"/>
            </a:xfrm>
            <a:custGeom>
              <a:avLst/>
              <a:gdLst>
                <a:gd name="connsiteX0" fmla="*/ 0 w 473075"/>
                <a:gd name="connsiteY0" fmla="*/ 0 h 228600"/>
                <a:gd name="connsiteX1" fmla="*/ 473075 w 473075"/>
                <a:gd name="connsiteY1" fmla="*/ 0 h 228600"/>
                <a:gd name="connsiteX2" fmla="*/ 473075 w 473075"/>
                <a:gd name="connsiteY2" fmla="*/ 228600 h 228600"/>
                <a:gd name="connsiteX3" fmla="*/ 0 w 473075"/>
                <a:gd name="connsiteY3" fmla="*/ 228600 h 228600"/>
                <a:gd name="connsiteX4" fmla="*/ 0 w 473075"/>
                <a:gd name="connsiteY4" fmla="*/ 0 h 228600"/>
                <a:gd name="connsiteX0" fmla="*/ 0 w 473075"/>
                <a:gd name="connsiteY0" fmla="*/ 0 h 228600"/>
                <a:gd name="connsiteX1" fmla="*/ 473075 w 473075"/>
                <a:gd name="connsiteY1" fmla="*/ 0 h 228600"/>
                <a:gd name="connsiteX2" fmla="*/ 473075 w 473075"/>
                <a:gd name="connsiteY2" fmla="*/ 228600 h 228600"/>
                <a:gd name="connsiteX3" fmla="*/ 0 w 473075"/>
                <a:gd name="connsiteY3" fmla="*/ 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3075" h="228600">
                  <a:moveTo>
                    <a:pt x="0" y="0"/>
                  </a:moveTo>
                  <a:lnTo>
                    <a:pt x="473075" y="0"/>
                  </a:lnTo>
                  <a:lnTo>
                    <a:pt x="473075" y="228600"/>
                  </a:lnTo>
                  <a:lnTo>
                    <a:pt x="0" y="0"/>
                  </a:lnTo>
                  <a:close/>
                </a:path>
              </a:pathLst>
            </a:cu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0" name="Line 56"/>
            <p:cNvSpPr>
              <a:spLocks noChangeAspect="1" noChangeShapeType="1"/>
            </p:cNvSpPr>
            <p:nvPr/>
          </p:nvSpPr>
          <p:spPr bwMode="auto">
            <a:xfrm rot="5400000">
              <a:off x="4921360" y="1605055"/>
              <a:ext cx="0" cy="2506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diamon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51" name="Groupe 150"/>
          <p:cNvGrpSpPr/>
          <p:nvPr/>
        </p:nvGrpSpPr>
        <p:grpSpPr>
          <a:xfrm flipH="1">
            <a:off x="9523459" y="5756911"/>
            <a:ext cx="377733" cy="473075"/>
            <a:chOff x="4796040" y="1447800"/>
            <a:chExt cx="377733" cy="473075"/>
          </a:xfrm>
        </p:grpSpPr>
        <p:sp>
          <p:nvSpPr>
            <p:cNvPr id="152" name="Rectangle 54" descr="75%"/>
            <p:cNvSpPr>
              <a:spLocks noChangeAspect="1" noChangeArrowheads="1"/>
            </p:cNvSpPr>
            <p:nvPr/>
          </p:nvSpPr>
          <p:spPr bwMode="auto">
            <a:xfrm rot="5400000" flipH="1" flipV="1">
              <a:off x="4822935" y="1570038"/>
              <a:ext cx="473075" cy="228600"/>
            </a:xfrm>
            <a:custGeom>
              <a:avLst/>
              <a:gdLst>
                <a:gd name="connsiteX0" fmla="*/ 0 w 473075"/>
                <a:gd name="connsiteY0" fmla="*/ 0 h 228600"/>
                <a:gd name="connsiteX1" fmla="*/ 473075 w 473075"/>
                <a:gd name="connsiteY1" fmla="*/ 0 h 228600"/>
                <a:gd name="connsiteX2" fmla="*/ 473075 w 473075"/>
                <a:gd name="connsiteY2" fmla="*/ 228600 h 228600"/>
                <a:gd name="connsiteX3" fmla="*/ 0 w 473075"/>
                <a:gd name="connsiteY3" fmla="*/ 228600 h 228600"/>
                <a:gd name="connsiteX4" fmla="*/ 0 w 473075"/>
                <a:gd name="connsiteY4" fmla="*/ 0 h 228600"/>
                <a:gd name="connsiteX0" fmla="*/ 0 w 473075"/>
                <a:gd name="connsiteY0" fmla="*/ 0 h 228600"/>
                <a:gd name="connsiteX1" fmla="*/ 473075 w 473075"/>
                <a:gd name="connsiteY1" fmla="*/ 0 h 228600"/>
                <a:gd name="connsiteX2" fmla="*/ 473075 w 473075"/>
                <a:gd name="connsiteY2" fmla="*/ 228600 h 228600"/>
                <a:gd name="connsiteX3" fmla="*/ 0 w 473075"/>
                <a:gd name="connsiteY3" fmla="*/ 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3075" h="228600">
                  <a:moveTo>
                    <a:pt x="0" y="0"/>
                  </a:moveTo>
                  <a:lnTo>
                    <a:pt x="473075" y="0"/>
                  </a:lnTo>
                  <a:lnTo>
                    <a:pt x="473075" y="228600"/>
                  </a:lnTo>
                  <a:lnTo>
                    <a:pt x="0" y="0"/>
                  </a:lnTo>
                  <a:close/>
                </a:path>
              </a:pathLst>
            </a:cu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" name="Line 56"/>
            <p:cNvSpPr>
              <a:spLocks noChangeAspect="1" noChangeShapeType="1"/>
            </p:cNvSpPr>
            <p:nvPr/>
          </p:nvSpPr>
          <p:spPr bwMode="auto">
            <a:xfrm rot="5400000">
              <a:off x="4921360" y="1605055"/>
              <a:ext cx="0" cy="2506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diamon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57" name="Rectangle 156"/>
          <p:cNvSpPr/>
          <p:nvPr/>
        </p:nvSpPr>
        <p:spPr>
          <a:xfrm rot="1920361">
            <a:off x="4340161" y="2698481"/>
            <a:ext cx="6036762" cy="3169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58" name="Groupe 157"/>
          <p:cNvGrpSpPr/>
          <p:nvPr/>
        </p:nvGrpSpPr>
        <p:grpSpPr>
          <a:xfrm>
            <a:off x="4725591" y="5484622"/>
            <a:ext cx="501650" cy="501650"/>
            <a:chOff x="4276993" y="3864255"/>
            <a:chExt cx="501650" cy="501650"/>
          </a:xfrm>
        </p:grpSpPr>
        <p:sp>
          <p:nvSpPr>
            <p:cNvPr id="159" name="Rectangle 158"/>
            <p:cNvSpPr/>
            <p:nvPr/>
          </p:nvSpPr>
          <p:spPr>
            <a:xfrm rot="5400000">
              <a:off x="4276993" y="3864255"/>
              <a:ext cx="501650" cy="50165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0" name="Ellipse 159"/>
            <p:cNvSpPr/>
            <p:nvPr/>
          </p:nvSpPr>
          <p:spPr>
            <a:xfrm rot="5400000">
              <a:off x="4458712" y="403084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1" name="Ellipse 160"/>
            <p:cNvSpPr/>
            <p:nvPr/>
          </p:nvSpPr>
          <p:spPr>
            <a:xfrm rot="5400000">
              <a:off x="4458712" y="388567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2" name="Ellipse 161"/>
            <p:cNvSpPr/>
            <p:nvPr/>
          </p:nvSpPr>
          <p:spPr>
            <a:xfrm rot="5400000">
              <a:off x="4311440" y="3885675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3" name="Ellipse 162"/>
            <p:cNvSpPr/>
            <p:nvPr/>
          </p:nvSpPr>
          <p:spPr>
            <a:xfrm rot="5400000">
              <a:off x="4311440" y="402931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4" name="Ellipse 163"/>
            <p:cNvSpPr/>
            <p:nvPr/>
          </p:nvSpPr>
          <p:spPr>
            <a:xfrm rot="5400000">
              <a:off x="4383749" y="395769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5" name="Ellipse 164"/>
            <p:cNvSpPr/>
            <p:nvPr/>
          </p:nvSpPr>
          <p:spPr>
            <a:xfrm rot="5400000">
              <a:off x="4381662" y="4140959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6" name="Ellipse 165"/>
            <p:cNvSpPr/>
            <p:nvPr/>
          </p:nvSpPr>
          <p:spPr>
            <a:xfrm rot="5400000">
              <a:off x="4458712" y="426821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7" name="Ellipse 166"/>
            <p:cNvSpPr/>
            <p:nvPr/>
          </p:nvSpPr>
          <p:spPr>
            <a:xfrm rot="5400000">
              <a:off x="4311440" y="426669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8" name="Ellipse 167"/>
            <p:cNvSpPr/>
            <p:nvPr/>
          </p:nvSpPr>
          <p:spPr>
            <a:xfrm rot="5400000">
              <a:off x="4692461" y="4029315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9" name="Ellipse 168"/>
            <p:cNvSpPr/>
            <p:nvPr/>
          </p:nvSpPr>
          <p:spPr>
            <a:xfrm rot="5400000">
              <a:off x="4696986" y="388567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0" name="Ellipse 169"/>
            <p:cNvSpPr/>
            <p:nvPr/>
          </p:nvSpPr>
          <p:spPr>
            <a:xfrm rot="5400000">
              <a:off x="4579293" y="395769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71" name="Groupe 170"/>
          <p:cNvGrpSpPr/>
          <p:nvPr/>
        </p:nvGrpSpPr>
        <p:grpSpPr>
          <a:xfrm>
            <a:off x="4700181" y="3726050"/>
            <a:ext cx="501650" cy="501650"/>
            <a:chOff x="4276993" y="3864255"/>
            <a:chExt cx="501650" cy="501650"/>
          </a:xfrm>
        </p:grpSpPr>
        <p:sp>
          <p:nvSpPr>
            <p:cNvPr id="172" name="Rectangle 171"/>
            <p:cNvSpPr/>
            <p:nvPr/>
          </p:nvSpPr>
          <p:spPr>
            <a:xfrm rot="5400000">
              <a:off x="4276993" y="3864255"/>
              <a:ext cx="501650" cy="50165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3" name="Ellipse 172"/>
            <p:cNvSpPr/>
            <p:nvPr/>
          </p:nvSpPr>
          <p:spPr>
            <a:xfrm rot="5400000">
              <a:off x="4458712" y="403084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4" name="Ellipse 173"/>
            <p:cNvSpPr/>
            <p:nvPr/>
          </p:nvSpPr>
          <p:spPr>
            <a:xfrm rot="5400000">
              <a:off x="4458712" y="388567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5" name="Ellipse 174"/>
            <p:cNvSpPr/>
            <p:nvPr/>
          </p:nvSpPr>
          <p:spPr>
            <a:xfrm rot="5400000">
              <a:off x="4311440" y="3885675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6" name="Ellipse 175"/>
            <p:cNvSpPr/>
            <p:nvPr/>
          </p:nvSpPr>
          <p:spPr>
            <a:xfrm rot="5400000">
              <a:off x="4311440" y="402931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7" name="Ellipse 176"/>
            <p:cNvSpPr/>
            <p:nvPr/>
          </p:nvSpPr>
          <p:spPr>
            <a:xfrm rot="5400000">
              <a:off x="4383749" y="395769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8" name="Ellipse 177"/>
            <p:cNvSpPr/>
            <p:nvPr/>
          </p:nvSpPr>
          <p:spPr>
            <a:xfrm rot="5400000">
              <a:off x="4381662" y="4140959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9" name="Ellipse 178"/>
            <p:cNvSpPr/>
            <p:nvPr/>
          </p:nvSpPr>
          <p:spPr>
            <a:xfrm rot="5400000">
              <a:off x="4458712" y="426821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0" name="Ellipse 179"/>
            <p:cNvSpPr/>
            <p:nvPr/>
          </p:nvSpPr>
          <p:spPr>
            <a:xfrm rot="5400000">
              <a:off x="4311440" y="426669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1" name="Ellipse 180"/>
            <p:cNvSpPr/>
            <p:nvPr/>
          </p:nvSpPr>
          <p:spPr>
            <a:xfrm rot="5400000">
              <a:off x="4692461" y="4029315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2" name="Ellipse 181"/>
            <p:cNvSpPr/>
            <p:nvPr/>
          </p:nvSpPr>
          <p:spPr>
            <a:xfrm rot="5400000">
              <a:off x="4696986" y="388567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3" name="Ellipse 182"/>
            <p:cNvSpPr/>
            <p:nvPr/>
          </p:nvSpPr>
          <p:spPr>
            <a:xfrm rot="5400000">
              <a:off x="4579293" y="395769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99" name="Rectangle 198"/>
          <p:cNvSpPr/>
          <p:nvPr/>
        </p:nvSpPr>
        <p:spPr>
          <a:xfrm rot="1920361">
            <a:off x="8476697" y="1704354"/>
            <a:ext cx="1548760" cy="3169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0" name="Rectangle 199"/>
          <p:cNvSpPr/>
          <p:nvPr/>
        </p:nvSpPr>
        <p:spPr>
          <a:xfrm rot="1920361">
            <a:off x="8712634" y="5729295"/>
            <a:ext cx="1293416" cy="3169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5" name="Ellipse 204"/>
          <p:cNvSpPr/>
          <p:nvPr/>
        </p:nvSpPr>
        <p:spPr>
          <a:xfrm rot="5400000">
            <a:off x="7186588" y="2777089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6" name="Ellipse 205"/>
          <p:cNvSpPr/>
          <p:nvPr/>
        </p:nvSpPr>
        <p:spPr>
          <a:xfrm rot="5400000">
            <a:off x="7186588" y="2631923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7" name="Ellipse 206"/>
          <p:cNvSpPr/>
          <p:nvPr/>
        </p:nvSpPr>
        <p:spPr>
          <a:xfrm rot="5400000">
            <a:off x="7039316" y="2631922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8" name="Ellipse 207"/>
          <p:cNvSpPr/>
          <p:nvPr/>
        </p:nvSpPr>
        <p:spPr>
          <a:xfrm rot="5400000">
            <a:off x="7039316" y="2775563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9" name="Ellipse 208"/>
          <p:cNvSpPr/>
          <p:nvPr/>
        </p:nvSpPr>
        <p:spPr>
          <a:xfrm rot="5400000">
            <a:off x="7111625" y="2703937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9" name="Ellipse 228"/>
          <p:cNvSpPr/>
          <p:nvPr/>
        </p:nvSpPr>
        <p:spPr>
          <a:xfrm rot="5400000">
            <a:off x="8977323" y="5685324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0" name="Ellipse 229"/>
          <p:cNvSpPr/>
          <p:nvPr/>
        </p:nvSpPr>
        <p:spPr>
          <a:xfrm rot="5400000">
            <a:off x="8981848" y="5541685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1" name="Ellipse 230"/>
          <p:cNvSpPr/>
          <p:nvPr/>
        </p:nvSpPr>
        <p:spPr>
          <a:xfrm rot="5400000">
            <a:off x="8864155" y="5613699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2" name="Ellipse 231"/>
          <p:cNvSpPr/>
          <p:nvPr/>
        </p:nvSpPr>
        <p:spPr>
          <a:xfrm rot="5400000">
            <a:off x="8954463" y="3905268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3" name="Ellipse 232"/>
          <p:cNvSpPr/>
          <p:nvPr/>
        </p:nvSpPr>
        <p:spPr>
          <a:xfrm rot="5400000">
            <a:off x="8958988" y="3761629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4" name="Ellipse 233"/>
          <p:cNvSpPr/>
          <p:nvPr/>
        </p:nvSpPr>
        <p:spPr>
          <a:xfrm rot="5400000">
            <a:off x="8841295" y="3833643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5" name="Ellipse 234"/>
          <p:cNvSpPr/>
          <p:nvPr/>
        </p:nvSpPr>
        <p:spPr>
          <a:xfrm rot="5400000">
            <a:off x="9785541" y="4422531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6" name="Ellipse 235"/>
          <p:cNvSpPr/>
          <p:nvPr/>
        </p:nvSpPr>
        <p:spPr>
          <a:xfrm rot="5400000">
            <a:off x="9790066" y="4278892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7" name="Ellipse 236"/>
          <p:cNvSpPr/>
          <p:nvPr/>
        </p:nvSpPr>
        <p:spPr>
          <a:xfrm rot="5400000">
            <a:off x="9895212" y="4328206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8" name="Ellipse 237"/>
          <p:cNvSpPr/>
          <p:nvPr/>
        </p:nvSpPr>
        <p:spPr>
          <a:xfrm rot="5400000">
            <a:off x="9785541" y="6192001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9" name="Ellipse 238"/>
          <p:cNvSpPr/>
          <p:nvPr/>
        </p:nvSpPr>
        <p:spPr>
          <a:xfrm rot="5400000">
            <a:off x="9790066" y="6048362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0" name="Ellipse 239"/>
          <p:cNvSpPr/>
          <p:nvPr/>
        </p:nvSpPr>
        <p:spPr>
          <a:xfrm rot="5400000">
            <a:off x="9895212" y="6097676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1" name="Ellipse 240"/>
          <p:cNvSpPr/>
          <p:nvPr/>
        </p:nvSpPr>
        <p:spPr>
          <a:xfrm rot="5400000">
            <a:off x="9781738" y="2247886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2" name="Ellipse 241"/>
          <p:cNvSpPr/>
          <p:nvPr/>
        </p:nvSpPr>
        <p:spPr>
          <a:xfrm rot="5400000">
            <a:off x="9786263" y="2104247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3" name="Ellipse 242"/>
          <p:cNvSpPr/>
          <p:nvPr/>
        </p:nvSpPr>
        <p:spPr>
          <a:xfrm rot="5400000">
            <a:off x="9891409" y="2153561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4" name="Ellipse 243"/>
          <p:cNvSpPr/>
          <p:nvPr/>
        </p:nvSpPr>
        <p:spPr>
          <a:xfrm rot="5400000">
            <a:off x="8817258" y="1636073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5" name="Ellipse 244"/>
          <p:cNvSpPr/>
          <p:nvPr/>
        </p:nvSpPr>
        <p:spPr>
          <a:xfrm rot="5400000">
            <a:off x="8821783" y="1492434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6" name="Ellipse 245"/>
          <p:cNvSpPr/>
          <p:nvPr/>
        </p:nvSpPr>
        <p:spPr>
          <a:xfrm rot="5400000">
            <a:off x="8704090" y="1564448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7" name="Ellipse 246"/>
          <p:cNvSpPr/>
          <p:nvPr/>
        </p:nvSpPr>
        <p:spPr>
          <a:xfrm rot="5400000">
            <a:off x="5297540" y="1637240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8" name="Ellipse 247"/>
          <p:cNvSpPr/>
          <p:nvPr/>
        </p:nvSpPr>
        <p:spPr>
          <a:xfrm rot="5400000">
            <a:off x="5385654" y="1525423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9" name="Ellipse 248"/>
          <p:cNvSpPr/>
          <p:nvPr/>
        </p:nvSpPr>
        <p:spPr>
          <a:xfrm rot="5400000">
            <a:off x="5481898" y="1630681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0" name="Ellipse 249"/>
          <p:cNvSpPr/>
          <p:nvPr/>
        </p:nvSpPr>
        <p:spPr>
          <a:xfrm rot="5400000">
            <a:off x="4877987" y="1410162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1" name="Ellipse 250"/>
          <p:cNvSpPr/>
          <p:nvPr/>
        </p:nvSpPr>
        <p:spPr>
          <a:xfrm rot="5400000">
            <a:off x="4882512" y="1266523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2" name="Ellipse 251"/>
          <p:cNvSpPr/>
          <p:nvPr/>
        </p:nvSpPr>
        <p:spPr>
          <a:xfrm rot="5400000">
            <a:off x="4764819" y="1338537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53" name="Group 105"/>
          <p:cNvGrpSpPr>
            <a:grpSpLocks/>
          </p:cNvGrpSpPr>
          <p:nvPr/>
        </p:nvGrpSpPr>
        <p:grpSpPr bwMode="auto">
          <a:xfrm rot="10800000" flipH="1">
            <a:off x="3724387" y="4015739"/>
            <a:ext cx="1196973" cy="1443443"/>
            <a:chOff x="2160" y="1253"/>
            <a:chExt cx="675" cy="1134"/>
          </a:xfrm>
        </p:grpSpPr>
        <p:sp>
          <p:nvSpPr>
            <p:cNvPr id="254" name="Line 106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55" name="Line 107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56" name="Line 108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257" name="Text Box 104"/>
          <p:cNvSpPr txBox="1">
            <a:spLocks noChangeArrowheads="1"/>
          </p:cNvSpPr>
          <p:nvPr/>
        </p:nvSpPr>
        <p:spPr bwMode="auto">
          <a:xfrm>
            <a:off x="3507351" y="4519084"/>
            <a:ext cx="463550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endParaRPr lang="fr-FR" altLang="fr-FR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749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3886200" y="1524000"/>
            <a:ext cx="4495800" cy="2286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4943476" y="404814"/>
            <a:ext cx="2422525" cy="492443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FR" altLang="fr-FR" sz="2600" u="sng">
                <a:latin typeface="Comic Sans MS" panose="030F0702030302020204" pitchFamily="66" charset="0"/>
              </a:rPr>
              <a:t>Etai vertical</a:t>
            </a:r>
          </a:p>
        </p:txBody>
      </p:sp>
      <p:sp>
        <p:nvSpPr>
          <p:cNvPr id="47108" name="Rectangle 4" descr="75%"/>
          <p:cNvSpPr>
            <a:spLocks noChangeArrowheads="1"/>
          </p:cNvSpPr>
          <p:nvPr/>
        </p:nvSpPr>
        <p:spPr bwMode="auto">
          <a:xfrm rot="5400000">
            <a:off x="6019800" y="4572000"/>
            <a:ext cx="228600" cy="3429000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47109" name="Group 5"/>
          <p:cNvGrpSpPr>
            <a:grpSpLocks/>
          </p:cNvGrpSpPr>
          <p:nvPr/>
        </p:nvGrpSpPr>
        <p:grpSpPr bwMode="auto">
          <a:xfrm>
            <a:off x="5943600" y="6019800"/>
            <a:ext cx="381000" cy="152400"/>
            <a:chOff x="5184" y="1632"/>
            <a:chExt cx="240" cy="96"/>
          </a:xfrm>
        </p:grpSpPr>
        <p:sp>
          <p:nvSpPr>
            <p:cNvPr id="47110" name="Rectangle 6" descr="Ondulations"/>
            <p:cNvSpPr>
              <a:spLocks noChangeArrowheads="1"/>
            </p:cNvSpPr>
            <p:nvPr/>
          </p:nvSpPr>
          <p:spPr bwMode="auto">
            <a:xfrm>
              <a:off x="5184" y="1632"/>
              <a:ext cx="240" cy="96"/>
            </a:xfrm>
            <a:prstGeom prst="rect">
              <a:avLst/>
            </a:prstGeom>
            <a:pattFill prst="zigZag">
              <a:fgClr>
                <a:srgbClr val="FFCC99"/>
              </a:fgClr>
              <a:bgClr>
                <a:srgbClr val="FFFFCC"/>
              </a:bgClr>
            </a:patt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7111" name="Line 7" descr="Ondulations"/>
            <p:cNvSpPr>
              <a:spLocks noChangeShapeType="1"/>
            </p:cNvSpPr>
            <p:nvPr/>
          </p:nvSpPr>
          <p:spPr bwMode="auto">
            <a:xfrm flipH="1">
              <a:off x="5184" y="1632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47112" name="Rectangle 8"/>
          <p:cNvSpPr>
            <a:spLocks noChangeArrowheads="1"/>
          </p:cNvSpPr>
          <p:nvPr/>
        </p:nvSpPr>
        <p:spPr bwMode="auto">
          <a:xfrm>
            <a:off x="3886200" y="6400800"/>
            <a:ext cx="4495800" cy="2286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7113" name="Freeform 9" descr="75 %"/>
          <p:cNvSpPr>
            <a:spLocks/>
          </p:cNvSpPr>
          <p:nvPr/>
        </p:nvSpPr>
        <p:spPr bwMode="auto">
          <a:xfrm>
            <a:off x="6240464" y="1981201"/>
            <a:ext cx="1379537" cy="1808163"/>
          </a:xfrm>
          <a:custGeom>
            <a:avLst/>
            <a:gdLst>
              <a:gd name="T0" fmla="*/ 0 w 816"/>
              <a:gd name="T1" fmla="*/ 960 h 1056"/>
              <a:gd name="T2" fmla="*/ 720 w 816"/>
              <a:gd name="T3" fmla="*/ 0 h 1056"/>
              <a:gd name="T4" fmla="*/ 816 w 816"/>
              <a:gd name="T5" fmla="*/ 0 h 1056"/>
              <a:gd name="T6" fmla="*/ 816 w 816"/>
              <a:gd name="T7" fmla="*/ 144 h 1056"/>
              <a:gd name="T8" fmla="*/ 144 w 816"/>
              <a:gd name="T9" fmla="*/ 1056 h 1056"/>
              <a:gd name="T10" fmla="*/ 0 w 816"/>
              <a:gd name="T11" fmla="*/ 1056 h 1056"/>
              <a:gd name="T12" fmla="*/ 0 w 816"/>
              <a:gd name="T13" fmla="*/ 960 h 10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16" h="1056">
                <a:moveTo>
                  <a:pt x="0" y="960"/>
                </a:moveTo>
                <a:lnTo>
                  <a:pt x="720" y="0"/>
                </a:lnTo>
                <a:lnTo>
                  <a:pt x="816" y="0"/>
                </a:lnTo>
                <a:lnTo>
                  <a:pt x="816" y="144"/>
                </a:lnTo>
                <a:lnTo>
                  <a:pt x="144" y="1056"/>
                </a:lnTo>
                <a:lnTo>
                  <a:pt x="0" y="1056"/>
                </a:lnTo>
                <a:lnTo>
                  <a:pt x="0" y="960"/>
                </a:lnTo>
                <a:close/>
              </a:path>
            </a:pathLst>
          </a:custGeom>
          <a:pattFill prst="pct75">
            <a:fgClr>
              <a:srgbClr val="FFCC66"/>
            </a:fgClr>
            <a:bgClr>
              <a:srgbClr val="FFFFCC"/>
            </a:bgClr>
          </a:patt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7114" name="Freeform 10" descr="75 %"/>
          <p:cNvSpPr>
            <a:spLocks/>
          </p:cNvSpPr>
          <p:nvPr/>
        </p:nvSpPr>
        <p:spPr bwMode="auto">
          <a:xfrm flipH="1">
            <a:off x="4648201" y="1981201"/>
            <a:ext cx="1376363" cy="1808163"/>
          </a:xfrm>
          <a:custGeom>
            <a:avLst/>
            <a:gdLst>
              <a:gd name="T0" fmla="*/ 0 w 816"/>
              <a:gd name="T1" fmla="*/ 960 h 1056"/>
              <a:gd name="T2" fmla="*/ 720 w 816"/>
              <a:gd name="T3" fmla="*/ 0 h 1056"/>
              <a:gd name="T4" fmla="*/ 816 w 816"/>
              <a:gd name="T5" fmla="*/ 0 h 1056"/>
              <a:gd name="T6" fmla="*/ 816 w 816"/>
              <a:gd name="T7" fmla="*/ 144 h 1056"/>
              <a:gd name="T8" fmla="*/ 144 w 816"/>
              <a:gd name="T9" fmla="*/ 1056 h 1056"/>
              <a:gd name="T10" fmla="*/ 0 w 816"/>
              <a:gd name="T11" fmla="*/ 1056 h 1056"/>
              <a:gd name="T12" fmla="*/ 0 w 816"/>
              <a:gd name="T13" fmla="*/ 960 h 10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16" h="1056">
                <a:moveTo>
                  <a:pt x="0" y="960"/>
                </a:moveTo>
                <a:lnTo>
                  <a:pt x="720" y="0"/>
                </a:lnTo>
                <a:lnTo>
                  <a:pt x="816" y="0"/>
                </a:lnTo>
                <a:lnTo>
                  <a:pt x="816" y="144"/>
                </a:lnTo>
                <a:lnTo>
                  <a:pt x="144" y="1056"/>
                </a:lnTo>
                <a:lnTo>
                  <a:pt x="0" y="1056"/>
                </a:lnTo>
                <a:lnTo>
                  <a:pt x="0" y="960"/>
                </a:lnTo>
                <a:close/>
              </a:path>
            </a:pathLst>
          </a:custGeom>
          <a:pattFill prst="pct75">
            <a:fgClr>
              <a:srgbClr val="FFCC66"/>
            </a:fgClr>
            <a:bgClr>
              <a:srgbClr val="FFFFCC"/>
            </a:bgClr>
          </a:patt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47115" name="Group 11"/>
          <p:cNvGrpSpPr>
            <a:grpSpLocks/>
          </p:cNvGrpSpPr>
          <p:nvPr/>
        </p:nvGrpSpPr>
        <p:grpSpPr bwMode="auto">
          <a:xfrm rot="5400000" flipV="1">
            <a:off x="6123782" y="3837782"/>
            <a:ext cx="401637" cy="304800"/>
            <a:chOff x="3840" y="1200"/>
            <a:chExt cx="240" cy="192"/>
          </a:xfrm>
        </p:grpSpPr>
        <p:sp>
          <p:nvSpPr>
            <p:cNvPr id="47116" name="Rectangle 12" descr="75%"/>
            <p:cNvSpPr>
              <a:spLocks noChangeArrowheads="1"/>
            </p:cNvSpPr>
            <p:nvPr/>
          </p:nvSpPr>
          <p:spPr bwMode="auto">
            <a:xfrm>
              <a:off x="3840" y="1248"/>
              <a:ext cx="240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7117" name="Line 13"/>
            <p:cNvSpPr>
              <a:spLocks noChangeShapeType="1"/>
            </p:cNvSpPr>
            <p:nvPr/>
          </p:nvSpPr>
          <p:spPr bwMode="auto">
            <a:xfrm flipH="1">
              <a:off x="3888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7118" name="Line 14"/>
            <p:cNvSpPr>
              <a:spLocks noChangeShapeType="1"/>
            </p:cNvSpPr>
            <p:nvPr/>
          </p:nvSpPr>
          <p:spPr bwMode="auto">
            <a:xfrm flipH="1">
              <a:off x="3984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47119" name="Group 15"/>
          <p:cNvGrpSpPr>
            <a:grpSpLocks/>
          </p:cNvGrpSpPr>
          <p:nvPr/>
        </p:nvGrpSpPr>
        <p:grpSpPr bwMode="auto">
          <a:xfrm rot="16200000" flipH="1" flipV="1">
            <a:off x="5742782" y="3837782"/>
            <a:ext cx="401637" cy="304800"/>
            <a:chOff x="3840" y="1200"/>
            <a:chExt cx="240" cy="192"/>
          </a:xfrm>
        </p:grpSpPr>
        <p:sp>
          <p:nvSpPr>
            <p:cNvPr id="47120" name="Rectangle 16" descr="75%"/>
            <p:cNvSpPr>
              <a:spLocks noChangeArrowheads="1"/>
            </p:cNvSpPr>
            <p:nvPr/>
          </p:nvSpPr>
          <p:spPr bwMode="auto">
            <a:xfrm>
              <a:off x="3840" y="1248"/>
              <a:ext cx="240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7121" name="Line 17"/>
            <p:cNvSpPr>
              <a:spLocks noChangeShapeType="1"/>
            </p:cNvSpPr>
            <p:nvPr/>
          </p:nvSpPr>
          <p:spPr bwMode="auto">
            <a:xfrm flipH="1">
              <a:off x="3888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7122" name="Line 18"/>
            <p:cNvSpPr>
              <a:spLocks noChangeShapeType="1"/>
            </p:cNvSpPr>
            <p:nvPr/>
          </p:nvSpPr>
          <p:spPr bwMode="auto">
            <a:xfrm flipH="1">
              <a:off x="3984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47123" name="Rectangle 19" descr="75%"/>
          <p:cNvSpPr>
            <a:spLocks noChangeArrowheads="1"/>
          </p:cNvSpPr>
          <p:nvPr/>
        </p:nvSpPr>
        <p:spPr bwMode="auto">
          <a:xfrm>
            <a:off x="6019800" y="1981200"/>
            <a:ext cx="228600" cy="4038600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7124" name="Rectangle 20" descr="75%"/>
          <p:cNvSpPr>
            <a:spLocks noChangeArrowheads="1"/>
          </p:cNvSpPr>
          <p:nvPr/>
        </p:nvSpPr>
        <p:spPr bwMode="auto">
          <a:xfrm>
            <a:off x="4267200" y="1752600"/>
            <a:ext cx="3733800" cy="228600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47125" name="Group 21"/>
          <p:cNvGrpSpPr>
            <a:grpSpLocks/>
          </p:cNvGrpSpPr>
          <p:nvPr/>
        </p:nvGrpSpPr>
        <p:grpSpPr bwMode="auto">
          <a:xfrm>
            <a:off x="7620000" y="1905000"/>
            <a:ext cx="381000" cy="304800"/>
            <a:chOff x="3840" y="1200"/>
            <a:chExt cx="240" cy="192"/>
          </a:xfrm>
        </p:grpSpPr>
        <p:sp>
          <p:nvSpPr>
            <p:cNvPr id="47126" name="Rectangle 22" descr="75%"/>
            <p:cNvSpPr>
              <a:spLocks noChangeArrowheads="1"/>
            </p:cNvSpPr>
            <p:nvPr/>
          </p:nvSpPr>
          <p:spPr bwMode="auto">
            <a:xfrm>
              <a:off x="3840" y="1248"/>
              <a:ext cx="240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7127" name="Line 23"/>
            <p:cNvSpPr>
              <a:spLocks noChangeShapeType="1"/>
            </p:cNvSpPr>
            <p:nvPr/>
          </p:nvSpPr>
          <p:spPr bwMode="auto">
            <a:xfrm flipH="1">
              <a:off x="3888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7128" name="Line 24"/>
            <p:cNvSpPr>
              <a:spLocks noChangeShapeType="1"/>
            </p:cNvSpPr>
            <p:nvPr/>
          </p:nvSpPr>
          <p:spPr bwMode="auto">
            <a:xfrm flipH="1">
              <a:off x="3984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47129" name="Group 25"/>
          <p:cNvGrpSpPr>
            <a:grpSpLocks/>
          </p:cNvGrpSpPr>
          <p:nvPr/>
        </p:nvGrpSpPr>
        <p:grpSpPr bwMode="auto">
          <a:xfrm flipH="1">
            <a:off x="4267200" y="1905000"/>
            <a:ext cx="381000" cy="304800"/>
            <a:chOff x="3840" y="1200"/>
            <a:chExt cx="240" cy="192"/>
          </a:xfrm>
        </p:grpSpPr>
        <p:sp>
          <p:nvSpPr>
            <p:cNvPr id="47130" name="Rectangle 26" descr="75%"/>
            <p:cNvSpPr>
              <a:spLocks noChangeArrowheads="1"/>
            </p:cNvSpPr>
            <p:nvPr/>
          </p:nvSpPr>
          <p:spPr bwMode="auto">
            <a:xfrm>
              <a:off x="3840" y="1248"/>
              <a:ext cx="240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7131" name="Line 27"/>
            <p:cNvSpPr>
              <a:spLocks noChangeShapeType="1"/>
            </p:cNvSpPr>
            <p:nvPr/>
          </p:nvSpPr>
          <p:spPr bwMode="auto">
            <a:xfrm flipH="1">
              <a:off x="3888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7132" name="Line 28"/>
            <p:cNvSpPr>
              <a:spLocks noChangeShapeType="1"/>
            </p:cNvSpPr>
            <p:nvPr/>
          </p:nvSpPr>
          <p:spPr bwMode="auto">
            <a:xfrm flipH="1">
              <a:off x="3984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47134" name="Group 30"/>
          <p:cNvGrpSpPr>
            <a:grpSpLocks/>
          </p:cNvGrpSpPr>
          <p:nvPr/>
        </p:nvGrpSpPr>
        <p:grpSpPr bwMode="auto">
          <a:xfrm>
            <a:off x="3143251" y="1989138"/>
            <a:ext cx="1296988" cy="4183062"/>
            <a:chOff x="1020" y="1253"/>
            <a:chExt cx="817" cy="2631"/>
          </a:xfrm>
        </p:grpSpPr>
        <p:sp>
          <p:nvSpPr>
            <p:cNvPr id="47135" name="Line 31"/>
            <p:cNvSpPr>
              <a:spLocks noChangeShapeType="1"/>
            </p:cNvSpPr>
            <p:nvPr/>
          </p:nvSpPr>
          <p:spPr bwMode="auto">
            <a:xfrm>
              <a:off x="1020" y="1291"/>
              <a:ext cx="0" cy="25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7136" name="Line 32"/>
            <p:cNvSpPr>
              <a:spLocks noChangeShapeType="1"/>
            </p:cNvSpPr>
            <p:nvPr/>
          </p:nvSpPr>
          <p:spPr bwMode="auto">
            <a:xfrm flipH="1">
              <a:off x="1045" y="3884"/>
              <a:ext cx="7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7137" name="Line 33"/>
            <p:cNvSpPr>
              <a:spLocks noChangeShapeType="1"/>
            </p:cNvSpPr>
            <p:nvPr/>
          </p:nvSpPr>
          <p:spPr bwMode="auto">
            <a:xfrm flipH="1">
              <a:off x="1045" y="1253"/>
              <a:ext cx="6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47138" name="Text Box 34"/>
          <p:cNvSpPr txBox="1">
            <a:spLocks noChangeArrowheads="1"/>
          </p:cNvSpPr>
          <p:nvPr/>
        </p:nvSpPr>
        <p:spPr bwMode="auto">
          <a:xfrm>
            <a:off x="2803526" y="4070335"/>
            <a:ext cx="677863" cy="36886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HP</a:t>
            </a:r>
            <a:endParaRPr lang="fr-FR" alt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139" name="Text Box 35"/>
          <p:cNvSpPr txBox="1">
            <a:spLocks noChangeArrowheads="1"/>
          </p:cNvSpPr>
          <p:nvPr/>
        </p:nvSpPr>
        <p:spPr bwMode="auto">
          <a:xfrm>
            <a:off x="3178970" y="4587830"/>
            <a:ext cx="261223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HP = </a:t>
            </a:r>
            <a:r>
              <a:rPr lang="fr-FR" altLang="fr-FR" b="1" dirty="0">
                <a:latin typeface="Calibri" panose="020F0502020204030204" pitchFamily="34" charset="0"/>
                <a:cs typeface="Calibri" panose="020F0502020204030204" pitchFamily="34" charset="0"/>
              </a:rPr>
              <a:t>Hauteur du sol au plafond - l’épaisseur du chapeau et de la semelle et des coins mariés</a:t>
            </a:r>
          </a:p>
        </p:txBody>
      </p:sp>
      <p:grpSp>
        <p:nvGrpSpPr>
          <p:cNvPr id="47150" name="Group 46"/>
          <p:cNvGrpSpPr>
            <a:grpSpLocks/>
          </p:cNvGrpSpPr>
          <p:nvPr/>
        </p:nvGrpSpPr>
        <p:grpSpPr bwMode="auto">
          <a:xfrm>
            <a:off x="8514677" y="1524002"/>
            <a:ext cx="3116263" cy="538163"/>
            <a:chOff x="2381" y="1104"/>
            <a:chExt cx="2035" cy="339"/>
          </a:xfrm>
        </p:grpSpPr>
        <p:sp>
          <p:nvSpPr>
            <p:cNvPr id="47151" name="Rectangle 47"/>
            <p:cNvSpPr>
              <a:spLocks noChangeArrowheads="1"/>
            </p:cNvSpPr>
            <p:nvPr/>
          </p:nvSpPr>
          <p:spPr bwMode="auto">
            <a:xfrm>
              <a:off x="2448" y="1104"/>
              <a:ext cx="1968" cy="33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7152" name="Text Box 48"/>
            <p:cNvSpPr txBox="1">
              <a:spLocks noChangeArrowheads="1"/>
            </p:cNvSpPr>
            <p:nvPr/>
          </p:nvSpPr>
          <p:spPr bwMode="auto">
            <a:xfrm>
              <a:off x="2381" y="1152"/>
              <a:ext cx="193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FR" altLang="fr-FR" sz="2400" b="1" dirty="0">
                  <a:solidFill>
                    <a:srgbClr val="FFCC66"/>
                  </a:solidFill>
                  <a:latin typeface="Comic Sans MS" panose="030F0702030302020204" pitchFamily="66" charset="0"/>
                </a:rPr>
                <a:t> L = </a:t>
              </a:r>
              <a:r>
                <a:rPr lang="fr-FR" altLang="fr-FR" sz="2400" b="1" dirty="0" smtClean="0">
                  <a:solidFill>
                    <a:srgbClr val="FFCC66"/>
                  </a:solidFill>
                  <a:latin typeface="Comic Sans MS" panose="030F0702030302020204" pitchFamily="66" charset="0"/>
                </a:rPr>
                <a:t>H </a:t>
              </a:r>
              <a:r>
                <a:rPr lang="fr-FR" altLang="fr-FR" sz="2400" b="1" dirty="0">
                  <a:solidFill>
                    <a:srgbClr val="FFCC66"/>
                  </a:solidFill>
                  <a:latin typeface="Comic Sans MS" panose="030F0702030302020204" pitchFamily="66" charset="0"/>
                </a:rPr>
                <a:t>x 1.15</a:t>
              </a:r>
            </a:p>
          </p:txBody>
        </p:sp>
      </p:grpSp>
      <p:grpSp>
        <p:nvGrpSpPr>
          <p:cNvPr id="47161" name="Group 57"/>
          <p:cNvGrpSpPr>
            <a:grpSpLocks/>
          </p:cNvGrpSpPr>
          <p:nvPr/>
        </p:nvGrpSpPr>
        <p:grpSpPr bwMode="auto">
          <a:xfrm>
            <a:off x="4953001" y="1989139"/>
            <a:ext cx="1071563" cy="1800225"/>
            <a:chOff x="2160" y="1253"/>
            <a:chExt cx="675" cy="1134"/>
          </a:xfrm>
        </p:grpSpPr>
        <p:sp>
          <p:nvSpPr>
            <p:cNvPr id="47162" name="Line 58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7163" name="Line 59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7164" name="Line 60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50" name="Text Box 34"/>
          <p:cNvSpPr txBox="1">
            <a:spLocks noChangeArrowheads="1"/>
          </p:cNvSpPr>
          <p:nvPr/>
        </p:nvSpPr>
        <p:spPr bwMode="auto">
          <a:xfrm>
            <a:off x="4035282" y="3203832"/>
            <a:ext cx="1249507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H = HP / 2</a:t>
            </a:r>
            <a:endParaRPr lang="fr-FR" alt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Line 31"/>
          <p:cNvSpPr>
            <a:spLocks noChangeShapeType="1"/>
          </p:cNvSpPr>
          <p:nvPr/>
        </p:nvSpPr>
        <p:spPr bwMode="auto">
          <a:xfrm rot="13095064">
            <a:off x="7832283" y="2483910"/>
            <a:ext cx="0" cy="223196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3" name="Line 32"/>
          <p:cNvSpPr>
            <a:spLocks noChangeShapeType="1"/>
          </p:cNvSpPr>
          <p:nvPr/>
        </p:nvSpPr>
        <p:spPr bwMode="auto">
          <a:xfrm rot="13095064" flipH="1" flipV="1">
            <a:off x="7492498" y="2328557"/>
            <a:ext cx="1129167" cy="20311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4" name="Line 33"/>
          <p:cNvSpPr>
            <a:spLocks noChangeShapeType="1"/>
          </p:cNvSpPr>
          <p:nvPr/>
        </p:nvSpPr>
        <p:spPr bwMode="auto">
          <a:xfrm rot="13095064" flipH="1">
            <a:off x="6160311" y="4155065"/>
            <a:ext cx="10414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7154" name="Text Box 50"/>
          <p:cNvSpPr txBox="1">
            <a:spLocks noChangeArrowheads="1"/>
          </p:cNvSpPr>
          <p:nvPr/>
        </p:nvSpPr>
        <p:spPr bwMode="auto">
          <a:xfrm>
            <a:off x="7627938" y="3402012"/>
            <a:ext cx="415925" cy="3698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/>
            <a:r>
              <a:rPr lang="fr-FR" altLang="fr-FR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</a:p>
        </p:txBody>
      </p:sp>
      <p:sp>
        <p:nvSpPr>
          <p:cNvPr id="55" name="Text Box 34"/>
          <p:cNvSpPr txBox="1">
            <a:spLocks noChangeArrowheads="1"/>
          </p:cNvSpPr>
          <p:nvPr/>
        </p:nvSpPr>
        <p:spPr bwMode="auto">
          <a:xfrm>
            <a:off x="8506740" y="6096000"/>
            <a:ext cx="1073149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 = 7cm</a:t>
            </a:r>
            <a:endParaRPr lang="fr-FR" alt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6" name="Group 57"/>
          <p:cNvGrpSpPr>
            <a:grpSpLocks/>
          </p:cNvGrpSpPr>
          <p:nvPr/>
        </p:nvGrpSpPr>
        <p:grpSpPr bwMode="auto">
          <a:xfrm flipH="1">
            <a:off x="7772400" y="6172199"/>
            <a:ext cx="828675" cy="228600"/>
            <a:chOff x="2160" y="1253"/>
            <a:chExt cx="675" cy="1134"/>
          </a:xfrm>
        </p:grpSpPr>
        <p:sp>
          <p:nvSpPr>
            <p:cNvPr id="57" name="Line 58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8" name="Line 59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9" name="Line 60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0" name="Group 57"/>
          <p:cNvGrpSpPr>
            <a:grpSpLocks/>
          </p:cNvGrpSpPr>
          <p:nvPr/>
        </p:nvGrpSpPr>
        <p:grpSpPr bwMode="auto">
          <a:xfrm flipH="1">
            <a:off x="6239332" y="6019799"/>
            <a:ext cx="828675" cy="152401"/>
            <a:chOff x="2160" y="1253"/>
            <a:chExt cx="675" cy="1134"/>
          </a:xfrm>
        </p:grpSpPr>
        <p:sp>
          <p:nvSpPr>
            <p:cNvPr id="61" name="Line 58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2" name="Line 59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3" name="Line 60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64" name="Text Box 34"/>
          <p:cNvSpPr txBox="1">
            <a:spLocks noChangeArrowheads="1"/>
          </p:cNvSpPr>
          <p:nvPr/>
        </p:nvSpPr>
        <p:spPr bwMode="auto">
          <a:xfrm>
            <a:off x="6899152" y="5881076"/>
            <a:ext cx="1452293" cy="36933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CM = 5cm</a:t>
            </a:r>
            <a:endParaRPr lang="fr-FR" alt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Forme libre 64"/>
          <p:cNvSpPr/>
          <p:nvPr/>
        </p:nvSpPr>
        <p:spPr>
          <a:xfrm flipV="1">
            <a:off x="6257925" y="1985668"/>
            <a:ext cx="1362074" cy="1786231"/>
          </a:xfrm>
          <a:custGeom>
            <a:avLst/>
            <a:gdLst>
              <a:gd name="connsiteX0" fmla="*/ 0 w 2413000"/>
              <a:gd name="connsiteY0" fmla="*/ 0 h 4108450"/>
              <a:gd name="connsiteX1" fmla="*/ 2413000 w 2413000"/>
              <a:gd name="connsiteY1" fmla="*/ 4108450 h 4108450"/>
              <a:gd name="connsiteX2" fmla="*/ 0 w 2413000"/>
              <a:gd name="connsiteY2" fmla="*/ 4108450 h 4108450"/>
              <a:gd name="connsiteX3" fmla="*/ 0 w 2413000"/>
              <a:gd name="connsiteY3" fmla="*/ 0 h 4108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3000" h="4108450">
                <a:moveTo>
                  <a:pt x="0" y="0"/>
                </a:moveTo>
                <a:lnTo>
                  <a:pt x="2413000" y="4108450"/>
                </a:lnTo>
                <a:lnTo>
                  <a:pt x="0" y="4108450"/>
                </a:lnTo>
                <a:lnTo>
                  <a:pt x="0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Rectangle 65"/>
          <p:cNvSpPr/>
          <p:nvPr/>
        </p:nvSpPr>
        <p:spPr>
          <a:xfrm>
            <a:off x="2645570" y="3742711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Rectangle 66"/>
          <p:cNvSpPr/>
          <p:nvPr/>
        </p:nvSpPr>
        <p:spPr>
          <a:xfrm>
            <a:off x="7491413" y="3097710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Rectangle 67"/>
          <p:cNvSpPr/>
          <p:nvPr/>
        </p:nvSpPr>
        <p:spPr>
          <a:xfrm>
            <a:off x="4148138" y="2878719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9" name="Group 57"/>
          <p:cNvGrpSpPr>
            <a:grpSpLocks/>
          </p:cNvGrpSpPr>
          <p:nvPr/>
        </p:nvGrpSpPr>
        <p:grpSpPr bwMode="auto">
          <a:xfrm rot="5400000">
            <a:off x="6618258" y="1045061"/>
            <a:ext cx="632462" cy="1361740"/>
            <a:chOff x="2160" y="1253"/>
            <a:chExt cx="675" cy="1134"/>
          </a:xfrm>
        </p:grpSpPr>
        <p:sp>
          <p:nvSpPr>
            <p:cNvPr id="70" name="Line 58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71" name="Line 59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72" name="Line 60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73" name="Text Box 50"/>
          <p:cNvSpPr txBox="1">
            <a:spLocks noChangeArrowheads="1"/>
          </p:cNvSpPr>
          <p:nvPr/>
        </p:nvSpPr>
        <p:spPr bwMode="auto">
          <a:xfrm>
            <a:off x="6691189" y="1125856"/>
            <a:ext cx="415925" cy="3698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/>
            <a:r>
              <a:rPr lang="fr-FR" altLang="fr-FR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endParaRPr lang="fr-FR" altLang="fr-FR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87" name="Groupe 86"/>
          <p:cNvGrpSpPr/>
          <p:nvPr/>
        </p:nvGrpSpPr>
        <p:grpSpPr>
          <a:xfrm>
            <a:off x="6021277" y="5915016"/>
            <a:ext cx="501650" cy="501650"/>
            <a:chOff x="3733800" y="5605884"/>
            <a:chExt cx="501650" cy="501650"/>
          </a:xfrm>
        </p:grpSpPr>
        <p:sp>
          <p:nvSpPr>
            <p:cNvPr id="88" name="Rectangle 87"/>
            <p:cNvSpPr/>
            <p:nvPr/>
          </p:nvSpPr>
          <p:spPr>
            <a:xfrm>
              <a:off x="3733800" y="5605884"/>
              <a:ext cx="501650" cy="50165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9" name="Ellipse 88"/>
            <p:cNvSpPr/>
            <p:nvPr/>
          </p:nvSpPr>
          <p:spPr>
            <a:xfrm>
              <a:off x="3900387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0" name="Ellipse 89"/>
            <p:cNvSpPr/>
            <p:nvPr/>
          </p:nvSpPr>
          <p:spPr>
            <a:xfrm>
              <a:off x="3755221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1" name="Ellipse 90"/>
            <p:cNvSpPr/>
            <p:nvPr/>
          </p:nvSpPr>
          <p:spPr>
            <a:xfrm>
              <a:off x="3755220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2" name="Ellipse 91"/>
            <p:cNvSpPr/>
            <p:nvPr/>
          </p:nvSpPr>
          <p:spPr>
            <a:xfrm>
              <a:off x="3898861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3" name="Ellipse 92"/>
            <p:cNvSpPr/>
            <p:nvPr/>
          </p:nvSpPr>
          <p:spPr>
            <a:xfrm>
              <a:off x="3827235" y="5955059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4" name="Ellipse 93"/>
            <p:cNvSpPr/>
            <p:nvPr/>
          </p:nvSpPr>
          <p:spPr>
            <a:xfrm>
              <a:off x="4010504" y="595714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5" name="Ellipse 94"/>
            <p:cNvSpPr/>
            <p:nvPr/>
          </p:nvSpPr>
          <p:spPr>
            <a:xfrm>
              <a:off x="4137763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6" name="Ellipse 95"/>
            <p:cNvSpPr/>
            <p:nvPr/>
          </p:nvSpPr>
          <p:spPr>
            <a:xfrm>
              <a:off x="4136237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7" name="Ellipse 96"/>
            <p:cNvSpPr/>
            <p:nvPr/>
          </p:nvSpPr>
          <p:spPr>
            <a:xfrm>
              <a:off x="3900387" y="564182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8" name="Ellipse 97"/>
            <p:cNvSpPr/>
            <p:nvPr/>
          </p:nvSpPr>
          <p:spPr>
            <a:xfrm>
              <a:off x="3755221" y="564182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9" name="Ellipse 98"/>
            <p:cNvSpPr/>
            <p:nvPr/>
          </p:nvSpPr>
          <p:spPr>
            <a:xfrm>
              <a:off x="3827235" y="5759515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00" name="Groupe 99"/>
          <p:cNvGrpSpPr/>
          <p:nvPr/>
        </p:nvGrpSpPr>
        <p:grpSpPr>
          <a:xfrm rot="10800000">
            <a:off x="4674599" y="1759849"/>
            <a:ext cx="501650" cy="501650"/>
            <a:chOff x="5790970" y="5621720"/>
            <a:chExt cx="501650" cy="501650"/>
          </a:xfrm>
        </p:grpSpPr>
        <p:sp>
          <p:nvSpPr>
            <p:cNvPr id="101" name="Rectangle 100"/>
            <p:cNvSpPr/>
            <p:nvPr/>
          </p:nvSpPr>
          <p:spPr>
            <a:xfrm rot="16200000">
              <a:off x="5790970" y="5621720"/>
              <a:ext cx="501650" cy="50165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2" name="Ellipse 101"/>
            <p:cNvSpPr/>
            <p:nvPr/>
          </p:nvSpPr>
          <p:spPr>
            <a:xfrm rot="16200000">
              <a:off x="6065182" y="591106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3" name="Ellipse 102"/>
            <p:cNvSpPr/>
            <p:nvPr/>
          </p:nvSpPr>
          <p:spPr>
            <a:xfrm rot="16200000">
              <a:off x="6065182" y="605623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4" name="Ellipse 103"/>
            <p:cNvSpPr/>
            <p:nvPr/>
          </p:nvSpPr>
          <p:spPr>
            <a:xfrm rot="16200000">
              <a:off x="6212454" y="6056231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5" name="Ellipse 104"/>
            <p:cNvSpPr/>
            <p:nvPr/>
          </p:nvSpPr>
          <p:spPr>
            <a:xfrm rot="16200000">
              <a:off x="6212454" y="591259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6" name="Ellipse 105"/>
            <p:cNvSpPr/>
            <p:nvPr/>
          </p:nvSpPr>
          <p:spPr>
            <a:xfrm rot="16200000">
              <a:off x="6140145" y="598421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7" name="Ellipse 106"/>
            <p:cNvSpPr/>
            <p:nvPr/>
          </p:nvSpPr>
          <p:spPr>
            <a:xfrm rot="16200000">
              <a:off x="6218671" y="5721379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8" name="Ellipse 107"/>
            <p:cNvSpPr/>
            <p:nvPr/>
          </p:nvSpPr>
          <p:spPr>
            <a:xfrm rot="16200000">
              <a:off x="6050050" y="564352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9" name="Ellipse 108"/>
            <p:cNvSpPr/>
            <p:nvPr/>
          </p:nvSpPr>
          <p:spPr>
            <a:xfrm rot="16200000">
              <a:off x="6154402" y="564936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0" name="Ellipse 109"/>
            <p:cNvSpPr/>
            <p:nvPr/>
          </p:nvSpPr>
          <p:spPr>
            <a:xfrm rot="16200000">
              <a:off x="5826908" y="591106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1" name="Ellipse 110"/>
            <p:cNvSpPr/>
            <p:nvPr/>
          </p:nvSpPr>
          <p:spPr>
            <a:xfrm rot="16200000">
              <a:off x="5826908" y="605623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2" name="Ellipse 111"/>
            <p:cNvSpPr/>
            <p:nvPr/>
          </p:nvSpPr>
          <p:spPr>
            <a:xfrm rot="16200000">
              <a:off x="5944601" y="598421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3" name="Ellipse 112"/>
            <p:cNvSpPr/>
            <p:nvPr/>
          </p:nvSpPr>
          <p:spPr>
            <a:xfrm rot="16200000">
              <a:off x="6220027" y="581099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14" name="Groupe 113"/>
          <p:cNvGrpSpPr/>
          <p:nvPr/>
        </p:nvGrpSpPr>
        <p:grpSpPr>
          <a:xfrm rot="10800000" flipH="1">
            <a:off x="7084098" y="1759849"/>
            <a:ext cx="501650" cy="501650"/>
            <a:chOff x="5790970" y="5621720"/>
            <a:chExt cx="501650" cy="501650"/>
          </a:xfrm>
        </p:grpSpPr>
        <p:sp>
          <p:nvSpPr>
            <p:cNvPr id="115" name="Rectangle 114"/>
            <p:cNvSpPr/>
            <p:nvPr/>
          </p:nvSpPr>
          <p:spPr>
            <a:xfrm rot="16200000">
              <a:off x="5790970" y="5621720"/>
              <a:ext cx="501650" cy="50165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6" name="Ellipse 115"/>
            <p:cNvSpPr/>
            <p:nvPr/>
          </p:nvSpPr>
          <p:spPr>
            <a:xfrm rot="16200000">
              <a:off x="6065182" y="591106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7" name="Ellipse 116"/>
            <p:cNvSpPr/>
            <p:nvPr/>
          </p:nvSpPr>
          <p:spPr>
            <a:xfrm rot="16200000">
              <a:off x="6065182" y="605623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8" name="Ellipse 117"/>
            <p:cNvSpPr/>
            <p:nvPr/>
          </p:nvSpPr>
          <p:spPr>
            <a:xfrm rot="16200000">
              <a:off x="6212454" y="6056231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9" name="Ellipse 118"/>
            <p:cNvSpPr/>
            <p:nvPr/>
          </p:nvSpPr>
          <p:spPr>
            <a:xfrm rot="16200000">
              <a:off x="6212454" y="591259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0" name="Ellipse 119"/>
            <p:cNvSpPr/>
            <p:nvPr/>
          </p:nvSpPr>
          <p:spPr>
            <a:xfrm rot="16200000">
              <a:off x="6140145" y="598421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1" name="Ellipse 120"/>
            <p:cNvSpPr/>
            <p:nvPr/>
          </p:nvSpPr>
          <p:spPr>
            <a:xfrm rot="16200000">
              <a:off x="6218671" y="5721379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2" name="Ellipse 121"/>
            <p:cNvSpPr/>
            <p:nvPr/>
          </p:nvSpPr>
          <p:spPr>
            <a:xfrm rot="16200000">
              <a:off x="6050050" y="564352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3" name="Ellipse 122"/>
            <p:cNvSpPr/>
            <p:nvPr/>
          </p:nvSpPr>
          <p:spPr>
            <a:xfrm rot="16200000">
              <a:off x="6154402" y="564936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4" name="Ellipse 123"/>
            <p:cNvSpPr/>
            <p:nvPr/>
          </p:nvSpPr>
          <p:spPr>
            <a:xfrm rot="16200000">
              <a:off x="5826908" y="591106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5" name="Ellipse 124"/>
            <p:cNvSpPr/>
            <p:nvPr/>
          </p:nvSpPr>
          <p:spPr>
            <a:xfrm rot="16200000">
              <a:off x="5826908" y="605623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6" name="Ellipse 125"/>
            <p:cNvSpPr/>
            <p:nvPr/>
          </p:nvSpPr>
          <p:spPr>
            <a:xfrm rot="16200000">
              <a:off x="5944601" y="598421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7" name="Ellipse 126"/>
            <p:cNvSpPr/>
            <p:nvPr/>
          </p:nvSpPr>
          <p:spPr>
            <a:xfrm rot="16200000">
              <a:off x="6220027" y="581099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42" name="Rectangle 141"/>
          <p:cNvSpPr/>
          <p:nvPr/>
        </p:nvSpPr>
        <p:spPr>
          <a:xfrm>
            <a:off x="5612059" y="3414698"/>
            <a:ext cx="1025424" cy="3169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6" name="Ellipse 75"/>
          <p:cNvSpPr/>
          <p:nvPr/>
        </p:nvSpPr>
        <p:spPr>
          <a:xfrm>
            <a:off x="6179543" y="3504005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Ellipse 76"/>
          <p:cNvSpPr/>
          <p:nvPr/>
        </p:nvSpPr>
        <p:spPr>
          <a:xfrm>
            <a:off x="6034377" y="3504005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Ellipse 77"/>
          <p:cNvSpPr/>
          <p:nvPr/>
        </p:nvSpPr>
        <p:spPr>
          <a:xfrm>
            <a:off x="6034376" y="3651277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Ellipse 78"/>
          <p:cNvSpPr/>
          <p:nvPr/>
        </p:nvSpPr>
        <p:spPr>
          <a:xfrm>
            <a:off x="6178017" y="3651277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Ellipse 79"/>
          <p:cNvSpPr/>
          <p:nvPr/>
        </p:nvSpPr>
        <p:spPr>
          <a:xfrm>
            <a:off x="6106391" y="3578968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8" name="Ellipse 147"/>
          <p:cNvSpPr/>
          <p:nvPr/>
        </p:nvSpPr>
        <p:spPr>
          <a:xfrm>
            <a:off x="6522154" y="3500704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9" name="Ellipse 148"/>
          <p:cNvSpPr/>
          <p:nvPr/>
        </p:nvSpPr>
        <p:spPr>
          <a:xfrm>
            <a:off x="6439517" y="3651277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0" name="Ellipse 149"/>
          <p:cNvSpPr/>
          <p:nvPr/>
        </p:nvSpPr>
        <p:spPr>
          <a:xfrm>
            <a:off x="6339840" y="3577031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1" name="Ellipse 150"/>
          <p:cNvSpPr/>
          <p:nvPr/>
        </p:nvSpPr>
        <p:spPr>
          <a:xfrm>
            <a:off x="5700208" y="3504005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2" name="Ellipse 151"/>
          <p:cNvSpPr/>
          <p:nvPr/>
        </p:nvSpPr>
        <p:spPr>
          <a:xfrm>
            <a:off x="5789013" y="3651277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3" name="Ellipse 152"/>
          <p:cNvSpPr/>
          <p:nvPr/>
        </p:nvSpPr>
        <p:spPr>
          <a:xfrm>
            <a:off x="5881547" y="3577032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027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26" name="Group 18"/>
          <p:cNvGrpSpPr>
            <a:grpSpLocks noChangeAspect="1"/>
          </p:cNvGrpSpPr>
          <p:nvPr/>
        </p:nvGrpSpPr>
        <p:grpSpPr bwMode="auto">
          <a:xfrm rot="10800000" flipH="1">
            <a:off x="8594726" y="4953000"/>
            <a:ext cx="473075" cy="304800"/>
            <a:chOff x="3840" y="1200"/>
            <a:chExt cx="240" cy="192"/>
          </a:xfrm>
        </p:grpSpPr>
        <p:sp>
          <p:nvSpPr>
            <p:cNvPr id="43027" name="Rectangle 19" descr="75%"/>
            <p:cNvSpPr>
              <a:spLocks noChangeAspect="1" noChangeArrowheads="1"/>
            </p:cNvSpPr>
            <p:nvPr/>
          </p:nvSpPr>
          <p:spPr bwMode="auto">
            <a:xfrm>
              <a:off x="3840" y="1248"/>
              <a:ext cx="240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3028" name="Line 20"/>
            <p:cNvSpPr>
              <a:spLocks noChangeAspect="1" noChangeShapeType="1"/>
            </p:cNvSpPr>
            <p:nvPr/>
          </p:nvSpPr>
          <p:spPr bwMode="auto">
            <a:xfrm flipH="1">
              <a:off x="3888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3029" name="Line 21"/>
            <p:cNvSpPr>
              <a:spLocks noChangeAspect="1" noChangeShapeType="1"/>
            </p:cNvSpPr>
            <p:nvPr/>
          </p:nvSpPr>
          <p:spPr bwMode="auto">
            <a:xfrm flipH="1">
              <a:off x="3984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43030" name="Group 22"/>
          <p:cNvGrpSpPr>
            <a:grpSpLocks noChangeAspect="1"/>
          </p:cNvGrpSpPr>
          <p:nvPr/>
        </p:nvGrpSpPr>
        <p:grpSpPr bwMode="auto">
          <a:xfrm rot="10800000">
            <a:off x="3505201" y="4953000"/>
            <a:ext cx="473075" cy="304800"/>
            <a:chOff x="3840" y="1200"/>
            <a:chExt cx="240" cy="192"/>
          </a:xfrm>
        </p:grpSpPr>
        <p:sp>
          <p:nvSpPr>
            <p:cNvPr id="43031" name="Rectangle 23" descr="75%"/>
            <p:cNvSpPr>
              <a:spLocks noChangeAspect="1" noChangeArrowheads="1"/>
            </p:cNvSpPr>
            <p:nvPr/>
          </p:nvSpPr>
          <p:spPr bwMode="auto">
            <a:xfrm>
              <a:off x="3840" y="1248"/>
              <a:ext cx="240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3032" name="Line 24"/>
            <p:cNvSpPr>
              <a:spLocks noChangeAspect="1" noChangeShapeType="1"/>
            </p:cNvSpPr>
            <p:nvPr/>
          </p:nvSpPr>
          <p:spPr bwMode="auto">
            <a:xfrm flipH="1">
              <a:off x="3888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3033" name="Line 25"/>
            <p:cNvSpPr>
              <a:spLocks noChangeAspect="1" noChangeShapeType="1"/>
            </p:cNvSpPr>
            <p:nvPr/>
          </p:nvSpPr>
          <p:spPr bwMode="auto">
            <a:xfrm flipH="1">
              <a:off x="3984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2450505" y="1667089"/>
            <a:ext cx="7620000" cy="3048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43064" name="Group 56"/>
          <p:cNvGrpSpPr>
            <a:grpSpLocks/>
          </p:cNvGrpSpPr>
          <p:nvPr/>
        </p:nvGrpSpPr>
        <p:grpSpPr bwMode="auto">
          <a:xfrm>
            <a:off x="4191000" y="2209801"/>
            <a:ext cx="4210050" cy="3019425"/>
            <a:chOff x="1680" y="1392"/>
            <a:chExt cx="2652" cy="1902"/>
          </a:xfrm>
        </p:grpSpPr>
        <p:sp>
          <p:nvSpPr>
            <p:cNvPr id="43013" name="Freeform 5" descr="75%"/>
            <p:cNvSpPr>
              <a:spLocks/>
            </p:cNvSpPr>
            <p:nvPr/>
          </p:nvSpPr>
          <p:spPr bwMode="auto">
            <a:xfrm>
              <a:off x="1680" y="1392"/>
              <a:ext cx="1296" cy="1872"/>
            </a:xfrm>
            <a:custGeom>
              <a:avLst/>
              <a:gdLst>
                <a:gd name="T0" fmla="*/ 0 w 1296"/>
                <a:gd name="T1" fmla="*/ 1680 h 1872"/>
                <a:gd name="T2" fmla="*/ 1200 w 1296"/>
                <a:gd name="T3" fmla="*/ 0 h 1872"/>
                <a:gd name="T4" fmla="*/ 1296 w 1296"/>
                <a:gd name="T5" fmla="*/ 0 h 1872"/>
                <a:gd name="T6" fmla="*/ 1296 w 1296"/>
                <a:gd name="T7" fmla="*/ 240 h 1872"/>
                <a:gd name="T8" fmla="*/ 144 w 1296"/>
                <a:gd name="T9" fmla="*/ 1872 h 1872"/>
                <a:gd name="T10" fmla="*/ 0 w 1296"/>
                <a:gd name="T11" fmla="*/ 1872 h 1872"/>
                <a:gd name="T12" fmla="*/ 0 w 1296"/>
                <a:gd name="T13" fmla="*/ 1680 h 1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6" h="1872">
                  <a:moveTo>
                    <a:pt x="0" y="1680"/>
                  </a:moveTo>
                  <a:lnTo>
                    <a:pt x="1200" y="0"/>
                  </a:lnTo>
                  <a:lnTo>
                    <a:pt x="1296" y="0"/>
                  </a:lnTo>
                  <a:lnTo>
                    <a:pt x="1296" y="240"/>
                  </a:lnTo>
                  <a:lnTo>
                    <a:pt x="144" y="1872"/>
                  </a:lnTo>
                  <a:lnTo>
                    <a:pt x="0" y="1872"/>
                  </a:lnTo>
                  <a:lnTo>
                    <a:pt x="0" y="1680"/>
                  </a:lnTo>
                  <a:close/>
                </a:path>
              </a:pathLst>
            </a:cu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3014" name="Freeform 6" descr="75%"/>
            <p:cNvSpPr>
              <a:spLocks/>
            </p:cNvSpPr>
            <p:nvPr/>
          </p:nvSpPr>
          <p:spPr bwMode="auto">
            <a:xfrm>
              <a:off x="2976" y="1392"/>
              <a:ext cx="1356" cy="1902"/>
            </a:xfrm>
            <a:custGeom>
              <a:avLst/>
              <a:gdLst>
                <a:gd name="T0" fmla="*/ 1344 w 1344"/>
                <a:gd name="T1" fmla="*/ 1680 h 1872"/>
                <a:gd name="T2" fmla="*/ 96 w 1344"/>
                <a:gd name="T3" fmla="*/ 0 h 1872"/>
                <a:gd name="T4" fmla="*/ 0 w 1344"/>
                <a:gd name="T5" fmla="*/ 0 h 1872"/>
                <a:gd name="T6" fmla="*/ 0 w 1344"/>
                <a:gd name="T7" fmla="*/ 240 h 1872"/>
                <a:gd name="T8" fmla="*/ 1200 w 1344"/>
                <a:gd name="T9" fmla="*/ 1872 h 1872"/>
                <a:gd name="T10" fmla="*/ 1344 w 1344"/>
                <a:gd name="T11" fmla="*/ 1872 h 1872"/>
                <a:gd name="T12" fmla="*/ 1344 w 1344"/>
                <a:gd name="T13" fmla="*/ 1680 h 1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44" h="1872">
                  <a:moveTo>
                    <a:pt x="1344" y="1680"/>
                  </a:moveTo>
                  <a:lnTo>
                    <a:pt x="96" y="0"/>
                  </a:lnTo>
                  <a:lnTo>
                    <a:pt x="0" y="0"/>
                  </a:lnTo>
                  <a:lnTo>
                    <a:pt x="0" y="240"/>
                  </a:lnTo>
                  <a:lnTo>
                    <a:pt x="1200" y="1872"/>
                  </a:lnTo>
                  <a:lnTo>
                    <a:pt x="1344" y="1872"/>
                  </a:lnTo>
                  <a:lnTo>
                    <a:pt x="1344" y="1680"/>
                  </a:lnTo>
                  <a:close/>
                </a:path>
              </a:pathLst>
            </a:cu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43015" name="Rectangle 7" descr="10%"/>
          <p:cNvSpPr>
            <a:spLocks noChangeArrowheads="1"/>
          </p:cNvSpPr>
          <p:nvPr/>
        </p:nvSpPr>
        <p:spPr bwMode="auto">
          <a:xfrm>
            <a:off x="4800600" y="3810000"/>
            <a:ext cx="2895600" cy="304800"/>
          </a:xfrm>
          <a:prstGeom prst="rect">
            <a:avLst/>
          </a:prstGeom>
          <a:pattFill prst="pct10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3016" name="Rectangle 8" descr="75%"/>
          <p:cNvSpPr>
            <a:spLocks noChangeArrowheads="1"/>
          </p:cNvSpPr>
          <p:nvPr/>
        </p:nvSpPr>
        <p:spPr bwMode="auto">
          <a:xfrm>
            <a:off x="5257800" y="1974260"/>
            <a:ext cx="1981200" cy="235539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3017" name="Freeform 9"/>
          <p:cNvSpPr>
            <a:spLocks/>
          </p:cNvSpPr>
          <p:nvPr/>
        </p:nvSpPr>
        <p:spPr bwMode="auto">
          <a:xfrm>
            <a:off x="2514600" y="5419598"/>
            <a:ext cx="2743200" cy="1295400"/>
          </a:xfrm>
          <a:custGeom>
            <a:avLst/>
            <a:gdLst>
              <a:gd name="T0" fmla="*/ 0 w 1728"/>
              <a:gd name="T1" fmla="*/ 0 h 816"/>
              <a:gd name="T2" fmla="*/ 1584 w 1728"/>
              <a:gd name="T3" fmla="*/ 0 h 816"/>
              <a:gd name="T4" fmla="*/ 1680 w 1728"/>
              <a:gd name="T5" fmla="*/ 144 h 816"/>
              <a:gd name="T6" fmla="*/ 1584 w 1728"/>
              <a:gd name="T7" fmla="*/ 192 h 816"/>
              <a:gd name="T8" fmla="*/ 1728 w 1728"/>
              <a:gd name="T9" fmla="*/ 288 h 816"/>
              <a:gd name="T10" fmla="*/ 1536 w 1728"/>
              <a:gd name="T11" fmla="*/ 336 h 816"/>
              <a:gd name="T12" fmla="*/ 1440 w 1728"/>
              <a:gd name="T13" fmla="*/ 480 h 816"/>
              <a:gd name="T14" fmla="*/ 1680 w 1728"/>
              <a:gd name="T15" fmla="*/ 528 h 816"/>
              <a:gd name="T16" fmla="*/ 1536 w 1728"/>
              <a:gd name="T17" fmla="*/ 624 h 816"/>
              <a:gd name="T18" fmla="*/ 1728 w 1728"/>
              <a:gd name="T19" fmla="*/ 720 h 816"/>
              <a:gd name="T20" fmla="*/ 1392 w 1728"/>
              <a:gd name="T21" fmla="*/ 816 h 816"/>
              <a:gd name="T22" fmla="*/ 0 w 1728"/>
              <a:gd name="T23" fmla="*/ 816 h 816"/>
              <a:gd name="T24" fmla="*/ 0 w 1728"/>
              <a:gd name="T25" fmla="*/ 0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28" h="816">
                <a:moveTo>
                  <a:pt x="0" y="0"/>
                </a:moveTo>
                <a:lnTo>
                  <a:pt x="1584" y="0"/>
                </a:lnTo>
                <a:lnTo>
                  <a:pt x="1680" y="144"/>
                </a:lnTo>
                <a:lnTo>
                  <a:pt x="1584" y="192"/>
                </a:lnTo>
                <a:lnTo>
                  <a:pt x="1728" y="288"/>
                </a:lnTo>
                <a:lnTo>
                  <a:pt x="1536" y="336"/>
                </a:lnTo>
                <a:lnTo>
                  <a:pt x="1440" y="480"/>
                </a:lnTo>
                <a:lnTo>
                  <a:pt x="1680" y="528"/>
                </a:lnTo>
                <a:lnTo>
                  <a:pt x="1536" y="624"/>
                </a:lnTo>
                <a:lnTo>
                  <a:pt x="1728" y="720"/>
                </a:lnTo>
                <a:lnTo>
                  <a:pt x="1392" y="816"/>
                </a:lnTo>
                <a:lnTo>
                  <a:pt x="0" y="816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3018" name="Freeform 10"/>
          <p:cNvSpPr>
            <a:spLocks/>
          </p:cNvSpPr>
          <p:nvPr/>
        </p:nvSpPr>
        <p:spPr bwMode="auto">
          <a:xfrm flipH="1">
            <a:off x="7010400" y="5419598"/>
            <a:ext cx="2743200" cy="1295400"/>
          </a:xfrm>
          <a:custGeom>
            <a:avLst/>
            <a:gdLst>
              <a:gd name="T0" fmla="*/ 0 w 1728"/>
              <a:gd name="T1" fmla="*/ 0 h 816"/>
              <a:gd name="T2" fmla="*/ 1584 w 1728"/>
              <a:gd name="T3" fmla="*/ 0 h 816"/>
              <a:gd name="T4" fmla="*/ 1680 w 1728"/>
              <a:gd name="T5" fmla="*/ 144 h 816"/>
              <a:gd name="T6" fmla="*/ 1584 w 1728"/>
              <a:gd name="T7" fmla="*/ 192 h 816"/>
              <a:gd name="T8" fmla="*/ 1728 w 1728"/>
              <a:gd name="T9" fmla="*/ 288 h 816"/>
              <a:gd name="T10" fmla="*/ 1536 w 1728"/>
              <a:gd name="T11" fmla="*/ 336 h 816"/>
              <a:gd name="T12" fmla="*/ 1440 w 1728"/>
              <a:gd name="T13" fmla="*/ 480 h 816"/>
              <a:gd name="T14" fmla="*/ 1680 w 1728"/>
              <a:gd name="T15" fmla="*/ 528 h 816"/>
              <a:gd name="T16" fmla="*/ 1536 w 1728"/>
              <a:gd name="T17" fmla="*/ 624 h 816"/>
              <a:gd name="T18" fmla="*/ 1728 w 1728"/>
              <a:gd name="T19" fmla="*/ 720 h 816"/>
              <a:gd name="T20" fmla="*/ 1392 w 1728"/>
              <a:gd name="T21" fmla="*/ 816 h 816"/>
              <a:gd name="T22" fmla="*/ 0 w 1728"/>
              <a:gd name="T23" fmla="*/ 816 h 816"/>
              <a:gd name="T24" fmla="*/ 0 w 1728"/>
              <a:gd name="T25" fmla="*/ 0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28" h="816">
                <a:moveTo>
                  <a:pt x="0" y="0"/>
                </a:moveTo>
                <a:lnTo>
                  <a:pt x="1584" y="0"/>
                </a:lnTo>
                <a:lnTo>
                  <a:pt x="1680" y="144"/>
                </a:lnTo>
                <a:lnTo>
                  <a:pt x="1584" y="192"/>
                </a:lnTo>
                <a:lnTo>
                  <a:pt x="1728" y="288"/>
                </a:lnTo>
                <a:lnTo>
                  <a:pt x="1536" y="336"/>
                </a:lnTo>
                <a:lnTo>
                  <a:pt x="1440" y="480"/>
                </a:lnTo>
                <a:lnTo>
                  <a:pt x="1680" y="528"/>
                </a:lnTo>
                <a:lnTo>
                  <a:pt x="1536" y="624"/>
                </a:lnTo>
                <a:lnTo>
                  <a:pt x="1728" y="720"/>
                </a:lnTo>
                <a:lnTo>
                  <a:pt x="1392" y="816"/>
                </a:lnTo>
                <a:lnTo>
                  <a:pt x="0" y="816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3019" name="Rectangle 11" descr="75%"/>
          <p:cNvSpPr>
            <a:spLocks noChangeArrowheads="1"/>
          </p:cNvSpPr>
          <p:nvPr/>
        </p:nvSpPr>
        <p:spPr bwMode="auto">
          <a:xfrm rot="16200000">
            <a:off x="6138863" y="2014537"/>
            <a:ext cx="219074" cy="6553200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43020" name="Group 12"/>
          <p:cNvGrpSpPr>
            <a:grpSpLocks noChangeAspect="1"/>
          </p:cNvGrpSpPr>
          <p:nvPr/>
        </p:nvGrpSpPr>
        <p:grpSpPr bwMode="auto">
          <a:xfrm rot="5400000">
            <a:off x="8307388" y="4894263"/>
            <a:ext cx="377825" cy="190500"/>
            <a:chOff x="5184" y="1632"/>
            <a:chExt cx="240" cy="96"/>
          </a:xfrm>
        </p:grpSpPr>
        <p:sp>
          <p:nvSpPr>
            <p:cNvPr id="43021" name="Rectangle 13" descr="Ondulations"/>
            <p:cNvSpPr>
              <a:spLocks noChangeAspect="1" noChangeArrowheads="1"/>
            </p:cNvSpPr>
            <p:nvPr/>
          </p:nvSpPr>
          <p:spPr bwMode="auto">
            <a:xfrm>
              <a:off x="5184" y="1632"/>
              <a:ext cx="240" cy="96"/>
            </a:xfrm>
            <a:prstGeom prst="rect">
              <a:avLst/>
            </a:prstGeom>
            <a:pattFill prst="zigZag">
              <a:fgClr>
                <a:srgbClr val="FFCC99"/>
              </a:fgClr>
              <a:bgClr>
                <a:srgbClr val="FFFFCC"/>
              </a:bgClr>
            </a:patt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3022" name="Line 14" descr="Ondulations"/>
            <p:cNvSpPr>
              <a:spLocks noChangeAspect="1" noChangeShapeType="1"/>
            </p:cNvSpPr>
            <p:nvPr/>
          </p:nvSpPr>
          <p:spPr bwMode="auto">
            <a:xfrm flipH="1">
              <a:off x="5184" y="1632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43023" name="Group 15"/>
          <p:cNvGrpSpPr>
            <a:grpSpLocks noChangeAspect="1"/>
          </p:cNvGrpSpPr>
          <p:nvPr/>
        </p:nvGrpSpPr>
        <p:grpSpPr bwMode="auto">
          <a:xfrm rot="5400000">
            <a:off x="3897313" y="4894263"/>
            <a:ext cx="377825" cy="190500"/>
            <a:chOff x="5184" y="1632"/>
            <a:chExt cx="240" cy="96"/>
          </a:xfrm>
        </p:grpSpPr>
        <p:sp>
          <p:nvSpPr>
            <p:cNvPr id="43024" name="Rectangle 16" descr="Ondulations"/>
            <p:cNvSpPr>
              <a:spLocks noChangeAspect="1" noChangeArrowheads="1"/>
            </p:cNvSpPr>
            <p:nvPr/>
          </p:nvSpPr>
          <p:spPr bwMode="auto">
            <a:xfrm>
              <a:off x="5184" y="1632"/>
              <a:ext cx="240" cy="96"/>
            </a:xfrm>
            <a:prstGeom prst="rect">
              <a:avLst/>
            </a:prstGeom>
            <a:pattFill prst="zigZag">
              <a:fgClr>
                <a:srgbClr val="FFCC99"/>
              </a:fgClr>
              <a:bgClr>
                <a:srgbClr val="FFFFCC"/>
              </a:bgClr>
            </a:patt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3025" name="Line 17" descr="Ondulations"/>
            <p:cNvSpPr>
              <a:spLocks noChangeAspect="1" noChangeShapeType="1"/>
            </p:cNvSpPr>
            <p:nvPr/>
          </p:nvSpPr>
          <p:spPr bwMode="auto">
            <a:xfrm flipH="1">
              <a:off x="5184" y="1632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43047" name="Group 39"/>
          <p:cNvGrpSpPr>
            <a:grpSpLocks/>
          </p:cNvGrpSpPr>
          <p:nvPr/>
        </p:nvGrpSpPr>
        <p:grpSpPr bwMode="auto">
          <a:xfrm rot="16200000" flipV="1">
            <a:off x="4945262" y="4968878"/>
            <a:ext cx="554038" cy="2076448"/>
            <a:chOff x="399" y="1200"/>
            <a:chExt cx="570" cy="2544"/>
          </a:xfrm>
        </p:grpSpPr>
        <p:sp>
          <p:nvSpPr>
            <p:cNvPr id="43048" name="Text Box 40"/>
            <p:cNvSpPr txBox="1">
              <a:spLocks noChangeArrowheads="1"/>
            </p:cNvSpPr>
            <p:nvPr/>
          </p:nvSpPr>
          <p:spPr bwMode="auto">
            <a:xfrm>
              <a:off x="399" y="2535"/>
              <a:ext cx="570" cy="1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>
              <a:spAutoFit/>
            </a:bodyPr>
            <a:lstStyle/>
            <a:p>
              <a:pPr algn="ctr"/>
              <a:endParaRPr lang="fr-FR" altLang="fr-FR" sz="2400" b="1">
                <a:latin typeface="Comic Sans MS" panose="030F0702030302020204" pitchFamily="66" charset="0"/>
              </a:endParaRPr>
            </a:p>
          </p:txBody>
        </p:sp>
        <p:sp>
          <p:nvSpPr>
            <p:cNvPr id="43049" name="Line 41"/>
            <p:cNvSpPr>
              <a:spLocks noChangeShapeType="1"/>
            </p:cNvSpPr>
            <p:nvPr/>
          </p:nvSpPr>
          <p:spPr bwMode="auto">
            <a:xfrm>
              <a:off x="960" y="1200"/>
              <a:ext cx="0" cy="25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43050" name="Line 42"/>
          <p:cNvSpPr>
            <a:spLocks noChangeShapeType="1"/>
          </p:cNvSpPr>
          <p:nvPr/>
        </p:nvSpPr>
        <p:spPr bwMode="auto">
          <a:xfrm rot="16200000" flipH="1" flipV="1">
            <a:off x="3935729" y="5473702"/>
            <a:ext cx="48895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3051" name="Line 43"/>
          <p:cNvSpPr>
            <a:spLocks noChangeShapeType="1"/>
          </p:cNvSpPr>
          <p:nvPr/>
        </p:nvSpPr>
        <p:spPr bwMode="auto">
          <a:xfrm rot="5400000" flipV="1">
            <a:off x="4654252" y="4120852"/>
            <a:ext cx="3228975" cy="16469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3055" name="Text Box 47"/>
          <p:cNvSpPr txBox="1">
            <a:spLocks noChangeArrowheads="1"/>
          </p:cNvSpPr>
          <p:nvPr/>
        </p:nvSpPr>
        <p:spPr bwMode="auto">
          <a:xfrm>
            <a:off x="5390315" y="5556253"/>
            <a:ext cx="403732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/>
            <a:r>
              <a:rPr lang="fr-FR" altLang="fr-FR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grpSp>
        <p:nvGrpSpPr>
          <p:cNvPr id="43052" name="Group 44"/>
          <p:cNvGrpSpPr>
            <a:grpSpLocks/>
          </p:cNvGrpSpPr>
          <p:nvPr/>
        </p:nvGrpSpPr>
        <p:grpSpPr bwMode="auto">
          <a:xfrm>
            <a:off x="6543942" y="5738830"/>
            <a:ext cx="3032615" cy="533400"/>
            <a:chOff x="2448" y="1104"/>
            <a:chExt cx="1968" cy="336"/>
          </a:xfrm>
        </p:grpSpPr>
        <p:sp>
          <p:nvSpPr>
            <p:cNvPr id="43053" name="Rectangle 45"/>
            <p:cNvSpPr>
              <a:spLocks noChangeArrowheads="1"/>
            </p:cNvSpPr>
            <p:nvPr/>
          </p:nvSpPr>
          <p:spPr bwMode="auto">
            <a:xfrm>
              <a:off x="2448" y="1104"/>
              <a:ext cx="1968" cy="33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3054" name="Text Box 46"/>
            <p:cNvSpPr txBox="1">
              <a:spLocks noChangeArrowheads="1"/>
            </p:cNvSpPr>
            <p:nvPr/>
          </p:nvSpPr>
          <p:spPr bwMode="auto">
            <a:xfrm>
              <a:off x="2665" y="1128"/>
              <a:ext cx="157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2400" b="1" dirty="0">
                  <a:solidFill>
                    <a:srgbClr val="FFCC66"/>
                  </a:solidFill>
                  <a:latin typeface="Comic Sans MS" panose="030F0702030302020204" pitchFamily="66" charset="0"/>
                </a:rPr>
                <a:t>D = </a:t>
              </a:r>
              <a:r>
                <a:rPr lang="fr-FR" altLang="fr-FR" sz="2400" b="1" dirty="0" smtClean="0">
                  <a:solidFill>
                    <a:srgbClr val="FFCC66"/>
                  </a:solidFill>
                  <a:latin typeface="Comic Sans MS" panose="030F0702030302020204" pitchFamily="66" charset="0"/>
                </a:rPr>
                <a:t>L/2 + CM </a:t>
              </a:r>
              <a:endParaRPr lang="fr-FR" altLang="fr-FR" sz="2400" b="1" dirty="0">
                <a:solidFill>
                  <a:srgbClr val="FFCC66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43062" name="AutoShape 5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0056814" y="188914"/>
            <a:ext cx="358775" cy="287337"/>
          </a:xfrm>
          <a:prstGeom prst="actionButtonHome">
            <a:avLst/>
          </a:prstGeom>
          <a:solidFill>
            <a:srgbClr val="99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3063" name="Text Box 55"/>
          <p:cNvSpPr txBox="1">
            <a:spLocks noChangeArrowheads="1"/>
          </p:cNvSpPr>
          <p:nvPr/>
        </p:nvSpPr>
        <p:spPr bwMode="auto">
          <a:xfrm>
            <a:off x="2855913" y="260351"/>
            <a:ext cx="3600450" cy="1044575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FR" altLang="fr-FR" sz="2000" b="1" u="sng" dirty="0">
                <a:latin typeface="Comic Sans MS" panose="030F0702030302020204" pitchFamily="66" charset="0"/>
              </a:rPr>
              <a:t>Règle de calcul :</a:t>
            </a:r>
          </a:p>
          <a:p>
            <a:pPr algn="ctr"/>
            <a:r>
              <a:rPr lang="fr-FR" altLang="fr-FR" sz="2000" b="1" u="sng" dirty="0">
                <a:latin typeface="Comic Sans MS" panose="030F0702030302020204" pitchFamily="66" charset="0"/>
              </a:rPr>
              <a:t>Positionnement des taquets </a:t>
            </a:r>
          </a:p>
          <a:p>
            <a:pPr algn="ctr"/>
            <a:r>
              <a:rPr lang="fr-FR" altLang="fr-FR" sz="2000" b="1" u="sng" dirty="0">
                <a:latin typeface="Comic Sans MS" panose="030F0702030302020204" pitchFamily="66" charset="0"/>
              </a:rPr>
              <a:t>sur la semelle </a:t>
            </a:r>
            <a:r>
              <a:rPr lang="fr-FR" altLang="fr-FR" sz="2000" b="1" dirty="0">
                <a:latin typeface="Comic Sans MS" panose="030F0702030302020204" pitchFamily="66" charset="0"/>
              </a:rPr>
              <a:t>( D</a:t>
            </a:r>
            <a:r>
              <a:rPr lang="fr-FR" altLang="fr-FR" sz="2000" b="1" dirty="0" smtClean="0">
                <a:latin typeface="Comic Sans MS" panose="030F0702030302020204" pitchFamily="66" charset="0"/>
              </a:rPr>
              <a:t>)</a:t>
            </a:r>
            <a:endParaRPr lang="fr-FR" altLang="fr-FR" sz="2000" b="1" u="sng" dirty="0">
              <a:latin typeface="Comic Sans MS" panose="030F0702030302020204" pitchFamily="66" charset="0"/>
            </a:endParaRPr>
          </a:p>
        </p:txBody>
      </p:sp>
      <p:grpSp>
        <p:nvGrpSpPr>
          <p:cNvPr id="46" name="Group 30"/>
          <p:cNvGrpSpPr>
            <a:grpSpLocks/>
          </p:cNvGrpSpPr>
          <p:nvPr/>
        </p:nvGrpSpPr>
        <p:grpSpPr bwMode="auto">
          <a:xfrm flipV="1">
            <a:off x="2850753" y="2211369"/>
            <a:ext cx="3397647" cy="2965488"/>
            <a:chOff x="1020" y="1253"/>
            <a:chExt cx="817" cy="2631"/>
          </a:xfrm>
        </p:grpSpPr>
        <p:sp>
          <p:nvSpPr>
            <p:cNvPr id="47" name="Line 31"/>
            <p:cNvSpPr>
              <a:spLocks noChangeShapeType="1"/>
            </p:cNvSpPr>
            <p:nvPr/>
          </p:nvSpPr>
          <p:spPr bwMode="auto">
            <a:xfrm>
              <a:off x="1020" y="1291"/>
              <a:ext cx="0" cy="25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8" name="Line 32"/>
            <p:cNvSpPr>
              <a:spLocks noChangeShapeType="1"/>
            </p:cNvSpPr>
            <p:nvPr/>
          </p:nvSpPr>
          <p:spPr bwMode="auto">
            <a:xfrm flipH="1">
              <a:off x="1045" y="3884"/>
              <a:ext cx="7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9" name="Line 33"/>
            <p:cNvSpPr>
              <a:spLocks noChangeShapeType="1"/>
            </p:cNvSpPr>
            <p:nvPr/>
          </p:nvSpPr>
          <p:spPr bwMode="auto">
            <a:xfrm flipH="1">
              <a:off x="1045" y="1253"/>
              <a:ext cx="6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43036" name="Text Box 28"/>
          <p:cNvSpPr txBox="1">
            <a:spLocks noChangeArrowheads="1"/>
          </p:cNvSpPr>
          <p:nvPr/>
        </p:nvSpPr>
        <p:spPr bwMode="auto">
          <a:xfrm>
            <a:off x="2513013" y="3395662"/>
            <a:ext cx="677863" cy="3698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endParaRPr lang="fr-FR" alt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350929" y="3699684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Line 106"/>
          <p:cNvSpPr>
            <a:spLocks noChangeShapeType="1"/>
          </p:cNvSpPr>
          <p:nvPr/>
        </p:nvSpPr>
        <p:spPr bwMode="auto">
          <a:xfrm rot="12949780" flipH="1">
            <a:off x="4504465" y="1375907"/>
            <a:ext cx="0" cy="3569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2" name="Line 107"/>
          <p:cNvSpPr>
            <a:spLocks noChangeShapeType="1"/>
          </p:cNvSpPr>
          <p:nvPr/>
        </p:nvSpPr>
        <p:spPr bwMode="auto">
          <a:xfrm rot="12949780">
            <a:off x="5492446" y="1983259"/>
            <a:ext cx="88223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3" name="Line 108"/>
          <p:cNvSpPr>
            <a:spLocks noChangeShapeType="1"/>
          </p:cNvSpPr>
          <p:nvPr/>
        </p:nvSpPr>
        <p:spPr bwMode="auto">
          <a:xfrm rot="12949780">
            <a:off x="3367358" y="4926553"/>
            <a:ext cx="88223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4" name="Text Box 140"/>
          <p:cNvSpPr txBox="1">
            <a:spLocks noChangeArrowheads="1"/>
          </p:cNvSpPr>
          <p:nvPr/>
        </p:nvSpPr>
        <p:spPr bwMode="auto">
          <a:xfrm>
            <a:off x="4256620" y="3005669"/>
            <a:ext cx="527882" cy="366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fr-FR" b="1" dirty="0" smtClean="0">
                <a:solidFill>
                  <a:srgbClr val="FF0000"/>
                </a:solidFill>
              </a:rPr>
              <a:t>L</a:t>
            </a:r>
            <a:endParaRPr lang="fr-FR" altLang="fr-FR" b="1" dirty="0">
              <a:solidFill>
                <a:srgbClr val="FF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818281" y="3318819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Rectangle 56"/>
          <p:cNvSpPr/>
          <p:nvPr/>
        </p:nvSpPr>
        <p:spPr>
          <a:xfrm>
            <a:off x="5113959" y="5843006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Text Box 104"/>
          <p:cNvSpPr txBox="1">
            <a:spLocks noChangeArrowheads="1"/>
          </p:cNvSpPr>
          <p:nvPr/>
        </p:nvSpPr>
        <p:spPr bwMode="auto">
          <a:xfrm>
            <a:off x="8167684" y="4170228"/>
            <a:ext cx="13573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CM = 5 cm</a:t>
            </a:r>
            <a:endParaRPr lang="fr-FR" alt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9" name="Group 105"/>
          <p:cNvGrpSpPr>
            <a:grpSpLocks/>
          </p:cNvGrpSpPr>
          <p:nvPr/>
        </p:nvGrpSpPr>
        <p:grpSpPr bwMode="auto">
          <a:xfrm rot="16200000" flipH="1">
            <a:off x="8364326" y="4582000"/>
            <a:ext cx="251131" cy="193794"/>
            <a:chOff x="2160" y="1253"/>
            <a:chExt cx="675" cy="1134"/>
          </a:xfrm>
        </p:grpSpPr>
        <p:sp>
          <p:nvSpPr>
            <p:cNvPr id="60" name="Line 106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" name="Line 107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2" name="Line 108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3" name="Group 105"/>
          <p:cNvGrpSpPr>
            <a:grpSpLocks/>
          </p:cNvGrpSpPr>
          <p:nvPr/>
        </p:nvGrpSpPr>
        <p:grpSpPr bwMode="auto">
          <a:xfrm flipH="1">
            <a:off x="7265713" y="1974260"/>
            <a:ext cx="251131" cy="235538"/>
            <a:chOff x="2160" y="1253"/>
            <a:chExt cx="675" cy="1134"/>
          </a:xfrm>
        </p:grpSpPr>
        <p:sp>
          <p:nvSpPr>
            <p:cNvPr id="64" name="Line 106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5" name="Line 107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6" name="Line 108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67" name="Text Box 104"/>
          <p:cNvSpPr txBox="1">
            <a:spLocks noChangeArrowheads="1"/>
          </p:cNvSpPr>
          <p:nvPr/>
        </p:nvSpPr>
        <p:spPr bwMode="auto">
          <a:xfrm>
            <a:off x="7414957" y="1968442"/>
            <a:ext cx="117149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 = 7 cm</a:t>
            </a:r>
            <a:endParaRPr lang="fr-FR" alt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8" name="Text Box 19"/>
          <p:cNvSpPr txBox="1">
            <a:spLocks noChangeArrowheads="1"/>
          </p:cNvSpPr>
          <p:nvPr/>
        </p:nvSpPr>
        <p:spPr bwMode="auto">
          <a:xfrm>
            <a:off x="7211355" y="2997900"/>
            <a:ext cx="103265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fr-FR" b="1" dirty="0" smtClean="0"/>
              <a:t>S = 21cm</a:t>
            </a:r>
            <a:endParaRPr lang="fr-FR" altLang="fr-FR" b="1" dirty="0"/>
          </a:p>
        </p:txBody>
      </p:sp>
      <p:cxnSp>
        <p:nvCxnSpPr>
          <p:cNvPr id="3" name="Connecteur droit avec flèche 2"/>
          <p:cNvCxnSpPr/>
          <p:nvPr/>
        </p:nvCxnSpPr>
        <p:spPr>
          <a:xfrm flipH="1">
            <a:off x="6864802" y="3251107"/>
            <a:ext cx="315881" cy="20663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Groupe 96"/>
          <p:cNvGrpSpPr/>
          <p:nvPr/>
        </p:nvGrpSpPr>
        <p:grpSpPr>
          <a:xfrm>
            <a:off x="7840664" y="4878249"/>
            <a:ext cx="501650" cy="501650"/>
            <a:chOff x="5790970" y="5621720"/>
            <a:chExt cx="501650" cy="501650"/>
          </a:xfrm>
        </p:grpSpPr>
        <p:sp>
          <p:nvSpPr>
            <p:cNvPr id="98" name="Rectangle 97"/>
            <p:cNvSpPr/>
            <p:nvPr/>
          </p:nvSpPr>
          <p:spPr>
            <a:xfrm rot="16200000">
              <a:off x="5790970" y="5621720"/>
              <a:ext cx="501650" cy="50165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9" name="Ellipse 98"/>
            <p:cNvSpPr/>
            <p:nvPr/>
          </p:nvSpPr>
          <p:spPr>
            <a:xfrm rot="16200000">
              <a:off x="6065182" y="591106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0" name="Ellipse 99"/>
            <p:cNvSpPr/>
            <p:nvPr/>
          </p:nvSpPr>
          <p:spPr>
            <a:xfrm rot="16200000">
              <a:off x="6065182" y="605623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1" name="Ellipse 100"/>
            <p:cNvSpPr/>
            <p:nvPr/>
          </p:nvSpPr>
          <p:spPr>
            <a:xfrm rot="16200000">
              <a:off x="6212454" y="6056231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2" name="Ellipse 101"/>
            <p:cNvSpPr/>
            <p:nvPr/>
          </p:nvSpPr>
          <p:spPr>
            <a:xfrm rot="16200000">
              <a:off x="6212454" y="591259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3" name="Ellipse 102"/>
            <p:cNvSpPr/>
            <p:nvPr/>
          </p:nvSpPr>
          <p:spPr>
            <a:xfrm rot="16200000">
              <a:off x="6140145" y="598421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4" name="Ellipse 103"/>
            <p:cNvSpPr/>
            <p:nvPr/>
          </p:nvSpPr>
          <p:spPr>
            <a:xfrm rot="16200000">
              <a:off x="6218671" y="5721379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5" name="Ellipse 104"/>
            <p:cNvSpPr/>
            <p:nvPr/>
          </p:nvSpPr>
          <p:spPr>
            <a:xfrm rot="16200000">
              <a:off x="6050050" y="564352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6" name="Ellipse 105"/>
            <p:cNvSpPr/>
            <p:nvPr/>
          </p:nvSpPr>
          <p:spPr>
            <a:xfrm rot="16200000">
              <a:off x="6154402" y="564936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7" name="Ellipse 106"/>
            <p:cNvSpPr/>
            <p:nvPr/>
          </p:nvSpPr>
          <p:spPr>
            <a:xfrm rot="16200000">
              <a:off x="5826908" y="591106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8" name="Ellipse 107"/>
            <p:cNvSpPr/>
            <p:nvPr/>
          </p:nvSpPr>
          <p:spPr>
            <a:xfrm rot="16200000">
              <a:off x="5826908" y="605623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9" name="Ellipse 108"/>
            <p:cNvSpPr/>
            <p:nvPr/>
          </p:nvSpPr>
          <p:spPr>
            <a:xfrm rot="16200000">
              <a:off x="5944601" y="598421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0" name="Ellipse 109"/>
            <p:cNvSpPr/>
            <p:nvPr/>
          </p:nvSpPr>
          <p:spPr>
            <a:xfrm rot="16200000">
              <a:off x="6220027" y="581099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11" name="Groupe 110"/>
          <p:cNvGrpSpPr/>
          <p:nvPr/>
        </p:nvGrpSpPr>
        <p:grpSpPr>
          <a:xfrm flipH="1">
            <a:off x="4221349" y="4893200"/>
            <a:ext cx="501650" cy="501650"/>
            <a:chOff x="5790970" y="5621720"/>
            <a:chExt cx="501650" cy="501650"/>
          </a:xfrm>
        </p:grpSpPr>
        <p:sp>
          <p:nvSpPr>
            <p:cNvPr id="112" name="Rectangle 111"/>
            <p:cNvSpPr/>
            <p:nvPr/>
          </p:nvSpPr>
          <p:spPr>
            <a:xfrm rot="16200000">
              <a:off x="5790970" y="5621720"/>
              <a:ext cx="501650" cy="50165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3" name="Ellipse 112"/>
            <p:cNvSpPr/>
            <p:nvPr/>
          </p:nvSpPr>
          <p:spPr>
            <a:xfrm rot="16200000">
              <a:off x="6065182" y="591106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4" name="Ellipse 113"/>
            <p:cNvSpPr/>
            <p:nvPr/>
          </p:nvSpPr>
          <p:spPr>
            <a:xfrm rot="16200000">
              <a:off x="6065182" y="605623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5" name="Ellipse 114"/>
            <p:cNvSpPr/>
            <p:nvPr/>
          </p:nvSpPr>
          <p:spPr>
            <a:xfrm rot="16200000">
              <a:off x="6212454" y="6056231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6" name="Ellipse 115"/>
            <p:cNvSpPr/>
            <p:nvPr/>
          </p:nvSpPr>
          <p:spPr>
            <a:xfrm rot="16200000">
              <a:off x="6212454" y="591259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7" name="Ellipse 116"/>
            <p:cNvSpPr/>
            <p:nvPr/>
          </p:nvSpPr>
          <p:spPr>
            <a:xfrm rot="16200000">
              <a:off x="6140145" y="598421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8" name="Ellipse 117"/>
            <p:cNvSpPr/>
            <p:nvPr/>
          </p:nvSpPr>
          <p:spPr>
            <a:xfrm rot="16200000">
              <a:off x="6218671" y="5721379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9" name="Ellipse 118"/>
            <p:cNvSpPr/>
            <p:nvPr/>
          </p:nvSpPr>
          <p:spPr>
            <a:xfrm rot="16200000">
              <a:off x="6050050" y="564352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0" name="Ellipse 119"/>
            <p:cNvSpPr/>
            <p:nvPr/>
          </p:nvSpPr>
          <p:spPr>
            <a:xfrm rot="16200000">
              <a:off x="6154402" y="564936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1" name="Ellipse 120"/>
            <p:cNvSpPr/>
            <p:nvPr/>
          </p:nvSpPr>
          <p:spPr>
            <a:xfrm rot="16200000">
              <a:off x="5826908" y="591106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2" name="Ellipse 121"/>
            <p:cNvSpPr/>
            <p:nvPr/>
          </p:nvSpPr>
          <p:spPr>
            <a:xfrm rot="16200000">
              <a:off x="5826908" y="605623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3" name="Ellipse 122"/>
            <p:cNvSpPr/>
            <p:nvPr/>
          </p:nvSpPr>
          <p:spPr>
            <a:xfrm rot="16200000">
              <a:off x="5944601" y="598421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4" name="Ellipse 123"/>
            <p:cNvSpPr/>
            <p:nvPr/>
          </p:nvSpPr>
          <p:spPr>
            <a:xfrm rot="16200000">
              <a:off x="6220027" y="581099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6" name="Rectangle 125"/>
          <p:cNvSpPr/>
          <p:nvPr/>
        </p:nvSpPr>
        <p:spPr>
          <a:xfrm rot="16200000" flipH="1" flipV="1">
            <a:off x="6010932" y="1996020"/>
            <a:ext cx="501650" cy="50165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7" name="Ellipse 126"/>
          <p:cNvSpPr/>
          <p:nvPr/>
        </p:nvSpPr>
        <p:spPr>
          <a:xfrm rot="16200000" flipH="1" flipV="1">
            <a:off x="6228077" y="2162607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8" name="Ellipse 127"/>
          <p:cNvSpPr/>
          <p:nvPr/>
        </p:nvSpPr>
        <p:spPr>
          <a:xfrm rot="16200000" flipH="1" flipV="1">
            <a:off x="6225540" y="2021441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9" name="Ellipse 128"/>
          <p:cNvSpPr/>
          <p:nvPr/>
        </p:nvSpPr>
        <p:spPr>
          <a:xfrm rot="16200000" flipH="1" flipV="1">
            <a:off x="6045379" y="2017440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0" name="Ellipse 129"/>
          <p:cNvSpPr/>
          <p:nvPr/>
        </p:nvSpPr>
        <p:spPr>
          <a:xfrm rot="16200000" flipH="1" flipV="1">
            <a:off x="6045379" y="2161081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1" name="Ellipse 130"/>
          <p:cNvSpPr/>
          <p:nvPr/>
        </p:nvSpPr>
        <p:spPr>
          <a:xfrm rot="16200000" flipH="1" flipV="1">
            <a:off x="6138024" y="2089455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2" name="Ellipse 131"/>
          <p:cNvSpPr/>
          <p:nvPr/>
        </p:nvSpPr>
        <p:spPr>
          <a:xfrm rot="16200000" flipH="1" flipV="1">
            <a:off x="6273999" y="2352510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3" name="Ellipse 132"/>
          <p:cNvSpPr/>
          <p:nvPr/>
        </p:nvSpPr>
        <p:spPr>
          <a:xfrm rot="16200000" flipH="1" flipV="1">
            <a:off x="6442620" y="2430361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4" name="Ellipse 133"/>
          <p:cNvSpPr/>
          <p:nvPr/>
        </p:nvSpPr>
        <p:spPr>
          <a:xfrm rot="16200000" flipH="1" flipV="1">
            <a:off x="6338268" y="2424525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5" name="Ellipse 134"/>
          <p:cNvSpPr/>
          <p:nvPr/>
        </p:nvSpPr>
        <p:spPr>
          <a:xfrm rot="16200000" flipH="1" flipV="1">
            <a:off x="6430925" y="2162607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6" name="Ellipse 135"/>
          <p:cNvSpPr/>
          <p:nvPr/>
        </p:nvSpPr>
        <p:spPr>
          <a:xfrm rot="16200000" flipH="1" flipV="1">
            <a:off x="6430925" y="2017441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7" name="Ellipse 136"/>
          <p:cNvSpPr/>
          <p:nvPr/>
        </p:nvSpPr>
        <p:spPr>
          <a:xfrm rot="16200000" flipH="1" flipV="1">
            <a:off x="6328811" y="2091738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8" name="Ellipse 137"/>
          <p:cNvSpPr/>
          <p:nvPr/>
        </p:nvSpPr>
        <p:spPr>
          <a:xfrm rot="16200000" flipH="1" flipV="1">
            <a:off x="6272643" y="2262899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9" name="Ellipse 138"/>
          <p:cNvSpPr/>
          <p:nvPr/>
        </p:nvSpPr>
        <p:spPr>
          <a:xfrm rot="5400000" flipV="1">
            <a:off x="6183744" y="2352535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0" name="Ellipse 139"/>
          <p:cNvSpPr/>
          <p:nvPr/>
        </p:nvSpPr>
        <p:spPr>
          <a:xfrm rot="5400000" flipV="1">
            <a:off x="6138025" y="2430361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1" name="Ellipse 140"/>
          <p:cNvSpPr/>
          <p:nvPr/>
        </p:nvSpPr>
        <p:spPr>
          <a:xfrm rot="5400000" flipV="1">
            <a:off x="6032860" y="2424525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2" name="Ellipse 141"/>
          <p:cNvSpPr/>
          <p:nvPr/>
        </p:nvSpPr>
        <p:spPr>
          <a:xfrm rot="5400000" flipV="1">
            <a:off x="6183743" y="2262346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8918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4953001" y="609601"/>
            <a:ext cx="2422525" cy="492443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FR" altLang="fr-FR" sz="2600" u="sng">
                <a:latin typeface="Comic Sans MS" panose="030F0702030302020204" pitchFamily="66" charset="0"/>
              </a:rPr>
              <a:t>Etai vertical</a:t>
            </a:r>
          </a:p>
        </p:txBody>
      </p:sp>
      <p:grpSp>
        <p:nvGrpSpPr>
          <p:cNvPr id="15363" name="Group 3"/>
          <p:cNvGrpSpPr>
            <a:grpSpLocks/>
          </p:cNvGrpSpPr>
          <p:nvPr/>
        </p:nvGrpSpPr>
        <p:grpSpPr bwMode="auto">
          <a:xfrm>
            <a:off x="2667000" y="1524000"/>
            <a:ext cx="7086600" cy="609600"/>
            <a:chOff x="720" y="960"/>
            <a:chExt cx="4464" cy="384"/>
          </a:xfrm>
        </p:grpSpPr>
        <p:sp>
          <p:nvSpPr>
            <p:cNvPr id="15364" name="Rectangle 4"/>
            <p:cNvSpPr>
              <a:spLocks noChangeArrowheads="1"/>
            </p:cNvSpPr>
            <p:nvPr/>
          </p:nvSpPr>
          <p:spPr bwMode="auto">
            <a:xfrm>
              <a:off x="720" y="1200"/>
              <a:ext cx="4464" cy="14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65" name="Rectangle 5"/>
            <p:cNvSpPr>
              <a:spLocks noChangeArrowheads="1"/>
            </p:cNvSpPr>
            <p:nvPr/>
          </p:nvSpPr>
          <p:spPr bwMode="auto">
            <a:xfrm>
              <a:off x="720" y="960"/>
              <a:ext cx="4464" cy="14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66" name="Rectangle 6"/>
            <p:cNvSpPr>
              <a:spLocks noChangeArrowheads="1"/>
            </p:cNvSpPr>
            <p:nvPr/>
          </p:nvSpPr>
          <p:spPr bwMode="auto">
            <a:xfrm>
              <a:off x="1152" y="1104"/>
              <a:ext cx="144" cy="96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67" name="Rectangle 7"/>
            <p:cNvSpPr>
              <a:spLocks noChangeArrowheads="1"/>
            </p:cNvSpPr>
            <p:nvPr/>
          </p:nvSpPr>
          <p:spPr bwMode="auto">
            <a:xfrm>
              <a:off x="1776" y="1104"/>
              <a:ext cx="144" cy="96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68" name="Rectangle 8"/>
            <p:cNvSpPr>
              <a:spLocks noChangeArrowheads="1"/>
            </p:cNvSpPr>
            <p:nvPr/>
          </p:nvSpPr>
          <p:spPr bwMode="auto">
            <a:xfrm>
              <a:off x="4272" y="1104"/>
              <a:ext cx="144" cy="96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69" name="Rectangle 9"/>
            <p:cNvSpPr>
              <a:spLocks noChangeArrowheads="1"/>
            </p:cNvSpPr>
            <p:nvPr/>
          </p:nvSpPr>
          <p:spPr bwMode="auto">
            <a:xfrm>
              <a:off x="3648" y="1104"/>
              <a:ext cx="144" cy="96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70" name="Rectangle 10"/>
            <p:cNvSpPr>
              <a:spLocks noChangeArrowheads="1"/>
            </p:cNvSpPr>
            <p:nvPr/>
          </p:nvSpPr>
          <p:spPr bwMode="auto">
            <a:xfrm>
              <a:off x="3024" y="1104"/>
              <a:ext cx="144" cy="96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71" name="Rectangle 11"/>
            <p:cNvSpPr>
              <a:spLocks noChangeArrowheads="1"/>
            </p:cNvSpPr>
            <p:nvPr/>
          </p:nvSpPr>
          <p:spPr bwMode="auto">
            <a:xfrm>
              <a:off x="2400" y="1104"/>
              <a:ext cx="144" cy="96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72" name="Rectangle 12"/>
            <p:cNvSpPr>
              <a:spLocks noChangeArrowheads="1"/>
            </p:cNvSpPr>
            <p:nvPr/>
          </p:nvSpPr>
          <p:spPr bwMode="auto">
            <a:xfrm>
              <a:off x="4896" y="1104"/>
              <a:ext cx="144" cy="96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2362200" y="6019800"/>
            <a:ext cx="7924800" cy="152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5374" name="Group 14"/>
          <p:cNvGrpSpPr>
            <a:grpSpLocks/>
          </p:cNvGrpSpPr>
          <p:nvPr/>
        </p:nvGrpSpPr>
        <p:grpSpPr bwMode="auto">
          <a:xfrm>
            <a:off x="1563688" y="2133600"/>
            <a:ext cx="8037512" cy="1905000"/>
            <a:chOff x="25" y="1344"/>
            <a:chExt cx="5063" cy="1200"/>
          </a:xfrm>
        </p:grpSpPr>
        <p:sp>
          <p:nvSpPr>
            <p:cNvPr id="15375" name="Rectangle 15" descr="75%"/>
            <p:cNvSpPr>
              <a:spLocks noChangeArrowheads="1"/>
            </p:cNvSpPr>
            <p:nvPr/>
          </p:nvSpPr>
          <p:spPr bwMode="auto">
            <a:xfrm>
              <a:off x="816" y="1344"/>
              <a:ext cx="4272" cy="96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76" name="Text Box 16"/>
            <p:cNvSpPr txBox="1">
              <a:spLocks noChangeArrowheads="1"/>
            </p:cNvSpPr>
            <p:nvPr/>
          </p:nvSpPr>
          <p:spPr bwMode="auto">
            <a:xfrm>
              <a:off x="25" y="2256"/>
              <a:ext cx="84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2400">
                  <a:latin typeface="Comic Sans MS" panose="030F0702030302020204" pitchFamily="66" charset="0"/>
                </a:rPr>
                <a:t>Chapeau</a:t>
              </a:r>
            </a:p>
          </p:txBody>
        </p:sp>
        <p:sp>
          <p:nvSpPr>
            <p:cNvPr id="15377" name="Line 17"/>
            <p:cNvSpPr>
              <a:spLocks noChangeShapeType="1"/>
            </p:cNvSpPr>
            <p:nvPr/>
          </p:nvSpPr>
          <p:spPr bwMode="auto">
            <a:xfrm flipV="1">
              <a:off x="816" y="1392"/>
              <a:ext cx="288" cy="91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5387" name="Text Box 27"/>
          <p:cNvSpPr txBox="1">
            <a:spLocks noChangeArrowheads="1"/>
          </p:cNvSpPr>
          <p:nvPr/>
        </p:nvSpPr>
        <p:spPr bwMode="auto">
          <a:xfrm>
            <a:off x="1568450" y="4572000"/>
            <a:ext cx="1300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fr-FR" sz="2400" dirty="0">
                <a:latin typeface="Comic Sans MS" panose="030F0702030302020204" pitchFamily="66" charset="0"/>
              </a:rPr>
              <a:t>Semelle</a:t>
            </a:r>
          </a:p>
        </p:txBody>
      </p:sp>
      <p:sp>
        <p:nvSpPr>
          <p:cNvPr id="15388" name="Line 28"/>
          <p:cNvSpPr>
            <a:spLocks noChangeShapeType="1"/>
          </p:cNvSpPr>
          <p:nvPr/>
        </p:nvSpPr>
        <p:spPr bwMode="auto">
          <a:xfrm>
            <a:off x="2819400" y="4953000"/>
            <a:ext cx="304800" cy="914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5389" name="Rectangle 29" descr="75%"/>
          <p:cNvSpPr>
            <a:spLocks noChangeArrowheads="1"/>
          </p:cNvSpPr>
          <p:nvPr/>
        </p:nvSpPr>
        <p:spPr bwMode="auto">
          <a:xfrm>
            <a:off x="2971800" y="5867400"/>
            <a:ext cx="6781800" cy="152400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5390" name="Group 30"/>
          <p:cNvGrpSpPr>
            <a:grpSpLocks/>
          </p:cNvGrpSpPr>
          <p:nvPr/>
        </p:nvGrpSpPr>
        <p:grpSpPr bwMode="auto">
          <a:xfrm>
            <a:off x="3276600" y="5715000"/>
            <a:ext cx="5867400" cy="1219200"/>
            <a:chOff x="1104" y="3600"/>
            <a:chExt cx="3696" cy="768"/>
          </a:xfrm>
        </p:grpSpPr>
        <p:grpSp>
          <p:nvGrpSpPr>
            <p:cNvPr id="15391" name="Group 31"/>
            <p:cNvGrpSpPr>
              <a:grpSpLocks/>
            </p:cNvGrpSpPr>
            <p:nvPr/>
          </p:nvGrpSpPr>
          <p:grpSpPr bwMode="auto">
            <a:xfrm>
              <a:off x="4560" y="3600"/>
              <a:ext cx="240" cy="96"/>
              <a:chOff x="5184" y="1632"/>
              <a:chExt cx="240" cy="96"/>
            </a:xfrm>
          </p:grpSpPr>
          <p:sp>
            <p:nvSpPr>
              <p:cNvPr id="15392" name="Rectangle 32" descr="Ondulations"/>
              <p:cNvSpPr>
                <a:spLocks noChangeArrowheads="1"/>
              </p:cNvSpPr>
              <p:nvPr/>
            </p:nvSpPr>
            <p:spPr bwMode="auto">
              <a:xfrm>
                <a:off x="5184" y="1632"/>
                <a:ext cx="240" cy="96"/>
              </a:xfrm>
              <a:prstGeom prst="rect">
                <a:avLst/>
              </a:prstGeom>
              <a:pattFill prst="zigZag">
                <a:fgClr>
                  <a:srgbClr val="FFCC99"/>
                </a:fgClr>
                <a:bgClr>
                  <a:srgbClr val="FFFFCC"/>
                </a:bgClr>
              </a:patt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5393" name="Line 33" descr="Ondulations"/>
              <p:cNvSpPr>
                <a:spLocks noChangeShapeType="1"/>
              </p:cNvSpPr>
              <p:nvPr/>
            </p:nvSpPr>
            <p:spPr bwMode="auto">
              <a:xfrm flipH="1">
                <a:off x="5184" y="1632"/>
                <a:ext cx="240" cy="9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5394" name="Group 34"/>
            <p:cNvGrpSpPr>
              <a:grpSpLocks/>
            </p:cNvGrpSpPr>
            <p:nvPr/>
          </p:nvGrpSpPr>
          <p:grpSpPr bwMode="auto">
            <a:xfrm>
              <a:off x="3696" y="3600"/>
              <a:ext cx="240" cy="96"/>
              <a:chOff x="5184" y="1632"/>
              <a:chExt cx="240" cy="96"/>
            </a:xfrm>
          </p:grpSpPr>
          <p:sp>
            <p:nvSpPr>
              <p:cNvPr id="15395" name="Rectangle 35" descr="Ondulations"/>
              <p:cNvSpPr>
                <a:spLocks noChangeArrowheads="1"/>
              </p:cNvSpPr>
              <p:nvPr/>
            </p:nvSpPr>
            <p:spPr bwMode="auto">
              <a:xfrm>
                <a:off x="5184" y="1632"/>
                <a:ext cx="240" cy="96"/>
              </a:xfrm>
              <a:prstGeom prst="rect">
                <a:avLst/>
              </a:prstGeom>
              <a:pattFill prst="zigZag">
                <a:fgClr>
                  <a:srgbClr val="FFCC99"/>
                </a:fgClr>
                <a:bgClr>
                  <a:srgbClr val="FFFFCC"/>
                </a:bgClr>
              </a:patt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5396" name="Line 36" descr="Ondulations"/>
              <p:cNvSpPr>
                <a:spLocks noChangeShapeType="1"/>
              </p:cNvSpPr>
              <p:nvPr/>
            </p:nvSpPr>
            <p:spPr bwMode="auto">
              <a:xfrm flipH="1">
                <a:off x="5184" y="1632"/>
                <a:ext cx="240" cy="9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5397" name="Group 37"/>
            <p:cNvGrpSpPr>
              <a:grpSpLocks/>
            </p:cNvGrpSpPr>
            <p:nvPr/>
          </p:nvGrpSpPr>
          <p:grpSpPr bwMode="auto">
            <a:xfrm>
              <a:off x="2832" y="3600"/>
              <a:ext cx="240" cy="96"/>
              <a:chOff x="5184" y="1632"/>
              <a:chExt cx="240" cy="96"/>
            </a:xfrm>
          </p:grpSpPr>
          <p:sp>
            <p:nvSpPr>
              <p:cNvPr id="15398" name="Rectangle 38" descr="Ondulations"/>
              <p:cNvSpPr>
                <a:spLocks noChangeArrowheads="1"/>
              </p:cNvSpPr>
              <p:nvPr/>
            </p:nvSpPr>
            <p:spPr bwMode="auto">
              <a:xfrm>
                <a:off x="5184" y="1632"/>
                <a:ext cx="240" cy="96"/>
              </a:xfrm>
              <a:prstGeom prst="rect">
                <a:avLst/>
              </a:prstGeom>
              <a:pattFill prst="zigZag">
                <a:fgClr>
                  <a:srgbClr val="FFCC99"/>
                </a:fgClr>
                <a:bgClr>
                  <a:srgbClr val="FFFFCC"/>
                </a:bgClr>
              </a:patt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5399" name="Line 39" descr="Ondulations"/>
              <p:cNvSpPr>
                <a:spLocks noChangeShapeType="1"/>
              </p:cNvSpPr>
              <p:nvPr/>
            </p:nvSpPr>
            <p:spPr bwMode="auto">
              <a:xfrm flipH="1">
                <a:off x="5184" y="1632"/>
                <a:ext cx="240" cy="9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5400" name="Group 40"/>
            <p:cNvGrpSpPr>
              <a:grpSpLocks/>
            </p:cNvGrpSpPr>
            <p:nvPr/>
          </p:nvGrpSpPr>
          <p:grpSpPr bwMode="auto">
            <a:xfrm>
              <a:off x="1968" y="3600"/>
              <a:ext cx="240" cy="96"/>
              <a:chOff x="5184" y="1632"/>
              <a:chExt cx="240" cy="96"/>
            </a:xfrm>
          </p:grpSpPr>
          <p:sp>
            <p:nvSpPr>
              <p:cNvPr id="15401" name="Rectangle 41" descr="Ondulations"/>
              <p:cNvSpPr>
                <a:spLocks noChangeArrowheads="1"/>
              </p:cNvSpPr>
              <p:nvPr/>
            </p:nvSpPr>
            <p:spPr bwMode="auto">
              <a:xfrm>
                <a:off x="5184" y="1632"/>
                <a:ext cx="240" cy="96"/>
              </a:xfrm>
              <a:prstGeom prst="rect">
                <a:avLst/>
              </a:prstGeom>
              <a:pattFill prst="zigZag">
                <a:fgClr>
                  <a:srgbClr val="FFCC99"/>
                </a:fgClr>
                <a:bgClr>
                  <a:srgbClr val="FFFFCC"/>
                </a:bgClr>
              </a:patt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5402" name="Line 42" descr="Ondulations"/>
              <p:cNvSpPr>
                <a:spLocks noChangeShapeType="1"/>
              </p:cNvSpPr>
              <p:nvPr/>
            </p:nvSpPr>
            <p:spPr bwMode="auto">
              <a:xfrm flipH="1">
                <a:off x="5184" y="1632"/>
                <a:ext cx="240" cy="9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5403" name="Group 43"/>
            <p:cNvGrpSpPr>
              <a:grpSpLocks/>
            </p:cNvGrpSpPr>
            <p:nvPr/>
          </p:nvGrpSpPr>
          <p:grpSpPr bwMode="auto">
            <a:xfrm>
              <a:off x="1104" y="3600"/>
              <a:ext cx="240" cy="96"/>
              <a:chOff x="5184" y="1632"/>
              <a:chExt cx="240" cy="96"/>
            </a:xfrm>
          </p:grpSpPr>
          <p:sp>
            <p:nvSpPr>
              <p:cNvPr id="15404" name="Rectangle 44" descr="Ondulations"/>
              <p:cNvSpPr>
                <a:spLocks noChangeArrowheads="1"/>
              </p:cNvSpPr>
              <p:nvPr/>
            </p:nvSpPr>
            <p:spPr bwMode="auto">
              <a:xfrm>
                <a:off x="5184" y="1632"/>
                <a:ext cx="240" cy="96"/>
              </a:xfrm>
              <a:prstGeom prst="rect">
                <a:avLst/>
              </a:prstGeom>
              <a:pattFill prst="zigZag">
                <a:fgClr>
                  <a:srgbClr val="FFCC99"/>
                </a:fgClr>
                <a:bgClr>
                  <a:srgbClr val="FFFFCC"/>
                </a:bgClr>
              </a:patt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5405" name="Line 45" descr="Ondulations"/>
              <p:cNvSpPr>
                <a:spLocks noChangeShapeType="1"/>
              </p:cNvSpPr>
              <p:nvPr/>
            </p:nvSpPr>
            <p:spPr bwMode="auto">
              <a:xfrm flipH="1">
                <a:off x="5184" y="1632"/>
                <a:ext cx="240" cy="9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5406" name="Text Box 46"/>
            <p:cNvSpPr txBox="1">
              <a:spLocks noChangeArrowheads="1"/>
            </p:cNvSpPr>
            <p:nvPr/>
          </p:nvSpPr>
          <p:spPr bwMode="auto">
            <a:xfrm>
              <a:off x="2419" y="4080"/>
              <a:ext cx="122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2400">
                  <a:latin typeface="Comic Sans MS" panose="030F0702030302020204" pitchFamily="66" charset="0"/>
                </a:rPr>
                <a:t>Coins mariés</a:t>
              </a:r>
            </a:p>
          </p:txBody>
        </p:sp>
        <p:sp>
          <p:nvSpPr>
            <p:cNvPr id="15407" name="Line 47"/>
            <p:cNvSpPr>
              <a:spLocks noChangeShapeType="1"/>
            </p:cNvSpPr>
            <p:nvPr/>
          </p:nvSpPr>
          <p:spPr bwMode="auto">
            <a:xfrm flipV="1">
              <a:off x="3600" y="3696"/>
              <a:ext cx="1056" cy="4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5408" name="Line 48"/>
            <p:cNvSpPr>
              <a:spLocks noChangeShapeType="1"/>
            </p:cNvSpPr>
            <p:nvPr/>
          </p:nvSpPr>
          <p:spPr bwMode="auto">
            <a:xfrm flipH="1" flipV="1">
              <a:off x="2112" y="3744"/>
              <a:ext cx="336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5410" name="Rectangle 50" descr="75%"/>
          <p:cNvSpPr>
            <a:spLocks noChangeArrowheads="1"/>
          </p:cNvSpPr>
          <p:nvPr/>
        </p:nvSpPr>
        <p:spPr bwMode="auto">
          <a:xfrm>
            <a:off x="3352801" y="2286000"/>
            <a:ext cx="228600" cy="3429000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5411" name="Rectangle 51" descr="75%"/>
          <p:cNvSpPr>
            <a:spLocks noChangeArrowheads="1"/>
          </p:cNvSpPr>
          <p:nvPr/>
        </p:nvSpPr>
        <p:spPr bwMode="auto">
          <a:xfrm>
            <a:off x="4724401" y="2286000"/>
            <a:ext cx="228600" cy="3429000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5412" name="Rectangle 52" descr="75%"/>
          <p:cNvSpPr>
            <a:spLocks noChangeArrowheads="1"/>
          </p:cNvSpPr>
          <p:nvPr/>
        </p:nvSpPr>
        <p:spPr bwMode="auto">
          <a:xfrm>
            <a:off x="6096001" y="2286000"/>
            <a:ext cx="228600" cy="3429000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5413" name="Rectangle 53" descr="75%"/>
          <p:cNvSpPr>
            <a:spLocks noChangeArrowheads="1"/>
          </p:cNvSpPr>
          <p:nvPr/>
        </p:nvSpPr>
        <p:spPr bwMode="auto">
          <a:xfrm>
            <a:off x="7467601" y="2286000"/>
            <a:ext cx="228600" cy="3429000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5414" name="Rectangle 54" descr="75%"/>
          <p:cNvSpPr>
            <a:spLocks noChangeArrowheads="1"/>
          </p:cNvSpPr>
          <p:nvPr/>
        </p:nvSpPr>
        <p:spPr bwMode="auto">
          <a:xfrm>
            <a:off x="8839201" y="2286000"/>
            <a:ext cx="228600" cy="3429000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5419" name="Freeform 59" descr="20%"/>
          <p:cNvSpPr>
            <a:spLocks/>
          </p:cNvSpPr>
          <p:nvPr/>
        </p:nvSpPr>
        <p:spPr bwMode="auto">
          <a:xfrm>
            <a:off x="6244213" y="2133600"/>
            <a:ext cx="3048285" cy="3911346"/>
          </a:xfrm>
          <a:custGeom>
            <a:avLst/>
            <a:gdLst>
              <a:gd name="T0" fmla="*/ 48 w 1776"/>
              <a:gd name="T1" fmla="*/ 0 h 2016"/>
              <a:gd name="T2" fmla="*/ 1776 w 1776"/>
              <a:gd name="T3" fmla="*/ 1968 h 2016"/>
              <a:gd name="T4" fmla="*/ 1728 w 1776"/>
              <a:gd name="T5" fmla="*/ 2016 h 2016"/>
              <a:gd name="T6" fmla="*/ 0 w 1776"/>
              <a:gd name="T7" fmla="*/ 48 h 2016"/>
              <a:gd name="T8" fmla="*/ 48 w 1776"/>
              <a:gd name="T9" fmla="*/ 0 h 20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76" h="2016">
                <a:moveTo>
                  <a:pt x="48" y="0"/>
                </a:moveTo>
                <a:lnTo>
                  <a:pt x="1776" y="1968"/>
                </a:lnTo>
                <a:lnTo>
                  <a:pt x="1728" y="2016"/>
                </a:lnTo>
                <a:lnTo>
                  <a:pt x="0" y="48"/>
                </a:lnTo>
                <a:lnTo>
                  <a:pt x="48" y="0"/>
                </a:lnTo>
                <a:close/>
              </a:path>
            </a:pathLst>
          </a:custGeom>
          <a:pattFill prst="pct20">
            <a:fgClr>
              <a:srgbClr val="FFCC66"/>
            </a:fgClr>
            <a:bgClr>
              <a:srgbClr val="FFFFCC"/>
            </a:bgClr>
          </a:patt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5420" name="Freeform 60" descr="20%"/>
          <p:cNvSpPr>
            <a:spLocks/>
          </p:cNvSpPr>
          <p:nvPr/>
        </p:nvSpPr>
        <p:spPr bwMode="auto">
          <a:xfrm>
            <a:off x="3272413" y="2108454"/>
            <a:ext cx="3043470" cy="3886200"/>
          </a:xfrm>
          <a:custGeom>
            <a:avLst/>
            <a:gdLst>
              <a:gd name="T0" fmla="*/ 48 w 1776"/>
              <a:gd name="T1" fmla="*/ 0 h 2016"/>
              <a:gd name="T2" fmla="*/ 1776 w 1776"/>
              <a:gd name="T3" fmla="*/ 1968 h 2016"/>
              <a:gd name="T4" fmla="*/ 1728 w 1776"/>
              <a:gd name="T5" fmla="*/ 2016 h 2016"/>
              <a:gd name="T6" fmla="*/ 0 w 1776"/>
              <a:gd name="T7" fmla="*/ 48 h 2016"/>
              <a:gd name="T8" fmla="*/ 48 w 1776"/>
              <a:gd name="T9" fmla="*/ 0 h 20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76" h="2016">
                <a:moveTo>
                  <a:pt x="48" y="0"/>
                </a:moveTo>
                <a:lnTo>
                  <a:pt x="1776" y="1968"/>
                </a:lnTo>
                <a:lnTo>
                  <a:pt x="1728" y="2016"/>
                </a:lnTo>
                <a:lnTo>
                  <a:pt x="0" y="48"/>
                </a:lnTo>
                <a:lnTo>
                  <a:pt x="48" y="0"/>
                </a:lnTo>
                <a:close/>
              </a:path>
            </a:pathLst>
          </a:custGeom>
          <a:pattFill prst="pct20">
            <a:fgClr>
              <a:srgbClr val="FFCC66"/>
            </a:fgClr>
            <a:bgClr>
              <a:srgbClr val="FFFFCC"/>
            </a:bgClr>
          </a:patt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5421" name="Freeform 61" descr="20%"/>
          <p:cNvSpPr>
            <a:spLocks/>
          </p:cNvSpPr>
          <p:nvPr/>
        </p:nvSpPr>
        <p:spPr bwMode="auto">
          <a:xfrm>
            <a:off x="3146621" y="2133600"/>
            <a:ext cx="3125085" cy="3868827"/>
          </a:xfrm>
          <a:custGeom>
            <a:avLst/>
            <a:gdLst>
              <a:gd name="T0" fmla="*/ 1728 w 1776"/>
              <a:gd name="T1" fmla="*/ 0 h 1824"/>
              <a:gd name="T2" fmla="*/ 0 w 1776"/>
              <a:gd name="T3" fmla="*/ 1776 h 1824"/>
              <a:gd name="T4" fmla="*/ 48 w 1776"/>
              <a:gd name="T5" fmla="*/ 1824 h 1824"/>
              <a:gd name="T6" fmla="*/ 1776 w 1776"/>
              <a:gd name="T7" fmla="*/ 48 h 1824"/>
              <a:gd name="T8" fmla="*/ 1728 w 1776"/>
              <a:gd name="T9" fmla="*/ 0 h 18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76" h="1824">
                <a:moveTo>
                  <a:pt x="1728" y="0"/>
                </a:moveTo>
                <a:lnTo>
                  <a:pt x="0" y="1776"/>
                </a:lnTo>
                <a:lnTo>
                  <a:pt x="48" y="1824"/>
                </a:lnTo>
                <a:lnTo>
                  <a:pt x="1776" y="48"/>
                </a:lnTo>
                <a:lnTo>
                  <a:pt x="1728" y="0"/>
                </a:lnTo>
                <a:close/>
              </a:path>
            </a:pathLst>
          </a:custGeom>
          <a:pattFill prst="pct20">
            <a:fgClr>
              <a:srgbClr val="FFCC66"/>
            </a:fgClr>
            <a:bgClr>
              <a:srgbClr val="FFFFCC"/>
            </a:bgClr>
          </a:patt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5422" name="Freeform 62" descr="20%"/>
          <p:cNvSpPr>
            <a:spLocks/>
          </p:cNvSpPr>
          <p:nvPr/>
        </p:nvSpPr>
        <p:spPr bwMode="auto">
          <a:xfrm>
            <a:off x="6352979" y="2150972"/>
            <a:ext cx="2882989" cy="3868827"/>
          </a:xfrm>
          <a:custGeom>
            <a:avLst/>
            <a:gdLst>
              <a:gd name="T0" fmla="*/ 1728 w 1776"/>
              <a:gd name="T1" fmla="*/ 0 h 1824"/>
              <a:gd name="T2" fmla="*/ 0 w 1776"/>
              <a:gd name="T3" fmla="*/ 1776 h 1824"/>
              <a:gd name="T4" fmla="*/ 48 w 1776"/>
              <a:gd name="T5" fmla="*/ 1824 h 1824"/>
              <a:gd name="T6" fmla="*/ 1776 w 1776"/>
              <a:gd name="T7" fmla="*/ 48 h 1824"/>
              <a:gd name="T8" fmla="*/ 1728 w 1776"/>
              <a:gd name="T9" fmla="*/ 0 h 18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76" h="1824">
                <a:moveTo>
                  <a:pt x="1728" y="0"/>
                </a:moveTo>
                <a:lnTo>
                  <a:pt x="0" y="1776"/>
                </a:lnTo>
                <a:lnTo>
                  <a:pt x="48" y="1824"/>
                </a:lnTo>
                <a:lnTo>
                  <a:pt x="1776" y="48"/>
                </a:lnTo>
                <a:lnTo>
                  <a:pt x="1728" y="0"/>
                </a:lnTo>
                <a:close/>
              </a:path>
            </a:pathLst>
          </a:custGeom>
          <a:pattFill prst="pct20">
            <a:fgClr>
              <a:srgbClr val="FFCC66"/>
            </a:fgClr>
            <a:bgClr>
              <a:srgbClr val="FFFFCC"/>
            </a:bgClr>
          </a:patt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grpSp>
        <p:nvGrpSpPr>
          <p:cNvPr id="15426" name="Group 66"/>
          <p:cNvGrpSpPr>
            <a:grpSpLocks/>
          </p:cNvGrpSpPr>
          <p:nvPr/>
        </p:nvGrpSpPr>
        <p:grpSpPr bwMode="auto">
          <a:xfrm>
            <a:off x="8256593" y="476250"/>
            <a:ext cx="2305129" cy="738722"/>
            <a:chOff x="3984" y="308"/>
            <a:chExt cx="1181" cy="436"/>
          </a:xfrm>
        </p:grpSpPr>
        <p:sp>
          <p:nvSpPr>
            <p:cNvPr id="15427" name="Rectangle 67" descr="75%"/>
            <p:cNvSpPr>
              <a:spLocks noChangeArrowheads="1"/>
            </p:cNvSpPr>
            <p:nvPr/>
          </p:nvSpPr>
          <p:spPr bwMode="auto">
            <a:xfrm>
              <a:off x="3984" y="340"/>
              <a:ext cx="240" cy="96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428" name="Rectangle 68" descr="20%"/>
            <p:cNvSpPr>
              <a:spLocks noChangeArrowheads="1"/>
            </p:cNvSpPr>
            <p:nvPr/>
          </p:nvSpPr>
          <p:spPr bwMode="auto">
            <a:xfrm>
              <a:off x="3984" y="628"/>
              <a:ext cx="240" cy="96"/>
            </a:xfrm>
            <a:prstGeom prst="rect">
              <a:avLst/>
            </a:prstGeom>
            <a:pattFill prst="pct20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429" name="Text Box 69"/>
            <p:cNvSpPr txBox="1">
              <a:spLocks noChangeArrowheads="1"/>
            </p:cNvSpPr>
            <p:nvPr/>
          </p:nvSpPr>
          <p:spPr bwMode="auto">
            <a:xfrm>
              <a:off x="4262" y="308"/>
              <a:ext cx="903" cy="4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fr-FR" altLang="fr-FR" sz="1400" dirty="0" smtClean="0">
                  <a:latin typeface="Comic Sans MS" panose="030F0702030302020204" pitchFamily="66" charset="0"/>
                </a:rPr>
                <a:t>Carrelet 10 x 10cm</a:t>
              </a:r>
              <a:endParaRPr lang="fr-FR" altLang="fr-FR" sz="1400" dirty="0">
                <a:latin typeface="Comic Sans MS" panose="030F0702030302020204" pitchFamily="66" charset="0"/>
              </a:endParaRPr>
            </a:p>
            <a:p>
              <a:endParaRPr lang="fr-FR" altLang="fr-FR" sz="1400" dirty="0">
                <a:latin typeface="Comic Sans MS" panose="030F0702030302020204" pitchFamily="66" charset="0"/>
              </a:endParaRPr>
            </a:p>
            <a:p>
              <a:r>
                <a:rPr lang="fr-FR" altLang="fr-FR" sz="1400" dirty="0" smtClean="0">
                  <a:latin typeface="Comic Sans MS" panose="030F0702030302020204" pitchFamily="66" charset="0"/>
                </a:rPr>
                <a:t>Planche 2,7 x 30</a:t>
              </a:r>
              <a:endParaRPr lang="fr-FR" altLang="fr-FR" sz="1400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62" name="Groupe 61"/>
          <p:cNvGrpSpPr/>
          <p:nvPr/>
        </p:nvGrpSpPr>
        <p:grpSpPr>
          <a:xfrm>
            <a:off x="7458882" y="5510686"/>
            <a:ext cx="501650" cy="501650"/>
            <a:chOff x="3733800" y="5605884"/>
            <a:chExt cx="501650" cy="501650"/>
          </a:xfrm>
        </p:grpSpPr>
        <p:sp>
          <p:nvSpPr>
            <p:cNvPr id="63" name="Rectangle 62"/>
            <p:cNvSpPr/>
            <p:nvPr/>
          </p:nvSpPr>
          <p:spPr>
            <a:xfrm>
              <a:off x="3733800" y="5605884"/>
              <a:ext cx="501650" cy="50165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>
                  <a:alpha val="7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4" name="Ellipse 63"/>
            <p:cNvSpPr/>
            <p:nvPr/>
          </p:nvSpPr>
          <p:spPr>
            <a:xfrm>
              <a:off x="3900387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>
                  <a:alpha val="7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5" name="Ellipse 64"/>
            <p:cNvSpPr/>
            <p:nvPr/>
          </p:nvSpPr>
          <p:spPr>
            <a:xfrm>
              <a:off x="3755221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>
                  <a:alpha val="7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6" name="Ellipse 65"/>
            <p:cNvSpPr/>
            <p:nvPr/>
          </p:nvSpPr>
          <p:spPr>
            <a:xfrm>
              <a:off x="3755220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>
                  <a:alpha val="7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7" name="Ellipse 66"/>
            <p:cNvSpPr/>
            <p:nvPr/>
          </p:nvSpPr>
          <p:spPr>
            <a:xfrm>
              <a:off x="3898861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>
                  <a:alpha val="7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8" name="Ellipse 67"/>
            <p:cNvSpPr/>
            <p:nvPr/>
          </p:nvSpPr>
          <p:spPr>
            <a:xfrm>
              <a:off x="3827235" y="5955059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>
                  <a:alpha val="7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9" name="Ellipse 68"/>
            <p:cNvSpPr/>
            <p:nvPr/>
          </p:nvSpPr>
          <p:spPr>
            <a:xfrm>
              <a:off x="4010504" y="595714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>
                  <a:alpha val="7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0" name="Ellipse 69"/>
            <p:cNvSpPr/>
            <p:nvPr/>
          </p:nvSpPr>
          <p:spPr>
            <a:xfrm>
              <a:off x="4137763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>
                  <a:alpha val="7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1" name="Ellipse 70"/>
            <p:cNvSpPr/>
            <p:nvPr/>
          </p:nvSpPr>
          <p:spPr>
            <a:xfrm>
              <a:off x="4136237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>
                  <a:alpha val="7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2" name="Ellipse 71"/>
            <p:cNvSpPr/>
            <p:nvPr/>
          </p:nvSpPr>
          <p:spPr>
            <a:xfrm>
              <a:off x="3900387" y="564182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>
                  <a:alpha val="7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3" name="Ellipse 72"/>
            <p:cNvSpPr/>
            <p:nvPr/>
          </p:nvSpPr>
          <p:spPr>
            <a:xfrm>
              <a:off x="3755221" y="564182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>
                  <a:alpha val="7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4" name="Ellipse 73"/>
            <p:cNvSpPr/>
            <p:nvPr/>
          </p:nvSpPr>
          <p:spPr>
            <a:xfrm>
              <a:off x="3827235" y="5759515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>
                  <a:alpha val="7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5" name="Groupe 74"/>
          <p:cNvGrpSpPr/>
          <p:nvPr/>
        </p:nvGrpSpPr>
        <p:grpSpPr>
          <a:xfrm rot="5400000">
            <a:off x="4711700" y="2133600"/>
            <a:ext cx="501650" cy="501650"/>
            <a:chOff x="3733800" y="5605884"/>
            <a:chExt cx="501650" cy="501650"/>
          </a:xfrm>
        </p:grpSpPr>
        <p:sp>
          <p:nvSpPr>
            <p:cNvPr id="76" name="Rectangle 75"/>
            <p:cNvSpPr/>
            <p:nvPr/>
          </p:nvSpPr>
          <p:spPr>
            <a:xfrm>
              <a:off x="3733800" y="5605884"/>
              <a:ext cx="501650" cy="50165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7" name="Ellipse 76"/>
            <p:cNvSpPr/>
            <p:nvPr/>
          </p:nvSpPr>
          <p:spPr>
            <a:xfrm>
              <a:off x="3900387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8" name="Ellipse 77"/>
            <p:cNvSpPr/>
            <p:nvPr/>
          </p:nvSpPr>
          <p:spPr>
            <a:xfrm>
              <a:off x="3755221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9" name="Ellipse 78"/>
            <p:cNvSpPr/>
            <p:nvPr/>
          </p:nvSpPr>
          <p:spPr>
            <a:xfrm>
              <a:off x="3755220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0" name="Ellipse 79"/>
            <p:cNvSpPr/>
            <p:nvPr/>
          </p:nvSpPr>
          <p:spPr>
            <a:xfrm>
              <a:off x="3898861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1" name="Ellipse 80"/>
            <p:cNvSpPr/>
            <p:nvPr/>
          </p:nvSpPr>
          <p:spPr>
            <a:xfrm>
              <a:off x="3827235" y="5955059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2" name="Ellipse 81"/>
            <p:cNvSpPr/>
            <p:nvPr/>
          </p:nvSpPr>
          <p:spPr>
            <a:xfrm>
              <a:off x="4010504" y="595714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3" name="Ellipse 82"/>
            <p:cNvSpPr/>
            <p:nvPr/>
          </p:nvSpPr>
          <p:spPr>
            <a:xfrm>
              <a:off x="4137763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4" name="Ellipse 83"/>
            <p:cNvSpPr/>
            <p:nvPr/>
          </p:nvSpPr>
          <p:spPr>
            <a:xfrm>
              <a:off x="4136237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5" name="Ellipse 84"/>
            <p:cNvSpPr/>
            <p:nvPr/>
          </p:nvSpPr>
          <p:spPr>
            <a:xfrm>
              <a:off x="3900387" y="564182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6" name="Ellipse 85"/>
            <p:cNvSpPr/>
            <p:nvPr/>
          </p:nvSpPr>
          <p:spPr>
            <a:xfrm>
              <a:off x="3755221" y="564182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7" name="Ellipse 86"/>
            <p:cNvSpPr/>
            <p:nvPr/>
          </p:nvSpPr>
          <p:spPr>
            <a:xfrm>
              <a:off x="3827235" y="5759515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88" name="Groupe 87"/>
          <p:cNvGrpSpPr/>
          <p:nvPr/>
        </p:nvGrpSpPr>
        <p:grpSpPr>
          <a:xfrm>
            <a:off x="4445198" y="5532107"/>
            <a:ext cx="501650" cy="501650"/>
            <a:chOff x="5790970" y="5621720"/>
            <a:chExt cx="501650" cy="501650"/>
          </a:xfrm>
        </p:grpSpPr>
        <p:sp>
          <p:nvSpPr>
            <p:cNvPr id="89" name="Rectangle 88"/>
            <p:cNvSpPr/>
            <p:nvPr/>
          </p:nvSpPr>
          <p:spPr>
            <a:xfrm rot="16200000">
              <a:off x="5790970" y="5621720"/>
              <a:ext cx="501650" cy="50165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>
                  <a:alpha val="7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0" name="Ellipse 89"/>
            <p:cNvSpPr/>
            <p:nvPr/>
          </p:nvSpPr>
          <p:spPr>
            <a:xfrm rot="16200000">
              <a:off x="6065182" y="591106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>
                  <a:alpha val="7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1" name="Ellipse 90"/>
            <p:cNvSpPr/>
            <p:nvPr/>
          </p:nvSpPr>
          <p:spPr>
            <a:xfrm rot="16200000">
              <a:off x="6065182" y="605623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>
                  <a:alpha val="7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2" name="Ellipse 91"/>
            <p:cNvSpPr/>
            <p:nvPr/>
          </p:nvSpPr>
          <p:spPr>
            <a:xfrm rot="16200000">
              <a:off x="6212454" y="6056231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>
                  <a:alpha val="7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3" name="Ellipse 92"/>
            <p:cNvSpPr/>
            <p:nvPr/>
          </p:nvSpPr>
          <p:spPr>
            <a:xfrm rot="16200000">
              <a:off x="6212454" y="591259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>
                  <a:alpha val="7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4" name="Ellipse 93"/>
            <p:cNvSpPr/>
            <p:nvPr/>
          </p:nvSpPr>
          <p:spPr>
            <a:xfrm rot="16200000">
              <a:off x="6140145" y="598421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>
                  <a:alpha val="7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5" name="Ellipse 94"/>
            <p:cNvSpPr/>
            <p:nvPr/>
          </p:nvSpPr>
          <p:spPr>
            <a:xfrm rot="16200000">
              <a:off x="6218671" y="5721379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>
                  <a:alpha val="7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6" name="Ellipse 95"/>
            <p:cNvSpPr/>
            <p:nvPr/>
          </p:nvSpPr>
          <p:spPr>
            <a:xfrm rot="16200000">
              <a:off x="6050050" y="564352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>
                  <a:alpha val="7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7" name="Ellipse 96"/>
            <p:cNvSpPr/>
            <p:nvPr/>
          </p:nvSpPr>
          <p:spPr>
            <a:xfrm rot="16200000">
              <a:off x="6154402" y="564936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>
                  <a:alpha val="7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8" name="Ellipse 97"/>
            <p:cNvSpPr/>
            <p:nvPr/>
          </p:nvSpPr>
          <p:spPr>
            <a:xfrm rot="16200000">
              <a:off x="5826908" y="591106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>
                  <a:alpha val="7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9" name="Ellipse 98"/>
            <p:cNvSpPr/>
            <p:nvPr/>
          </p:nvSpPr>
          <p:spPr>
            <a:xfrm rot="16200000">
              <a:off x="5826908" y="605623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>
                  <a:alpha val="7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0" name="Ellipse 99"/>
            <p:cNvSpPr/>
            <p:nvPr/>
          </p:nvSpPr>
          <p:spPr>
            <a:xfrm rot="16200000">
              <a:off x="5944601" y="598421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>
                  <a:alpha val="7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1" name="Ellipse 100"/>
            <p:cNvSpPr/>
            <p:nvPr/>
          </p:nvSpPr>
          <p:spPr>
            <a:xfrm rot="16200000">
              <a:off x="6220027" y="581099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>
                  <a:alpha val="7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6" name="Freeform 62" descr="20%"/>
          <p:cNvSpPr>
            <a:spLocks/>
          </p:cNvSpPr>
          <p:nvPr/>
        </p:nvSpPr>
        <p:spPr bwMode="auto">
          <a:xfrm rot="2759655">
            <a:off x="4176510" y="1930320"/>
            <a:ext cx="4108697" cy="4131750"/>
          </a:xfrm>
          <a:custGeom>
            <a:avLst/>
            <a:gdLst>
              <a:gd name="T0" fmla="*/ 1728 w 1776"/>
              <a:gd name="T1" fmla="*/ 0 h 1824"/>
              <a:gd name="T2" fmla="*/ 0 w 1776"/>
              <a:gd name="T3" fmla="*/ 1776 h 1824"/>
              <a:gd name="T4" fmla="*/ 48 w 1776"/>
              <a:gd name="T5" fmla="*/ 1824 h 1824"/>
              <a:gd name="T6" fmla="*/ 1776 w 1776"/>
              <a:gd name="T7" fmla="*/ 48 h 1824"/>
              <a:gd name="T8" fmla="*/ 1728 w 1776"/>
              <a:gd name="T9" fmla="*/ 0 h 18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76" h="1824">
                <a:moveTo>
                  <a:pt x="1728" y="0"/>
                </a:moveTo>
                <a:lnTo>
                  <a:pt x="0" y="1776"/>
                </a:lnTo>
                <a:lnTo>
                  <a:pt x="48" y="1824"/>
                </a:lnTo>
                <a:lnTo>
                  <a:pt x="1776" y="48"/>
                </a:lnTo>
                <a:lnTo>
                  <a:pt x="1728" y="0"/>
                </a:lnTo>
                <a:close/>
              </a:path>
            </a:pathLst>
          </a:custGeom>
          <a:pattFill prst="pct20">
            <a:fgClr>
              <a:srgbClr val="FFCC66"/>
            </a:fgClr>
            <a:bgClr>
              <a:srgbClr val="FFFFCC"/>
            </a:bgClr>
          </a:patt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grpSp>
        <p:nvGrpSpPr>
          <p:cNvPr id="110" name="Groupe 109"/>
          <p:cNvGrpSpPr/>
          <p:nvPr/>
        </p:nvGrpSpPr>
        <p:grpSpPr>
          <a:xfrm rot="5400000">
            <a:off x="7445376" y="2133600"/>
            <a:ext cx="501650" cy="501650"/>
            <a:chOff x="3733800" y="5605884"/>
            <a:chExt cx="501650" cy="501650"/>
          </a:xfrm>
        </p:grpSpPr>
        <p:sp>
          <p:nvSpPr>
            <p:cNvPr id="111" name="Rectangle 110"/>
            <p:cNvSpPr/>
            <p:nvPr/>
          </p:nvSpPr>
          <p:spPr>
            <a:xfrm>
              <a:off x="3733800" y="5605884"/>
              <a:ext cx="501650" cy="50165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2" name="Ellipse 111"/>
            <p:cNvSpPr/>
            <p:nvPr/>
          </p:nvSpPr>
          <p:spPr>
            <a:xfrm>
              <a:off x="3900387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3" name="Ellipse 112"/>
            <p:cNvSpPr/>
            <p:nvPr/>
          </p:nvSpPr>
          <p:spPr>
            <a:xfrm>
              <a:off x="3755221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4" name="Ellipse 113"/>
            <p:cNvSpPr/>
            <p:nvPr/>
          </p:nvSpPr>
          <p:spPr>
            <a:xfrm>
              <a:off x="3755220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5" name="Ellipse 114"/>
            <p:cNvSpPr/>
            <p:nvPr/>
          </p:nvSpPr>
          <p:spPr>
            <a:xfrm>
              <a:off x="3898861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6" name="Ellipse 115"/>
            <p:cNvSpPr/>
            <p:nvPr/>
          </p:nvSpPr>
          <p:spPr>
            <a:xfrm>
              <a:off x="3827235" y="5955059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7" name="Ellipse 116"/>
            <p:cNvSpPr/>
            <p:nvPr/>
          </p:nvSpPr>
          <p:spPr>
            <a:xfrm>
              <a:off x="4010504" y="595714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8" name="Ellipse 117"/>
            <p:cNvSpPr/>
            <p:nvPr/>
          </p:nvSpPr>
          <p:spPr>
            <a:xfrm>
              <a:off x="4137763" y="588009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9" name="Ellipse 118"/>
            <p:cNvSpPr/>
            <p:nvPr/>
          </p:nvSpPr>
          <p:spPr>
            <a:xfrm>
              <a:off x="4136237" y="602736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0" name="Ellipse 119"/>
            <p:cNvSpPr/>
            <p:nvPr/>
          </p:nvSpPr>
          <p:spPr>
            <a:xfrm>
              <a:off x="3900387" y="564182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1" name="Ellipse 120"/>
            <p:cNvSpPr/>
            <p:nvPr/>
          </p:nvSpPr>
          <p:spPr>
            <a:xfrm>
              <a:off x="3755221" y="564182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2" name="Ellipse 121"/>
            <p:cNvSpPr/>
            <p:nvPr/>
          </p:nvSpPr>
          <p:spPr>
            <a:xfrm>
              <a:off x="3827235" y="5759515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3" name="Text Box 27"/>
          <p:cNvSpPr txBox="1">
            <a:spLocks noChangeArrowheads="1"/>
          </p:cNvSpPr>
          <p:nvPr/>
        </p:nvSpPr>
        <p:spPr bwMode="auto">
          <a:xfrm>
            <a:off x="184133" y="5228398"/>
            <a:ext cx="25627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sz="1600" dirty="0" smtClean="0">
                <a:latin typeface="Comic Sans MS" panose="030F0702030302020204" pitchFamily="66" charset="0"/>
              </a:rPr>
              <a:t>Coins mariés dans l’alignement de la semelle</a:t>
            </a:r>
            <a:endParaRPr lang="fr-FR" altLang="fr-FR" sz="1600" dirty="0">
              <a:latin typeface="Comic Sans MS" panose="030F0702030302020204" pitchFamily="66" charset="0"/>
            </a:endParaRPr>
          </a:p>
        </p:txBody>
      </p:sp>
      <p:grpSp>
        <p:nvGrpSpPr>
          <p:cNvPr id="124" name="Group 105"/>
          <p:cNvGrpSpPr>
            <a:grpSpLocks/>
          </p:cNvGrpSpPr>
          <p:nvPr/>
        </p:nvGrpSpPr>
        <p:grpSpPr bwMode="auto">
          <a:xfrm rot="5400000">
            <a:off x="5390268" y="3727795"/>
            <a:ext cx="278216" cy="1133248"/>
            <a:chOff x="2160" y="1253"/>
            <a:chExt cx="675" cy="1134"/>
          </a:xfrm>
        </p:grpSpPr>
        <p:sp>
          <p:nvSpPr>
            <p:cNvPr id="125" name="Line 106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6" name="Line 107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7" name="Line 108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28" name="Text Box 104"/>
          <p:cNvSpPr txBox="1">
            <a:spLocks noChangeArrowheads="1"/>
          </p:cNvSpPr>
          <p:nvPr/>
        </p:nvSpPr>
        <p:spPr bwMode="auto">
          <a:xfrm>
            <a:off x="5264379" y="4108762"/>
            <a:ext cx="463550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endParaRPr lang="fr-FR" altLang="fr-FR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29" name="Group 105"/>
          <p:cNvGrpSpPr>
            <a:grpSpLocks/>
          </p:cNvGrpSpPr>
          <p:nvPr/>
        </p:nvGrpSpPr>
        <p:grpSpPr bwMode="auto">
          <a:xfrm rot="5400000">
            <a:off x="6756100" y="3727795"/>
            <a:ext cx="278216" cy="1133248"/>
            <a:chOff x="2160" y="1253"/>
            <a:chExt cx="675" cy="1134"/>
          </a:xfrm>
        </p:grpSpPr>
        <p:sp>
          <p:nvSpPr>
            <p:cNvPr id="130" name="Line 106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31" name="Line 107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32" name="Line 108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33" name="Text Box 104"/>
          <p:cNvSpPr txBox="1">
            <a:spLocks noChangeArrowheads="1"/>
          </p:cNvSpPr>
          <p:nvPr/>
        </p:nvSpPr>
        <p:spPr bwMode="auto">
          <a:xfrm>
            <a:off x="6630211" y="4108762"/>
            <a:ext cx="463550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endParaRPr lang="fr-FR" altLang="fr-FR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34" name="Group 105"/>
          <p:cNvGrpSpPr>
            <a:grpSpLocks/>
          </p:cNvGrpSpPr>
          <p:nvPr/>
        </p:nvGrpSpPr>
        <p:grpSpPr bwMode="auto">
          <a:xfrm rot="5400000">
            <a:off x="8135666" y="3727795"/>
            <a:ext cx="278216" cy="1133248"/>
            <a:chOff x="2160" y="1253"/>
            <a:chExt cx="675" cy="1134"/>
          </a:xfrm>
        </p:grpSpPr>
        <p:sp>
          <p:nvSpPr>
            <p:cNvPr id="135" name="Line 106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36" name="Line 107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37" name="Line 108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38" name="Text Box 104"/>
          <p:cNvSpPr txBox="1">
            <a:spLocks noChangeArrowheads="1"/>
          </p:cNvSpPr>
          <p:nvPr/>
        </p:nvSpPr>
        <p:spPr bwMode="auto">
          <a:xfrm>
            <a:off x="8009777" y="4108762"/>
            <a:ext cx="463550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endParaRPr lang="fr-FR" altLang="fr-FR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39" name="Group 105"/>
          <p:cNvGrpSpPr>
            <a:grpSpLocks/>
          </p:cNvGrpSpPr>
          <p:nvPr/>
        </p:nvGrpSpPr>
        <p:grpSpPr bwMode="auto">
          <a:xfrm rot="5400000">
            <a:off x="4013793" y="3727795"/>
            <a:ext cx="278216" cy="1133248"/>
            <a:chOff x="2160" y="1253"/>
            <a:chExt cx="675" cy="1134"/>
          </a:xfrm>
        </p:grpSpPr>
        <p:sp>
          <p:nvSpPr>
            <p:cNvPr id="140" name="Line 106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41" name="Line 107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42" name="Line 108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43" name="Text Box 104"/>
          <p:cNvSpPr txBox="1">
            <a:spLocks noChangeArrowheads="1"/>
          </p:cNvSpPr>
          <p:nvPr/>
        </p:nvSpPr>
        <p:spPr bwMode="auto">
          <a:xfrm>
            <a:off x="3887904" y="4108762"/>
            <a:ext cx="463550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endParaRPr lang="fr-FR" altLang="fr-FR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45" name="Group 105"/>
          <p:cNvGrpSpPr>
            <a:grpSpLocks/>
          </p:cNvGrpSpPr>
          <p:nvPr/>
        </p:nvGrpSpPr>
        <p:grpSpPr bwMode="auto">
          <a:xfrm rot="10800000">
            <a:off x="9607550" y="2133937"/>
            <a:ext cx="278216" cy="3885861"/>
            <a:chOff x="2160" y="1253"/>
            <a:chExt cx="675" cy="1134"/>
          </a:xfrm>
        </p:grpSpPr>
        <p:sp>
          <p:nvSpPr>
            <p:cNvPr id="146" name="Line 106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47" name="Line 107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48" name="Line 108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44" name="Text Box 140"/>
          <p:cNvSpPr txBox="1">
            <a:spLocks noChangeArrowheads="1"/>
          </p:cNvSpPr>
          <p:nvPr/>
        </p:nvSpPr>
        <p:spPr bwMode="auto">
          <a:xfrm>
            <a:off x="9448801" y="3883054"/>
            <a:ext cx="2206905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b="1" dirty="0" smtClean="0"/>
              <a:t>HP : hauteur passage</a:t>
            </a:r>
            <a:endParaRPr lang="fr-FR" altLang="fr-FR" b="1" dirty="0"/>
          </a:p>
        </p:txBody>
      </p:sp>
      <p:grpSp>
        <p:nvGrpSpPr>
          <p:cNvPr id="149" name="Group 130"/>
          <p:cNvGrpSpPr>
            <a:grpSpLocks/>
          </p:cNvGrpSpPr>
          <p:nvPr/>
        </p:nvGrpSpPr>
        <p:grpSpPr bwMode="auto">
          <a:xfrm>
            <a:off x="1050790" y="621860"/>
            <a:ext cx="3394408" cy="473197"/>
            <a:chOff x="2448" y="1104"/>
            <a:chExt cx="1968" cy="348"/>
          </a:xfrm>
        </p:grpSpPr>
        <p:sp>
          <p:nvSpPr>
            <p:cNvPr id="150" name="Rectangle 131"/>
            <p:cNvSpPr>
              <a:spLocks noChangeArrowheads="1"/>
            </p:cNvSpPr>
            <p:nvPr/>
          </p:nvSpPr>
          <p:spPr bwMode="auto">
            <a:xfrm>
              <a:off x="2448" y="1104"/>
              <a:ext cx="1968" cy="33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fr-FR"/>
            </a:p>
          </p:txBody>
        </p:sp>
        <p:sp>
          <p:nvSpPr>
            <p:cNvPr id="151" name="Text Box 132"/>
            <p:cNvSpPr txBox="1">
              <a:spLocks noChangeArrowheads="1"/>
            </p:cNvSpPr>
            <p:nvPr/>
          </p:nvSpPr>
          <p:spPr bwMode="auto">
            <a:xfrm>
              <a:off x="2515" y="1112"/>
              <a:ext cx="1866" cy="3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/>
              <a:r>
                <a:rPr lang="fr-FR" altLang="fr-FR" sz="2400" b="1" dirty="0" smtClean="0">
                  <a:solidFill>
                    <a:srgbClr val="FFCC66"/>
                  </a:solidFill>
                  <a:latin typeface="Comic Sans MS" panose="030F0702030302020204" pitchFamily="66" charset="0"/>
                </a:rPr>
                <a:t>90 cm &gt; D &gt; (P / 4)</a:t>
              </a:r>
              <a:endParaRPr lang="fr-FR" altLang="fr-FR" sz="2400" b="1" dirty="0">
                <a:solidFill>
                  <a:srgbClr val="FFCC66"/>
                </a:solidFill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5765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387</Words>
  <Application>Microsoft Office PowerPoint</Application>
  <PresentationFormat>Grand écran</PresentationFormat>
  <Paragraphs>123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Comic Sans MS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MARCHANDIN David</dc:creator>
  <cp:lastModifiedBy>MARCHANDIN David</cp:lastModifiedBy>
  <cp:revision>25</cp:revision>
  <cp:lastPrinted>2022-06-07T18:40:56Z</cp:lastPrinted>
  <dcterms:created xsi:type="dcterms:W3CDTF">2022-06-07T17:10:13Z</dcterms:created>
  <dcterms:modified xsi:type="dcterms:W3CDTF">2023-01-24T07:49:40Z</dcterms:modified>
</cp:coreProperties>
</file>