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262" r:id="rId2"/>
    <p:sldId id="263" r:id="rId3"/>
    <p:sldId id="260" r:id="rId4"/>
    <p:sldId id="257" r:id="rId5"/>
    <p:sldId id="266" r:id="rId6"/>
    <p:sldId id="258" r:id="rId7"/>
    <p:sldId id="261" r:id="rId8"/>
    <p:sldId id="264" r:id="rId9"/>
    <p:sldId id="265" r:id="rId10"/>
    <p:sldId id="259" r:id="rId11"/>
  </p:sldIdLst>
  <p:sldSz cx="12192000" cy="6858000"/>
  <p:notesSz cx="9929813" cy="679926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>
        <p:scale>
          <a:sx n="100" d="100"/>
          <a:sy n="100" d="100"/>
        </p:scale>
        <p:origin x="276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919" cy="34114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624596" y="0"/>
            <a:ext cx="4302919" cy="34114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E88DBE-9FE6-482F-B1AD-12A9B164CA8C}" type="datetimeFigureOut">
              <a:rPr lang="fr-FR" smtClean="0"/>
              <a:t>07/06/2022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6458120"/>
            <a:ext cx="4302919" cy="34114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624596" y="6458120"/>
            <a:ext cx="4302919" cy="34114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3989A1-C533-43E7-8488-DB738A55E5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4382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10A44-54EF-4D68-871B-2D0F579EEDAA}" type="datetimeFigureOut">
              <a:rPr lang="fr-FR" smtClean="0"/>
              <a:t>07/06/2022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1E4D3-8D3B-4589-A702-C36090DE78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8009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10A44-54EF-4D68-871B-2D0F579EEDAA}" type="datetimeFigureOut">
              <a:rPr lang="fr-FR" smtClean="0"/>
              <a:t>07/06/2022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1E4D3-8D3B-4589-A702-C36090DE78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3741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10A44-54EF-4D68-871B-2D0F579EEDAA}" type="datetimeFigureOut">
              <a:rPr lang="fr-FR" smtClean="0"/>
              <a:t>07/06/2022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1E4D3-8D3B-4589-A702-C36090DE78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0795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10A44-54EF-4D68-871B-2D0F579EEDAA}" type="datetimeFigureOut">
              <a:rPr lang="fr-FR" smtClean="0"/>
              <a:t>07/06/2022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1E4D3-8D3B-4589-A702-C36090DE78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3495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10A44-54EF-4D68-871B-2D0F579EEDAA}" type="datetimeFigureOut">
              <a:rPr lang="fr-FR" smtClean="0"/>
              <a:t>07/06/2022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1E4D3-8D3B-4589-A702-C36090DE78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2346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10A44-54EF-4D68-871B-2D0F579EEDAA}" type="datetimeFigureOut">
              <a:rPr lang="fr-FR" smtClean="0"/>
              <a:t>07/06/2022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1E4D3-8D3B-4589-A702-C36090DE78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3752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10A44-54EF-4D68-871B-2D0F579EEDAA}" type="datetimeFigureOut">
              <a:rPr lang="fr-FR" smtClean="0"/>
              <a:t>07/06/2022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1E4D3-8D3B-4589-A702-C36090DE78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6832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10A44-54EF-4D68-871B-2D0F579EEDAA}" type="datetimeFigureOut">
              <a:rPr lang="fr-FR" smtClean="0"/>
              <a:t>07/06/2022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1E4D3-8D3B-4589-A702-C36090DE78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7850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10A44-54EF-4D68-871B-2D0F579EEDAA}" type="datetimeFigureOut">
              <a:rPr lang="fr-FR" smtClean="0"/>
              <a:t>07/06/2022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1E4D3-8D3B-4589-A702-C36090DE78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2243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10A44-54EF-4D68-871B-2D0F579EEDAA}" type="datetimeFigureOut">
              <a:rPr lang="fr-FR" smtClean="0"/>
              <a:t>07/06/2022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1E4D3-8D3B-4589-A702-C36090DE78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4480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10A44-54EF-4D68-871B-2D0F579EEDAA}" type="datetimeFigureOut">
              <a:rPr lang="fr-FR" smtClean="0"/>
              <a:t>07/06/2022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1E4D3-8D3B-4589-A702-C36090DE78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7987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310A44-54EF-4D68-871B-2D0F579EEDAA}" type="datetimeFigureOut">
              <a:rPr lang="fr-FR" smtClean="0"/>
              <a:t>07/06/2022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B1E4D3-8D3B-4589-A702-C36090DE78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5746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 descr="75 %"/>
          <p:cNvSpPr>
            <a:spLocks noChangeArrowheads="1"/>
          </p:cNvSpPr>
          <p:nvPr/>
        </p:nvSpPr>
        <p:spPr bwMode="auto">
          <a:xfrm>
            <a:off x="2208213" y="3429000"/>
            <a:ext cx="7772400" cy="1905000"/>
          </a:xfrm>
          <a:prstGeom prst="rect">
            <a:avLst/>
          </a:prstGeom>
          <a:pattFill prst="pct75">
            <a:fgClr>
              <a:srgbClr val="FFCC66"/>
            </a:fgClr>
            <a:bgClr>
              <a:srgbClr val="FFFFCC"/>
            </a:bgClr>
          </a:patt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CC66"/>
            </a:extrusionClr>
            <a:contourClr>
              <a:srgbClr val="FFCC66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endParaRPr lang="fr-FR"/>
          </a:p>
        </p:txBody>
      </p:sp>
      <p:sp>
        <p:nvSpPr>
          <p:cNvPr id="61443" name="Text Box 3"/>
          <p:cNvSpPr txBox="1">
            <a:spLocks noChangeArrowheads="1"/>
          </p:cNvSpPr>
          <p:nvPr/>
        </p:nvSpPr>
        <p:spPr bwMode="auto">
          <a:xfrm>
            <a:off x="3567114" y="333375"/>
            <a:ext cx="54562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altLang="fr-FR" sz="2400" b="1" u="sng" dirty="0">
                <a:latin typeface="Comic Sans MS" panose="030F0702030302020204" pitchFamily="66" charset="0"/>
              </a:rPr>
              <a:t>DECOUPE DES JAMBES DE FORCE</a:t>
            </a:r>
          </a:p>
        </p:txBody>
      </p:sp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5233988" y="836613"/>
            <a:ext cx="19732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altLang="fr-FR" sz="2400" b="1" u="sng">
                <a:latin typeface="Comic Sans MS" panose="030F0702030302020204" pitchFamily="66" charset="0"/>
              </a:rPr>
              <a:t>Angle à 45°</a:t>
            </a:r>
          </a:p>
        </p:txBody>
      </p:sp>
      <p:grpSp>
        <p:nvGrpSpPr>
          <p:cNvPr id="61445" name="Group 5"/>
          <p:cNvGrpSpPr>
            <a:grpSpLocks/>
          </p:cNvGrpSpPr>
          <p:nvPr/>
        </p:nvGrpSpPr>
        <p:grpSpPr bwMode="auto">
          <a:xfrm>
            <a:off x="2208214" y="3357564"/>
            <a:ext cx="7775575" cy="649287"/>
            <a:chOff x="431" y="2115"/>
            <a:chExt cx="4898" cy="409"/>
          </a:xfrm>
        </p:grpSpPr>
        <p:grpSp>
          <p:nvGrpSpPr>
            <p:cNvPr id="61446" name="Group 6"/>
            <p:cNvGrpSpPr>
              <a:grpSpLocks/>
            </p:cNvGrpSpPr>
            <p:nvPr/>
          </p:nvGrpSpPr>
          <p:grpSpPr bwMode="auto">
            <a:xfrm>
              <a:off x="3036" y="2115"/>
              <a:ext cx="439" cy="409"/>
              <a:chOff x="4664" y="2115"/>
              <a:chExt cx="439" cy="409"/>
            </a:xfrm>
          </p:grpSpPr>
          <p:sp>
            <p:nvSpPr>
              <p:cNvPr id="61447" name="Text Box 7"/>
              <p:cNvSpPr txBox="1">
                <a:spLocks noChangeArrowheads="1"/>
              </p:cNvSpPr>
              <p:nvPr/>
            </p:nvSpPr>
            <p:spPr bwMode="auto">
              <a:xfrm>
                <a:off x="4664" y="2205"/>
                <a:ext cx="37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altLang="fr-FR" sz="2400" b="1" dirty="0" smtClean="0">
                    <a:latin typeface="Times New Roman" panose="02020603050405020304" pitchFamily="18" charset="0"/>
                  </a:rPr>
                  <a:t>S/3</a:t>
                </a:r>
                <a:endParaRPr lang="fr-FR" altLang="fr-FR" sz="2400" b="1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1448" name="Line 8"/>
              <p:cNvSpPr>
                <a:spLocks noChangeShapeType="1"/>
              </p:cNvSpPr>
              <p:nvPr/>
            </p:nvSpPr>
            <p:spPr bwMode="auto">
              <a:xfrm>
                <a:off x="5103" y="2115"/>
                <a:ext cx="0" cy="4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61449" name="Line 9"/>
            <p:cNvSpPr>
              <a:spLocks noChangeShapeType="1"/>
            </p:cNvSpPr>
            <p:nvPr/>
          </p:nvSpPr>
          <p:spPr bwMode="auto">
            <a:xfrm>
              <a:off x="431" y="2523"/>
              <a:ext cx="489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61450" name="Group 10"/>
          <p:cNvGrpSpPr>
            <a:grpSpLocks/>
          </p:cNvGrpSpPr>
          <p:nvPr/>
        </p:nvGrpSpPr>
        <p:grpSpPr bwMode="auto">
          <a:xfrm>
            <a:off x="3359150" y="1773239"/>
            <a:ext cx="6624638" cy="4535487"/>
            <a:chOff x="1156" y="1117"/>
            <a:chExt cx="4173" cy="2857"/>
          </a:xfrm>
        </p:grpSpPr>
        <p:sp>
          <p:nvSpPr>
            <p:cNvPr id="61451" name="Line 11"/>
            <p:cNvSpPr>
              <a:spLocks noChangeShapeType="1"/>
            </p:cNvSpPr>
            <p:nvPr/>
          </p:nvSpPr>
          <p:spPr bwMode="auto">
            <a:xfrm>
              <a:off x="1156" y="1207"/>
              <a:ext cx="0" cy="276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1452" name="Line 12"/>
            <p:cNvSpPr>
              <a:spLocks noChangeShapeType="1"/>
            </p:cNvSpPr>
            <p:nvPr/>
          </p:nvSpPr>
          <p:spPr bwMode="auto">
            <a:xfrm>
              <a:off x="5329" y="1207"/>
              <a:ext cx="0" cy="276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1453" name="Line 13"/>
            <p:cNvSpPr>
              <a:spLocks noChangeShapeType="1"/>
            </p:cNvSpPr>
            <p:nvPr/>
          </p:nvSpPr>
          <p:spPr bwMode="auto">
            <a:xfrm>
              <a:off x="1156" y="1570"/>
              <a:ext cx="417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grpSp>
          <p:nvGrpSpPr>
            <p:cNvPr id="61454" name="Group 14"/>
            <p:cNvGrpSpPr>
              <a:grpSpLocks/>
            </p:cNvGrpSpPr>
            <p:nvPr/>
          </p:nvGrpSpPr>
          <p:grpSpPr bwMode="auto">
            <a:xfrm>
              <a:off x="2290" y="1117"/>
              <a:ext cx="1968" cy="336"/>
              <a:chOff x="2448" y="1104"/>
              <a:chExt cx="1968" cy="336"/>
            </a:xfrm>
          </p:grpSpPr>
          <p:sp>
            <p:nvSpPr>
              <p:cNvPr id="61455" name="Rectangle 15"/>
              <p:cNvSpPr>
                <a:spLocks noChangeArrowheads="1"/>
              </p:cNvSpPr>
              <p:nvPr/>
            </p:nvSpPr>
            <p:spPr bwMode="auto">
              <a:xfrm>
                <a:off x="2448" y="1104"/>
                <a:ext cx="1968" cy="336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61456" name="Text Box 16"/>
              <p:cNvSpPr txBox="1">
                <a:spLocks noChangeArrowheads="1"/>
              </p:cNvSpPr>
              <p:nvPr/>
            </p:nvSpPr>
            <p:spPr bwMode="auto">
              <a:xfrm>
                <a:off x="2728" y="1152"/>
                <a:ext cx="124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altLang="fr-FR" sz="2400" b="1">
                    <a:solidFill>
                      <a:srgbClr val="FFCC66"/>
                    </a:solidFill>
                    <a:latin typeface="Comic Sans MS" panose="030F0702030302020204" pitchFamily="66" charset="0"/>
                  </a:rPr>
                  <a:t>L = H x 1,4</a:t>
                </a:r>
              </a:p>
            </p:txBody>
          </p:sp>
        </p:grpSp>
      </p:grpSp>
      <p:grpSp>
        <p:nvGrpSpPr>
          <p:cNvPr id="61457" name="Group 17"/>
          <p:cNvGrpSpPr>
            <a:grpSpLocks/>
          </p:cNvGrpSpPr>
          <p:nvPr/>
        </p:nvGrpSpPr>
        <p:grpSpPr bwMode="auto">
          <a:xfrm>
            <a:off x="725487" y="3429000"/>
            <a:ext cx="1419227" cy="1905000"/>
            <a:chOff x="-503" y="2160"/>
            <a:chExt cx="894" cy="1200"/>
          </a:xfrm>
        </p:grpSpPr>
        <p:sp>
          <p:nvSpPr>
            <p:cNvPr id="61458" name="Line 18"/>
            <p:cNvSpPr>
              <a:spLocks noChangeShapeType="1"/>
            </p:cNvSpPr>
            <p:nvPr/>
          </p:nvSpPr>
          <p:spPr bwMode="auto">
            <a:xfrm>
              <a:off x="336" y="2160"/>
              <a:ext cx="0" cy="1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1459" name="Text Box 19"/>
            <p:cNvSpPr txBox="1">
              <a:spLocks noChangeArrowheads="1"/>
            </p:cNvSpPr>
            <p:nvPr/>
          </p:nvSpPr>
          <p:spPr bwMode="auto">
            <a:xfrm>
              <a:off x="-503" y="2632"/>
              <a:ext cx="89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altLang="fr-FR" sz="2400" b="1" dirty="0" smtClean="0">
                  <a:latin typeface="Times New Roman" panose="02020603050405020304" pitchFamily="18" charset="0"/>
                </a:rPr>
                <a:t>S = 21cm</a:t>
              </a:r>
              <a:endParaRPr lang="fr-FR" altLang="fr-FR" sz="2400" b="1" dirty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61510" name="Group 70"/>
          <p:cNvGrpSpPr>
            <a:grpSpLocks/>
          </p:cNvGrpSpPr>
          <p:nvPr/>
        </p:nvGrpSpPr>
        <p:grpSpPr bwMode="auto">
          <a:xfrm>
            <a:off x="2927350" y="3716338"/>
            <a:ext cx="2382838" cy="3016250"/>
            <a:chOff x="884" y="2341"/>
            <a:chExt cx="1501" cy="1900"/>
          </a:xfrm>
        </p:grpSpPr>
        <p:grpSp>
          <p:nvGrpSpPr>
            <p:cNvPr id="61502" name="Group 62"/>
            <p:cNvGrpSpPr>
              <a:grpSpLocks/>
            </p:cNvGrpSpPr>
            <p:nvPr/>
          </p:nvGrpSpPr>
          <p:grpSpPr bwMode="auto">
            <a:xfrm flipH="1">
              <a:off x="884" y="2341"/>
              <a:ext cx="1101" cy="1027"/>
              <a:chOff x="4830" y="2296"/>
              <a:chExt cx="681" cy="1071"/>
            </a:xfrm>
          </p:grpSpPr>
          <p:sp>
            <p:nvSpPr>
              <p:cNvPr id="61503" name="Line 63"/>
              <p:cNvSpPr>
                <a:spLocks noChangeShapeType="1"/>
              </p:cNvSpPr>
              <p:nvPr/>
            </p:nvSpPr>
            <p:spPr bwMode="auto">
              <a:xfrm flipV="1">
                <a:off x="4830" y="2296"/>
                <a:ext cx="635" cy="107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61504" name="Line 64"/>
              <p:cNvSpPr>
                <a:spLocks noChangeShapeType="1"/>
              </p:cNvSpPr>
              <p:nvPr/>
            </p:nvSpPr>
            <p:spPr bwMode="auto">
              <a:xfrm>
                <a:off x="4830" y="3367"/>
                <a:ext cx="54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61505" name="Arc 65"/>
              <p:cNvSpPr>
                <a:spLocks/>
              </p:cNvSpPr>
              <p:nvPr/>
            </p:nvSpPr>
            <p:spPr bwMode="auto">
              <a:xfrm>
                <a:off x="4967" y="3158"/>
                <a:ext cx="91" cy="18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61506" name="Text Box 66"/>
              <p:cNvSpPr txBox="1">
                <a:spLocks noChangeArrowheads="1"/>
              </p:cNvSpPr>
              <p:nvPr/>
            </p:nvSpPr>
            <p:spPr bwMode="auto">
              <a:xfrm>
                <a:off x="5103" y="3067"/>
                <a:ext cx="408" cy="24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fr-FR" altLang="fr-FR" b="1">
                    <a:latin typeface="Comic Sans MS" panose="030F0702030302020204" pitchFamily="66" charset="0"/>
                  </a:rPr>
                  <a:t>45°</a:t>
                </a:r>
              </a:p>
            </p:txBody>
          </p:sp>
        </p:grpSp>
        <p:grpSp>
          <p:nvGrpSpPr>
            <p:cNvPr id="61507" name="Group 67"/>
            <p:cNvGrpSpPr>
              <a:grpSpLocks/>
            </p:cNvGrpSpPr>
            <p:nvPr/>
          </p:nvGrpSpPr>
          <p:grpSpPr bwMode="auto">
            <a:xfrm flipH="1">
              <a:off x="975" y="3430"/>
              <a:ext cx="1410" cy="811"/>
              <a:chOff x="3651" y="3385"/>
              <a:chExt cx="1452" cy="919"/>
            </a:xfrm>
          </p:grpSpPr>
          <p:sp>
            <p:nvSpPr>
              <p:cNvPr id="61508" name="Line 68"/>
              <p:cNvSpPr>
                <a:spLocks noChangeShapeType="1"/>
              </p:cNvSpPr>
              <p:nvPr/>
            </p:nvSpPr>
            <p:spPr bwMode="auto">
              <a:xfrm flipV="1">
                <a:off x="4377" y="3385"/>
                <a:ext cx="0" cy="36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61509" name="Text Box 69"/>
              <p:cNvSpPr txBox="1">
                <a:spLocks noChangeArrowheads="1"/>
              </p:cNvSpPr>
              <p:nvPr/>
            </p:nvSpPr>
            <p:spPr bwMode="auto">
              <a:xfrm>
                <a:off x="3651" y="3747"/>
                <a:ext cx="1452" cy="55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fr-FR" altLang="fr-FR"/>
                  <a:t>Gabarit de traçage </a:t>
                </a:r>
              </a:p>
              <a:p>
                <a:pPr algn="ctr">
                  <a:spcBef>
                    <a:spcPct val="50000"/>
                  </a:spcBef>
                </a:pPr>
                <a:r>
                  <a:rPr lang="fr-FR" altLang="fr-FR"/>
                  <a:t>( angle à 45°)</a:t>
                </a:r>
              </a:p>
            </p:txBody>
          </p:sp>
        </p:grpSp>
      </p:grpSp>
      <p:grpSp>
        <p:nvGrpSpPr>
          <p:cNvPr id="61524" name="Group 84"/>
          <p:cNvGrpSpPr>
            <a:grpSpLocks/>
          </p:cNvGrpSpPr>
          <p:nvPr/>
        </p:nvGrpSpPr>
        <p:grpSpPr bwMode="auto">
          <a:xfrm>
            <a:off x="2208213" y="2060576"/>
            <a:ext cx="2087562" cy="2316163"/>
            <a:chOff x="431" y="1298"/>
            <a:chExt cx="1315" cy="1459"/>
          </a:xfrm>
        </p:grpSpPr>
        <p:grpSp>
          <p:nvGrpSpPr>
            <p:cNvPr id="61512" name="Group 72"/>
            <p:cNvGrpSpPr>
              <a:grpSpLocks/>
            </p:cNvGrpSpPr>
            <p:nvPr/>
          </p:nvGrpSpPr>
          <p:grpSpPr bwMode="auto">
            <a:xfrm rot="992428" flipH="1">
              <a:off x="1202" y="1881"/>
              <a:ext cx="544" cy="876"/>
              <a:chOff x="4821" y="1842"/>
              <a:chExt cx="499" cy="830"/>
            </a:xfrm>
          </p:grpSpPr>
          <p:sp>
            <p:nvSpPr>
              <p:cNvPr id="61513" name="Line 73"/>
              <p:cNvSpPr>
                <a:spLocks noChangeShapeType="1"/>
              </p:cNvSpPr>
              <p:nvPr/>
            </p:nvSpPr>
            <p:spPr bwMode="auto">
              <a:xfrm flipH="1" flipV="1">
                <a:off x="4921" y="1842"/>
                <a:ext cx="363" cy="681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61514" name="Rectangle 74"/>
              <p:cNvSpPr>
                <a:spLocks noChangeArrowheads="1"/>
              </p:cNvSpPr>
              <p:nvPr/>
            </p:nvSpPr>
            <p:spPr bwMode="auto">
              <a:xfrm rot="-1719212">
                <a:off x="4821" y="2581"/>
                <a:ext cx="499" cy="91"/>
              </a:xfrm>
              <a:prstGeom prst="rect">
                <a:avLst/>
              </a:prstGeom>
              <a:solidFill>
                <a:srgbClr val="FF6600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sp>
          <p:nvSpPr>
            <p:cNvPr id="61522" name="Line 82"/>
            <p:cNvSpPr>
              <a:spLocks noChangeShapeType="1"/>
            </p:cNvSpPr>
            <p:nvPr/>
          </p:nvSpPr>
          <p:spPr bwMode="auto">
            <a:xfrm rot="-890858">
              <a:off x="892" y="1501"/>
              <a:ext cx="368" cy="80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1523" name="Text Box 83"/>
            <p:cNvSpPr txBox="1">
              <a:spLocks noChangeArrowheads="1"/>
            </p:cNvSpPr>
            <p:nvPr/>
          </p:nvSpPr>
          <p:spPr bwMode="auto">
            <a:xfrm>
              <a:off x="431" y="1298"/>
              <a:ext cx="635" cy="2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 altLang="fr-FR"/>
                <a:t>Équerre</a:t>
              </a:r>
            </a:p>
          </p:txBody>
        </p:sp>
      </p:grpSp>
      <p:grpSp>
        <p:nvGrpSpPr>
          <p:cNvPr id="61541" name="Group 101"/>
          <p:cNvGrpSpPr>
            <a:grpSpLocks/>
          </p:cNvGrpSpPr>
          <p:nvPr/>
        </p:nvGrpSpPr>
        <p:grpSpPr bwMode="auto">
          <a:xfrm>
            <a:off x="8688389" y="1484314"/>
            <a:ext cx="1195387" cy="2884487"/>
            <a:chOff x="4513" y="935"/>
            <a:chExt cx="753" cy="1817"/>
          </a:xfrm>
        </p:grpSpPr>
        <p:grpSp>
          <p:nvGrpSpPr>
            <p:cNvPr id="61526" name="Group 86"/>
            <p:cNvGrpSpPr>
              <a:grpSpLocks/>
            </p:cNvGrpSpPr>
            <p:nvPr/>
          </p:nvGrpSpPr>
          <p:grpSpPr bwMode="auto">
            <a:xfrm rot="-890858">
              <a:off x="4767" y="1922"/>
              <a:ext cx="499" cy="830"/>
              <a:chOff x="4821" y="1842"/>
              <a:chExt cx="499" cy="830"/>
            </a:xfrm>
          </p:grpSpPr>
          <p:sp>
            <p:nvSpPr>
              <p:cNvPr id="61527" name="Line 87"/>
              <p:cNvSpPr>
                <a:spLocks noChangeShapeType="1"/>
              </p:cNvSpPr>
              <p:nvPr/>
            </p:nvSpPr>
            <p:spPr bwMode="auto">
              <a:xfrm flipH="1" flipV="1">
                <a:off x="4921" y="1842"/>
                <a:ext cx="363" cy="681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61528" name="Rectangle 88"/>
              <p:cNvSpPr>
                <a:spLocks noChangeArrowheads="1"/>
              </p:cNvSpPr>
              <p:nvPr/>
            </p:nvSpPr>
            <p:spPr bwMode="auto">
              <a:xfrm rot="-1719212">
                <a:off x="4821" y="2581"/>
                <a:ext cx="499" cy="91"/>
              </a:xfrm>
              <a:prstGeom prst="rect">
                <a:avLst/>
              </a:prstGeom>
              <a:solidFill>
                <a:srgbClr val="FF6600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sp>
          <p:nvSpPr>
            <p:cNvPr id="61530" name="Line 90"/>
            <p:cNvSpPr>
              <a:spLocks noChangeShapeType="1"/>
            </p:cNvSpPr>
            <p:nvPr/>
          </p:nvSpPr>
          <p:spPr bwMode="auto">
            <a:xfrm rot="20709142" flipH="1">
              <a:off x="4860" y="1221"/>
              <a:ext cx="231" cy="8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1531" name="Text Box 91"/>
            <p:cNvSpPr txBox="1">
              <a:spLocks noChangeArrowheads="1"/>
            </p:cNvSpPr>
            <p:nvPr/>
          </p:nvSpPr>
          <p:spPr bwMode="auto">
            <a:xfrm>
              <a:off x="4513" y="935"/>
              <a:ext cx="72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 altLang="fr-FR"/>
                <a:t>Équerre</a:t>
              </a:r>
            </a:p>
          </p:txBody>
        </p:sp>
      </p:grpSp>
      <p:grpSp>
        <p:nvGrpSpPr>
          <p:cNvPr id="61532" name="Group 92"/>
          <p:cNvGrpSpPr>
            <a:grpSpLocks/>
          </p:cNvGrpSpPr>
          <p:nvPr/>
        </p:nvGrpSpPr>
        <p:grpSpPr bwMode="auto">
          <a:xfrm>
            <a:off x="7896225" y="3716338"/>
            <a:ext cx="2520950" cy="3016250"/>
            <a:chOff x="4014" y="2341"/>
            <a:chExt cx="1588" cy="1900"/>
          </a:xfrm>
        </p:grpSpPr>
        <p:grpSp>
          <p:nvGrpSpPr>
            <p:cNvPr id="61533" name="Group 93"/>
            <p:cNvGrpSpPr>
              <a:grpSpLocks/>
            </p:cNvGrpSpPr>
            <p:nvPr/>
          </p:nvGrpSpPr>
          <p:grpSpPr bwMode="auto">
            <a:xfrm>
              <a:off x="4468" y="2341"/>
              <a:ext cx="1134" cy="1027"/>
              <a:chOff x="4830" y="2296"/>
              <a:chExt cx="681" cy="1071"/>
            </a:xfrm>
          </p:grpSpPr>
          <p:sp>
            <p:nvSpPr>
              <p:cNvPr id="61534" name="Line 94"/>
              <p:cNvSpPr>
                <a:spLocks noChangeShapeType="1"/>
              </p:cNvSpPr>
              <p:nvPr/>
            </p:nvSpPr>
            <p:spPr bwMode="auto">
              <a:xfrm flipV="1">
                <a:off x="4830" y="2296"/>
                <a:ext cx="635" cy="107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61535" name="Line 95"/>
              <p:cNvSpPr>
                <a:spLocks noChangeShapeType="1"/>
              </p:cNvSpPr>
              <p:nvPr/>
            </p:nvSpPr>
            <p:spPr bwMode="auto">
              <a:xfrm>
                <a:off x="4830" y="3367"/>
                <a:ext cx="54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61536" name="Arc 96"/>
              <p:cNvSpPr>
                <a:spLocks/>
              </p:cNvSpPr>
              <p:nvPr/>
            </p:nvSpPr>
            <p:spPr bwMode="auto">
              <a:xfrm>
                <a:off x="4967" y="3158"/>
                <a:ext cx="91" cy="18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61537" name="Text Box 97"/>
              <p:cNvSpPr txBox="1">
                <a:spLocks noChangeArrowheads="1"/>
              </p:cNvSpPr>
              <p:nvPr/>
            </p:nvSpPr>
            <p:spPr bwMode="auto">
              <a:xfrm>
                <a:off x="5103" y="3067"/>
                <a:ext cx="408" cy="24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fr-FR" altLang="fr-FR" b="1">
                    <a:latin typeface="Comic Sans MS" panose="030F0702030302020204" pitchFamily="66" charset="0"/>
                  </a:rPr>
                  <a:t>45°</a:t>
                </a:r>
              </a:p>
            </p:txBody>
          </p:sp>
        </p:grpSp>
        <p:grpSp>
          <p:nvGrpSpPr>
            <p:cNvPr id="61538" name="Group 98"/>
            <p:cNvGrpSpPr>
              <a:grpSpLocks/>
            </p:cNvGrpSpPr>
            <p:nvPr/>
          </p:nvGrpSpPr>
          <p:grpSpPr bwMode="auto">
            <a:xfrm>
              <a:off x="4014" y="3430"/>
              <a:ext cx="1452" cy="811"/>
              <a:chOff x="3651" y="3385"/>
              <a:chExt cx="1452" cy="919"/>
            </a:xfrm>
          </p:grpSpPr>
          <p:sp>
            <p:nvSpPr>
              <p:cNvPr id="61539" name="Line 99"/>
              <p:cNvSpPr>
                <a:spLocks noChangeShapeType="1"/>
              </p:cNvSpPr>
              <p:nvPr/>
            </p:nvSpPr>
            <p:spPr bwMode="auto">
              <a:xfrm flipV="1">
                <a:off x="4377" y="3385"/>
                <a:ext cx="0" cy="36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61540" name="Text Box 100"/>
              <p:cNvSpPr txBox="1">
                <a:spLocks noChangeArrowheads="1"/>
              </p:cNvSpPr>
              <p:nvPr/>
            </p:nvSpPr>
            <p:spPr bwMode="auto">
              <a:xfrm>
                <a:off x="3651" y="3747"/>
                <a:ext cx="1452" cy="55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fr-FR" altLang="fr-FR"/>
                  <a:t>Gabarit de traçage </a:t>
                </a:r>
              </a:p>
              <a:p>
                <a:pPr algn="ctr">
                  <a:spcBef>
                    <a:spcPct val="50000"/>
                  </a:spcBef>
                </a:pPr>
                <a:r>
                  <a:rPr lang="fr-FR" altLang="fr-FR"/>
                  <a:t>( angle à 45°)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147085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1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1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1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1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6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61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61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4953001" y="609601"/>
            <a:ext cx="2422525" cy="492443"/>
          </a:xfrm>
          <a:prstGeom prst="rect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fr-FR" altLang="fr-FR" sz="2600" u="sng">
                <a:latin typeface="Comic Sans MS" panose="030F0702030302020204" pitchFamily="66" charset="0"/>
              </a:rPr>
              <a:t>Etai vertical</a:t>
            </a:r>
          </a:p>
        </p:txBody>
      </p:sp>
      <p:grpSp>
        <p:nvGrpSpPr>
          <p:cNvPr id="15363" name="Group 3"/>
          <p:cNvGrpSpPr>
            <a:grpSpLocks/>
          </p:cNvGrpSpPr>
          <p:nvPr/>
        </p:nvGrpSpPr>
        <p:grpSpPr bwMode="auto">
          <a:xfrm>
            <a:off x="2667000" y="1524000"/>
            <a:ext cx="7086600" cy="609600"/>
            <a:chOff x="720" y="960"/>
            <a:chExt cx="4464" cy="384"/>
          </a:xfrm>
        </p:grpSpPr>
        <p:sp>
          <p:nvSpPr>
            <p:cNvPr id="15364" name="Rectangle 4"/>
            <p:cNvSpPr>
              <a:spLocks noChangeArrowheads="1"/>
            </p:cNvSpPr>
            <p:nvPr/>
          </p:nvSpPr>
          <p:spPr bwMode="auto">
            <a:xfrm>
              <a:off x="720" y="1200"/>
              <a:ext cx="4464" cy="14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5365" name="Rectangle 5"/>
            <p:cNvSpPr>
              <a:spLocks noChangeArrowheads="1"/>
            </p:cNvSpPr>
            <p:nvPr/>
          </p:nvSpPr>
          <p:spPr bwMode="auto">
            <a:xfrm>
              <a:off x="720" y="960"/>
              <a:ext cx="4464" cy="14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5366" name="Rectangle 6"/>
            <p:cNvSpPr>
              <a:spLocks noChangeArrowheads="1"/>
            </p:cNvSpPr>
            <p:nvPr/>
          </p:nvSpPr>
          <p:spPr bwMode="auto">
            <a:xfrm>
              <a:off x="1152" y="1104"/>
              <a:ext cx="144" cy="96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5367" name="Rectangle 7"/>
            <p:cNvSpPr>
              <a:spLocks noChangeArrowheads="1"/>
            </p:cNvSpPr>
            <p:nvPr/>
          </p:nvSpPr>
          <p:spPr bwMode="auto">
            <a:xfrm>
              <a:off x="1776" y="1104"/>
              <a:ext cx="144" cy="96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5368" name="Rectangle 8"/>
            <p:cNvSpPr>
              <a:spLocks noChangeArrowheads="1"/>
            </p:cNvSpPr>
            <p:nvPr/>
          </p:nvSpPr>
          <p:spPr bwMode="auto">
            <a:xfrm>
              <a:off x="4272" y="1104"/>
              <a:ext cx="144" cy="96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5369" name="Rectangle 9"/>
            <p:cNvSpPr>
              <a:spLocks noChangeArrowheads="1"/>
            </p:cNvSpPr>
            <p:nvPr/>
          </p:nvSpPr>
          <p:spPr bwMode="auto">
            <a:xfrm>
              <a:off x="3648" y="1104"/>
              <a:ext cx="144" cy="96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5370" name="Rectangle 10"/>
            <p:cNvSpPr>
              <a:spLocks noChangeArrowheads="1"/>
            </p:cNvSpPr>
            <p:nvPr/>
          </p:nvSpPr>
          <p:spPr bwMode="auto">
            <a:xfrm>
              <a:off x="3024" y="1104"/>
              <a:ext cx="144" cy="96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5371" name="Rectangle 11"/>
            <p:cNvSpPr>
              <a:spLocks noChangeArrowheads="1"/>
            </p:cNvSpPr>
            <p:nvPr/>
          </p:nvSpPr>
          <p:spPr bwMode="auto">
            <a:xfrm>
              <a:off x="2400" y="1104"/>
              <a:ext cx="144" cy="96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5372" name="Rectangle 12"/>
            <p:cNvSpPr>
              <a:spLocks noChangeArrowheads="1"/>
            </p:cNvSpPr>
            <p:nvPr/>
          </p:nvSpPr>
          <p:spPr bwMode="auto">
            <a:xfrm>
              <a:off x="4896" y="1104"/>
              <a:ext cx="144" cy="96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15373" name="Rectangle 13"/>
          <p:cNvSpPr>
            <a:spLocks noChangeArrowheads="1"/>
          </p:cNvSpPr>
          <p:nvPr/>
        </p:nvSpPr>
        <p:spPr bwMode="auto">
          <a:xfrm>
            <a:off x="2362200" y="6019800"/>
            <a:ext cx="7924800" cy="1524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grpSp>
        <p:nvGrpSpPr>
          <p:cNvPr id="15374" name="Group 14"/>
          <p:cNvGrpSpPr>
            <a:grpSpLocks/>
          </p:cNvGrpSpPr>
          <p:nvPr/>
        </p:nvGrpSpPr>
        <p:grpSpPr bwMode="auto">
          <a:xfrm>
            <a:off x="1563688" y="2133600"/>
            <a:ext cx="8037512" cy="1905000"/>
            <a:chOff x="25" y="1344"/>
            <a:chExt cx="5063" cy="1200"/>
          </a:xfrm>
        </p:grpSpPr>
        <p:sp>
          <p:nvSpPr>
            <p:cNvPr id="15375" name="Rectangle 15" descr="75%"/>
            <p:cNvSpPr>
              <a:spLocks noChangeArrowheads="1"/>
            </p:cNvSpPr>
            <p:nvPr/>
          </p:nvSpPr>
          <p:spPr bwMode="auto">
            <a:xfrm>
              <a:off x="816" y="1344"/>
              <a:ext cx="4272" cy="96"/>
            </a:xfrm>
            <a:prstGeom prst="rect">
              <a:avLst/>
            </a:prstGeom>
            <a:pattFill prst="pct75">
              <a:fgClr>
                <a:srgbClr val="FFCC66"/>
              </a:fgClr>
              <a:bgClr>
                <a:srgbClr val="FFFFCC"/>
              </a:bgClr>
            </a:patt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5376" name="Text Box 16"/>
            <p:cNvSpPr txBox="1">
              <a:spLocks noChangeArrowheads="1"/>
            </p:cNvSpPr>
            <p:nvPr/>
          </p:nvSpPr>
          <p:spPr bwMode="auto">
            <a:xfrm>
              <a:off x="25" y="2256"/>
              <a:ext cx="84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altLang="fr-FR" sz="2400">
                  <a:latin typeface="Comic Sans MS" panose="030F0702030302020204" pitchFamily="66" charset="0"/>
                </a:rPr>
                <a:t>Chapeau</a:t>
              </a:r>
            </a:p>
          </p:txBody>
        </p:sp>
        <p:sp>
          <p:nvSpPr>
            <p:cNvPr id="15377" name="Line 17"/>
            <p:cNvSpPr>
              <a:spLocks noChangeShapeType="1"/>
            </p:cNvSpPr>
            <p:nvPr/>
          </p:nvSpPr>
          <p:spPr bwMode="auto">
            <a:xfrm flipV="1">
              <a:off x="816" y="1392"/>
              <a:ext cx="288" cy="91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5386" name="Group 26"/>
          <p:cNvGrpSpPr>
            <a:grpSpLocks/>
          </p:cNvGrpSpPr>
          <p:nvPr/>
        </p:nvGrpSpPr>
        <p:grpSpPr bwMode="auto">
          <a:xfrm>
            <a:off x="1568450" y="4572000"/>
            <a:ext cx="8185150" cy="1447800"/>
            <a:chOff x="28" y="2880"/>
            <a:chExt cx="5156" cy="912"/>
          </a:xfrm>
        </p:grpSpPr>
        <p:sp>
          <p:nvSpPr>
            <p:cNvPr id="15387" name="Text Box 27"/>
            <p:cNvSpPr txBox="1">
              <a:spLocks noChangeArrowheads="1"/>
            </p:cNvSpPr>
            <p:nvPr/>
          </p:nvSpPr>
          <p:spPr bwMode="auto">
            <a:xfrm>
              <a:off x="28" y="2880"/>
              <a:ext cx="81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altLang="fr-FR" sz="2400">
                  <a:latin typeface="Comic Sans MS" panose="030F0702030302020204" pitchFamily="66" charset="0"/>
                </a:rPr>
                <a:t>Semelle</a:t>
              </a:r>
            </a:p>
          </p:txBody>
        </p:sp>
        <p:sp>
          <p:nvSpPr>
            <p:cNvPr id="15388" name="Line 28"/>
            <p:cNvSpPr>
              <a:spLocks noChangeShapeType="1"/>
            </p:cNvSpPr>
            <p:nvPr/>
          </p:nvSpPr>
          <p:spPr bwMode="auto">
            <a:xfrm>
              <a:off x="816" y="3120"/>
              <a:ext cx="192" cy="5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5389" name="Rectangle 29" descr="75%"/>
            <p:cNvSpPr>
              <a:spLocks noChangeArrowheads="1"/>
            </p:cNvSpPr>
            <p:nvPr/>
          </p:nvSpPr>
          <p:spPr bwMode="auto">
            <a:xfrm>
              <a:off x="912" y="3696"/>
              <a:ext cx="4272" cy="96"/>
            </a:xfrm>
            <a:prstGeom prst="rect">
              <a:avLst/>
            </a:prstGeom>
            <a:pattFill prst="pct75">
              <a:fgClr>
                <a:srgbClr val="FFCC66"/>
              </a:fgClr>
              <a:bgClr>
                <a:srgbClr val="FFFFCC"/>
              </a:bgClr>
            </a:patt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15390" name="Group 30"/>
          <p:cNvGrpSpPr>
            <a:grpSpLocks/>
          </p:cNvGrpSpPr>
          <p:nvPr/>
        </p:nvGrpSpPr>
        <p:grpSpPr bwMode="auto">
          <a:xfrm>
            <a:off x="3276600" y="5715000"/>
            <a:ext cx="5867400" cy="1219200"/>
            <a:chOff x="1104" y="3600"/>
            <a:chExt cx="3696" cy="768"/>
          </a:xfrm>
        </p:grpSpPr>
        <p:grpSp>
          <p:nvGrpSpPr>
            <p:cNvPr id="15391" name="Group 31"/>
            <p:cNvGrpSpPr>
              <a:grpSpLocks/>
            </p:cNvGrpSpPr>
            <p:nvPr/>
          </p:nvGrpSpPr>
          <p:grpSpPr bwMode="auto">
            <a:xfrm>
              <a:off x="4560" y="3600"/>
              <a:ext cx="240" cy="96"/>
              <a:chOff x="5184" y="1632"/>
              <a:chExt cx="240" cy="96"/>
            </a:xfrm>
          </p:grpSpPr>
          <p:sp>
            <p:nvSpPr>
              <p:cNvPr id="15392" name="Rectangle 32" descr="Ondulations"/>
              <p:cNvSpPr>
                <a:spLocks noChangeArrowheads="1"/>
              </p:cNvSpPr>
              <p:nvPr/>
            </p:nvSpPr>
            <p:spPr bwMode="auto">
              <a:xfrm>
                <a:off x="5184" y="1632"/>
                <a:ext cx="240" cy="96"/>
              </a:xfrm>
              <a:prstGeom prst="rect">
                <a:avLst/>
              </a:prstGeom>
              <a:pattFill prst="zigZag">
                <a:fgClr>
                  <a:srgbClr val="FFCC99"/>
                </a:fgClr>
                <a:bgClr>
                  <a:srgbClr val="FFFFCC"/>
                </a:bgClr>
              </a:patt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5393" name="Line 33" descr="Ondulations"/>
              <p:cNvSpPr>
                <a:spLocks noChangeShapeType="1"/>
              </p:cNvSpPr>
              <p:nvPr/>
            </p:nvSpPr>
            <p:spPr bwMode="auto">
              <a:xfrm flipH="1">
                <a:off x="5184" y="1632"/>
                <a:ext cx="240" cy="9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  <p:grpSp>
          <p:nvGrpSpPr>
            <p:cNvPr id="15394" name="Group 34"/>
            <p:cNvGrpSpPr>
              <a:grpSpLocks/>
            </p:cNvGrpSpPr>
            <p:nvPr/>
          </p:nvGrpSpPr>
          <p:grpSpPr bwMode="auto">
            <a:xfrm>
              <a:off x="3696" y="3600"/>
              <a:ext cx="240" cy="96"/>
              <a:chOff x="5184" y="1632"/>
              <a:chExt cx="240" cy="96"/>
            </a:xfrm>
          </p:grpSpPr>
          <p:sp>
            <p:nvSpPr>
              <p:cNvPr id="15395" name="Rectangle 35" descr="Ondulations"/>
              <p:cNvSpPr>
                <a:spLocks noChangeArrowheads="1"/>
              </p:cNvSpPr>
              <p:nvPr/>
            </p:nvSpPr>
            <p:spPr bwMode="auto">
              <a:xfrm>
                <a:off x="5184" y="1632"/>
                <a:ext cx="240" cy="96"/>
              </a:xfrm>
              <a:prstGeom prst="rect">
                <a:avLst/>
              </a:prstGeom>
              <a:pattFill prst="zigZag">
                <a:fgClr>
                  <a:srgbClr val="FFCC99"/>
                </a:fgClr>
                <a:bgClr>
                  <a:srgbClr val="FFFFCC"/>
                </a:bgClr>
              </a:patt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5396" name="Line 36" descr="Ondulations"/>
              <p:cNvSpPr>
                <a:spLocks noChangeShapeType="1"/>
              </p:cNvSpPr>
              <p:nvPr/>
            </p:nvSpPr>
            <p:spPr bwMode="auto">
              <a:xfrm flipH="1">
                <a:off x="5184" y="1632"/>
                <a:ext cx="240" cy="9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  <p:grpSp>
          <p:nvGrpSpPr>
            <p:cNvPr id="15397" name="Group 37"/>
            <p:cNvGrpSpPr>
              <a:grpSpLocks/>
            </p:cNvGrpSpPr>
            <p:nvPr/>
          </p:nvGrpSpPr>
          <p:grpSpPr bwMode="auto">
            <a:xfrm>
              <a:off x="2832" y="3600"/>
              <a:ext cx="240" cy="96"/>
              <a:chOff x="5184" y="1632"/>
              <a:chExt cx="240" cy="96"/>
            </a:xfrm>
          </p:grpSpPr>
          <p:sp>
            <p:nvSpPr>
              <p:cNvPr id="15398" name="Rectangle 38" descr="Ondulations"/>
              <p:cNvSpPr>
                <a:spLocks noChangeArrowheads="1"/>
              </p:cNvSpPr>
              <p:nvPr/>
            </p:nvSpPr>
            <p:spPr bwMode="auto">
              <a:xfrm>
                <a:off x="5184" y="1632"/>
                <a:ext cx="240" cy="96"/>
              </a:xfrm>
              <a:prstGeom prst="rect">
                <a:avLst/>
              </a:prstGeom>
              <a:pattFill prst="zigZag">
                <a:fgClr>
                  <a:srgbClr val="FFCC99"/>
                </a:fgClr>
                <a:bgClr>
                  <a:srgbClr val="FFFFCC"/>
                </a:bgClr>
              </a:patt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5399" name="Line 39" descr="Ondulations"/>
              <p:cNvSpPr>
                <a:spLocks noChangeShapeType="1"/>
              </p:cNvSpPr>
              <p:nvPr/>
            </p:nvSpPr>
            <p:spPr bwMode="auto">
              <a:xfrm flipH="1">
                <a:off x="5184" y="1632"/>
                <a:ext cx="240" cy="9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  <p:grpSp>
          <p:nvGrpSpPr>
            <p:cNvPr id="15400" name="Group 40"/>
            <p:cNvGrpSpPr>
              <a:grpSpLocks/>
            </p:cNvGrpSpPr>
            <p:nvPr/>
          </p:nvGrpSpPr>
          <p:grpSpPr bwMode="auto">
            <a:xfrm>
              <a:off x="1968" y="3600"/>
              <a:ext cx="240" cy="96"/>
              <a:chOff x="5184" y="1632"/>
              <a:chExt cx="240" cy="96"/>
            </a:xfrm>
          </p:grpSpPr>
          <p:sp>
            <p:nvSpPr>
              <p:cNvPr id="15401" name="Rectangle 41" descr="Ondulations"/>
              <p:cNvSpPr>
                <a:spLocks noChangeArrowheads="1"/>
              </p:cNvSpPr>
              <p:nvPr/>
            </p:nvSpPr>
            <p:spPr bwMode="auto">
              <a:xfrm>
                <a:off x="5184" y="1632"/>
                <a:ext cx="240" cy="96"/>
              </a:xfrm>
              <a:prstGeom prst="rect">
                <a:avLst/>
              </a:prstGeom>
              <a:pattFill prst="zigZag">
                <a:fgClr>
                  <a:srgbClr val="FFCC99"/>
                </a:fgClr>
                <a:bgClr>
                  <a:srgbClr val="FFFFCC"/>
                </a:bgClr>
              </a:patt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5402" name="Line 42" descr="Ondulations"/>
              <p:cNvSpPr>
                <a:spLocks noChangeShapeType="1"/>
              </p:cNvSpPr>
              <p:nvPr/>
            </p:nvSpPr>
            <p:spPr bwMode="auto">
              <a:xfrm flipH="1">
                <a:off x="5184" y="1632"/>
                <a:ext cx="240" cy="9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  <p:grpSp>
          <p:nvGrpSpPr>
            <p:cNvPr id="15403" name="Group 43"/>
            <p:cNvGrpSpPr>
              <a:grpSpLocks/>
            </p:cNvGrpSpPr>
            <p:nvPr/>
          </p:nvGrpSpPr>
          <p:grpSpPr bwMode="auto">
            <a:xfrm>
              <a:off x="1104" y="3600"/>
              <a:ext cx="240" cy="96"/>
              <a:chOff x="5184" y="1632"/>
              <a:chExt cx="240" cy="96"/>
            </a:xfrm>
          </p:grpSpPr>
          <p:sp>
            <p:nvSpPr>
              <p:cNvPr id="15404" name="Rectangle 44" descr="Ondulations"/>
              <p:cNvSpPr>
                <a:spLocks noChangeArrowheads="1"/>
              </p:cNvSpPr>
              <p:nvPr/>
            </p:nvSpPr>
            <p:spPr bwMode="auto">
              <a:xfrm>
                <a:off x="5184" y="1632"/>
                <a:ext cx="240" cy="96"/>
              </a:xfrm>
              <a:prstGeom prst="rect">
                <a:avLst/>
              </a:prstGeom>
              <a:pattFill prst="zigZag">
                <a:fgClr>
                  <a:srgbClr val="FFCC99"/>
                </a:fgClr>
                <a:bgClr>
                  <a:srgbClr val="FFFFCC"/>
                </a:bgClr>
              </a:patt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5405" name="Line 45" descr="Ondulations"/>
              <p:cNvSpPr>
                <a:spLocks noChangeShapeType="1"/>
              </p:cNvSpPr>
              <p:nvPr/>
            </p:nvSpPr>
            <p:spPr bwMode="auto">
              <a:xfrm flipH="1">
                <a:off x="5184" y="1632"/>
                <a:ext cx="240" cy="9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15406" name="Text Box 46"/>
            <p:cNvSpPr txBox="1">
              <a:spLocks noChangeArrowheads="1"/>
            </p:cNvSpPr>
            <p:nvPr/>
          </p:nvSpPr>
          <p:spPr bwMode="auto">
            <a:xfrm>
              <a:off x="2419" y="4080"/>
              <a:ext cx="122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altLang="fr-FR" sz="2400">
                  <a:latin typeface="Comic Sans MS" panose="030F0702030302020204" pitchFamily="66" charset="0"/>
                </a:rPr>
                <a:t>Coins mariés</a:t>
              </a:r>
            </a:p>
          </p:txBody>
        </p:sp>
        <p:sp>
          <p:nvSpPr>
            <p:cNvPr id="15407" name="Line 47"/>
            <p:cNvSpPr>
              <a:spLocks noChangeShapeType="1"/>
            </p:cNvSpPr>
            <p:nvPr/>
          </p:nvSpPr>
          <p:spPr bwMode="auto">
            <a:xfrm flipV="1">
              <a:off x="3600" y="3696"/>
              <a:ext cx="1056" cy="48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5408" name="Line 48"/>
            <p:cNvSpPr>
              <a:spLocks noChangeShapeType="1"/>
            </p:cNvSpPr>
            <p:nvPr/>
          </p:nvSpPr>
          <p:spPr bwMode="auto">
            <a:xfrm flipH="1" flipV="1">
              <a:off x="2112" y="3744"/>
              <a:ext cx="336" cy="3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5409" name="Group 49"/>
          <p:cNvGrpSpPr>
            <a:grpSpLocks/>
          </p:cNvGrpSpPr>
          <p:nvPr/>
        </p:nvGrpSpPr>
        <p:grpSpPr bwMode="auto">
          <a:xfrm>
            <a:off x="3352801" y="2286000"/>
            <a:ext cx="7002463" cy="3429000"/>
            <a:chOff x="1152" y="1440"/>
            <a:chExt cx="4411" cy="2160"/>
          </a:xfrm>
        </p:grpSpPr>
        <p:sp>
          <p:nvSpPr>
            <p:cNvPr id="15410" name="Rectangle 50" descr="75%"/>
            <p:cNvSpPr>
              <a:spLocks noChangeArrowheads="1"/>
            </p:cNvSpPr>
            <p:nvPr/>
          </p:nvSpPr>
          <p:spPr bwMode="auto">
            <a:xfrm>
              <a:off x="1152" y="1440"/>
              <a:ext cx="144" cy="2160"/>
            </a:xfrm>
            <a:prstGeom prst="rect">
              <a:avLst/>
            </a:prstGeom>
            <a:pattFill prst="pct75">
              <a:fgClr>
                <a:srgbClr val="FFCC66"/>
              </a:fgClr>
              <a:bgClr>
                <a:srgbClr val="FFFFCC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5411" name="Rectangle 51" descr="75%"/>
            <p:cNvSpPr>
              <a:spLocks noChangeArrowheads="1"/>
            </p:cNvSpPr>
            <p:nvPr/>
          </p:nvSpPr>
          <p:spPr bwMode="auto">
            <a:xfrm>
              <a:off x="2016" y="1440"/>
              <a:ext cx="144" cy="2160"/>
            </a:xfrm>
            <a:prstGeom prst="rect">
              <a:avLst/>
            </a:prstGeom>
            <a:pattFill prst="pct75">
              <a:fgClr>
                <a:srgbClr val="FFCC66"/>
              </a:fgClr>
              <a:bgClr>
                <a:srgbClr val="FFFFCC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5412" name="Rectangle 52" descr="75%"/>
            <p:cNvSpPr>
              <a:spLocks noChangeArrowheads="1"/>
            </p:cNvSpPr>
            <p:nvPr/>
          </p:nvSpPr>
          <p:spPr bwMode="auto">
            <a:xfrm>
              <a:off x="2880" y="1440"/>
              <a:ext cx="144" cy="2160"/>
            </a:xfrm>
            <a:prstGeom prst="rect">
              <a:avLst/>
            </a:prstGeom>
            <a:pattFill prst="pct75">
              <a:fgClr>
                <a:srgbClr val="FFCC66"/>
              </a:fgClr>
              <a:bgClr>
                <a:srgbClr val="FFFFCC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5413" name="Rectangle 53" descr="75%"/>
            <p:cNvSpPr>
              <a:spLocks noChangeArrowheads="1"/>
            </p:cNvSpPr>
            <p:nvPr/>
          </p:nvSpPr>
          <p:spPr bwMode="auto">
            <a:xfrm>
              <a:off x="3744" y="1440"/>
              <a:ext cx="144" cy="2160"/>
            </a:xfrm>
            <a:prstGeom prst="rect">
              <a:avLst/>
            </a:prstGeom>
            <a:pattFill prst="pct75">
              <a:fgClr>
                <a:srgbClr val="FFCC66"/>
              </a:fgClr>
              <a:bgClr>
                <a:srgbClr val="FFFFCC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5414" name="Rectangle 54" descr="75%"/>
            <p:cNvSpPr>
              <a:spLocks noChangeArrowheads="1"/>
            </p:cNvSpPr>
            <p:nvPr/>
          </p:nvSpPr>
          <p:spPr bwMode="auto">
            <a:xfrm>
              <a:off x="4608" y="1440"/>
              <a:ext cx="144" cy="2160"/>
            </a:xfrm>
            <a:prstGeom prst="rect">
              <a:avLst/>
            </a:prstGeom>
            <a:pattFill prst="pct75">
              <a:fgClr>
                <a:srgbClr val="FFCC66"/>
              </a:fgClr>
              <a:bgClr>
                <a:srgbClr val="FFFFCC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5415" name="Rectangle 55"/>
            <p:cNvSpPr>
              <a:spLocks noChangeArrowheads="1"/>
            </p:cNvSpPr>
            <p:nvPr/>
          </p:nvSpPr>
          <p:spPr bwMode="auto">
            <a:xfrm>
              <a:off x="4992" y="2880"/>
              <a:ext cx="57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fr-FR" altLang="fr-FR" sz="2400">
                  <a:latin typeface="Comic Sans MS" panose="030F0702030302020204" pitchFamily="66" charset="0"/>
                </a:rPr>
                <a:t>Etais</a:t>
              </a:r>
            </a:p>
          </p:txBody>
        </p:sp>
        <p:sp>
          <p:nvSpPr>
            <p:cNvPr id="15416" name="Line 56"/>
            <p:cNvSpPr>
              <a:spLocks noChangeShapeType="1"/>
            </p:cNvSpPr>
            <p:nvPr/>
          </p:nvSpPr>
          <p:spPr bwMode="auto">
            <a:xfrm flipH="1">
              <a:off x="3792" y="3072"/>
              <a:ext cx="1152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5417" name="Line 57"/>
            <p:cNvSpPr>
              <a:spLocks noChangeShapeType="1"/>
            </p:cNvSpPr>
            <p:nvPr/>
          </p:nvSpPr>
          <p:spPr bwMode="auto">
            <a:xfrm flipH="1" flipV="1">
              <a:off x="4704" y="2736"/>
              <a:ext cx="240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15418" name="Group 58"/>
          <p:cNvGrpSpPr>
            <a:grpSpLocks/>
          </p:cNvGrpSpPr>
          <p:nvPr/>
        </p:nvGrpSpPr>
        <p:grpSpPr bwMode="auto">
          <a:xfrm>
            <a:off x="3429000" y="2438400"/>
            <a:ext cx="7175500" cy="3200400"/>
            <a:chOff x="1200" y="1536"/>
            <a:chExt cx="4520" cy="2016"/>
          </a:xfrm>
        </p:grpSpPr>
        <p:sp>
          <p:nvSpPr>
            <p:cNvPr id="15419" name="Freeform 59" descr="20%"/>
            <p:cNvSpPr>
              <a:spLocks/>
            </p:cNvSpPr>
            <p:nvPr/>
          </p:nvSpPr>
          <p:spPr bwMode="auto">
            <a:xfrm>
              <a:off x="2928" y="1536"/>
              <a:ext cx="1776" cy="2016"/>
            </a:xfrm>
            <a:custGeom>
              <a:avLst/>
              <a:gdLst>
                <a:gd name="T0" fmla="*/ 48 w 1776"/>
                <a:gd name="T1" fmla="*/ 0 h 2016"/>
                <a:gd name="T2" fmla="*/ 1776 w 1776"/>
                <a:gd name="T3" fmla="*/ 1968 h 2016"/>
                <a:gd name="T4" fmla="*/ 1728 w 1776"/>
                <a:gd name="T5" fmla="*/ 2016 h 2016"/>
                <a:gd name="T6" fmla="*/ 0 w 1776"/>
                <a:gd name="T7" fmla="*/ 48 h 2016"/>
                <a:gd name="T8" fmla="*/ 48 w 1776"/>
                <a:gd name="T9" fmla="*/ 0 h 20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76" h="2016">
                  <a:moveTo>
                    <a:pt x="48" y="0"/>
                  </a:moveTo>
                  <a:lnTo>
                    <a:pt x="1776" y="1968"/>
                  </a:lnTo>
                  <a:lnTo>
                    <a:pt x="1728" y="2016"/>
                  </a:lnTo>
                  <a:lnTo>
                    <a:pt x="0" y="48"/>
                  </a:lnTo>
                  <a:lnTo>
                    <a:pt x="48" y="0"/>
                  </a:lnTo>
                  <a:close/>
                </a:path>
              </a:pathLst>
            </a:custGeom>
            <a:pattFill prst="pct20">
              <a:fgClr>
                <a:srgbClr val="FFCC66"/>
              </a:fgClr>
              <a:bgClr>
                <a:srgbClr val="FFFFCC"/>
              </a:bgClr>
            </a:pattFill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5420" name="Freeform 60" descr="20%"/>
            <p:cNvSpPr>
              <a:spLocks/>
            </p:cNvSpPr>
            <p:nvPr/>
          </p:nvSpPr>
          <p:spPr bwMode="auto">
            <a:xfrm>
              <a:off x="1200" y="1536"/>
              <a:ext cx="1776" cy="2016"/>
            </a:xfrm>
            <a:custGeom>
              <a:avLst/>
              <a:gdLst>
                <a:gd name="T0" fmla="*/ 48 w 1776"/>
                <a:gd name="T1" fmla="*/ 0 h 2016"/>
                <a:gd name="T2" fmla="*/ 1776 w 1776"/>
                <a:gd name="T3" fmla="*/ 1968 h 2016"/>
                <a:gd name="T4" fmla="*/ 1728 w 1776"/>
                <a:gd name="T5" fmla="*/ 2016 h 2016"/>
                <a:gd name="T6" fmla="*/ 0 w 1776"/>
                <a:gd name="T7" fmla="*/ 48 h 2016"/>
                <a:gd name="T8" fmla="*/ 48 w 1776"/>
                <a:gd name="T9" fmla="*/ 0 h 20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76" h="2016">
                  <a:moveTo>
                    <a:pt x="48" y="0"/>
                  </a:moveTo>
                  <a:lnTo>
                    <a:pt x="1776" y="1968"/>
                  </a:lnTo>
                  <a:lnTo>
                    <a:pt x="1728" y="2016"/>
                  </a:lnTo>
                  <a:lnTo>
                    <a:pt x="0" y="48"/>
                  </a:lnTo>
                  <a:lnTo>
                    <a:pt x="48" y="0"/>
                  </a:lnTo>
                  <a:close/>
                </a:path>
              </a:pathLst>
            </a:custGeom>
            <a:pattFill prst="pct20">
              <a:fgClr>
                <a:srgbClr val="FFCC66"/>
              </a:fgClr>
              <a:bgClr>
                <a:srgbClr val="FFFFCC"/>
              </a:bgClr>
            </a:pattFill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5421" name="Freeform 61" descr="20%"/>
            <p:cNvSpPr>
              <a:spLocks/>
            </p:cNvSpPr>
            <p:nvPr/>
          </p:nvSpPr>
          <p:spPr bwMode="auto">
            <a:xfrm>
              <a:off x="1200" y="1680"/>
              <a:ext cx="1776" cy="1824"/>
            </a:xfrm>
            <a:custGeom>
              <a:avLst/>
              <a:gdLst>
                <a:gd name="T0" fmla="*/ 1728 w 1776"/>
                <a:gd name="T1" fmla="*/ 0 h 1824"/>
                <a:gd name="T2" fmla="*/ 0 w 1776"/>
                <a:gd name="T3" fmla="*/ 1776 h 1824"/>
                <a:gd name="T4" fmla="*/ 48 w 1776"/>
                <a:gd name="T5" fmla="*/ 1824 h 1824"/>
                <a:gd name="T6" fmla="*/ 1776 w 1776"/>
                <a:gd name="T7" fmla="*/ 48 h 1824"/>
                <a:gd name="T8" fmla="*/ 1728 w 1776"/>
                <a:gd name="T9" fmla="*/ 0 h 18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76" h="1824">
                  <a:moveTo>
                    <a:pt x="1728" y="0"/>
                  </a:moveTo>
                  <a:lnTo>
                    <a:pt x="0" y="1776"/>
                  </a:lnTo>
                  <a:lnTo>
                    <a:pt x="48" y="1824"/>
                  </a:lnTo>
                  <a:lnTo>
                    <a:pt x="1776" y="48"/>
                  </a:lnTo>
                  <a:lnTo>
                    <a:pt x="1728" y="0"/>
                  </a:lnTo>
                  <a:close/>
                </a:path>
              </a:pathLst>
            </a:custGeom>
            <a:pattFill prst="pct20">
              <a:fgClr>
                <a:srgbClr val="FFCC66"/>
              </a:fgClr>
              <a:bgClr>
                <a:srgbClr val="FFFFCC"/>
              </a:bgClr>
            </a:pattFill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5422" name="Freeform 62" descr="20%"/>
            <p:cNvSpPr>
              <a:spLocks/>
            </p:cNvSpPr>
            <p:nvPr/>
          </p:nvSpPr>
          <p:spPr bwMode="auto">
            <a:xfrm>
              <a:off x="2928" y="1536"/>
              <a:ext cx="1776" cy="1824"/>
            </a:xfrm>
            <a:custGeom>
              <a:avLst/>
              <a:gdLst>
                <a:gd name="T0" fmla="*/ 1728 w 1776"/>
                <a:gd name="T1" fmla="*/ 0 h 1824"/>
                <a:gd name="T2" fmla="*/ 0 w 1776"/>
                <a:gd name="T3" fmla="*/ 1776 h 1824"/>
                <a:gd name="T4" fmla="*/ 48 w 1776"/>
                <a:gd name="T5" fmla="*/ 1824 h 1824"/>
                <a:gd name="T6" fmla="*/ 1776 w 1776"/>
                <a:gd name="T7" fmla="*/ 48 h 1824"/>
                <a:gd name="T8" fmla="*/ 1728 w 1776"/>
                <a:gd name="T9" fmla="*/ 0 h 18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76" h="1824">
                  <a:moveTo>
                    <a:pt x="1728" y="0"/>
                  </a:moveTo>
                  <a:lnTo>
                    <a:pt x="0" y="1776"/>
                  </a:lnTo>
                  <a:lnTo>
                    <a:pt x="48" y="1824"/>
                  </a:lnTo>
                  <a:lnTo>
                    <a:pt x="1776" y="48"/>
                  </a:lnTo>
                  <a:lnTo>
                    <a:pt x="1728" y="0"/>
                  </a:lnTo>
                  <a:close/>
                </a:path>
              </a:pathLst>
            </a:custGeom>
            <a:pattFill prst="pct20">
              <a:fgClr>
                <a:srgbClr val="FFCC66"/>
              </a:fgClr>
              <a:bgClr>
                <a:srgbClr val="FFFFCC"/>
              </a:bgClr>
            </a:pattFill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5423" name="Text Box 63"/>
            <p:cNvSpPr txBox="1">
              <a:spLocks noChangeArrowheads="1"/>
            </p:cNvSpPr>
            <p:nvPr/>
          </p:nvSpPr>
          <p:spPr bwMode="auto">
            <a:xfrm>
              <a:off x="4560" y="2016"/>
              <a:ext cx="116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altLang="fr-FR" sz="2400">
                  <a:latin typeface="Comic Sans MS" panose="030F0702030302020204" pitchFamily="66" charset="0"/>
                </a:rPr>
                <a:t>Entretoises</a:t>
              </a:r>
            </a:p>
          </p:txBody>
        </p:sp>
        <p:sp>
          <p:nvSpPr>
            <p:cNvPr id="15424" name="Line 64"/>
            <p:cNvSpPr>
              <a:spLocks noChangeShapeType="1"/>
            </p:cNvSpPr>
            <p:nvPr/>
          </p:nvSpPr>
          <p:spPr bwMode="auto">
            <a:xfrm flipH="1" flipV="1">
              <a:off x="2544" y="2064"/>
              <a:ext cx="2112" cy="2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5425" name="Line 65"/>
            <p:cNvSpPr>
              <a:spLocks noChangeShapeType="1"/>
            </p:cNvSpPr>
            <p:nvPr/>
          </p:nvSpPr>
          <p:spPr bwMode="auto">
            <a:xfrm flipH="1">
              <a:off x="4176" y="2304"/>
              <a:ext cx="480" cy="62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5426" name="Group 66"/>
          <p:cNvGrpSpPr>
            <a:grpSpLocks/>
          </p:cNvGrpSpPr>
          <p:nvPr/>
        </p:nvGrpSpPr>
        <p:grpSpPr bwMode="auto">
          <a:xfrm>
            <a:off x="8256587" y="476250"/>
            <a:ext cx="1436557" cy="738722"/>
            <a:chOff x="3984" y="308"/>
            <a:chExt cx="736" cy="436"/>
          </a:xfrm>
        </p:grpSpPr>
        <p:sp>
          <p:nvSpPr>
            <p:cNvPr id="15427" name="Rectangle 67" descr="75%"/>
            <p:cNvSpPr>
              <a:spLocks noChangeArrowheads="1"/>
            </p:cNvSpPr>
            <p:nvPr/>
          </p:nvSpPr>
          <p:spPr bwMode="auto">
            <a:xfrm>
              <a:off x="3984" y="340"/>
              <a:ext cx="240" cy="96"/>
            </a:xfrm>
            <a:prstGeom prst="rect">
              <a:avLst/>
            </a:prstGeom>
            <a:pattFill prst="pct75">
              <a:fgClr>
                <a:srgbClr val="FFCC66"/>
              </a:fgClr>
              <a:bgClr>
                <a:srgbClr val="FFFFCC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5428" name="Rectangle 68" descr="20%"/>
            <p:cNvSpPr>
              <a:spLocks noChangeArrowheads="1"/>
            </p:cNvSpPr>
            <p:nvPr/>
          </p:nvSpPr>
          <p:spPr bwMode="auto">
            <a:xfrm>
              <a:off x="3984" y="628"/>
              <a:ext cx="240" cy="96"/>
            </a:xfrm>
            <a:prstGeom prst="rect">
              <a:avLst/>
            </a:prstGeom>
            <a:pattFill prst="pct20">
              <a:fgClr>
                <a:srgbClr val="FFCC66"/>
              </a:fgClr>
              <a:bgClr>
                <a:srgbClr val="FFFFCC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5429" name="Text Box 69"/>
            <p:cNvSpPr txBox="1">
              <a:spLocks noChangeArrowheads="1"/>
            </p:cNvSpPr>
            <p:nvPr/>
          </p:nvSpPr>
          <p:spPr bwMode="auto">
            <a:xfrm>
              <a:off x="4262" y="308"/>
              <a:ext cx="458" cy="4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fr-FR" altLang="fr-FR" sz="1400">
                  <a:latin typeface="Comic Sans MS" panose="030F0702030302020204" pitchFamily="66" charset="0"/>
                </a:rPr>
                <a:t>Bastaing</a:t>
              </a:r>
            </a:p>
            <a:p>
              <a:endParaRPr lang="fr-FR" altLang="fr-FR" sz="1400">
                <a:latin typeface="Comic Sans MS" panose="030F0702030302020204" pitchFamily="66" charset="0"/>
              </a:endParaRPr>
            </a:p>
            <a:p>
              <a:r>
                <a:rPr lang="fr-FR" altLang="fr-FR" sz="1400">
                  <a:latin typeface="Comic Sans MS" panose="030F0702030302020204" pitchFamily="66" charset="0"/>
                </a:rPr>
                <a:t>Planche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15765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4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4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3" dur="500"/>
                                        <p:tgtEl>
                                          <p:spTgt spid="15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 descr="75 %"/>
          <p:cNvSpPr>
            <a:spLocks noChangeArrowheads="1"/>
          </p:cNvSpPr>
          <p:nvPr/>
        </p:nvSpPr>
        <p:spPr bwMode="auto">
          <a:xfrm>
            <a:off x="2208213" y="3429000"/>
            <a:ext cx="7772400" cy="1905000"/>
          </a:xfrm>
          <a:prstGeom prst="rect">
            <a:avLst/>
          </a:prstGeom>
          <a:pattFill prst="pct75">
            <a:fgClr>
              <a:srgbClr val="FFCC66"/>
            </a:fgClr>
            <a:bgClr>
              <a:srgbClr val="FFFFCC"/>
            </a:bgClr>
          </a:patt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CC66"/>
            </a:extrusionClr>
            <a:contourClr>
              <a:srgbClr val="FFCC66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endParaRPr lang="fr-FR"/>
          </a:p>
        </p:txBody>
      </p:sp>
      <p:sp>
        <p:nvSpPr>
          <p:cNvPr id="55299" name="Text Box 3"/>
          <p:cNvSpPr txBox="1">
            <a:spLocks noChangeArrowheads="1"/>
          </p:cNvSpPr>
          <p:nvPr/>
        </p:nvSpPr>
        <p:spPr bwMode="auto">
          <a:xfrm>
            <a:off x="3567114" y="609600"/>
            <a:ext cx="54562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fr-FR" altLang="fr-FR" sz="2400" b="1" u="sng">
                <a:latin typeface="Comic Sans MS" panose="030F0702030302020204" pitchFamily="66" charset="0"/>
              </a:rPr>
              <a:t>DECOUPE DES JAMBES DE FORCE</a:t>
            </a:r>
          </a:p>
        </p:txBody>
      </p:sp>
      <p:sp>
        <p:nvSpPr>
          <p:cNvPr id="55300" name="Text Box 4"/>
          <p:cNvSpPr txBox="1">
            <a:spLocks noChangeArrowheads="1"/>
          </p:cNvSpPr>
          <p:nvPr/>
        </p:nvSpPr>
        <p:spPr bwMode="auto">
          <a:xfrm>
            <a:off x="4735514" y="990600"/>
            <a:ext cx="2974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fr-FR" altLang="fr-FR" sz="2400" b="1" u="sng">
                <a:latin typeface="Comic Sans MS" panose="030F0702030302020204" pitchFamily="66" charset="0"/>
              </a:rPr>
              <a:t>Angle à 30°et 60°</a:t>
            </a:r>
          </a:p>
        </p:txBody>
      </p:sp>
      <p:grpSp>
        <p:nvGrpSpPr>
          <p:cNvPr id="55301" name="Group 5"/>
          <p:cNvGrpSpPr>
            <a:grpSpLocks/>
          </p:cNvGrpSpPr>
          <p:nvPr/>
        </p:nvGrpSpPr>
        <p:grpSpPr bwMode="auto">
          <a:xfrm>
            <a:off x="2208214" y="3357564"/>
            <a:ext cx="7775575" cy="649287"/>
            <a:chOff x="431" y="2115"/>
            <a:chExt cx="4898" cy="409"/>
          </a:xfrm>
        </p:grpSpPr>
        <p:grpSp>
          <p:nvGrpSpPr>
            <p:cNvPr id="55302" name="Group 6"/>
            <p:cNvGrpSpPr>
              <a:grpSpLocks/>
            </p:cNvGrpSpPr>
            <p:nvPr/>
          </p:nvGrpSpPr>
          <p:grpSpPr bwMode="auto">
            <a:xfrm>
              <a:off x="3036" y="2115"/>
              <a:ext cx="439" cy="409"/>
              <a:chOff x="4664" y="2115"/>
              <a:chExt cx="439" cy="409"/>
            </a:xfrm>
          </p:grpSpPr>
          <p:sp>
            <p:nvSpPr>
              <p:cNvPr id="55303" name="Text Box 7"/>
              <p:cNvSpPr txBox="1">
                <a:spLocks noChangeArrowheads="1"/>
              </p:cNvSpPr>
              <p:nvPr/>
            </p:nvSpPr>
            <p:spPr bwMode="auto">
              <a:xfrm>
                <a:off x="4664" y="2205"/>
                <a:ext cx="37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altLang="fr-FR" sz="2400" b="1" dirty="0">
                    <a:latin typeface="Times New Roman" panose="02020603050405020304" pitchFamily="18" charset="0"/>
                  </a:rPr>
                  <a:t>S</a:t>
                </a:r>
                <a:r>
                  <a:rPr lang="fr-FR" altLang="fr-FR" sz="2400" b="1" dirty="0" smtClean="0">
                    <a:latin typeface="Times New Roman" panose="02020603050405020304" pitchFamily="18" charset="0"/>
                  </a:rPr>
                  <a:t>/3</a:t>
                </a:r>
                <a:endParaRPr lang="fr-FR" altLang="fr-FR" sz="2400" b="1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5304" name="Line 8"/>
              <p:cNvSpPr>
                <a:spLocks noChangeShapeType="1"/>
              </p:cNvSpPr>
              <p:nvPr/>
            </p:nvSpPr>
            <p:spPr bwMode="auto">
              <a:xfrm>
                <a:off x="5103" y="2115"/>
                <a:ext cx="0" cy="4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55305" name="Line 9"/>
            <p:cNvSpPr>
              <a:spLocks noChangeShapeType="1"/>
            </p:cNvSpPr>
            <p:nvPr/>
          </p:nvSpPr>
          <p:spPr bwMode="auto">
            <a:xfrm>
              <a:off x="431" y="2523"/>
              <a:ext cx="489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55306" name="Group 10"/>
          <p:cNvGrpSpPr>
            <a:grpSpLocks/>
          </p:cNvGrpSpPr>
          <p:nvPr/>
        </p:nvGrpSpPr>
        <p:grpSpPr bwMode="auto">
          <a:xfrm>
            <a:off x="3359150" y="1773239"/>
            <a:ext cx="6624638" cy="4535487"/>
            <a:chOff x="1156" y="1117"/>
            <a:chExt cx="4173" cy="2857"/>
          </a:xfrm>
        </p:grpSpPr>
        <p:sp>
          <p:nvSpPr>
            <p:cNvPr id="55307" name="Line 11"/>
            <p:cNvSpPr>
              <a:spLocks noChangeShapeType="1"/>
            </p:cNvSpPr>
            <p:nvPr/>
          </p:nvSpPr>
          <p:spPr bwMode="auto">
            <a:xfrm>
              <a:off x="1156" y="1207"/>
              <a:ext cx="0" cy="276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55308" name="Line 12"/>
            <p:cNvSpPr>
              <a:spLocks noChangeShapeType="1"/>
            </p:cNvSpPr>
            <p:nvPr/>
          </p:nvSpPr>
          <p:spPr bwMode="auto">
            <a:xfrm>
              <a:off x="5329" y="1207"/>
              <a:ext cx="0" cy="276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55309" name="Line 13"/>
            <p:cNvSpPr>
              <a:spLocks noChangeShapeType="1"/>
            </p:cNvSpPr>
            <p:nvPr/>
          </p:nvSpPr>
          <p:spPr bwMode="auto">
            <a:xfrm>
              <a:off x="1156" y="1570"/>
              <a:ext cx="417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grpSp>
          <p:nvGrpSpPr>
            <p:cNvPr id="55310" name="Group 14"/>
            <p:cNvGrpSpPr>
              <a:grpSpLocks/>
            </p:cNvGrpSpPr>
            <p:nvPr/>
          </p:nvGrpSpPr>
          <p:grpSpPr bwMode="auto">
            <a:xfrm>
              <a:off x="2290" y="1117"/>
              <a:ext cx="1968" cy="339"/>
              <a:chOff x="2448" y="1104"/>
              <a:chExt cx="1968" cy="339"/>
            </a:xfrm>
          </p:grpSpPr>
          <p:sp>
            <p:nvSpPr>
              <p:cNvPr id="55311" name="Rectangle 15"/>
              <p:cNvSpPr>
                <a:spLocks noChangeArrowheads="1"/>
              </p:cNvSpPr>
              <p:nvPr/>
            </p:nvSpPr>
            <p:spPr bwMode="auto">
              <a:xfrm>
                <a:off x="2448" y="1104"/>
                <a:ext cx="1968" cy="336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55312" name="Text Box 16"/>
              <p:cNvSpPr txBox="1">
                <a:spLocks noChangeArrowheads="1"/>
              </p:cNvSpPr>
              <p:nvPr/>
            </p:nvSpPr>
            <p:spPr bwMode="auto">
              <a:xfrm>
                <a:off x="2661" y="1152"/>
                <a:ext cx="1378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altLang="fr-FR" sz="2400" b="1" dirty="0">
                    <a:solidFill>
                      <a:srgbClr val="FFCC66"/>
                    </a:solidFill>
                    <a:latin typeface="Comic Sans MS" panose="030F0702030302020204" pitchFamily="66" charset="0"/>
                  </a:rPr>
                  <a:t>L = </a:t>
                </a:r>
                <a:r>
                  <a:rPr lang="fr-FR" altLang="fr-FR" sz="2400" b="1" dirty="0" smtClean="0">
                    <a:solidFill>
                      <a:srgbClr val="FFCC66"/>
                    </a:solidFill>
                    <a:latin typeface="Comic Sans MS" panose="030F0702030302020204" pitchFamily="66" charset="0"/>
                  </a:rPr>
                  <a:t>H </a:t>
                </a:r>
                <a:r>
                  <a:rPr lang="fr-FR" altLang="fr-FR" sz="2400" b="1" dirty="0">
                    <a:solidFill>
                      <a:srgbClr val="FFCC66"/>
                    </a:solidFill>
                    <a:latin typeface="Comic Sans MS" panose="030F0702030302020204" pitchFamily="66" charset="0"/>
                  </a:rPr>
                  <a:t>x 1.15</a:t>
                </a:r>
              </a:p>
            </p:txBody>
          </p:sp>
        </p:grpSp>
      </p:grpSp>
      <p:grpSp>
        <p:nvGrpSpPr>
          <p:cNvPr id="55313" name="Group 17"/>
          <p:cNvGrpSpPr>
            <a:grpSpLocks/>
          </p:cNvGrpSpPr>
          <p:nvPr/>
        </p:nvGrpSpPr>
        <p:grpSpPr bwMode="auto">
          <a:xfrm>
            <a:off x="755463" y="3395663"/>
            <a:ext cx="1418927" cy="1905000"/>
            <a:chOff x="-150" y="2160"/>
            <a:chExt cx="525" cy="1200"/>
          </a:xfrm>
        </p:grpSpPr>
        <p:sp>
          <p:nvSpPr>
            <p:cNvPr id="55314" name="Line 18"/>
            <p:cNvSpPr>
              <a:spLocks noChangeShapeType="1"/>
            </p:cNvSpPr>
            <p:nvPr/>
          </p:nvSpPr>
          <p:spPr bwMode="auto">
            <a:xfrm>
              <a:off x="336" y="2160"/>
              <a:ext cx="0" cy="1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55315" name="Text Box 19"/>
            <p:cNvSpPr txBox="1">
              <a:spLocks noChangeArrowheads="1"/>
            </p:cNvSpPr>
            <p:nvPr/>
          </p:nvSpPr>
          <p:spPr bwMode="auto">
            <a:xfrm>
              <a:off x="-150" y="2641"/>
              <a:ext cx="525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altLang="fr-FR" sz="2400" b="1" dirty="0" smtClean="0">
                  <a:latin typeface="Times New Roman" panose="02020603050405020304" pitchFamily="18" charset="0"/>
                </a:rPr>
                <a:t>S = 21cm</a:t>
              </a:r>
              <a:endParaRPr lang="fr-FR" altLang="fr-FR" sz="2400" b="1" dirty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55316" name="Group 20"/>
          <p:cNvGrpSpPr>
            <a:grpSpLocks/>
          </p:cNvGrpSpPr>
          <p:nvPr/>
        </p:nvGrpSpPr>
        <p:grpSpPr bwMode="auto">
          <a:xfrm>
            <a:off x="8904289" y="2636838"/>
            <a:ext cx="1152525" cy="1822450"/>
            <a:chOff x="4649" y="1661"/>
            <a:chExt cx="726" cy="1148"/>
          </a:xfrm>
        </p:grpSpPr>
        <p:grpSp>
          <p:nvGrpSpPr>
            <p:cNvPr id="55317" name="Group 21"/>
            <p:cNvGrpSpPr>
              <a:grpSpLocks/>
            </p:cNvGrpSpPr>
            <p:nvPr/>
          </p:nvGrpSpPr>
          <p:grpSpPr bwMode="auto">
            <a:xfrm rot="-1909353">
              <a:off x="4695" y="1979"/>
              <a:ext cx="499" cy="830"/>
              <a:chOff x="4821" y="1842"/>
              <a:chExt cx="499" cy="830"/>
            </a:xfrm>
          </p:grpSpPr>
          <p:sp>
            <p:nvSpPr>
              <p:cNvPr id="55318" name="Line 22"/>
              <p:cNvSpPr>
                <a:spLocks noChangeShapeType="1"/>
              </p:cNvSpPr>
              <p:nvPr/>
            </p:nvSpPr>
            <p:spPr bwMode="auto">
              <a:xfrm flipH="1" flipV="1">
                <a:off x="4921" y="1842"/>
                <a:ext cx="363" cy="681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5319" name="Rectangle 23"/>
              <p:cNvSpPr>
                <a:spLocks noChangeArrowheads="1"/>
              </p:cNvSpPr>
              <p:nvPr/>
            </p:nvSpPr>
            <p:spPr bwMode="auto">
              <a:xfrm rot="-1719212">
                <a:off x="4821" y="2581"/>
                <a:ext cx="499" cy="91"/>
              </a:xfrm>
              <a:prstGeom prst="rect">
                <a:avLst/>
              </a:prstGeom>
              <a:solidFill>
                <a:srgbClr val="FF6600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grpSp>
          <p:nvGrpSpPr>
            <p:cNvPr id="55320" name="Group 24"/>
            <p:cNvGrpSpPr>
              <a:grpSpLocks/>
            </p:cNvGrpSpPr>
            <p:nvPr/>
          </p:nvGrpSpPr>
          <p:grpSpPr bwMode="auto">
            <a:xfrm>
              <a:off x="4649" y="1661"/>
              <a:ext cx="726" cy="650"/>
              <a:chOff x="4584" y="436"/>
              <a:chExt cx="726" cy="650"/>
            </a:xfrm>
          </p:grpSpPr>
          <p:sp>
            <p:nvSpPr>
              <p:cNvPr id="55321" name="Line 25"/>
              <p:cNvSpPr>
                <a:spLocks noChangeShapeType="1"/>
              </p:cNvSpPr>
              <p:nvPr/>
            </p:nvSpPr>
            <p:spPr bwMode="auto">
              <a:xfrm rot="20709142" flipH="1">
                <a:off x="4950" y="703"/>
                <a:ext cx="99" cy="38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5322" name="Text Box 26"/>
              <p:cNvSpPr txBox="1">
                <a:spLocks noChangeArrowheads="1"/>
              </p:cNvSpPr>
              <p:nvPr/>
            </p:nvSpPr>
            <p:spPr bwMode="auto">
              <a:xfrm>
                <a:off x="4584" y="436"/>
                <a:ext cx="72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fr-FR" altLang="fr-FR"/>
                  <a:t>Équerre</a:t>
                </a:r>
              </a:p>
            </p:txBody>
          </p:sp>
        </p:grpSp>
      </p:grpSp>
      <p:grpSp>
        <p:nvGrpSpPr>
          <p:cNvPr id="55323" name="Group 27"/>
          <p:cNvGrpSpPr>
            <a:grpSpLocks/>
          </p:cNvGrpSpPr>
          <p:nvPr/>
        </p:nvGrpSpPr>
        <p:grpSpPr bwMode="auto">
          <a:xfrm>
            <a:off x="8362950" y="3573463"/>
            <a:ext cx="2305050" cy="3149600"/>
            <a:chOff x="4308" y="2296"/>
            <a:chExt cx="1452" cy="1933"/>
          </a:xfrm>
        </p:grpSpPr>
        <p:grpSp>
          <p:nvGrpSpPr>
            <p:cNvPr id="55324" name="Group 28"/>
            <p:cNvGrpSpPr>
              <a:grpSpLocks/>
            </p:cNvGrpSpPr>
            <p:nvPr/>
          </p:nvGrpSpPr>
          <p:grpSpPr bwMode="auto">
            <a:xfrm>
              <a:off x="4830" y="2296"/>
              <a:ext cx="681" cy="1071"/>
              <a:chOff x="4830" y="2296"/>
              <a:chExt cx="681" cy="1071"/>
            </a:xfrm>
          </p:grpSpPr>
          <p:sp>
            <p:nvSpPr>
              <p:cNvPr id="55325" name="Line 29"/>
              <p:cNvSpPr>
                <a:spLocks noChangeShapeType="1"/>
              </p:cNvSpPr>
              <p:nvPr/>
            </p:nvSpPr>
            <p:spPr bwMode="auto">
              <a:xfrm flipV="1">
                <a:off x="4830" y="2296"/>
                <a:ext cx="635" cy="107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5326" name="Line 30"/>
              <p:cNvSpPr>
                <a:spLocks noChangeShapeType="1"/>
              </p:cNvSpPr>
              <p:nvPr/>
            </p:nvSpPr>
            <p:spPr bwMode="auto">
              <a:xfrm>
                <a:off x="4830" y="3367"/>
                <a:ext cx="54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5327" name="Arc 31"/>
              <p:cNvSpPr>
                <a:spLocks/>
              </p:cNvSpPr>
              <p:nvPr/>
            </p:nvSpPr>
            <p:spPr bwMode="auto">
              <a:xfrm>
                <a:off x="4967" y="3158"/>
                <a:ext cx="91" cy="18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55328" name="Text Box 32"/>
              <p:cNvSpPr txBox="1">
                <a:spLocks noChangeArrowheads="1"/>
              </p:cNvSpPr>
              <p:nvPr/>
            </p:nvSpPr>
            <p:spPr bwMode="auto">
              <a:xfrm>
                <a:off x="5103" y="3067"/>
                <a:ext cx="408" cy="2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fr-FR" altLang="fr-FR" b="1">
                    <a:latin typeface="Comic Sans MS" panose="030F0702030302020204" pitchFamily="66" charset="0"/>
                  </a:rPr>
                  <a:t>60°</a:t>
                </a:r>
              </a:p>
            </p:txBody>
          </p:sp>
        </p:grpSp>
        <p:grpSp>
          <p:nvGrpSpPr>
            <p:cNvPr id="55329" name="Group 33"/>
            <p:cNvGrpSpPr>
              <a:grpSpLocks/>
            </p:cNvGrpSpPr>
            <p:nvPr/>
          </p:nvGrpSpPr>
          <p:grpSpPr bwMode="auto">
            <a:xfrm>
              <a:off x="4308" y="3430"/>
              <a:ext cx="1452" cy="799"/>
              <a:chOff x="3651" y="3385"/>
              <a:chExt cx="1452" cy="905"/>
            </a:xfrm>
          </p:grpSpPr>
          <p:sp>
            <p:nvSpPr>
              <p:cNvPr id="55330" name="Line 34"/>
              <p:cNvSpPr>
                <a:spLocks noChangeShapeType="1"/>
              </p:cNvSpPr>
              <p:nvPr/>
            </p:nvSpPr>
            <p:spPr bwMode="auto">
              <a:xfrm flipV="1">
                <a:off x="4377" y="3385"/>
                <a:ext cx="0" cy="36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5331" name="Text Box 35"/>
              <p:cNvSpPr txBox="1">
                <a:spLocks noChangeArrowheads="1"/>
              </p:cNvSpPr>
              <p:nvPr/>
            </p:nvSpPr>
            <p:spPr bwMode="auto">
              <a:xfrm>
                <a:off x="3651" y="3747"/>
                <a:ext cx="1452" cy="5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fr-FR" altLang="fr-FR"/>
                  <a:t>Gabarit de traçage </a:t>
                </a:r>
              </a:p>
              <a:p>
                <a:pPr algn="ctr">
                  <a:spcBef>
                    <a:spcPct val="50000"/>
                  </a:spcBef>
                </a:pPr>
                <a:r>
                  <a:rPr lang="fr-FR" altLang="fr-FR"/>
                  <a:t>( angle à 60°)</a:t>
                </a:r>
              </a:p>
            </p:txBody>
          </p:sp>
        </p:grpSp>
      </p:grpSp>
      <p:grpSp>
        <p:nvGrpSpPr>
          <p:cNvPr id="55332" name="Group 36"/>
          <p:cNvGrpSpPr>
            <a:grpSpLocks/>
          </p:cNvGrpSpPr>
          <p:nvPr/>
        </p:nvGrpSpPr>
        <p:grpSpPr bwMode="auto">
          <a:xfrm>
            <a:off x="2495550" y="3429000"/>
            <a:ext cx="3455988" cy="3227388"/>
            <a:chOff x="612" y="2160"/>
            <a:chExt cx="2177" cy="2033"/>
          </a:xfrm>
        </p:grpSpPr>
        <p:grpSp>
          <p:nvGrpSpPr>
            <p:cNvPr id="55333" name="Group 37"/>
            <p:cNvGrpSpPr>
              <a:grpSpLocks/>
            </p:cNvGrpSpPr>
            <p:nvPr/>
          </p:nvGrpSpPr>
          <p:grpSpPr bwMode="auto">
            <a:xfrm>
              <a:off x="612" y="2160"/>
              <a:ext cx="1956" cy="1179"/>
              <a:chOff x="612" y="2160"/>
              <a:chExt cx="1956" cy="1179"/>
            </a:xfrm>
          </p:grpSpPr>
          <p:grpSp>
            <p:nvGrpSpPr>
              <p:cNvPr id="55334" name="Group 38"/>
              <p:cNvGrpSpPr>
                <a:grpSpLocks/>
              </p:cNvGrpSpPr>
              <p:nvPr/>
            </p:nvGrpSpPr>
            <p:grpSpPr bwMode="auto">
              <a:xfrm>
                <a:off x="612" y="2160"/>
                <a:ext cx="1956" cy="1179"/>
                <a:chOff x="612" y="2160"/>
                <a:chExt cx="1956" cy="1179"/>
              </a:xfrm>
            </p:grpSpPr>
            <p:sp>
              <p:nvSpPr>
                <p:cNvPr id="55335" name="Line 39"/>
                <p:cNvSpPr>
                  <a:spLocks noChangeShapeType="1"/>
                </p:cNvSpPr>
                <p:nvPr/>
              </p:nvSpPr>
              <p:spPr bwMode="auto">
                <a:xfrm flipH="1" flipV="1">
                  <a:off x="612" y="2160"/>
                  <a:ext cx="1956" cy="1179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55336" name="Line 40"/>
                <p:cNvSpPr>
                  <a:spLocks noChangeShapeType="1"/>
                </p:cNvSpPr>
                <p:nvPr/>
              </p:nvSpPr>
              <p:spPr bwMode="auto">
                <a:xfrm flipH="1">
                  <a:off x="703" y="3339"/>
                  <a:ext cx="1865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fr-FR"/>
                </a:p>
              </p:txBody>
            </p:sp>
          </p:grpSp>
          <p:sp>
            <p:nvSpPr>
              <p:cNvPr id="55337" name="Arc 41"/>
              <p:cNvSpPr>
                <a:spLocks/>
              </p:cNvSpPr>
              <p:nvPr/>
            </p:nvSpPr>
            <p:spPr bwMode="auto">
              <a:xfrm flipH="1">
                <a:off x="1950" y="3005"/>
                <a:ext cx="88" cy="334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55338" name="Text Box 42"/>
              <p:cNvSpPr txBox="1">
                <a:spLocks noChangeArrowheads="1"/>
              </p:cNvSpPr>
              <p:nvPr/>
            </p:nvSpPr>
            <p:spPr bwMode="auto">
              <a:xfrm flipH="1">
                <a:off x="1655" y="3022"/>
                <a:ext cx="441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fr-FR" altLang="fr-FR" b="1">
                    <a:latin typeface="Comic Sans MS" panose="030F0702030302020204" pitchFamily="66" charset="0"/>
                  </a:rPr>
                  <a:t>30°</a:t>
                </a:r>
              </a:p>
            </p:txBody>
          </p:sp>
        </p:grpSp>
        <p:grpSp>
          <p:nvGrpSpPr>
            <p:cNvPr id="55339" name="Group 43"/>
            <p:cNvGrpSpPr>
              <a:grpSpLocks/>
            </p:cNvGrpSpPr>
            <p:nvPr/>
          </p:nvGrpSpPr>
          <p:grpSpPr bwMode="auto">
            <a:xfrm flipH="1">
              <a:off x="1376" y="3339"/>
              <a:ext cx="1413" cy="854"/>
              <a:chOff x="3651" y="3385"/>
              <a:chExt cx="1452" cy="854"/>
            </a:xfrm>
          </p:grpSpPr>
          <p:sp>
            <p:nvSpPr>
              <p:cNvPr id="55340" name="Line 44"/>
              <p:cNvSpPr>
                <a:spLocks noChangeShapeType="1"/>
              </p:cNvSpPr>
              <p:nvPr/>
            </p:nvSpPr>
            <p:spPr bwMode="auto">
              <a:xfrm flipV="1">
                <a:off x="4377" y="3385"/>
                <a:ext cx="0" cy="36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5341" name="Text Box 45"/>
              <p:cNvSpPr txBox="1">
                <a:spLocks noChangeArrowheads="1"/>
              </p:cNvSpPr>
              <p:nvPr/>
            </p:nvSpPr>
            <p:spPr bwMode="auto">
              <a:xfrm>
                <a:off x="3651" y="3748"/>
                <a:ext cx="1452" cy="4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fr-FR" altLang="fr-FR"/>
                  <a:t>Gabarit de traçage </a:t>
                </a:r>
              </a:p>
              <a:p>
                <a:pPr algn="ctr">
                  <a:spcBef>
                    <a:spcPct val="50000"/>
                  </a:spcBef>
                </a:pPr>
                <a:r>
                  <a:rPr lang="fr-FR" altLang="fr-FR"/>
                  <a:t>( angle à 30°)</a:t>
                </a:r>
              </a:p>
            </p:txBody>
          </p:sp>
        </p:grpSp>
      </p:grpSp>
      <p:grpSp>
        <p:nvGrpSpPr>
          <p:cNvPr id="55342" name="Group 46"/>
          <p:cNvGrpSpPr>
            <a:grpSpLocks/>
          </p:cNvGrpSpPr>
          <p:nvPr/>
        </p:nvGrpSpPr>
        <p:grpSpPr bwMode="auto">
          <a:xfrm>
            <a:off x="3414714" y="2636839"/>
            <a:ext cx="2376487" cy="1552575"/>
            <a:chOff x="1191" y="1661"/>
            <a:chExt cx="1497" cy="978"/>
          </a:xfrm>
        </p:grpSpPr>
        <p:grpSp>
          <p:nvGrpSpPr>
            <p:cNvPr id="55343" name="Group 47"/>
            <p:cNvGrpSpPr>
              <a:grpSpLocks/>
            </p:cNvGrpSpPr>
            <p:nvPr/>
          </p:nvGrpSpPr>
          <p:grpSpPr bwMode="auto">
            <a:xfrm rot="219256" flipH="1">
              <a:off x="1191" y="1809"/>
              <a:ext cx="460" cy="830"/>
              <a:chOff x="4821" y="1842"/>
              <a:chExt cx="499" cy="830"/>
            </a:xfrm>
          </p:grpSpPr>
          <p:sp>
            <p:nvSpPr>
              <p:cNvPr id="55344" name="Line 48"/>
              <p:cNvSpPr>
                <a:spLocks noChangeShapeType="1"/>
              </p:cNvSpPr>
              <p:nvPr/>
            </p:nvSpPr>
            <p:spPr bwMode="auto">
              <a:xfrm flipH="1" flipV="1">
                <a:off x="4921" y="1842"/>
                <a:ext cx="363" cy="681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55345" name="Rectangle 49"/>
              <p:cNvSpPr>
                <a:spLocks noChangeArrowheads="1"/>
              </p:cNvSpPr>
              <p:nvPr/>
            </p:nvSpPr>
            <p:spPr bwMode="auto">
              <a:xfrm rot="-1719212">
                <a:off x="4821" y="2581"/>
                <a:ext cx="499" cy="91"/>
              </a:xfrm>
              <a:prstGeom prst="rect">
                <a:avLst/>
              </a:prstGeom>
              <a:solidFill>
                <a:srgbClr val="FF6600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sp>
          <p:nvSpPr>
            <p:cNvPr id="55346" name="Line 50"/>
            <p:cNvSpPr>
              <a:spLocks noChangeShapeType="1"/>
            </p:cNvSpPr>
            <p:nvPr/>
          </p:nvSpPr>
          <p:spPr bwMode="auto">
            <a:xfrm rot="219256" flipH="1">
              <a:off x="1445" y="1883"/>
              <a:ext cx="568" cy="5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55347" name="Text Box 51"/>
            <p:cNvSpPr txBox="1">
              <a:spLocks noChangeArrowheads="1"/>
            </p:cNvSpPr>
            <p:nvPr/>
          </p:nvSpPr>
          <p:spPr bwMode="auto">
            <a:xfrm rot="21494235" flipH="1">
              <a:off x="2018" y="1661"/>
              <a:ext cx="67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 altLang="fr-FR"/>
                <a:t>Équerre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90112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5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5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5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5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5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5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55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2"/>
          <p:cNvGrpSpPr>
            <a:grpSpLocks/>
          </p:cNvGrpSpPr>
          <p:nvPr/>
        </p:nvGrpSpPr>
        <p:grpSpPr bwMode="auto">
          <a:xfrm>
            <a:off x="7848601" y="5105400"/>
            <a:ext cx="2651126" cy="990600"/>
            <a:chOff x="3984" y="3216"/>
            <a:chExt cx="1670" cy="624"/>
          </a:xfrm>
        </p:grpSpPr>
        <p:grpSp>
          <p:nvGrpSpPr>
            <p:cNvPr id="16387" name="Group 3"/>
            <p:cNvGrpSpPr>
              <a:grpSpLocks/>
            </p:cNvGrpSpPr>
            <p:nvPr/>
          </p:nvGrpSpPr>
          <p:grpSpPr bwMode="auto">
            <a:xfrm rot="-585831">
              <a:off x="3984" y="3360"/>
              <a:ext cx="144" cy="480"/>
              <a:chOff x="4992" y="3504"/>
              <a:chExt cx="144" cy="624"/>
            </a:xfrm>
          </p:grpSpPr>
          <p:sp>
            <p:nvSpPr>
              <p:cNvPr id="16388" name="Rectangle 4"/>
              <p:cNvSpPr>
                <a:spLocks noChangeArrowheads="1"/>
              </p:cNvSpPr>
              <p:nvPr/>
            </p:nvSpPr>
            <p:spPr bwMode="auto">
              <a:xfrm>
                <a:off x="5040" y="3552"/>
                <a:ext cx="48" cy="57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6389" name="Rectangle 5"/>
              <p:cNvSpPr>
                <a:spLocks noChangeArrowheads="1"/>
              </p:cNvSpPr>
              <p:nvPr/>
            </p:nvSpPr>
            <p:spPr bwMode="auto">
              <a:xfrm>
                <a:off x="4992" y="3504"/>
                <a:ext cx="144" cy="48"/>
              </a:xfrm>
              <a:prstGeom prst="rect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sp>
          <p:nvSpPr>
            <p:cNvPr id="16390" name="Text Box 6"/>
            <p:cNvSpPr txBox="1">
              <a:spLocks noChangeArrowheads="1"/>
            </p:cNvSpPr>
            <p:nvPr/>
          </p:nvSpPr>
          <p:spPr bwMode="auto">
            <a:xfrm>
              <a:off x="4680" y="3216"/>
              <a:ext cx="974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altLang="fr-FR" sz="2400">
                  <a:latin typeface="Comic Sans MS" panose="030F0702030302020204" pitchFamily="66" charset="0"/>
                </a:rPr>
                <a:t>Fiche</a:t>
              </a:r>
            </a:p>
            <a:p>
              <a:pPr algn="ctr"/>
              <a:r>
                <a:rPr lang="fr-FR" altLang="fr-FR" sz="2400">
                  <a:latin typeface="Comic Sans MS" panose="030F0702030302020204" pitchFamily="66" charset="0"/>
                </a:rPr>
                <a:t>ou crayon</a:t>
              </a:r>
            </a:p>
          </p:txBody>
        </p:sp>
        <p:sp>
          <p:nvSpPr>
            <p:cNvPr id="16391" name="Line 7"/>
            <p:cNvSpPr>
              <a:spLocks noChangeShapeType="1"/>
            </p:cNvSpPr>
            <p:nvPr/>
          </p:nvSpPr>
          <p:spPr bwMode="auto">
            <a:xfrm flipH="1">
              <a:off x="4176" y="3504"/>
              <a:ext cx="576" cy="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6455" name="Group 71"/>
          <p:cNvGrpSpPr>
            <a:grpSpLocks/>
          </p:cNvGrpSpPr>
          <p:nvPr/>
        </p:nvGrpSpPr>
        <p:grpSpPr bwMode="auto">
          <a:xfrm>
            <a:off x="3276600" y="838200"/>
            <a:ext cx="457200" cy="5257800"/>
            <a:chOff x="1104" y="528"/>
            <a:chExt cx="288" cy="3312"/>
          </a:xfrm>
        </p:grpSpPr>
        <p:sp>
          <p:nvSpPr>
            <p:cNvPr id="16393" name="Rectangle 9"/>
            <p:cNvSpPr>
              <a:spLocks noChangeArrowheads="1"/>
            </p:cNvSpPr>
            <p:nvPr/>
          </p:nvSpPr>
          <p:spPr bwMode="auto">
            <a:xfrm>
              <a:off x="1104" y="528"/>
              <a:ext cx="288" cy="3312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394" name="Rectangle 10"/>
            <p:cNvSpPr>
              <a:spLocks noChangeArrowheads="1"/>
            </p:cNvSpPr>
            <p:nvPr/>
          </p:nvSpPr>
          <p:spPr bwMode="auto">
            <a:xfrm>
              <a:off x="1152" y="3552"/>
              <a:ext cx="144" cy="240"/>
            </a:xfrm>
            <a:prstGeom prst="rect">
              <a:avLst/>
            </a:prstGeom>
            <a:solidFill>
              <a:srgbClr val="80808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395" name="Rectangle 11"/>
            <p:cNvSpPr>
              <a:spLocks noChangeArrowheads="1"/>
            </p:cNvSpPr>
            <p:nvPr/>
          </p:nvSpPr>
          <p:spPr bwMode="auto">
            <a:xfrm>
              <a:off x="1200" y="2976"/>
              <a:ext cx="144" cy="240"/>
            </a:xfrm>
            <a:prstGeom prst="rect">
              <a:avLst/>
            </a:prstGeom>
            <a:solidFill>
              <a:srgbClr val="80808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396" name="Rectangle 12"/>
            <p:cNvSpPr>
              <a:spLocks noChangeArrowheads="1"/>
            </p:cNvSpPr>
            <p:nvPr/>
          </p:nvSpPr>
          <p:spPr bwMode="auto">
            <a:xfrm>
              <a:off x="1200" y="2112"/>
              <a:ext cx="144" cy="240"/>
            </a:xfrm>
            <a:prstGeom prst="rect">
              <a:avLst/>
            </a:prstGeom>
            <a:solidFill>
              <a:srgbClr val="80808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397" name="Rectangle 13"/>
            <p:cNvSpPr>
              <a:spLocks noChangeArrowheads="1"/>
            </p:cNvSpPr>
            <p:nvPr/>
          </p:nvSpPr>
          <p:spPr bwMode="auto">
            <a:xfrm>
              <a:off x="1152" y="1632"/>
              <a:ext cx="144" cy="240"/>
            </a:xfrm>
            <a:prstGeom prst="rect">
              <a:avLst/>
            </a:prstGeom>
            <a:solidFill>
              <a:srgbClr val="80808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398" name="Rectangle 14"/>
            <p:cNvSpPr>
              <a:spLocks noChangeArrowheads="1"/>
            </p:cNvSpPr>
            <p:nvPr/>
          </p:nvSpPr>
          <p:spPr bwMode="auto">
            <a:xfrm>
              <a:off x="1248" y="960"/>
              <a:ext cx="144" cy="240"/>
            </a:xfrm>
            <a:prstGeom prst="rect">
              <a:avLst/>
            </a:prstGeom>
            <a:solidFill>
              <a:srgbClr val="80808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399" name="Rectangle 15"/>
            <p:cNvSpPr>
              <a:spLocks noChangeArrowheads="1"/>
            </p:cNvSpPr>
            <p:nvPr/>
          </p:nvSpPr>
          <p:spPr bwMode="auto">
            <a:xfrm>
              <a:off x="1152" y="576"/>
              <a:ext cx="144" cy="240"/>
            </a:xfrm>
            <a:prstGeom prst="rect">
              <a:avLst/>
            </a:prstGeom>
            <a:solidFill>
              <a:srgbClr val="80808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16400" name="Line 16"/>
          <p:cNvSpPr>
            <a:spLocks noChangeShapeType="1"/>
          </p:cNvSpPr>
          <p:nvPr/>
        </p:nvSpPr>
        <p:spPr bwMode="auto">
          <a:xfrm>
            <a:off x="2743200" y="6096000"/>
            <a:ext cx="7467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6401" name="Text Box 17"/>
          <p:cNvSpPr txBox="1">
            <a:spLocks noChangeArrowheads="1"/>
          </p:cNvSpPr>
          <p:nvPr/>
        </p:nvSpPr>
        <p:spPr bwMode="auto">
          <a:xfrm>
            <a:off x="4058474" y="452665"/>
            <a:ext cx="3968750" cy="892552"/>
          </a:xfrm>
          <a:prstGeom prst="rect">
            <a:avLst/>
          </a:prstGeom>
          <a:noFill/>
          <a:ln w="38100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fr-FR" altLang="fr-FR" sz="2600" u="sng" dirty="0" smtClean="0">
                <a:latin typeface="Comic Sans MS" panose="030F0702030302020204" pitchFamily="66" charset="0"/>
              </a:rPr>
              <a:t>Terminologie étaiement bastaing</a:t>
            </a:r>
            <a:endParaRPr lang="fr-FR" altLang="fr-FR" sz="2600" u="sng" dirty="0">
              <a:latin typeface="Comic Sans MS" panose="030F0702030302020204" pitchFamily="66" charset="0"/>
            </a:endParaRPr>
          </a:p>
        </p:txBody>
      </p:sp>
      <p:grpSp>
        <p:nvGrpSpPr>
          <p:cNvPr id="16402" name="Group 18"/>
          <p:cNvGrpSpPr>
            <a:grpSpLocks/>
          </p:cNvGrpSpPr>
          <p:nvPr/>
        </p:nvGrpSpPr>
        <p:grpSpPr bwMode="auto">
          <a:xfrm>
            <a:off x="8112124" y="620713"/>
            <a:ext cx="1436557" cy="738722"/>
            <a:chOff x="3984" y="308"/>
            <a:chExt cx="736" cy="436"/>
          </a:xfrm>
        </p:grpSpPr>
        <p:sp>
          <p:nvSpPr>
            <p:cNvPr id="16403" name="Rectangle 19" descr="75%"/>
            <p:cNvSpPr>
              <a:spLocks noChangeArrowheads="1"/>
            </p:cNvSpPr>
            <p:nvPr/>
          </p:nvSpPr>
          <p:spPr bwMode="auto">
            <a:xfrm>
              <a:off x="3984" y="340"/>
              <a:ext cx="240" cy="96"/>
            </a:xfrm>
            <a:prstGeom prst="rect">
              <a:avLst/>
            </a:prstGeom>
            <a:pattFill prst="pct75">
              <a:fgClr>
                <a:srgbClr val="FFCC66"/>
              </a:fgClr>
              <a:bgClr>
                <a:srgbClr val="FFFFCC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404" name="Rectangle 20" descr="20%"/>
            <p:cNvSpPr>
              <a:spLocks noChangeArrowheads="1"/>
            </p:cNvSpPr>
            <p:nvPr/>
          </p:nvSpPr>
          <p:spPr bwMode="auto">
            <a:xfrm>
              <a:off x="3984" y="628"/>
              <a:ext cx="240" cy="96"/>
            </a:xfrm>
            <a:prstGeom prst="rect">
              <a:avLst/>
            </a:prstGeom>
            <a:pattFill prst="pct20">
              <a:fgClr>
                <a:srgbClr val="FFCC66"/>
              </a:fgClr>
              <a:bgClr>
                <a:srgbClr val="FFFFCC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405" name="Text Box 21"/>
            <p:cNvSpPr txBox="1">
              <a:spLocks noChangeArrowheads="1"/>
            </p:cNvSpPr>
            <p:nvPr/>
          </p:nvSpPr>
          <p:spPr bwMode="auto">
            <a:xfrm>
              <a:off x="4262" y="308"/>
              <a:ext cx="458" cy="4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fr-FR" altLang="fr-FR" sz="1400">
                  <a:latin typeface="Comic Sans MS" panose="030F0702030302020204" pitchFamily="66" charset="0"/>
                </a:rPr>
                <a:t>Bastaing</a:t>
              </a:r>
            </a:p>
            <a:p>
              <a:endParaRPr lang="fr-FR" altLang="fr-FR" sz="1400">
                <a:latin typeface="Comic Sans MS" panose="030F0702030302020204" pitchFamily="66" charset="0"/>
              </a:endParaRPr>
            </a:p>
            <a:p>
              <a:r>
                <a:rPr lang="fr-FR" altLang="fr-FR" sz="1400">
                  <a:latin typeface="Comic Sans MS" panose="030F0702030302020204" pitchFamily="66" charset="0"/>
                </a:rPr>
                <a:t>Planche</a:t>
              </a:r>
            </a:p>
          </p:txBody>
        </p:sp>
      </p:grpSp>
      <p:grpSp>
        <p:nvGrpSpPr>
          <p:cNvPr id="16406" name="Group 22"/>
          <p:cNvGrpSpPr>
            <a:grpSpLocks/>
          </p:cNvGrpSpPr>
          <p:nvPr/>
        </p:nvGrpSpPr>
        <p:grpSpPr bwMode="auto">
          <a:xfrm>
            <a:off x="7010400" y="4495800"/>
            <a:ext cx="2743200" cy="1371600"/>
            <a:chOff x="3456" y="2832"/>
            <a:chExt cx="1728" cy="864"/>
          </a:xfrm>
        </p:grpSpPr>
        <p:grpSp>
          <p:nvGrpSpPr>
            <p:cNvPr id="16407" name="Group 23"/>
            <p:cNvGrpSpPr>
              <a:grpSpLocks/>
            </p:cNvGrpSpPr>
            <p:nvPr/>
          </p:nvGrpSpPr>
          <p:grpSpPr bwMode="auto">
            <a:xfrm>
              <a:off x="3552" y="2832"/>
              <a:ext cx="1632" cy="691"/>
              <a:chOff x="4080" y="2765"/>
              <a:chExt cx="1632" cy="691"/>
            </a:xfrm>
          </p:grpSpPr>
          <p:sp>
            <p:nvSpPr>
              <p:cNvPr id="16408" name="Text Box 24"/>
              <p:cNvSpPr txBox="1">
                <a:spLocks noChangeArrowheads="1"/>
              </p:cNvSpPr>
              <p:nvPr/>
            </p:nvSpPr>
            <p:spPr bwMode="auto">
              <a:xfrm>
                <a:off x="4483" y="2765"/>
                <a:ext cx="1229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altLang="fr-FR" sz="2400">
                    <a:latin typeface="Comic Sans MS" panose="030F0702030302020204" pitchFamily="66" charset="0"/>
                  </a:rPr>
                  <a:t>Coins mariés</a:t>
                </a:r>
              </a:p>
            </p:txBody>
          </p:sp>
          <p:sp>
            <p:nvSpPr>
              <p:cNvPr id="16409" name="Line 25"/>
              <p:cNvSpPr>
                <a:spLocks noChangeShapeType="1"/>
              </p:cNvSpPr>
              <p:nvPr/>
            </p:nvSpPr>
            <p:spPr bwMode="auto">
              <a:xfrm flipH="1">
                <a:off x="4080" y="2928"/>
                <a:ext cx="384" cy="52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  <p:grpSp>
          <p:nvGrpSpPr>
            <p:cNvPr id="16410" name="Group 26"/>
            <p:cNvGrpSpPr>
              <a:grpSpLocks/>
            </p:cNvGrpSpPr>
            <p:nvPr/>
          </p:nvGrpSpPr>
          <p:grpSpPr bwMode="auto">
            <a:xfrm rot="5400000">
              <a:off x="3408" y="3552"/>
              <a:ext cx="192" cy="96"/>
              <a:chOff x="5184" y="1632"/>
              <a:chExt cx="240" cy="96"/>
            </a:xfrm>
          </p:grpSpPr>
          <p:sp>
            <p:nvSpPr>
              <p:cNvPr id="16411" name="Rectangle 27" descr="Ondulations"/>
              <p:cNvSpPr>
                <a:spLocks noChangeArrowheads="1"/>
              </p:cNvSpPr>
              <p:nvPr/>
            </p:nvSpPr>
            <p:spPr bwMode="auto">
              <a:xfrm>
                <a:off x="5184" y="1632"/>
                <a:ext cx="240" cy="96"/>
              </a:xfrm>
              <a:prstGeom prst="rect">
                <a:avLst/>
              </a:prstGeom>
              <a:pattFill prst="zigZag">
                <a:fgClr>
                  <a:srgbClr val="FFCC99"/>
                </a:fgClr>
                <a:bgClr>
                  <a:srgbClr val="FFFFCC"/>
                </a:bgClr>
              </a:patt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6412" name="Line 28" descr="Ondulations"/>
              <p:cNvSpPr>
                <a:spLocks noChangeShapeType="1"/>
              </p:cNvSpPr>
              <p:nvPr/>
            </p:nvSpPr>
            <p:spPr bwMode="auto">
              <a:xfrm flipH="1">
                <a:off x="5184" y="1632"/>
                <a:ext cx="240" cy="9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</p:grpSp>
      <p:sp>
        <p:nvSpPr>
          <p:cNvPr id="16418" name="Text Box 34"/>
          <p:cNvSpPr txBox="1">
            <a:spLocks noChangeArrowheads="1"/>
          </p:cNvSpPr>
          <p:nvPr/>
        </p:nvSpPr>
        <p:spPr bwMode="auto">
          <a:xfrm>
            <a:off x="7550152" y="3048000"/>
            <a:ext cx="13223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altLang="fr-FR" sz="2400" dirty="0">
                <a:latin typeface="Comic Sans MS" panose="030F0702030302020204" pitchFamily="66" charset="0"/>
              </a:rPr>
              <a:t>Taquets</a:t>
            </a:r>
          </a:p>
        </p:txBody>
      </p:sp>
      <p:sp>
        <p:nvSpPr>
          <p:cNvPr id="16419" name="Line 35"/>
          <p:cNvSpPr>
            <a:spLocks noChangeShapeType="1"/>
          </p:cNvSpPr>
          <p:nvPr/>
        </p:nvSpPr>
        <p:spPr bwMode="auto">
          <a:xfrm flipH="1" flipV="1">
            <a:off x="4343400" y="1981200"/>
            <a:ext cx="3276602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6420" name="Line 36"/>
          <p:cNvSpPr>
            <a:spLocks noChangeShapeType="1"/>
          </p:cNvSpPr>
          <p:nvPr/>
        </p:nvSpPr>
        <p:spPr bwMode="auto">
          <a:xfrm flipH="1">
            <a:off x="7467602" y="3429000"/>
            <a:ext cx="15240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grpSp>
        <p:nvGrpSpPr>
          <p:cNvPr id="16456" name="Group 72"/>
          <p:cNvGrpSpPr>
            <a:grpSpLocks/>
          </p:cNvGrpSpPr>
          <p:nvPr/>
        </p:nvGrpSpPr>
        <p:grpSpPr bwMode="auto">
          <a:xfrm>
            <a:off x="1641476" y="4724400"/>
            <a:ext cx="6511925" cy="1371600"/>
            <a:chOff x="74" y="2976"/>
            <a:chExt cx="4102" cy="864"/>
          </a:xfrm>
        </p:grpSpPr>
        <p:grpSp>
          <p:nvGrpSpPr>
            <p:cNvPr id="16413" name="Group 29"/>
            <p:cNvGrpSpPr>
              <a:grpSpLocks/>
            </p:cNvGrpSpPr>
            <p:nvPr/>
          </p:nvGrpSpPr>
          <p:grpSpPr bwMode="auto">
            <a:xfrm>
              <a:off x="74" y="2976"/>
              <a:ext cx="4102" cy="864"/>
              <a:chOff x="74" y="2976"/>
              <a:chExt cx="4102" cy="864"/>
            </a:xfrm>
          </p:grpSpPr>
          <p:sp>
            <p:nvSpPr>
              <p:cNvPr id="16414" name="Text Box 30"/>
              <p:cNvSpPr txBox="1">
                <a:spLocks noChangeArrowheads="1"/>
              </p:cNvSpPr>
              <p:nvPr/>
            </p:nvSpPr>
            <p:spPr bwMode="auto">
              <a:xfrm>
                <a:off x="74" y="2976"/>
                <a:ext cx="819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altLang="fr-FR" sz="2400">
                    <a:latin typeface="Comic Sans MS" panose="030F0702030302020204" pitchFamily="66" charset="0"/>
                  </a:rPr>
                  <a:t>Semelle</a:t>
                </a:r>
              </a:p>
            </p:txBody>
          </p:sp>
          <p:sp>
            <p:nvSpPr>
              <p:cNvPr id="16415" name="Rectangle 31" descr="75%"/>
              <p:cNvSpPr>
                <a:spLocks noChangeArrowheads="1"/>
              </p:cNvSpPr>
              <p:nvPr/>
            </p:nvSpPr>
            <p:spPr bwMode="auto">
              <a:xfrm rot="-5400000">
                <a:off x="2784" y="2448"/>
                <a:ext cx="144" cy="2640"/>
              </a:xfrm>
              <a:prstGeom prst="rect">
                <a:avLst/>
              </a:prstGeom>
              <a:pattFill prst="pct75">
                <a:fgClr>
                  <a:srgbClr val="FFCC66"/>
                </a:fgClr>
                <a:bgClr>
                  <a:srgbClr val="FFFFCC"/>
                </a:bgClr>
              </a:patt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6416" name="Line 32"/>
              <p:cNvSpPr>
                <a:spLocks noChangeShapeType="1"/>
              </p:cNvSpPr>
              <p:nvPr/>
            </p:nvSpPr>
            <p:spPr bwMode="auto">
              <a:xfrm>
                <a:off x="864" y="3216"/>
                <a:ext cx="1248" cy="52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  <p:grpSp>
          <p:nvGrpSpPr>
            <p:cNvPr id="16425" name="Group 41"/>
            <p:cNvGrpSpPr>
              <a:grpSpLocks/>
            </p:cNvGrpSpPr>
            <p:nvPr/>
          </p:nvGrpSpPr>
          <p:grpSpPr bwMode="auto">
            <a:xfrm flipV="1">
              <a:off x="3552" y="3552"/>
              <a:ext cx="240" cy="192"/>
              <a:chOff x="3840" y="1200"/>
              <a:chExt cx="240" cy="192"/>
            </a:xfrm>
          </p:grpSpPr>
          <p:sp>
            <p:nvSpPr>
              <p:cNvPr id="16426" name="Rectangle 42" descr="75%"/>
              <p:cNvSpPr>
                <a:spLocks noChangeArrowheads="1"/>
              </p:cNvSpPr>
              <p:nvPr/>
            </p:nvSpPr>
            <p:spPr bwMode="auto">
              <a:xfrm>
                <a:off x="3840" y="1248"/>
                <a:ext cx="240" cy="144"/>
              </a:xfrm>
              <a:prstGeom prst="rect">
                <a:avLst/>
              </a:prstGeom>
              <a:pattFill prst="pct75">
                <a:fgClr>
                  <a:srgbClr val="FFCC66"/>
                </a:fgClr>
                <a:bgClr>
                  <a:srgbClr val="FFFFCC"/>
                </a:bgClr>
              </a:patt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6427" name="Line 43"/>
              <p:cNvSpPr>
                <a:spLocks noChangeShapeType="1"/>
              </p:cNvSpPr>
              <p:nvPr/>
            </p:nvSpPr>
            <p:spPr bwMode="auto">
              <a:xfrm flipH="1">
                <a:off x="3888" y="1200"/>
                <a:ext cx="48" cy="192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6428" name="Line 44"/>
              <p:cNvSpPr>
                <a:spLocks noChangeShapeType="1"/>
              </p:cNvSpPr>
              <p:nvPr/>
            </p:nvSpPr>
            <p:spPr bwMode="auto">
              <a:xfrm flipH="1">
                <a:off x="3984" y="1200"/>
                <a:ext cx="48" cy="192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</p:grpSp>
      </p:grpSp>
      <p:grpSp>
        <p:nvGrpSpPr>
          <p:cNvPr id="16457" name="Group 73"/>
          <p:cNvGrpSpPr>
            <a:grpSpLocks/>
          </p:cNvGrpSpPr>
          <p:nvPr/>
        </p:nvGrpSpPr>
        <p:grpSpPr bwMode="auto">
          <a:xfrm>
            <a:off x="3733801" y="1371600"/>
            <a:ext cx="5095875" cy="4724400"/>
            <a:chOff x="1392" y="864"/>
            <a:chExt cx="3210" cy="2976"/>
          </a:xfrm>
        </p:grpSpPr>
        <p:grpSp>
          <p:nvGrpSpPr>
            <p:cNvPr id="16421" name="Group 37"/>
            <p:cNvGrpSpPr>
              <a:grpSpLocks/>
            </p:cNvGrpSpPr>
            <p:nvPr/>
          </p:nvGrpSpPr>
          <p:grpSpPr bwMode="auto">
            <a:xfrm rot="-5400000" flipH="1" flipV="1">
              <a:off x="1512" y="1032"/>
              <a:ext cx="240" cy="192"/>
              <a:chOff x="3840" y="1200"/>
              <a:chExt cx="240" cy="192"/>
            </a:xfrm>
          </p:grpSpPr>
          <p:sp>
            <p:nvSpPr>
              <p:cNvPr id="16422" name="Rectangle 38" descr="75%"/>
              <p:cNvSpPr>
                <a:spLocks noChangeArrowheads="1"/>
              </p:cNvSpPr>
              <p:nvPr/>
            </p:nvSpPr>
            <p:spPr bwMode="auto">
              <a:xfrm>
                <a:off x="3840" y="1248"/>
                <a:ext cx="240" cy="144"/>
              </a:xfrm>
              <a:prstGeom prst="rect">
                <a:avLst/>
              </a:prstGeom>
              <a:pattFill prst="pct75">
                <a:fgClr>
                  <a:srgbClr val="FFCC66"/>
                </a:fgClr>
                <a:bgClr>
                  <a:srgbClr val="FFFFCC"/>
                </a:bgClr>
              </a:patt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6423" name="Line 39"/>
              <p:cNvSpPr>
                <a:spLocks noChangeShapeType="1"/>
              </p:cNvSpPr>
              <p:nvPr/>
            </p:nvSpPr>
            <p:spPr bwMode="auto">
              <a:xfrm flipH="1">
                <a:off x="3888" y="1200"/>
                <a:ext cx="48" cy="192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6424" name="Line 40"/>
              <p:cNvSpPr>
                <a:spLocks noChangeShapeType="1"/>
              </p:cNvSpPr>
              <p:nvPr/>
            </p:nvSpPr>
            <p:spPr bwMode="auto">
              <a:xfrm flipH="1">
                <a:off x="3984" y="1200"/>
                <a:ext cx="48" cy="192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grpSp>
          <p:nvGrpSpPr>
            <p:cNvPr id="16429" name="Group 45"/>
            <p:cNvGrpSpPr>
              <a:grpSpLocks/>
            </p:cNvGrpSpPr>
            <p:nvPr/>
          </p:nvGrpSpPr>
          <p:grpSpPr bwMode="auto">
            <a:xfrm>
              <a:off x="1392" y="864"/>
              <a:ext cx="3210" cy="2976"/>
              <a:chOff x="1392" y="864"/>
              <a:chExt cx="3210" cy="2976"/>
            </a:xfrm>
          </p:grpSpPr>
          <p:sp>
            <p:nvSpPr>
              <p:cNvPr id="16430" name="Text Box 46"/>
              <p:cNvSpPr txBox="1">
                <a:spLocks noChangeArrowheads="1"/>
              </p:cNvSpPr>
              <p:nvPr/>
            </p:nvSpPr>
            <p:spPr bwMode="auto">
              <a:xfrm>
                <a:off x="3168" y="1056"/>
                <a:ext cx="143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altLang="fr-FR" sz="2400">
                    <a:latin typeface="Comic Sans MS" panose="030F0702030302020204" pitchFamily="66" charset="0"/>
                  </a:rPr>
                  <a:t>Plaque d ’Appui</a:t>
                </a:r>
              </a:p>
            </p:txBody>
          </p:sp>
          <p:sp>
            <p:nvSpPr>
              <p:cNvPr id="16431" name="Rectangle 47" descr="75%"/>
              <p:cNvSpPr>
                <a:spLocks noChangeArrowheads="1"/>
              </p:cNvSpPr>
              <p:nvPr/>
            </p:nvSpPr>
            <p:spPr bwMode="auto">
              <a:xfrm>
                <a:off x="1392" y="864"/>
                <a:ext cx="144" cy="2976"/>
              </a:xfrm>
              <a:prstGeom prst="rect">
                <a:avLst/>
              </a:prstGeom>
              <a:pattFill prst="pct75">
                <a:fgClr>
                  <a:srgbClr val="FFCC66"/>
                </a:fgClr>
                <a:bgClr>
                  <a:srgbClr val="FFFFCC"/>
                </a:bgClr>
              </a:patt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6432" name="Line 48"/>
              <p:cNvSpPr>
                <a:spLocks noChangeShapeType="1"/>
              </p:cNvSpPr>
              <p:nvPr/>
            </p:nvSpPr>
            <p:spPr bwMode="auto">
              <a:xfrm flipH="1">
                <a:off x="1488" y="1296"/>
                <a:ext cx="1680" cy="8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</p:grpSp>
      <p:grpSp>
        <p:nvGrpSpPr>
          <p:cNvPr id="16433" name="Group 49"/>
          <p:cNvGrpSpPr>
            <a:grpSpLocks/>
          </p:cNvGrpSpPr>
          <p:nvPr/>
        </p:nvGrpSpPr>
        <p:grpSpPr bwMode="auto">
          <a:xfrm>
            <a:off x="3962400" y="1981200"/>
            <a:ext cx="4959350" cy="3886200"/>
            <a:chOff x="1536" y="1248"/>
            <a:chExt cx="3124" cy="2448"/>
          </a:xfrm>
        </p:grpSpPr>
        <p:sp>
          <p:nvSpPr>
            <p:cNvPr id="16434" name="Freeform 50" descr="75%"/>
            <p:cNvSpPr>
              <a:spLocks/>
            </p:cNvSpPr>
            <p:nvPr/>
          </p:nvSpPr>
          <p:spPr bwMode="auto">
            <a:xfrm>
              <a:off x="1536" y="1248"/>
              <a:ext cx="1920" cy="2448"/>
            </a:xfrm>
            <a:custGeom>
              <a:avLst/>
              <a:gdLst>
                <a:gd name="T0" fmla="*/ 144 w 1920"/>
                <a:gd name="T1" fmla="*/ 0 h 2448"/>
                <a:gd name="T2" fmla="*/ 1920 w 1920"/>
                <a:gd name="T3" fmla="*/ 2256 h 2448"/>
                <a:gd name="T4" fmla="*/ 1920 w 1920"/>
                <a:gd name="T5" fmla="*/ 2448 h 2448"/>
                <a:gd name="T6" fmla="*/ 1776 w 1920"/>
                <a:gd name="T7" fmla="*/ 2448 h 2448"/>
                <a:gd name="T8" fmla="*/ 0 w 1920"/>
                <a:gd name="T9" fmla="*/ 192 h 2448"/>
                <a:gd name="T10" fmla="*/ 0 w 1920"/>
                <a:gd name="T11" fmla="*/ 0 h 2448"/>
                <a:gd name="T12" fmla="*/ 144 w 1920"/>
                <a:gd name="T13" fmla="*/ 0 h 2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20" h="2448">
                  <a:moveTo>
                    <a:pt x="144" y="0"/>
                  </a:moveTo>
                  <a:lnTo>
                    <a:pt x="1920" y="2256"/>
                  </a:lnTo>
                  <a:lnTo>
                    <a:pt x="1920" y="2448"/>
                  </a:lnTo>
                  <a:lnTo>
                    <a:pt x="1776" y="2448"/>
                  </a:lnTo>
                  <a:lnTo>
                    <a:pt x="0" y="192"/>
                  </a:lnTo>
                  <a:lnTo>
                    <a:pt x="0" y="0"/>
                  </a:lnTo>
                  <a:lnTo>
                    <a:pt x="144" y="0"/>
                  </a:lnTo>
                  <a:close/>
                </a:path>
              </a:pathLst>
            </a:custGeom>
            <a:pattFill prst="pct75">
              <a:fgClr>
                <a:srgbClr val="FFCC66"/>
              </a:fgClr>
              <a:bgClr>
                <a:srgbClr val="FFFFCC"/>
              </a:bgClr>
            </a:patt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435" name="Text Box 51"/>
            <p:cNvSpPr txBox="1">
              <a:spLocks noChangeArrowheads="1"/>
            </p:cNvSpPr>
            <p:nvPr/>
          </p:nvSpPr>
          <p:spPr bwMode="auto">
            <a:xfrm>
              <a:off x="3123" y="1536"/>
              <a:ext cx="15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altLang="fr-FR" sz="2400">
                  <a:latin typeface="Comic Sans MS" panose="030F0702030302020204" pitchFamily="66" charset="0"/>
                </a:rPr>
                <a:t>Jambe de force</a:t>
              </a:r>
            </a:p>
          </p:txBody>
        </p:sp>
        <p:sp>
          <p:nvSpPr>
            <p:cNvPr id="16436" name="Line 52"/>
            <p:cNvSpPr>
              <a:spLocks noChangeShapeType="1"/>
            </p:cNvSpPr>
            <p:nvPr/>
          </p:nvSpPr>
          <p:spPr bwMode="auto">
            <a:xfrm flipH="1">
              <a:off x="2160" y="1728"/>
              <a:ext cx="96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6437" name="Group 53"/>
          <p:cNvGrpSpPr>
            <a:grpSpLocks/>
          </p:cNvGrpSpPr>
          <p:nvPr/>
        </p:nvGrpSpPr>
        <p:grpSpPr bwMode="auto">
          <a:xfrm>
            <a:off x="3733801" y="3505200"/>
            <a:ext cx="3895725" cy="1600200"/>
            <a:chOff x="1392" y="2208"/>
            <a:chExt cx="2454" cy="1008"/>
          </a:xfrm>
        </p:grpSpPr>
        <p:sp>
          <p:nvSpPr>
            <p:cNvPr id="16438" name="Freeform 54" descr="10%"/>
            <p:cNvSpPr>
              <a:spLocks/>
            </p:cNvSpPr>
            <p:nvPr/>
          </p:nvSpPr>
          <p:spPr bwMode="auto">
            <a:xfrm>
              <a:off x="1392" y="2208"/>
              <a:ext cx="1296" cy="1008"/>
            </a:xfrm>
            <a:custGeom>
              <a:avLst/>
              <a:gdLst>
                <a:gd name="T0" fmla="*/ 1056 w 1152"/>
                <a:gd name="T1" fmla="*/ 0 h 912"/>
                <a:gd name="T2" fmla="*/ 0 w 1152"/>
                <a:gd name="T3" fmla="*/ 768 h 912"/>
                <a:gd name="T4" fmla="*/ 96 w 1152"/>
                <a:gd name="T5" fmla="*/ 912 h 912"/>
                <a:gd name="T6" fmla="*/ 1152 w 1152"/>
                <a:gd name="T7" fmla="*/ 144 h 912"/>
                <a:gd name="T8" fmla="*/ 1056 w 1152"/>
                <a:gd name="T9" fmla="*/ 0 h 9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2" h="912">
                  <a:moveTo>
                    <a:pt x="1056" y="0"/>
                  </a:moveTo>
                  <a:lnTo>
                    <a:pt x="0" y="768"/>
                  </a:lnTo>
                  <a:lnTo>
                    <a:pt x="96" y="912"/>
                  </a:lnTo>
                  <a:lnTo>
                    <a:pt x="1152" y="144"/>
                  </a:lnTo>
                  <a:lnTo>
                    <a:pt x="1056" y="0"/>
                  </a:lnTo>
                  <a:close/>
                </a:path>
              </a:pathLst>
            </a:custGeom>
            <a:pattFill prst="pct10">
              <a:fgClr>
                <a:srgbClr val="FFCC66"/>
              </a:fgClr>
              <a:bgClr>
                <a:srgbClr val="FFFFCC"/>
              </a:bgClr>
            </a:patt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grpSp>
          <p:nvGrpSpPr>
            <p:cNvPr id="16439" name="Group 55"/>
            <p:cNvGrpSpPr>
              <a:grpSpLocks/>
            </p:cNvGrpSpPr>
            <p:nvPr/>
          </p:nvGrpSpPr>
          <p:grpSpPr bwMode="auto">
            <a:xfrm>
              <a:off x="1968" y="2390"/>
              <a:ext cx="1878" cy="394"/>
              <a:chOff x="2064" y="1958"/>
              <a:chExt cx="1878" cy="394"/>
            </a:xfrm>
          </p:grpSpPr>
          <p:sp>
            <p:nvSpPr>
              <p:cNvPr id="16440" name="Text Box 56"/>
              <p:cNvSpPr txBox="1">
                <a:spLocks noChangeArrowheads="1"/>
              </p:cNvSpPr>
              <p:nvPr/>
            </p:nvSpPr>
            <p:spPr bwMode="auto">
              <a:xfrm>
                <a:off x="3067" y="1958"/>
                <a:ext cx="875" cy="24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altLang="fr-FR" sz="1900" b="1">
                    <a:latin typeface="Comic Sans MS" panose="030F0702030302020204" pitchFamily="66" charset="0"/>
                  </a:rPr>
                  <a:t>Entretoise</a:t>
                </a:r>
              </a:p>
            </p:txBody>
          </p:sp>
          <p:sp>
            <p:nvSpPr>
              <p:cNvPr id="16441" name="Line 57"/>
              <p:cNvSpPr>
                <a:spLocks noChangeShapeType="1"/>
              </p:cNvSpPr>
              <p:nvPr/>
            </p:nvSpPr>
            <p:spPr bwMode="auto">
              <a:xfrm flipH="1">
                <a:off x="2064" y="2064"/>
                <a:ext cx="960" cy="28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</p:grpSp>
      <p:grpSp>
        <p:nvGrpSpPr>
          <p:cNvPr id="16448" name="Group 64"/>
          <p:cNvGrpSpPr>
            <a:grpSpLocks/>
          </p:cNvGrpSpPr>
          <p:nvPr/>
        </p:nvGrpSpPr>
        <p:grpSpPr bwMode="auto">
          <a:xfrm>
            <a:off x="2782888" y="5876925"/>
            <a:ext cx="1873250" cy="901700"/>
            <a:chOff x="793" y="3702"/>
            <a:chExt cx="1180" cy="568"/>
          </a:xfrm>
        </p:grpSpPr>
        <p:grpSp>
          <p:nvGrpSpPr>
            <p:cNvPr id="16449" name="Group 65"/>
            <p:cNvGrpSpPr>
              <a:grpSpLocks/>
            </p:cNvGrpSpPr>
            <p:nvPr/>
          </p:nvGrpSpPr>
          <p:grpSpPr bwMode="auto">
            <a:xfrm>
              <a:off x="1383" y="3702"/>
              <a:ext cx="362" cy="91"/>
              <a:chOff x="431" y="1298"/>
              <a:chExt cx="362" cy="91"/>
            </a:xfrm>
          </p:grpSpPr>
          <p:sp>
            <p:nvSpPr>
              <p:cNvPr id="16450" name="Line 66"/>
              <p:cNvSpPr>
                <a:spLocks noChangeShapeType="1"/>
              </p:cNvSpPr>
              <p:nvPr/>
            </p:nvSpPr>
            <p:spPr bwMode="auto">
              <a:xfrm>
                <a:off x="431" y="1343"/>
                <a:ext cx="362" cy="1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6451" name="Line 67"/>
              <p:cNvSpPr>
                <a:spLocks noChangeShapeType="1"/>
              </p:cNvSpPr>
              <p:nvPr/>
            </p:nvSpPr>
            <p:spPr bwMode="auto">
              <a:xfrm>
                <a:off x="431" y="1298"/>
                <a:ext cx="0" cy="91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  <p:grpSp>
          <p:nvGrpSpPr>
            <p:cNvPr id="16452" name="Group 68"/>
            <p:cNvGrpSpPr>
              <a:grpSpLocks/>
            </p:cNvGrpSpPr>
            <p:nvPr/>
          </p:nvGrpSpPr>
          <p:grpSpPr bwMode="auto">
            <a:xfrm>
              <a:off x="793" y="3748"/>
              <a:ext cx="1180" cy="522"/>
              <a:chOff x="793" y="3748"/>
              <a:chExt cx="1180" cy="522"/>
            </a:xfrm>
          </p:grpSpPr>
          <p:sp>
            <p:nvSpPr>
              <p:cNvPr id="16453" name="Line 69"/>
              <p:cNvSpPr>
                <a:spLocks noChangeShapeType="1"/>
              </p:cNvSpPr>
              <p:nvPr/>
            </p:nvSpPr>
            <p:spPr bwMode="auto">
              <a:xfrm flipV="1">
                <a:off x="1338" y="3748"/>
                <a:ext cx="182" cy="31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6454" name="Text Box 70"/>
              <p:cNvSpPr txBox="1">
                <a:spLocks noChangeArrowheads="1"/>
              </p:cNvSpPr>
              <p:nvPr/>
            </p:nvSpPr>
            <p:spPr bwMode="auto">
              <a:xfrm>
                <a:off x="793" y="4020"/>
                <a:ext cx="1180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fr-FR" altLang="fr-FR" sz="2000" b="1">
                    <a:latin typeface="Comic Sans MS" panose="030F0702030302020204" pitchFamily="66" charset="0"/>
                  </a:rPr>
                  <a:t>2 Pointes</a:t>
                </a:r>
              </a:p>
            </p:txBody>
          </p:sp>
        </p:grpSp>
      </p:grpSp>
      <p:grpSp>
        <p:nvGrpSpPr>
          <p:cNvPr id="16462" name="Group 78"/>
          <p:cNvGrpSpPr>
            <a:grpSpLocks/>
          </p:cNvGrpSpPr>
          <p:nvPr/>
        </p:nvGrpSpPr>
        <p:grpSpPr bwMode="auto">
          <a:xfrm>
            <a:off x="5568950" y="5589588"/>
            <a:ext cx="1428750" cy="1117600"/>
            <a:chOff x="2367" y="3475"/>
            <a:chExt cx="900" cy="704"/>
          </a:xfrm>
        </p:grpSpPr>
        <p:sp>
          <p:nvSpPr>
            <p:cNvPr id="16463" name="Text Box 79"/>
            <p:cNvSpPr txBox="1">
              <a:spLocks noChangeArrowheads="1"/>
            </p:cNvSpPr>
            <p:nvPr/>
          </p:nvSpPr>
          <p:spPr bwMode="auto">
            <a:xfrm>
              <a:off x="2367" y="3929"/>
              <a:ext cx="90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altLang="fr-FR" sz="2000" b="1">
                  <a:solidFill>
                    <a:schemeClr val="accent2"/>
                  </a:solidFill>
                  <a:latin typeface="Times New Roman" panose="02020603050405020304" pitchFamily="18" charset="0"/>
                </a:rPr>
                <a:t>Angle à 60°</a:t>
              </a:r>
            </a:p>
          </p:txBody>
        </p:sp>
        <p:sp>
          <p:nvSpPr>
            <p:cNvPr id="16464" name="AutoShape 80"/>
            <p:cNvSpPr>
              <a:spLocks noChangeArrowheads="1"/>
            </p:cNvSpPr>
            <p:nvPr/>
          </p:nvSpPr>
          <p:spPr bwMode="auto">
            <a:xfrm>
              <a:off x="2956" y="3475"/>
              <a:ext cx="273" cy="273"/>
            </a:xfrm>
            <a:prstGeom prst="wedgeEllipseCallout">
              <a:avLst>
                <a:gd name="adj1" fmla="val -64287"/>
                <a:gd name="adj2" fmla="val 111903"/>
              </a:avLst>
            </a:prstGeom>
            <a:noFill/>
            <a:ln w="28575">
              <a:solidFill>
                <a:srgbClr val="00008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fr-FR" altLang="fr-FR" sz="240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6468" name="Group 84"/>
          <p:cNvGrpSpPr>
            <a:grpSpLocks/>
          </p:cNvGrpSpPr>
          <p:nvPr/>
        </p:nvGrpSpPr>
        <p:grpSpPr bwMode="auto">
          <a:xfrm>
            <a:off x="1824039" y="1700213"/>
            <a:ext cx="2376487" cy="938212"/>
            <a:chOff x="189" y="1071"/>
            <a:chExt cx="1497" cy="591"/>
          </a:xfrm>
        </p:grpSpPr>
        <p:sp>
          <p:nvSpPr>
            <p:cNvPr id="16466" name="Text Box 82"/>
            <p:cNvSpPr txBox="1">
              <a:spLocks noChangeArrowheads="1"/>
            </p:cNvSpPr>
            <p:nvPr/>
          </p:nvSpPr>
          <p:spPr bwMode="auto">
            <a:xfrm>
              <a:off x="189" y="1071"/>
              <a:ext cx="90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altLang="fr-FR" sz="2000" b="1">
                  <a:solidFill>
                    <a:schemeClr val="accent2"/>
                  </a:solidFill>
                  <a:latin typeface="Times New Roman" panose="02020603050405020304" pitchFamily="18" charset="0"/>
                </a:rPr>
                <a:t>Angle à 30°</a:t>
              </a:r>
            </a:p>
          </p:txBody>
        </p:sp>
        <p:sp>
          <p:nvSpPr>
            <p:cNvPr id="16467" name="AutoShape 83"/>
            <p:cNvSpPr>
              <a:spLocks noChangeArrowheads="1"/>
            </p:cNvSpPr>
            <p:nvPr/>
          </p:nvSpPr>
          <p:spPr bwMode="auto">
            <a:xfrm>
              <a:off x="1413" y="1389"/>
              <a:ext cx="273" cy="273"/>
            </a:xfrm>
            <a:prstGeom prst="wedgeEllipseCallout">
              <a:avLst>
                <a:gd name="adj1" fmla="val -201282"/>
                <a:gd name="adj2" fmla="val -63551"/>
              </a:avLst>
            </a:prstGeom>
            <a:noFill/>
            <a:ln w="28575">
              <a:solidFill>
                <a:srgbClr val="00008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fr-FR" altLang="fr-FR" sz="2400">
                <a:latin typeface="Times New Roman" panose="02020603050405020304" pitchFamily="18" charset="0"/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9746872" y="2667000"/>
            <a:ext cx="1146048" cy="1345406"/>
          </a:xfrm>
          <a:custGeom>
            <a:avLst/>
            <a:gdLst>
              <a:gd name="connsiteX0" fmla="*/ 0 w 1146048"/>
              <a:gd name="connsiteY0" fmla="*/ 0 h 762000"/>
              <a:gd name="connsiteX1" fmla="*/ 1146048 w 1146048"/>
              <a:gd name="connsiteY1" fmla="*/ 0 h 762000"/>
              <a:gd name="connsiteX2" fmla="*/ 1146048 w 1146048"/>
              <a:gd name="connsiteY2" fmla="*/ 762000 h 762000"/>
              <a:gd name="connsiteX3" fmla="*/ 0 w 1146048"/>
              <a:gd name="connsiteY3" fmla="*/ 762000 h 762000"/>
              <a:gd name="connsiteX4" fmla="*/ 0 w 1146048"/>
              <a:gd name="connsiteY4" fmla="*/ 0 h 762000"/>
              <a:gd name="connsiteX0" fmla="*/ 0 w 1146048"/>
              <a:gd name="connsiteY0" fmla="*/ 0 h 762000"/>
              <a:gd name="connsiteX1" fmla="*/ 1146048 w 1146048"/>
              <a:gd name="connsiteY1" fmla="*/ 0 h 762000"/>
              <a:gd name="connsiteX2" fmla="*/ 1146048 w 1146048"/>
              <a:gd name="connsiteY2" fmla="*/ 762000 h 762000"/>
              <a:gd name="connsiteX3" fmla="*/ 571084 w 1146048"/>
              <a:gd name="connsiteY3" fmla="*/ 759619 h 762000"/>
              <a:gd name="connsiteX4" fmla="*/ 0 w 1146048"/>
              <a:gd name="connsiteY4" fmla="*/ 762000 h 762000"/>
              <a:gd name="connsiteX5" fmla="*/ 0 w 1146048"/>
              <a:gd name="connsiteY5" fmla="*/ 0 h 762000"/>
              <a:gd name="connsiteX0" fmla="*/ 0 w 1146048"/>
              <a:gd name="connsiteY0" fmla="*/ 0 h 762000"/>
              <a:gd name="connsiteX1" fmla="*/ 1146048 w 1146048"/>
              <a:gd name="connsiteY1" fmla="*/ 0 h 762000"/>
              <a:gd name="connsiteX2" fmla="*/ 1146048 w 1146048"/>
              <a:gd name="connsiteY2" fmla="*/ 762000 h 762000"/>
              <a:gd name="connsiteX3" fmla="*/ 573466 w 1146048"/>
              <a:gd name="connsiteY3" fmla="*/ 385763 h 762000"/>
              <a:gd name="connsiteX4" fmla="*/ 0 w 1146048"/>
              <a:gd name="connsiteY4" fmla="*/ 762000 h 762000"/>
              <a:gd name="connsiteX5" fmla="*/ 0 w 1146048"/>
              <a:gd name="connsiteY5" fmla="*/ 0 h 762000"/>
              <a:gd name="connsiteX0" fmla="*/ 0 w 1146048"/>
              <a:gd name="connsiteY0" fmla="*/ 0 h 762000"/>
              <a:gd name="connsiteX1" fmla="*/ 1146048 w 1146048"/>
              <a:gd name="connsiteY1" fmla="*/ 0 h 762000"/>
              <a:gd name="connsiteX2" fmla="*/ 1146048 w 1146048"/>
              <a:gd name="connsiteY2" fmla="*/ 762000 h 762000"/>
              <a:gd name="connsiteX3" fmla="*/ 571084 w 1146048"/>
              <a:gd name="connsiteY3" fmla="*/ 472078 h 762000"/>
              <a:gd name="connsiteX4" fmla="*/ 0 w 1146048"/>
              <a:gd name="connsiteY4" fmla="*/ 762000 h 762000"/>
              <a:gd name="connsiteX5" fmla="*/ 0 w 1146048"/>
              <a:gd name="connsiteY5" fmla="*/ 0 h 76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46048" h="762000">
                <a:moveTo>
                  <a:pt x="0" y="0"/>
                </a:moveTo>
                <a:lnTo>
                  <a:pt x="1146048" y="0"/>
                </a:lnTo>
                <a:lnTo>
                  <a:pt x="1146048" y="762000"/>
                </a:lnTo>
                <a:lnTo>
                  <a:pt x="571084" y="472078"/>
                </a:lnTo>
                <a:lnTo>
                  <a:pt x="0" y="762000"/>
                </a:lnTo>
                <a:lnTo>
                  <a:pt x="0" y="0"/>
                </a:lnTo>
                <a:close/>
              </a:path>
            </a:pathLst>
          </a:custGeom>
          <a:solidFill>
            <a:srgbClr val="FFCC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llipse 3"/>
          <p:cNvSpPr/>
          <p:nvPr/>
        </p:nvSpPr>
        <p:spPr>
          <a:xfrm>
            <a:off x="10257983" y="3543300"/>
            <a:ext cx="123825" cy="12382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6" name="Connecteur droit avec flèche 5"/>
          <p:cNvCxnSpPr>
            <a:endCxn id="4" idx="4"/>
          </p:cNvCxnSpPr>
          <p:nvPr/>
        </p:nvCxnSpPr>
        <p:spPr>
          <a:xfrm flipV="1">
            <a:off x="9991725" y="3667125"/>
            <a:ext cx="328171" cy="150653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Ellipse 6"/>
          <p:cNvSpPr/>
          <p:nvPr/>
        </p:nvSpPr>
        <p:spPr>
          <a:xfrm>
            <a:off x="7737475" y="5556964"/>
            <a:ext cx="917261" cy="896224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9" name="Ellipse 78"/>
          <p:cNvSpPr/>
          <p:nvPr/>
        </p:nvSpPr>
        <p:spPr>
          <a:xfrm>
            <a:off x="9234721" y="2292513"/>
            <a:ext cx="2170349" cy="212057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0" name="Text Box 34"/>
          <p:cNvSpPr txBox="1">
            <a:spLocks noChangeArrowheads="1"/>
          </p:cNvSpPr>
          <p:nvPr/>
        </p:nvSpPr>
        <p:spPr bwMode="auto">
          <a:xfrm>
            <a:off x="9680104" y="2136775"/>
            <a:ext cx="1871025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fr-FR" altLang="fr-FR" sz="2000" dirty="0" smtClean="0">
                <a:latin typeface="Comic Sans MS" panose="030F0702030302020204" pitchFamily="66" charset="0"/>
              </a:rPr>
              <a:t>Vue de dessus</a:t>
            </a:r>
            <a:endParaRPr lang="fr-FR" altLang="fr-FR" sz="2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9411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6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6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6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6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6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6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16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24" name="Group 16"/>
          <p:cNvGrpSpPr>
            <a:grpSpLocks/>
          </p:cNvGrpSpPr>
          <p:nvPr/>
        </p:nvGrpSpPr>
        <p:grpSpPr bwMode="auto">
          <a:xfrm flipV="1">
            <a:off x="6474682" y="5270499"/>
            <a:ext cx="381000" cy="220737"/>
            <a:chOff x="3840" y="1200"/>
            <a:chExt cx="240" cy="192"/>
          </a:xfrm>
        </p:grpSpPr>
        <p:sp>
          <p:nvSpPr>
            <p:cNvPr id="17425" name="Rectangle 17" descr="75%"/>
            <p:cNvSpPr>
              <a:spLocks noChangeArrowheads="1"/>
            </p:cNvSpPr>
            <p:nvPr/>
          </p:nvSpPr>
          <p:spPr bwMode="auto">
            <a:xfrm>
              <a:off x="3840" y="1248"/>
              <a:ext cx="240" cy="144"/>
            </a:xfrm>
            <a:prstGeom prst="rect">
              <a:avLst/>
            </a:prstGeom>
            <a:pattFill prst="pct75">
              <a:fgClr>
                <a:srgbClr val="FFCC66"/>
              </a:fgClr>
              <a:bgClr>
                <a:srgbClr val="FFFFCC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7426" name="Line 18"/>
            <p:cNvSpPr>
              <a:spLocks noChangeShapeType="1"/>
            </p:cNvSpPr>
            <p:nvPr/>
          </p:nvSpPr>
          <p:spPr bwMode="auto">
            <a:xfrm flipH="1">
              <a:off x="3888" y="1200"/>
              <a:ext cx="48" cy="192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7427" name="Line 19"/>
            <p:cNvSpPr>
              <a:spLocks noChangeShapeType="1"/>
            </p:cNvSpPr>
            <p:nvPr/>
          </p:nvSpPr>
          <p:spPr bwMode="auto">
            <a:xfrm flipH="1">
              <a:off x="3984" y="1200"/>
              <a:ext cx="48" cy="192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17420" name="Group 12"/>
          <p:cNvGrpSpPr>
            <a:grpSpLocks/>
          </p:cNvGrpSpPr>
          <p:nvPr/>
        </p:nvGrpSpPr>
        <p:grpSpPr bwMode="auto">
          <a:xfrm rot="16200000">
            <a:off x="3755862" y="987744"/>
            <a:ext cx="381000" cy="304800"/>
            <a:chOff x="3840" y="1200"/>
            <a:chExt cx="240" cy="192"/>
          </a:xfrm>
        </p:grpSpPr>
        <p:sp>
          <p:nvSpPr>
            <p:cNvPr id="17421" name="Rectangle 13" descr="75%"/>
            <p:cNvSpPr>
              <a:spLocks noChangeArrowheads="1"/>
            </p:cNvSpPr>
            <p:nvPr/>
          </p:nvSpPr>
          <p:spPr bwMode="auto">
            <a:xfrm>
              <a:off x="3840" y="1248"/>
              <a:ext cx="240" cy="144"/>
            </a:xfrm>
            <a:prstGeom prst="rect">
              <a:avLst/>
            </a:prstGeom>
            <a:pattFill prst="pct75">
              <a:fgClr>
                <a:srgbClr val="FFCC66"/>
              </a:fgClr>
              <a:bgClr>
                <a:srgbClr val="FFFFCC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7422" name="Line 14"/>
            <p:cNvSpPr>
              <a:spLocks noChangeShapeType="1"/>
            </p:cNvSpPr>
            <p:nvPr/>
          </p:nvSpPr>
          <p:spPr bwMode="auto">
            <a:xfrm flipH="1">
              <a:off x="3888" y="1200"/>
              <a:ext cx="48" cy="192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7423" name="Line 15"/>
            <p:cNvSpPr>
              <a:spLocks noChangeShapeType="1"/>
            </p:cNvSpPr>
            <p:nvPr/>
          </p:nvSpPr>
          <p:spPr bwMode="auto">
            <a:xfrm flipH="1">
              <a:off x="3984" y="1200"/>
              <a:ext cx="48" cy="192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17428" name="Freeform 20" descr="75%"/>
          <p:cNvSpPr>
            <a:spLocks/>
          </p:cNvSpPr>
          <p:nvPr/>
        </p:nvSpPr>
        <p:spPr bwMode="auto">
          <a:xfrm rot="21308968">
            <a:off x="4045173" y="1242354"/>
            <a:ext cx="2103463" cy="4293487"/>
          </a:xfrm>
          <a:custGeom>
            <a:avLst/>
            <a:gdLst>
              <a:gd name="T0" fmla="*/ 0 w 1536"/>
              <a:gd name="T1" fmla="*/ 192 h 2592"/>
              <a:gd name="T2" fmla="*/ 0 w 1536"/>
              <a:gd name="T3" fmla="*/ 0 h 2592"/>
              <a:gd name="T4" fmla="*/ 144 w 1536"/>
              <a:gd name="T5" fmla="*/ 0 h 2592"/>
              <a:gd name="T6" fmla="*/ 1536 w 1536"/>
              <a:gd name="T7" fmla="*/ 2448 h 2592"/>
              <a:gd name="T8" fmla="*/ 1536 w 1536"/>
              <a:gd name="T9" fmla="*/ 2592 h 2592"/>
              <a:gd name="T10" fmla="*/ 1344 w 1536"/>
              <a:gd name="T11" fmla="*/ 2592 h 2592"/>
              <a:gd name="T12" fmla="*/ 0 w 1536"/>
              <a:gd name="T13" fmla="*/ 192 h 2592"/>
              <a:gd name="connsiteX0" fmla="*/ 0 w 10000"/>
              <a:gd name="connsiteY0" fmla="*/ 846 h 10105"/>
              <a:gd name="connsiteX1" fmla="*/ 128 w 10000"/>
              <a:gd name="connsiteY1" fmla="*/ 0 h 10105"/>
              <a:gd name="connsiteX2" fmla="*/ 938 w 10000"/>
              <a:gd name="connsiteY2" fmla="*/ 105 h 10105"/>
              <a:gd name="connsiteX3" fmla="*/ 10000 w 10000"/>
              <a:gd name="connsiteY3" fmla="*/ 9549 h 10105"/>
              <a:gd name="connsiteX4" fmla="*/ 10000 w 10000"/>
              <a:gd name="connsiteY4" fmla="*/ 10105 h 10105"/>
              <a:gd name="connsiteX5" fmla="*/ 8750 w 10000"/>
              <a:gd name="connsiteY5" fmla="*/ 10105 h 10105"/>
              <a:gd name="connsiteX6" fmla="*/ 0 w 10000"/>
              <a:gd name="connsiteY6" fmla="*/ 846 h 10105"/>
              <a:gd name="connsiteX0" fmla="*/ 0 w 10000"/>
              <a:gd name="connsiteY0" fmla="*/ 846 h 10381"/>
              <a:gd name="connsiteX1" fmla="*/ 128 w 10000"/>
              <a:gd name="connsiteY1" fmla="*/ 0 h 10381"/>
              <a:gd name="connsiteX2" fmla="*/ 938 w 10000"/>
              <a:gd name="connsiteY2" fmla="*/ 105 h 10381"/>
              <a:gd name="connsiteX3" fmla="*/ 10000 w 10000"/>
              <a:gd name="connsiteY3" fmla="*/ 9549 h 10381"/>
              <a:gd name="connsiteX4" fmla="*/ 10000 w 10000"/>
              <a:gd name="connsiteY4" fmla="*/ 10105 h 10381"/>
              <a:gd name="connsiteX5" fmla="*/ 6861 w 10000"/>
              <a:gd name="connsiteY5" fmla="*/ 10381 h 10381"/>
              <a:gd name="connsiteX6" fmla="*/ 0 w 10000"/>
              <a:gd name="connsiteY6" fmla="*/ 846 h 10381"/>
              <a:gd name="connsiteX0" fmla="*/ 0 w 10000"/>
              <a:gd name="connsiteY0" fmla="*/ 846 h 10465"/>
              <a:gd name="connsiteX1" fmla="*/ 128 w 10000"/>
              <a:gd name="connsiteY1" fmla="*/ 0 h 10465"/>
              <a:gd name="connsiteX2" fmla="*/ 938 w 10000"/>
              <a:gd name="connsiteY2" fmla="*/ 105 h 10465"/>
              <a:gd name="connsiteX3" fmla="*/ 10000 w 10000"/>
              <a:gd name="connsiteY3" fmla="*/ 9549 h 10465"/>
              <a:gd name="connsiteX4" fmla="*/ 8500 w 10000"/>
              <a:gd name="connsiteY4" fmla="*/ 10465 h 10465"/>
              <a:gd name="connsiteX5" fmla="*/ 6861 w 10000"/>
              <a:gd name="connsiteY5" fmla="*/ 10381 h 10465"/>
              <a:gd name="connsiteX6" fmla="*/ 0 w 10000"/>
              <a:gd name="connsiteY6" fmla="*/ 846 h 10465"/>
              <a:gd name="connsiteX0" fmla="*/ 0 w 8582"/>
              <a:gd name="connsiteY0" fmla="*/ 846 h 10465"/>
              <a:gd name="connsiteX1" fmla="*/ 128 w 8582"/>
              <a:gd name="connsiteY1" fmla="*/ 0 h 10465"/>
              <a:gd name="connsiteX2" fmla="*/ 938 w 8582"/>
              <a:gd name="connsiteY2" fmla="*/ 105 h 10465"/>
              <a:gd name="connsiteX3" fmla="*/ 8582 w 8582"/>
              <a:gd name="connsiteY3" fmla="*/ 9947 h 10465"/>
              <a:gd name="connsiteX4" fmla="*/ 8500 w 8582"/>
              <a:gd name="connsiteY4" fmla="*/ 10465 h 10465"/>
              <a:gd name="connsiteX5" fmla="*/ 6861 w 8582"/>
              <a:gd name="connsiteY5" fmla="*/ 10381 h 10465"/>
              <a:gd name="connsiteX6" fmla="*/ 0 w 8582"/>
              <a:gd name="connsiteY6" fmla="*/ 846 h 10465"/>
              <a:gd name="connsiteX0" fmla="*/ 0 w 10000"/>
              <a:gd name="connsiteY0" fmla="*/ 808 h 10000"/>
              <a:gd name="connsiteX1" fmla="*/ 149 w 10000"/>
              <a:gd name="connsiteY1" fmla="*/ 0 h 10000"/>
              <a:gd name="connsiteX2" fmla="*/ 1086 w 10000"/>
              <a:gd name="connsiteY2" fmla="*/ 78 h 10000"/>
              <a:gd name="connsiteX3" fmla="*/ 10000 w 10000"/>
              <a:gd name="connsiteY3" fmla="*/ 9505 h 10000"/>
              <a:gd name="connsiteX4" fmla="*/ 9904 w 10000"/>
              <a:gd name="connsiteY4" fmla="*/ 10000 h 10000"/>
              <a:gd name="connsiteX5" fmla="*/ 7995 w 10000"/>
              <a:gd name="connsiteY5" fmla="*/ 9920 h 10000"/>
              <a:gd name="connsiteX6" fmla="*/ 0 w 10000"/>
              <a:gd name="connsiteY6" fmla="*/ 808 h 10000"/>
              <a:gd name="connsiteX0" fmla="*/ 0 w 10000"/>
              <a:gd name="connsiteY0" fmla="*/ 764 h 9956"/>
              <a:gd name="connsiteX1" fmla="*/ 141 w 10000"/>
              <a:gd name="connsiteY1" fmla="*/ 0 h 9956"/>
              <a:gd name="connsiteX2" fmla="*/ 1086 w 10000"/>
              <a:gd name="connsiteY2" fmla="*/ 34 h 9956"/>
              <a:gd name="connsiteX3" fmla="*/ 10000 w 10000"/>
              <a:gd name="connsiteY3" fmla="*/ 9461 h 9956"/>
              <a:gd name="connsiteX4" fmla="*/ 9904 w 10000"/>
              <a:gd name="connsiteY4" fmla="*/ 9956 h 9956"/>
              <a:gd name="connsiteX5" fmla="*/ 7995 w 10000"/>
              <a:gd name="connsiteY5" fmla="*/ 9876 h 9956"/>
              <a:gd name="connsiteX6" fmla="*/ 0 w 10000"/>
              <a:gd name="connsiteY6" fmla="*/ 764 h 9956"/>
              <a:gd name="connsiteX0" fmla="*/ 0 w 10026"/>
              <a:gd name="connsiteY0" fmla="*/ 916 h 10000"/>
              <a:gd name="connsiteX1" fmla="*/ 167 w 10026"/>
              <a:gd name="connsiteY1" fmla="*/ 0 h 10000"/>
              <a:gd name="connsiteX2" fmla="*/ 1112 w 10026"/>
              <a:gd name="connsiteY2" fmla="*/ 34 h 10000"/>
              <a:gd name="connsiteX3" fmla="*/ 10026 w 10026"/>
              <a:gd name="connsiteY3" fmla="*/ 9503 h 10000"/>
              <a:gd name="connsiteX4" fmla="*/ 9930 w 10026"/>
              <a:gd name="connsiteY4" fmla="*/ 10000 h 10000"/>
              <a:gd name="connsiteX5" fmla="*/ 8021 w 10026"/>
              <a:gd name="connsiteY5" fmla="*/ 9920 h 10000"/>
              <a:gd name="connsiteX6" fmla="*/ 0 w 10026"/>
              <a:gd name="connsiteY6" fmla="*/ 916 h 10000"/>
              <a:gd name="connsiteX0" fmla="*/ 0 w 10026"/>
              <a:gd name="connsiteY0" fmla="*/ 916 h 10000"/>
              <a:gd name="connsiteX1" fmla="*/ 167 w 10026"/>
              <a:gd name="connsiteY1" fmla="*/ 0 h 10000"/>
              <a:gd name="connsiteX2" fmla="*/ 1112 w 10026"/>
              <a:gd name="connsiteY2" fmla="*/ 34 h 10000"/>
              <a:gd name="connsiteX3" fmla="*/ 10026 w 10026"/>
              <a:gd name="connsiteY3" fmla="*/ 9503 h 10000"/>
              <a:gd name="connsiteX4" fmla="*/ 9930 w 10026"/>
              <a:gd name="connsiteY4" fmla="*/ 10000 h 10000"/>
              <a:gd name="connsiteX5" fmla="*/ 8172 w 10026"/>
              <a:gd name="connsiteY5" fmla="*/ 9926 h 10000"/>
              <a:gd name="connsiteX6" fmla="*/ 0 w 10026"/>
              <a:gd name="connsiteY6" fmla="*/ 916 h 10000"/>
              <a:gd name="connsiteX0" fmla="*/ 0 w 10026"/>
              <a:gd name="connsiteY0" fmla="*/ 916 h 10000"/>
              <a:gd name="connsiteX1" fmla="*/ 167 w 10026"/>
              <a:gd name="connsiteY1" fmla="*/ 0 h 10000"/>
              <a:gd name="connsiteX2" fmla="*/ 1112 w 10026"/>
              <a:gd name="connsiteY2" fmla="*/ 34 h 10000"/>
              <a:gd name="connsiteX3" fmla="*/ 10026 w 10026"/>
              <a:gd name="connsiteY3" fmla="*/ 9503 h 10000"/>
              <a:gd name="connsiteX4" fmla="*/ 9930 w 10026"/>
              <a:gd name="connsiteY4" fmla="*/ 10000 h 10000"/>
              <a:gd name="connsiteX5" fmla="*/ 8323 w 10026"/>
              <a:gd name="connsiteY5" fmla="*/ 9932 h 10000"/>
              <a:gd name="connsiteX6" fmla="*/ 0 w 10026"/>
              <a:gd name="connsiteY6" fmla="*/ 916 h 10000"/>
              <a:gd name="connsiteX0" fmla="*/ 0 w 10038"/>
              <a:gd name="connsiteY0" fmla="*/ 916 h 10000"/>
              <a:gd name="connsiteX1" fmla="*/ 167 w 10038"/>
              <a:gd name="connsiteY1" fmla="*/ 0 h 10000"/>
              <a:gd name="connsiteX2" fmla="*/ 1112 w 10038"/>
              <a:gd name="connsiteY2" fmla="*/ 34 h 10000"/>
              <a:gd name="connsiteX3" fmla="*/ 10038 w 10038"/>
              <a:gd name="connsiteY3" fmla="*/ 9607 h 10000"/>
              <a:gd name="connsiteX4" fmla="*/ 9930 w 10038"/>
              <a:gd name="connsiteY4" fmla="*/ 10000 h 10000"/>
              <a:gd name="connsiteX5" fmla="*/ 8323 w 10038"/>
              <a:gd name="connsiteY5" fmla="*/ 9932 h 10000"/>
              <a:gd name="connsiteX6" fmla="*/ 0 w 10038"/>
              <a:gd name="connsiteY6" fmla="*/ 916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38" h="10000">
                <a:moveTo>
                  <a:pt x="0" y="916"/>
                </a:moveTo>
                <a:cubicBezTo>
                  <a:pt x="50" y="646"/>
                  <a:pt x="117" y="270"/>
                  <a:pt x="167" y="0"/>
                </a:cubicBezTo>
                <a:lnTo>
                  <a:pt x="1112" y="34"/>
                </a:lnTo>
                <a:lnTo>
                  <a:pt x="10038" y="9607"/>
                </a:lnTo>
                <a:cubicBezTo>
                  <a:pt x="10007" y="9773"/>
                  <a:pt x="9962" y="9834"/>
                  <a:pt x="9930" y="10000"/>
                </a:cubicBezTo>
                <a:lnTo>
                  <a:pt x="8323" y="9932"/>
                </a:lnTo>
                <a:lnTo>
                  <a:pt x="0" y="916"/>
                </a:lnTo>
                <a:close/>
              </a:path>
            </a:pathLst>
          </a:custGeom>
          <a:pattFill prst="pct75">
            <a:fgClr>
              <a:srgbClr val="FFCC66"/>
            </a:fgClr>
            <a:bgClr>
              <a:srgbClr val="FFFFCC"/>
            </a:bgClr>
          </a:patt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grpSp>
        <p:nvGrpSpPr>
          <p:cNvPr id="17413" name="Group 5"/>
          <p:cNvGrpSpPr>
            <a:grpSpLocks/>
          </p:cNvGrpSpPr>
          <p:nvPr/>
        </p:nvGrpSpPr>
        <p:grpSpPr bwMode="auto">
          <a:xfrm>
            <a:off x="3641562" y="949644"/>
            <a:ext cx="3849688" cy="4718050"/>
            <a:chOff x="1056" y="912"/>
            <a:chExt cx="2208" cy="2976"/>
          </a:xfrm>
        </p:grpSpPr>
        <p:sp>
          <p:nvSpPr>
            <p:cNvPr id="17414" name="Rectangle 6" descr="75%"/>
            <p:cNvSpPr>
              <a:spLocks noChangeArrowheads="1"/>
            </p:cNvSpPr>
            <p:nvPr/>
          </p:nvSpPr>
          <p:spPr bwMode="auto">
            <a:xfrm>
              <a:off x="1056" y="912"/>
              <a:ext cx="147" cy="2976"/>
            </a:xfrm>
            <a:prstGeom prst="rect">
              <a:avLst/>
            </a:prstGeom>
            <a:pattFill prst="pct75">
              <a:fgClr>
                <a:srgbClr val="FFCC66"/>
              </a:fgClr>
              <a:bgClr>
                <a:srgbClr val="FFFFCC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7415" name="Rectangle 7" descr="75%"/>
            <p:cNvSpPr>
              <a:spLocks noChangeArrowheads="1"/>
            </p:cNvSpPr>
            <p:nvPr/>
          </p:nvSpPr>
          <p:spPr bwMode="auto">
            <a:xfrm>
              <a:off x="1203" y="3744"/>
              <a:ext cx="2061" cy="144"/>
            </a:xfrm>
            <a:prstGeom prst="rect">
              <a:avLst/>
            </a:prstGeom>
            <a:pattFill prst="pct75">
              <a:fgClr>
                <a:srgbClr val="FFCC66"/>
              </a:fgClr>
              <a:bgClr>
                <a:srgbClr val="FFFFCC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17416" name="Group 8"/>
          <p:cNvGrpSpPr>
            <a:grpSpLocks/>
          </p:cNvGrpSpPr>
          <p:nvPr/>
        </p:nvGrpSpPr>
        <p:grpSpPr bwMode="auto">
          <a:xfrm>
            <a:off x="5457667" y="721044"/>
            <a:ext cx="2187577" cy="4641850"/>
            <a:chOff x="2200" y="768"/>
            <a:chExt cx="1378" cy="2924"/>
          </a:xfrm>
        </p:grpSpPr>
        <p:sp>
          <p:nvSpPr>
            <p:cNvPr id="17417" name="Line 9"/>
            <p:cNvSpPr>
              <a:spLocks noChangeShapeType="1"/>
            </p:cNvSpPr>
            <p:nvPr/>
          </p:nvSpPr>
          <p:spPr bwMode="auto">
            <a:xfrm rot="-1806990">
              <a:off x="2399" y="768"/>
              <a:ext cx="1" cy="29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7418" name="Text Box 10"/>
            <p:cNvSpPr txBox="1">
              <a:spLocks noChangeArrowheads="1"/>
            </p:cNvSpPr>
            <p:nvPr/>
          </p:nvSpPr>
          <p:spPr bwMode="auto">
            <a:xfrm>
              <a:off x="2200" y="1656"/>
              <a:ext cx="1378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altLang="fr-FR" sz="2400" b="1" dirty="0" smtClean="0">
                  <a:latin typeface="Comic Sans MS" panose="030F0702030302020204" pitchFamily="66" charset="0"/>
                </a:rPr>
                <a:t>L = H x 1,15</a:t>
              </a:r>
              <a:endParaRPr lang="fr-FR" altLang="fr-FR" sz="2400" b="1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2590801" y="228601"/>
            <a:ext cx="7705725" cy="492443"/>
          </a:xfrm>
          <a:prstGeom prst="rect">
            <a:avLst/>
          </a:prstGeom>
          <a:noFill/>
          <a:ln w="38100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fr-FR" altLang="fr-FR" sz="2600" u="sng" dirty="0" smtClean="0">
                <a:latin typeface="Comic Sans MS" panose="030F0702030302020204" pitchFamily="66" charset="0"/>
              </a:rPr>
              <a:t>Etai oblique avec angles </a:t>
            </a:r>
            <a:r>
              <a:rPr lang="fr-FR" altLang="fr-FR" sz="2600" u="sng" dirty="0">
                <a:latin typeface="Comic Sans MS" panose="030F0702030302020204" pitchFamily="66" charset="0"/>
              </a:rPr>
              <a:t>à 60°et 30°</a:t>
            </a:r>
          </a:p>
        </p:txBody>
      </p:sp>
      <p:sp>
        <p:nvSpPr>
          <p:cNvPr id="17441" name="Line 33"/>
          <p:cNvSpPr>
            <a:spLocks noChangeShapeType="1"/>
          </p:cNvSpPr>
          <p:nvPr/>
        </p:nvSpPr>
        <p:spPr bwMode="auto">
          <a:xfrm>
            <a:off x="3030966" y="1368425"/>
            <a:ext cx="0" cy="403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7442" name="Line 34"/>
          <p:cNvSpPr>
            <a:spLocks noChangeShapeType="1"/>
          </p:cNvSpPr>
          <p:nvPr/>
        </p:nvSpPr>
        <p:spPr bwMode="auto">
          <a:xfrm flipH="1">
            <a:off x="2809713" y="5451795"/>
            <a:ext cx="792163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7443" name="Line 35"/>
          <p:cNvSpPr>
            <a:spLocks noChangeShapeType="1"/>
          </p:cNvSpPr>
          <p:nvPr/>
        </p:nvSpPr>
        <p:spPr bwMode="auto">
          <a:xfrm flipH="1">
            <a:off x="3075255" y="1348001"/>
            <a:ext cx="792163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grpSp>
        <p:nvGrpSpPr>
          <p:cNvPr id="17472" name="Group 64"/>
          <p:cNvGrpSpPr>
            <a:grpSpLocks/>
          </p:cNvGrpSpPr>
          <p:nvPr/>
        </p:nvGrpSpPr>
        <p:grpSpPr bwMode="auto">
          <a:xfrm rot="21014169">
            <a:off x="7455033" y="5139108"/>
            <a:ext cx="220392" cy="869374"/>
            <a:chOff x="4992" y="3504"/>
            <a:chExt cx="144" cy="624"/>
          </a:xfrm>
        </p:grpSpPr>
        <p:sp>
          <p:nvSpPr>
            <p:cNvPr id="17473" name="Rectangle 65"/>
            <p:cNvSpPr>
              <a:spLocks noChangeArrowheads="1"/>
            </p:cNvSpPr>
            <p:nvPr/>
          </p:nvSpPr>
          <p:spPr bwMode="auto">
            <a:xfrm>
              <a:off x="5040" y="3552"/>
              <a:ext cx="48" cy="57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7474" name="Rectangle 66"/>
            <p:cNvSpPr>
              <a:spLocks noChangeArrowheads="1"/>
            </p:cNvSpPr>
            <p:nvPr/>
          </p:nvSpPr>
          <p:spPr bwMode="auto">
            <a:xfrm>
              <a:off x="4992" y="3504"/>
              <a:ext cx="144" cy="48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17410" name="Group 2"/>
          <p:cNvGrpSpPr>
            <a:grpSpLocks/>
          </p:cNvGrpSpPr>
          <p:nvPr/>
        </p:nvGrpSpPr>
        <p:grpSpPr bwMode="auto">
          <a:xfrm>
            <a:off x="8011950" y="1426084"/>
            <a:ext cx="3167063" cy="908371"/>
            <a:chOff x="2421" y="1104"/>
            <a:chExt cx="1995" cy="567"/>
          </a:xfrm>
        </p:grpSpPr>
        <p:sp>
          <p:nvSpPr>
            <p:cNvPr id="17411" name="Rectangle 3"/>
            <p:cNvSpPr>
              <a:spLocks noChangeArrowheads="1"/>
            </p:cNvSpPr>
            <p:nvPr/>
          </p:nvSpPr>
          <p:spPr bwMode="auto">
            <a:xfrm>
              <a:off x="2448" y="1104"/>
              <a:ext cx="1968" cy="567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7412" name="Text Box 4"/>
            <p:cNvSpPr txBox="1">
              <a:spLocks noChangeArrowheads="1"/>
            </p:cNvSpPr>
            <p:nvPr/>
          </p:nvSpPr>
          <p:spPr bwMode="auto">
            <a:xfrm>
              <a:off x="2421" y="1152"/>
              <a:ext cx="1857" cy="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altLang="fr-FR" sz="2400" b="1" dirty="0">
                  <a:solidFill>
                    <a:srgbClr val="FFCC66"/>
                  </a:solidFill>
                  <a:latin typeface="Comic Sans MS" panose="030F0702030302020204" pitchFamily="66" charset="0"/>
                </a:rPr>
                <a:t>L = H x </a:t>
              </a:r>
              <a:r>
                <a:rPr lang="fr-FR" altLang="fr-FR" sz="2400" b="1" dirty="0" smtClean="0">
                  <a:solidFill>
                    <a:srgbClr val="FFCC66"/>
                  </a:solidFill>
                  <a:latin typeface="Comic Sans MS" panose="030F0702030302020204" pitchFamily="66" charset="0"/>
                </a:rPr>
                <a:t>1.15</a:t>
              </a:r>
            </a:p>
            <a:p>
              <a:pPr algn="ctr"/>
              <a:r>
                <a:rPr lang="fr-FR" altLang="fr-FR" sz="2400" b="1" dirty="0" smtClean="0">
                  <a:solidFill>
                    <a:srgbClr val="FFCC66"/>
                  </a:solidFill>
                  <a:latin typeface="Comic Sans MS" panose="030F0702030302020204" pitchFamily="66" charset="0"/>
                </a:rPr>
                <a:t>Ou H + (15% x H)</a:t>
              </a:r>
              <a:endParaRPr lang="fr-FR" altLang="fr-FR" sz="2400" b="1" dirty="0">
                <a:solidFill>
                  <a:srgbClr val="FFCC66"/>
                </a:solidFill>
                <a:latin typeface="Comic Sans MS" panose="030F0702030302020204" pitchFamily="66" charset="0"/>
              </a:endParaRPr>
            </a:p>
          </p:txBody>
        </p:sp>
      </p:grpSp>
      <p:sp>
        <p:nvSpPr>
          <p:cNvPr id="17444" name="Text Box 36"/>
          <p:cNvSpPr txBox="1">
            <a:spLocks noChangeArrowheads="1"/>
          </p:cNvSpPr>
          <p:nvPr/>
        </p:nvSpPr>
        <p:spPr bwMode="auto">
          <a:xfrm>
            <a:off x="8343737" y="2451405"/>
            <a:ext cx="1871663" cy="458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sz="2400" b="1">
                <a:latin typeface="Comic Sans MS" panose="030F0702030302020204" pitchFamily="66" charset="0"/>
              </a:rPr>
              <a:t>Ex: H=200</a:t>
            </a:r>
          </a:p>
        </p:txBody>
      </p:sp>
      <p:sp>
        <p:nvSpPr>
          <p:cNvPr id="17445" name="Text Box 37"/>
          <p:cNvSpPr txBox="1">
            <a:spLocks noChangeArrowheads="1"/>
          </p:cNvSpPr>
          <p:nvPr/>
        </p:nvSpPr>
        <p:spPr bwMode="auto">
          <a:xfrm>
            <a:off x="8739025" y="3105047"/>
            <a:ext cx="1223963" cy="458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sz="2400" b="1">
                <a:latin typeface="Comic Sans MS" panose="030F0702030302020204" pitchFamily="66" charset="0"/>
              </a:rPr>
              <a:t>L=200   </a:t>
            </a:r>
          </a:p>
        </p:txBody>
      </p:sp>
      <p:sp>
        <p:nvSpPr>
          <p:cNvPr id="17447" name="Text Box 39"/>
          <p:cNvSpPr txBox="1">
            <a:spLocks noChangeArrowheads="1"/>
          </p:cNvSpPr>
          <p:nvPr/>
        </p:nvSpPr>
        <p:spPr bwMode="auto">
          <a:xfrm>
            <a:off x="9170825" y="3468716"/>
            <a:ext cx="2160588" cy="458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sz="2400" b="1">
                <a:latin typeface="Comic Sans MS" panose="030F0702030302020204" pitchFamily="66" charset="0"/>
              </a:rPr>
              <a:t>+20 (H/10)   </a:t>
            </a:r>
          </a:p>
        </p:txBody>
      </p:sp>
      <p:sp>
        <p:nvSpPr>
          <p:cNvPr id="17448" name="Text Box 40"/>
          <p:cNvSpPr txBox="1">
            <a:spLocks noChangeArrowheads="1"/>
          </p:cNvSpPr>
          <p:nvPr/>
        </p:nvSpPr>
        <p:spPr bwMode="auto">
          <a:xfrm>
            <a:off x="9170825" y="3904477"/>
            <a:ext cx="2160588" cy="4613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sz="2400" b="1">
                <a:latin typeface="Comic Sans MS" panose="030F0702030302020204" pitchFamily="66" charset="0"/>
              </a:rPr>
              <a:t>+10 (20/2)   </a:t>
            </a:r>
          </a:p>
        </p:txBody>
      </p:sp>
      <p:grpSp>
        <p:nvGrpSpPr>
          <p:cNvPr id="17458" name="Group 50"/>
          <p:cNvGrpSpPr>
            <a:grpSpLocks/>
          </p:cNvGrpSpPr>
          <p:nvPr/>
        </p:nvGrpSpPr>
        <p:grpSpPr bwMode="auto">
          <a:xfrm>
            <a:off x="8810462" y="4412332"/>
            <a:ext cx="2376488" cy="530283"/>
            <a:chOff x="4014" y="3203"/>
            <a:chExt cx="1497" cy="331"/>
          </a:xfrm>
        </p:grpSpPr>
        <p:sp>
          <p:nvSpPr>
            <p:cNvPr id="17446" name="Text Box 38"/>
            <p:cNvSpPr txBox="1">
              <a:spLocks noChangeArrowheads="1"/>
            </p:cNvSpPr>
            <p:nvPr/>
          </p:nvSpPr>
          <p:spPr bwMode="auto">
            <a:xfrm>
              <a:off x="4014" y="3248"/>
              <a:ext cx="771" cy="2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 altLang="fr-FR" sz="2400" b="1">
                  <a:latin typeface="Comic Sans MS" panose="030F0702030302020204" pitchFamily="66" charset="0"/>
                </a:rPr>
                <a:t>L=230</a:t>
              </a:r>
            </a:p>
          </p:txBody>
        </p:sp>
        <p:sp>
          <p:nvSpPr>
            <p:cNvPr id="17449" name="Line 41"/>
            <p:cNvSpPr>
              <a:spLocks noChangeShapeType="1"/>
            </p:cNvSpPr>
            <p:nvPr/>
          </p:nvSpPr>
          <p:spPr bwMode="auto">
            <a:xfrm>
              <a:off x="4014" y="3203"/>
              <a:ext cx="149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7460" name="Group 52"/>
          <p:cNvGrpSpPr>
            <a:grpSpLocks/>
          </p:cNvGrpSpPr>
          <p:nvPr/>
        </p:nvGrpSpPr>
        <p:grpSpPr bwMode="auto">
          <a:xfrm>
            <a:off x="3601876" y="5451795"/>
            <a:ext cx="504825" cy="142875"/>
            <a:chOff x="431" y="1298"/>
            <a:chExt cx="362" cy="91"/>
          </a:xfrm>
        </p:grpSpPr>
        <p:sp>
          <p:nvSpPr>
            <p:cNvPr id="17461" name="Line 53"/>
            <p:cNvSpPr>
              <a:spLocks noChangeShapeType="1"/>
            </p:cNvSpPr>
            <p:nvPr/>
          </p:nvSpPr>
          <p:spPr bwMode="auto">
            <a:xfrm>
              <a:off x="431" y="1343"/>
              <a:ext cx="362" cy="1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7462" name="Line 54"/>
            <p:cNvSpPr>
              <a:spLocks noChangeShapeType="1"/>
            </p:cNvSpPr>
            <p:nvPr/>
          </p:nvSpPr>
          <p:spPr bwMode="auto">
            <a:xfrm>
              <a:off x="431" y="1298"/>
              <a:ext cx="0" cy="91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7467" name="Freeform 59" descr="10%"/>
          <p:cNvSpPr>
            <a:spLocks/>
          </p:cNvSpPr>
          <p:nvPr/>
        </p:nvSpPr>
        <p:spPr bwMode="auto">
          <a:xfrm>
            <a:off x="3601875" y="2930844"/>
            <a:ext cx="2057400" cy="1600200"/>
          </a:xfrm>
          <a:custGeom>
            <a:avLst/>
            <a:gdLst>
              <a:gd name="T0" fmla="*/ 1056 w 1152"/>
              <a:gd name="T1" fmla="*/ 0 h 912"/>
              <a:gd name="T2" fmla="*/ 0 w 1152"/>
              <a:gd name="T3" fmla="*/ 768 h 912"/>
              <a:gd name="T4" fmla="*/ 96 w 1152"/>
              <a:gd name="T5" fmla="*/ 912 h 912"/>
              <a:gd name="T6" fmla="*/ 1152 w 1152"/>
              <a:gd name="T7" fmla="*/ 144 h 912"/>
              <a:gd name="T8" fmla="*/ 1056 w 1152"/>
              <a:gd name="T9" fmla="*/ 0 h 9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52" h="912">
                <a:moveTo>
                  <a:pt x="1056" y="0"/>
                </a:moveTo>
                <a:lnTo>
                  <a:pt x="0" y="768"/>
                </a:lnTo>
                <a:lnTo>
                  <a:pt x="96" y="912"/>
                </a:lnTo>
                <a:lnTo>
                  <a:pt x="1152" y="144"/>
                </a:lnTo>
                <a:lnTo>
                  <a:pt x="1056" y="0"/>
                </a:lnTo>
                <a:close/>
              </a:path>
            </a:pathLst>
          </a:custGeom>
          <a:pattFill prst="pct10">
            <a:fgClr>
              <a:srgbClr val="FFCC66"/>
            </a:fgClr>
            <a:bgClr>
              <a:srgbClr val="FFFFCC"/>
            </a:bgClr>
          </a:patt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grpSp>
        <p:nvGrpSpPr>
          <p:cNvPr id="45" name="Group 30"/>
          <p:cNvGrpSpPr>
            <a:grpSpLocks/>
          </p:cNvGrpSpPr>
          <p:nvPr/>
        </p:nvGrpSpPr>
        <p:grpSpPr bwMode="auto">
          <a:xfrm rot="16200000">
            <a:off x="4388837" y="4674960"/>
            <a:ext cx="1428750" cy="2410702"/>
            <a:chOff x="755" y="1162"/>
            <a:chExt cx="900" cy="2586"/>
          </a:xfrm>
        </p:grpSpPr>
        <p:grpSp>
          <p:nvGrpSpPr>
            <p:cNvPr id="46" name="Group 31"/>
            <p:cNvGrpSpPr>
              <a:grpSpLocks/>
            </p:cNvGrpSpPr>
            <p:nvPr/>
          </p:nvGrpSpPr>
          <p:grpSpPr bwMode="auto">
            <a:xfrm>
              <a:off x="755" y="1200"/>
              <a:ext cx="385" cy="2544"/>
              <a:chOff x="575" y="1200"/>
              <a:chExt cx="385" cy="2544"/>
            </a:xfrm>
          </p:grpSpPr>
          <p:sp>
            <p:nvSpPr>
              <p:cNvPr id="49" name="Text Box 32"/>
              <p:cNvSpPr txBox="1">
                <a:spLocks noChangeArrowheads="1"/>
              </p:cNvSpPr>
              <p:nvPr/>
            </p:nvSpPr>
            <p:spPr bwMode="auto">
              <a:xfrm rot="5400000">
                <a:off x="-160" y="2255"/>
                <a:ext cx="1761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altLang="fr-FR" sz="2400" b="1" dirty="0" smtClean="0">
                    <a:latin typeface="Comic Sans MS" panose="030F0702030302020204" pitchFamily="66" charset="0"/>
                  </a:rPr>
                  <a:t>D = L / 2</a:t>
                </a:r>
                <a:endParaRPr lang="fr-FR" altLang="fr-FR" sz="2400" b="1" dirty="0">
                  <a:latin typeface="Comic Sans MS" panose="030F0702030302020204" pitchFamily="66" charset="0"/>
                </a:endParaRPr>
              </a:p>
            </p:txBody>
          </p:sp>
          <p:sp>
            <p:nvSpPr>
              <p:cNvPr id="50" name="Line 33"/>
              <p:cNvSpPr>
                <a:spLocks noChangeShapeType="1"/>
              </p:cNvSpPr>
              <p:nvPr/>
            </p:nvSpPr>
            <p:spPr bwMode="auto">
              <a:xfrm>
                <a:off x="960" y="1200"/>
                <a:ext cx="0" cy="25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47" name="Line 34"/>
            <p:cNvSpPr>
              <a:spLocks noChangeShapeType="1"/>
            </p:cNvSpPr>
            <p:nvPr/>
          </p:nvSpPr>
          <p:spPr bwMode="auto">
            <a:xfrm flipH="1">
              <a:off x="1156" y="3748"/>
              <a:ext cx="49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8" name="Line 35"/>
            <p:cNvSpPr>
              <a:spLocks noChangeShapeType="1"/>
            </p:cNvSpPr>
            <p:nvPr/>
          </p:nvSpPr>
          <p:spPr bwMode="auto">
            <a:xfrm flipH="1">
              <a:off x="1156" y="1162"/>
              <a:ext cx="49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7429" name="Group 21"/>
          <p:cNvGrpSpPr>
            <a:grpSpLocks/>
          </p:cNvGrpSpPr>
          <p:nvPr/>
        </p:nvGrpSpPr>
        <p:grpSpPr bwMode="auto">
          <a:xfrm rot="5400000">
            <a:off x="6302415" y="5301885"/>
            <a:ext cx="183994" cy="84340"/>
            <a:chOff x="5184" y="1632"/>
            <a:chExt cx="240" cy="96"/>
          </a:xfrm>
        </p:grpSpPr>
        <p:sp>
          <p:nvSpPr>
            <p:cNvPr id="17430" name="Rectangle 22" descr="Ondulations"/>
            <p:cNvSpPr>
              <a:spLocks noChangeArrowheads="1"/>
            </p:cNvSpPr>
            <p:nvPr/>
          </p:nvSpPr>
          <p:spPr bwMode="auto">
            <a:xfrm>
              <a:off x="5184" y="1632"/>
              <a:ext cx="240" cy="96"/>
            </a:xfrm>
            <a:prstGeom prst="rect">
              <a:avLst/>
            </a:prstGeom>
            <a:pattFill prst="zigZag">
              <a:fgClr>
                <a:srgbClr val="FFCC99"/>
              </a:fgClr>
              <a:bgClr>
                <a:srgbClr val="FFFFCC"/>
              </a:bgClr>
            </a:patt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7431" name="Line 23" descr="Ondulations"/>
            <p:cNvSpPr>
              <a:spLocks noChangeShapeType="1"/>
            </p:cNvSpPr>
            <p:nvPr/>
          </p:nvSpPr>
          <p:spPr bwMode="auto">
            <a:xfrm flipH="1">
              <a:off x="5184" y="1632"/>
              <a:ext cx="24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2" name="Forme libre 1"/>
          <p:cNvSpPr/>
          <p:nvPr/>
        </p:nvSpPr>
        <p:spPr>
          <a:xfrm>
            <a:off x="3898900" y="1333500"/>
            <a:ext cx="2413000" cy="4108450"/>
          </a:xfrm>
          <a:custGeom>
            <a:avLst/>
            <a:gdLst>
              <a:gd name="connsiteX0" fmla="*/ 0 w 2413000"/>
              <a:gd name="connsiteY0" fmla="*/ 0 h 4108450"/>
              <a:gd name="connsiteX1" fmla="*/ 2413000 w 2413000"/>
              <a:gd name="connsiteY1" fmla="*/ 4108450 h 4108450"/>
              <a:gd name="connsiteX2" fmla="*/ 0 w 2413000"/>
              <a:gd name="connsiteY2" fmla="*/ 4108450 h 4108450"/>
              <a:gd name="connsiteX3" fmla="*/ 0 w 2413000"/>
              <a:gd name="connsiteY3" fmla="*/ 0 h 4108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13000" h="4108450">
                <a:moveTo>
                  <a:pt x="0" y="0"/>
                </a:moveTo>
                <a:lnTo>
                  <a:pt x="2413000" y="4108450"/>
                </a:lnTo>
                <a:lnTo>
                  <a:pt x="0" y="4108450"/>
                </a:lnTo>
                <a:lnTo>
                  <a:pt x="0" y="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2547411" y="3270569"/>
            <a:ext cx="923925" cy="350809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440" name="Text Box 32"/>
          <p:cNvSpPr txBox="1">
            <a:spLocks noChangeArrowheads="1"/>
          </p:cNvSpPr>
          <p:nvPr/>
        </p:nvSpPr>
        <p:spPr bwMode="auto">
          <a:xfrm>
            <a:off x="2989378" y="2813369"/>
            <a:ext cx="100703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fr-FR" altLang="fr-FR" sz="2400" b="1" dirty="0">
                <a:latin typeface="Comic Sans MS" panose="030F0702030302020204" pitchFamily="66" charset="0"/>
              </a:rPr>
              <a:t>H</a:t>
            </a:r>
          </a:p>
        </p:txBody>
      </p:sp>
      <p:sp>
        <p:nvSpPr>
          <p:cNvPr id="53" name="Rectangle 52"/>
          <p:cNvSpPr/>
          <p:nvPr/>
        </p:nvSpPr>
        <p:spPr>
          <a:xfrm>
            <a:off x="4617190" y="5774480"/>
            <a:ext cx="923925" cy="350809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4" name="Rectangle 53"/>
          <p:cNvSpPr/>
          <p:nvPr/>
        </p:nvSpPr>
        <p:spPr>
          <a:xfrm>
            <a:off x="5720694" y="2813222"/>
            <a:ext cx="923925" cy="350809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2045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24" name="Group 16"/>
          <p:cNvGrpSpPr>
            <a:grpSpLocks/>
          </p:cNvGrpSpPr>
          <p:nvPr/>
        </p:nvGrpSpPr>
        <p:grpSpPr bwMode="auto">
          <a:xfrm flipV="1">
            <a:off x="6530613" y="5270499"/>
            <a:ext cx="381000" cy="220737"/>
            <a:chOff x="3840" y="1200"/>
            <a:chExt cx="240" cy="192"/>
          </a:xfrm>
        </p:grpSpPr>
        <p:sp>
          <p:nvSpPr>
            <p:cNvPr id="17425" name="Rectangle 17" descr="75%"/>
            <p:cNvSpPr>
              <a:spLocks noChangeArrowheads="1"/>
            </p:cNvSpPr>
            <p:nvPr/>
          </p:nvSpPr>
          <p:spPr bwMode="auto">
            <a:xfrm>
              <a:off x="3840" y="1248"/>
              <a:ext cx="240" cy="144"/>
            </a:xfrm>
            <a:prstGeom prst="rect">
              <a:avLst/>
            </a:prstGeom>
            <a:pattFill prst="pct75">
              <a:fgClr>
                <a:srgbClr val="FFCC66"/>
              </a:fgClr>
              <a:bgClr>
                <a:srgbClr val="FFFFCC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7426" name="Line 18"/>
            <p:cNvSpPr>
              <a:spLocks noChangeShapeType="1"/>
            </p:cNvSpPr>
            <p:nvPr/>
          </p:nvSpPr>
          <p:spPr bwMode="auto">
            <a:xfrm flipH="1">
              <a:off x="3888" y="1200"/>
              <a:ext cx="48" cy="192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7427" name="Line 19"/>
            <p:cNvSpPr>
              <a:spLocks noChangeShapeType="1"/>
            </p:cNvSpPr>
            <p:nvPr/>
          </p:nvSpPr>
          <p:spPr bwMode="auto">
            <a:xfrm flipH="1">
              <a:off x="3984" y="1200"/>
              <a:ext cx="48" cy="192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17420" name="Group 12"/>
          <p:cNvGrpSpPr>
            <a:grpSpLocks/>
          </p:cNvGrpSpPr>
          <p:nvPr/>
        </p:nvGrpSpPr>
        <p:grpSpPr bwMode="auto">
          <a:xfrm rot="16200000">
            <a:off x="2580044" y="979406"/>
            <a:ext cx="381000" cy="304800"/>
            <a:chOff x="3840" y="1200"/>
            <a:chExt cx="240" cy="192"/>
          </a:xfrm>
        </p:grpSpPr>
        <p:sp>
          <p:nvSpPr>
            <p:cNvPr id="17421" name="Rectangle 13" descr="75%"/>
            <p:cNvSpPr>
              <a:spLocks noChangeArrowheads="1"/>
            </p:cNvSpPr>
            <p:nvPr/>
          </p:nvSpPr>
          <p:spPr bwMode="auto">
            <a:xfrm>
              <a:off x="3840" y="1248"/>
              <a:ext cx="240" cy="144"/>
            </a:xfrm>
            <a:prstGeom prst="rect">
              <a:avLst/>
            </a:prstGeom>
            <a:pattFill prst="pct75">
              <a:fgClr>
                <a:srgbClr val="FFCC66"/>
              </a:fgClr>
              <a:bgClr>
                <a:srgbClr val="FFFFCC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7422" name="Line 14"/>
            <p:cNvSpPr>
              <a:spLocks noChangeShapeType="1"/>
            </p:cNvSpPr>
            <p:nvPr/>
          </p:nvSpPr>
          <p:spPr bwMode="auto">
            <a:xfrm flipH="1">
              <a:off x="3888" y="1200"/>
              <a:ext cx="48" cy="192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7423" name="Line 15"/>
            <p:cNvSpPr>
              <a:spLocks noChangeShapeType="1"/>
            </p:cNvSpPr>
            <p:nvPr/>
          </p:nvSpPr>
          <p:spPr bwMode="auto">
            <a:xfrm flipH="1">
              <a:off x="3984" y="1200"/>
              <a:ext cx="48" cy="192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17428" name="Freeform 20" descr="75%"/>
          <p:cNvSpPr>
            <a:spLocks/>
          </p:cNvSpPr>
          <p:nvPr/>
        </p:nvSpPr>
        <p:spPr bwMode="auto">
          <a:xfrm rot="20405976">
            <a:off x="3398194" y="834873"/>
            <a:ext cx="2277460" cy="5194792"/>
          </a:xfrm>
          <a:custGeom>
            <a:avLst/>
            <a:gdLst>
              <a:gd name="T0" fmla="*/ 0 w 1536"/>
              <a:gd name="T1" fmla="*/ 192 h 2592"/>
              <a:gd name="T2" fmla="*/ 0 w 1536"/>
              <a:gd name="T3" fmla="*/ 0 h 2592"/>
              <a:gd name="T4" fmla="*/ 144 w 1536"/>
              <a:gd name="T5" fmla="*/ 0 h 2592"/>
              <a:gd name="T6" fmla="*/ 1536 w 1536"/>
              <a:gd name="T7" fmla="*/ 2448 h 2592"/>
              <a:gd name="T8" fmla="*/ 1536 w 1536"/>
              <a:gd name="T9" fmla="*/ 2592 h 2592"/>
              <a:gd name="T10" fmla="*/ 1344 w 1536"/>
              <a:gd name="T11" fmla="*/ 2592 h 2592"/>
              <a:gd name="T12" fmla="*/ 0 w 1536"/>
              <a:gd name="T13" fmla="*/ 192 h 2592"/>
              <a:gd name="connsiteX0" fmla="*/ 0 w 10000"/>
              <a:gd name="connsiteY0" fmla="*/ 846 h 10105"/>
              <a:gd name="connsiteX1" fmla="*/ 128 w 10000"/>
              <a:gd name="connsiteY1" fmla="*/ 0 h 10105"/>
              <a:gd name="connsiteX2" fmla="*/ 938 w 10000"/>
              <a:gd name="connsiteY2" fmla="*/ 105 h 10105"/>
              <a:gd name="connsiteX3" fmla="*/ 10000 w 10000"/>
              <a:gd name="connsiteY3" fmla="*/ 9549 h 10105"/>
              <a:gd name="connsiteX4" fmla="*/ 10000 w 10000"/>
              <a:gd name="connsiteY4" fmla="*/ 10105 h 10105"/>
              <a:gd name="connsiteX5" fmla="*/ 8750 w 10000"/>
              <a:gd name="connsiteY5" fmla="*/ 10105 h 10105"/>
              <a:gd name="connsiteX6" fmla="*/ 0 w 10000"/>
              <a:gd name="connsiteY6" fmla="*/ 846 h 10105"/>
              <a:gd name="connsiteX0" fmla="*/ 0 w 10000"/>
              <a:gd name="connsiteY0" fmla="*/ 846 h 10381"/>
              <a:gd name="connsiteX1" fmla="*/ 128 w 10000"/>
              <a:gd name="connsiteY1" fmla="*/ 0 h 10381"/>
              <a:gd name="connsiteX2" fmla="*/ 938 w 10000"/>
              <a:gd name="connsiteY2" fmla="*/ 105 h 10381"/>
              <a:gd name="connsiteX3" fmla="*/ 10000 w 10000"/>
              <a:gd name="connsiteY3" fmla="*/ 9549 h 10381"/>
              <a:gd name="connsiteX4" fmla="*/ 10000 w 10000"/>
              <a:gd name="connsiteY4" fmla="*/ 10105 h 10381"/>
              <a:gd name="connsiteX5" fmla="*/ 6861 w 10000"/>
              <a:gd name="connsiteY5" fmla="*/ 10381 h 10381"/>
              <a:gd name="connsiteX6" fmla="*/ 0 w 10000"/>
              <a:gd name="connsiteY6" fmla="*/ 846 h 10381"/>
              <a:gd name="connsiteX0" fmla="*/ 0 w 10000"/>
              <a:gd name="connsiteY0" fmla="*/ 846 h 10465"/>
              <a:gd name="connsiteX1" fmla="*/ 128 w 10000"/>
              <a:gd name="connsiteY1" fmla="*/ 0 h 10465"/>
              <a:gd name="connsiteX2" fmla="*/ 938 w 10000"/>
              <a:gd name="connsiteY2" fmla="*/ 105 h 10465"/>
              <a:gd name="connsiteX3" fmla="*/ 10000 w 10000"/>
              <a:gd name="connsiteY3" fmla="*/ 9549 h 10465"/>
              <a:gd name="connsiteX4" fmla="*/ 8500 w 10000"/>
              <a:gd name="connsiteY4" fmla="*/ 10465 h 10465"/>
              <a:gd name="connsiteX5" fmla="*/ 6861 w 10000"/>
              <a:gd name="connsiteY5" fmla="*/ 10381 h 10465"/>
              <a:gd name="connsiteX6" fmla="*/ 0 w 10000"/>
              <a:gd name="connsiteY6" fmla="*/ 846 h 10465"/>
              <a:gd name="connsiteX0" fmla="*/ 0 w 8582"/>
              <a:gd name="connsiteY0" fmla="*/ 846 h 10465"/>
              <a:gd name="connsiteX1" fmla="*/ 128 w 8582"/>
              <a:gd name="connsiteY1" fmla="*/ 0 h 10465"/>
              <a:gd name="connsiteX2" fmla="*/ 938 w 8582"/>
              <a:gd name="connsiteY2" fmla="*/ 105 h 10465"/>
              <a:gd name="connsiteX3" fmla="*/ 8582 w 8582"/>
              <a:gd name="connsiteY3" fmla="*/ 9947 h 10465"/>
              <a:gd name="connsiteX4" fmla="*/ 8500 w 8582"/>
              <a:gd name="connsiteY4" fmla="*/ 10465 h 10465"/>
              <a:gd name="connsiteX5" fmla="*/ 6861 w 8582"/>
              <a:gd name="connsiteY5" fmla="*/ 10381 h 10465"/>
              <a:gd name="connsiteX6" fmla="*/ 0 w 8582"/>
              <a:gd name="connsiteY6" fmla="*/ 846 h 10465"/>
              <a:gd name="connsiteX0" fmla="*/ 0 w 10000"/>
              <a:gd name="connsiteY0" fmla="*/ 808 h 10000"/>
              <a:gd name="connsiteX1" fmla="*/ 149 w 10000"/>
              <a:gd name="connsiteY1" fmla="*/ 0 h 10000"/>
              <a:gd name="connsiteX2" fmla="*/ 1086 w 10000"/>
              <a:gd name="connsiteY2" fmla="*/ 78 h 10000"/>
              <a:gd name="connsiteX3" fmla="*/ 10000 w 10000"/>
              <a:gd name="connsiteY3" fmla="*/ 9505 h 10000"/>
              <a:gd name="connsiteX4" fmla="*/ 9904 w 10000"/>
              <a:gd name="connsiteY4" fmla="*/ 10000 h 10000"/>
              <a:gd name="connsiteX5" fmla="*/ 7995 w 10000"/>
              <a:gd name="connsiteY5" fmla="*/ 9920 h 10000"/>
              <a:gd name="connsiteX6" fmla="*/ 0 w 10000"/>
              <a:gd name="connsiteY6" fmla="*/ 808 h 10000"/>
              <a:gd name="connsiteX0" fmla="*/ 0 w 10000"/>
              <a:gd name="connsiteY0" fmla="*/ 764 h 9956"/>
              <a:gd name="connsiteX1" fmla="*/ 141 w 10000"/>
              <a:gd name="connsiteY1" fmla="*/ 0 h 9956"/>
              <a:gd name="connsiteX2" fmla="*/ 1086 w 10000"/>
              <a:gd name="connsiteY2" fmla="*/ 34 h 9956"/>
              <a:gd name="connsiteX3" fmla="*/ 10000 w 10000"/>
              <a:gd name="connsiteY3" fmla="*/ 9461 h 9956"/>
              <a:gd name="connsiteX4" fmla="*/ 9904 w 10000"/>
              <a:gd name="connsiteY4" fmla="*/ 9956 h 9956"/>
              <a:gd name="connsiteX5" fmla="*/ 7995 w 10000"/>
              <a:gd name="connsiteY5" fmla="*/ 9876 h 9956"/>
              <a:gd name="connsiteX6" fmla="*/ 0 w 10000"/>
              <a:gd name="connsiteY6" fmla="*/ 764 h 9956"/>
              <a:gd name="connsiteX0" fmla="*/ 0 w 10026"/>
              <a:gd name="connsiteY0" fmla="*/ 916 h 10000"/>
              <a:gd name="connsiteX1" fmla="*/ 167 w 10026"/>
              <a:gd name="connsiteY1" fmla="*/ 0 h 10000"/>
              <a:gd name="connsiteX2" fmla="*/ 1112 w 10026"/>
              <a:gd name="connsiteY2" fmla="*/ 34 h 10000"/>
              <a:gd name="connsiteX3" fmla="*/ 10026 w 10026"/>
              <a:gd name="connsiteY3" fmla="*/ 9503 h 10000"/>
              <a:gd name="connsiteX4" fmla="*/ 9930 w 10026"/>
              <a:gd name="connsiteY4" fmla="*/ 10000 h 10000"/>
              <a:gd name="connsiteX5" fmla="*/ 8021 w 10026"/>
              <a:gd name="connsiteY5" fmla="*/ 9920 h 10000"/>
              <a:gd name="connsiteX6" fmla="*/ 0 w 10026"/>
              <a:gd name="connsiteY6" fmla="*/ 916 h 10000"/>
              <a:gd name="connsiteX0" fmla="*/ 0 w 10026"/>
              <a:gd name="connsiteY0" fmla="*/ 916 h 10000"/>
              <a:gd name="connsiteX1" fmla="*/ 167 w 10026"/>
              <a:gd name="connsiteY1" fmla="*/ 0 h 10000"/>
              <a:gd name="connsiteX2" fmla="*/ 1112 w 10026"/>
              <a:gd name="connsiteY2" fmla="*/ 34 h 10000"/>
              <a:gd name="connsiteX3" fmla="*/ 10026 w 10026"/>
              <a:gd name="connsiteY3" fmla="*/ 9503 h 10000"/>
              <a:gd name="connsiteX4" fmla="*/ 9930 w 10026"/>
              <a:gd name="connsiteY4" fmla="*/ 10000 h 10000"/>
              <a:gd name="connsiteX5" fmla="*/ 8172 w 10026"/>
              <a:gd name="connsiteY5" fmla="*/ 9926 h 10000"/>
              <a:gd name="connsiteX6" fmla="*/ 0 w 10026"/>
              <a:gd name="connsiteY6" fmla="*/ 916 h 10000"/>
              <a:gd name="connsiteX0" fmla="*/ 0 w 10026"/>
              <a:gd name="connsiteY0" fmla="*/ 916 h 10000"/>
              <a:gd name="connsiteX1" fmla="*/ 167 w 10026"/>
              <a:gd name="connsiteY1" fmla="*/ 0 h 10000"/>
              <a:gd name="connsiteX2" fmla="*/ 1112 w 10026"/>
              <a:gd name="connsiteY2" fmla="*/ 34 h 10000"/>
              <a:gd name="connsiteX3" fmla="*/ 10026 w 10026"/>
              <a:gd name="connsiteY3" fmla="*/ 9503 h 10000"/>
              <a:gd name="connsiteX4" fmla="*/ 9930 w 10026"/>
              <a:gd name="connsiteY4" fmla="*/ 10000 h 10000"/>
              <a:gd name="connsiteX5" fmla="*/ 8323 w 10026"/>
              <a:gd name="connsiteY5" fmla="*/ 9932 h 10000"/>
              <a:gd name="connsiteX6" fmla="*/ 0 w 10026"/>
              <a:gd name="connsiteY6" fmla="*/ 916 h 10000"/>
              <a:gd name="connsiteX0" fmla="*/ 0 w 10038"/>
              <a:gd name="connsiteY0" fmla="*/ 916 h 10000"/>
              <a:gd name="connsiteX1" fmla="*/ 167 w 10038"/>
              <a:gd name="connsiteY1" fmla="*/ 0 h 10000"/>
              <a:gd name="connsiteX2" fmla="*/ 1112 w 10038"/>
              <a:gd name="connsiteY2" fmla="*/ 34 h 10000"/>
              <a:gd name="connsiteX3" fmla="*/ 10038 w 10038"/>
              <a:gd name="connsiteY3" fmla="*/ 9607 h 10000"/>
              <a:gd name="connsiteX4" fmla="*/ 9930 w 10038"/>
              <a:gd name="connsiteY4" fmla="*/ 10000 h 10000"/>
              <a:gd name="connsiteX5" fmla="*/ 8323 w 10038"/>
              <a:gd name="connsiteY5" fmla="*/ 9932 h 10000"/>
              <a:gd name="connsiteX6" fmla="*/ 0 w 10038"/>
              <a:gd name="connsiteY6" fmla="*/ 916 h 10000"/>
              <a:gd name="connsiteX0" fmla="*/ 0 w 10280"/>
              <a:gd name="connsiteY0" fmla="*/ 612 h 10000"/>
              <a:gd name="connsiteX1" fmla="*/ 409 w 10280"/>
              <a:gd name="connsiteY1" fmla="*/ 0 h 10000"/>
              <a:gd name="connsiteX2" fmla="*/ 1354 w 10280"/>
              <a:gd name="connsiteY2" fmla="*/ 34 h 10000"/>
              <a:gd name="connsiteX3" fmla="*/ 10280 w 10280"/>
              <a:gd name="connsiteY3" fmla="*/ 9607 h 10000"/>
              <a:gd name="connsiteX4" fmla="*/ 10172 w 10280"/>
              <a:gd name="connsiteY4" fmla="*/ 10000 h 10000"/>
              <a:gd name="connsiteX5" fmla="*/ 8565 w 10280"/>
              <a:gd name="connsiteY5" fmla="*/ 9932 h 10000"/>
              <a:gd name="connsiteX6" fmla="*/ 0 w 10280"/>
              <a:gd name="connsiteY6" fmla="*/ 612 h 10000"/>
              <a:gd name="connsiteX0" fmla="*/ 0 w 10280"/>
              <a:gd name="connsiteY0" fmla="*/ 612 h 10000"/>
              <a:gd name="connsiteX1" fmla="*/ 409 w 10280"/>
              <a:gd name="connsiteY1" fmla="*/ 0 h 10000"/>
              <a:gd name="connsiteX2" fmla="*/ 1417 w 10280"/>
              <a:gd name="connsiteY2" fmla="*/ 198 h 10000"/>
              <a:gd name="connsiteX3" fmla="*/ 10280 w 10280"/>
              <a:gd name="connsiteY3" fmla="*/ 9607 h 10000"/>
              <a:gd name="connsiteX4" fmla="*/ 10172 w 10280"/>
              <a:gd name="connsiteY4" fmla="*/ 10000 h 10000"/>
              <a:gd name="connsiteX5" fmla="*/ 8565 w 10280"/>
              <a:gd name="connsiteY5" fmla="*/ 9932 h 10000"/>
              <a:gd name="connsiteX6" fmla="*/ 0 w 10280"/>
              <a:gd name="connsiteY6" fmla="*/ 612 h 10000"/>
              <a:gd name="connsiteX0" fmla="*/ 0 w 10796"/>
              <a:gd name="connsiteY0" fmla="*/ 612 h 10000"/>
              <a:gd name="connsiteX1" fmla="*/ 409 w 10796"/>
              <a:gd name="connsiteY1" fmla="*/ 0 h 10000"/>
              <a:gd name="connsiteX2" fmla="*/ 1417 w 10796"/>
              <a:gd name="connsiteY2" fmla="*/ 198 h 10000"/>
              <a:gd name="connsiteX3" fmla="*/ 10796 w 10796"/>
              <a:gd name="connsiteY3" fmla="*/ 9384 h 10000"/>
              <a:gd name="connsiteX4" fmla="*/ 10172 w 10796"/>
              <a:gd name="connsiteY4" fmla="*/ 10000 h 10000"/>
              <a:gd name="connsiteX5" fmla="*/ 8565 w 10796"/>
              <a:gd name="connsiteY5" fmla="*/ 9932 h 10000"/>
              <a:gd name="connsiteX6" fmla="*/ 0 w 10796"/>
              <a:gd name="connsiteY6" fmla="*/ 612 h 10000"/>
              <a:gd name="connsiteX0" fmla="*/ 0 w 10796"/>
              <a:gd name="connsiteY0" fmla="*/ 612 h 9932"/>
              <a:gd name="connsiteX1" fmla="*/ 409 w 10796"/>
              <a:gd name="connsiteY1" fmla="*/ 0 h 9932"/>
              <a:gd name="connsiteX2" fmla="*/ 1417 w 10796"/>
              <a:gd name="connsiteY2" fmla="*/ 198 h 9932"/>
              <a:gd name="connsiteX3" fmla="*/ 10796 w 10796"/>
              <a:gd name="connsiteY3" fmla="*/ 9384 h 9932"/>
              <a:gd name="connsiteX4" fmla="*/ 10517 w 10796"/>
              <a:gd name="connsiteY4" fmla="*/ 9749 h 9932"/>
              <a:gd name="connsiteX5" fmla="*/ 8565 w 10796"/>
              <a:gd name="connsiteY5" fmla="*/ 9932 h 9932"/>
              <a:gd name="connsiteX6" fmla="*/ 0 w 10796"/>
              <a:gd name="connsiteY6" fmla="*/ 612 h 9932"/>
              <a:gd name="connsiteX0" fmla="*/ 0 w 10000"/>
              <a:gd name="connsiteY0" fmla="*/ 616 h 9816"/>
              <a:gd name="connsiteX1" fmla="*/ 379 w 10000"/>
              <a:gd name="connsiteY1" fmla="*/ 0 h 9816"/>
              <a:gd name="connsiteX2" fmla="*/ 1313 w 10000"/>
              <a:gd name="connsiteY2" fmla="*/ 199 h 9816"/>
              <a:gd name="connsiteX3" fmla="*/ 10000 w 10000"/>
              <a:gd name="connsiteY3" fmla="*/ 9448 h 9816"/>
              <a:gd name="connsiteX4" fmla="*/ 9742 w 10000"/>
              <a:gd name="connsiteY4" fmla="*/ 9816 h 9816"/>
              <a:gd name="connsiteX5" fmla="*/ 8655 w 10000"/>
              <a:gd name="connsiteY5" fmla="*/ 9686 h 9816"/>
              <a:gd name="connsiteX6" fmla="*/ 0 w 10000"/>
              <a:gd name="connsiteY6" fmla="*/ 616 h 9816"/>
              <a:gd name="connsiteX0" fmla="*/ 0 w 10000"/>
              <a:gd name="connsiteY0" fmla="*/ 628 h 10000"/>
              <a:gd name="connsiteX1" fmla="*/ 379 w 10000"/>
              <a:gd name="connsiteY1" fmla="*/ 0 h 10000"/>
              <a:gd name="connsiteX2" fmla="*/ 1313 w 10000"/>
              <a:gd name="connsiteY2" fmla="*/ 203 h 10000"/>
              <a:gd name="connsiteX3" fmla="*/ 10000 w 10000"/>
              <a:gd name="connsiteY3" fmla="*/ 9625 h 10000"/>
              <a:gd name="connsiteX4" fmla="*/ 9742 w 10000"/>
              <a:gd name="connsiteY4" fmla="*/ 10000 h 10000"/>
              <a:gd name="connsiteX5" fmla="*/ 8536 w 10000"/>
              <a:gd name="connsiteY5" fmla="*/ 9846 h 10000"/>
              <a:gd name="connsiteX6" fmla="*/ 0 w 10000"/>
              <a:gd name="connsiteY6" fmla="*/ 628 h 10000"/>
              <a:gd name="connsiteX0" fmla="*/ 0 w 10000"/>
              <a:gd name="connsiteY0" fmla="*/ 628 h 10067"/>
              <a:gd name="connsiteX1" fmla="*/ 379 w 10000"/>
              <a:gd name="connsiteY1" fmla="*/ 0 h 10067"/>
              <a:gd name="connsiteX2" fmla="*/ 1313 w 10000"/>
              <a:gd name="connsiteY2" fmla="*/ 203 h 10067"/>
              <a:gd name="connsiteX3" fmla="*/ 10000 w 10000"/>
              <a:gd name="connsiteY3" fmla="*/ 9625 h 10067"/>
              <a:gd name="connsiteX4" fmla="*/ 9739 w 10000"/>
              <a:gd name="connsiteY4" fmla="*/ 10067 h 10067"/>
              <a:gd name="connsiteX5" fmla="*/ 8536 w 10000"/>
              <a:gd name="connsiteY5" fmla="*/ 9846 h 10067"/>
              <a:gd name="connsiteX6" fmla="*/ 0 w 10000"/>
              <a:gd name="connsiteY6" fmla="*/ 628 h 10067"/>
              <a:gd name="connsiteX0" fmla="*/ 0 w 10000"/>
              <a:gd name="connsiteY0" fmla="*/ 628 h 10067"/>
              <a:gd name="connsiteX1" fmla="*/ 379 w 10000"/>
              <a:gd name="connsiteY1" fmla="*/ 0 h 10067"/>
              <a:gd name="connsiteX2" fmla="*/ 1313 w 10000"/>
              <a:gd name="connsiteY2" fmla="*/ 203 h 10067"/>
              <a:gd name="connsiteX3" fmla="*/ 10000 w 10000"/>
              <a:gd name="connsiteY3" fmla="*/ 9625 h 10067"/>
              <a:gd name="connsiteX4" fmla="*/ 9739 w 10000"/>
              <a:gd name="connsiteY4" fmla="*/ 10067 h 10067"/>
              <a:gd name="connsiteX5" fmla="*/ 8536 w 10000"/>
              <a:gd name="connsiteY5" fmla="*/ 9846 h 10067"/>
              <a:gd name="connsiteX6" fmla="*/ 0 w 10000"/>
              <a:gd name="connsiteY6" fmla="*/ 628 h 10067"/>
              <a:gd name="connsiteX0" fmla="*/ 0 w 10000"/>
              <a:gd name="connsiteY0" fmla="*/ 628 h 10067"/>
              <a:gd name="connsiteX1" fmla="*/ 379 w 10000"/>
              <a:gd name="connsiteY1" fmla="*/ 0 h 10067"/>
              <a:gd name="connsiteX2" fmla="*/ 1313 w 10000"/>
              <a:gd name="connsiteY2" fmla="*/ 203 h 10067"/>
              <a:gd name="connsiteX3" fmla="*/ 10000 w 10000"/>
              <a:gd name="connsiteY3" fmla="*/ 9625 h 10067"/>
              <a:gd name="connsiteX4" fmla="*/ 9739 w 10000"/>
              <a:gd name="connsiteY4" fmla="*/ 10067 h 10067"/>
              <a:gd name="connsiteX5" fmla="*/ 8536 w 10000"/>
              <a:gd name="connsiteY5" fmla="*/ 9846 h 10067"/>
              <a:gd name="connsiteX6" fmla="*/ 0 w 10000"/>
              <a:gd name="connsiteY6" fmla="*/ 628 h 10067"/>
              <a:gd name="connsiteX0" fmla="*/ 0 w 10025"/>
              <a:gd name="connsiteY0" fmla="*/ 601 h 10067"/>
              <a:gd name="connsiteX1" fmla="*/ 404 w 10025"/>
              <a:gd name="connsiteY1" fmla="*/ 0 h 10067"/>
              <a:gd name="connsiteX2" fmla="*/ 1338 w 10025"/>
              <a:gd name="connsiteY2" fmla="*/ 203 h 10067"/>
              <a:gd name="connsiteX3" fmla="*/ 10025 w 10025"/>
              <a:gd name="connsiteY3" fmla="*/ 9625 h 10067"/>
              <a:gd name="connsiteX4" fmla="*/ 9764 w 10025"/>
              <a:gd name="connsiteY4" fmla="*/ 10067 h 10067"/>
              <a:gd name="connsiteX5" fmla="*/ 8561 w 10025"/>
              <a:gd name="connsiteY5" fmla="*/ 9846 h 10067"/>
              <a:gd name="connsiteX6" fmla="*/ 0 w 10025"/>
              <a:gd name="connsiteY6" fmla="*/ 601 h 10067"/>
              <a:gd name="connsiteX0" fmla="*/ 0 w 10025"/>
              <a:gd name="connsiteY0" fmla="*/ 574 h 10040"/>
              <a:gd name="connsiteX1" fmla="*/ 385 w 10025"/>
              <a:gd name="connsiteY1" fmla="*/ 0 h 10040"/>
              <a:gd name="connsiteX2" fmla="*/ 1338 w 10025"/>
              <a:gd name="connsiteY2" fmla="*/ 176 h 10040"/>
              <a:gd name="connsiteX3" fmla="*/ 10025 w 10025"/>
              <a:gd name="connsiteY3" fmla="*/ 9598 h 10040"/>
              <a:gd name="connsiteX4" fmla="*/ 9764 w 10025"/>
              <a:gd name="connsiteY4" fmla="*/ 10040 h 10040"/>
              <a:gd name="connsiteX5" fmla="*/ 8561 w 10025"/>
              <a:gd name="connsiteY5" fmla="*/ 9819 h 10040"/>
              <a:gd name="connsiteX6" fmla="*/ 0 w 10025"/>
              <a:gd name="connsiteY6" fmla="*/ 574 h 10040"/>
              <a:gd name="connsiteX0" fmla="*/ 0 w 10025"/>
              <a:gd name="connsiteY0" fmla="*/ 574 h 10040"/>
              <a:gd name="connsiteX1" fmla="*/ 385 w 10025"/>
              <a:gd name="connsiteY1" fmla="*/ 0 h 10040"/>
              <a:gd name="connsiteX2" fmla="*/ 1338 w 10025"/>
              <a:gd name="connsiteY2" fmla="*/ 176 h 10040"/>
              <a:gd name="connsiteX3" fmla="*/ 10025 w 10025"/>
              <a:gd name="connsiteY3" fmla="*/ 9598 h 10040"/>
              <a:gd name="connsiteX4" fmla="*/ 9764 w 10025"/>
              <a:gd name="connsiteY4" fmla="*/ 10040 h 10040"/>
              <a:gd name="connsiteX5" fmla="*/ 8561 w 10025"/>
              <a:gd name="connsiteY5" fmla="*/ 9819 h 10040"/>
              <a:gd name="connsiteX6" fmla="*/ 0 w 10025"/>
              <a:gd name="connsiteY6" fmla="*/ 574 h 10040"/>
              <a:gd name="connsiteX0" fmla="*/ 0 w 10025"/>
              <a:gd name="connsiteY0" fmla="*/ 574 h 10040"/>
              <a:gd name="connsiteX1" fmla="*/ 385 w 10025"/>
              <a:gd name="connsiteY1" fmla="*/ 0 h 10040"/>
              <a:gd name="connsiteX2" fmla="*/ 1338 w 10025"/>
              <a:gd name="connsiteY2" fmla="*/ 176 h 10040"/>
              <a:gd name="connsiteX3" fmla="*/ 10025 w 10025"/>
              <a:gd name="connsiteY3" fmla="*/ 9598 h 10040"/>
              <a:gd name="connsiteX4" fmla="*/ 9764 w 10025"/>
              <a:gd name="connsiteY4" fmla="*/ 10040 h 10040"/>
              <a:gd name="connsiteX5" fmla="*/ 8561 w 10025"/>
              <a:gd name="connsiteY5" fmla="*/ 9819 h 10040"/>
              <a:gd name="connsiteX6" fmla="*/ 0 w 10025"/>
              <a:gd name="connsiteY6" fmla="*/ 574 h 10040"/>
              <a:gd name="connsiteX0" fmla="*/ 0 w 10024"/>
              <a:gd name="connsiteY0" fmla="*/ 552 h 10040"/>
              <a:gd name="connsiteX1" fmla="*/ 384 w 10024"/>
              <a:gd name="connsiteY1" fmla="*/ 0 h 10040"/>
              <a:gd name="connsiteX2" fmla="*/ 1337 w 10024"/>
              <a:gd name="connsiteY2" fmla="*/ 176 h 10040"/>
              <a:gd name="connsiteX3" fmla="*/ 10024 w 10024"/>
              <a:gd name="connsiteY3" fmla="*/ 9598 h 10040"/>
              <a:gd name="connsiteX4" fmla="*/ 9763 w 10024"/>
              <a:gd name="connsiteY4" fmla="*/ 10040 h 10040"/>
              <a:gd name="connsiteX5" fmla="*/ 8560 w 10024"/>
              <a:gd name="connsiteY5" fmla="*/ 9819 h 10040"/>
              <a:gd name="connsiteX6" fmla="*/ 0 w 10024"/>
              <a:gd name="connsiteY6" fmla="*/ 552 h 10040"/>
              <a:gd name="connsiteX0" fmla="*/ 0 w 10072"/>
              <a:gd name="connsiteY0" fmla="*/ 538 h 10040"/>
              <a:gd name="connsiteX1" fmla="*/ 432 w 10072"/>
              <a:gd name="connsiteY1" fmla="*/ 0 h 10040"/>
              <a:gd name="connsiteX2" fmla="*/ 1385 w 10072"/>
              <a:gd name="connsiteY2" fmla="*/ 176 h 10040"/>
              <a:gd name="connsiteX3" fmla="*/ 10072 w 10072"/>
              <a:gd name="connsiteY3" fmla="*/ 9598 h 10040"/>
              <a:gd name="connsiteX4" fmla="*/ 9811 w 10072"/>
              <a:gd name="connsiteY4" fmla="*/ 10040 h 10040"/>
              <a:gd name="connsiteX5" fmla="*/ 8608 w 10072"/>
              <a:gd name="connsiteY5" fmla="*/ 9819 h 10040"/>
              <a:gd name="connsiteX6" fmla="*/ 0 w 10072"/>
              <a:gd name="connsiteY6" fmla="*/ 538 h 10040"/>
              <a:gd name="connsiteX0" fmla="*/ 0 w 10072"/>
              <a:gd name="connsiteY0" fmla="*/ 567 h 10069"/>
              <a:gd name="connsiteX1" fmla="*/ 456 w 10072"/>
              <a:gd name="connsiteY1" fmla="*/ 0 h 10069"/>
              <a:gd name="connsiteX2" fmla="*/ 1385 w 10072"/>
              <a:gd name="connsiteY2" fmla="*/ 205 h 10069"/>
              <a:gd name="connsiteX3" fmla="*/ 10072 w 10072"/>
              <a:gd name="connsiteY3" fmla="*/ 9627 h 10069"/>
              <a:gd name="connsiteX4" fmla="*/ 9811 w 10072"/>
              <a:gd name="connsiteY4" fmla="*/ 10069 h 10069"/>
              <a:gd name="connsiteX5" fmla="*/ 8608 w 10072"/>
              <a:gd name="connsiteY5" fmla="*/ 9848 h 10069"/>
              <a:gd name="connsiteX6" fmla="*/ 0 w 10072"/>
              <a:gd name="connsiteY6" fmla="*/ 567 h 10069"/>
              <a:gd name="connsiteX0" fmla="*/ 0 w 10072"/>
              <a:gd name="connsiteY0" fmla="*/ 567 h 10069"/>
              <a:gd name="connsiteX1" fmla="*/ 456 w 10072"/>
              <a:gd name="connsiteY1" fmla="*/ 0 h 10069"/>
              <a:gd name="connsiteX2" fmla="*/ 1314 w 10072"/>
              <a:gd name="connsiteY2" fmla="*/ 128 h 10069"/>
              <a:gd name="connsiteX3" fmla="*/ 10072 w 10072"/>
              <a:gd name="connsiteY3" fmla="*/ 9627 h 10069"/>
              <a:gd name="connsiteX4" fmla="*/ 9811 w 10072"/>
              <a:gd name="connsiteY4" fmla="*/ 10069 h 10069"/>
              <a:gd name="connsiteX5" fmla="*/ 8608 w 10072"/>
              <a:gd name="connsiteY5" fmla="*/ 9848 h 10069"/>
              <a:gd name="connsiteX6" fmla="*/ 0 w 10072"/>
              <a:gd name="connsiteY6" fmla="*/ 567 h 10069"/>
              <a:gd name="connsiteX0" fmla="*/ 0 w 10072"/>
              <a:gd name="connsiteY0" fmla="*/ 567 h 10069"/>
              <a:gd name="connsiteX1" fmla="*/ 456 w 10072"/>
              <a:gd name="connsiteY1" fmla="*/ 0 h 10069"/>
              <a:gd name="connsiteX2" fmla="*/ 1314 w 10072"/>
              <a:gd name="connsiteY2" fmla="*/ 128 h 10069"/>
              <a:gd name="connsiteX3" fmla="*/ 10072 w 10072"/>
              <a:gd name="connsiteY3" fmla="*/ 9627 h 10069"/>
              <a:gd name="connsiteX4" fmla="*/ 9811 w 10072"/>
              <a:gd name="connsiteY4" fmla="*/ 10069 h 10069"/>
              <a:gd name="connsiteX5" fmla="*/ 8608 w 10072"/>
              <a:gd name="connsiteY5" fmla="*/ 9848 h 10069"/>
              <a:gd name="connsiteX6" fmla="*/ 0 w 10072"/>
              <a:gd name="connsiteY6" fmla="*/ 567 h 10069"/>
              <a:gd name="connsiteX0" fmla="*/ 0 w 10067"/>
              <a:gd name="connsiteY0" fmla="*/ 561 h 10069"/>
              <a:gd name="connsiteX1" fmla="*/ 451 w 10067"/>
              <a:gd name="connsiteY1" fmla="*/ 0 h 10069"/>
              <a:gd name="connsiteX2" fmla="*/ 1309 w 10067"/>
              <a:gd name="connsiteY2" fmla="*/ 128 h 10069"/>
              <a:gd name="connsiteX3" fmla="*/ 10067 w 10067"/>
              <a:gd name="connsiteY3" fmla="*/ 9627 h 10069"/>
              <a:gd name="connsiteX4" fmla="*/ 9806 w 10067"/>
              <a:gd name="connsiteY4" fmla="*/ 10069 h 10069"/>
              <a:gd name="connsiteX5" fmla="*/ 8603 w 10067"/>
              <a:gd name="connsiteY5" fmla="*/ 9848 h 10069"/>
              <a:gd name="connsiteX6" fmla="*/ 0 w 10067"/>
              <a:gd name="connsiteY6" fmla="*/ 561 h 10069"/>
              <a:gd name="connsiteX0" fmla="*/ 0 w 10067"/>
              <a:gd name="connsiteY0" fmla="*/ 561 h 10069"/>
              <a:gd name="connsiteX1" fmla="*/ 451 w 10067"/>
              <a:gd name="connsiteY1" fmla="*/ 0 h 10069"/>
              <a:gd name="connsiteX2" fmla="*/ 1309 w 10067"/>
              <a:gd name="connsiteY2" fmla="*/ 128 h 10069"/>
              <a:gd name="connsiteX3" fmla="*/ 10067 w 10067"/>
              <a:gd name="connsiteY3" fmla="*/ 9627 h 10069"/>
              <a:gd name="connsiteX4" fmla="*/ 9806 w 10067"/>
              <a:gd name="connsiteY4" fmla="*/ 10069 h 10069"/>
              <a:gd name="connsiteX5" fmla="*/ 8603 w 10067"/>
              <a:gd name="connsiteY5" fmla="*/ 9848 h 10069"/>
              <a:gd name="connsiteX6" fmla="*/ 0 w 10067"/>
              <a:gd name="connsiteY6" fmla="*/ 561 h 10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67" h="10069">
                <a:moveTo>
                  <a:pt x="0" y="561"/>
                </a:moveTo>
                <a:cubicBezTo>
                  <a:pt x="404" y="53"/>
                  <a:pt x="110" y="421"/>
                  <a:pt x="451" y="0"/>
                </a:cubicBezTo>
                <a:lnTo>
                  <a:pt x="1309" y="128"/>
                </a:lnTo>
                <a:lnTo>
                  <a:pt x="10067" y="9627"/>
                </a:lnTo>
                <a:cubicBezTo>
                  <a:pt x="10038" y="9797"/>
                  <a:pt x="9835" y="9899"/>
                  <a:pt x="9806" y="10069"/>
                </a:cubicBezTo>
                <a:lnTo>
                  <a:pt x="8603" y="9848"/>
                </a:lnTo>
                <a:lnTo>
                  <a:pt x="0" y="561"/>
                </a:lnTo>
                <a:close/>
              </a:path>
            </a:pathLst>
          </a:custGeom>
          <a:pattFill prst="pct75">
            <a:fgClr>
              <a:srgbClr val="FFCC66"/>
            </a:fgClr>
            <a:bgClr>
              <a:srgbClr val="FFFFCC"/>
            </a:bgClr>
          </a:patt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7414" name="Rectangle 6" descr="75%"/>
          <p:cNvSpPr>
            <a:spLocks noChangeArrowheads="1"/>
          </p:cNvSpPr>
          <p:nvPr/>
        </p:nvSpPr>
        <p:spPr bwMode="auto">
          <a:xfrm>
            <a:off x="2421749" y="813816"/>
            <a:ext cx="256297" cy="4853878"/>
          </a:xfrm>
          <a:prstGeom prst="rect">
            <a:avLst/>
          </a:prstGeom>
          <a:pattFill prst="pct75">
            <a:fgClr>
              <a:srgbClr val="FFCC66"/>
            </a:fgClr>
            <a:bgClr>
              <a:srgbClr val="FFFFCC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7415" name="Rectangle 7" descr="75%"/>
          <p:cNvSpPr>
            <a:spLocks noChangeArrowheads="1"/>
          </p:cNvSpPr>
          <p:nvPr/>
        </p:nvSpPr>
        <p:spPr bwMode="auto">
          <a:xfrm>
            <a:off x="2687291" y="5439401"/>
            <a:ext cx="4803960" cy="228293"/>
          </a:xfrm>
          <a:prstGeom prst="rect">
            <a:avLst/>
          </a:prstGeom>
          <a:pattFill prst="pct75">
            <a:fgClr>
              <a:srgbClr val="FFCC66"/>
            </a:fgClr>
            <a:bgClr>
              <a:srgbClr val="FFFFCC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2590801" y="228601"/>
            <a:ext cx="7705725" cy="492443"/>
          </a:xfrm>
          <a:prstGeom prst="rect">
            <a:avLst/>
          </a:prstGeom>
          <a:noFill/>
          <a:ln w="38100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fr-FR" altLang="fr-FR" sz="2600" u="sng" dirty="0" smtClean="0">
                <a:latin typeface="Comic Sans MS" panose="030F0702030302020204" pitchFamily="66" charset="0"/>
              </a:rPr>
              <a:t>Etai oblique avec angles </a:t>
            </a:r>
            <a:r>
              <a:rPr lang="fr-FR" altLang="fr-FR" sz="2600" u="sng" dirty="0">
                <a:latin typeface="Comic Sans MS" panose="030F0702030302020204" pitchFamily="66" charset="0"/>
              </a:rPr>
              <a:t>à </a:t>
            </a:r>
            <a:r>
              <a:rPr lang="fr-FR" altLang="fr-FR" sz="2600" u="sng" dirty="0" smtClean="0">
                <a:latin typeface="Comic Sans MS" panose="030F0702030302020204" pitchFamily="66" charset="0"/>
              </a:rPr>
              <a:t>45°</a:t>
            </a:r>
            <a:endParaRPr lang="fr-FR" altLang="fr-FR" sz="2600" u="sng" dirty="0">
              <a:latin typeface="Comic Sans MS" panose="030F0702030302020204" pitchFamily="66" charset="0"/>
            </a:endParaRPr>
          </a:p>
        </p:txBody>
      </p:sp>
      <p:grpSp>
        <p:nvGrpSpPr>
          <p:cNvPr id="5" name="Groupe 4"/>
          <p:cNvGrpSpPr/>
          <p:nvPr/>
        </p:nvGrpSpPr>
        <p:grpSpPr>
          <a:xfrm>
            <a:off x="1611514" y="1348001"/>
            <a:ext cx="1057705" cy="4103794"/>
            <a:chOff x="1611514" y="1348001"/>
            <a:chExt cx="1057705" cy="4103794"/>
          </a:xfrm>
        </p:grpSpPr>
        <p:sp>
          <p:nvSpPr>
            <p:cNvPr id="17441" name="Line 33"/>
            <p:cNvSpPr>
              <a:spLocks noChangeShapeType="1"/>
            </p:cNvSpPr>
            <p:nvPr/>
          </p:nvSpPr>
          <p:spPr bwMode="auto">
            <a:xfrm>
              <a:off x="1881023" y="1368424"/>
              <a:ext cx="0" cy="403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7442" name="Line 34"/>
            <p:cNvSpPr>
              <a:spLocks noChangeShapeType="1"/>
            </p:cNvSpPr>
            <p:nvPr/>
          </p:nvSpPr>
          <p:spPr bwMode="auto">
            <a:xfrm flipH="1">
              <a:off x="1611514" y="5451795"/>
              <a:ext cx="79216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7443" name="Line 35"/>
            <p:cNvSpPr>
              <a:spLocks noChangeShapeType="1"/>
            </p:cNvSpPr>
            <p:nvPr/>
          </p:nvSpPr>
          <p:spPr bwMode="auto">
            <a:xfrm flipH="1">
              <a:off x="1877056" y="1348001"/>
              <a:ext cx="79216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7472" name="Group 64"/>
          <p:cNvGrpSpPr>
            <a:grpSpLocks/>
          </p:cNvGrpSpPr>
          <p:nvPr/>
        </p:nvGrpSpPr>
        <p:grpSpPr bwMode="auto">
          <a:xfrm rot="21014169">
            <a:off x="7455033" y="5139108"/>
            <a:ext cx="220392" cy="869374"/>
            <a:chOff x="4992" y="3504"/>
            <a:chExt cx="144" cy="624"/>
          </a:xfrm>
        </p:grpSpPr>
        <p:sp>
          <p:nvSpPr>
            <p:cNvPr id="17473" name="Rectangle 65"/>
            <p:cNvSpPr>
              <a:spLocks noChangeArrowheads="1"/>
            </p:cNvSpPr>
            <p:nvPr/>
          </p:nvSpPr>
          <p:spPr bwMode="auto">
            <a:xfrm>
              <a:off x="5040" y="3552"/>
              <a:ext cx="48" cy="57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7474" name="Rectangle 66"/>
            <p:cNvSpPr>
              <a:spLocks noChangeArrowheads="1"/>
            </p:cNvSpPr>
            <p:nvPr/>
          </p:nvSpPr>
          <p:spPr bwMode="auto">
            <a:xfrm>
              <a:off x="4992" y="3504"/>
              <a:ext cx="144" cy="48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17410" name="Group 2"/>
          <p:cNvGrpSpPr>
            <a:grpSpLocks/>
          </p:cNvGrpSpPr>
          <p:nvPr/>
        </p:nvGrpSpPr>
        <p:grpSpPr bwMode="auto">
          <a:xfrm>
            <a:off x="6683013" y="1334312"/>
            <a:ext cx="4613278" cy="908371"/>
            <a:chOff x="1979" y="1104"/>
            <a:chExt cx="2906" cy="567"/>
          </a:xfrm>
        </p:grpSpPr>
        <p:sp>
          <p:nvSpPr>
            <p:cNvPr id="17411" name="Rectangle 3"/>
            <p:cNvSpPr>
              <a:spLocks noChangeArrowheads="1"/>
            </p:cNvSpPr>
            <p:nvPr/>
          </p:nvSpPr>
          <p:spPr bwMode="auto">
            <a:xfrm>
              <a:off x="1979" y="1104"/>
              <a:ext cx="2906" cy="567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7412" name="Text Box 4"/>
            <p:cNvSpPr txBox="1">
              <a:spLocks noChangeArrowheads="1"/>
            </p:cNvSpPr>
            <p:nvPr/>
          </p:nvSpPr>
          <p:spPr bwMode="auto">
            <a:xfrm>
              <a:off x="1979" y="1152"/>
              <a:ext cx="2739" cy="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altLang="fr-FR" sz="2400" b="1" dirty="0">
                  <a:solidFill>
                    <a:srgbClr val="FFCC66"/>
                  </a:solidFill>
                  <a:latin typeface="Comic Sans MS" panose="030F0702030302020204" pitchFamily="66" charset="0"/>
                </a:rPr>
                <a:t>L = H x </a:t>
              </a:r>
              <a:r>
                <a:rPr lang="fr-FR" altLang="fr-FR" sz="2400" b="1" dirty="0" smtClean="0">
                  <a:solidFill>
                    <a:srgbClr val="FFCC66"/>
                  </a:solidFill>
                  <a:latin typeface="Comic Sans MS" panose="030F0702030302020204" pitchFamily="66" charset="0"/>
                </a:rPr>
                <a:t>1,4</a:t>
              </a:r>
            </a:p>
            <a:p>
              <a:pPr algn="ctr"/>
              <a:r>
                <a:rPr lang="fr-FR" altLang="fr-FR" sz="2400" b="1" dirty="0" smtClean="0">
                  <a:solidFill>
                    <a:srgbClr val="FFCC66"/>
                  </a:solidFill>
                  <a:latin typeface="Comic Sans MS" panose="030F0702030302020204" pitchFamily="66" charset="0"/>
                </a:rPr>
                <a:t>Ou H + (50% x H) – 10% H</a:t>
              </a:r>
              <a:endParaRPr lang="fr-FR" altLang="fr-FR" sz="2400" b="1" dirty="0">
                <a:solidFill>
                  <a:srgbClr val="FFCC66"/>
                </a:solidFill>
                <a:latin typeface="Comic Sans MS" panose="030F0702030302020204" pitchFamily="66" charset="0"/>
              </a:endParaRPr>
            </a:p>
          </p:txBody>
        </p:sp>
      </p:grpSp>
      <p:sp>
        <p:nvSpPr>
          <p:cNvPr id="17444" name="Text Box 36"/>
          <p:cNvSpPr txBox="1">
            <a:spLocks noChangeArrowheads="1"/>
          </p:cNvSpPr>
          <p:nvPr/>
        </p:nvSpPr>
        <p:spPr bwMode="auto">
          <a:xfrm>
            <a:off x="8343737" y="2451405"/>
            <a:ext cx="1871663" cy="458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sz="2400" b="1">
                <a:latin typeface="Comic Sans MS" panose="030F0702030302020204" pitchFamily="66" charset="0"/>
              </a:rPr>
              <a:t>Ex: H=200</a:t>
            </a:r>
          </a:p>
        </p:txBody>
      </p:sp>
      <p:sp>
        <p:nvSpPr>
          <p:cNvPr id="17445" name="Text Box 37"/>
          <p:cNvSpPr txBox="1">
            <a:spLocks noChangeArrowheads="1"/>
          </p:cNvSpPr>
          <p:nvPr/>
        </p:nvSpPr>
        <p:spPr bwMode="auto">
          <a:xfrm>
            <a:off x="8739025" y="3105047"/>
            <a:ext cx="1223963" cy="458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sz="2400" b="1">
                <a:latin typeface="Comic Sans MS" panose="030F0702030302020204" pitchFamily="66" charset="0"/>
              </a:rPr>
              <a:t>L=200   </a:t>
            </a:r>
          </a:p>
        </p:txBody>
      </p:sp>
      <p:sp>
        <p:nvSpPr>
          <p:cNvPr id="17447" name="Text Box 39"/>
          <p:cNvSpPr txBox="1">
            <a:spLocks noChangeArrowheads="1"/>
          </p:cNvSpPr>
          <p:nvPr/>
        </p:nvSpPr>
        <p:spPr bwMode="auto">
          <a:xfrm>
            <a:off x="9170825" y="3468716"/>
            <a:ext cx="216058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sz="2400" b="1" dirty="0" smtClean="0">
                <a:latin typeface="Comic Sans MS" panose="030F0702030302020204" pitchFamily="66" charset="0"/>
              </a:rPr>
              <a:t>+100 </a:t>
            </a:r>
            <a:r>
              <a:rPr lang="fr-FR" altLang="fr-FR" sz="2400" b="1" dirty="0">
                <a:latin typeface="Comic Sans MS" panose="030F0702030302020204" pitchFamily="66" charset="0"/>
              </a:rPr>
              <a:t>(</a:t>
            </a:r>
            <a:r>
              <a:rPr lang="fr-FR" altLang="fr-FR" sz="2400" b="1" dirty="0" smtClean="0">
                <a:latin typeface="Comic Sans MS" panose="030F0702030302020204" pitchFamily="66" charset="0"/>
              </a:rPr>
              <a:t>H/2)   </a:t>
            </a:r>
            <a:endParaRPr lang="fr-FR" altLang="fr-FR" sz="2400" b="1" dirty="0">
              <a:latin typeface="Comic Sans MS" panose="030F0702030302020204" pitchFamily="66" charset="0"/>
            </a:endParaRPr>
          </a:p>
        </p:txBody>
      </p:sp>
      <p:sp>
        <p:nvSpPr>
          <p:cNvPr id="17448" name="Text Box 40"/>
          <p:cNvSpPr txBox="1">
            <a:spLocks noChangeArrowheads="1"/>
          </p:cNvSpPr>
          <p:nvPr/>
        </p:nvSpPr>
        <p:spPr bwMode="auto">
          <a:xfrm>
            <a:off x="9170825" y="3904477"/>
            <a:ext cx="2160588" cy="4613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sz="2400" b="1" dirty="0" smtClean="0">
                <a:latin typeface="Comic Sans MS" panose="030F0702030302020204" pitchFamily="66" charset="0"/>
              </a:rPr>
              <a:t>-20 (H/10)   </a:t>
            </a:r>
            <a:endParaRPr lang="fr-FR" altLang="fr-FR" sz="2400" b="1" dirty="0">
              <a:latin typeface="Comic Sans MS" panose="030F0702030302020204" pitchFamily="66" charset="0"/>
            </a:endParaRPr>
          </a:p>
        </p:txBody>
      </p:sp>
      <p:grpSp>
        <p:nvGrpSpPr>
          <p:cNvPr id="17458" name="Group 50"/>
          <p:cNvGrpSpPr>
            <a:grpSpLocks/>
          </p:cNvGrpSpPr>
          <p:nvPr/>
        </p:nvGrpSpPr>
        <p:grpSpPr bwMode="auto">
          <a:xfrm>
            <a:off x="8810462" y="4412332"/>
            <a:ext cx="2376488" cy="530283"/>
            <a:chOff x="4014" y="3203"/>
            <a:chExt cx="1497" cy="331"/>
          </a:xfrm>
        </p:grpSpPr>
        <p:sp>
          <p:nvSpPr>
            <p:cNvPr id="17446" name="Text Box 38"/>
            <p:cNvSpPr txBox="1">
              <a:spLocks noChangeArrowheads="1"/>
            </p:cNvSpPr>
            <p:nvPr/>
          </p:nvSpPr>
          <p:spPr bwMode="auto">
            <a:xfrm>
              <a:off x="4014" y="3248"/>
              <a:ext cx="771" cy="2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 altLang="fr-FR" sz="2400" b="1" dirty="0" smtClean="0">
                  <a:latin typeface="Comic Sans MS" panose="030F0702030302020204" pitchFamily="66" charset="0"/>
                </a:rPr>
                <a:t>L=280</a:t>
              </a:r>
              <a:endParaRPr lang="fr-FR" altLang="fr-FR" sz="2400" b="1" dirty="0">
                <a:latin typeface="Comic Sans MS" panose="030F0702030302020204" pitchFamily="66" charset="0"/>
              </a:endParaRPr>
            </a:p>
          </p:txBody>
        </p:sp>
        <p:sp>
          <p:nvSpPr>
            <p:cNvPr id="17449" name="Line 41"/>
            <p:cNvSpPr>
              <a:spLocks noChangeShapeType="1"/>
            </p:cNvSpPr>
            <p:nvPr/>
          </p:nvSpPr>
          <p:spPr bwMode="auto">
            <a:xfrm>
              <a:off x="4014" y="3203"/>
              <a:ext cx="149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7460" name="Group 52"/>
          <p:cNvGrpSpPr>
            <a:grpSpLocks/>
          </p:cNvGrpSpPr>
          <p:nvPr/>
        </p:nvGrpSpPr>
        <p:grpSpPr bwMode="auto">
          <a:xfrm>
            <a:off x="2403677" y="5451795"/>
            <a:ext cx="504825" cy="142875"/>
            <a:chOff x="431" y="1298"/>
            <a:chExt cx="362" cy="91"/>
          </a:xfrm>
        </p:grpSpPr>
        <p:sp>
          <p:nvSpPr>
            <p:cNvPr id="17461" name="Line 53"/>
            <p:cNvSpPr>
              <a:spLocks noChangeShapeType="1"/>
            </p:cNvSpPr>
            <p:nvPr/>
          </p:nvSpPr>
          <p:spPr bwMode="auto">
            <a:xfrm>
              <a:off x="431" y="1343"/>
              <a:ext cx="362" cy="1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7462" name="Line 54"/>
            <p:cNvSpPr>
              <a:spLocks noChangeShapeType="1"/>
            </p:cNvSpPr>
            <p:nvPr/>
          </p:nvSpPr>
          <p:spPr bwMode="auto">
            <a:xfrm>
              <a:off x="431" y="1298"/>
              <a:ext cx="0" cy="91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7467" name="Freeform 59" descr="10%"/>
          <p:cNvSpPr>
            <a:spLocks/>
          </p:cNvSpPr>
          <p:nvPr/>
        </p:nvSpPr>
        <p:spPr bwMode="auto">
          <a:xfrm rot="21177230">
            <a:off x="2338219" y="3206658"/>
            <a:ext cx="2434317" cy="1827675"/>
          </a:xfrm>
          <a:custGeom>
            <a:avLst/>
            <a:gdLst>
              <a:gd name="T0" fmla="*/ 1056 w 1152"/>
              <a:gd name="T1" fmla="*/ 0 h 912"/>
              <a:gd name="T2" fmla="*/ 0 w 1152"/>
              <a:gd name="T3" fmla="*/ 768 h 912"/>
              <a:gd name="T4" fmla="*/ 96 w 1152"/>
              <a:gd name="T5" fmla="*/ 912 h 912"/>
              <a:gd name="T6" fmla="*/ 1152 w 1152"/>
              <a:gd name="T7" fmla="*/ 144 h 912"/>
              <a:gd name="T8" fmla="*/ 1056 w 1152"/>
              <a:gd name="T9" fmla="*/ 0 h 9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52" h="912">
                <a:moveTo>
                  <a:pt x="1056" y="0"/>
                </a:moveTo>
                <a:lnTo>
                  <a:pt x="0" y="768"/>
                </a:lnTo>
                <a:lnTo>
                  <a:pt x="96" y="912"/>
                </a:lnTo>
                <a:lnTo>
                  <a:pt x="1152" y="144"/>
                </a:lnTo>
                <a:lnTo>
                  <a:pt x="1056" y="0"/>
                </a:lnTo>
                <a:close/>
              </a:path>
            </a:pathLst>
          </a:custGeom>
          <a:pattFill prst="pct10">
            <a:fgClr>
              <a:srgbClr val="FFCC66"/>
            </a:fgClr>
            <a:bgClr>
              <a:srgbClr val="FFFFCC"/>
            </a:bgClr>
          </a:patt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grpSp>
        <p:nvGrpSpPr>
          <p:cNvPr id="45" name="Group 30"/>
          <p:cNvGrpSpPr>
            <a:grpSpLocks/>
          </p:cNvGrpSpPr>
          <p:nvPr/>
        </p:nvGrpSpPr>
        <p:grpSpPr bwMode="auto">
          <a:xfrm rot="16200000">
            <a:off x="3894616" y="3965507"/>
            <a:ext cx="1335088" cy="3735944"/>
            <a:chOff x="814" y="1162"/>
            <a:chExt cx="841" cy="2586"/>
          </a:xfrm>
        </p:grpSpPr>
        <p:grpSp>
          <p:nvGrpSpPr>
            <p:cNvPr id="46" name="Group 31"/>
            <p:cNvGrpSpPr>
              <a:grpSpLocks/>
            </p:cNvGrpSpPr>
            <p:nvPr/>
          </p:nvGrpSpPr>
          <p:grpSpPr bwMode="auto">
            <a:xfrm>
              <a:off x="814" y="1200"/>
              <a:ext cx="326" cy="2544"/>
              <a:chOff x="634" y="1200"/>
              <a:chExt cx="326" cy="2544"/>
            </a:xfrm>
          </p:grpSpPr>
          <p:sp>
            <p:nvSpPr>
              <p:cNvPr id="49" name="Text Box 32"/>
              <p:cNvSpPr txBox="1">
                <a:spLocks noChangeArrowheads="1"/>
              </p:cNvSpPr>
              <p:nvPr/>
            </p:nvSpPr>
            <p:spPr bwMode="auto">
              <a:xfrm rot="5400000">
                <a:off x="509" y="2284"/>
                <a:ext cx="483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altLang="fr-FR" b="1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D = H</a:t>
                </a:r>
                <a:endParaRPr lang="fr-FR" altLang="fr-FR" b="1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50" name="Line 33"/>
              <p:cNvSpPr>
                <a:spLocks noChangeShapeType="1"/>
              </p:cNvSpPr>
              <p:nvPr/>
            </p:nvSpPr>
            <p:spPr bwMode="auto">
              <a:xfrm>
                <a:off x="960" y="1200"/>
                <a:ext cx="0" cy="25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47" name="Line 34"/>
            <p:cNvSpPr>
              <a:spLocks noChangeShapeType="1"/>
            </p:cNvSpPr>
            <p:nvPr/>
          </p:nvSpPr>
          <p:spPr bwMode="auto">
            <a:xfrm flipH="1">
              <a:off x="1156" y="3748"/>
              <a:ext cx="49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8" name="Line 35"/>
            <p:cNvSpPr>
              <a:spLocks noChangeShapeType="1"/>
            </p:cNvSpPr>
            <p:nvPr/>
          </p:nvSpPr>
          <p:spPr bwMode="auto">
            <a:xfrm flipH="1">
              <a:off x="1156" y="1162"/>
              <a:ext cx="49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7429" name="Group 21"/>
          <p:cNvGrpSpPr>
            <a:grpSpLocks/>
          </p:cNvGrpSpPr>
          <p:nvPr/>
        </p:nvGrpSpPr>
        <p:grpSpPr bwMode="auto">
          <a:xfrm rot="5400000">
            <a:off x="6380304" y="5296058"/>
            <a:ext cx="183994" cy="84340"/>
            <a:chOff x="5184" y="1632"/>
            <a:chExt cx="240" cy="96"/>
          </a:xfrm>
        </p:grpSpPr>
        <p:sp>
          <p:nvSpPr>
            <p:cNvPr id="17430" name="Rectangle 22" descr="Ondulations"/>
            <p:cNvSpPr>
              <a:spLocks noChangeArrowheads="1"/>
            </p:cNvSpPr>
            <p:nvPr/>
          </p:nvSpPr>
          <p:spPr bwMode="auto">
            <a:xfrm>
              <a:off x="5184" y="1632"/>
              <a:ext cx="240" cy="96"/>
            </a:xfrm>
            <a:prstGeom prst="rect">
              <a:avLst/>
            </a:prstGeom>
            <a:pattFill prst="zigZag">
              <a:fgClr>
                <a:srgbClr val="FFCC99"/>
              </a:fgClr>
              <a:bgClr>
                <a:srgbClr val="FFFFCC"/>
              </a:bgClr>
            </a:patt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7431" name="Line 23" descr="Ondulations"/>
            <p:cNvSpPr>
              <a:spLocks noChangeShapeType="1"/>
            </p:cNvSpPr>
            <p:nvPr/>
          </p:nvSpPr>
          <p:spPr bwMode="auto">
            <a:xfrm flipH="1">
              <a:off x="5184" y="1632"/>
              <a:ext cx="24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2" name="Forme libre 1"/>
          <p:cNvSpPr/>
          <p:nvPr/>
        </p:nvSpPr>
        <p:spPr>
          <a:xfrm>
            <a:off x="2694187" y="1368424"/>
            <a:ext cx="3693551" cy="4073525"/>
          </a:xfrm>
          <a:custGeom>
            <a:avLst/>
            <a:gdLst>
              <a:gd name="connsiteX0" fmla="*/ 0 w 2413000"/>
              <a:gd name="connsiteY0" fmla="*/ 0 h 4108450"/>
              <a:gd name="connsiteX1" fmla="*/ 2413000 w 2413000"/>
              <a:gd name="connsiteY1" fmla="*/ 4108450 h 4108450"/>
              <a:gd name="connsiteX2" fmla="*/ 0 w 2413000"/>
              <a:gd name="connsiteY2" fmla="*/ 4108450 h 4108450"/>
              <a:gd name="connsiteX3" fmla="*/ 0 w 2413000"/>
              <a:gd name="connsiteY3" fmla="*/ 0 h 4108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13000" h="4108450">
                <a:moveTo>
                  <a:pt x="0" y="0"/>
                </a:moveTo>
                <a:lnTo>
                  <a:pt x="2413000" y="4108450"/>
                </a:lnTo>
                <a:lnTo>
                  <a:pt x="0" y="4108450"/>
                </a:lnTo>
                <a:lnTo>
                  <a:pt x="0" y="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440" name="Text Box 32"/>
          <p:cNvSpPr txBox="1">
            <a:spLocks noChangeArrowheads="1"/>
          </p:cNvSpPr>
          <p:nvPr/>
        </p:nvSpPr>
        <p:spPr bwMode="auto">
          <a:xfrm>
            <a:off x="1676260" y="2813369"/>
            <a:ext cx="330540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fr-FR" altLang="fr-FR" b="1" dirty="0"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</a:p>
        </p:txBody>
      </p:sp>
      <p:sp>
        <p:nvSpPr>
          <p:cNvPr id="53" name="Rectangle 52"/>
          <p:cNvSpPr/>
          <p:nvPr/>
        </p:nvSpPr>
        <p:spPr>
          <a:xfrm>
            <a:off x="4021461" y="5799012"/>
            <a:ext cx="923925" cy="350809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6" name="Line 33"/>
          <p:cNvSpPr>
            <a:spLocks noChangeShapeType="1"/>
          </p:cNvSpPr>
          <p:nvPr/>
        </p:nvSpPr>
        <p:spPr bwMode="auto">
          <a:xfrm rot="8212004">
            <a:off x="5098814" y="93282"/>
            <a:ext cx="40439" cy="551561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57" name="Line 34"/>
          <p:cNvSpPr>
            <a:spLocks noChangeShapeType="1"/>
          </p:cNvSpPr>
          <p:nvPr/>
        </p:nvSpPr>
        <p:spPr bwMode="auto">
          <a:xfrm rot="8212004" flipH="1">
            <a:off x="2587152" y="1070965"/>
            <a:ext cx="792163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58" name="Line 35"/>
          <p:cNvSpPr>
            <a:spLocks noChangeShapeType="1"/>
          </p:cNvSpPr>
          <p:nvPr/>
        </p:nvSpPr>
        <p:spPr bwMode="auto">
          <a:xfrm rot="8212004" flipH="1">
            <a:off x="6355730" y="5137833"/>
            <a:ext cx="792163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4564514" y="2272614"/>
            <a:ext cx="1154483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altLang="fr-F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L = H x 1,4</a:t>
            </a:r>
            <a:endParaRPr lang="fr-FR" altLang="fr-FR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4627308" y="2649412"/>
            <a:ext cx="923925" cy="350809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1361281" y="3181512"/>
            <a:ext cx="923925" cy="350809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8626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Freeform 2" descr="75%"/>
          <p:cNvSpPr>
            <a:spLocks/>
          </p:cNvSpPr>
          <p:nvPr/>
        </p:nvSpPr>
        <p:spPr bwMode="auto">
          <a:xfrm>
            <a:off x="7896226" y="3933825"/>
            <a:ext cx="1871663" cy="1943100"/>
          </a:xfrm>
          <a:custGeom>
            <a:avLst/>
            <a:gdLst>
              <a:gd name="T0" fmla="*/ 0 w 1152"/>
              <a:gd name="T1" fmla="*/ 144 h 1152"/>
              <a:gd name="T2" fmla="*/ 0 w 1152"/>
              <a:gd name="T3" fmla="*/ 0 h 1152"/>
              <a:gd name="T4" fmla="*/ 144 w 1152"/>
              <a:gd name="T5" fmla="*/ 0 h 1152"/>
              <a:gd name="T6" fmla="*/ 1152 w 1152"/>
              <a:gd name="T7" fmla="*/ 1008 h 1152"/>
              <a:gd name="T8" fmla="*/ 1152 w 1152"/>
              <a:gd name="T9" fmla="*/ 1152 h 1152"/>
              <a:gd name="T10" fmla="*/ 1008 w 1152"/>
              <a:gd name="T11" fmla="*/ 1152 h 1152"/>
              <a:gd name="T12" fmla="*/ 0 w 1152"/>
              <a:gd name="T13" fmla="*/ 144 h 11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152" h="1152">
                <a:moveTo>
                  <a:pt x="0" y="144"/>
                </a:moveTo>
                <a:lnTo>
                  <a:pt x="0" y="0"/>
                </a:lnTo>
                <a:lnTo>
                  <a:pt x="144" y="0"/>
                </a:lnTo>
                <a:lnTo>
                  <a:pt x="1152" y="1008"/>
                </a:lnTo>
                <a:lnTo>
                  <a:pt x="1152" y="1152"/>
                </a:lnTo>
                <a:lnTo>
                  <a:pt x="1008" y="1152"/>
                </a:lnTo>
                <a:lnTo>
                  <a:pt x="0" y="144"/>
                </a:lnTo>
                <a:close/>
              </a:path>
            </a:pathLst>
          </a:custGeom>
          <a:pattFill prst="pct75">
            <a:fgClr>
              <a:srgbClr val="FFCC66"/>
            </a:fgClr>
            <a:bgClr>
              <a:srgbClr val="FFFFCC"/>
            </a:bgClr>
          </a:patt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67587" name="Freeform 3" descr="75%"/>
          <p:cNvSpPr>
            <a:spLocks/>
          </p:cNvSpPr>
          <p:nvPr/>
        </p:nvSpPr>
        <p:spPr bwMode="auto">
          <a:xfrm flipH="1">
            <a:off x="7824789" y="1844675"/>
            <a:ext cx="2016125" cy="1944688"/>
          </a:xfrm>
          <a:custGeom>
            <a:avLst/>
            <a:gdLst>
              <a:gd name="T0" fmla="*/ 0 w 1152"/>
              <a:gd name="T1" fmla="*/ 144 h 1152"/>
              <a:gd name="T2" fmla="*/ 0 w 1152"/>
              <a:gd name="T3" fmla="*/ 0 h 1152"/>
              <a:gd name="T4" fmla="*/ 144 w 1152"/>
              <a:gd name="T5" fmla="*/ 0 h 1152"/>
              <a:gd name="T6" fmla="*/ 1152 w 1152"/>
              <a:gd name="T7" fmla="*/ 1008 h 1152"/>
              <a:gd name="T8" fmla="*/ 1152 w 1152"/>
              <a:gd name="T9" fmla="*/ 1152 h 1152"/>
              <a:gd name="T10" fmla="*/ 1008 w 1152"/>
              <a:gd name="T11" fmla="*/ 1152 h 1152"/>
              <a:gd name="T12" fmla="*/ 0 w 1152"/>
              <a:gd name="T13" fmla="*/ 144 h 11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152" h="1152">
                <a:moveTo>
                  <a:pt x="0" y="144"/>
                </a:moveTo>
                <a:lnTo>
                  <a:pt x="0" y="0"/>
                </a:lnTo>
                <a:lnTo>
                  <a:pt x="144" y="0"/>
                </a:lnTo>
                <a:lnTo>
                  <a:pt x="1152" y="1008"/>
                </a:lnTo>
                <a:lnTo>
                  <a:pt x="1152" y="1152"/>
                </a:lnTo>
                <a:lnTo>
                  <a:pt x="1008" y="1152"/>
                </a:lnTo>
                <a:lnTo>
                  <a:pt x="0" y="144"/>
                </a:lnTo>
                <a:close/>
              </a:path>
            </a:pathLst>
          </a:custGeom>
          <a:pattFill prst="pct75">
            <a:fgClr>
              <a:srgbClr val="FFCC66"/>
            </a:fgClr>
            <a:bgClr>
              <a:srgbClr val="FFFFCC"/>
            </a:bgClr>
          </a:patt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67600" name="Freeform 16" descr="75%"/>
          <p:cNvSpPr>
            <a:spLocks/>
          </p:cNvSpPr>
          <p:nvPr/>
        </p:nvSpPr>
        <p:spPr bwMode="auto">
          <a:xfrm flipV="1">
            <a:off x="2566989" y="3789363"/>
            <a:ext cx="2016125" cy="2012950"/>
          </a:xfrm>
          <a:custGeom>
            <a:avLst/>
            <a:gdLst>
              <a:gd name="T0" fmla="*/ 0 w 1152"/>
              <a:gd name="T1" fmla="*/ 144 h 1152"/>
              <a:gd name="T2" fmla="*/ 0 w 1152"/>
              <a:gd name="T3" fmla="*/ 0 h 1152"/>
              <a:gd name="T4" fmla="*/ 144 w 1152"/>
              <a:gd name="T5" fmla="*/ 0 h 1152"/>
              <a:gd name="T6" fmla="*/ 1152 w 1152"/>
              <a:gd name="T7" fmla="*/ 1008 h 1152"/>
              <a:gd name="T8" fmla="*/ 1152 w 1152"/>
              <a:gd name="T9" fmla="*/ 1152 h 1152"/>
              <a:gd name="T10" fmla="*/ 1008 w 1152"/>
              <a:gd name="T11" fmla="*/ 1152 h 1152"/>
              <a:gd name="T12" fmla="*/ 0 w 1152"/>
              <a:gd name="T13" fmla="*/ 144 h 11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152" h="1152">
                <a:moveTo>
                  <a:pt x="0" y="144"/>
                </a:moveTo>
                <a:lnTo>
                  <a:pt x="0" y="0"/>
                </a:lnTo>
                <a:lnTo>
                  <a:pt x="144" y="0"/>
                </a:lnTo>
                <a:lnTo>
                  <a:pt x="1152" y="1008"/>
                </a:lnTo>
                <a:lnTo>
                  <a:pt x="1152" y="1152"/>
                </a:lnTo>
                <a:lnTo>
                  <a:pt x="1008" y="1152"/>
                </a:lnTo>
                <a:lnTo>
                  <a:pt x="0" y="144"/>
                </a:lnTo>
                <a:close/>
              </a:path>
            </a:pathLst>
          </a:custGeom>
          <a:pattFill prst="pct75">
            <a:fgClr>
              <a:srgbClr val="FFCC66"/>
            </a:fgClr>
            <a:bgClr>
              <a:srgbClr val="FFFFCC"/>
            </a:bgClr>
          </a:patt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67601" name="Freeform 17" descr="75%"/>
          <p:cNvSpPr>
            <a:spLocks/>
          </p:cNvSpPr>
          <p:nvPr/>
        </p:nvSpPr>
        <p:spPr bwMode="auto">
          <a:xfrm>
            <a:off x="2566989" y="1916114"/>
            <a:ext cx="1944687" cy="1944687"/>
          </a:xfrm>
          <a:custGeom>
            <a:avLst/>
            <a:gdLst>
              <a:gd name="T0" fmla="*/ 0 w 1152"/>
              <a:gd name="T1" fmla="*/ 144 h 1152"/>
              <a:gd name="T2" fmla="*/ 0 w 1152"/>
              <a:gd name="T3" fmla="*/ 0 h 1152"/>
              <a:gd name="T4" fmla="*/ 144 w 1152"/>
              <a:gd name="T5" fmla="*/ 0 h 1152"/>
              <a:gd name="T6" fmla="*/ 1152 w 1152"/>
              <a:gd name="T7" fmla="*/ 1008 h 1152"/>
              <a:gd name="T8" fmla="*/ 1152 w 1152"/>
              <a:gd name="T9" fmla="*/ 1152 h 1152"/>
              <a:gd name="T10" fmla="*/ 1008 w 1152"/>
              <a:gd name="T11" fmla="*/ 1152 h 1152"/>
              <a:gd name="T12" fmla="*/ 0 w 1152"/>
              <a:gd name="T13" fmla="*/ 144 h 11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152" h="1152">
                <a:moveTo>
                  <a:pt x="0" y="144"/>
                </a:moveTo>
                <a:lnTo>
                  <a:pt x="0" y="0"/>
                </a:lnTo>
                <a:lnTo>
                  <a:pt x="144" y="0"/>
                </a:lnTo>
                <a:lnTo>
                  <a:pt x="1152" y="1008"/>
                </a:lnTo>
                <a:lnTo>
                  <a:pt x="1152" y="1152"/>
                </a:lnTo>
                <a:lnTo>
                  <a:pt x="1008" y="1152"/>
                </a:lnTo>
                <a:lnTo>
                  <a:pt x="0" y="144"/>
                </a:lnTo>
                <a:close/>
              </a:path>
            </a:pathLst>
          </a:custGeom>
          <a:pattFill prst="pct75">
            <a:fgClr>
              <a:srgbClr val="FFCC66"/>
            </a:fgClr>
            <a:bgClr>
              <a:srgbClr val="FFFFCC"/>
            </a:bgClr>
          </a:patt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67621" name="Rectangle 37" descr="75%"/>
          <p:cNvSpPr>
            <a:spLocks noChangeArrowheads="1"/>
          </p:cNvSpPr>
          <p:nvPr/>
        </p:nvSpPr>
        <p:spPr bwMode="auto">
          <a:xfrm rot="16200000">
            <a:off x="6071395" y="235745"/>
            <a:ext cx="288925" cy="7250113"/>
          </a:xfrm>
          <a:prstGeom prst="rect">
            <a:avLst/>
          </a:prstGeom>
          <a:pattFill prst="pct75">
            <a:fgClr>
              <a:srgbClr val="FFCC66"/>
            </a:fgClr>
            <a:bgClr>
              <a:srgbClr val="FFFFCC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grpSp>
        <p:nvGrpSpPr>
          <p:cNvPr id="67629" name="Group 45"/>
          <p:cNvGrpSpPr>
            <a:grpSpLocks noChangeAspect="1"/>
          </p:cNvGrpSpPr>
          <p:nvPr/>
        </p:nvGrpSpPr>
        <p:grpSpPr bwMode="auto">
          <a:xfrm rot="5400000">
            <a:off x="9432132" y="4053682"/>
            <a:ext cx="473075" cy="376238"/>
            <a:chOff x="3840" y="1200"/>
            <a:chExt cx="240" cy="192"/>
          </a:xfrm>
        </p:grpSpPr>
        <p:sp>
          <p:nvSpPr>
            <p:cNvPr id="67630" name="Rectangle 46" descr="75%"/>
            <p:cNvSpPr>
              <a:spLocks noChangeAspect="1" noChangeArrowheads="1"/>
            </p:cNvSpPr>
            <p:nvPr/>
          </p:nvSpPr>
          <p:spPr bwMode="auto">
            <a:xfrm>
              <a:off x="3840" y="1248"/>
              <a:ext cx="240" cy="144"/>
            </a:xfrm>
            <a:prstGeom prst="rect">
              <a:avLst/>
            </a:prstGeom>
            <a:pattFill prst="pct75">
              <a:fgClr>
                <a:srgbClr val="FFCC66"/>
              </a:fgClr>
              <a:bgClr>
                <a:srgbClr val="FFFFCC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7631" name="Line 47"/>
            <p:cNvSpPr>
              <a:spLocks noChangeAspect="1" noChangeShapeType="1"/>
            </p:cNvSpPr>
            <p:nvPr/>
          </p:nvSpPr>
          <p:spPr bwMode="auto">
            <a:xfrm flipH="1">
              <a:off x="3888" y="1200"/>
              <a:ext cx="48" cy="192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7632" name="Line 48"/>
            <p:cNvSpPr>
              <a:spLocks noChangeAspect="1" noChangeShapeType="1"/>
            </p:cNvSpPr>
            <p:nvPr/>
          </p:nvSpPr>
          <p:spPr bwMode="auto">
            <a:xfrm flipH="1">
              <a:off x="3984" y="1200"/>
              <a:ext cx="48" cy="192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67594" name="Group 10"/>
          <p:cNvGrpSpPr>
            <a:grpSpLocks/>
          </p:cNvGrpSpPr>
          <p:nvPr/>
        </p:nvGrpSpPr>
        <p:grpSpPr bwMode="auto">
          <a:xfrm>
            <a:off x="4572000" y="3505200"/>
            <a:ext cx="3200400" cy="304800"/>
            <a:chOff x="1920" y="2208"/>
            <a:chExt cx="2016" cy="192"/>
          </a:xfrm>
        </p:grpSpPr>
        <p:sp>
          <p:nvSpPr>
            <p:cNvPr id="67595" name="Rectangle 11" descr="75%"/>
            <p:cNvSpPr>
              <a:spLocks noChangeArrowheads="1"/>
            </p:cNvSpPr>
            <p:nvPr/>
          </p:nvSpPr>
          <p:spPr bwMode="auto">
            <a:xfrm rot="-5400000">
              <a:off x="2856" y="1272"/>
              <a:ext cx="144" cy="2016"/>
            </a:xfrm>
            <a:prstGeom prst="rect">
              <a:avLst/>
            </a:prstGeom>
            <a:pattFill prst="pct75">
              <a:fgClr>
                <a:srgbClr val="FFCC66"/>
              </a:fgClr>
              <a:bgClr>
                <a:srgbClr val="FFFFCC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7596" name="Line 12"/>
            <p:cNvSpPr>
              <a:spLocks noChangeShapeType="1"/>
            </p:cNvSpPr>
            <p:nvPr/>
          </p:nvSpPr>
          <p:spPr bwMode="auto">
            <a:xfrm>
              <a:off x="2112" y="2208"/>
              <a:ext cx="48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7597" name="Line 13"/>
            <p:cNvSpPr>
              <a:spLocks noChangeShapeType="1"/>
            </p:cNvSpPr>
            <p:nvPr/>
          </p:nvSpPr>
          <p:spPr bwMode="auto">
            <a:xfrm>
              <a:off x="2544" y="2208"/>
              <a:ext cx="48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7598" name="Line 14"/>
            <p:cNvSpPr>
              <a:spLocks noChangeShapeType="1"/>
            </p:cNvSpPr>
            <p:nvPr/>
          </p:nvSpPr>
          <p:spPr bwMode="auto">
            <a:xfrm flipH="1">
              <a:off x="3120" y="2208"/>
              <a:ext cx="48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7599" name="Line 15"/>
            <p:cNvSpPr>
              <a:spLocks noChangeShapeType="1"/>
            </p:cNvSpPr>
            <p:nvPr/>
          </p:nvSpPr>
          <p:spPr bwMode="auto">
            <a:xfrm flipH="1">
              <a:off x="3648" y="2208"/>
              <a:ext cx="48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67588" name="Group 4"/>
          <p:cNvGrpSpPr>
            <a:grpSpLocks/>
          </p:cNvGrpSpPr>
          <p:nvPr/>
        </p:nvGrpSpPr>
        <p:grpSpPr bwMode="auto">
          <a:xfrm>
            <a:off x="4572000" y="3886200"/>
            <a:ext cx="3200400" cy="304800"/>
            <a:chOff x="1920" y="2448"/>
            <a:chExt cx="2016" cy="192"/>
          </a:xfrm>
        </p:grpSpPr>
        <p:sp>
          <p:nvSpPr>
            <p:cNvPr id="67589" name="Rectangle 5" descr="75%"/>
            <p:cNvSpPr>
              <a:spLocks noChangeArrowheads="1"/>
            </p:cNvSpPr>
            <p:nvPr/>
          </p:nvSpPr>
          <p:spPr bwMode="auto">
            <a:xfrm rot="-5400000">
              <a:off x="2856" y="1560"/>
              <a:ext cx="144" cy="2016"/>
            </a:xfrm>
            <a:prstGeom prst="rect">
              <a:avLst/>
            </a:prstGeom>
            <a:pattFill prst="pct75">
              <a:fgClr>
                <a:srgbClr val="FFCC66"/>
              </a:fgClr>
              <a:bgClr>
                <a:srgbClr val="FFFFCC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7590" name="Line 6"/>
            <p:cNvSpPr>
              <a:spLocks noChangeShapeType="1"/>
            </p:cNvSpPr>
            <p:nvPr/>
          </p:nvSpPr>
          <p:spPr bwMode="auto">
            <a:xfrm>
              <a:off x="3648" y="2448"/>
              <a:ext cx="48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7591" name="Line 7"/>
            <p:cNvSpPr>
              <a:spLocks noChangeShapeType="1"/>
            </p:cNvSpPr>
            <p:nvPr/>
          </p:nvSpPr>
          <p:spPr bwMode="auto">
            <a:xfrm flipH="1">
              <a:off x="2112" y="2448"/>
              <a:ext cx="48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7592" name="Line 8"/>
            <p:cNvSpPr>
              <a:spLocks noChangeShapeType="1"/>
            </p:cNvSpPr>
            <p:nvPr/>
          </p:nvSpPr>
          <p:spPr bwMode="auto">
            <a:xfrm flipH="1">
              <a:off x="2544" y="2448"/>
              <a:ext cx="48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7593" name="Line 9"/>
            <p:cNvSpPr>
              <a:spLocks noChangeShapeType="1"/>
            </p:cNvSpPr>
            <p:nvPr/>
          </p:nvSpPr>
          <p:spPr bwMode="auto">
            <a:xfrm>
              <a:off x="3120" y="2448"/>
              <a:ext cx="48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67650" name="Group 66"/>
          <p:cNvGrpSpPr>
            <a:grpSpLocks noChangeAspect="1"/>
          </p:cNvGrpSpPr>
          <p:nvPr/>
        </p:nvGrpSpPr>
        <p:grpSpPr bwMode="auto">
          <a:xfrm rot="5400000">
            <a:off x="7640638" y="3449638"/>
            <a:ext cx="377825" cy="190500"/>
            <a:chOff x="5184" y="1632"/>
            <a:chExt cx="240" cy="96"/>
          </a:xfrm>
        </p:grpSpPr>
        <p:sp>
          <p:nvSpPr>
            <p:cNvPr id="67651" name="Rectangle 67" descr="Ondulations"/>
            <p:cNvSpPr>
              <a:spLocks noChangeAspect="1" noChangeArrowheads="1"/>
            </p:cNvSpPr>
            <p:nvPr/>
          </p:nvSpPr>
          <p:spPr bwMode="auto">
            <a:xfrm>
              <a:off x="5184" y="1632"/>
              <a:ext cx="240" cy="96"/>
            </a:xfrm>
            <a:prstGeom prst="rect">
              <a:avLst/>
            </a:prstGeom>
            <a:pattFill prst="zigZag">
              <a:fgClr>
                <a:srgbClr val="FFCC99"/>
              </a:fgClr>
              <a:bgClr>
                <a:srgbClr val="FFFFCC"/>
              </a:bgClr>
            </a:patt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7652" name="Line 68" descr="Ondulations"/>
            <p:cNvSpPr>
              <a:spLocks noChangeAspect="1" noChangeShapeType="1"/>
            </p:cNvSpPr>
            <p:nvPr/>
          </p:nvSpPr>
          <p:spPr bwMode="auto">
            <a:xfrm flipH="1">
              <a:off x="5184" y="1632"/>
              <a:ext cx="24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67656" name="Group 72"/>
          <p:cNvGrpSpPr>
            <a:grpSpLocks noChangeAspect="1"/>
          </p:cNvGrpSpPr>
          <p:nvPr/>
        </p:nvGrpSpPr>
        <p:grpSpPr bwMode="auto">
          <a:xfrm rot="5400000">
            <a:off x="4325938" y="4056063"/>
            <a:ext cx="377825" cy="190500"/>
            <a:chOff x="5184" y="1632"/>
            <a:chExt cx="240" cy="96"/>
          </a:xfrm>
        </p:grpSpPr>
        <p:sp>
          <p:nvSpPr>
            <p:cNvPr id="67657" name="Rectangle 73" descr="Ondulations"/>
            <p:cNvSpPr>
              <a:spLocks noChangeAspect="1" noChangeArrowheads="1"/>
            </p:cNvSpPr>
            <p:nvPr/>
          </p:nvSpPr>
          <p:spPr bwMode="auto">
            <a:xfrm>
              <a:off x="5184" y="1632"/>
              <a:ext cx="240" cy="96"/>
            </a:xfrm>
            <a:prstGeom prst="rect">
              <a:avLst/>
            </a:prstGeom>
            <a:pattFill prst="zigZag">
              <a:fgClr>
                <a:srgbClr val="FFCC99"/>
              </a:fgClr>
              <a:bgClr>
                <a:srgbClr val="FFFFCC"/>
              </a:bgClr>
            </a:patt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7658" name="Line 74" descr="Ondulations"/>
            <p:cNvSpPr>
              <a:spLocks noChangeAspect="1" noChangeShapeType="1"/>
            </p:cNvSpPr>
            <p:nvPr/>
          </p:nvSpPr>
          <p:spPr bwMode="auto">
            <a:xfrm flipH="1">
              <a:off x="5184" y="1632"/>
              <a:ext cx="24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67659" name="Group 75"/>
          <p:cNvGrpSpPr>
            <a:grpSpLocks noChangeAspect="1"/>
          </p:cNvGrpSpPr>
          <p:nvPr/>
        </p:nvGrpSpPr>
        <p:grpSpPr bwMode="auto">
          <a:xfrm rot="5400000">
            <a:off x="7640638" y="4056063"/>
            <a:ext cx="377825" cy="190500"/>
            <a:chOff x="5184" y="1632"/>
            <a:chExt cx="240" cy="96"/>
          </a:xfrm>
        </p:grpSpPr>
        <p:sp>
          <p:nvSpPr>
            <p:cNvPr id="67660" name="Rectangle 76" descr="Ondulations"/>
            <p:cNvSpPr>
              <a:spLocks noChangeAspect="1" noChangeArrowheads="1"/>
            </p:cNvSpPr>
            <p:nvPr/>
          </p:nvSpPr>
          <p:spPr bwMode="auto">
            <a:xfrm>
              <a:off x="5184" y="1632"/>
              <a:ext cx="240" cy="96"/>
            </a:xfrm>
            <a:prstGeom prst="rect">
              <a:avLst/>
            </a:prstGeom>
            <a:pattFill prst="zigZag">
              <a:fgClr>
                <a:srgbClr val="FFCC99"/>
              </a:fgClr>
              <a:bgClr>
                <a:srgbClr val="FFFFCC"/>
              </a:bgClr>
            </a:patt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7661" name="Line 77" descr="Ondulations"/>
            <p:cNvSpPr>
              <a:spLocks noChangeAspect="1" noChangeShapeType="1"/>
            </p:cNvSpPr>
            <p:nvPr/>
          </p:nvSpPr>
          <p:spPr bwMode="auto">
            <a:xfrm flipH="1">
              <a:off x="5184" y="1632"/>
              <a:ext cx="24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67653" name="Group 69"/>
          <p:cNvGrpSpPr>
            <a:grpSpLocks noChangeAspect="1"/>
          </p:cNvGrpSpPr>
          <p:nvPr/>
        </p:nvGrpSpPr>
        <p:grpSpPr bwMode="auto">
          <a:xfrm rot="5400000">
            <a:off x="4325938" y="3446463"/>
            <a:ext cx="377825" cy="190500"/>
            <a:chOff x="5184" y="1632"/>
            <a:chExt cx="240" cy="96"/>
          </a:xfrm>
        </p:grpSpPr>
        <p:sp>
          <p:nvSpPr>
            <p:cNvPr id="67654" name="Rectangle 70" descr="Ondulations"/>
            <p:cNvSpPr>
              <a:spLocks noChangeAspect="1" noChangeArrowheads="1"/>
            </p:cNvSpPr>
            <p:nvPr/>
          </p:nvSpPr>
          <p:spPr bwMode="auto">
            <a:xfrm>
              <a:off x="5184" y="1632"/>
              <a:ext cx="240" cy="96"/>
            </a:xfrm>
            <a:prstGeom prst="rect">
              <a:avLst/>
            </a:prstGeom>
            <a:pattFill prst="zigZag">
              <a:fgClr>
                <a:srgbClr val="FFCC99"/>
              </a:fgClr>
              <a:bgClr>
                <a:srgbClr val="FFFFCC"/>
              </a:bgClr>
            </a:patt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7655" name="Line 71" descr="Ondulations"/>
            <p:cNvSpPr>
              <a:spLocks noChangeAspect="1" noChangeShapeType="1"/>
            </p:cNvSpPr>
            <p:nvPr/>
          </p:nvSpPr>
          <p:spPr bwMode="auto">
            <a:xfrm flipH="1">
              <a:off x="5184" y="1632"/>
              <a:ext cx="24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67641" name="Group 57"/>
          <p:cNvGrpSpPr>
            <a:grpSpLocks noChangeAspect="1"/>
          </p:cNvGrpSpPr>
          <p:nvPr/>
        </p:nvGrpSpPr>
        <p:grpSpPr bwMode="auto">
          <a:xfrm rot="16200000" flipH="1">
            <a:off x="2411413" y="4089401"/>
            <a:ext cx="473075" cy="304800"/>
            <a:chOff x="3840" y="1200"/>
            <a:chExt cx="240" cy="192"/>
          </a:xfrm>
        </p:grpSpPr>
        <p:sp>
          <p:nvSpPr>
            <p:cNvPr id="67642" name="Rectangle 58" descr="75%"/>
            <p:cNvSpPr>
              <a:spLocks noChangeAspect="1" noChangeArrowheads="1"/>
            </p:cNvSpPr>
            <p:nvPr/>
          </p:nvSpPr>
          <p:spPr bwMode="auto">
            <a:xfrm>
              <a:off x="3840" y="1248"/>
              <a:ext cx="240" cy="144"/>
            </a:xfrm>
            <a:prstGeom prst="rect">
              <a:avLst/>
            </a:prstGeom>
            <a:pattFill prst="pct75">
              <a:fgClr>
                <a:srgbClr val="FFCC66"/>
              </a:fgClr>
              <a:bgClr>
                <a:srgbClr val="FFFFCC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7643" name="Line 59"/>
            <p:cNvSpPr>
              <a:spLocks noChangeAspect="1" noChangeShapeType="1"/>
            </p:cNvSpPr>
            <p:nvPr/>
          </p:nvSpPr>
          <p:spPr bwMode="auto">
            <a:xfrm flipH="1">
              <a:off x="3888" y="1200"/>
              <a:ext cx="48" cy="192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7644" name="Line 60"/>
            <p:cNvSpPr>
              <a:spLocks noChangeAspect="1" noChangeShapeType="1"/>
            </p:cNvSpPr>
            <p:nvPr/>
          </p:nvSpPr>
          <p:spPr bwMode="auto">
            <a:xfrm flipH="1">
              <a:off x="3984" y="1200"/>
              <a:ext cx="48" cy="192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67603" name="Group 19"/>
          <p:cNvGrpSpPr>
            <a:grpSpLocks/>
          </p:cNvGrpSpPr>
          <p:nvPr/>
        </p:nvGrpSpPr>
        <p:grpSpPr bwMode="auto">
          <a:xfrm>
            <a:off x="9983788" y="1196975"/>
            <a:ext cx="457200" cy="5257800"/>
            <a:chOff x="5328" y="864"/>
            <a:chExt cx="288" cy="3312"/>
          </a:xfrm>
        </p:grpSpPr>
        <p:sp>
          <p:nvSpPr>
            <p:cNvPr id="67604" name="Rectangle 20"/>
            <p:cNvSpPr>
              <a:spLocks noChangeArrowheads="1"/>
            </p:cNvSpPr>
            <p:nvPr/>
          </p:nvSpPr>
          <p:spPr bwMode="auto">
            <a:xfrm>
              <a:off x="5328" y="864"/>
              <a:ext cx="288" cy="3312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7605" name="Rectangle 21"/>
            <p:cNvSpPr>
              <a:spLocks noChangeArrowheads="1"/>
            </p:cNvSpPr>
            <p:nvPr/>
          </p:nvSpPr>
          <p:spPr bwMode="auto">
            <a:xfrm>
              <a:off x="5424" y="3552"/>
              <a:ext cx="144" cy="24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7606" name="Rectangle 22"/>
            <p:cNvSpPr>
              <a:spLocks noChangeArrowheads="1"/>
            </p:cNvSpPr>
            <p:nvPr/>
          </p:nvSpPr>
          <p:spPr bwMode="auto">
            <a:xfrm>
              <a:off x="5328" y="2832"/>
              <a:ext cx="144" cy="24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7607" name="Rectangle 23"/>
            <p:cNvSpPr>
              <a:spLocks noChangeArrowheads="1"/>
            </p:cNvSpPr>
            <p:nvPr/>
          </p:nvSpPr>
          <p:spPr bwMode="auto">
            <a:xfrm>
              <a:off x="5376" y="1968"/>
              <a:ext cx="144" cy="24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7608" name="Rectangle 24"/>
            <p:cNvSpPr>
              <a:spLocks noChangeArrowheads="1"/>
            </p:cNvSpPr>
            <p:nvPr/>
          </p:nvSpPr>
          <p:spPr bwMode="auto">
            <a:xfrm>
              <a:off x="5328" y="1584"/>
              <a:ext cx="144" cy="24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7609" name="Rectangle 25"/>
            <p:cNvSpPr>
              <a:spLocks noChangeArrowheads="1"/>
            </p:cNvSpPr>
            <p:nvPr/>
          </p:nvSpPr>
          <p:spPr bwMode="auto">
            <a:xfrm>
              <a:off x="5376" y="960"/>
              <a:ext cx="144" cy="24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67610" name="Group 26"/>
          <p:cNvGrpSpPr>
            <a:grpSpLocks/>
          </p:cNvGrpSpPr>
          <p:nvPr/>
        </p:nvGrpSpPr>
        <p:grpSpPr bwMode="auto">
          <a:xfrm>
            <a:off x="1905000" y="1219200"/>
            <a:ext cx="457200" cy="5257800"/>
            <a:chOff x="240" y="768"/>
            <a:chExt cx="288" cy="3312"/>
          </a:xfrm>
        </p:grpSpPr>
        <p:sp>
          <p:nvSpPr>
            <p:cNvPr id="67611" name="Rectangle 27"/>
            <p:cNvSpPr>
              <a:spLocks noChangeArrowheads="1"/>
            </p:cNvSpPr>
            <p:nvPr/>
          </p:nvSpPr>
          <p:spPr bwMode="auto">
            <a:xfrm>
              <a:off x="240" y="768"/>
              <a:ext cx="288" cy="3312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7612" name="Rectangle 28"/>
            <p:cNvSpPr>
              <a:spLocks noChangeArrowheads="1"/>
            </p:cNvSpPr>
            <p:nvPr/>
          </p:nvSpPr>
          <p:spPr bwMode="auto">
            <a:xfrm>
              <a:off x="336" y="3744"/>
              <a:ext cx="144" cy="24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7613" name="Rectangle 29"/>
            <p:cNvSpPr>
              <a:spLocks noChangeArrowheads="1"/>
            </p:cNvSpPr>
            <p:nvPr/>
          </p:nvSpPr>
          <p:spPr bwMode="auto">
            <a:xfrm>
              <a:off x="288" y="2928"/>
              <a:ext cx="144" cy="24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7614" name="Rectangle 30"/>
            <p:cNvSpPr>
              <a:spLocks noChangeArrowheads="1"/>
            </p:cNvSpPr>
            <p:nvPr/>
          </p:nvSpPr>
          <p:spPr bwMode="auto">
            <a:xfrm>
              <a:off x="288" y="2400"/>
              <a:ext cx="144" cy="24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7615" name="Rectangle 31"/>
            <p:cNvSpPr>
              <a:spLocks noChangeArrowheads="1"/>
            </p:cNvSpPr>
            <p:nvPr/>
          </p:nvSpPr>
          <p:spPr bwMode="auto">
            <a:xfrm>
              <a:off x="336" y="1824"/>
              <a:ext cx="144" cy="24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7616" name="Rectangle 32"/>
            <p:cNvSpPr>
              <a:spLocks noChangeArrowheads="1"/>
            </p:cNvSpPr>
            <p:nvPr/>
          </p:nvSpPr>
          <p:spPr bwMode="auto">
            <a:xfrm>
              <a:off x="336" y="1152"/>
              <a:ext cx="144" cy="24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7617" name="Rectangle 33"/>
            <p:cNvSpPr>
              <a:spLocks noChangeArrowheads="1"/>
            </p:cNvSpPr>
            <p:nvPr/>
          </p:nvSpPr>
          <p:spPr bwMode="auto">
            <a:xfrm flipH="1">
              <a:off x="288" y="816"/>
              <a:ext cx="144" cy="24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67622" name="Group 38"/>
          <p:cNvGrpSpPr>
            <a:grpSpLocks noChangeAspect="1"/>
          </p:cNvGrpSpPr>
          <p:nvPr/>
        </p:nvGrpSpPr>
        <p:grpSpPr bwMode="auto">
          <a:xfrm rot="5400000">
            <a:off x="9458326" y="3738563"/>
            <a:ext cx="377825" cy="190500"/>
            <a:chOff x="5184" y="1632"/>
            <a:chExt cx="240" cy="96"/>
          </a:xfrm>
        </p:grpSpPr>
        <p:sp>
          <p:nvSpPr>
            <p:cNvPr id="67623" name="Rectangle 39" descr="Ondulations"/>
            <p:cNvSpPr>
              <a:spLocks noChangeAspect="1" noChangeArrowheads="1"/>
            </p:cNvSpPr>
            <p:nvPr/>
          </p:nvSpPr>
          <p:spPr bwMode="auto">
            <a:xfrm>
              <a:off x="5184" y="1632"/>
              <a:ext cx="240" cy="96"/>
            </a:xfrm>
            <a:prstGeom prst="rect">
              <a:avLst/>
            </a:prstGeom>
            <a:pattFill prst="zigZag">
              <a:fgClr>
                <a:srgbClr val="FFCC99"/>
              </a:fgClr>
              <a:bgClr>
                <a:srgbClr val="FFFFCC"/>
              </a:bgClr>
            </a:patt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7624" name="Line 40" descr="Ondulations"/>
            <p:cNvSpPr>
              <a:spLocks noChangeAspect="1" noChangeShapeType="1"/>
            </p:cNvSpPr>
            <p:nvPr/>
          </p:nvSpPr>
          <p:spPr bwMode="auto">
            <a:xfrm flipH="1">
              <a:off x="5184" y="1632"/>
              <a:ext cx="24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67625" name="Group 41"/>
          <p:cNvGrpSpPr>
            <a:grpSpLocks noChangeAspect="1"/>
          </p:cNvGrpSpPr>
          <p:nvPr/>
        </p:nvGrpSpPr>
        <p:grpSpPr bwMode="auto">
          <a:xfrm rot="16200000" flipV="1">
            <a:off x="9440863" y="1531938"/>
            <a:ext cx="473075" cy="304800"/>
            <a:chOff x="3840" y="1200"/>
            <a:chExt cx="240" cy="192"/>
          </a:xfrm>
        </p:grpSpPr>
        <p:sp>
          <p:nvSpPr>
            <p:cNvPr id="67626" name="Rectangle 42" descr="75%"/>
            <p:cNvSpPr>
              <a:spLocks noChangeAspect="1" noChangeArrowheads="1"/>
            </p:cNvSpPr>
            <p:nvPr/>
          </p:nvSpPr>
          <p:spPr bwMode="auto">
            <a:xfrm>
              <a:off x="3840" y="1248"/>
              <a:ext cx="240" cy="144"/>
            </a:xfrm>
            <a:prstGeom prst="rect">
              <a:avLst/>
            </a:prstGeom>
            <a:pattFill prst="pct75">
              <a:fgClr>
                <a:srgbClr val="FFCC66"/>
              </a:fgClr>
              <a:bgClr>
                <a:srgbClr val="FFFFCC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7627" name="Line 43"/>
            <p:cNvSpPr>
              <a:spLocks noChangeAspect="1" noChangeShapeType="1"/>
            </p:cNvSpPr>
            <p:nvPr/>
          </p:nvSpPr>
          <p:spPr bwMode="auto">
            <a:xfrm flipH="1">
              <a:off x="3888" y="1200"/>
              <a:ext cx="48" cy="192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7628" name="Line 44"/>
            <p:cNvSpPr>
              <a:spLocks noChangeAspect="1" noChangeShapeType="1"/>
            </p:cNvSpPr>
            <p:nvPr/>
          </p:nvSpPr>
          <p:spPr bwMode="auto">
            <a:xfrm flipH="1">
              <a:off x="3984" y="1200"/>
              <a:ext cx="48" cy="192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67633" name="Group 49"/>
          <p:cNvGrpSpPr>
            <a:grpSpLocks noChangeAspect="1"/>
          </p:cNvGrpSpPr>
          <p:nvPr/>
        </p:nvGrpSpPr>
        <p:grpSpPr bwMode="auto">
          <a:xfrm rot="5400000">
            <a:off x="9440863" y="5935663"/>
            <a:ext cx="473075" cy="304800"/>
            <a:chOff x="3840" y="1200"/>
            <a:chExt cx="240" cy="192"/>
          </a:xfrm>
        </p:grpSpPr>
        <p:sp>
          <p:nvSpPr>
            <p:cNvPr id="67634" name="Rectangle 50" descr="75%"/>
            <p:cNvSpPr>
              <a:spLocks noChangeAspect="1" noChangeArrowheads="1"/>
            </p:cNvSpPr>
            <p:nvPr/>
          </p:nvSpPr>
          <p:spPr bwMode="auto">
            <a:xfrm>
              <a:off x="3840" y="1248"/>
              <a:ext cx="240" cy="144"/>
            </a:xfrm>
            <a:prstGeom prst="rect">
              <a:avLst/>
            </a:prstGeom>
            <a:pattFill prst="pct75">
              <a:fgClr>
                <a:srgbClr val="FFCC66"/>
              </a:fgClr>
              <a:bgClr>
                <a:srgbClr val="FFFFCC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7635" name="Line 51"/>
            <p:cNvSpPr>
              <a:spLocks noChangeAspect="1" noChangeShapeType="1"/>
            </p:cNvSpPr>
            <p:nvPr/>
          </p:nvSpPr>
          <p:spPr bwMode="auto">
            <a:xfrm flipH="1">
              <a:off x="3888" y="1200"/>
              <a:ext cx="48" cy="192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7636" name="Line 52"/>
            <p:cNvSpPr>
              <a:spLocks noChangeAspect="1" noChangeShapeType="1"/>
            </p:cNvSpPr>
            <p:nvPr/>
          </p:nvSpPr>
          <p:spPr bwMode="auto">
            <a:xfrm flipH="1">
              <a:off x="3984" y="1200"/>
              <a:ext cx="48" cy="192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67637" name="Group 53"/>
          <p:cNvGrpSpPr>
            <a:grpSpLocks noChangeAspect="1"/>
          </p:cNvGrpSpPr>
          <p:nvPr/>
        </p:nvGrpSpPr>
        <p:grpSpPr bwMode="auto">
          <a:xfrm rot="5400000" flipH="1" flipV="1">
            <a:off x="2430463" y="1531938"/>
            <a:ext cx="473075" cy="304800"/>
            <a:chOff x="3840" y="1200"/>
            <a:chExt cx="240" cy="192"/>
          </a:xfrm>
        </p:grpSpPr>
        <p:sp>
          <p:nvSpPr>
            <p:cNvPr id="67638" name="Rectangle 54" descr="75%"/>
            <p:cNvSpPr>
              <a:spLocks noChangeAspect="1" noChangeArrowheads="1"/>
            </p:cNvSpPr>
            <p:nvPr/>
          </p:nvSpPr>
          <p:spPr bwMode="auto">
            <a:xfrm>
              <a:off x="3840" y="1248"/>
              <a:ext cx="240" cy="144"/>
            </a:xfrm>
            <a:prstGeom prst="rect">
              <a:avLst/>
            </a:prstGeom>
            <a:pattFill prst="pct75">
              <a:fgClr>
                <a:srgbClr val="FFCC66"/>
              </a:fgClr>
              <a:bgClr>
                <a:srgbClr val="FFFFCC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7639" name="Line 55"/>
            <p:cNvSpPr>
              <a:spLocks noChangeAspect="1" noChangeShapeType="1"/>
            </p:cNvSpPr>
            <p:nvPr/>
          </p:nvSpPr>
          <p:spPr bwMode="auto">
            <a:xfrm flipH="1">
              <a:off x="3888" y="1200"/>
              <a:ext cx="48" cy="192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7640" name="Line 56"/>
            <p:cNvSpPr>
              <a:spLocks noChangeAspect="1" noChangeShapeType="1"/>
            </p:cNvSpPr>
            <p:nvPr/>
          </p:nvSpPr>
          <p:spPr bwMode="auto">
            <a:xfrm flipH="1">
              <a:off x="3984" y="1200"/>
              <a:ext cx="48" cy="192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67645" name="Group 61"/>
          <p:cNvGrpSpPr>
            <a:grpSpLocks noChangeAspect="1"/>
          </p:cNvGrpSpPr>
          <p:nvPr/>
        </p:nvGrpSpPr>
        <p:grpSpPr bwMode="auto">
          <a:xfrm rot="16200000" flipH="1">
            <a:off x="2430463" y="5875338"/>
            <a:ext cx="473075" cy="304800"/>
            <a:chOff x="3840" y="1200"/>
            <a:chExt cx="240" cy="192"/>
          </a:xfrm>
        </p:grpSpPr>
        <p:sp>
          <p:nvSpPr>
            <p:cNvPr id="67646" name="Rectangle 62" descr="75%"/>
            <p:cNvSpPr>
              <a:spLocks noChangeAspect="1" noChangeArrowheads="1"/>
            </p:cNvSpPr>
            <p:nvPr/>
          </p:nvSpPr>
          <p:spPr bwMode="auto">
            <a:xfrm>
              <a:off x="3840" y="1248"/>
              <a:ext cx="240" cy="144"/>
            </a:xfrm>
            <a:prstGeom prst="rect">
              <a:avLst/>
            </a:prstGeom>
            <a:pattFill prst="pct75">
              <a:fgClr>
                <a:srgbClr val="FFCC66"/>
              </a:fgClr>
              <a:bgClr>
                <a:srgbClr val="FFFFCC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7647" name="Line 63"/>
            <p:cNvSpPr>
              <a:spLocks noChangeAspect="1" noChangeShapeType="1"/>
            </p:cNvSpPr>
            <p:nvPr/>
          </p:nvSpPr>
          <p:spPr bwMode="auto">
            <a:xfrm flipH="1">
              <a:off x="3888" y="1200"/>
              <a:ext cx="48" cy="192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7648" name="Line 64"/>
            <p:cNvSpPr>
              <a:spLocks noChangeAspect="1" noChangeShapeType="1"/>
            </p:cNvSpPr>
            <p:nvPr/>
          </p:nvSpPr>
          <p:spPr bwMode="auto">
            <a:xfrm flipH="1">
              <a:off x="3984" y="1200"/>
              <a:ext cx="48" cy="192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67666" name="Group 82"/>
          <p:cNvGrpSpPr>
            <a:grpSpLocks/>
          </p:cNvGrpSpPr>
          <p:nvPr/>
        </p:nvGrpSpPr>
        <p:grpSpPr bwMode="auto">
          <a:xfrm>
            <a:off x="2362200" y="1341439"/>
            <a:ext cx="7620000" cy="5011737"/>
            <a:chOff x="528" y="845"/>
            <a:chExt cx="4800" cy="3157"/>
          </a:xfrm>
        </p:grpSpPr>
        <p:sp>
          <p:nvSpPr>
            <p:cNvPr id="67667" name="Rectangle 83" descr="75%"/>
            <p:cNvSpPr>
              <a:spLocks noChangeAspect="1" noChangeArrowheads="1"/>
            </p:cNvSpPr>
            <p:nvPr/>
          </p:nvSpPr>
          <p:spPr bwMode="auto">
            <a:xfrm>
              <a:off x="5182" y="890"/>
              <a:ext cx="146" cy="3112"/>
            </a:xfrm>
            <a:prstGeom prst="rect">
              <a:avLst/>
            </a:prstGeom>
            <a:pattFill prst="pct75">
              <a:fgClr>
                <a:srgbClr val="FFCC66"/>
              </a:fgClr>
              <a:bgClr>
                <a:srgbClr val="FFFFCC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7668" name="Rectangle 84" descr="75%"/>
            <p:cNvSpPr>
              <a:spLocks noChangeAspect="1" noChangeArrowheads="1"/>
            </p:cNvSpPr>
            <p:nvPr/>
          </p:nvSpPr>
          <p:spPr bwMode="auto">
            <a:xfrm>
              <a:off x="528" y="845"/>
              <a:ext cx="148" cy="3157"/>
            </a:xfrm>
            <a:prstGeom prst="rect">
              <a:avLst/>
            </a:prstGeom>
            <a:pattFill prst="pct75">
              <a:fgClr>
                <a:srgbClr val="FFCC66"/>
              </a:fgClr>
              <a:bgClr>
                <a:srgbClr val="FFFFCC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67682" name="Text Box 98"/>
          <p:cNvSpPr txBox="1">
            <a:spLocks noChangeArrowheads="1"/>
          </p:cNvSpPr>
          <p:nvPr/>
        </p:nvSpPr>
        <p:spPr bwMode="auto">
          <a:xfrm>
            <a:off x="2566989" y="188914"/>
            <a:ext cx="7705725" cy="492443"/>
          </a:xfrm>
          <a:prstGeom prst="rect">
            <a:avLst/>
          </a:prstGeom>
          <a:noFill/>
          <a:ln w="38100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fr-FR" altLang="fr-FR" sz="2600" u="sng" dirty="0" smtClean="0">
                <a:latin typeface="Comic Sans MS" panose="030F0702030302020204" pitchFamily="66" charset="0"/>
              </a:rPr>
              <a:t>Etai volant type 1 : angles </a:t>
            </a:r>
            <a:r>
              <a:rPr lang="fr-FR" altLang="fr-FR" sz="2600" u="sng" dirty="0">
                <a:latin typeface="Comic Sans MS" panose="030F0702030302020204" pitchFamily="66" charset="0"/>
              </a:rPr>
              <a:t>à 45</a:t>
            </a:r>
            <a:r>
              <a:rPr lang="fr-FR" altLang="fr-FR" sz="2600" u="sng" dirty="0" smtClean="0">
                <a:latin typeface="Comic Sans MS" panose="030F0702030302020204" pitchFamily="66" charset="0"/>
              </a:rPr>
              <a:t>° (sup à 3 m)</a:t>
            </a:r>
            <a:endParaRPr lang="fr-FR" altLang="fr-FR" sz="2600" u="sng" dirty="0">
              <a:latin typeface="Comic Sans MS" panose="030F0702030302020204" pitchFamily="66" charset="0"/>
            </a:endParaRPr>
          </a:p>
        </p:txBody>
      </p:sp>
      <p:grpSp>
        <p:nvGrpSpPr>
          <p:cNvPr id="67689" name="Group 105"/>
          <p:cNvGrpSpPr>
            <a:grpSpLocks/>
          </p:cNvGrpSpPr>
          <p:nvPr/>
        </p:nvGrpSpPr>
        <p:grpSpPr bwMode="auto">
          <a:xfrm rot="10800000" flipH="1">
            <a:off x="1370015" y="1916113"/>
            <a:ext cx="1196973" cy="1817687"/>
            <a:chOff x="2160" y="1253"/>
            <a:chExt cx="675" cy="1134"/>
          </a:xfrm>
        </p:grpSpPr>
        <p:sp>
          <p:nvSpPr>
            <p:cNvPr id="67690" name="Line 106"/>
            <p:cNvSpPr>
              <a:spLocks noChangeShapeType="1"/>
            </p:cNvSpPr>
            <p:nvPr/>
          </p:nvSpPr>
          <p:spPr bwMode="auto">
            <a:xfrm>
              <a:off x="2160" y="1270"/>
              <a:ext cx="0" cy="11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7691" name="Line 107"/>
            <p:cNvSpPr>
              <a:spLocks noChangeShapeType="1"/>
            </p:cNvSpPr>
            <p:nvPr/>
          </p:nvSpPr>
          <p:spPr bwMode="auto">
            <a:xfrm flipH="1">
              <a:off x="2181" y="2387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7692" name="Line 108"/>
            <p:cNvSpPr>
              <a:spLocks noChangeShapeType="1"/>
            </p:cNvSpPr>
            <p:nvPr/>
          </p:nvSpPr>
          <p:spPr bwMode="auto">
            <a:xfrm flipH="1">
              <a:off x="2181" y="1253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67693" name="Group 109"/>
          <p:cNvGrpSpPr>
            <a:grpSpLocks/>
          </p:cNvGrpSpPr>
          <p:nvPr/>
        </p:nvGrpSpPr>
        <p:grpSpPr bwMode="auto">
          <a:xfrm rot="10800000" flipH="1">
            <a:off x="803276" y="1916113"/>
            <a:ext cx="1763712" cy="3889375"/>
            <a:chOff x="2160" y="1253"/>
            <a:chExt cx="675" cy="1134"/>
          </a:xfrm>
        </p:grpSpPr>
        <p:sp>
          <p:nvSpPr>
            <p:cNvPr id="67694" name="Line 110"/>
            <p:cNvSpPr>
              <a:spLocks noChangeShapeType="1"/>
            </p:cNvSpPr>
            <p:nvPr/>
          </p:nvSpPr>
          <p:spPr bwMode="auto">
            <a:xfrm>
              <a:off x="2160" y="1270"/>
              <a:ext cx="0" cy="11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7695" name="Line 111"/>
            <p:cNvSpPr>
              <a:spLocks noChangeShapeType="1"/>
            </p:cNvSpPr>
            <p:nvPr/>
          </p:nvSpPr>
          <p:spPr bwMode="auto">
            <a:xfrm flipH="1">
              <a:off x="2181" y="2387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7696" name="Line 112"/>
            <p:cNvSpPr>
              <a:spLocks noChangeShapeType="1"/>
            </p:cNvSpPr>
            <p:nvPr/>
          </p:nvSpPr>
          <p:spPr bwMode="auto">
            <a:xfrm flipH="1">
              <a:off x="2181" y="1253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67714" name="Group 130"/>
          <p:cNvGrpSpPr>
            <a:grpSpLocks/>
          </p:cNvGrpSpPr>
          <p:nvPr/>
        </p:nvGrpSpPr>
        <p:grpSpPr bwMode="auto">
          <a:xfrm>
            <a:off x="5065957" y="1889542"/>
            <a:ext cx="2209800" cy="486436"/>
            <a:chOff x="2448" y="1104"/>
            <a:chExt cx="1968" cy="336"/>
          </a:xfrm>
        </p:grpSpPr>
        <p:sp>
          <p:nvSpPr>
            <p:cNvPr id="67715" name="Rectangle 131"/>
            <p:cNvSpPr>
              <a:spLocks noChangeArrowheads="1"/>
            </p:cNvSpPr>
            <p:nvPr/>
          </p:nvSpPr>
          <p:spPr bwMode="auto">
            <a:xfrm>
              <a:off x="2448" y="1104"/>
              <a:ext cx="1968" cy="33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7716" name="Text Box 132"/>
            <p:cNvSpPr txBox="1">
              <a:spLocks noChangeArrowheads="1"/>
            </p:cNvSpPr>
            <p:nvPr/>
          </p:nvSpPr>
          <p:spPr bwMode="auto">
            <a:xfrm>
              <a:off x="2523" y="1165"/>
              <a:ext cx="1769" cy="2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ctr"/>
              <a:r>
                <a:rPr lang="fr-FR" altLang="fr-FR" sz="2400" b="1" dirty="0">
                  <a:solidFill>
                    <a:srgbClr val="FFCC66"/>
                  </a:solidFill>
                  <a:latin typeface="Comic Sans MS" panose="030F0702030302020204" pitchFamily="66" charset="0"/>
                </a:rPr>
                <a:t>L = </a:t>
              </a:r>
              <a:r>
                <a:rPr lang="fr-FR" altLang="fr-FR" sz="2400" b="1" dirty="0" smtClean="0">
                  <a:solidFill>
                    <a:srgbClr val="FFCC66"/>
                  </a:solidFill>
                  <a:latin typeface="Comic Sans MS" panose="030F0702030302020204" pitchFamily="66" charset="0"/>
                </a:rPr>
                <a:t>D </a:t>
              </a:r>
              <a:r>
                <a:rPr lang="fr-FR" altLang="fr-FR" sz="2400" b="1" dirty="0">
                  <a:solidFill>
                    <a:srgbClr val="FFCC66"/>
                  </a:solidFill>
                  <a:latin typeface="Comic Sans MS" panose="030F0702030302020204" pitchFamily="66" charset="0"/>
                </a:rPr>
                <a:t>x 1,4</a:t>
              </a:r>
            </a:p>
          </p:txBody>
        </p:sp>
      </p:grpSp>
      <p:sp>
        <p:nvSpPr>
          <p:cNvPr id="67724" name="Text Box 140"/>
          <p:cNvSpPr txBox="1">
            <a:spLocks noChangeArrowheads="1"/>
          </p:cNvSpPr>
          <p:nvPr/>
        </p:nvSpPr>
        <p:spPr bwMode="auto">
          <a:xfrm>
            <a:off x="234950" y="4190741"/>
            <a:ext cx="1208088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b="1" dirty="0" smtClean="0"/>
              <a:t>A : appui</a:t>
            </a:r>
            <a:endParaRPr lang="fr-FR" altLang="fr-FR" b="1" dirty="0"/>
          </a:p>
        </p:txBody>
      </p:sp>
      <p:sp>
        <p:nvSpPr>
          <p:cNvPr id="94" name="Forme libre 93"/>
          <p:cNvSpPr/>
          <p:nvPr/>
        </p:nvSpPr>
        <p:spPr>
          <a:xfrm>
            <a:off x="2613025" y="1905000"/>
            <a:ext cx="1812925" cy="1803400"/>
          </a:xfrm>
          <a:custGeom>
            <a:avLst/>
            <a:gdLst>
              <a:gd name="connsiteX0" fmla="*/ 0 w 2413000"/>
              <a:gd name="connsiteY0" fmla="*/ 0 h 4108450"/>
              <a:gd name="connsiteX1" fmla="*/ 2413000 w 2413000"/>
              <a:gd name="connsiteY1" fmla="*/ 4108450 h 4108450"/>
              <a:gd name="connsiteX2" fmla="*/ 0 w 2413000"/>
              <a:gd name="connsiteY2" fmla="*/ 4108450 h 4108450"/>
              <a:gd name="connsiteX3" fmla="*/ 0 w 2413000"/>
              <a:gd name="connsiteY3" fmla="*/ 0 h 4108450"/>
              <a:gd name="connsiteX0" fmla="*/ 0 w 3727450"/>
              <a:gd name="connsiteY0" fmla="*/ 0 h 3536950"/>
              <a:gd name="connsiteX1" fmla="*/ 3727450 w 3727450"/>
              <a:gd name="connsiteY1" fmla="*/ 3536950 h 3536950"/>
              <a:gd name="connsiteX2" fmla="*/ 1314450 w 3727450"/>
              <a:gd name="connsiteY2" fmla="*/ 3536950 h 3536950"/>
              <a:gd name="connsiteX3" fmla="*/ 0 w 3727450"/>
              <a:gd name="connsiteY3" fmla="*/ 0 h 3536950"/>
              <a:gd name="connsiteX0" fmla="*/ 0 w 1841500"/>
              <a:gd name="connsiteY0" fmla="*/ 0 h 3536950"/>
              <a:gd name="connsiteX1" fmla="*/ 1841500 w 1841500"/>
              <a:gd name="connsiteY1" fmla="*/ 1793875 h 3536950"/>
              <a:gd name="connsiteX2" fmla="*/ 1314450 w 1841500"/>
              <a:gd name="connsiteY2" fmla="*/ 3536950 h 3536950"/>
              <a:gd name="connsiteX3" fmla="*/ 0 w 1841500"/>
              <a:gd name="connsiteY3" fmla="*/ 0 h 3536950"/>
              <a:gd name="connsiteX0" fmla="*/ 0 w 1841500"/>
              <a:gd name="connsiteY0" fmla="*/ 0 h 1803400"/>
              <a:gd name="connsiteX1" fmla="*/ 1841500 w 1841500"/>
              <a:gd name="connsiteY1" fmla="*/ 1793875 h 1803400"/>
              <a:gd name="connsiteX2" fmla="*/ 28575 w 1841500"/>
              <a:gd name="connsiteY2" fmla="*/ 1803400 h 1803400"/>
              <a:gd name="connsiteX3" fmla="*/ 0 w 1841500"/>
              <a:gd name="connsiteY3" fmla="*/ 0 h 1803400"/>
              <a:gd name="connsiteX0" fmla="*/ 0 w 1812925"/>
              <a:gd name="connsiteY0" fmla="*/ 0 h 1803400"/>
              <a:gd name="connsiteX1" fmla="*/ 1812925 w 1812925"/>
              <a:gd name="connsiteY1" fmla="*/ 1793875 h 1803400"/>
              <a:gd name="connsiteX2" fmla="*/ 0 w 1812925"/>
              <a:gd name="connsiteY2" fmla="*/ 1803400 h 1803400"/>
              <a:gd name="connsiteX3" fmla="*/ 0 w 1812925"/>
              <a:gd name="connsiteY3" fmla="*/ 0 h 180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12925" h="1803400">
                <a:moveTo>
                  <a:pt x="0" y="0"/>
                </a:moveTo>
                <a:lnTo>
                  <a:pt x="1812925" y="1793875"/>
                </a:lnTo>
                <a:lnTo>
                  <a:pt x="0" y="1803400"/>
                </a:lnTo>
                <a:lnTo>
                  <a:pt x="0" y="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95" name="Group 105"/>
          <p:cNvGrpSpPr>
            <a:grpSpLocks/>
          </p:cNvGrpSpPr>
          <p:nvPr/>
        </p:nvGrpSpPr>
        <p:grpSpPr bwMode="auto">
          <a:xfrm rot="10800000" flipH="1">
            <a:off x="1377952" y="3719989"/>
            <a:ext cx="1287617" cy="298925"/>
            <a:chOff x="2160" y="1253"/>
            <a:chExt cx="675" cy="1134"/>
          </a:xfrm>
        </p:grpSpPr>
        <p:sp>
          <p:nvSpPr>
            <p:cNvPr id="96" name="Line 106"/>
            <p:cNvSpPr>
              <a:spLocks noChangeShapeType="1"/>
            </p:cNvSpPr>
            <p:nvPr/>
          </p:nvSpPr>
          <p:spPr bwMode="auto">
            <a:xfrm>
              <a:off x="2160" y="1270"/>
              <a:ext cx="0" cy="11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97" name="Line 107"/>
            <p:cNvSpPr>
              <a:spLocks noChangeShapeType="1"/>
            </p:cNvSpPr>
            <p:nvPr/>
          </p:nvSpPr>
          <p:spPr bwMode="auto">
            <a:xfrm flipH="1">
              <a:off x="2181" y="2387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98" name="Line 108"/>
            <p:cNvSpPr>
              <a:spLocks noChangeShapeType="1"/>
            </p:cNvSpPr>
            <p:nvPr/>
          </p:nvSpPr>
          <p:spPr bwMode="auto">
            <a:xfrm flipH="1">
              <a:off x="2181" y="1253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99" name="Text Box 104"/>
          <p:cNvSpPr txBox="1">
            <a:spLocks noChangeArrowheads="1"/>
          </p:cNvSpPr>
          <p:nvPr/>
        </p:nvSpPr>
        <p:spPr bwMode="auto">
          <a:xfrm>
            <a:off x="1000127" y="3671629"/>
            <a:ext cx="463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fr-FR" altLang="fr-F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endParaRPr lang="fr-FR" altLang="fr-FR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0" name="Text Box 104"/>
          <p:cNvSpPr txBox="1">
            <a:spLocks noChangeArrowheads="1"/>
          </p:cNvSpPr>
          <p:nvPr/>
        </p:nvSpPr>
        <p:spPr bwMode="auto">
          <a:xfrm>
            <a:off x="1152979" y="2291217"/>
            <a:ext cx="463550" cy="3667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fr-FR" altLang="fr-FR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endParaRPr lang="fr-FR" altLang="fr-FR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01" name="Group 105"/>
          <p:cNvGrpSpPr>
            <a:grpSpLocks/>
          </p:cNvGrpSpPr>
          <p:nvPr/>
        </p:nvGrpSpPr>
        <p:grpSpPr bwMode="auto">
          <a:xfrm rot="18794260" flipH="1">
            <a:off x="3362383" y="1039943"/>
            <a:ext cx="1196973" cy="2620167"/>
            <a:chOff x="2160" y="1253"/>
            <a:chExt cx="675" cy="1134"/>
          </a:xfrm>
        </p:grpSpPr>
        <p:sp>
          <p:nvSpPr>
            <p:cNvPr id="102" name="Line 106"/>
            <p:cNvSpPr>
              <a:spLocks noChangeShapeType="1"/>
            </p:cNvSpPr>
            <p:nvPr/>
          </p:nvSpPr>
          <p:spPr bwMode="auto">
            <a:xfrm>
              <a:off x="2160" y="1270"/>
              <a:ext cx="0" cy="11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3" name="Line 107"/>
            <p:cNvSpPr>
              <a:spLocks noChangeShapeType="1"/>
            </p:cNvSpPr>
            <p:nvPr/>
          </p:nvSpPr>
          <p:spPr bwMode="auto">
            <a:xfrm flipH="1">
              <a:off x="2181" y="2387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4" name="Line 108"/>
            <p:cNvSpPr>
              <a:spLocks noChangeShapeType="1"/>
            </p:cNvSpPr>
            <p:nvPr/>
          </p:nvSpPr>
          <p:spPr bwMode="auto">
            <a:xfrm flipH="1">
              <a:off x="2181" y="1253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05" name="Text Box 140"/>
          <p:cNvSpPr txBox="1">
            <a:spLocks noChangeArrowheads="1"/>
          </p:cNvSpPr>
          <p:nvPr/>
        </p:nvSpPr>
        <p:spPr bwMode="auto">
          <a:xfrm>
            <a:off x="4191000" y="1732756"/>
            <a:ext cx="381000" cy="3667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b="1" dirty="0" smtClean="0">
                <a:solidFill>
                  <a:srgbClr val="FF0000"/>
                </a:solidFill>
              </a:rPr>
              <a:t>L</a:t>
            </a:r>
            <a:endParaRPr lang="fr-FR" altLang="fr-FR" b="1" dirty="0">
              <a:solidFill>
                <a:srgbClr val="FF0000"/>
              </a:solidFill>
            </a:endParaRPr>
          </a:p>
        </p:txBody>
      </p:sp>
      <p:grpSp>
        <p:nvGrpSpPr>
          <p:cNvPr id="106" name="Group 130"/>
          <p:cNvGrpSpPr>
            <a:grpSpLocks/>
          </p:cNvGrpSpPr>
          <p:nvPr/>
        </p:nvGrpSpPr>
        <p:grpSpPr bwMode="auto">
          <a:xfrm>
            <a:off x="4827491" y="1052653"/>
            <a:ext cx="2648092" cy="586057"/>
            <a:chOff x="2448" y="1039"/>
            <a:chExt cx="1968" cy="431"/>
          </a:xfrm>
        </p:grpSpPr>
        <p:sp>
          <p:nvSpPr>
            <p:cNvPr id="107" name="Rectangle 131"/>
            <p:cNvSpPr>
              <a:spLocks noChangeArrowheads="1"/>
            </p:cNvSpPr>
            <p:nvPr/>
          </p:nvSpPr>
          <p:spPr bwMode="auto">
            <a:xfrm>
              <a:off x="2448" y="1104"/>
              <a:ext cx="1968" cy="33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08" name="Text Box 132"/>
            <p:cNvSpPr txBox="1">
              <a:spLocks noChangeArrowheads="1"/>
            </p:cNvSpPr>
            <p:nvPr/>
          </p:nvSpPr>
          <p:spPr bwMode="auto">
            <a:xfrm>
              <a:off x="2455" y="1039"/>
              <a:ext cx="1799" cy="4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ctr"/>
              <a:r>
                <a:rPr lang="fr-FR" altLang="fr-FR" sz="2400" b="1" dirty="0" smtClean="0">
                  <a:solidFill>
                    <a:srgbClr val="FFCC66"/>
                  </a:solidFill>
                  <a:latin typeface="Comic Sans MS" panose="030F0702030302020204" pitchFamily="66" charset="0"/>
                </a:rPr>
                <a:t>D </a:t>
              </a:r>
              <a:r>
                <a:rPr lang="fr-FR" altLang="fr-FR" sz="2400" b="1" dirty="0">
                  <a:solidFill>
                    <a:srgbClr val="FFCC66"/>
                  </a:solidFill>
                  <a:latin typeface="Comic Sans MS" panose="030F0702030302020204" pitchFamily="66" charset="0"/>
                </a:rPr>
                <a:t>= </a:t>
              </a:r>
              <a:r>
                <a:rPr lang="fr-FR" altLang="fr-FR" sz="2400" b="1" dirty="0" smtClean="0">
                  <a:solidFill>
                    <a:srgbClr val="FFCC66"/>
                  </a:solidFill>
                  <a:latin typeface="Comic Sans MS" panose="030F0702030302020204" pitchFamily="66" charset="0"/>
                </a:rPr>
                <a:t>A/2 - E/2</a:t>
              </a:r>
              <a:endParaRPr lang="fr-FR" altLang="fr-FR" sz="2400" b="1" dirty="0">
                <a:solidFill>
                  <a:srgbClr val="FFCC66"/>
                </a:solidFill>
                <a:latin typeface="Comic Sans MS" panose="030F0702030302020204" pitchFamily="66" charset="0"/>
              </a:endParaRPr>
            </a:p>
          </p:txBody>
        </p:sp>
      </p:grpSp>
      <p:grpSp>
        <p:nvGrpSpPr>
          <p:cNvPr id="109" name="Group 105"/>
          <p:cNvGrpSpPr>
            <a:grpSpLocks/>
          </p:cNvGrpSpPr>
          <p:nvPr/>
        </p:nvGrpSpPr>
        <p:grpSpPr bwMode="auto">
          <a:xfrm rot="5400000" flipH="1">
            <a:off x="5937251" y="2851151"/>
            <a:ext cx="469898" cy="3124199"/>
            <a:chOff x="2160" y="1253"/>
            <a:chExt cx="675" cy="1134"/>
          </a:xfrm>
        </p:grpSpPr>
        <p:sp>
          <p:nvSpPr>
            <p:cNvPr id="110" name="Line 106"/>
            <p:cNvSpPr>
              <a:spLocks noChangeShapeType="1"/>
            </p:cNvSpPr>
            <p:nvPr/>
          </p:nvSpPr>
          <p:spPr bwMode="auto">
            <a:xfrm>
              <a:off x="2160" y="1270"/>
              <a:ext cx="0" cy="11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11" name="Line 107"/>
            <p:cNvSpPr>
              <a:spLocks noChangeShapeType="1"/>
            </p:cNvSpPr>
            <p:nvPr/>
          </p:nvSpPr>
          <p:spPr bwMode="auto">
            <a:xfrm flipH="1">
              <a:off x="2181" y="2387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12" name="Line 108"/>
            <p:cNvSpPr>
              <a:spLocks noChangeShapeType="1"/>
            </p:cNvSpPr>
            <p:nvPr/>
          </p:nvSpPr>
          <p:spPr bwMode="auto">
            <a:xfrm flipH="1">
              <a:off x="2181" y="1253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13" name="Text Box 140"/>
          <p:cNvSpPr txBox="1">
            <a:spLocks noChangeArrowheads="1"/>
          </p:cNvSpPr>
          <p:nvPr/>
        </p:nvSpPr>
        <p:spPr bwMode="auto">
          <a:xfrm>
            <a:off x="6000472" y="4486274"/>
            <a:ext cx="381000" cy="3667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b="1" dirty="0" smtClean="0">
                <a:solidFill>
                  <a:srgbClr val="FF0000"/>
                </a:solidFill>
              </a:rPr>
              <a:t>C</a:t>
            </a:r>
            <a:endParaRPr lang="fr-FR" altLang="fr-FR" b="1" dirty="0">
              <a:solidFill>
                <a:srgbClr val="FF0000"/>
              </a:solidFill>
            </a:endParaRPr>
          </a:p>
        </p:txBody>
      </p:sp>
      <p:grpSp>
        <p:nvGrpSpPr>
          <p:cNvPr id="114" name="Group 130"/>
          <p:cNvGrpSpPr>
            <a:grpSpLocks/>
          </p:cNvGrpSpPr>
          <p:nvPr/>
        </p:nvGrpSpPr>
        <p:grpSpPr bwMode="auto">
          <a:xfrm>
            <a:off x="3483047" y="5209086"/>
            <a:ext cx="5336980" cy="582114"/>
            <a:chOff x="1030" y="1086"/>
            <a:chExt cx="4753" cy="336"/>
          </a:xfrm>
        </p:grpSpPr>
        <p:sp>
          <p:nvSpPr>
            <p:cNvPr id="115" name="Rectangle 131"/>
            <p:cNvSpPr>
              <a:spLocks noChangeArrowheads="1"/>
            </p:cNvSpPr>
            <p:nvPr/>
          </p:nvSpPr>
          <p:spPr bwMode="auto">
            <a:xfrm>
              <a:off x="1030" y="1086"/>
              <a:ext cx="4753" cy="33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16" name="Text Box 132"/>
            <p:cNvSpPr txBox="1">
              <a:spLocks noChangeArrowheads="1"/>
            </p:cNvSpPr>
            <p:nvPr/>
          </p:nvSpPr>
          <p:spPr bwMode="auto">
            <a:xfrm>
              <a:off x="1069" y="1121"/>
              <a:ext cx="4579" cy="2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ctr"/>
              <a:r>
                <a:rPr lang="fr-FR" altLang="fr-FR" sz="2400" b="1" dirty="0" smtClean="0">
                  <a:solidFill>
                    <a:srgbClr val="FFCC66"/>
                  </a:solidFill>
                  <a:latin typeface="Comic Sans MS" panose="030F0702030302020204" pitchFamily="66" charset="0"/>
                </a:rPr>
                <a:t>C </a:t>
              </a:r>
              <a:r>
                <a:rPr lang="fr-FR" altLang="fr-FR" sz="2400" b="1" dirty="0">
                  <a:solidFill>
                    <a:srgbClr val="FFCC66"/>
                  </a:solidFill>
                  <a:latin typeface="Comic Sans MS" panose="030F0702030302020204" pitchFamily="66" charset="0"/>
                </a:rPr>
                <a:t>= </a:t>
              </a:r>
              <a:r>
                <a:rPr lang="fr-FR" altLang="fr-FR" sz="2400" b="1" dirty="0" smtClean="0">
                  <a:solidFill>
                    <a:srgbClr val="FFCC66"/>
                  </a:solidFill>
                  <a:latin typeface="Comic Sans MS" panose="030F0702030302020204" pitchFamily="66" charset="0"/>
                </a:rPr>
                <a:t>P - H </a:t>
              </a:r>
              <a:r>
                <a:rPr lang="fr-FR" altLang="fr-FR" sz="2400" b="1" dirty="0">
                  <a:solidFill>
                    <a:srgbClr val="FFCC66"/>
                  </a:solidFill>
                  <a:latin typeface="Comic Sans MS" panose="030F0702030302020204" pitchFamily="66" charset="0"/>
                </a:rPr>
                <a:t>x </a:t>
              </a:r>
              <a:r>
                <a:rPr lang="fr-FR" altLang="fr-FR" sz="2400" b="1" dirty="0" smtClean="0">
                  <a:solidFill>
                    <a:srgbClr val="FFCC66"/>
                  </a:solidFill>
                  <a:latin typeface="Comic Sans MS" panose="030F0702030302020204" pitchFamily="66" charset="0"/>
                </a:rPr>
                <a:t>2 – E x 2 – CM x 2</a:t>
              </a:r>
              <a:endParaRPr lang="fr-FR" altLang="fr-FR" sz="2400" b="1" dirty="0">
                <a:solidFill>
                  <a:srgbClr val="FFCC66"/>
                </a:solidFill>
                <a:latin typeface="Comic Sans MS" panose="030F0702030302020204" pitchFamily="66" charset="0"/>
              </a:endParaRPr>
            </a:p>
          </p:txBody>
        </p:sp>
      </p:grpSp>
      <p:sp>
        <p:nvSpPr>
          <p:cNvPr id="117" name="Text Box 104"/>
          <p:cNvSpPr txBox="1">
            <a:spLocks noChangeArrowheads="1"/>
          </p:cNvSpPr>
          <p:nvPr/>
        </p:nvSpPr>
        <p:spPr bwMode="auto">
          <a:xfrm>
            <a:off x="7505700" y="2747143"/>
            <a:ext cx="63817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fr-FR" altLang="fr-F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CM</a:t>
            </a:r>
            <a:endParaRPr lang="fr-FR" altLang="fr-FR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18" name="Group 105"/>
          <p:cNvGrpSpPr>
            <a:grpSpLocks/>
          </p:cNvGrpSpPr>
          <p:nvPr/>
        </p:nvGrpSpPr>
        <p:grpSpPr bwMode="auto">
          <a:xfrm rot="16200000" flipH="1">
            <a:off x="7702341" y="3158915"/>
            <a:ext cx="251131" cy="193794"/>
            <a:chOff x="2160" y="1253"/>
            <a:chExt cx="675" cy="1134"/>
          </a:xfrm>
        </p:grpSpPr>
        <p:sp>
          <p:nvSpPr>
            <p:cNvPr id="119" name="Line 106"/>
            <p:cNvSpPr>
              <a:spLocks noChangeShapeType="1"/>
            </p:cNvSpPr>
            <p:nvPr/>
          </p:nvSpPr>
          <p:spPr bwMode="auto">
            <a:xfrm>
              <a:off x="2160" y="1270"/>
              <a:ext cx="0" cy="11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20" name="Line 107"/>
            <p:cNvSpPr>
              <a:spLocks noChangeShapeType="1"/>
            </p:cNvSpPr>
            <p:nvPr/>
          </p:nvSpPr>
          <p:spPr bwMode="auto">
            <a:xfrm flipH="1">
              <a:off x="2181" y="2387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21" name="Line 108"/>
            <p:cNvSpPr>
              <a:spLocks noChangeShapeType="1"/>
            </p:cNvSpPr>
            <p:nvPr/>
          </p:nvSpPr>
          <p:spPr bwMode="auto">
            <a:xfrm flipH="1">
              <a:off x="2181" y="1253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22" name="Group 105"/>
          <p:cNvGrpSpPr>
            <a:grpSpLocks/>
          </p:cNvGrpSpPr>
          <p:nvPr/>
        </p:nvGrpSpPr>
        <p:grpSpPr bwMode="auto">
          <a:xfrm rot="16200000" flipH="1">
            <a:off x="2366558" y="1107023"/>
            <a:ext cx="251131" cy="241806"/>
            <a:chOff x="2160" y="1253"/>
            <a:chExt cx="675" cy="1134"/>
          </a:xfrm>
        </p:grpSpPr>
        <p:sp>
          <p:nvSpPr>
            <p:cNvPr id="123" name="Line 106"/>
            <p:cNvSpPr>
              <a:spLocks noChangeShapeType="1"/>
            </p:cNvSpPr>
            <p:nvPr/>
          </p:nvSpPr>
          <p:spPr bwMode="auto">
            <a:xfrm>
              <a:off x="2160" y="1270"/>
              <a:ext cx="0" cy="11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24" name="Line 107"/>
            <p:cNvSpPr>
              <a:spLocks noChangeShapeType="1"/>
            </p:cNvSpPr>
            <p:nvPr/>
          </p:nvSpPr>
          <p:spPr bwMode="auto">
            <a:xfrm flipH="1">
              <a:off x="2181" y="2387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25" name="Line 108"/>
            <p:cNvSpPr>
              <a:spLocks noChangeShapeType="1"/>
            </p:cNvSpPr>
            <p:nvPr/>
          </p:nvSpPr>
          <p:spPr bwMode="auto">
            <a:xfrm flipH="1">
              <a:off x="2181" y="1253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26" name="Text Box 104"/>
          <p:cNvSpPr txBox="1">
            <a:spLocks noChangeArrowheads="1"/>
          </p:cNvSpPr>
          <p:nvPr/>
        </p:nvSpPr>
        <p:spPr bwMode="auto">
          <a:xfrm>
            <a:off x="1916158" y="746635"/>
            <a:ext cx="117149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fr-FR" altLang="fr-F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 = 7 cm</a:t>
            </a:r>
            <a:endParaRPr lang="fr-FR" altLang="fr-FR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8" name="Line 106"/>
          <p:cNvSpPr>
            <a:spLocks noChangeShapeType="1"/>
          </p:cNvSpPr>
          <p:nvPr/>
        </p:nvSpPr>
        <p:spPr bwMode="auto">
          <a:xfrm rot="16200000">
            <a:off x="6170000" y="2678226"/>
            <a:ext cx="0" cy="759755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29" name="Line 107"/>
          <p:cNvSpPr>
            <a:spLocks noChangeShapeType="1"/>
          </p:cNvSpPr>
          <p:nvPr/>
        </p:nvSpPr>
        <p:spPr bwMode="auto">
          <a:xfrm rot="16200000" flipH="1">
            <a:off x="9862533" y="6349653"/>
            <a:ext cx="239332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30" name="Line 108"/>
          <p:cNvSpPr>
            <a:spLocks noChangeShapeType="1"/>
          </p:cNvSpPr>
          <p:nvPr/>
        </p:nvSpPr>
        <p:spPr bwMode="auto">
          <a:xfrm rot="16200000" flipH="1">
            <a:off x="2251553" y="6349653"/>
            <a:ext cx="239332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31" name="Text Box 140"/>
          <p:cNvSpPr txBox="1">
            <a:spLocks noChangeArrowheads="1"/>
          </p:cNvSpPr>
          <p:nvPr/>
        </p:nvSpPr>
        <p:spPr bwMode="auto">
          <a:xfrm>
            <a:off x="4753222" y="6229986"/>
            <a:ext cx="2080889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b="1" dirty="0" smtClean="0"/>
              <a:t>P : passage &gt; 3 m</a:t>
            </a:r>
            <a:endParaRPr lang="fr-FR" altLang="fr-FR" b="1" dirty="0"/>
          </a:p>
        </p:txBody>
      </p:sp>
      <p:sp>
        <p:nvSpPr>
          <p:cNvPr id="132" name="Rectangle 131"/>
          <p:cNvSpPr/>
          <p:nvPr/>
        </p:nvSpPr>
        <p:spPr>
          <a:xfrm>
            <a:off x="3829297" y="2060431"/>
            <a:ext cx="923925" cy="350809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3" name="Rectangle 132"/>
          <p:cNvSpPr/>
          <p:nvPr/>
        </p:nvSpPr>
        <p:spPr>
          <a:xfrm>
            <a:off x="922792" y="2672109"/>
            <a:ext cx="923925" cy="350809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4" name="Rectangle 133"/>
          <p:cNvSpPr/>
          <p:nvPr/>
        </p:nvSpPr>
        <p:spPr>
          <a:xfrm>
            <a:off x="296280" y="4537067"/>
            <a:ext cx="923925" cy="350809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5" name="Rectangle 134"/>
          <p:cNvSpPr/>
          <p:nvPr/>
        </p:nvSpPr>
        <p:spPr>
          <a:xfrm>
            <a:off x="5689574" y="4800603"/>
            <a:ext cx="923925" cy="350809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6" name="Rectangle 135"/>
          <p:cNvSpPr/>
          <p:nvPr/>
        </p:nvSpPr>
        <p:spPr>
          <a:xfrm>
            <a:off x="6674559" y="6229986"/>
            <a:ext cx="923925" cy="350809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7" name="Text Box 104"/>
          <p:cNvSpPr txBox="1">
            <a:spLocks noChangeArrowheads="1"/>
          </p:cNvSpPr>
          <p:nvPr/>
        </p:nvSpPr>
        <p:spPr bwMode="auto">
          <a:xfrm>
            <a:off x="2851147" y="3386574"/>
            <a:ext cx="857254" cy="369332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fr-FR" altLang="fr-FR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 = D</a:t>
            </a:r>
            <a:endParaRPr lang="fr-FR" altLang="fr-FR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8749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18" name="Freeform 26" descr="75%"/>
          <p:cNvSpPr>
            <a:spLocks/>
          </p:cNvSpPr>
          <p:nvPr/>
        </p:nvSpPr>
        <p:spPr bwMode="auto">
          <a:xfrm>
            <a:off x="3792539" y="1916113"/>
            <a:ext cx="2663825" cy="1873250"/>
          </a:xfrm>
          <a:custGeom>
            <a:avLst/>
            <a:gdLst>
              <a:gd name="T0" fmla="*/ 0 w 1152"/>
              <a:gd name="T1" fmla="*/ 144 h 1152"/>
              <a:gd name="T2" fmla="*/ 0 w 1152"/>
              <a:gd name="T3" fmla="*/ 0 h 1152"/>
              <a:gd name="T4" fmla="*/ 144 w 1152"/>
              <a:gd name="T5" fmla="*/ 0 h 1152"/>
              <a:gd name="T6" fmla="*/ 1152 w 1152"/>
              <a:gd name="T7" fmla="*/ 1008 h 1152"/>
              <a:gd name="T8" fmla="*/ 1152 w 1152"/>
              <a:gd name="T9" fmla="*/ 1152 h 1152"/>
              <a:gd name="T10" fmla="*/ 1008 w 1152"/>
              <a:gd name="T11" fmla="*/ 1152 h 1152"/>
              <a:gd name="T12" fmla="*/ 0 w 1152"/>
              <a:gd name="T13" fmla="*/ 144 h 11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152" h="1152">
                <a:moveTo>
                  <a:pt x="0" y="144"/>
                </a:moveTo>
                <a:lnTo>
                  <a:pt x="0" y="0"/>
                </a:lnTo>
                <a:lnTo>
                  <a:pt x="144" y="0"/>
                </a:lnTo>
                <a:lnTo>
                  <a:pt x="1152" y="1008"/>
                </a:lnTo>
                <a:lnTo>
                  <a:pt x="1152" y="1152"/>
                </a:lnTo>
                <a:lnTo>
                  <a:pt x="1008" y="1152"/>
                </a:lnTo>
                <a:lnTo>
                  <a:pt x="0" y="144"/>
                </a:lnTo>
                <a:close/>
              </a:path>
            </a:pathLst>
          </a:custGeom>
          <a:pattFill prst="pct75">
            <a:fgClr>
              <a:srgbClr val="FFCC66"/>
            </a:fgClr>
            <a:bgClr>
              <a:srgbClr val="FFFFCC"/>
            </a:bgClr>
          </a:patt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grpSp>
        <p:nvGrpSpPr>
          <p:cNvPr id="59447" name="Group 55"/>
          <p:cNvGrpSpPr>
            <a:grpSpLocks noChangeAspect="1"/>
          </p:cNvGrpSpPr>
          <p:nvPr/>
        </p:nvGrpSpPr>
        <p:grpSpPr bwMode="auto">
          <a:xfrm rot="5400000">
            <a:off x="9288463" y="4046538"/>
            <a:ext cx="473075" cy="304800"/>
            <a:chOff x="3840" y="1200"/>
            <a:chExt cx="240" cy="192"/>
          </a:xfrm>
        </p:grpSpPr>
        <p:sp>
          <p:nvSpPr>
            <p:cNvPr id="59448" name="Rectangle 56" descr="75%"/>
            <p:cNvSpPr>
              <a:spLocks noChangeAspect="1" noChangeArrowheads="1"/>
            </p:cNvSpPr>
            <p:nvPr/>
          </p:nvSpPr>
          <p:spPr bwMode="auto">
            <a:xfrm>
              <a:off x="3840" y="1248"/>
              <a:ext cx="240" cy="144"/>
            </a:xfrm>
            <a:prstGeom prst="rect">
              <a:avLst/>
            </a:prstGeom>
            <a:pattFill prst="pct75">
              <a:fgClr>
                <a:srgbClr val="FFCC66"/>
              </a:fgClr>
              <a:bgClr>
                <a:srgbClr val="FFFFCC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9449" name="Line 57"/>
            <p:cNvSpPr>
              <a:spLocks noChangeAspect="1" noChangeShapeType="1"/>
            </p:cNvSpPr>
            <p:nvPr/>
          </p:nvSpPr>
          <p:spPr bwMode="auto">
            <a:xfrm flipH="1">
              <a:off x="3888" y="1200"/>
              <a:ext cx="48" cy="192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9450" name="Line 58"/>
            <p:cNvSpPr>
              <a:spLocks noChangeAspect="1" noChangeShapeType="1"/>
            </p:cNvSpPr>
            <p:nvPr/>
          </p:nvSpPr>
          <p:spPr bwMode="auto">
            <a:xfrm flipH="1">
              <a:off x="3984" y="1200"/>
              <a:ext cx="48" cy="192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59420" name="Group 28"/>
          <p:cNvGrpSpPr>
            <a:grpSpLocks/>
          </p:cNvGrpSpPr>
          <p:nvPr/>
        </p:nvGrpSpPr>
        <p:grpSpPr bwMode="auto">
          <a:xfrm>
            <a:off x="6383338" y="3521076"/>
            <a:ext cx="3065462" cy="301625"/>
            <a:chOff x="1920" y="2208"/>
            <a:chExt cx="2016" cy="192"/>
          </a:xfrm>
        </p:grpSpPr>
        <p:sp>
          <p:nvSpPr>
            <p:cNvPr id="59421" name="Rectangle 29" descr="75%"/>
            <p:cNvSpPr>
              <a:spLocks noChangeArrowheads="1"/>
            </p:cNvSpPr>
            <p:nvPr/>
          </p:nvSpPr>
          <p:spPr bwMode="auto">
            <a:xfrm rot="-5400000">
              <a:off x="2856" y="1272"/>
              <a:ext cx="144" cy="2016"/>
            </a:xfrm>
            <a:prstGeom prst="rect">
              <a:avLst/>
            </a:prstGeom>
            <a:pattFill prst="pct75">
              <a:fgClr>
                <a:srgbClr val="FFCC66"/>
              </a:fgClr>
              <a:bgClr>
                <a:srgbClr val="FFFFCC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9422" name="Line 30"/>
            <p:cNvSpPr>
              <a:spLocks noChangeShapeType="1"/>
            </p:cNvSpPr>
            <p:nvPr/>
          </p:nvSpPr>
          <p:spPr bwMode="auto">
            <a:xfrm>
              <a:off x="2112" y="2208"/>
              <a:ext cx="48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9423" name="Line 31"/>
            <p:cNvSpPr>
              <a:spLocks noChangeShapeType="1"/>
            </p:cNvSpPr>
            <p:nvPr/>
          </p:nvSpPr>
          <p:spPr bwMode="auto">
            <a:xfrm>
              <a:off x="2544" y="2208"/>
              <a:ext cx="48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9424" name="Line 32"/>
            <p:cNvSpPr>
              <a:spLocks noChangeShapeType="1"/>
            </p:cNvSpPr>
            <p:nvPr/>
          </p:nvSpPr>
          <p:spPr bwMode="auto">
            <a:xfrm flipH="1">
              <a:off x="3120" y="2208"/>
              <a:ext cx="48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9425" name="Line 33"/>
            <p:cNvSpPr>
              <a:spLocks noChangeShapeType="1"/>
            </p:cNvSpPr>
            <p:nvPr/>
          </p:nvSpPr>
          <p:spPr bwMode="auto">
            <a:xfrm flipH="1">
              <a:off x="3648" y="2208"/>
              <a:ext cx="48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59426" name="Text Box 34"/>
          <p:cNvSpPr txBox="1">
            <a:spLocks noChangeArrowheads="1"/>
          </p:cNvSpPr>
          <p:nvPr/>
        </p:nvSpPr>
        <p:spPr bwMode="auto">
          <a:xfrm>
            <a:off x="7181573" y="2998546"/>
            <a:ext cx="172034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altLang="fr-FR" dirty="0">
                <a:latin typeface="Comic Sans MS" panose="030F0702030302020204" pitchFamily="66" charset="0"/>
              </a:rPr>
              <a:t>Contre-poutre</a:t>
            </a:r>
          </a:p>
        </p:txBody>
      </p:sp>
      <p:grpSp>
        <p:nvGrpSpPr>
          <p:cNvPr id="59451" name="Group 59"/>
          <p:cNvGrpSpPr>
            <a:grpSpLocks noChangeAspect="1"/>
          </p:cNvGrpSpPr>
          <p:nvPr/>
        </p:nvGrpSpPr>
        <p:grpSpPr bwMode="auto">
          <a:xfrm rot="16200000" flipH="1">
            <a:off x="3725863" y="4046538"/>
            <a:ext cx="473075" cy="304800"/>
            <a:chOff x="3840" y="1200"/>
            <a:chExt cx="240" cy="192"/>
          </a:xfrm>
        </p:grpSpPr>
        <p:sp>
          <p:nvSpPr>
            <p:cNvPr id="59452" name="Rectangle 60" descr="75%"/>
            <p:cNvSpPr>
              <a:spLocks noChangeAspect="1" noChangeArrowheads="1"/>
            </p:cNvSpPr>
            <p:nvPr/>
          </p:nvSpPr>
          <p:spPr bwMode="auto">
            <a:xfrm>
              <a:off x="3840" y="1248"/>
              <a:ext cx="240" cy="144"/>
            </a:xfrm>
            <a:prstGeom prst="rect">
              <a:avLst/>
            </a:prstGeom>
            <a:pattFill prst="pct75">
              <a:fgClr>
                <a:srgbClr val="FFCC66"/>
              </a:fgClr>
              <a:bgClr>
                <a:srgbClr val="FFFFCC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9453" name="Line 61"/>
            <p:cNvSpPr>
              <a:spLocks noChangeAspect="1" noChangeShapeType="1"/>
            </p:cNvSpPr>
            <p:nvPr/>
          </p:nvSpPr>
          <p:spPr bwMode="auto">
            <a:xfrm flipH="1">
              <a:off x="3888" y="1200"/>
              <a:ext cx="48" cy="192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9454" name="Line 62"/>
            <p:cNvSpPr>
              <a:spLocks noChangeAspect="1" noChangeShapeType="1"/>
            </p:cNvSpPr>
            <p:nvPr/>
          </p:nvSpPr>
          <p:spPr bwMode="auto">
            <a:xfrm flipH="1">
              <a:off x="3984" y="1200"/>
              <a:ext cx="48" cy="192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59455" name="Group 63"/>
          <p:cNvGrpSpPr>
            <a:grpSpLocks noChangeAspect="1"/>
          </p:cNvGrpSpPr>
          <p:nvPr/>
        </p:nvGrpSpPr>
        <p:grpSpPr bwMode="auto">
          <a:xfrm rot="5400000" flipH="1" flipV="1">
            <a:off x="3725863" y="1516063"/>
            <a:ext cx="473075" cy="304800"/>
            <a:chOff x="3840" y="1200"/>
            <a:chExt cx="240" cy="192"/>
          </a:xfrm>
        </p:grpSpPr>
        <p:sp>
          <p:nvSpPr>
            <p:cNvPr id="59456" name="Rectangle 64" descr="75%"/>
            <p:cNvSpPr>
              <a:spLocks noChangeAspect="1" noChangeArrowheads="1"/>
            </p:cNvSpPr>
            <p:nvPr/>
          </p:nvSpPr>
          <p:spPr bwMode="auto">
            <a:xfrm>
              <a:off x="3840" y="1248"/>
              <a:ext cx="240" cy="144"/>
            </a:xfrm>
            <a:prstGeom prst="rect">
              <a:avLst/>
            </a:prstGeom>
            <a:pattFill prst="pct75">
              <a:fgClr>
                <a:srgbClr val="FFCC66"/>
              </a:fgClr>
              <a:bgClr>
                <a:srgbClr val="FFFFCC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9457" name="Line 65"/>
            <p:cNvSpPr>
              <a:spLocks noChangeAspect="1" noChangeShapeType="1"/>
            </p:cNvSpPr>
            <p:nvPr/>
          </p:nvSpPr>
          <p:spPr bwMode="auto">
            <a:xfrm flipH="1">
              <a:off x="3888" y="1200"/>
              <a:ext cx="48" cy="192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9458" name="Line 66"/>
            <p:cNvSpPr>
              <a:spLocks noChangeAspect="1" noChangeShapeType="1"/>
            </p:cNvSpPr>
            <p:nvPr/>
          </p:nvSpPr>
          <p:spPr bwMode="auto">
            <a:xfrm flipH="1">
              <a:off x="3984" y="1200"/>
              <a:ext cx="48" cy="192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5010151" y="350421"/>
            <a:ext cx="5875336" cy="860425"/>
          </a:xfrm>
          <a:prstGeom prst="rect">
            <a:avLst/>
          </a:prstGeom>
          <a:noFill/>
          <a:ln w="38100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fr-FR" altLang="fr-FR" sz="2400" u="sng" dirty="0">
                <a:latin typeface="Comic Sans MS" panose="030F0702030302020204" pitchFamily="66" charset="0"/>
              </a:rPr>
              <a:t>Etai volant Type </a:t>
            </a:r>
            <a:r>
              <a:rPr lang="fr-FR" altLang="fr-FR" sz="2400" u="sng" dirty="0" smtClean="0">
                <a:latin typeface="Comic Sans MS" panose="030F0702030302020204" pitchFamily="66" charset="0"/>
              </a:rPr>
              <a:t>2 et angles à 30° / 60°</a:t>
            </a:r>
            <a:endParaRPr lang="fr-FR" altLang="fr-FR" sz="2400" u="sng" dirty="0">
              <a:latin typeface="Comic Sans MS" panose="030F0702030302020204" pitchFamily="66" charset="0"/>
            </a:endParaRPr>
          </a:p>
          <a:p>
            <a:pPr algn="ctr"/>
            <a:r>
              <a:rPr lang="fr-FR" altLang="fr-FR" sz="2400" dirty="0">
                <a:latin typeface="Comic Sans MS" panose="030F0702030302020204" pitchFamily="66" charset="0"/>
              </a:rPr>
              <a:t>(jusqu’à 3m)</a:t>
            </a:r>
          </a:p>
        </p:txBody>
      </p:sp>
      <p:grpSp>
        <p:nvGrpSpPr>
          <p:cNvPr id="59465" name="Group 73"/>
          <p:cNvGrpSpPr>
            <a:grpSpLocks/>
          </p:cNvGrpSpPr>
          <p:nvPr/>
        </p:nvGrpSpPr>
        <p:grpSpPr bwMode="auto">
          <a:xfrm>
            <a:off x="9829800" y="2819400"/>
            <a:ext cx="533400" cy="3200400"/>
            <a:chOff x="5232" y="1776"/>
            <a:chExt cx="336" cy="2016"/>
          </a:xfrm>
        </p:grpSpPr>
        <p:sp>
          <p:nvSpPr>
            <p:cNvPr id="59396" name="Rectangle 4"/>
            <p:cNvSpPr>
              <a:spLocks noChangeArrowheads="1"/>
            </p:cNvSpPr>
            <p:nvPr/>
          </p:nvSpPr>
          <p:spPr bwMode="auto">
            <a:xfrm>
              <a:off x="5232" y="1776"/>
              <a:ext cx="336" cy="2016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9397" name="Rectangle 5"/>
            <p:cNvSpPr>
              <a:spLocks noChangeArrowheads="1"/>
            </p:cNvSpPr>
            <p:nvPr/>
          </p:nvSpPr>
          <p:spPr bwMode="auto">
            <a:xfrm>
              <a:off x="5328" y="3366"/>
              <a:ext cx="144" cy="193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9398" name="Rectangle 6"/>
            <p:cNvSpPr>
              <a:spLocks noChangeArrowheads="1"/>
            </p:cNvSpPr>
            <p:nvPr/>
          </p:nvSpPr>
          <p:spPr bwMode="auto">
            <a:xfrm>
              <a:off x="5328" y="2823"/>
              <a:ext cx="144" cy="19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9399" name="Rectangle 7"/>
            <p:cNvSpPr>
              <a:spLocks noChangeArrowheads="1"/>
            </p:cNvSpPr>
            <p:nvPr/>
          </p:nvSpPr>
          <p:spPr bwMode="auto">
            <a:xfrm>
              <a:off x="5280" y="2474"/>
              <a:ext cx="144" cy="19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9400" name="Rectangle 8"/>
            <p:cNvSpPr>
              <a:spLocks noChangeArrowheads="1"/>
            </p:cNvSpPr>
            <p:nvPr/>
          </p:nvSpPr>
          <p:spPr bwMode="auto">
            <a:xfrm>
              <a:off x="5376" y="2125"/>
              <a:ext cx="144" cy="19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9401" name="Rectangle 9"/>
            <p:cNvSpPr>
              <a:spLocks noChangeArrowheads="1"/>
            </p:cNvSpPr>
            <p:nvPr/>
          </p:nvSpPr>
          <p:spPr bwMode="auto">
            <a:xfrm>
              <a:off x="5280" y="1815"/>
              <a:ext cx="144" cy="19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59464" name="Group 72"/>
          <p:cNvGrpSpPr>
            <a:grpSpLocks/>
          </p:cNvGrpSpPr>
          <p:nvPr/>
        </p:nvGrpSpPr>
        <p:grpSpPr bwMode="auto">
          <a:xfrm>
            <a:off x="3105150" y="1348185"/>
            <a:ext cx="533400" cy="4572000"/>
            <a:chOff x="1008" y="864"/>
            <a:chExt cx="336" cy="2880"/>
          </a:xfrm>
        </p:grpSpPr>
        <p:sp>
          <p:nvSpPr>
            <p:cNvPr id="59403" name="Rectangle 11"/>
            <p:cNvSpPr>
              <a:spLocks noChangeArrowheads="1"/>
            </p:cNvSpPr>
            <p:nvPr/>
          </p:nvSpPr>
          <p:spPr bwMode="auto">
            <a:xfrm>
              <a:off x="1008" y="864"/>
              <a:ext cx="336" cy="288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9404" name="Rectangle 12"/>
            <p:cNvSpPr>
              <a:spLocks noChangeArrowheads="1"/>
            </p:cNvSpPr>
            <p:nvPr/>
          </p:nvSpPr>
          <p:spPr bwMode="auto">
            <a:xfrm>
              <a:off x="1152" y="975"/>
              <a:ext cx="144" cy="277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9405" name="Rectangle 13"/>
            <p:cNvSpPr>
              <a:spLocks noChangeArrowheads="1"/>
            </p:cNvSpPr>
            <p:nvPr/>
          </p:nvSpPr>
          <p:spPr bwMode="auto">
            <a:xfrm>
              <a:off x="1104" y="2969"/>
              <a:ext cx="144" cy="277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9406" name="Rectangle 14"/>
            <p:cNvSpPr>
              <a:spLocks noChangeArrowheads="1"/>
            </p:cNvSpPr>
            <p:nvPr/>
          </p:nvSpPr>
          <p:spPr bwMode="auto">
            <a:xfrm>
              <a:off x="1152" y="3412"/>
              <a:ext cx="144" cy="277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9407" name="Rectangle 15"/>
            <p:cNvSpPr>
              <a:spLocks noChangeArrowheads="1"/>
            </p:cNvSpPr>
            <p:nvPr/>
          </p:nvSpPr>
          <p:spPr bwMode="auto">
            <a:xfrm>
              <a:off x="1056" y="1473"/>
              <a:ext cx="144" cy="277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59409" name="Line 17"/>
          <p:cNvSpPr>
            <a:spLocks noChangeShapeType="1"/>
          </p:cNvSpPr>
          <p:nvPr/>
        </p:nvSpPr>
        <p:spPr bwMode="auto">
          <a:xfrm>
            <a:off x="3657600" y="6019801"/>
            <a:ext cx="6096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59410" name="Text Box 18"/>
          <p:cNvSpPr txBox="1">
            <a:spLocks noChangeArrowheads="1"/>
          </p:cNvSpPr>
          <p:nvPr/>
        </p:nvSpPr>
        <p:spPr bwMode="auto">
          <a:xfrm>
            <a:off x="5752994" y="5866791"/>
            <a:ext cx="2170851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fr-FR" altLang="fr-FR" b="1" dirty="0" smtClean="0"/>
              <a:t>Passage P &lt; 3 </a:t>
            </a:r>
            <a:r>
              <a:rPr lang="fr-FR" altLang="fr-FR" b="1" dirty="0"/>
              <a:t>mètres</a:t>
            </a:r>
          </a:p>
        </p:txBody>
      </p:sp>
      <p:sp>
        <p:nvSpPr>
          <p:cNvPr id="59417" name="Rectangle 25" descr="75%"/>
          <p:cNvSpPr>
            <a:spLocks noChangeArrowheads="1"/>
          </p:cNvSpPr>
          <p:nvPr/>
        </p:nvSpPr>
        <p:spPr bwMode="auto">
          <a:xfrm rot="16200000">
            <a:off x="6553200" y="1066800"/>
            <a:ext cx="228600" cy="5562600"/>
          </a:xfrm>
          <a:prstGeom prst="rect">
            <a:avLst/>
          </a:prstGeom>
          <a:pattFill prst="pct75">
            <a:fgClr>
              <a:srgbClr val="FFCC66"/>
            </a:fgClr>
            <a:bgClr>
              <a:srgbClr val="FFFFCC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grpSp>
        <p:nvGrpSpPr>
          <p:cNvPr id="59433" name="Group 41"/>
          <p:cNvGrpSpPr>
            <a:grpSpLocks/>
          </p:cNvGrpSpPr>
          <p:nvPr/>
        </p:nvGrpSpPr>
        <p:grpSpPr bwMode="auto">
          <a:xfrm rot="5400000">
            <a:off x="9234488" y="3603625"/>
            <a:ext cx="533400" cy="184150"/>
            <a:chOff x="5184" y="1632"/>
            <a:chExt cx="240" cy="96"/>
          </a:xfrm>
        </p:grpSpPr>
        <p:sp>
          <p:nvSpPr>
            <p:cNvPr id="59434" name="Rectangle 42" descr="Ondulations"/>
            <p:cNvSpPr>
              <a:spLocks noChangeArrowheads="1"/>
            </p:cNvSpPr>
            <p:nvPr/>
          </p:nvSpPr>
          <p:spPr bwMode="auto">
            <a:xfrm>
              <a:off x="5184" y="1632"/>
              <a:ext cx="240" cy="96"/>
            </a:xfrm>
            <a:prstGeom prst="rect">
              <a:avLst/>
            </a:prstGeom>
            <a:pattFill prst="zigZag">
              <a:fgClr>
                <a:srgbClr val="FFCC99"/>
              </a:fgClr>
              <a:bgClr>
                <a:srgbClr val="FFFFCC"/>
              </a:bgClr>
            </a:patt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9435" name="Line 43" descr="Ondulations"/>
            <p:cNvSpPr>
              <a:spLocks noChangeShapeType="1"/>
            </p:cNvSpPr>
            <p:nvPr/>
          </p:nvSpPr>
          <p:spPr bwMode="auto">
            <a:xfrm flipH="1">
              <a:off x="5184" y="1632"/>
              <a:ext cx="24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59438" name="Group 46"/>
          <p:cNvGrpSpPr>
            <a:grpSpLocks/>
          </p:cNvGrpSpPr>
          <p:nvPr/>
        </p:nvGrpSpPr>
        <p:grpSpPr bwMode="auto">
          <a:xfrm>
            <a:off x="3648075" y="1412876"/>
            <a:ext cx="6172200" cy="4467225"/>
            <a:chOff x="1344" y="882"/>
            <a:chExt cx="3888" cy="2814"/>
          </a:xfrm>
        </p:grpSpPr>
        <p:sp>
          <p:nvSpPr>
            <p:cNvPr id="59439" name="Rectangle 47" descr="75%"/>
            <p:cNvSpPr>
              <a:spLocks noChangeAspect="1" noChangeArrowheads="1"/>
            </p:cNvSpPr>
            <p:nvPr/>
          </p:nvSpPr>
          <p:spPr bwMode="auto">
            <a:xfrm>
              <a:off x="1344" y="882"/>
              <a:ext cx="144" cy="2814"/>
            </a:xfrm>
            <a:prstGeom prst="rect">
              <a:avLst/>
            </a:prstGeom>
            <a:pattFill prst="pct75">
              <a:fgClr>
                <a:srgbClr val="FFCC66"/>
              </a:fgClr>
              <a:bgClr>
                <a:srgbClr val="FFFFCC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9442" name="Rectangle 50" descr="75%"/>
            <p:cNvSpPr>
              <a:spLocks noChangeArrowheads="1"/>
            </p:cNvSpPr>
            <p:nvPr/>
          </p:nvSpPr>
          <p:spPr bwMode="auto">
            <a:xfrm>
              <a:off x="5088" y="1872"/>
              <a:ext cx="144" cy="1632"/>
            </a:xfrm>
            <a:prstGeom prst="rect">
              <a:avLst/>
            </a:prstGeom>
            <a:pattFill prst="pct75">
              <a:fgClr>
                <a:srgbClr val="FFCC66"/>
              </a:fgClr>
              <a:bgClr>
                <a:srgbClr val="FFFFCC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59471" name="Text Box 79"/>
          <p:cNvSpPr txBox="1">
            <a:spLocks noChangeArrowheads="1"/>
          </p:cNvSpPr>
          <p:nvPr/>
        </p:nvSpPr>
        <p:spPr bwMode="auto">
          <a:xfrm>
            <a:off x="1754379" y="561343"/>
            <a:ext cx="15001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altLang="fr-FR" sz="20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Coupe à 60°</a:t>
            </a:r>
          </a:p>
        </p:txBody>
      </p:sp>
      <p:sp>
        <p:nvSpPr>
          <p:cNvPr id="59472" name="AutoShape 80"/>
          <p:cNvSpPr>
            <a:spLocks noChangeArrowheads="1"/>
          </p:cNvSpPr>
          <p:nvPr/>
        </p:nvSpPr>
        <p:spPr bwMode="auto">
          <a:xfrm rot="3685219">
            <a:off x="3360738" y="1484314"/>
            <a:ext cx="1001712" cy="1057275"/>
          </a:xfrm>
          <a:prstGeom prst="wedgeEllipseCallout">
            <a:avLst>
              <a:gd name="adj1" fmla="val -130032"/>
              <a:gd name="adj2" fmla="val 36037"/>
            </a:avLst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fr-FR" altLang="fr-FR" sz="2400">
              <a:latin typeface="Times New Roman" panose="02020603050405020304" pitchFamily="18" charset="0"/>
            </a:endParaRPr>
          </a:p>
        </p:txBody>
      </p:sp>
      <p:sp>
        <p:nvSpPr>
          <p:cNvPr id="59474" name="AutoShape 82"/>
          <p:cNvSpPr>
            <a:spLocks noChangeArrowheads="1"/>
          </p:cNvSpPr>
          <p:nvPr/>
        </p:nvSpPr>
        <p:spPr bwMode="auto">
          <a:xfrm rot="6337309">
            <a:off x="5303838" y="3213101"/>
            <a:ext cx="1001712" cy="1057275"/>
          </a:xfrm>
          <a:prstGeom prst="wedgeEllipseCallout">
            <a:avLst>
              <a:gd name="adj1" fmla="val 71551"/>
              <a:gd name="adj2" fmla="val 51801"/>
            </a:avLst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fr-FR" altLang="fr-FR" sz="2400">
              <a:latin typeface="Times New Roman" panose="02020603050405020304" pitchFamily="18" charset="0"/>
            </a:endParaRPr>
          </a:p>
        </p:txBody>
      </p:sp>
      <p:sp>
        <p:nvSpPr>
          <p:cNvPr id="59475" name="Text Box 83"/>
          <p:cNvSpPr txBox="1">
            <a:spLocks noChangeArrowheads="1"/>
          </p:cNvSpPr>
          <p:nvPr/>
        </p:nvSpPr>
        <p:spPr bwMode="auto">
          <a:xfrm>
            <a:off x="4260057" y="4225927"/>
            <a:ext cx="15001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altLang="fr-FR" sz="20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Coupe à 30°</a:t>
            </a:r>
          </a:p>
        </p:txBody>
      </p:sp>
      <p:grpSp>
        <p:nvGrpSpPr>
          <p:cNvPr id="76" name="Group 105"/>
          <p:cNvGrpSpPr>
            <a:grpSpLocks/>
          </p:cNvGrpSpPr>
          <p:nvPr/>
        </p:nvGrpSpPr>
        <p:grpSpPr bwMode="auto">
          <a:xfrm rot="10800000" flipH="1">
            <a:off x="2637462" y="1926199"/>
            <a:ext cx="1196973" cy="1817687"/>
            <a:chOff x="2160" y="1253"/>
            <a:chExt cx="675" cy="1134"/>
          </a:xfrm>
        </p:grpSpPr>
        <p:sp>
          <p:nvSpPr>
            <p:cNvPr id="77" name="Line 106"/>
            <p:cNvSpPr>
              <a:spLocks noChangeShapeType="1"/>
            </p:cNvSpPr>
            <p:nvPr/>
          </p:nvSpPr>
          <p:spPr bwMode="auto">
            <a:xfrm>
              <a:off x="2160" y="1270"/>
              <a:ext cx="0" cy="11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78" name="Line 107"/>
            <p:cNvSpPr>
              <a:spLocks noChangeShapeType="1"/>
            </p:cNvSpPr>
            <p:nvPr/>
          </p:nvSpPr>
          <p:spPr bwMode="auto">
            <a:xfrm flipH="1">
              <a:off x="2181" y="2387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79" name="Line 108"/>
            <p:cNvSpPr>
              <a:spLocks noChangeShapeType="1"/>
            </p:cNvSpPr>
            <p:nvPr/>
          </p:nvSpPr>
          <p:spPr bwMode="auto">
            <a:xfrm flipH="1">
              <a:off x="2181" y="1253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80" name="Group 109"/>
          <p:cNvGrpSpPr>
            <a:grpSpLocks/>
          </p:cNvGrpSpPr>
          <p:nvPr/>
        </p:nvGrpSpPr>
        <p:grpSpPr bwMode="auto">
          <a:xfrm rot="10800000" flipH="1">
            <a:off x="803276" y="1916113"/>
            <a:ext cx="1763712" cy="3889375"/>
            <a:chOff x="2160" y="1253"/>
            <a:chExt cx="675" cy="1134"/>
          </a:xfrm>
        </p:grpSpPr>
        <p:sp>
          <p:nvSpPr>
            <p:cNvPr id="81" name="Line 110"/>
            <p:cNvSpPr>
              <a:spLocks noChangeShapeType="1"/>
            </p:cNvSpPr>
            <p:nvPr/>
          </p:nvSpPr>
          <p:spPr bwMode="auto">
            <a:xfrm>
              <a:off x="2160" y="1270"/>
              <a:ext cx="0" cy="11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82" name="Line 111"/>
            <p:cNvSpPr>
              <a:spLocks noChangeShapeType="1"/>
            </p:cNvSpPr>
            <p:nvPr/>
          </p:nvSpPr>
          <p:spPr bwMode="auto">
            <a:xfrm flipH="1">
              <a:off x="2181" y="2387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83" name="Line 112"/>
            <p:cNvSpPr>
              <a:spLocks noChangeShapeType="1"/>
            </p:cNvSpPr>
            <p:nvPr/>
          </p:nvSpPr>
          <p:spPr bwMode="auto">
            <a:xfrm flipH="1">
              <a:off x="2181" y="1253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84" name="Text Box 140"/>
          <p:cNvSpPr txBox="1">
            <a:spLocks noChangeArrowheads="1"/>
          </p:cNvSpPr>
          <p:nvPr/>
        </p:nvSpPr>
        <p:spPr bwMode="auto">
          <a:xfrm>
            <a:off x="234950" y="4190741"/>
            <a:ext cx="1208088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b="1" dirty="0" smtClean="0"/>
              <a:t>A : appui</a:t>
            </a:r>
            <a:endParaRPr lang="fr-FR" altLang="fr-FR" b="1" dirty="0"/>
          </a:p>
        </p:txBody>
      </p:sp>
      <p:sp>
        <p:nvSpPr>
          <p:cNvPr id="85" name="Forme libre 84"/>
          <p:cNvSpPr/>
          <p:nvPr/>
        </p:nvSpPr>
        <p:spPr>
          <a:xfrm>
            <a:off x="3886842" y="1952631"/>
            <a:ext cx="2483543" cy="1784350"/>
          </a:xfrm>
          <a:custGeom>
            <a:avLst/>
            <a:gdLst>
              <a:gd name="connsiteX0" fmla="*/ 0 w 2413000"/>
              <a:gd name="connsiteY0" fmla="*/ 0 h 4108450"/>
              <a:gd name="connsiteX1" fmla="*/ 2413000 w 2413000"/>
              <a:gd name="connsiteY1" fmla="*/ 4108450 h 4108450"/>
              <a:gd name="connsiteX2" fmla="*/ 0 w 2413000"/>
              <a:gd name="connsiteY2" fmla="*/ 4108450 h 4108450"/>
              <a:gd name="connsiteX3" fmla="*/ 0 w 2413000"/>
              <a:gd name="connsiteY3" fmla="*/ 0 h 4108450"/>
              <a:gd name="connsiteX0" fmla="*/ 0 w 3727450"/>
              <a:gd name="connsiteY0" fmla="*/ 0 h 3536950"/>
              <a:gd name="connsiteX1" fmla="*/ 3727450 w 3727450"/>
              <a:gd name="connsiteY1" fmla="*/ 3536950 h 3536950"/>
              <a:gd name="connsiteX2" fmla="*/ 1314450 w 3727450"/>
              <a:gd name="connsiteY2" fmla="*/ 3536950 h 3536950"/>
              <a:gd name="connsiteX3" fmla="*/ 0 w 3727450"/>
              <a:gd name="connsiteY3" fmla="*/ 0 h 3536950"/>
              <a:gd name="connsiteX0" fmla="*/ 0 w 1841500"/>
              <a:gd name="connsiteY0" fmla="*/ 0 h 3536950"/>
              <a:gd name="connsiteX1" fmla="*/ 1841500 w 1841500"/>
              <a:gd name="connsiteY1" fmla="*/ 1793875 h 3536950"/>
              <a:gd name="connsiteX2" fmla="*/ 1314450 w 1841500"/>
              <a:gd name="connsiteY2" fmla="*/ 3536950 h 3536950"/>
              <a:gd name="connsiteX3" fmla="*/ 0 w 1841500"/>
              <a:gd name="connsiteY3" fmla="*/ 0 h 3536950"/>
              <a:gd name="connsiteX0" fmla="*/ 0 w 1841500"/>
              <a:gd name="connsiteY0" fmla="*/ 0 h 1803400"/>
              <a:gd name="connsiteX1" fmla="*/ 1841500 w 1841500"/>
              <a:gd name="connsiteY1" fmla="*/ 1793875 h 1803400"/>
              <a:gd name="connsiteX2" fmla="*/ 28575 w 1841500"/>
              <a:gd name="connsiteY2" fmla="*/ 1803400 h 1803400"/>
              <a:gd name="connsiteX3" fmla="*/ 0 w 1841500"/>
              <a:gd name="connsiteY3" fmla="*/ 0 h 1803400"/>
              <a:gd name="connsiteX0" fmla="*/ 0 w 1812925"/>
              <a:gd name="connsiteY0" fmla="*/ 0 h 1803400"/>
              <a:gd name="connsiteX1" fmla="*/ 1812925 w 1812925"/>
              <a:gd name="connsiteY1" fmla="*/ 1793875 h 1803400"/>
              <a:gd name="connsiteX2" fmla="*/ 0 w 1812925"/>
              <a:gd name="connsiteY2" fmla="*/ 1803400 h 1803400"/>
              <a:gd name="connsiteX3" fmla="*/ 0 w 1812925"/>
              <a:gd name="connsiteY3" fmla="*/ 0 h 1803400"/>
              <a:gd name="connsiteX0" fmla="*/ 0 w 2136775"/>
              <a:gd name="connsiteY0" fmla="*/ 0 h 1803400"/>
              <a:gd name="connsiteX1" fmla="*/ 2136775 w 2136775"/>
              <a:gd name="connsiteY1" fmla="*/ 1803400 h 1803400"/>
              <a:gd name="connsiteX2" fmla="*/ 0 w 2136775"/>
              <a:gd name="connsiteY2" fmla="*/ 1803400 h 1803400"/>
              <a:gd name="connsiteX3" fmla="*/ 0 w 2136775"/>
              <a:gd name="connsiteY3" fmla="*/ 0 h 1803400"/>
              <a:gd name="connsiteX0" fmla="*/ 0 w 2136775"/>
              <a:gd name="connsiteY0" fmla="*/ 0 h 1803400"/>
              <a:gd name="connsiteX1" fmla="*/ 2136775 w 2136775"/>
              <a:gd name="connsiteY1" fmla="*/ 1755775 h 1803400"/>
              <a:gd name="connsiteX2" fmla="*/ 0 w 2136775"/>
              <a:gd name="connsiteY2" fmla="*/ 1803400 h 1803400"/>
              <a:gd name="connsiteX3" fmla="*/ 0 w 2136775"/>
              <a:gd name="connsiteY3" fmla="*/ 0 h 1803400"/>
              <a:gd name="connsiteX0" fmla="*/ 0 w 2136775"/>
              <a:gd name="connsiteY0" fmla="*/ 0 h 1765300"/>
              <a:gd name="connsiteX1" fmla="*/ 2136775 w 2136775"/>
              <a:gd name="connsiteY1" fmla="*/ 1755775 h 1765300"/>
              <a:gd name="connsiteX2" fmla="*/ 0 w 2136775"/>
              <a:gd name="connsiteY2" fmla="*/ 1765300 h 1765300"/>
              <a:gd name="connsiteX3" fmla="*/ 0 w 2136775"/>
              <a:gd name="connsiteY3" fmla="*/ 0 h 1765300"/>
              <a:gd name="connsiteX0" fmla="*/ 0 w 2136775"/>
              <a:gd name="connsiteY0" fmla="*/ 0 h 1784350"/>
              <a:gd name="connsiteX1" fmla="*/ 2136775 w 2136775"/>
              <a:gd name="connsiteY1" fmla="*/ 1774825 h 1784350"/>
              <a:gd name="connsiteX2" fmla="*/ 0 w 2136775"/>
              <a:gd name="connsiteY2" fmla="*/ 1784350 h 1784350"/>
              <a:gd name="connsiteX3" fmla="*/ 0 w 2136775"/>
              <a:gd name="connsiteY3" fmla="*/ 0 h 1784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36775" h="1784350">
                <a:moveTo>
                  <a:pt x="0" y="0"/>
                </a:moveTo>
                <a:lnTo>
                  <a:pt x="2136775" y="1774825"/>
                </a:lnTo>
                <a:lnTo>
                  <a:pt x="0" y="1784350"/>
                </a:lnTo>
                <a:lnTo>
                  <a:pt x="0" y="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86" name="Group 105"/>
          <p:cNvGrpSpPr>
            <a:grpSpLocks/>
          </p:cNvGrpSpPr>
          <p:nvPr/>
        </p:nvGrpSpPr>
        <p:grpSpPr bwMode="auto">
          <a:xfrm rot="10800000" flipH="1">
            <a:off x="2610752" y="3739896"/>
            <a:ext cx="1287617" cy="222504"/>
            <a:chOff x="2160" y="1253"/>
            <a:chExt cx="675" cy="1134"/>
          </a:xfrm>
        </p:grpSpPr>
        <p:sp>
          <p:nvSpPr>
            <p:cNvPr id="87" name="Line 106"/>
            <p:cNvSpPr>
              <a:spLocks noChangeShapeType="1"/>
            </p:cNvSpPr>
            <p:nvPr/>
          </p:nvSpPr>
          <p:spPr bwMode="auto">
            <a:xfrm>
              <a:off x="2160" y="1270"/>
              <a:ext cx="0" cy="11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88" name="Line 107"/>
            <p:cNvSpPr>
              <a:spLocks noChangeShapeType="1"/>
            </p:cNvSpPr>
            <p:nvPr/>
          </p:nvSpPr>
          <p:spPr bwMode="auto">
            <a:xfrm flipH="1">
              <a:off x="2181" y="2387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89" name="Line 108"/>
            <p:cNvSpPr>
              <a:spLocks noChangeShapeType="1"/>
            </p:cNvSpPr>
            <p:nvPr/>
          </p:nvSpPr>
          <p:spPr bwMode="auto">
            <a:xfrm flipH="1">
              <a:off x="2181" y="1253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90" name="Text Box 104"/>
          <p:cNvSpPr txBox="1">
            <a:spLocks noChangeArrowheads="1"/>
          </p:cNvSpPr>
          <p:nvPr/>
        </p:nvSpPr>
        <p:spPr bwMode="auto">
          <a:xfrm>
            <a:off x="2170907" y="3651720"/>
            <a:ext cx="463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fr-FR" altLang="fr-F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endParaRPr lang="fr-FR" altLang="fr-FR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1" name="Text Box 104"/>
          <p:cNvSpPr txBox="1">
            <a:spLocks noChangeArrowheads="1"/>
          </p:cNvSpPr>
          <p:nvPr/>
        </p:nvSpPr>
        <p:spPr bwMode="auto">
          <a:xfrm>
            <a:off x="2410227" y="2297161"/>
            <a:ext cx="463550" cy="3667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fr-FR" altLang="fr-FR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endParaRPr lang="fr-FR" altLang="fr-FR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92" name="Group 105"/>
          <p:cNvGrpSpPr>
            <a:grpSpLocks/>
          </p:cNvGrpSpPr>
          <p:nvPr/>
        </p:nvGrpSpPr>
        <p:grpSpPr bwMode="auto">
          <a:xfrm rot="18300011" flipH="1">
            <a:off x="4780838" y="906107"/>
            <a:ext cx="1196973" cy="3102056"/>
            <a:chOff x="2160" y="1253"/>
            <a:chExt cx="675" cy="1134"/>
          </a:xfrm>
        </p:grpSpPr>
        <p:sp>
          <p:nvSpPr>
            <p:cNvPr id="93" name="Line 106"/>
            <p:cNvSpPr>
              <a:spLocks noChangeShapeType="1"/>
            </p:cNvSpPr>
            <p:nvPr/>
          </p:nvSpPr>
          <p:spPr bwMode="auto">
            <a:xfrm>
              <a:off x="2160" y="1270"/>
              <a:ext cx="0" cy="11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94" name="Line 107"/>
            <p:cNvSpPr>
              <a:spLocks noChangeShapeType="1"/>
            </p:cNvSpPr>
            <p:nvPr/>
          </p:nvSpPr>
          <p:spPr bwMode="auto">
            <a:xfrm flipH="1">
              <a:off x="2181" y="2387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95" name="Line 108"/>
            <p:cNvSpPr>
              <a:spLocks noChangeShapeType="1"/>
            </p:cNvSpPr>
            <p:nvPr/>
          </p:nvSpPr>
          <p:spPr bwMode="auto">
            <a:xfrm flipH="1">
              <a:off x="2181" y="1253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96" name="Text Box 140"/>
          <p:cNvSpPr txBox="1">
            <a:spLocks noChangeArrowheads="1"/>
          </p:cNvSpPr>
          <p:nvPr/>
        </p:nvSpPr>
        <p:spPr bwMode="auto">
          <a:xfrm>
            <a:off x="5449885" y="1656744"/>
            <a:ext cx="381000" cy="3667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b="1" dirty="0" smtClean="0">
                <a:solidFill>
                  <a:srgbClr val="FF0000"/>
                </a:solidFill>
              </a:rPr>
              <a:t>L</a:t>
            </a:r>
            <a:endParaRPr lang="fr-FR" altLang="fr-FR" b="1" dirty="0">
              <a:solidFill>
                <a:srgbClr val="FF0000"/>
              </a:solidFill>
            </a:endParaRPr>
          </a:p>
        </p:txBody>
      </p:sp>
      <p:grpSp>
        <p:nvGrpSpPr>
          <p:cNvPr id="97" name="Group 105"/>
          <p:cNvGrpSpPr>
            <a:grpSpLocks/>
          </p:cNvGrpSpPr>
          <p:nvPr/>
        </p:nvGrpSpPr>
        <p:grpSpPr bwMode="auto">
          <a:xfrm rot="16200000" flipH="1">
            <a:off x="3636809" y="1165664"/>
            <a:ext cx="251131" cy="241806"/>
            <a:chOff x="2160" y="1253"/>
            <a:chExt cx="675" cy="1134"/>
          </a:xfrm>
        </p:grpSpPr>
        <p:sp>
          <p:nvSpPr>
            <p:cNvPr id="98" name="Line 106"/>
            <p:cNvSpPr>
              <a:spLocks noChangeShapeType="1"/>
            </p:cNvSpPr>
            <p:nvPr/>
          </p:nvSpPr>
          <p:spPr bwMode="auto">
            <a:xfrm>
              <a:off x="2160" y="1270"/>
              <a:ext cx="0" cy="11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99" name="Line 107"/>
            <p:cNvSpPr>
              <a:spLocks noChangeShapeType="1"/>
            </p:cNvSpPr>
            <p:nvPr/>
          </p:nvSpPr>
          <p:spPr bwMode="auto">
            <a:xfrm flipH="1">
              <a:off x="2181" y="2387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0" name="Line 108"/>
            <p:cNvSpPr>
              <a:spLocks noChangeShapeType="1"/>
            </p:cNvSpPr>
            <p:nvPr/>
          </p:nvSpPr>
          <p:spPr bwMode="auto">
            <a:xfrm flipH="1">
              <a:off x="2181" y="1253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01" name="Text Box 104"/>
          <p:cNvSpPr txBox="1">
            <a:spLocks noChangeArrowheads="1"/>
          </p:cNvSpPr>
          <p:nvPr/>
        </p:nvSpPr>
        <p:spPr bwMode="auto">
          <a:xfrm>
            <a:off x="3206794" y="797124"/>
            <a:ext cx="117149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fr-FR" altLang="fr-F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 = 7 cm</a:t>
            </a:r>
            <a:endParaRPr lang="fr-FR" altLang="fr-FR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5148262" y="1969034"/>
            <a:ext cx="923925" cy="350809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3" name="Rectangle 102"/>
          <p:cNvSpPr/>
          <p:nvPr/>
        </p:nvSpPr>
        <p:spPr>
          <a:xfrm>
            <a:off x="2120711" y="2633965"/>
            <a:ext cx="923925" cy="350809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4" name="Rectangle 103"/>
          <p:cNvSpPr/>
          <p:nvPr/>
        </p:nvSpPr>
        <p:spPr>
          <a:xfrm>
            <a:off x="296280" y="4537067"/>
            <a:ext cx="923925" cy="350809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05" name="Group 2"/>
          <p:cNvGrpSpPr>
            <a:grpSpLocks/>
          </p:cNvGrpSpPr>
          <p:nvPr/>
        </p:nvGrpSpPr>
        <p:grpSpPr bwMode="auto">
          <a:xfrm>
            <a:off x="6972300" y="1374693"/>
            <a:ext cx="3124200" cy="461616"/>
            <a:chOff x="2448" y="1101"/>
            <a:chExt cx="1968" cy="579"/>
          </a:xfrm>
        </p:grpSpPr>
        <p:sp>
          <p:nvSpPr>
            <p:cNvPr id="106" name="Rectangle 3"/>
            <p:cNvSpPr>
              <a:spLocks noChangeArrowheads="1"/>
            </p:cNvSpPr>
            <p:nvPr/>
          </p:nvSpPr>
          <p:spPr bwMode="auto">
            <a:xfrm>
              <a:off x="2448" y="1104"/>
              <a:ext cx="1968" cy="567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07" name="Text Box 4"/>
            <p:cNvSpPr txBox="1">
              <a:spLocks noChangeArrowheads="1"/>
            </p:cNvSpPr>
            <p:nvPr/>
          </p:nvSpPr>
          <p:spPr bwMode="auto">
            <a:xfrm>
              <a:off x="2877" y="1101"/>
              <a:ext cx="1049" cy="5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ctr"/>
              <a:r>
                <a:rPr lang="fr-FR" altLang="fr-FR" sz="2400" b="1" dirty="0">
                  <a:solidFill>
                    <a:srgbClr val="FFCC66"/>
                  </a:solidFill>
                  <a:latin typeface="Comic Sans MS" panose="030F0702030302020204" pitchFamily="66" charset="0"/>
                </a:rPr>
                <a:t>L = </a:t>
              </a:r>
              <a:r>
                <a:rPr lang="fr-FR" altLang="fr-FR" sz="2400" b="1" dirty="0" smtClean="0">
                  <a:solidFill>
                    <a:srgbClr val="FFCC66"/>
                  </a:solidFill>
                  <a:latin typeface="Comic Sans MS" panose="030F0702030302020204" pitchFamily="66" charset="0"/>
                </a:rPr>
                <a:t>D x 2</a:t>
              </a:r>
            </a:p>
          </p:txBody>
        </p:sp>
      </p:grpSp>
      <p:sp>
        <p:nvSpPr>
          <p:cNvPr id="59427" name="Line 35"/>
          <p:cNvSpPr>
            <a:spLocks noChangeShapeType="1"/>
          </p:cNvSpPr>
          <p:nvPr/>
        </p:nvSpPr>
        <p:spPr bwMode="auto">
          <a:xfrm>
            <a:off x="7889875" y="3349950"/>
            <a:ext cx="53253" cy="30177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grpSp>
        <p:nvGrpSpPr>
          <p:cNvPr id="108" name="Group 105"/>
          <p:cNvGrpSpPr>
            <a:grpSpLocks/>
          </p:cNvGrpSpPr>
          <p:nvPr/>
        </p:nvGrpSpPr>
        <p:grpSpPr bwMode="auto">
          <a:xfrm rot="5400000" flipH="1">
            <a:off x="7654769" y="2669824"/>
            <a:ext cx="469898" cy="3012762"/>
            <a:chOff x="2160" y="1253"/>
            <a:chExt cx="675" cy="1134"/>
          </a:xfrm>
        </p:grpSpPr>
        <p:sp>
          <p:nvSpPr>
            <p:cNvPr id="109" name="Line 106"/>
            <p:cNvSpPr>
              <a:spLocks noChangeShapeType="1"/>
            </p:cNvSpPr>
            <p:nvPr/>
          </p:nvSpPr>
          <p:spPr bwMode="auto">
            <a:xfrm>
              <a:off x="2160" y="1270"/>
              <a:ext cx="0" cy="11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10" name="Line 107"/>
            <p:cNvSpPr>
              <a:spLocks noChangeShapeType="1"/>
            </p:cNvSpPr>
            <p:nvPr/>
          </p:nvSpPr>
          <p:spPr bwMode="auto">
            <a:xfrm flipH="1">
              <a:off x="2181" y="2387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11" name="Line 108"/>
            <p:cNvSpPr>
              <a:spLocks noChangeShapeType="1"/>
            </p:cNvSpPr>
            <p:nvPr/>
          </p:nvSpPr>
          <p:spPr bwMode="auto">
            <a:xfrm flipH="1">
              <a:off x="2181" y="1253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12" name="Text Box 140"/>
          <p:cNvSpPr txBox="1">
            <a:spLocks noChangeArrowheads="1"/>
          </p:cNvSpPr>
          <p:nvPr/>
        </p:nvSpPr>
        <p:spPr bwMode="auto">
          <a:xfrm>
            <a:off x="7637836" y="4238333"/>
            <a:ext cx="381000" cy="3667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b="1" dirty="0">
                <a:solidFill>
                  <a:srgbClr val="FF0000"/>
                </a:solidFill>
              </a:rPr>
              <a:t>C</a:t>
            </a:r>
          </a:p>
        </p:txBody>
      </p:sp>
      <p:grpSp>
        <p:nvGrpSpPr>
          <p:cNvPr id="113" name="Group 130"/>
          <p:cNvGrpSpPr>
            <a:grpSpLocks/>
          </p:cNvGrpSpPr>
          <p:nvPr/>
        </p:nvGrpSpPr>
        <p:grpSpPr bwMode="auto">
          <a:xfrm>
            <a:off x="4059120" y="5152062"/>
            <a:ext cx="5336980" cy="582114"/>
            <a:chOff x="1030" y="1086"/>
            <a:chExt cx="4753" cy="336"/>
          </a:xfrm>
        </p:grpSpPr>
        <p:sp>
          <p:nvSpPr>
            <p:cNvPr id="114" name="Rectangle 131"/>
            <p:cNvSpPr>
              <a:spLocks noChangeArrowheads="1"/>
            </p:cNvSpPr>
            <p:nvPr/>
          </p:nvSpPr>
          <p:spPr bwMode="auto">
            <a:xfrm>
              <a:off x="1030" y="1086"/>
              <a:ext cx="4753" cy="33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15" name="Text Box 132"/>
            <p:cNvSpPr txBox="1">
              <a:spLocks noChangeArrowheads="1"/>
            </p:cNvSpPr>
            <p:nvPr/>
          </p:nvSpPr>
          <p:spPr bwMode="auto">
            <a:xfrm>
              <a:off x="1351" y="1121"/>
              <a:ext cx="4019" cy="2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ctr"/>
              <a:r>
                <a:rPr lang="fr-FR" altLang="fr-FR" sz="2400" b="1" dirty="0" smtClean="0">
                  <a:solidFill>
                    <a:srgbClr val="FFCC66"/>
                  </a:solidFill>
                  <a:latin typeface="Comic Sans MS" panose="030F0702030302020204" pitchFamily="66" charset="0"/>
                </a:rPr>
                <a:t>C </a:t>
              </a:r>
              <a:r>
                <a:rPr lang="fr-FR" altLang="fr-FR" sz="2400" b="1" dirty="0">
                  <a:solidFill>
                    <a:srgbClr val="FFCC66"/>
                  </a:solidFill>
                  <a:latin typeface="Comic Sans MS" panose="030F0702030302020204" pitchFamily="66" charset="0"/>
                </a:rPr>
                <a:t>= </a:t>
              </a:r>
              <a:r>
                <a:rPr lang="fr-FR" altLang="fr-FR" sz="2400" b="1" dirty="0" smtClean="0">
                  <a:solidFill>
                    <a:srgbClr val="FFCC66"/>
                  </a:solidFill>
                  <a:latin typeface="Comic Sans MS" panose="030F0702030302020204" pitchFamily="66" charset="0"/>
                </a:rPr>
                <a:t>P – L/1,15 – E x 2 – CM</a:t>
              </a:r>
              <a:endParaRPr lang="fr-FR" altLang="fr-FR" sz="2400" b="1" dirty="0">
                <a:solidFill>
                  <a:srgbClr val="FFCC66"/>
                </a:solidFill>
                <a:latin typeface="Comic Sans MS" panose="030F0702030302020204" pitchFamily="66" charset="0"/>
              </a:endParaRPr>
            </a:p>
          </p:txBody>
        </p:sp>
      </p:grpSp>
      <p:sp>
        <p:nvSpPr>
          <p:cNvPr id="116" name="Rectangle 115"/>
          <p:cNvSpPr/>
          <p:nvPr/>
        </p:nvSpPr>
        <p:spPr>
          <a:xfrm>
            <a:off x="6265647" y="4743579"/>
            <a:ext cx="923925" cy="350809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7" name="Text Box 104"/>
          <p:cNvSpPr txBox="1">
            <a:spLocks noChangeArrowheads="1"/>
          </p:cNvSpPr>
          <p:nvPr/>
        </p:nvSpPr>
        <p:spPr bwMode="auto">
          <a:xfrm>
            <a:off x="4648710" y="3352295"/>
            <a:ext cx="463550" cy="3667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fr-FR" altLang="fr-FR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endParaRPr lang="fr-FR" altLang="fr-FR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8" name="Text Box 104"/>
          <p:cNvSpPr txBox="1">
            <a:spLocks noChangeArrowheads="1"/>
          </p:cNvSpPr>
          <p:nvPr/>
        </p:nvSpPr>
        <p:spPr bwMode="auto">
          <a:xfrm>
            <a:off x="9167811" y="2394235"/>
            <a:ext cx="63817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fr-FR" altLang="fr-F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CM</a:t>
            </a:r>
            <a:endParaRPr lang="fr-FR" altLang="fr-FR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19" name="Group 105"/>
          <p:cNvGrpSpPr>
            <a:grpSpLocks/>
          </p:cNvGrpSpPr>
          <p:nvPr/>
        </p:nvGrpSpPr>
        <p:grpSpPr bwMode="auto">
          <a:xfrm rot="16200000" flipH="1">
            <a:off x="9148264" y="2995261"/>
            <a:ext cx="674436" cy="193341"/>
            <a:chOff x="2160" y="1253"/>
            <a:chExt cx="675" cy="1134"/>
          </a:xfrm>
        </p:grpSpPr>
        <p:sp>
          <p:nvSpPr>
            <p:cNvPr id="120" name="Line 106"/>
            <p:cNvSpPr>
              <a:spLocks noChangeShapeType="1"/>
            </p:cNvSpPr>
            <p:nvPr/>
          </p:nvSpPr>
          <p:spPr bwMode="auto">
            <a:xfrm>
              <a:off x="2160" y="1270"/>
              <a:ext cx="0" cy="11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21" name="Line 107"/>
            <p:cNvSpPr>
              <a:spLocks noChangeShapeType="1"/>
            </p:cNvSpPr>
            <p:nvPr/>
          </p:nvSpPr>
          <p:spPr bwMode="auto">
            <a:xfrm flipH="1">
              <a:off x="2181" y="2387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22" name="Line 108"/>
            <p:cNvSpPr>
              <a:spLocks noChangeShapeType="1"/>
            </p:cNvSpPr>
            <p:nvPr/>
          </p:nvSpPr>
          <p:spPr bwMode="auto">
            <a:xfrm flipH="1">
              <a:off x="2181" y="1253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1818438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3886200" y="1524000"/>
            <a:ext cx="4495800" cy="2286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47107" name="Text Box 3"/>
          <p:cNvSpPr txBox="1">
            <a:spLocks noChangeArrowheads="1"/>
          </p:cNvSpPr>
          <p:nvPr/>
        </p:nvSpPr>
        <p:spPr bwMode="auto">
          <a:xfrm>
            <a:off x="4943476" y="404814"/>
            <a:ext cx="2422525" cy="492443"/>
          </a:xfrm>
          <a:prstGeom prst="rect">
            <a:avLst/>
          </a:prstGeom>
          <a:noFill/>
          <a:ln w="38100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fr-FR" altLang="fr-FR" sz="2600" u="sng">
                <a:latin typeface="Comic Sans MS" panose="030F0702030302020204" pitchFamily="66" charset="0"/>
              </a:rPr>
              <a:t>Etai vertical</a:t>
            </a:r>
          </a:p>
        </p:txBody>
      </p:sp>
      <p:sp>
        <p:nvSpPr>
          <p:cNvPr id="47108" name="Rectangle 4" descr="75%"/>
          <p:cNvSpPr>
            <a:spLocks noChangeArrowheads="1"/>
          </p:cNvSpPr>
          <p:nvPr/>
        </p:nvSpPr>
        <p:spPr bwMode="auto">
          <a:xfrm rot="5400000">
            <a:off x="6019800" y="4572000"/>
            <a:ext cx="228600" cy="3429000"/>
          </a:xfrm>
          <a:prstGeom prst="rect">
            <a:avLst/>
          </a:prstGeom>
          <a:pattFill prst="pct75">
            <a:fgClr>
              <a:srgbClr val="FFCC66"/>
            </a:fgClr>
            <a:bgClr>
              <a:srgbClr val="FFFFCC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grpSp>
        <p:nvGrpSpPr>
          <p:cNvPr id="47109" name="Group 5"/>
          <p:cNvGrpSpPr>
            <a:grpSpLocks/>
          </p:cNvGrpSpPr>
          <p:nvPr/>
        </p:nvGrpSpPr>
        <p:grpSpPr bwMode="auto">
          <a:xfrm>
            <a:off x="5943600" y="6019800"/>
            <a:ext cx="381000" cy="152400"/>
            <a:chOff x="5184" y="1632"/>
            <a:chExt cx="240" cy="96"/>
          </a:xfrm>
        </p:grpSpPr>
        <p:sp>
          <p:nvSpPr>
            <p:cNvPr id="47110" name="Rectangle 6" descr="Ondulations"/>
            <p:cNvSpPr>
              <a:spLocks noChangeArrowheads="1"/>
            </p:cNvSpPr>
            <p:nvPr/>
          </p:nvSpPr>
          <p:spPr bwMode="auto">
            <a:xfrm>
              <a:off x="5184" y="1632"/>
              <a:ext cx="240" cy="96"/>
            </a:xfrm>
            <a:prstGeom prst="rect">
              <a:avLst/>
            </a:prstGeom>
            <a:pattFill prst="zigZag">
              <a:fgClr>
                <a:srgbClr val="FFCC99"/>
              </a:fgClr>
              <a:bgClr>
                <a:srgbClr val="FFFFCC"/>
              </a:bgClr>
            </a:patt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7111" name="Line 7" descr="Ondulations"/>
            <p:cNvSpPr>
              <a:spLocks noChangeShapeType="1"/>
            </p:cNvSpPr>
            <p:nvPr/>
          </p:nvSpPr>
          <p:spPr bwMode="auto">
            <a:xfrm flipH="1">
              <a:off x="5184" y="1632"/>
              <a:ext cx="24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47112" name="Rectangle 8"/>
          <p:cNvSpPr>
            <a:spLocks noChangeArrowheads="1"/>
          </p:cNvSpPr>
          <p:nvPr/>
        </p:nvSpPr>
        <p:spPr bwMode="auto">
          <a:xfrm>
            <a:off x="3886200" y="6400800"/>
            <a:ext cx="4495800" cy="2286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47113" name="Freeform 9" descr="75 %"/>
          <p:cNvSpPr>
            <a:spLocks/>
          </p:cNvSpPr>
          <p:nvPr/>
        </p:nvSpPr>
        <p:spPr bwMode="auto">
          <a:xfrm>
            <a:off x="6240464" y="1981201"/>
            <a:ext cx="1379537" cy="1808163"/>
          </a:xfrm>
          <a:custGeom>
            <a:avLst/>
            <a:gdLst>
              <a:gd name="T0" fmla="*/ 0 w 816"/>
              <a:gd name="T1" fmla="*/ 960 h 1056"/>
              <a:gd name="T2" fmla="*/ 720 w 816"/>
              <a:gd name="T3" fmla="*/ 0 h 1056"/>
              <a:gd name="T4" fmla="*/ 816 w 816"/>
              <a:gd name="T5" fmla="*/ 0 h 1056"/>
              <a:gd name="T6" fmla="*/ 816 w 816"/>
              <a:gd name="T7" fmla="*/ 144 h 1056"/>
              <a:gd name="T8" fmla="*/ 144 w 816"/>
              <a:gd name="T9" fmla="*/ 1056 h 1056"/>
              <a:gd name="T10" fmla="*/ 0 w 816"/>
              <a:gd name="T11" fmla="*/ 1056 h 1056"/>
              <a:gd name="T12" fmla="*/ 0 w 816"/>
              <a:gd name="T13" fmla="*/ 960 h 10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16" h="1056">
                <a:moveTo>
                  <a:pt x="0" y="960"/>
                </a:moveTo>
                <a:lnTo>
                  <a:pt x="720" y="0"/>
                </a:lnTo>
                <a:lnTo>
                  <a:pt x="816" y="0"/>
                </a:lnTo>
                <a:lnTo>
                  <a:pt x="816" y="144"/>
                </a:lnTo>
                <a:lnTo>
                  <a:pt x="144" y="1056"/>
                </a:lnTo>
                <a:lnTo>
                  <a:pt x="0" y="1056"/>
                </a:lnTo>
                <a:lnTo>
                  <a:pt x="0" y="960"/>
                </a:lnTo>
                <a:close/>
              </a:path>
            </a:pathLst>
          </a:custGeom>
          <a:pattFill prst="pct75">
            <a:fgClr>
              <a:srgbClr val="FFCC66"/>
            </a:fgClr>
            <a:bgClr>
              <a:srgbClr val="FFFFCC"/>
            </a:bgClr>
          </a:patt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47114" name="Freeform 10" descr="75 %"/>
          <p:cNvSpPr>
            <a:spLocks/>
          </p:cNvSpPr>
          <p:nvPr/>
        </p:nvSpPr>
        <p:spPr bwMode="auto">
          <a:xfrm flipH="1">
            <a:off x="4648201" y="1981201"/>
            <a:ext cx="1376363" cy="1808163"/>
          </a:xfrm>
          <a:custGeom>
            <a:avLst/>
            <a:gdLst>
              <a:gd name="T0" fmla="*/ 0 w 816"/>
              <a:gd name="T1" fmla="*/ 960 h 1056"/>
              <a:gd name="T2" fmla="*/ 720 w 816"/>
              <a:gd name="T3" fmla="*/ 0 h 1056"/>
              <a:gd name="T4" fmla="*/ 816 w 816"/>
              <a:gd name="T5" fmla="*/ 0 h 1056"/>
              <a:gd name="T6" fmla="*/ 816 w 816"/>
              <a:gd name="T7" fmla="*/ 144 h 1056"/>
              <a:gd name="T8" fmla="*/ 144 w 816"/>
              <a:gd name="T9" fmla="*/ 1056 h 1056"/>
              <a:gd name="T10" fmla="*/ 0 w 816"/>
              <a:gd name="T11" fmla="*/ 1056 h 1056"/>
              <a:gd name="T12" fmla="*/ 0 w 816"/>
              <a:gd name="T13" fmla="*/ 960 h 10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16" h="1056">
                <a:moveTo>
                  <a:pt x="0" y="960"/>
                </a:moveTo>
                <a:lnTo>
                  <a:pt x="720" y="0"/>
                </a:lnTo>
                <a:lnTo>
                  <a:pt x="816" y="0"/>
                </a:lnTo>
                <a:lnTo>
                  <a:pt x="816" y="144"/>
                </a:lnTo>
                <a:lnTo>
                  <a:pt x="144" y="1056"/>
                </a:lnTo>
                <a:lnTo>
                  <a:pt x="0" y="1056"/>
                </a:lnTo>
                <a:lnTo>
                  <a:pt x="0" y="960"/>
                </a:lnTo>
                <a:close/>
              </a:path>
            </a:pathLst>
          </a:custGeom>
          <a:pattFill prst="pct75">
            <a:fgClr>
              <a:srgbClr val="FFCC66"/>
            </a:fgClr>
            <a:bgClr>
              <a:srgbClr val="FFFFCC"/>
            </a:bgClr>
          </a:patt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grpSp>
        <p:nvGrpSpPr>
          <p:cNvPr id="47115" name="Group 11"/>
          <p:cNvGrpSpPr>
            <a:grpSpLocks/>
          </p:cNvGrpSpPr>
          <p:nvPr/>
        </p:nvGrpSpPr>
        <p:grpSpPr bwMode="auto">
          <a:xfrm rot="5400000" flipV="1">
            <a:off x="6123782" y="3837782"/>
            <a:ext cx="401637" cy="304800"/>
            <a:chOff x="3840" y="1200"/>
            <a:chExt cx="240" cy="192"/>
          </a:xfrm>
        </p:grpSpPr>
        <p:sp>
          <p:nvSpPr>
            <p:cNvPr id="47116" name="Rectangle 12" descr="75%"/>
            <p:cNvSpPr>
              <a:spLocks noChangeArrowheads="1"/>
            </p:cNvSpPr>
            <p:nvPr/>
          </p:nvSpPr>
          <p:spPr bwMode="auto">
            <a:xfrm>
              <a:off x="3840" y="1248"/>
              <a:ext cx="240" cy="144"/>
            </a:xfrm>
            <a:prstGeom prst="rect">
              <a:avLst/>
            </a:prstGeom>
            <a:pattFill prst="pct75">
              <a:fgClr>
                <a:srgbClr val="FFCC66"/>
              </a:fgClr>
              <a:bgClr>
                <a:srgbClr val="FFFFCC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7117" name="Line 13"/>
            <p:cNvSpPr>
              <a:spLocks noChangeShapeType="1"/>
            </p:cNvSpPr>
            <p:nvPr/>
          </p:nvSpPr>
          <p:spPr bwMode="auto">
            <a:xfrm flipH="1">
              <a:off x="3888" y="1200"/>
              <a:ext cx="48" cy="192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7118" name="Line 14"/>
            <p:cNvSpPr>
              <a:spLocks noChangeShapeType="1"/>
            </p:cNvSpPr>
            <p:nvPr/>
          </p:nvSpPr>
          <p:spPr bwMode="auto">
            <a:xfrm flipH="1">
              <a:off x="3984" y="1200"/>
              <a:ext cx="48" cy="192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47119" name="Group 15"/>
          <p:cNvGrpSpPr>
            <a:grpSpLocks/>
          </p:cNvGrpSpPr>
          <p:nvPr/>
        </p:nvGrpSpPr>
        <p:grpSpPr bwMode="auto">
          <a:xfrm rot="16200000" flipH="1" flipV="1">
            <a:off x="5742782" y="3837782"/>
            <a:ext cx="401637" cy="304800"/>
            <a:chOff x="3840" y="1200"/>
            <a:chExt cx="240" cy="192"/>
          </a:xfrm>
        </p:grpSpPr>
        <p:sp>
          <p:nvSpPr>
            <p:cNvPr id="47120" name="Rectangle 16" descr="75%"/>
            <p:cNvSpPr>
              <a:spLocks noChangeArrowheads="1"/>
            </p:cNvSpPr>
            <p:nvPr/>
          </p:nvSpPr>
          <p:spPr bwMode="auto">
            <a:xfrm>
              <a:off x="3840" y="1248"/>
              <a:ext cx="240" cy="144"/>
            </a:xfrm>
            <a:prstGeom prst="rect">
              <a:avLst/>
            </a:prstGeom>
            <a:pattFill prst="pct75">
              <a:fgClr>
                <a:srgbClr val="FFCC66"/>
              </a:fgClr>
              <a:bgClr>
                <a:srgbClr val="FFFFCC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7121" name="Line 17"/>
            <p:cNvSpPr>
              <a:spLocks noChangeShapeType="1"/>
            </p:cNvSpPr>
            <p:nvPr/>
          </p:nvSpPr>
          <p:spPr bwMode="auto">
            <a:xfrm flipH="1">
              <a:off x="3888" y="1200"/>
              <a:ext cx="48" cy="192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7122" name="Line 18"/>
            <p:cNvSpPr>
              <a:spLocks noChangeShapeType="1"/>
            </p:cNvSpPr>
            <p:nvPr/>
          </p:nvSpPr>
          <p:spPr bwMode="auto">
            <a:xfrm flipH="1">
              <a:off x="3984" y="1200"/>
              <a:ext cx="48" cy="192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47123" name="Rectangle 19" descr="75%"/>
          <p:cNvSpPr>
            <a:spLocks noChangeArrowheads="1"/>
          </p:cNvSpPr>
          <p:nvPr/>
        </p:nvSpPr>
        <p:spPr bwMode="auto">
          <a:xfrm>
            <a:off x="6019800" y="1981200"/>
            <a:ext cx="228600" cy="4038600"/>
          </a:xfrm>
          <a:prstGeom prst="rect">
            <a:avLst/>
          </a:prstGeom>
          <a:pattFill prst="pct75">
            <a:fgClr>
              <a:srgbClr val="FFCC66"/>
            </a:fgClr>
            <a:bgClr>
              <a:srgbClr val="FFFFCC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47124" name="Rectangle 20" descr="75%"/>
          <p:cNvSpPr>
            <a:spLocks noChangeArrowheads="1"/>
          </p:cNvSpPr>
          <p:nvPr/>
        </p:nvSpPr>
        <p:spPr bwMode="auto">
          <a:xfrm>
            <a:off x="4267200" y="1752600"/>
            <a:ext cx="3733800" cy="228600"/>
          </a:xfrm>
          <a:prstGeom prst="rect">
            <a:avLst/>
          </a:prstGeom>
          <a:pattFill prst="pct75">
            <a:fgClr>
              <a:srgbClr val="FFCC66"/>
            </a:fgClr>
            <a:bgClr>
              <a:srgbClr val="FFFFCC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grpSp>
        <p:nvGrpSpPr>
          <p:cNvPr id="47125" name="Group 21"/>
          <p:cNvGrpSpPr>
            <a:grpSpLocks/>
          </p:cNvGrpSpPr>
          <p:nvPr/>
        </p:nvGrpSpPr>
        <p:grpSpPr bwMode="auto">
          <a:xfrm>
            <a:off x="7620000" y="1905000"/>
            <a:ext cx="381000" cy="304800"/>
            <a:chOff x="3840" y="1200"/>
            <a:chExt cx="240" cy="192"/>
          </a:xfrm>
        </p:grpSpPr>
        <p:sp>
          <p:nvSpPr>
            <p:cNvPr id="47126" name="Rectangle 22" descr="75%"/>
            <p:cNvSpPr>
              <a:spLocks noChangeArrowheads="1"/>
            </p:cNvSpPr>
            <p:nvPr/>
          </p:nvSpPr>
          <p:spPr bwMode="auto">
            <a:xfrm>
              <a:off x="3840" y="1248"/>
              <a:ext cx="240" cy="144"/>
            </a:xfrm>
            <a:prstGeom prst="rect">
              <a:avLst/>
            </a:prstGeom>
            <a:pattFill prst="pct75">
              <a:fgClr>
                <a:srgbClr val="FFCC66"/>
              </a:fgClr>
              <a:bgClr>
                <a:srgbClr val="FFFFCC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7127" name="Line 23"/>
            <p:cNvSpPr>
              <a:spLocks noChangeShapeType="1"/>
            </p:cNvSpPr>
            <p:nvPr/>
          </p:nvSpPr>
          <p:spPr bwMode="auto">
            <a:xfrm flipH="1">
              <a:off x="3888" y="1200"/>
              <a:ext cx="48" cy="192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7128" name="Line 24"/>
            <p:cNvSpPr>
              <a:spLocks noChangeShapeType="1"/>
            </p:cNvSpPr>
            <p:nvPr/>
          </p:nvSpPr>
          <p:spPr bwMode="auto">
            <a:xfrm flipH="1">
              <a:off x="3984" y="1200"/>
              <a:ext cx="48" cy="192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47129" name="Group 25"/>
          <p:cNvGrpSpPr>
            <a:grpSpLocks/>
          </p:cNvGrpSpPr>
          <p:nvPr/>
        </p:nvGrpSpPr>
        <p:grpSpPr bwMode="auto">
          <a:xfrm flipH="1">
            <a:off x="4267200" y="1905000"/>
            <a:ext cx="381000" cy="304800"/>
            <a:chOff x="3840" y="1200"/>
            <a:chExt cx="240" cy="192"/>
          </a:xfrm>
        </p:grpSpPr>
        <p:sp>
          <p:nvSpPr>
            <p:cNvPr id="47130" name="Rectangle 26" descr="75%"/>
            <p:cNvSpPr>
              <a:spLocks noChangeArrowheads="1"/>
            </p:cNvSpPr>
            <p:nvPr/>
          </p:nvSpPr>
          <p:spPr bwMode="auto">
            <a:xfrm>
              <a:off x="3840" y="1248"/>
              <a:ext cx="240" cy="144"/>
            </a:xfrm>
            <a:prstGeom prst="rect">
              <a:avLst/>
            </a:prstGeom>
            <a:pattFill prst="pct75">
              <a:fgClr>
                <a:srgbClr val="FFCC66"/>
              </a:fgClr>
              <a:bgClr>
                <a:srgbClr val="FFFFCC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7131" name="Line 27"/>
            <p:cNvSpPr>
              <a:spLocks noChangeShapeType="1"/>
            </p:cNvSpPr>
            <p:nvPr/>
          </p:nvSpPr>
          <p:spPr bwMode="auto">
            <a:xfrm flipH="1">
              <a:off x="3888" y="1200"/>
              <a:ext cx="48" cy="192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7132" name="Line 28"/>
            <p:cNvSpPr>
              <a:spLocks noChangeShapeType="1"/>
            </p:cNvSpPr>
            <p:nvPr/>
          </p:nvSpPr>
          <p:spPr bwMode="auto">
            <a:xfrm flipH="1">
              <a:off x="3984" y="1200"/>
              <a:ext cx="48" cy="192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47134" name="Group 30"/>
          <p:cNvGrpSpPr>
            <a:grpSpLocks/>
          </p:cNvGrpSpPr>
          <p:nvPr/>
        </p:nvGrpSpPr>
        <p:grpSpPr bwMode="auto">
          <a:xfrm>
            <a:off x="3143251" y="1989138"/>
            <a:ext cx="1296988" cy="4183062"/>
            <a:chOff x="1020" y="1253"/>
            <a:chExt cx="817" cy="2631"/>
          </a:xfrm>
        </p:grpSpPr>
        <p:sp>
          <p:nvSpPr>
            <p:cNvPr id="47135" name="Line 31"/>
            <p:cNvSpPr>
              <a:spLocks noChangeShapeType="1"/>
            </p:cNvSpPr>
            <p:nvPr/>
          </p:nvSpPr>
          <p:spPr bwMode="auto">
            <a:xfrm>
              <a:off x="1020" y="1291"/>
              <a:ext cx="0" cy="258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7136" name="Line 32"/>
            <p:cNvSpPr>
              <a:spLocks noChangeShapeType="1"/>
            </p:cNvSpPr>
            <p:nvPr/>
          </p:nvSpPr>
          <p:spPr bwMode="auto">
            <a:xfrm flipH="1">
              <a:off x="1045" y="3884"/>
              <a:ext cx="7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7137" name="Line 33"/>
            <p:cNvSpPr>
              <a:spLocks noChangeShapeType="1"/>
            </p:cNvSpPr>
            <p:nvPr/>
          </p:nvSpPr>
          <p:spPr bwMode="auto">
            <a:xfrm flipH="1">
              <a:off x="1045" y="1253"/>
              <a:ext cx="65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47138" name="Text Box 34"/>
          <p:cNvSpPr txBox="1">
            <a:spLocks noChangeArrowheads="1"/>
          </p:cNvSpPr>
          <p:nvPr/>
        </p:nvSpPr>
        <p:spPr bwMode="auto">
          <a:xfrm>
            <a:off x="2803526" y="4070335"/>
            <a:ext cx="677863" cy="36886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fr-FR" altLang="fr-F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HP</a:t>
            </a:r>
            <a:endParaRPr lang="fr-FR" altLang="fr-FR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7139" name="Text Box 35"/>
          <p:cNvSpPr txBox="1">
            <a:spLocks noChangeArrowheads="1"/>
          </p:cNvSpPr>
          <p:nvPr/>
        </p:nvSpPr>
        <p:spPr bwMode="auto">
          <a:xfrm>
            <a:off x="3178970" y="4587830"/>
            <a:ext cx="261223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fr-FR" altLang="fr-F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HP = </a:t>
            </a:r>
            <a:r>
              <a:rPr lang="fr-FR" altLang="fr-FR" b="1" dirty="0">
                <a:latin typeface="Calibri" panose="020F0502020204030204" pitchFamily="34" charset="0"/>
                <a:cs typeface="Calibri" panose="020F0502020204030204" pitchFamily="34" charset="0"/>
              </a:rPr>
              <a:t>Hauteur du sol au plafond - l’épaisseur du chapeau et de la semelle et des coins mariés</a:t>
            </a:r>
          </a:p>
        </p:txBody>
      </p:sp>
      <p:grpSp>
        <p:nvGrpSpPr>
          <p:cNvPr id="47150" name="Group 46"/>
          <p:cNvGrpSpPr>
            <a:grpSpLocks/>
          </p:cNvGrpSpPr>
          <p:nvPr/>
        </p:nvGrpSpPr>
        <p:grpSpPr bwMode="auto">
          <a:xfrm>
            <a:off x="8514677" y="1524002"/>
            <a:ext cx="3116263" cy="538163"/>
            <a:chOff x="2381" y="1104"/>
            <a:chExt cx="2035" cy="339"/>
          </a:xfrm>
        </p:grpSpPr>
        <p:sp>
          <p:nvSpPr>
            <p:cNvPr id="47151" name="Rectangle 47"/>
            <p:cNvSpPr>
              <a:spLocks noChangeArrowheads="1"/>
            </p:cNvSpPr>
            <p:nvPr/>
          </p:nvSpPr>
          <p:spPr bwMode="auto">
            <a:xfrm>
              <a:off x="2448" y="1104"/>
              <a:ext cx="1968" cy="33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7152" name="Text Box 48"/>
            <p:cNvSpPr txBox="1">
              <a:spLocks noChangeArrowheads="1"/>
            </p:cNvSpPr>
            <p:nvPr/>
          </p:nvSpPr>
          <p:spPr bwMode="auto">
            <a:xfrm>
              <a:off x="2381" y="1152"/>
              <a:ext cx="1938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fr-FR" altLang="fr-FR" sz="2400" b="1" dirty="0">
                  <a:solidFill>
                    <a:srgbClr val="FFCC66"/>
                  </a:solidFill>
                  <a:latin typeface="Comic Sans MS" panose="030F0702030302020204" pitchFamily="66" charset="0"/>
                </a:rPr>
                <a:t> L = </a:t>
              </a:r>
              <a:r>
                <a:rPr lang="fr-FR" altLang="fr-FR" sz="2400" b="1" dirty="0" smtClean="0">
                  <a:solidFill>
                    <a:srgbClr val="FFCC66"/>
                  </a:solidFill>
                  <a:latin typeface="Comic Sans MS" panose="030F0702030302020204" pitchFamily="66" charset="0"/>
                </a:rPr>
                <a:t>H </a:t>
              </a:r>
              <a:r>
                <a:rPr lang="fr-FR" altLang="fr-FR" sz="2400" b="1" dirty="0">
                  <a:solidFill>
                    <a:srgbClr val="FFCC66"/>
                  </a:solidFill>
                  <a:latin typeface="Comic Sans MS" panose="030F0702030302020204" pitchFamily="66" charset="0"/>
                </a:rPr>
                <a:t>x 1.15</a:t>
              </a:r>
            </a:p>
          </p:txBody>
        </p:sp>
      </p:grpSp>
      <p:grpSp>
        <p:nvGrpSpPr>
          <p:cNvPr id="47161" name="Group 57"/>
          <p:cNvGrpSpPr>
            <a:grpSpLocks/>
          </p:cNvGrpSpPr>
          <p:nvPr/>
        </p:nvGrpSpPr>
        <p:grpSpPr bwMode="auto">
          <a:xfrm>
            <a:off x="4953001" y="1989139"/>
            <a:ext cx="1071563" cy="1800225"/>
            <a:chOff x="2160" y="1253"/>
            <a:chExt cx="675" cy="1134"/>
          </a:xfrm>
        </p:grpSpPr>
        <p:sp>
          <p:nvSpPr>
            <p:cNvPr id="47162" name="Line 58"/>
            <p:cNvSpPr>
              <a:spLocks noChangeShapeType="1"/>
            </p:cNvSpPr>
            <p:nvPr/>
          </p:nvSpPr>
          <p:spPr bwMode="auto">
            <a:xfrm>
              <a:off x="2160" y="1270"/>
              <a:ext cx="0" cy="11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7163" name="Line 59"/>
            <p:cNvSpPr>
              <a:spLocks noChangeShapeType="1"/>
            </p:cNvSpPr>
            <p:nvPr/>
          </p:nvSpPr>
          <p:spPr bwMode="auto">
            <a:xfrm flipH="1">
              <a:off x="2181" y="2387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7164" name="Line 60"/>
            <p:cNvSpPr>
              <a:spLocks noChangeShapeType="1"/>
            </p:cNvSpPr>
            <p:nvPr/>
          </p:nvSpPr>
          <p:spPr bwMode="auto">
            <a:xfrm flipH="1">
              <a:off x="2181" y="1253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50" name="Text Box 34"/>
          <p:cNvSpPr txBox="1">
            <a:spLocks noChangeArrowheads="1"/>
          </p:cNvSpPr>
          <p:nvPr/>
        </p:nvSpPr>
        <p:spPr bwMode="auto">
          <a:xfrm>
            <a:off x="4035282" y="3203832"/>
            <a:ext cx="1249507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fr-FR" altLang="fr-F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H = HP / 2</a:t>
            </a:r>
            <a:endParaRPr lang="fr-FR" altLang="fr-FR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2" name="Line 31"/>
          <p:cNvSpPr>
            <a:spLocks noChangeShapeType="1"/>
          </p:cNvSpPr>
          <p:nvPr/>
        </p:nvSpPr>
        <p:spPr bwMode="auto">
          <a:xfrm rot="13095064">
            <a:off x="7832283" y="2483910"/>
            <a:ext cx="0" cy="223196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53" name="Line 32"/>
          <p:cNvSpPr>
            <a:spLocks noChangeShapeType="1"/>
          </p:cNvSpPr>
          <p:nvPr/>
        </p:nvSpPr>
        <p:spPr bwMode="auto">
          <a:xfrm rot="13095064" flipH="1" flipV="1">
            <a:off x="7492498" y="2328557"/>
            <a:ext cx="1129167" cy="20311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54" name="Line 33"/>
          <p:cNvSpPr>
            <a:spLocks noChangeShapeType="1"/>
          </p:cNvSpPr>
          <p:nvPr/>
        </p:nvSpPr>
        <p:spPr bwMode="auto">
          <a:xfrm rot="13095064" flipH="1">
            <a:off x="6160311" y="4155065"/>
            <a:ext cx="10414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7154" name="Text Box 50"/>
          <p:cNvSpPr txBox="1">
            <a:spLocks noChangeArrowheads="1"/>
          </p:cNvSpPr>
          <p:nvPr/>
        </p:nvSpPr>
        <p:spPr bwMode="auto">
          <a:xfrm>
            <a:off x="7627938" y="3402012"/>
            <a:ext cx="415925" cy="3698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>
            <a:spAutoFit/>
          </a:bodyPr>
          <a:lstStyle/>
          <a:p>
            <a:pPr algn="ctr"/>
            <a:r>
              <a:rPr lang="fr-FR" altLang="fr-FR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</a:p>
        </p:txBody>
      </p:sp>
      <p:sp>
        <p:nvSpPr>
          <p:cNvPr id="55" name="Text Box 34"/>
          <p:cNvSpPr txBox="1">
            <a:spLocks noChangeArrowheads="1"/>
          </p:cNvSpPr>
          <p:nvPr/>
        </p:nvSpPr>
        <p:spPr bwMode="auto">
          <a:xfrm>
            <a:off x="8506740" y="6096000"/>
            <a:ext cx="1073149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fr-FR" altLang="fr-F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 = 7cm</a:t>
            </a:r>
            <a:endParaRPr lang="fr-FR" altLang="fr-FR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56" name="Group 57"/>
          <p:cNvGrpSpPr>
            <a:grpSpLocks/>
          </p:cNvGrpSpPr>
          <p:nvPr/>
        </p:nvGrpSpPr>
        <p:grpSpPr bwMode="auto">
          <a:xfrm flipH="1">
            <a:off x="7772400" y="6172199"/>
            <a:ext cx="828675" cy="228600"/>
            <a:chOff x="2160" y="1253"/>
            <a:chExt cx="675" cy="1134"/>
          </a:xfrm>
        </p:grpSpPr>
        <p:sp>
          <p:nvSpPr>
            <p:cNvPr id="57" name="Line 58"/>
            <p:cNvSpPr>
              <a:spLocks noChangeShapeType="1"/>
            </p:cNvSpPr>
            <p:nvPr/>
          </p:nvSpPr>
          <p:spPr bwMode="auto">
            <a:xfrm>
              <a:off x="2160" y="1270"/>
              <a:ext cx="0" cy="11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58" name="Line 59"/>
            <p:cNvSpPr>
              <a:spLocks noChangeShapeType="1"/>
            </p:cNvSpPr>
            <p:nvPr/>
          </p:nvSpPr>
          <p:spPr bwMode="auto">
            <a:xfrm flipH="1">
              <a:off x="2181" y="2387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59" name="Line 60"/>
            <p:cNvSpPr>
              <a:spLocks noChangeShapeType="1"/>
            </p:cNvSpPr>
            <p:nvPr/>
          </p:nvSpPr>
          <p:spPr bwMode="auto">
            <a:xfrm flipH="1">
              <a:off x="2181" y="1253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60" name="Group 57"/>
          <p:cNvGrpSpPr>
            <a:grpSpLocks/>
          </p:cNvGrpSpPr>
          <p:nvPr/>
        </p:nvGrpSpPr>
        <p:grpSpPr bwMode="auto">
          <a:xfrm flipH="1">
            <a:off x="6239332" y="6019799"/>
            <a:ext cx="828675" cy="152401"/>
            <a:chOff x="2160" y="1253"/>
            <a:chExt cx="675" cy="1134"/>
          </a:xfrm>
        </p:grpSpPr>
        <p:sp>
          <p:nvSpPr>
            <p:cNvPr id="61" name="Line 58"/>
            <p:cNvSpPr>
              <a:spLocks noChangeShapeType="1"/>
            </p:cNvSpPr>
            <p:nvPr/>
          </p:nvSpPr>
          <p:spPr bwMode="auto">
            <a:xfrm>
              <a:off x="2160" y="1270"/>
              <a:ext cx="0" cy="11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2" name="Line 59"/>
            <p:cNvSpPr>
              <a:spLocks noChangeShapeType="1"/>
            </p:cNvSpPr>
            <p:nvPr/>
          </p:nvSpPr>
          <p:spPr bwMode="auto">
            <a:xfrm flipH="1">
              <a:off x="2181" y="2387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3" name="Line 60"/>
            <p:cNvSpPr>
              <a:spLocks noChangeShapeType="1"/>
            </p:cNvSpPr>
            <p:nvPr/>
          </p:nvSpPr>
          <p:spPr bwMode="auto">
            <a:xfrm flipH="1">
              <a:off x="2181" y="1253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64" name="Text Box 34"/>
          <p:cNvSpPr txBox="1">
            <a:spLocks noChangeArrowheads="1"/>
          </p:cNvSpPr>
          <p:nvPr/>
        </p:nvSpPr>
        <p:spPr bwMode="auto">
          <a:xfrm>
            <a:off x="6899152" y="5881076"/>
            <a:ext cx="1452293" cy="369332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fr-FR" altLang="fr-F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CM = 5cm</a:t>
            </a:r>
            <a:endParaRPr lang="fr-FR" altLang="fr-FR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5" name="Forme libre 64"/>
          <p:cNvSpPr/>
          <p:nvPr/>
        </p:nvSpPr>
        <p:spPr>
          <a:xfrm flipV="1">
            <a:off x="6257925" y="1985668"/>
            <a:ext cx="1362074" cy="1786231"/>
          </a:xfrm>
          <a:custGeom>
            <a:avLst/>
            <a:gdLst>
              <a:gd name="connsiteX0" fmla="*/ 0 w 2413000"/>
              <a:gd name="connsiteY0" fmla="*/ 0 h 4108450"/>
              <a:gd name="connsiteX1" fmla="*/ 2413000 w 2413000"/>
              <a:gd name="connsiteY1" fmla="*/ 4108450 h 4108450"/>
              <a:gd name="connsiteX2" fmla="*/ 0 w 2413000"/>
              <a:gd name="connsiteY2" fmla="*/ 4108450 h 4108450"/>
              <a:gd name="connsiteX3" fmla="*/ 0 w 2413000"/>
              <a:gd name="connsiteY3" fmla="*/ 0 h 4108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13000" h="4108450">
                <a:moveTo>
                  <a:pt x="0" y="0"/>
                </a:moveTo>
                <a:lnTo>
                  <a:pt x="2413000" y="4108450"/>
                </a:lnTo>
                <a:lnTo>
                  <a:pt x="0" y="4108450"/>
                </a:lnTo>
                <a:lnTo>
                  <a:pt x="0" y="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6" name="Rectangle 65"/>
          <p:cNvSpPr/>
          <p:nvPr/>
        </p:nvSpPr>
        <p:spPr>
          <a:xfrm>
            <a:off x="2645570" y="3742711"/>
            <a:ext cx="923925" cy="350809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7" name="Rectangle 66"/>
          <p:cNvSpPr/>
          <p:nvPr/>
        </p:nvSpPr>
        <p:spPr>
          <a:xfrm>
            <a:off x="7491413" y="3097710"/>
            <a:ext cx="923925" cy="350809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8" name="Rectangle 67"/>
          <p:cNvSpPr/>
          <p:nvPr/>
        </p:nvSpPr>
        <p:spPr>
          <a:xfrm>
            <a:off x="4148138" y="2878719"/>
            <a:ext cx="923925" cy="350809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69" name="Group 57"/>
          <p:cNvGrpSpPr>
            <a:grpSpLocks/>
          </p:cNvGrpSpPr>
          <p:nvPr/>
        </p:nvGrpSpPr>
        <p:grpSpPr bwMode="auto">
          <a:xfrm rot="5400000">
            <a:off x="6618258" y="1045061"/>
            <a:ext cx="632462" cy="1361740"/>
            <a:chOff x="2160" y="1253"/>
            <a:chExt cx="675" cy="1134"/>
          </a:xfrm>
        </p:grpSpPr>
        <p:sp>
          <p:nvSpPr>
            <p:cNvPr id="70" name="Line 58"/>
            <p:cNvSpPr>
              <a:spLocks noChangeShapeType="1"/>
            </p:cNvSpPr>
            <p:nvPr/>
          </p:nvSpPr>
          <p:spPr bwMode="auto">
            <a:xfrm>
              <a:off x="2160" y="1270"/>
              <a:ext cx="0" cy="11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71" name="Line 59"/>
            <p:cNvSpPr>
              <a:spLocks noChangeShapeType="1"/>
            </p:cNvSpPr>
            <p:nvPr/>
          </p:nvSpPr>
          <p:spPr bwMode="auto">
            <a:xfrm flipH="1">
              <a:off x="2181" y="2387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72" name="Line 60"/>
            <p:cNvSpPr>
              <a:spLocks noChangeShapeType="1"/>
            </p:cNvSpPr>
            <p:nvPr/>
          </p:nvSpPr>
          <p:spPr bwMode="auto">
            <a:xfrm flipH="1">
              <a:off x="2181" y="1253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73" name="Text Box 50"/>
          <p:cNvSpPr txBox="1">
            <a:spLocks noChangeArrowheads="1"/>
          </p:cNvSpPr>
          <p:nvPr/>
        </p:nvSpPr>
        <p:spPr bwMode="auto">
          <a:xfrm>
            <a:off x="6691189" y="1125856"/>
            <a:ext cx="415925" cy="3698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>
            <a:spAutoFit/>
          </a:bodyPr>
          <a:lstStyle/>
          <a:p>
            <a:pPr algn="ctr"/>
            <a:r>
              <a:rPr lang="fr-FR" altLang="fr-FR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endParaRPr lang="fr-FR" altLang="fr-FR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0272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026" name="Group 18"/>
          <p:cNvGrpSpPr>
            <a:grpSpLocks noChangeAspect="1"/>
          </p:cNvGrpSpPr>
          <p:nvPr/>
        </p:nvGrpSpPr>
        <p:grpSpPr bwMode="auto">
          <a:xfrm rot="10800000" flipH="1">
            <a:off x="8594726" y="4953000"/>
            <a:ext cx="473075" cy="304800"/>
            <a:chOff x="3840" y="1200"/>
            <a:chExt cx="240" cy="192"/>
          </a:xfrm>
        </p:grpSpPr>
        <p:sp>
          <p:nvSpPr>
            <p:cNvPr id="43027" name="Rectangle 19" descr="75%"/>
            <p:cNvSpPr>
              <a:spLocks noChangeAspect="1" noChangeArrowheads="1"/>
            </p:cNvSpPr>
            <p:nvPr/>
          </p:nvSpPr>
          <p:spPr bwMode="auto">
            <a:xfrm>
              <a:off x="3840" y="1248"/>
              <a:ext cx="240" cy="144"/>
            </a:xfrm>
            <a:prstGeom prst="rect">
              <a:avLst/>
            </a:prstGeom>
            <a:pattFill prst="pct75">
              <a:fgClr>
                <a:srgbClr val="FFCC66"/>
              </a:fgClr>
              <a:bgClr>
                <a:srgbClr val="FFFFCC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3028" name="Line 20"/>
            <p:cNvSpPr>
              <a:spLocks noChangeAspect="1" noChangeShapeType="1"/>
            </p:cNvSpPr>
            <p:nvPr/>
          </p:nvSpPr>
          <p:spPr bwMode="auto">
            <a:xfrm flipH="1">
              <a:off x="3888" y="1200"/>
              <a:ext cx="48" cy="192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3029" name="Line 21"/>
            <p:cNvSpPr>
              <a:spLocks noChangeAspect="1" noChangeShapeType="1"/>
            </p:cNvSpPr>
            <p:nvPr/>
          </p:nvSpPr>
          <p:spPr bwMode="auto">
            <a:xfrm flipH="1">
              <a:off x="3984" y="1200"/>
              <a:ext cx="48" cy="192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43030" name="Group 22"/>
          <p:cNvGrpSpPr>
            <a:grpSpLocks noChangeAspect="1"/>
          </p:cNvGrpSpPr>
          <p:nvPr/>
        </p:nvGrpSpPr>
        <p:grpSpPr bwMode="auto">
          <a:xfrm rot="10800000">
            <a:off x="3505201" y="4953000"/>
            <a:ext cx="473075" cy="304800"/>
            <a:chOff x="3840" y="1200"/>
            <a:chExt cx="240" cy="192"/>
          </a:xfrm>
        </p:grpSpPr>
        <p:sp>
          <p:nvSpPr>
            <p:cNvPr id="43031" name="Rectangle 23" descr="75%"/>
            <p:cNvSpPr>
              <a:spLocks noChangeAspect="1" noChangeArrowheads="1"/>
            </p:cNvSpPr>
            <p:nvPr/>
          </p:nvSpPr>
          <p:spPr bwMode="auto">
            <a:xfrm>
              <a:off x="3840" y="1248"/>
              <a:ext cx="240" cy="144"/>
            </a:xfrm>
            <a:prstGeom prst="rect">
              <a:avLst/>
            </a:prstGeom>
            <a:pattFill prst="pct75">
              <a:fgClr>
                <a:srgbClr val="FFCC66"/>
              </a:fgClr>
              <a:bgClr>
                <a:srgbClr val="FFFFCC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3032" name="Line 24"/>
            <p:cNvSpPr>
              <a:spLocks noChangeAspect="1" noChangeShapeType="1"/>
            </p:cNvSpPr>
            <p:nvPr/>
          </p:nvSpPr>
          <p:spPr bwMode="auto">
            <a:xfrm flipH="1">
              <a:off x="3888" y="1200"/>
              <a:ext cx="48" cy="192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3033" name="Line 25"/>
            <p:cNvSpPr>
              <a:spLocks noChangeAspect="1" noChangeShapeType="1"/>
            </p:cNvSpPr>
            <p:nvPr/>
          </p:nvSpPr>
          <p:spPr bwMode="auto">
            <a:xfrm flipH="1">
              <a:off x="3984" y="1200"/>
              <a:ext cx="48" cy="192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2450505" y="1667089"/>
            <a:ext cx="7620000" cy="3048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grpSp>
        <p:nvGrpSpPr>
          <p:cNvPr id="43064" name="Group 56"/>
          <p:cNvGrpSpPr>
            <a:grpSpLocks/>
          </p:cNvGrpSpPr>
          <p:nvPr/>
        </p:nvGrpSpPr>
        <p:grpSpPr bwMode="auto">
          <a:xfrm>
            <a:off x="4191000" y="2209801"/>
            <a:ext cx="4210050" cy="3019425"/>
            <a:chOff x="1680" y="1392"/>
            <a:chExt cx="2652" cy="1902"/>
          </a:xfrm>
        </p:grpSpPr>
        <p:sp>
          <p:nvSpPr>
            <p:cNvPr id="43013" name="Freeform 5" descr="75%"/>
            <p:cNvSpPr>
              <a:spLocks/>
            </p:cNvSpPr>
            <p:nvPr/>
          </p:nvSpPr>
          <p:spPr bwMode="auto">
            <a:xfrm>
              <a:off x="1680" y="1392"/>
              <a:ext cx="1296" cy="1872"/>
            </a:xfrm>
            <a:custGeom>
              <a:avLst/>
              <a:gdLst>
                <a:gd name="T0" fmla="*/ 0 w 1296"/>
                <a:gd name="T1" fmla="*/ 1680 h 1872"/>
                <a:gd name="T2" fmla="*/ 1200 w 1296"/>
                <a:gd name="T3" fmla="*/ 0 h 1872"/>
                <a:gd name="T4" fmla="*/ 1296 w 1296"/>
                <a:gd name="T5" fmla="*/ 0 h 1872"/>
                <a:gd name="T6" fmla="*/ 1296 w 1296"/>
                <a:gd name="T7" fmla="*/ 240 h 1872"/>
                <a:gd name="T8" fmla="*/ 144 w 1296"/>
                <a:gd name="T9" fmla="*/ 1872 h 1872"/>
                <a:gd name="T10" fmla="*/ 0 w 1296"/>
                <a:gd name="T11" fmla="*/ 1872 h 1872"/>
                <a:gd name="T12" fmla="*/ 0 w 1296"/>
                <a:gd name="T13" fmla="*/ 1680 h 1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6" h="1872">
                  <a:moveTo>
                    <a:pt x="0" y="1680"/>
                  </a:moveTo>
                  <a:lnTo>
                    <a:pt x="1200" y="0"/>
                  </a:lnTo>
                  <a:lnTo>
                    <a:pt x="1296" y="0"/>
                  </a:lnTo>
                  <a:lnTo>
                    <a:pt x="1296" y="240"/>
                  </a:lnTo>
                  <a:lnTo>
                    <a:pt x="144" y="1872"/>
                  </a:lnTo>
                  <a:lnTo>
                    <a:pt x="0" y="1872"/>
                  </a:lnTo>
                  <a:lnTo>
                    <a:pt x="0" y="1680"/>
                  </a:lnTo>
                  <a:close/>
                </a:path>
              </a:pathLst>
            </a:custGeom>
            <a:pattFill prst="pct75">
              <a:fgClr>
                <a:srgbClr val="FFCC66"/>
              </a:fgClr>
              <a:bgClr>
                <a:srgbClr val="FFFFCC"/>
              </a:bgClr>
            </a:patt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3014" name="Freeform 6" descr="75%"/>
            <p:cNvSpPr>
              <a:spLocks/>
            </p:cNvSpPr>
            <p:nvPr/>
          </p:nvSpPr>
          <p:spPr bwMode="auto">
            <a:xfrm>
              <a:off x="2976" y="1392"/>
              <a:ext cx="1356" cy="1902"/>
            </a:xfrm>
            <a:custGeom>
              <a:avLst/>
              <a:gdLst>
                <a:gd name="T0" fmla="*/ 1344 w 1344"/>
                <a:gd name="T1" fmla="*/ 1680 h 1872"/>
                <a:gd name="T2" fmla="*/ 96 w 1344"/>
                <a:gd name="T3" fmla="*/ 0 h 1872"/>
                <a:gd name="T4" fmla="*/ 0 w 1344"/>
                <a:gd name="T5" fmla="*/ 0 h 1872"/>
                <a:gd name="T6" fmla="*/ 0 w 1344"/>
                <a:gd name="T7" fmla="*/ 240 h 1872"/>
                <a:gd name="T8" fmla="*/ 1200 w 1344"/>
                <a:gd name="T9" fmla="*/ 1872 h 1872"/>
                <a:gd name="T10" fmla="*/ 1344 w 1344"/>
                <a:gd name="T11" fmla="*/ 1872 h 1872"/>
                <a:gd name="T12" fmla="*/ 1344 w 1344"/>
                <a:gd name="T13" fmla="*/ 1680 h 1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44" h="1872">
                  <a:moveTo>
                    <a:pt x="1344" y="1680"/>
                  </a:moveTo>
                  <a:lnTo>
                    <a:pt x="96" y="0"/>
                  </a:lnTo>
                  <a:lnTo>
                    <a:pt x="0" y="0"/>
                  </a:lnTo>
                  <a:lnTo>
                    <a:pt x="0" y="240"/>
                  </a:lnTo>
                  <a:lnTo>
                    <a:pt x="1200" y="1872"/>
                  </a:lnTo>
                  <a:lnTo>
                    <a:pt x="1344" y="1872"/>
                  </a:lnTo>
                  <a:lnTo>
                    <a:pt x="1344" y="1680"/>
                  </a:lnTo>
                  <a:close/>
                </a:path>
              </a:pathLst>
            </a:custGeom>
            <a:pattFill prst="pct75">
              <a:fgClr>
                <a:srgbClr val="FFCC66"/>
              </a:fgClr>
              <a:bgClr>
                <a:srgbClr val="FFFFCC"/>
              </a:bgClr>
            </a:patt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43015" name="Rectangle 7" descr="10%"/>
          <p:cNvSpPr>
            <a:spLocks noChangeArrowheads="1"/>
          </p:cNvSpPr>
          <p:nvPr/>
        </p:nvSpPr>
        <p:spPr bwMode="auto">
          <a:xfrm>
            <a:off x="4800600" y="3810000"/>
            <a:ext cx="2895600" cy="304800"/>
          </a:xfrm>
          <a:prstGeom prst="rect">
            <a:avLst/>
          </a:prstGeom>
          <a:pattFill prst="pct10">
            <a:fgClr>
              <a:srgbClr val="FFCC66"/>
            </a:fgClr>
            <a:bgClr>
              <a:srgbClr val="FFFFCC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43016" name="Rectangle 8" descr="75%"/>
          <p:cNvSpPr>
            <a:spLocks noChangeArrowheads="1"/>
          </p:cNvSpPr>
          <p:nvPr/>
        </p:nvSpPr>
        <p:spPr bwMode="auto">
          <a:xfrm>
            <a:off x="5257800" y="1974260"/>
            <a:ext cx="1981200" cy="235539"/>
          </a:xfrm>
          <a:prstGeom prst="rect">
            <a:avLst/>
          </a:prstGeom>
          <a:pattFill prst="pct75">
            <a:fgClr>
              <a:srgbClr val="FFCC66"/>
            </a:fgClr>
            <a:bgClr>
              <a:srgbClr val="FFFFCC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43017" name="Freeform 9"/>
          <p:cNvSpPr>
            <a:spLocks/>
          </p:cNvSpPr>
          <p:nvPr/>
        </p:nvSpPr>
        <p:spPr bwMode="auto">
          <a:xfrm>
            <a:off x="2514600" y="5419598"/>
            <a:ext cx="2743200" cy="1295400"/>
          </a:xfrm>
          <a:custGeom>
            <a:avLst/>
            <a:gdLst>
              <a:gd name="T0" fmla="*/ 0 w 1728"/>
              <a:gd name="T1" fmla="*/ 0 h 816"/>
              <a:gd name="T2" fmla="*/ 1584 w 1728"/>
              <a:gd name="T3" fmla="*/ 0 h 816"/>
              <a:gd name="T4" fmla="*/ 1680 w 1728"/>
              <a:gd name="T5" fmla="*/ 144 h 816"/>
              <a:gd name="T6" fmla="*/ 1584 w 1728"/>
              <a:gd name="T7" fmla="*/ 192 h 816"/>
              <a:gd name="T8" fmla="*/ 1728 w 1728"/>
              <a:gd name="T9" fmla="*/ 288 h 816"/>
              <a:gd name="T10" fmla="*/ 1536 w 1728"/>
              <a:gd name="T11" fmla="*/ 336 h 816"/>
              <a:gd name="T12" fmla="*/ 1440 w 1728"/>
              <a:gd name="T13" fmla="*/ 480 h 816"/>
              <a:gd name="T14" fmla="*/ 1680 w 1728"/>
              <a:gd name="T15" fmla="*/ 528 h 816"/>
              <a:gd name="T16" fmla="*/ 1536 w 1728"/>
              <a:gd name="T17" fmla="*/ 624 h 816"/>
              <a:gd name="T18" fmla="*/ 1728 w 1728"/>
              <a:gd name="T19" fmla="*/ 720 h 816"/>
              <a:gd name="T20" fmla="*/ 1392 w 1728"/>
              <a:gd name="T21" fmla="*/ 816 h 816"/>
              <a:gd name="T22" fmla="*/ 0 w 1728"/>
              <a:gd name="T23" fmla="*/ 816 h 816"/>
              <a:gd name="T24" fmla="*/ 0 w 1728"/>
              <a:gd name="T25" fmla="*/ 0 h 8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728" h="816">
                <a:moveTo>
                  <a:pt x="0" y="0"/>
                </a:moveTo>
                <a:lnTo>
                  <a:pt x="1584" y="0"/>
                </a:lnTo>
                <a:lnTo>
                  <a:pt x="1680" y="144"/>
                </a:lnTo>
                <a:lnTo>
                  <a:pt x="1584" y="192"/>
                </a:lnTo>
                <a:lnTo>
                  <a:pt x="1728" y="288"/>
                </a:lnTo>
                <a:lnTo>
                  <a:pt x="1536" y="336"/>
                </a:lnTo>
                <a:lnTo>
                  <a:pt x="1440" y="480"/>
                </a:lnTo>
                <a:lnTo>
                  <a:pt x="1680" y="528"/>
                </a:lnTo>
                <a:lnTo>
                  <a:pt x="1536" y="624"/>
                </a:lnTo>
                <a:lnTo>
                  <a:pt x="1728" y="720"/>
                </a:lnTo>
                <a:lnTo>
                  <a:pt x="1392" y="816"/>
                </a:lnTo>
                <a:lnTo>
                  <a:pt x="0" y="816"/>
                </a:lnTo>
                <a:lnTo>
                  <a:pt x="0" y="0"/>
                </a:lnTo>
                <a:close/>
              </a:path>
            </a:pathLst>
          </a:custGeom>
          <a:solidFill>
            <a:srgbClr val="808080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43018" name="Freeform 10"/>
          <p:cNvSpPr>
            <a:spLocks/>
          </p:cNvSpPr>
          <p:nvPr/>
        </p:nvSpPr>
        <p:spPr bwMode="auto">
          <a:xfrm flipH="1">
            <a:off x="7010400" y="5419598"/>
            <a:ext cx="2743200" cy="1295400"/>
          </a:xfrm>
          <a:custGeom>
            <a:avLst/>
            <a:gdLst>
              <a:gd name="T0" fmla="*/ 0 w 1728"/>
              <a:gd name="T1" fmla="*/ 0 h 816"/>
              <a:gd name="T2" fmla="*/ 1584 w 1728"/>
              <a:gd name="T3" fmla="*/ 0 h 816"/>
              <a:gd name="T4" fmla="*/ 1680 w 1728"/>
              <a:gd name="T5" fmla="*/ 144 h 816"/>
              <a:gd name="T6" fmla="*/ 1584 w 1728"/>
              <a:gd name="T7" fmla="*/ 192 h 816"/>
              <a:gd name="T8" fmla="*/ 1728 w 1728"/>
              <a:gd name="T9" fmla="*/ 288 h 816"/>
              <a:gd name="T10" fmla="*/ 1536 w 1728"/>
              <a:gd name="T11" fmla="*/ 336 h 816"/>
              <a:gd name="T12" fmla="*/ 1440 w 1728"/>
              <a:gd name="T13" fmla="*/ 480 h 816"/>
              <a:gd name="T14" fmla="*/ 1680 w 1728"/>
              <a:gd name="T15" fmla="*/ 528 h 816"/>
              <a:gd name="T16" fmla="*/ 1536 w 1728"/>
              <a:gd name="T17" fmla="*/ 624 h 816"/>
              <a:gd name="T18" fmla="*/ 1728 w 1728"/>
              <a:gd name="T19" fmla="*/ 720 h 816"/>
              <a:gd name="T20" fmla="*/ 1392 w 1728"/>
              <a:gd name="T21" fmla="*/ 816 h 816"/>
              <a:gd name="T22" fmla="*/ 0 w 1728"/>
              <a:gd name="T23" fmla="*/ 816 h 816"/>
              <a:gd name="T24" fmla="*/ 0 w 1728"/>
              <a:gd name="T25" fmla="*/ 0 h 8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728" h="816">
                <a:moveTo>
                  <a:pt x="0" y="0"/>
                </a:moveTo>
                <a:lnTo>
                  <a:pt x="1584" y="0"/>
                </a:lnTo>
                <a:lnTo>
                  <a:pt x="1680" y="144"/>
                </a:lnTo>
                <a:lnTo>
                  <a:pt x="1584" y="192"/>
                </a:lnTo>
                <a:lnTo>
                  <a:pt x="1728" y="288"/>
                </a:lnTo>
                <a:lnTo>
                  <a:pt x="1536" y="336"/>
                </a:lnTo>
                <a:lnTo>
                  <a:pt x="1440" y="480"/>
                </a:lnTo>
                <a:lnTo>
                  <a:pt x="1680" y="528"/>
                </a:lnTo>
                <a:lnTo>
                  <a:pt x="1536" y="624"/>
                </a:lnTo>
                <a:lnTo>
                  <a:pt x="1728" y="720"/>
                </a:lnTo>
                <a:lnTo>
                  <a:pt x="1392" y="816"/>
                </a:lnTo>
                <a:lnTo>
                  <a:pt x="0" y="816"/>
                </a:lnTo>
                <a:lnTo>
                  <a:pt x="0" y="0"/>
                </a:lnTo>
                <a:close/>
              </a:path>
            </a:pathLst>
          </a:custGeom>
          <a:solidFill>
            <a:srgbClr val="808080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43019" name="Rectangle 11" descr="75%"/>
          <p:cNvSpPr>
            <a:spLocks noChangeArrowheads="1"/>
          </p:cNvSpPr>
          <p:nvPr/>
        </p:nvSpPr>
        <p:spPr bwMode="auto">
          <a:xfrm rot="16200000">
            <a:off x="6138863" y="2014537"/>
            <a:ext cx="219074" cy="6553200"/>
          </a:xfrm>
          <a:prstGeom prst="rect">
            <a:avLst/>
          </a:prstGeom>
          <a:pattFill prst="pct75">
            <a:fgClr>
              <a:srgbClr val="FFCC66"/>
            </a:fgClr>
            <a:bgClr>
              <a:srgbClr val="FFFFCC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grpSp>
        <p:nvGrpSpPr>
          <p:cNvPr id="43020" name="Group 12"/>
          <p:cNvGrpSpPr>
            <a:grpSpLocks noChangeAspect="1"/>
          </p:cNvGrpSpPr>
          <p:nvPr/>
        </p:nvGrpSpPr>
        <p:grpSpPr bwMode="auto">
          <a:xfrm rot="5400000">
            <a:off x="8307388" y="4894263"/>
            <a:ext cx="377825" cy="190500"/>
            <a:chOff x="5184" y="1632"/>
            <a:chExt cx="240" cy="96"/>
          </a:xfrm>
        </p:grpSpPr>
        <p:sp>
          <p:nvSpPr>
            <p:cNvPr id="43021" name="Rectangle 13" descr="Ondulations"/>
            <p:cNvSpPr>
              <a:spLocks noChangeAspect="1" noChangeArrowheads="1"/>
            </p:cNvSpPr>
            <p:nvPr/>
          </p:nvSpPr>
          <p:spPr bwMode="auto">
            <a:xfrm>
              <a:off x="5184" y="1632"/>
              <a:ext cx="240" cy="96"/>
            </a:xfrm>
            <a:prstGeom prst="rect">
              <a:avLst/>
            </a:prstGeom>
            <a:pattFill prst="zigZag">
              <a:fgClr>
                <a:srgbClr val="FFCC99"/>
              </a:fgClr>
              <a:bgClr>
                <a:srgbClr val="FFFFCC"/>
              </a:bgClr>
            </a:patt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3022" name="Line 14" descr="Ondulations"/>
            <p:cNvSpPr>
              <a:spLocks noChangeAspect="1" noChangeShapeType="1"/>
            </p:cNvSpPr>
            <p:nvPr/>
          </p:nvSpPr>
          <p:spPr bwMode="auto">
            <a:xfrm flipH="1">
              <a:off x="5184" y="1632"/>
              <a:ext cx="24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43023" name="Group 15"/>
          <p:cNvGrpSpPr>
            <a:grpSpLocks noChangeAspect="1"/>
          </p:cNvGrpSpPr>
          <p:nvPr/>
        </p:nvGrpSpPr>
        <p:grpSpPr bwMode="auto">
          <a:xfrm rot="5400000">
            <a:off x="3897313" y="4894263"/>
            <a:ext cx="377825" cy="190500"/>
            <a:chOff x="5184" y="1632"/>
            <a:chExt cx="240" cy="96"/>
          </a:xfrm>
        </p:grpSpPr>
        <p:sp>
          <p:nvSpPr>
            <p:cNvPr id="43024" name="Rectangle 16" descr="Ondulations"/>
            <p:cNvSpPr>
              <a:spLocks noChangeAspect="1" noChangeArrowheads="1"/>
            </p:cNvSpPr>
            <p:nvPr/>
          </p:nvSpPr>
          <p:spPr bwMode="auto">
            <a:xfrm>
              <a:off x="5184" y="1632"/>
              <a:ext cx="240" cy="96"/>
            </a:xfrm>
            <a:prstGeom prst="rect">
              <a:avLst/>
            </a:prstGeom>
            <a:pattFill prst="zigZag">
              <a:fgClr>
                <a:srgbClr val="FFCC99"/>
              </a:fgClr>
              <a:bgClr>
                <a:srgbClr val="FFFFCC"/>
              </a:bgClr>
            </a:patt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3025" name="Line 17" descr="Ondulations"/>
            <p:cNvSpPr>
              <a:spLocks noChangeAspect="1" noChangeShapeType="1"/>
            </p:cNvSpPr>
            <p:nvPr/>
          </p:nvSpPr>
          <p:spPr bwMode="auto">
            <a:xfrm flipH="1">
              <a:off x="5184" y="1632"/>
              <a:ext cx="24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43047" name="Group 39"/>
          <p:cNvGrpSpPr>
            <a:grpSpLocks/>
          </p:cNvGrpSpPr>
          <p:nvPr/>
        </p:nvGrpSpPr>
        <p:grpSpPr bwMode="auto">
          <a:xfrm rot="16200000" flipV="1">
            <a:off x="4945262" y="4968878"/>
            <a:ext cx="554038" cy="2076448"/>
            <a:chOff x="399" y="1200"/>
            <a:chExt cx="570" cy="2544"/>
          </a:xfrm>
        </p:grpSpPr>
        <p:sp>
          <p:nvSpPr>
            <p:cNvPr id="43048" name="Text Box 40"/>
            <p:cNvSpPr txBox="1">
              <a:spLocks noChangeArrowheads="1"/>
            </p:cNvSpPr>
            <p:nvPr/>
          </p:nvSpPr>
          <p:spPr bwMode="auto">
            <a:xfrm>
              <a:off x="399" y="2535"/>
              <a:ext cx="570" cy="1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>
              <a:spAutoFit/>
            </a:bodyPr>
            <a:lstStyle/>
            <a:p>
              <a:pPr algn="ctr"/>
              <a:endParaRPr lang="fr-FR" altLang="fr-FR" sz="2400" b="1">
                <a:latin typeface="Comic Sans MS" panose="030F0702030302020204" pitchFamily="66" charset="0"/>
              </a:endParaRPr>
            </a:p>
          </p:txBody>
        </p:sp>
        <p:sp>
          <p:nvSpPr>
            <p:cNvPr id="43049" name="Line 41"/>
            <p:cNvSpPr>
              <a:spLocks noChangeShapeType="1"/>
            </p:cNvSpPr>
            <p:nvPr/>
          </p:nvSpPr>
          <p:spPr bwMode="auto">
            <a:xfrm>
              <a:off x="960" y="1200"/>
              <a:ext cx="0" cy="25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43050" name="Line 42"/>
          <p:cNvSpPr>
            <a:spLocks noChangeShapeType="1"/>
          </p:cNvSpPr>
          <p:nvPr/>
        </p:nvSpPr>
        <p:spPr bwMode="auto">
          <a:xfrm rot="16200000" flipH="1" flipV="1">
            <a:off x="3935729" y="5473702"/>
            <a:ext cx="48895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3051" name="Line 43"/>
          <p:cNvSpPr>
            <a:spLocks noChangeShapeType="1"/>
          </p:cNvSpPr>
          <p:nvPr/>
        </p:nvSpPr>
        <p:spPr bwMode="auto">
          <a:xfrm rot="5400000" flipV="1">
            <a:off x="4654252" y="4120852"/>
            <a:ext cx="3228975" cy="16469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3055" name="Text Box 47"/>
          <p:cNvSpPr txBox="1">
            <a:spLocks noChangeArrowheads="1"/>
          </p:cNvSpPr>
          <p:nvPr/>
        </p:nvSpPr>
        <p:spPr bwMode="auto">
          <a:xfrm>
            <a:off x="5390315" y="5556253"/>
            <a:ext cx="403732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>
            <a:spAutoFit/>
          </a:bodyPr>
          <a:lstStyle/>
          <a:p>
            <a:pPr algn="ctr"/>
            <a:r>
              <a:rPr lang="fr-FR" altLang="fr-FR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</a:p>
        </p:txBody>
      </p:sp>
      <p:grpSp>
        <p:nvGrpSpPr>
          <p:cNvPr id="43052" name="Group 44"/>
          <p:cNvGrpSpPr>
            <a:grpSpLocks/>
          </p:cNvGrpSpPr>
          <p:nvPr/>
        </p:nvGrpSpPr>
        <p:grpSpPr bwMode="auto">
          <a:xfrm>
            <a:off x="6543942" y="5738830"/>
            <a:ext cx="3032615" cy="533400"/>
            <a:chOff x="2448" y="1104"/>
            <a:chExt cx="1968" cy="336"/>
          </a:xfrm>
        </p:grpSpPr>
        <p:sp>
          <p:nvSpPr>
            <p:cNvPr id="43053" name="Rectangle 45"/>
            <p:cNvSpPr>
              <a:spLocks noChangeArrowheads="1"/>
            </p:cNvSpPr>
            <p:nvPr/>
          </p:nvSpPr>
          <p:spPr bwMode="auto">
            <a:xfrm>
              <a:off x="2448" y="1104"/>
              <a:ext cx="1968" cy="33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3054" name="Text Box 46"/>
            <p:cNvSpPr txBox="1">
              <a:spLocks noChangeArrowheads="1"/>
            </p:cNvSpPr>
            <p:nvPr/>
          </p:nvSpPr>
          <p:spPr bwMode="auto">
            <a:xfrm>
              <a:off x="2665" y="1128"/>
              <a:ext cx="157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fr-FR" altLang="fr-FR" sz="2400" b="1" dirty="0">
                  <a:solidFill>
                    <a:srgbClr val="FFCC66"/>
                  </a:solidFill>
                  <a:latin typeface="Comic Sans MS" panose="030F0702030302020204" pitchFamily="66" charset="0"/>
                </a:rPr>
                <a:t>D = </a:t>
              </a:r>
              <a:r>
                <a:rPr lang="fr-FR" altLang="fr-FR" sz="2400" b="1" dirty="0" smtClean="0">
                  <a:solidFill>
                    <a:srgbClr val="FFCC66"/>
                  </a:solidFill>
                  <a:latin typeface="Comic Sans MS" panose="030F0702030302020204" pitchFamily="66" charset="0"/>
                </a:rPr>
                <a:t>L/2 + CM </a:t>
              </a:r>
              <a:endParaRPr lang="fr-FR" altLang="fr-FR" sz="2400" b="1" dirty="0">
                <a:solidFill>
                  <a:srgbClr val="FFCC66"/>
                </a:solidFill>
                <a:latin typeface="Comic Sans MS" panose="030F0702030302020204" pitchFamily="66" charset="0"/>
              </a:endParaRPr>
            </a:p>
          </p:txBody>
        </p:sp>
      </p:grpSp>
      <p:sp>
        <p:nvSpPr>
          <p:cNvPr id="43062" name="AutoShape 5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0056814" y="188914"/>
            <a:ext cx="358775" cy="287337"/>
          </a:xfrm>
          <a:prstGeom prst="actionButtonHome">
            <a:avLst/>
          </a:prstGeom>
          <a:solidFill>
            <a:srgbClr val="9933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43063" name="Text Box 55"/>
          <p:cNvSpPr txBox="1">
            <a:spLocks noChangeArrowheads="1"/>
          </p:cNvSpPr>
          <p:nvPr/>
        </p:nvSpPr>
        <p:spPr bwMode="auto">
          <a:xfrm>
            <a:off x="2855913" y="260351"/>
            <a:ext cx="3600450" cy="1044575"/>
          </a:xfrm>
          <a:prstGeom prst="rect">
            <a:avLst/>
          </a:prstGeom>
          <a:noFill/>
          <a:ln w="38100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fr-FR" altLang="fr-FR" sz="2000" b="1" u="sng" dirty="0">
                <a:latin typeface="Comic Sans MS" panose="030F0702030302020204" pitchFamily="66" charset="0"/>
              </a:rPr>
              <a:t>Règle de calcul :</a:t>
            </a:r>
          </a:p>
          <a:p>
            <a:pPr algn="ctr"/>
            <a:r>
              <a:rPr lang="fr-FR" altLang="fr-FR" sz="2000" b="1" u="sng" dirty="0">
                <a:latin typeface="Comic Sans MS" panose="030F0702030302020204" pitchFamily="66" charset="0"/>
              </a:rPr>
              <a:t>Positionnement des taquets </a:t>
            </a:r>
          </a:p>
          <a:p>
            <a:pPr algn="ctr"/>
            <a:r>
              <a:rPr lang="fr-FR" altLang="fr-FR" sz="2000" b="1" u="sng" dirty="0">
                <a:latin typeface="Comic Sans MS" panose="030F0702030302020204" pitchFamily="66" charset="0"/>
              </a:rPr>
              <a:t>sur la semelle </a:t>
            </a:r>
            <a:r>
              <a:rPr lang="fr-FR" altLang="fr-FR" sz="2000" b="1" dirty="0">
                <a:latin typeface="Comic Sans MS" panose="030F0702030302020204" pitchFamily="66" charset="0"/>
              </a:rPr>
              <a:t>( D</a:t>
            </a:r>
            <a:r>
              <a:rPr lang="fr-FR" altLang="fr-FR" sz="2000" b="1" dirty="0" smtClean="0">
                <a:latin typeface="Comic Sans MS" panose="030F0702030302020204" pitchFamily="66" charset="0"/>
              </a:rPr>
              <a:t>)</a:t>
            </a:r>
            <a:endParaRPr lang="fr-FR" altLang="fr-FR" sz="2000" b="1" u="sng" dirty="0">
              <a:latin typeface="Comic Sans MS" panose="030F0702030302020204" pitchFamily="66" charset="0"/>
            </a:endParaRPr>
          </a:p>
        </p:txBody>
      </p:sp>
      <p:grpSp>
        <p:nvGrpSpPr>
          <p:cNvPr id="46" name="Group 30"/>
          <p:cNvGrpSpPr>
            <a:grpSpLocks/>
          </p:cNvGrpSpPr>
          <p:nvPr/>
        </p:nvGrpSpPr>
        <p:grpSpPr bwMode="auto">
          <a:xfrm flipV="1">
            <a:off x="2850753" y="2211369"/>
            <a:ext cx="3397647" cy="2965488"/>
            <a:chOff x="1020" y="1253"/>
            <a:chExt cx="817" cy="2631"/>
          </a:xfrm>
        </p:grpSpPr>
        <p:sp>
          <p:nvSpPr>
            <p:cNvPr id="47" name="Line 31"/>
            <p:cNvSpPr>
              <a:spLocks noChangeShapeType="1"/>
            </p:cNvSpPr>
            <p:nvPr/>
          </p:nvSpPr>
          <p:spPr bwMode="auto">
            <a:xfrm>
              <a:off x="1020" y="1291"/>
              <a:ext cx="0" cy="258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8" name="Line 32"/>
            <p:cNvSpPr>
              <a:spLocks noChangeShapeType="1"/>
            </p:cNvSpPr>
            <p:nvPr/>
          </p:nvSpPr>
          <p:spPr bwMode="auto">
            <a:xfrm flipH="1">
              <a:off x="1045" y="3884"/>
              <a:ext cx="7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9" name="Line 33"/>
            <p:cNvSpPr>
              <a:spLocks noChangeShapeType="1"/>
            </p:cNvSpPr>
            <p:nvPr/>
          </p:nvSpPr>
          <p:spPr bwMode="auto">
            <a:xfrm flipH="1">
              <a:off x="1045" y="1253"/>
              <a:ext cx="65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43036" name="Text Box 28"/>
          <p:cNvSpPr txBox="1">
            <a:spLocks noChangeArrowheads="1"/>
          </p:cNvSpPr>
          <p:nvPr/>
        </p:nvSpPr>
        <p:spPr bwMode="auto">
          <a:xfrm>
            <a:off x="2513013" y="3395662"/>
            <a:ext cx="677863" cy="3698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fr-FR" altLang="fr-F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endParaRPr lang="fr-FR" altLang="fr-FR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2350929" y="3699684"/>
            <a:ext cx="923925" cy="350809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Line 106"/>
          <p:cNvSpPr>
            <a:spLocks noChangeShapeType="1"/>
          </p:cNvSpPr>
          <p:nvPr/>
        </p:nvSpPr>
        <p:spPr bwMode="auto">
          <a:xfrm rot="12949780" flipH="1">
            <a:off x="4504465" y="1375907"/>
            <a:ext cx="0" cy="3569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52" name="Line 107"/>
          <p:cNvSpPr>
            <a:spLocks noChangeShapeType="1"/>
          </p:cNvSpPr>
          <p:nvPr/>
        </p:nvSpPr>
        <p:spPr bwMode="auto">
          <a:xfrm rot="12949780">
            <a:off x="5492446" y="1983259"/>
            <a:ext cx="88223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53" name="Line 108"/>
          <p:cNvSpPr>
            <a:spLocks noChangeShapeType="1"/>
          </p:cNvSpPr>
          <p:nvPr/>
        </p:nvSpPr>
        <p:spPr bwMode="auto">
          <a:xfrm rot="12949780">
            <a:off x="3367358" y="4926553"/>
            <a:ext cx="88223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54" name="Text Box 140"/>
          <p:cNvSpPr txBox="1">
            <a:spLocks noChangeArrowheads="1"/>
          </p:cNvSpPr>
          <p:nvPr/>
        </p:nvSpPr>
        <p:spPr bwMode="auto">
          <a:xfrm>
            <a:off x="4256620" y="3005669"/>
            <a:ext cx="527882" cy="3667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altLang="fr-FR" b="1" dirty="0" smtClean="0">
                <a:solidFill>
                  <a:srgbClr val="FF0000"/>
                </a:solidFill>
              </a:rPr>
              <a:t>L</a:t>
            </a:r>
            <a:endParaRPr lang="fr-FR" altLang="fr-FR" b="1" dirty="0">
              <a:solidFill>
                <a:srgbClr val="FF000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3818281" y="3318819"/>
            <a:ext cx="923925" cy="350809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7" name="Rectangle 56"/>
          <p:cNvSpPr/>
          <p:nvPr/>
        </p:nvSpPr>
        <p:spPr>
          <a:xfrm>
            <a:off x="5113959" y="5843006"/>
            <a:ext cx="923925" cy="350809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8" name="Text Box 104"/>
          <p:cNvSpPr txBox="1">
            <a:spLocks noChangeArrowheads="1"/>
          </p:cNvSpPr>
          <p:nvPr/>
        </p:nvSpPr>
        <p:spPr bwMode="auto">
          <a:xfrm>
            <a:off x="8167684" y="4170228"/>
            <a:ext cx="135731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fr-FR" altLang="fr-F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CM = 5 cm</a:t>
            </a:r>
            <a:endParaRPr lang="fr-FR" altLang="fr-FR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59" name="Group 105"/>
          <p:cNvGrpSpPr>
            <a:grpSpLocks/>
          </p:cNvGrpSpPr>
          <p:nvPr/>
        </p:nvGrpSpPr>
        <p:grpSpPr bwMode="auto">
          <a:xfrm rot="16200000" flipH="1">
            <a:off x="8364326" y="4582000"/>
            <a:ext cx="251131" cy="193794"/>
            <a:chOff x="2160" y="1253"/>
            <a:chExt cx="675" cy="1134"/>
          </a:xfrm>
        </p:grpSpPr>
        <p:sp>
          <p:nvSpPr>
            <p:cNvPr id="60" name="Line 106"/>
            <p:cNvSpPr>
              <a:spLocks noChangeShapeType="1"/>
            </p:cNvSpPr>
            <p:nvPr/>
          </p:nvSpPr>
          <p:spPr bwMode="auto">
            <a:xfrm>
              <a:off x="2160" y="1270"/>
              <a:ext cx="0" cy="11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1" name="Line 107"/>
            <p:cNvSpPr>
              <a:spLocks noChangeShapeType="1"/>
            </p:cNvSpPr>
            <p:nvPr/>
          </p:nvSpPr>
          <p:spPr bwMode="auto">
            <a:xfrm flipH="1">
              <a:off x="2181" y="2387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2" name="Line 108"/>
            <p:cNvSpPr>
              <a:spLocks noChangeShapeType="1"/>
            </p:cNvSpPr>
            <p:nvPr/>
          </p:nvSpPr>
          <p:spPr bwMode="auto">
            <a:xfrm flipH="1">
              <a:off x="2181" y="1253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63" name="Group 105"/>
          <p:cNvGrpSpPr>
            <a:grpSpLocks/>
          </p:cNvGrpSpPr>
          <p:nvPr/>
        </p:nvGrpSpPr>
        <p:grpSpPr bwMode="auto">
          <a:xfrm flipH="1">
            <a:off x="7265713" y="1974260"/>
            <a:ext cx="251131" cy="235538"/>
            <a:chOff x="2160" y="1253"/>
            <a:chExt cx="675" cy="1134"/>
          </a:xfrm>
        </p:grpSpPr>
        <p:sp>
          <p:nvSpPr>
            <p:cNvPr id="64" name="Line 106"/>
            <p:cNvSpPr>
              <a:spLocks noChangeShapeType="1"/>
            </p:cNvSpPr>
            <p:nvPr/>
          </p:nvSpPr>
          <p:spPr bwMode="auto">
            <a:xfrm>
              <a:off x="2160" y="1270"/>
              <a:ext cx="0" cy="11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5" name="Line 107"/>
            <p:cNvSpPr>
              <a:spLocks noChangeShapeType="1"/>
            </p:cNvSpPr>
            <p:nvPr/>
          </p:nvSpPr>
          <p:spPr bwMode="auto">
            <a:xfrm flipH="1">
              <a:off x="2181" y="2387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6" name="Line 108"/>
            <p:cNvSpPr>
              <a:spLocks noChangeShapeType="1"/>
            </p:cNvSpPr>
            <p:nvPr/>
          </p:nvSpPr>
          <p:spPr bwMode="auto">
            <a:xfrm flipH="1">
              <a:off x="2181" y="1253"/>
              <a:ext cx="6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67" name="Text Box 104"/>
          <p:cNvSpPr txBox="1">
            <a:spLocks noChangeArrowheads="1"/>
          </p:cNvSpPr>
          <p:nvPr/>
        </p:nvSpPr>
        <p:spPr bwMode="auto">
          <a:xfrm>
            <a:off x="7414957" y="1968442"/>
            <a:ext cx="117149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fr-FR" altLang="fr-F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 = 7 cm</a:t>
            </a:r>
            <a:endParaRPr lang="fr-FR" altLang="fr-FR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8" name="Text Box 19"/>
          <p:cNvSpPr txBox="1">
            <a:spLocks noChangeArrowheads="1"/>
          </p:cNvSpPr>
          <p:nvPr/>
        </p:nvSpPr>
        <p:spPr bwMode="auto">
          <a:xfrm>
            <a:off x="7211355" y="2997900"/>
            <a:ext cx="103265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altLang="fr-FR" b="1" dirty="0" smtClean="0"/>
              <a:t>S = 21cm</a:t>
            </a:r>
            <a:endParaRPr lang="fr-FR" altLang="fr-FR" b="1" dirty="0"/>
          </a:p>
        </p:txBody>
      </p:sp>
      <p:cxnSp>
        <p:nvCxnSpPr>
          <p:cNvPr id="3" name="Connecteur droit avec flèche 2"/>
          <p:cNvCxnSpPr/>
          <p:nvPr/>
        </p:nvCxnSpPr>
        <p:spPr>
          <a:xfrm flipH="1">
            <a:off x="6864802" y="3251107"/>
            <a:ext cx="315881" cy="206637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8918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414</Words>
  <Application>Microsoft Office PowerPoint</Application>
  <PresentationFormat>Grand écran</PresentationFormat>
  <Paragraphs>121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Comic Sans MS</vt:lpstr>
      <vt:lpstr>Times New Roman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MARCHANDIN David</dc:creator>
  <cp:lastModifiedBy>MARCHANDIN David</cp:lastModifiedBy>
  <cp:revision>12</cp:revision>
  <cp:lastPrinted>2022-06-07T18:40:56Z</cp:lastPrinted>
  <dcterms:created xsi:type="dcterms:W3CDTF">2022-06-07T17:10:13Z</dcterms:created>
  <dcterms:modified xsi:type="dcterms:W3CDTF">2022-06-07T18:41:28Z</dcterms:modified>
</cp:coreProperties>
</file>