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Lst>
  <p:notesMasterIdLst>
    <p:notesMasterId r:id="rId30"/>
  </p:notesMasterIdLst>
  <p:handoutMasterIdLst>
    <p:handoutMasterId r:id="rId31"/>
  </p:handoutMasterIdLst>
  <p:sldIdLst>
    <p:sldId id="256" r:id="rId2"/>
    <p:sldId id="295" r:id="rId3"/>
    <p:sldId id="291" r:id="rId4"/>
    <p:sldId id="259" r:id="rId5"/>
    <p:sldId id="310" r:id="rId6"/>
    <p:sldId id="267" r:id="rId7"/>
    <p:sldId id="276" r:id="rId8"/>
    <p:sldId id="265" r:id="rId9"/>
    <p:sldId id="293" r:id="rId10"/>
    <p:sldId id="294" r:id="rId11"/>
    <p:sldId id="261" r:id="rId12"/>
    <p:sldId id="264" r:id="rId13"/>
    <p:sldId id="292" r:id="rId14"/>
    <p:sldId id="311" r:id="rId15"/>
    <p:sldId id="296" r:id="rId16"/>
    <p:sldId id="312" r:id="rId17"/>
    <p:sldId id="297" r:id="rId18"/>
    <p:sldId id="298" r:id="rId19"/>
    <p:sldId id="300" r:id="rId20"/>
    <p:sldId id="299" r:id="rId21"/>
    <p:sldId id="301" r:id="rId22"/>
    <p:sldId id="303" r:id="rId23"/>
    <p:sldId id="304" r:id="rId24"/>
    <p:sldId id="305" r:id="rId25"/>
    <p:sldId id="306" r:id="rId26"/>
    <p:sldId id="307" r:id="rId27"/>
    <p:sldId id="308" r:id="rId28"/>
    <p:sldId id="313" r:id="rId29"/>
  </p:sldIdLst>
  <p:sldSz cx="9144000" cy="6858000" type="screen4x3"/>
  <p:notesSz cx="6799263" cy="9929813"/>
  <p:defaultTextStyle>
    <a:defPPr>
      <a:defRPr lang="fr-F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EE7E"/>
    <a:srgbClr val="DA9AF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4173" autoAdjust="0"/>
  </p:normalViewPr>
  <p:slideViewPr>
    <p:cSldViewPr>
      <p:cViewPr varScale="1">
        <p:scale>
          <a:sx n="74" d="100"/>
          <a:sy n="74" d="100"/>
        </p:scale>
        <p:origin x="1157"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sz="quarter" idx="1"/>
          </p:nvPr>
        </p:nvSpPr>
        <p:spPr>
          <a:xfrm>
            <a:off x="3851275"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D23578B-E8BB-4318-9820-2A78E08B762A}" type="datetimeFigureOut">
              <a:rPr lang="fr-FR"/>
              <a:pPr>
                <a:defRPr/>
              </a:pPr>
              <a:t>02/09/2022</a:t>
            </a:fld>
            <a:endParaRPr lang="fr-FR"/>
          </a:p>
        </p:txBody>
      </p:sp>
      <p:sp>
        <p:nvSpPr>
          <p:cNvPr id="4" name="Espace réservé du pied de page 3"/>
          <p:cNvSpPr>
            <a:spLocks noGrp="1"/>
          </p:cNvSpPr>
          <p:nvPr>
            <p:ph type="ftr" sz="quarter" idx="2"/>
          </p:nvPr>
        </p:nvSpPr>
        <p:spPr>
          <a:xfrm>
            <a:off x="0" y="9431338"/>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r>
              <a:rPr lang="fr-FR"/>
              <a:t>POP/GMOO/OPS/KP/Janvier 2017</a:t>
            </a:r>
          </a:p>
        </p:txBody>
      </p:sp>
      <p:sp>
        <p:nvSpPr>
          <p:cNvPr id="5" name="Espace réservé du numéro de diapositive 4"/>
          <p:cNvSpPr>
            <a:spLocks noGrp="1"/>
          </p:cNvSpPr>
          <p:nvPr>
            <p:ph type="sldNum" sz="quarter" idx="3"/>
          </p:nvPr>
        </p:nvSpPr>
        <p:spPr>
          <a:xfrm>
            <a:off x="3851275" y="9431338"/>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EDA543C-B9B0-4300-BF14-C275396A0902}" type="slidenum">
              <a:rPr lang="fr-FR"/>
              <a:pPr>
                <a:defRPr/>
              </a:pPr>
              <a:t>‹N°›</a:t>
            </a:fld>
            <a:endParaRPr lang="fr-FR"/>
          </a:p>
        </p:txBody>
      </p:sp>
    </p:spTree>
    <p:extLst>
      <p:ext uri="{BB962C8B-B14F-4D97-AF65-F5344CB8AC3E}">
        <p14:creationId xmlns:p14="http://schemas.microsoft.com/office/powerpoint/2010/main" val="39853251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51275"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54EF18C-A26D-46E7-AC3D-FCBB6EAAABF6}" type="datetimeFigureOut">
              <a:rPr lang="fr-FR"/>
              <a:pPr>
                <a:defRPr/>
              </a:pPr>
              <a:t>02/09/2022</a:t>
            </a:fld>
            <a:endParaRPr lang="fr-FR"/>
          </a:p>
        </p:txBody>
      </p:sp>
      <p:sp>
        <p:nvSpPr>
          <p:cNvPr id="4" name="Espace réservé de l'image des diapositives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450" y="4716463"/>
            <a:ext cx="5440363" cy="4468812"/>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431338"/>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r>
              <a:rPr lang="fr-FR"/>
              <a:t>POP/GMOO/OPS/KP/Janvier 2017</a:t>
            </a:r>
          </a:p>
        </p:txBody>
      </p:sp>
      <p:sp>
        <p:nvSpPr>
          <p:cNvPr id="7" name="Espace réservé du numéro de diapositive 6"/>
          <p:cNvSpPr>
            <a:spLocks noGrp="1"/>
          </p:cNvSpPr>
          <p:nvPr>
            <p:ph type="sldNum" sz="quarter" idx="5"/>
          </p:nvPr>
        </p:nvSpPr>
        <p:spPr>
          <a:xfrm>
            <a:off x="3851275" y="9431338"/>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AC4766F-8D03-4394-83DB-21F22733DAE3}" type="slidenum">
              <a:rPr lang="fr-FR"/>
              <a:pPr>
                <a:defRPr/>
              </a:pPr>
              <a:t>‹N°›</a:t>
            </a:fld>
            <a:endParaRPr lang="fr-FR"/>
          </a:p>
        </p:txBody>
      </p:sp>
    </p:spTree>
    <p:extLst>
      <p:ext uri="{BB962C8B-B14F-4D97-AF65-F5344CB8AC3E}">
        <p14:creationId xmlns:p14="http://schemas.microsoft.com/office/powerpoint/2010/main" val="294888192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ympulsion.com/les-partenaire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hympulsion.com/le-proje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18436"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3961FF4-CACB-47DA-92A2-3B4D56803B17}" type="slidenum">
              <a:rPr lang="fr-FR" altLang="fr-FR" smtClean="0"/>
              <a:pPr fontAlgn="base">
                <a:spcBef>
                  <a:spcPct val="0"/>
                </a:spcBef>
                <a:spcAft>
                  <a:spcPct val="0"/>
                </a:spcAft>
                <a:defRPr/>
              </a:pPr>
              <a:t>1</a:t>
            </a:fld>
            <a:endParaRPr lang="fr-FR" altLang="fr-FR" smtClean="0"/>
          </a:p>
        </p:txBody>
      </p:sp>
      <p:sp>
        <p:nvSpPr>
          <p:cNvPr id="18437" name="Espace réservé du pied de page 4"/>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FR" altLang="fr-FR" smtClean="0"/>
              <a:t>POP/GMOO/OPS/KP/Janvier 2017</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4580"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FR" altLang="fr-FR" smtClean="0"/>
              <a:t>POP/GMOO/OPS/KP/Janvier 2017</a:t>
            </a:r>
          </a:p>
        </p:txBody>
      </p:sp>
      <p:sp>
        <p:nvSpPr>
          <p:cNvPr id="24581"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EE3EC45-7110-4F1D-91D0-CEB6C533D8C2}" type="slidenum">
              <a:rPr lang="fr-FR" altLang="fr-FR" smtClean="0"/>
              <a:pPr fontAlgn="base">
                <a:spcBef>
                  <a:spcPct val="0"/>
                </a:spcBef>
                <a:spcAft>
                  <a:spcPct val="0"/>
                </a:spcAft>
                <a:defRPr/>
              </a:pPr>
              <a:t>10</a:t>
            </a:fld>
            <a:endParaRPr lang="fr-FR" altLang="fr-FR" smtClean="0"/>
          </a:p>
        </p:txBody>
      </p:sp>
    </p:spTree>
    <p:extLst>
      <p:ext uri="{BB962C8B-B14F-4D97-AF65-F5344CB8AC3E}">
        <p14:creationId xmlns:p14="http://schemas.microsoft.com/office/powerpoint/2010/main" val="2912552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1508"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FR" altLang="fr-FR" smtClean="0"/>
              <a:t>POP/GMOO/OPS/KP/Janvier 2017</a:t>
            </a:r>
          </a:p>
        </p:txBody>
      </p:sp>
      <p:sp>
        <p:nvSpPr>
          <p:cNvPr id="21509"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DBFDEEE-0B96-4887-A0AD-955E662735A7}" type="slidenum">
              <a:rPr lang="fr-FR" altLang="fr-FR" smtClean="0"/>
              <a:pPr fontAlgn="base">
                <a:spcBef>
                  <a:spcPct val="0"/>
                </a:spcBef>
                <a:spcAft>
                  <a:spcPct val="0"/>
                </a:spcAft>
                <a:defRPr/>
              </a:pPr>
              <a:t>11</a:t>
            </a:fld>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2532"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FR" altLang="fr-FR" smtClean="0"/>
              <a:t>POP/GMOO/OPS/KP/Janvier 2017</a:t>
            </a:r>
          </a:p>
        </p:txBody>
      </p:sp>
      <p:sp>
        <p:nvSpPr>
          <p:cNvPr id="22533"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FE55F8C-8FD7-4697-8002-C132E171CAF5}" type="slidenum">
              <a:rPr lang="fr-FR" altLang="fr-FR" smtClean="0"/>
              <a:pPr fontAlgn="base">
                <a:spcBef>
                  <a:spcPct val="0"/>
                </a:spcBef>
                <a:spcAft>
                  <a:spcPct val="0"/>
                </a:spcAft>
                <a:defRPr/>
              </a:pPr>
              <a:t>12</a:t>
            </a:fld>
            <a:endParaRPr lang="fr-FR"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24580"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FR" altLang="fr-FR" smtClean="0"/>
              <a:t>POP/GMOO/OPS/KP/Janvier 2017</a:t>
            </a:r>
          </a:p>
        </p:txBody>
      </p:sp>
      <p:sp>
        <p:nvSpPr>
          <p:cNvPr id="24581"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EE3EC45-7110-4F1D-91D0-CEB6C533D8C2}" type="slidenum">
              <a:rPr lang="fr-FR" altLang="fr-FR" smtClean="0"/>
              <a:pPr fontAlgn="base">
                <a:spcBef>
                  <a:spcPct val="0"/>
                </a:spcBef>
                <a:spcAft>
                  <a:spcPct val="0"/>
                </a:spcAft>
                <a:defRPr/>
              </a:pPr>
              <a:t>13</a:t>
            </a:fld>
            <a:endParaRPr lang="fr-FR" altLang="fr-FR" smtClean="0"/>
          </a:p>
        </p:txBody>
      </p:sp>
    </p:spTree>
    <p:extLst>
      <p:ext uri="{BB962C8B-B14F-4D97-AF65-F5344CB8AC3E}">
        <p14:creationId xmlns:p14="http://schemas.microsoft.com/office/powerpoint/2010/main" val="401750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Fiche débriefing PGR</a:t>
            </a:r>
            <a:r>
              <a:rPr lang="fr-FR" baseline="0" dirty="0" smtClean="0"/>
              <a:t> : projet de mise en œuvre au 01/01/2023. Concrètement, à chaque intervention PGR, l’ISG/le renfort/ l’ATCE remplira avec le COS la fiche débriefing dont l’objectif final est de déterminer si oui ou non il est nécessaire de rédiger un Retour d’Expérience. Les modalités pratiques d’utilisation de cette fiche, notamment le service à l’initiative du remplissage sur intervention, seront transcrites par note de service départementale en fin d’année.</a:t>
            </a:r>
            <a:endParaRPr lang="fr-FR" dirty="0" smtClean="0"/>
          </a:p>
          <a:p>
            <a:endParaRPr lang="fr-FR" dirty="0" smtClean="0"/>
          </a:p>
          <a:p>
            <a:r>
              <a:rPr lang="fr-FR" dirty="0" smtClean="0"/>
              <a:t>Requalification</a:t>
            </a:r>
            <a:r>
              <a:rPr lang="fr-FR" baseline="0" dirty="0" smtClean="0"/>
              <a:t> : </a:t>
            </a:r>
          </a:p>
          <a:p>
            <a:r>
              <a:rPr lang="fr-FR" baseline="0" dirty="0" smtClean="0"/>
              <a:t>p.120 : « si le COS est parti pour une PGC et qu’il catégorise la fuite en PGR, l’opérateur retransmet la demande de PGR à GRDF » (une PGC peut être requalifiée en PGR par le COS, c’est alors la procédure PGR qui s’applique)</a:t>
            </a:r>
          </a:p>
          <a:p>
            <a:r>
              <a:rPr lang="fr-FR" baseline="0" dirty="0" smtClean="0"/>
              <a:t>p.123 : « Au regard de la situation rencontrée en liaison avec l’intervenant de l’opérateur de réseau de gaz, le COS peut requalifier l’intervention « PGR » en « PGC » »</a:t>
            </a:r>
          </a:p>
          <a:p>
            <a:endParaRPr lang="fr-FR" baseline="0" dirty="0" smtClean="0"/>
          </a:p>
          <a:p>
            <a:r>
              <a:rPr lang="fr-FR" baseline="0" dirty="0" smtClean="0"/>
              <a:t>Fin de PGR, risque maîtrisé : p.123 : dans la mesure où la situation et le risque ont été rapidement maitrisés par une action adaptée sur un organe de sécurité gaz, le COS transmettra au centre opérationnel et à l’opérateur gazier l’information « fin de PGR – risque maîtrisé »</a:t>
            </a:r>
            <a:endParaRPr lang="fr-FR" dirty="0"/>
          </a:p>
        </p:txBody>
      </p:sp>
      <p:sp>
        <p:nvSpPr>
          <p:cNvPr id="4" name="Espace réservé du pied de page 3"/>
          <p:cNvSpPr>
            <a:spLocks noGrp="1"/>
          </p:cNvSpPr>
          <p:nvPr>
            <p:ph type="ftr" sz="quarter" idx="10"/>
          </p:nvPr>
        </p:nvSpPr>
        <p:spPr/>
        <p:txBody>
          <a:bodyPr/>
          <a:lstStyle/>
          <a:p>
            <a:pPr>
              <a:defRPr/>
            </a:pPr>
            <a:r>
              <a:rPr lang="fr-FR" smtClean="0"/>
              <a:t>POP/GMOO/OPS/KP/Janvier 2017</a:t>
            </a:r>
            <a:endParaRPr lang="fr-FR"/>
          </a:p>
        </p:txBody>
      </p:sp>
      <p:sp>
        <p:nvSpPr>
          <p:cNvPr id="5" name="Espace réservé du numéro de diapositive 4"/>
          <p:cNvSpPr>
            <a:spLocks noGrp="1"/>
          </p:cNvSpPr>
          <p:nvPr>
            <p:ph type="sldNum" sz="quarter" idx="11"/>
          </p:nvPr>
        </p:nvSpPr>
        <p:spPr/>
        <p:txBody>
          <a:bodyPr/>
          <a:lstStyle/>
          <a:p>
            <a:pPr>
              <a:defRPr/>
            </a:pPr>
            <a:fld id="{3AC4766F-8D03-4394-83DB-21F22733DAE3}" type="slidenum">
              <a:rPr lang="fr-FR" smtClean="0"/>
              <a:pPr>
                <a:defRPr/>
              </a:pPr>
              <a:t>15</a:t>
            </a:fld>
            <a:endParaRPr lang="fr-FR"/>
          </a:p>
        </p:txBody>
      </p:sp>
    </p:spTree>
    <p:extLst>
      <p:ext uri="{BB962C8B-B14F-4D97-AF65-F5344CB8AC3E}">
        <p14:creationId xmlns:p14="http://schemas.microsoft.com/office/powerpoint/2010/main" val="2146933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Notion de « tir balistique</a:t>
            </a:r>
            <a:r>
              <a:rPr lang="fr-FR" baseline="0" dirty="0" smtClean="0"/>
              <a:t> des forces de l’ordre </a:t>
            </a:r>
            <a:r>
              <a:rPr lang="fr-FR" dirty="0" smtClean="0"/>
              <a:t>» afin de neutraliser la bouteille,</a:t>
            </a:r>
            <a:r>
              <a:rPr lang="fr-FR" baseline="0" dirty="0" smtClean="0"/>
              <a:t> après proposition du COS au DOS (et analyse CT RCH…!)</a:t>
            </a:r>
          </a:p>
          <a:p>
            <a:r>
              <a:rPr lang="fr-FR" baseline="0" dirty="0" smtClean="0"/>
              <a:t>Cf. RETEX Lezoux pour une autre solution ;-) </a:t>
            </a:r>
            <a:endParaRPr lang="fr-FR" dirty="0"/>
          </a:p>
        </p:txBody>
      </p:sp>
      <p:sp>
        <p:nvSpPr>
          <p:cNvPr id="4" name="Espace réservé du pied de page 3"/>
          <p:cNvSpPr>
            <a:spLocks noGrp="1"/>
          </p:cNvSpPr>
          <p:nvPr>
            <p:ph type="ftr" sz="quarter" idx="10"/>
          </p:nvPr>
        </p:nvSpPr>
        <p:spPr/>
        <p:txBody>
          <a:bodyPr/>
          <a:lstStyle/>
          <a:p>
            <a:pPr>
              <a:defRPr/>
            </a:pPr>
            <a:r>
              <a:rPr lang="fr-FR" smtClean="0"/>
              <a:t>POP/GMOO/OPS/KP/Janvier 2017</a:t>
            </a:r>
            <a:endParaRPr lang="fr-FR"/>
          </a:p>
        </p:txBody>
      </p:sp>
      <p:sp>
        <p:nvSpPr>
          <p:cNvPr id="5" name="Espace réservé du numéro de diapositive 4"/>
          <p:cNvSpPr>
            <a:spLocks noGrp="1"/>
          </p:cNvSpPr>
          <p:nvPr>
            <p:ph type="sldNum" sz="quarter" idx="11"/>
          </p:nvPr>
        </p:nvSpPr>
        <p:spPr/>
        <p:txBody>
          <a:bodyPr/>
          <a:lstStyle/>
          <a:p>
            <a:pPr>
              <a:defRPr/>
            </a:pPr>
            <a:fld id="{3AC4766F-8D03-4394-83DB-21F22733DAE3}" type="slidenum">
              <a:rPr lang="fr-FR" smtClean="0"/>
              <a:pPr>
                <a:defRPr/>
              </a:pPr>
              <a:t>17</a:t>
            </a:fld>
            <a:endParaRPr lang="fr-FR"/>
          </a:p>
        </p:txBody>
      </p:sp>
    </p:spTree>
    <p:extLst>
      <p:ext uri="{BB962C8B-B14F-4D97-AF65-F5344CB8AC3E}">
        <p14:creationId xmlns:p14="http://schemas.microsoft.com/office/powerpoint/2010/main" val="417720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Hympulsion</a:t>
            </a:r>
            <a:r>
              <a:rPr lang="fr-FR" dirty="0" smtClean="0"/>
              <a:t> : </a:t>
            </a:r>
            <a:r>
              <a:rPr lang="fr-FR" dirty="0" err="1" smtClean="0"/>
              <a:t>tructure</a:t>
            </a:r>
            <a:r>
              <a:rPr lang="fr-FR" dirty="0" smtClean="0"/>
              <a:t> commerciale créée en 2018 dont les actionnaires sont </a:t>
            </a:r>
            <a:r>
              <a:rPr lang="fr-FR" b="1" dirty="0" smtClean="0">
                <a:hlinkClick r:id="rId3"/>
              </a:rPr>
              <a:t>la région Auvergne-Rhône-Alpes, ENGIE, MICHELIN, le Crédit Agricole et la Banque des Territoires</a:t>
            </a:r>
            <a:r>
              <a:rPr lang="fr-FR" dirty="0" smtClean="0"/>
              <a:t>. Son objectif est d’initier le marché de la mobilité verte hydrogène en Auvergne-Rhône-Alpes à travers la construction et l’exploitation des infrastructures de recharge hydrogène du </a:t>
            </a:r>
            <a:r>
              <a:rPr lang="fr-FR" b="1" dirty="0" smtClean="0">
                <a:hlinkClick r:id="rId4"/>
              </a:rPr>
              <a:t>projet « ZEV »</a:t>
            </a:r>
            <a:r>
              <a:rPr lang="fr-FR" dirty="0" smtClean="0"/>
              <a:t> dédiées à la mobilité légère et lourde. </a:t>
            </a:r>
          </a:p>
          <a:p>
            <a:endParaRPr lang="fr-FR"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smtClean="0"/>
              <a:t>Stations : </a:t>
            </a:r>
            <a:r>
              <a:rPr lang="fr-FR" dirty="0" err="1" smtClean="0"/>
              <a:t>Gravanches</a:t>
            </a:r>
            <a:r>
              <a:rPr lang="fr-FR" dirty="0" smtClean="0"/>
              <a:t>,</a:t>
            </a:r>
            <a:r>
              <a:rPr lang="fr-FR" baseline="0" dirty="0" smtClean="0"/>
              <a:t> 2</a:t>
            </a:r>
            <a:r>
              <a:rPr lang="fr-FR" baseline="30000" dirty="0" smtClean="0"/>
              <a:t>e</a:t>
            </a:r>
            <a:r>
              <a:rPr lang="fr-FR" baseline="0" dirty="0" smtClean="0"/>
              <a:t> projet sur Riom, 3</a:t>
            </a:r>
            <a:r>
              <a:rPr lang="fr-FR" baseline="30000" dirty="0" smtClean="0"/>
              <a:t>e</a:t>
            </a:r>
            <a:r>
              <a:rPr lang="fr-FR" baseline="0" dirty="0" smtClean="0"/>
              <a:t> projet sur l’agglo clermontoise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 </a:t>
            </a:r>
            <a:r>
              <a:rPr lang="fr-FR" dirty="0" smtClean="0"/>
              <a:t>Véhicule à</a:t>
            </a:r>
            <a:r>
              <a:rPr lang="fr-FR" baseline="0" dirty="0" smtClean="0"/>
              <a:t> hydrogène : </a:t>
            </a:r>
            <a:r>
              <a:rPr lang="fr-FR" baseline="0" dirty="0" err="1" smtClean="0"/>
              <a:t>Vélib</a:t>
            </a:r>
            <a:r>
              <a:rPr lang="fr-FR" baseline="0" dirty="0" smtClean="0"/>
              <a:t> Vichy…, camion poubelle, bus urbain,  train Clermont Lyon pour 2025</a:t>
            </a:r>
          </a:p>
          <a:p>
            <a:r>
              <a:rPr lang="fr-FR" baseline="0" dirty="0" smtClean="0"/>
              <a:t>Générateurs électriques de sites isolés :  relais téléphonique…</a:t>
            </a:r>
          </a:p>
        </p:txBody>
      </p:sp>
      <p:sp>
        <p:nvSpPr>
          <p:cNvPr id="4" name="Espace réservé du pied de page 3"/>
          <p:cNvSpPr>
            <a:spLocks noGrp="1"/>
          </p:cNvSpPr>
          <p:nvPr>
            <p:ph type="ftr" sz="quarter" idx="10"/>
          </p:nvPr>
        </p:nvSpPr>
        <p:spPr/>
        <p:txBody>
          <a:bodyPr/>
          <a:lstStyle/>
          <a:p>
            <a:pPr>
              <a:defRPr/>
            </a:pPr>
            <a:r>
              <a:rPr lang="fr-FR" smtClean="0"/>
              <a:t>POP/GMOO/OPS/KP/Janvier 2017</a:t>
            </a:r>
            <a:endParaRPr lang="fr-FR"/>
          </a:p>
        </p:txBody>
      </p:sp>
      <p:sp>
        <p:nvSpPr>
          <p:cNvPr id="5" name="Espace réservé du numéro de diapositive 4"/>
          <p:cNvSpPr>
            <a:spLocks noGrp="1"/>
          </p:cNvSpPr>
          <p:nvPr>
            <p:ph type="sldNum" sz="quarter" idx="11"/>
          </p:nvPr>
        </p:nvSpPr>
        <p:spPr/>
        <p:txBody>
          <a:bodyPr/>
          <a:lstStyle/>
          <a:p>
            <a:pPr>
              <a:defRPr/>
            </a:pPr>
            <a:fld id="{3AC4766F-8D03-4394-83DB-21F22733DAE3}" type="slidenum">
              <a:rPr lang="fr-FR" smtClean="0"/>
              <a:pPr>
                <a:defRPr/>
              </a:pPr>
              <a:t>20</a:t>
            </a:fld>
            <a:endParaRPr lang="fr-FR"/>
          </a:p>
        </p:txBody>
      </p:sp>
    </p:spTree>
    <p:extLst>
      <p:ext uri="{BB962C8B-B14F-4D97-AF65-F5344CB8AC3E}">
        <p14:creationId xmlns:p14="http://schemas.microsoft.com/office/powerpoint/2010/main" val="44216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2 liens différents à ouvrir</a:t>
            </a:r>
            <a:endParaRPr lang="fr-FR" dirty="0"/>
          </a:p>
        </p:txBody>
      </p:sp>
      <p:sp>
        <p:nvSpPr>
          <p:cNvPr id="4" name="Espace réservé du pied de page 3"/>
          <p:cNvSpPr>
            <a:spLocks noGrp="1"/>
          </p:cNvSpPr>
          <p:nvPr>
            <p:ph type="ftr" sz="quarter" idx="10"/>
          </p:nvPr>
        </p:nvSpPr>
        <p:spPr/>
        <p:txBody>
          <a:bodyPr/>
          <a:lstStyle/>
          <a:p>
            <a:pPr>
              <a:defRPr/>
            </a:pPr>
            <a:r>
              <a:rPr lang="fr-FR" smtClean="0"/>
              <a:t>POP/GMOO/OPS/KP/Janvier 2017</a:t>
            </a:r>
            <a:endParaRPr lang="fr-FR"/>
          </a:p>
        </p:txBody>
      </p:sp>
      <p:sp>
        <p:nvSpPr>
          <p:cNvPr id="5" name="Espace réservé du numéro de diapositive 4"/>
          <p:cNvSpPr>
            <a:spLocks noGrp="1"/>
          </p:cNvSpPr>
          <p:nvPr>
            <p:ph type="sldNum" sz="quarter" idx="11"/>
          </p:nvPr>
        </p:nvSpPr>
        <p:spPr/>
        <p:txBody>
          <a:bodyPr/>
          <a:lstStyle/>
          <a:p>
            <a:pPr>
              <a:defRPr/>
            </a:pPr>
            <a:fld id="{3AC4766F-8D03-4394-83DB-21F22733DAE3}" type="slidenum">
              <a:rPr lang="fr-FR" smtClean="0"/>
              <a:pPr>
                <a:defRPr/>
              </a:pPr>
              <a:t>21</a:t>
            </a:fld>
            <a:endParaRPr lang="fr-FR"/>
          </a:p>
        </p:txBody>
      </p:sp>
    </p:spTree>
    <p:extLst>
      <p:ext uri="{BB962C8B-B14F-4D97-AF65-F5344CB8AC3E}">
        <p14:creationId xmlns:p14="http://schemas.microsoft.com/office/powerpoint/2010/main" val="83821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Lire la</a:t>
            </a:r>
            <a:r>
              <a:rPr lang="fr-FR" baseline="0" dirty="0" smtClean="0"/>
              <a:t> vidéo en</a:t>
            </a:r>
            <a:r>
              <a:rPr lang="fr-FR" dirty="0" smtClean="0"/>
              <a:t> lien hypertexte avec un</a:t>
            </a:r>
            <a:r>
              <a:rPr lang="fr-FR" baseline="0" dirty="0" smtClean="0"/>
              <a:t> lecteur acceptant le codec MP4 (VLC Media </a:t>
            </a:r>
            <a:r>
              <a:rPr lang="fr-FR" baseline="0" dirty="0" err="1" smtClean="0"/>
              <a:t>player</a:t>
            </a:r>
            <a:r>
              <a:rPr lang="fr-FR" baseline="0" dirty="0" smtClean="0"/>
              <a:t> par exemple)</a:t>
            </a:r>
          </a:p>
          <a:p>
            <a:r>
              <a:rPr lang="fr-FR" baseline="0" dirty="0" smtClean="0"/>
              <a:t>2’30 : séquence sur l’extinction d’un VL H2</a:t>
            </a:r>
          </a:p>
          <a:p>
            <a:r>
              <a:rPr lang="fr-FR" dirty="0" smtClean="0"/>
              <a:t>6’ : séquence sur l’extinction</a:t>
            </a:r>
            <a:r>
              <a:rPr lang="fr-FR" baseline="0" dirty="0" smtClean="0"/>
              <a:t> de cigares (« </a:t>
            </a:r>
            <a:r>
              <a:rPr lang="fr-FR" baseline="0" dirty="0" err="1" smtClean="0"/>
              <a:t>trailers</a:t>
            </a:r>
            <a:r>
              <a:rPr lang="fr-FR" baseline="0" dirty="0" smtClean="0"/>
              <a:t> »)</a:t>
            </a:r>
            <a:endParaRPr lang="fr-FR" dirty="0"/>
          </a:p>
        </p:txBody>
      </p:sp>
      <p:sp>
        <p:nvSpPr>
          <p:cNvPr id="4" name="Espace réservé du pied de page 3"/>
          <p:cNvSpPr>
            <a:spLocks noGrp="1"/>
          </p:cNvSpPr>
          <p:nvPr>
            <p:ph type="ftr" sz="quarter" idx="10"/>
          </p:nvPr>
        </p:nvSpPr>
        <p:spPr/>
        <p:txBody>
          <a:bodyPr/>
          <a:lstStyle/>
          <a:p>
            <a:pPr>
              <a:defRPr/>
            </a:pPr>
            <a:r>
              <a:rPr lang="fr-FR" smtClean="0"/>
              <a:t>POP/GMOO/OPS/KP/Janvier 2017</a:t>
            </a:r>
            <a:endParaRPr lang="fr-FR"/>
          </a:p>
        </p:txBody>
      </p:sp>
      <p:sp>
        <p:nvSpPr>
          <p:cNvPr id="5" name="Espace réservé du numéro de diapositive 4"/>
          <p:cNvSpPr>
            <a:spLocks noGrp="1"/>
          </p:cNvSpPr>
          <p:nvPr>
            <p:ph type="sldNum" sz="quarter" idx="11"/>
          </p:nvPr>
        </p:nvSpPr>
        <p:spPr/>
        <p:txBody>
          <a:bodyPr/>
          <a:lstStyle/>
          <a:p>
            <a:pPr>
              <a:defRPr/>
            </a:pPr>
            <a:fld id="{3AC4766F-8D03-4394-83DB-21F22733DAE3}" type="slidenum">
              <a:rPr lang="fr-FR" smtClean="0"/>
              <a:pPr>
                <a:defRPr/>
              </a:pPr>
              <a:t>22</a:t>
            </a:fld>
            <a:endParaRPr lang="fr-FR"/>
          </a:p>
        </p:txBody>
      </p:sp>
    </p:spTree>
    <p:extLst>
      <p:ext uri="{BB962C8B-B14F-4D97-AF65-F5344CB8AC3E}">
        <p14:creationId xmlns:p14="http://schemas.microsoft.com/office/powerpoint/2010/main" val="254746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Préface du GDO « intervention en présence de gaz de décembre 2021.</a:t>
            </a:r>
            <a:endParaRPr lang="fr-FR" dirty="0"/>
          </a:p>
        </p:txBody>
      </p:sp>
      <p:sp>
        <p:nvSpPr>
          <p:cNvPr id="4" name="Espace réservé du pied de page 3"/>
          <p:cNvSpPr>
            <a:spLocks noGrp="1"/>
          </p:cNvSpPr>
          <p:nvPr>
            <p:ph type="ftr" sz="quarter" idx="10"/>
          </p:nvPr>
        </p:nvSpPr>
        <p:spPr/>
        <p:txBody>
          <a:bodyPr/>
          <a:lstStyle/>
          <a:p>
            <a:pPr>
              <a:defRPr/>
            </a:pPr>
            <a:r>
              <a:rPr lang="fr-FR" smtClean="0"/>
              <a:t>POP/GMOO/OPS/KP/Janvier 2017</a:t>
            </a:r>
            <a:endParaRPr lang="fr-FR"/>
          </a:p>
        </p:txBody>
      </p:sp>
      <p:sp>
        <p:nvSpPr>
          <p:cNvPr id="5" name="Espace réservé du numéro de diapositive 4"/>
          <p:cNvSpPr>
            <a:spLocks noGrp="1"/>
          </p:cNvSpPr>
          <p:nvPr>
            <p:ph type="sldNum" sz="quarter" idx="11"/>
          </p:nvPr>
        </p:nvSpPr>
        <p:spPr/>
        <p:txBody>
          <a:bodyPr/>
          <a:lstStyle/>
          <a:p>
            <a:pPr>
              <a:defRPr/>
            </a:pPr>
            <a:fld id="{3AC4766F-8D03-4394-83DB-21F22733DAE3}" type="slidenum">
              <a:rPr lang="fr-FR" smtClean="0"/>
              <a:pPr>
                <a:defRPr/>
              </a:pPr>
              <a:t>2</a:t>
            </a:fld>
            <a:endParaRPr lang="fr-FR"/>
          </a:p>
        </p:txBody>
      </p:sp>
    </p:spTree>
    <p:extLst>
      <p:ext uri="{BB962C8B-B14F-4D97-AF65-F5344CB8AC3E}">
        <p14:creationId xmlns:p14="http://schemas.microsoft.com/office/powerpoint/2010/main" val="47771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a:t>
            </a:r>
            <a:r>
              <a:rPr lang="fr-FR" baseline="0" dirty="0" smtClean="0"/>
              <a:t> GDO abroge ces références mais les informations sont majoritairement reprises dans celui-ci.</a:t>
            </a:r>
          </a:p>
          <a:p>
            <a:r>
              <a:rPr lang="fr-FR" baseline="0" dirty="0" smtClean="0"/>
              <a:t>La spécificité de l’hydrogène est abordée ; concernant les IUV H2=&gt; en attente de la parution du GTO/GDO spécifique, la NDO de juin 2016 IUV reste une référence.</a:t>
            </a:r>
          </a:p>
          <a:p>
            <a:r>
              <a:rPr lang="fr-FR" baseline="0" dirty="0" smtClean="0"/>
              <a:t>La Bio méthanisation est développée.</a:t>
            </a:r>
          </a:p>
        </p:txBody>
      </p:sp>
      <p:sp>
        <p:nvSpPr>
          <p:cNvPr id="4" name="Espace réservé du pied de page 3"/>
          <p:cNvSpPr>
            <a:spLocks noGrp="1"/>
          </p:cNvSpPr>
          <p:nvPr>
            <p:ph type="ftr" sz="quarter" idx="10"/>
          </p:nvPr>
        </p:nvSpPr>
        <p:spPr/>
        <p:txBody>
          <a:bodyPr/>
          <a:lstStyle/>
          <a:p>
            <a:pPr>
              <a:defRPr/>
            </a:pPr>
            <a:r>
              <a:rPr lang="fr-FR" smtClean="0"/>
              <a:t>POP/GMOO/OPS/KP/Janvier 2017</a:t>
            </a:r>
            <a:endParaRPr lang="fr-FR"/>
          </a:p>
        </p:txBody>
      </p:sp>
      <p:sp>
        <p:nvSpPr>
          <p:cNvPr id="5" name="Espace réservé du numéro de diapositive 4"/>
          <p:cNvSpPr>
            <a:spLocks noGrp="1"/>
          </p:cNvSpPr>
          <p:nvPr>
            <p:ph type="sldNum" sz="quarter" idx="11"/>
          </p:nvPr>
        </p:nvSpPr>
        <p:spPr/>
        <p:txBody>
          <a:bodyPr/>
          <a:lstStyle/>
          <a:p>
            <a:pPr>
              <a:defRPr/>
            </a:pPr>
            <a:fld id="{3AC4766F-8D03-4394-83DB-21F22733DAE3}" type="slidenum">
              <a:rPr lang="fr-FR" smtClean="0"/>
              <a:pPr>
                <a:defRPr/>
              </a:pPr>
              <a:t>3</a:t>
            </a:fld>
            <a:endParaRPr lang="fr-FR"/>
          </a:p>
        </p:txBody>
      </p:sp>
    </p:spTree>
    <p:extLst>
      <p:ext uri="{BB962C8B-B14F-4D97-AF65-F5344CB8AC3E}">
        <p14:creationId xmlns:p14="http://schemas.microsoft.com/office/powerpoint/2010/main" val="420568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dirty="0" smtClean="0"/>
              <a:t>extrait du GDO </a:t>
            </a:r>
          </a:p>
          <a:p>
            <a:pPr eaLnBrk="1" hangingPunct="1">
              <a:spcBef>
                <a:spcPct val="0"/>
              </a:spcBef>
            </a:pPr>
            <a:r>
              <a:rPr lang="fr-FR" altLang="fr-FR" dirty="0" smtClean="0"/>
              <a:t>réseau maillé (en bleu), réseau en antenne ou ramifié</a:t>
            </a:r>
            <a:r>
              <a:rPr lang="fr-FR" altLang="fr-FR" baseline="0" dirty="0" smtClean="0"/>
              <a:t> (en vert)</a:t>
            </a:r>
            <a:r>
              <a:rPr lang="fr-FR" altLang="fr-FR" dirty="0" smtClean="0"/>
              <a:t>,</a:t>
            </a:r>
            <a:r>
              <a:rPr lang="fr-FR" altLang="fr-FR" baseline="0" dirty="0" smtClean="0"/>
              <a:t> réseau mixte (tout le schéma).</a:t>
            </a:r>
          </a:p>
          <a:p>
            <a:pPr eaLnBrk="1" hangingPunct="1">
              <a:spcBef>
                <a:spcPct val="0"/>
              </a:spcBef>
            </a:pPr>
            <a:r>
              <a:rPr lang="fr-FR" altLang="fr-FR" baseline="0" dirty="0" smtClean="0"/>
              <a:t>Les organes de coupures atypiques du PIO 2020 abrogés sont dans le GDO p 60 à 67</a:t>
            </a:r>
            <a:endParaRPr lang="fr-FR" altLang="fr-FR" dirty="0" smtClean="0"/>
          </a:p>
        </p:txBody>
      </p:sp>
      <p:sp>
        <p:nvSpPr>
          <p:cNvPr id="19460"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FR" altLang="fr-FR" smtClean="0"/>
              <a:t>POP/GMOO/OPS/KP/Janvier 2017</a:t>
            </a:r>
          </a:p>
        </p:txBody>
      </p:sp>
      <p:sp>
        <p:nvSpPr>
          <p:cNvPr id="19461"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429E682-AADD-49A0-96F4-4F95987372A4}" type="slidenum">
              <a:rPr lang="fr-FR" altLang="fr-FR" smtClean="0"/>
              <a:pPr fontAlgn="base">
                <a:spcBef>
                  <a:spcPct val="0"/>
                </a:spcBef>
                <a:spcAft>
                  <a:spcPct val="0"/>
                </a:spcAft>
                <a:defRPr/>
              </a:pPr>
              <a:t>4</a:t>
            </a:fld>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19460"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FR" altLang="fr-FR" smtClean="0"/>
              <a:t>POP/GMOO/OPS/KP/Janvier 2017</a:t>
            </a:r>
          </a:p>
        </p:txBody>
      </p:sp>
      <p:sp>
        <p:nvSpPr>
          <p:cNvPr id="19461"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429E682-AADD-49A0-96F4-4F95987372A4}" type="slidenum">
              <a:rPr lang="fr-FR" altLang="fr-FR" smtClean="0"/>
              <a:pPr fontAlgn="base">
                <a:spcBef>
                  <a:spcPct val="0"/>
                </a:spcBef>
                <a:spcAft>
                  <a:spcPct val="0"/>
                </a:spcAft>
                <a:defRPr/>
              </a:pPr>
              <a:t>5</a:t>
            </a:fld>
            <a:endParaRPr lang="fr-FR" altLang="fr-FR" smtClean="0"/>
          </a:p>
        </p:txBody>
      </p:sp>
    </p:spTree>
    <p:extLst>
      <p:ext uri="{BB962C8B-B14F-4D97-AF65-F5344CB8AC3E}">
        <p14:creationId xmlns:p14="http://schemas.microsoft.com/office/powerpoint/2010/main" val="3625032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5604"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FR" altLang="fr-FR" smtClean="0"/>
              <a:t>POP/GMOO/OPS/KP/Janvier 2017</a:t>
            </a:r>
          </a:p>
        </p:txBody>
      </p:sp>
      <p:sp>
        <p:nvSpPr>
          <p:cNvPr id="25605"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7D6D2B5-BE0B-4C57-90B4-7646B4FBFD5C}" type="slidenum">
              <a:rPr lang="fr-FR" altLang="fr-FR" smtClean="0"/>
              <a:pPr fontAlgn="base">
                <a:spcBef>
                  <a:spcPct val="0"/>
                </a:spcBef>
                <a:spcAft>
                  <a:spcPct val="0"/>
                </a:spcAft>
                <a:defRPr/>
              </a:pPr>
              <a:t>6</a:t>
            </a:fld>
            <a:endParaRPr lang="fr-FR" alt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0484"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FR" altLang="fr-FR" smtClean="0"/>
              <a:t>POP/GMOO/OPS/KP/Janvier 2017</a:t>
            </a:r>
          </a:p>
        </p:txBody>
      </p:sp>
      <p:sp>
        <p:nvSpPr>
          <p:cNvPr id="20485"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ACEED6F-05B0-445F-AFBD-D765A9936C06}" type="slidenum">
              <a:rPr lang="fr-FR" altLang="fr-FR" smtClean="0"/>
              <a:pPr fontAlgn="base">
                <a:spcBef>
                  <a:spcPct val="0"/>
                </a:spcBef>
                <a:spcAft>
                  <a:spcPct val="0"/>
                </a:spcAft>
                <a:defRPr/>
              </a:pPr>
              <a:t>7</a:t>
            </a:fld>
            <a:endParaRPr lang="fr-FR"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4580"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FR" altLang="fr-FR" smtClean="0"/>
              <a:t>POP/GMOO/OPS/KP/Janvier 2017</a:t>
            </a:r>
          </a:p>
        </p:txBody>
      </p:sp>
      <p:sp>
        <p:nvSpPr>
          <p:cNvPr id="24581"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EE3EC45-7110-4F1D-91D0-CEB6C533D8C2}" type="slidenum">
              <a:rPr lang="fr-FR" altLang="fr-FR" smtClean="0"/>
              <a:pPr fontAlgn="base">
                <a:spcBef>
                  <a:spcPct val="0"/>
                </a:spcBef>
                <a:spcAft>
                  <a:spcPct val="0"/>
                </a:spcAft>
                <a:defRPr/>
              </a:pPr>
              <a:t>8</a:t>
            </a:fld>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24580" name="Espace réservé du pied de page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fr-FR" altLang="fr-FR" smtClean="0"/>
              <a:t>POP/GMOO/OPS/KP/Janvier 2017</a:t>
            </a:r>
          </a:p>
        </p:txBody>
      </p:sp>
      <p:sp>
        <p:nvSpPr>
          <p:cNvPr id="24581" name="Espace réservé du numéro de diapositive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EE3EC45-7110-4F1D-91D0-CEB6C533D8C2}" type="slidenum">
              <a:rPr lang="fr-FR" altLang="fr-FR" smtClean="0"/>
              <a:pPr fontAlgn="base">
                <a:spcBef>
                  <a:spcPct val="0"/>
                </a:spcBef>
                <a:spcAft>
                  <a:spcPct val="0"/>
                </a:spcAft>
                <a:defRPr/>
              </a:pPr>
              <a:t>9</a:t>
            </a:fld>
            <a:endParaRPr lang="fr-FR" altLang="fr-FR" smtClean="0"/>
          </a:p>
        </p:txBody>
      </p:sp>
    </p:spTree>
    <p:extLst>
      <p:ext uri="{BB962C8B-B14F-4D97-AF65-F5344CB8AC3E}">
        <p14:creationId xmlns:p14="http://schemas.microsoft.com/office/powerpoint/2010/main" val="2711341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1484313"/>
            <a:ext cx="7667625" cy="0"/>
          </a:xfrm>
          <a:prstGeom prst="line">
            <a:avLst/>
          </a:prstGeom>
          <a:noFill/>
          <a:ln w="5715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 name="Line 9"/>
          <p:cNvSpPr>
            <a:spLocks noChangeShapeType="1"/>
          </p:cNvSpPr>
          <p:nvPr userDrawn="1"/>
        </p:nvSpPr>
        <p:spPr bwMode="auto">
          <a:xfrm>
            <a:off x="7662863" y="0"/>
            <a:ext cx="4762" cy="1484313"/>
          </a:xfrm>
          <a:prstGeom prst="line">
            <a:avLst/>
          </a:prstGeom>
          <a:noFill/>
          <a:ln w="762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 name="Titre 1"/>
          <p:cNvSpPr>
            <a:spLocks noGrp="1"/>
          </p:cNvSpPr>
          <p:nvPr>
            <p:ph type="ctrTitle"/>
          </p:nvPr>
        </p:nvSpPr>
        <p:spPr>
          <a:xfrm>
            <a:off x="611560" y="116632"/>
            <a:ext cx="7772400" cy="1470025"/>
          </a:xfrm>
          <a:prstGeom prst="rect">
            <a:avLst/>
          </a:prstGeom>
        </p:spPr>
        <p:txBody>
          <a:bodyPr/>
          <a:lstStyle>
            <a:lvl1pPr>
              <a:defRPr sz="2800" b="1">
                <a:solidFill>
                  <a:srgbClr val="C00000"/>
                </a:solidFill>
              </a:defRPr>
            </a:lvl1pPr>
          </a:lstStyle>
          <a:p>
            <a:r>
              <a:rPr lang="fr-FR" dirty="0" smtClean="0"/>
              <a:t>Modifiez le style du titre</a:t>
            </a:r>
            <a:endParaRPr lang="fr-FR" dirty="0"/>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2943590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039832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91161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257771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02895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743068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0963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22926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33767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6546850"/>
            <a:ext cx="8388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defRPr/>
            </a:pPr>
            <a:r>
              <a:rPr kumimoji="1" lang="fr-FR" altLang="fr-FR" sz="1600" b="1" smtClean="0">
                <a:solidFill>
                  <a:srgbClr val="C00000"/>
                </a:solidFill>
                <a:sym typeface="Wingdings" pitchFamily="2" charset="2"/>
              </a:rPr>
              <a:t>Service départemental d’incendie et de secours du Puy-de-Dôme</a:t>
            </a:r>
          </a:p>
        </p:txBody>
      </p:sp>
    </p:spTree>
    <p:extLst>
      <p:ext uri="{BB962C8B-B14F-4D97-AF65-F5344CB8AC3E}">
        <p14:creationId xmlns:p14="http://schemas.microsoft.com/office/powerpoint/2010/main" val="879439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93866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06138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visuel verso"/>
          <p:cNvPicPr>
            <a:picLocks noChangeAspect="1" noChangeArrowheads="1"/>
          </p:cNvPicPr>
          <p:nvPr/>
        </p:nvPicPr>
        <p:blipFill>
          <a:blip r:embed="rId14" cstate="print">
            <a:lum bright="12000"/>
            <a:extLst>
              <a:ext uri="{28A0092B-C50C-407E-A947-70E740481C1C}">
                <a14:useLocalDpi xmlns:a14="http://schemas.microsoft.com/office/drawing/2010/main" val="0"/>
              </a:ext>
            </a:extLst>
          </a:blip>
          <a:srcRect l="47256" t="13321" r="46341" b="13200"/>
          <a:stretch>
            <a:fillRect/>
          </a:stretch>
        </p:blipFill>
        <p:spPr bwMode="auto">
          <a:xfrm>
            <a:off x="8388350" y="0"/>
            <a:ext cx="75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logo SDIS rou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59788" y="6148388"/>
            <a:ext cx="598487"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8" descr="visuel verso"/>
          <p:cNvPicPr>
            <a:picLocks noChangeAspect="1" noChangeArrowheads="1"/>
          </p:cNvPicPr>
          <p:nvPr/>
        </p:nvPicPr>
        <p:blipFill>
          <a:blip r:embed="rId16">
            <a:lum bright="6000"/>
            <a:extLst>
              <a:ext uri="{28A0092B-C50C-407E-A947-70E740481C1C}">
                <a14:useLocalDpi xmlns:a14="http://schemas.microsoft.com/office/drawing/2010/main" val="0"/>
              </a:ext>
            </a:extLst>
          </a:blip>
          <a:srcRect l="13200" t="50835" r="13321" b="46341"/>
          <a:stretch>
            <a:fillRect/>
          </a:stretch>
        </p:blipFill>
        <p:spPr bwMode="auto">
          <a:xfrm>
            <a:off x="0" y="6524625"/>
            <a:ext cx="83883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54" r:id="rId1"/>
    <p:sldLayoutId id="2147484044" r:id="rId2"/>
    <p:sldLayoutId id="2147484045" r:id="rId3"/>
    <p:sldLayoutId id="2147484046" r:id="rId4"/>
    <p:sldLayoutId id="2147484047" r:id="rId5"/>
    <p:sldLayoutId id="2147484048" r:id="rId6"/>
    <p:sldLayoutId id="2147484055" r:id="rId7"/>
    <p:sldLayoutId id="2147484049" r:id="rId8"/>
    <p:sldLayoutId id="2147484050" r:id="rId9"/>
    <p:sldLayoutId id="2147484051" r:id="rId10"/>
    <p:sldLayoutId id="2147484052" r:id="rId11"/>
    <p:sldLayoutId id="21474840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enasis.univ-lyon1.fr/resource/open/file/1023267"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enasis.univ-lyon1.fr/resource/open/file/1023257"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enasis.univ-lyon1.fr/resource/open/file/1023255" TargetMode="External"/><Relationship Id="rId5" Type="http://schemas.openxmlformats.org/officeDocument/2006/relationships/hyperlink" Target="https://enasis.univ-lyon1.fr/resource/open/file/1023237" TargetMode="External"/><Relationship Id="rId4" Type="http://schemas.openxmlformats.org/officeDocument/2006/relationships/hyperlink" Target="https://enasis.univ-lyon1.fr/resource/open/file/102323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nasis.univ-lyon1.fr/resource/open/file/102323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enasis.univ-lyon1.fr/resource/open/file/1023233" TargetMode="External"/><Relationship Id="rId4" Type="http://schemas.openxmlformats.org/officeDocument/2006/relationships/hyperlink" Target="060.Ops.Station%20provisoire%20hydrogene%20(1-2).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17.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hyperlink" Target="https://enasis.univ-lyon1.fr/resource/open/file/1023251" TargetMode="External"/><Relationship Id="rId5" Type="http://schemas.openxmlformats.org/officeDocument/2006/relationships/image" Target="../media/image24.png"/><Relationship Id="rId4" Type="http://schemas.openxmlformats.org/officeDocument/2006/relationships/hyperlink" Target="https://enasis.univ-lyon1.fr/resource/open/file/1023249"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nasis.univ-lyon1.fr/resource/open/file/1023259"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enasis.univ-lyon1.fr/resource/open/file/1023241"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s://enasis.univ-lyon1.fr/resource/open/file/1023239"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enasis.univ-lyon1.fr/resource/open/file/1023253"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3"/>
          <p:cNvSpPr>
            <a:spLocks noGrp="1"/>
          </p:cNvSpPr>
          <p:nvPr>
            <p:ph type="ctrTitle"/>
          </p:nvPr>
        </p:nvSpPr>
        <p:spPr bwMode="auto">
          <a:xfrm>
            <a:off x="-108520" y="44624"/>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fr-FR" sz="3600" dirty="0" smtClean="0">
                <a:latin typeface="Arial" panose="020B0604020202020204" pitchFamily="34" charset="0"/>
                <a:cs typeface="Arial" panose="020B0604020202020204" pitchFamily="34" charset="0"/>
              </a:rPr>
              <a:t>Évolutions liées à la parution du GDO GAZ (déc. 2021)</a:t>
            </a:r>
            <a:r>
              <a:rPr lang="fr-FR" altLang="fr-FR" dirty="0" smtClean="0">
                <a:latin typeface="Arial" panose="020B0604020202020204" pitchFamily="34" charset="0"/>
                <a:cs typeface="Arial" panose="020B0604020202020204" pitchFamily="34" charset="0"/>
              </a:rPr>
              <a:t/>
            </a:r>
            <a:br>
              <a:rPr lang="fr-FR" altLang="fr-FR" dirty="0" smtClean="0">
                <a:latin typeface="Arial" panose="020B0604020202020204" pitchFamily="34" charset="0"/>
                <a:cs typeface="Arial" panose="020B0604020202020204" pitchFamily="34" charset="0"/>
              </a:rPr>
            </a:br>
            <a:endParaRPr lang="fr-FR" altLang="fr-FR" dirty="0" smtClean="0">
              <a:latin typeface="Arial" panose="020B0604020202020204" pitchFamily="34" charset="0"/>
              <a:cs typeface="Arial" panose="020B0604020202020204" pitchFamily="34" charset="0"/>
            </a:endParaRPr>
          </a:p>
        </p:txBody>
      </p:sp>
      <p:sp>
        <p:nvSpPr>
          <p:cNvPr id="4099" name="Sous-titre 2"/>
          <p:cNvSpPr>
            <a:spLocks noGrp="1"/>
          </p:cNvSpPr>
          <p:nvPr>
            <p:ph type="subTitle" idx="1"/>
          </p:nvPr>
        </p:nvSpPr>
        <p:spPr bwMode="auto">
          <a:xfrm>
            <a:off x="1979613" y="6092825"/>
            <a:ext cx="6400800" cy="407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fr-FR" altLang="fr-FR" sz="2000" dirty="0" smtClean="0">
                <a:latin typeface="Arial" charset="0"/>
                <a:cs typeface="Arial" charset="0"/>
              </a:rPr>
              <a:t>POP/GGS/OPS/NP/Aout 2022</a:t>
            </a:r>
          </a:p>
        </p:txBody>
      </p:sp>
      <p:sp>
        <p:nvSpPr>
          <p:cNvPr id="3" name="ZoneTexte 2"/>
          <p:cNvSpPr txBox="1"/>
          <p:nvPr/>
        </p:nvSpPr>
        <p:spPr>
          <a:xfrm>
            <a:off x="107504" y="6596390"/>
            <a:ext cx="5960286" cy="261610"/>
          </a:xfrm>
          <a:prstGeom prst="rect">
            <a:avLst/>
          </a:prstGeom>
          <a:noFill/>
        </p:spPr>
        <p:txBody>
          <a:bodyPr wrap="none" rtlCol="0">
            <a:spAutoFit/>
          </a:bodyPr>
          <a:lstStyle/>
          <a:p>
            <a:r>
              <a:rPr lang="fr-FR" sz="1100" dirty="0" smtClean="0"/>
              <a:t>Ce document a été élaboré en </a:t>
            </a:r>
            <a:r>
              <a:rPr lang="fr-FR" sz="1100" dirty="0"/>
              <a:t>s’appuyant sur APIS (https://</a:t>
            </a:r>
            <a:r>
              <a:rPr lang="fr-FR" sz="1100" dirty="0" smtClean="0"/>
              <a:t>www.plateforme-apis.fr/login/index.php)</a:t>
            </a:r>
            <a:endParaRPr lang="fr-FR" sz="11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115616" y="908720"/>
            <a:ext cx="7128792" cy="775459"/>
          </a:xfrm>
          <a:prstGeom prst="rect">
            <a:avLst/>
          </a:prstGeom>
        </p:spPr>
      </p:pic>
      <p:pic>
        <p:nvPicPr>
          <p:cNvPr id="3" name="Image 2"/>
          <p:cNvPicPr>
            <a:picLocks noChangeAspect="1"/>
          </p:cNvPicPr>
          <p:nvPr/>
        </p:nvPicPr>
        <p:blipFill>
          <a:blip r:embed="rId4"/>
          <a:stretch>
            <a:fillRect/>
          </a:stretch>
        </p:blipFill>
        <p:spPr>
          <a:xfrm>
            <a:off x="17054" y="1684179"/>
            <a:ext cx="8443378" cy="2850935"/>
          </a:xfrm>
          <a:prstGeom prst="rect">
            <a:avLst/>
          </a:prstGeom>
        </p:spPr>
      </p:pic>
    </p:spTree>
    <p:extLst>
      <p:ext uri="{BB962C8B-B14F-4D97-AF65-F5344CB8AC3E}">
        <p14:creationId xmlns:p14="http://schemas.microsoft.com/office/powerpoint/2010/main" val="3190992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bwMode="auto">
          <a:xfrm>
            <a:off x="457200" y="274638"/>
            <a:ext cx="7499176" cy="12821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r>
              <a:rPr lang="fr-FR" sz="2000" dirty="0">
                <a:latin typeface="Arial" panose="020B0604020202020204" pitchFamily="34" charset="0"/>
                <a:cs typeface="Arial" panose="020B0604020202020204" pitchFamily="34" charset="0"/>
              </a:rPr>
              <a:t>Dans un second temps</a:t>
            </a:r>
            <a:r>
              <a:rPr lang="fr-FR" sz="2000" dirty="0" smtClean="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rPr>
              <a:t>le COS adaptera le périmètre a priori</a:t>
            </a:r>
            <a:r>
              <a:rPr lang="fr-FR" sz="2000" dirty="0" smtClean="0">
                <a:latin typeface="Arial" panose="020B0604020202020204" pitchFamily="34" charset="0"/>
                <a:cs typeface="Arial" panose="020B0604020202020204" pitchFamily="34" charset="0"/>
              </a:rPr>
              <a:t>... et </a:t>
            </a:r>
            <a:r>
              <a:rPr lang="fr-FR" sz="2000" dirty="0">
                <a:latin typeface="Arial" panose="020B0604020202020204" pitchFamily="34" charset="0"/>
                <a:cs typeface="Arial" panose="020B0604020202020204" pitchFamily="34" charset="0"/>
              </a:rPr>
              <a:t>définira un zonage dit "réfléchi</a:t>
            </a:r>
            <a:r>
              <a:rPr lang="fr-FR" sz="2000" dirty="0" smtClean="0">
                <a:latin typeface="Arial" panose="020B0604020202020204" pitchFamily="34" charset="0"/>
                <a:cs typeface="Arial" panose="020B0604020202020204" pitchFamily="34" charset="0"/>
              </a:rPr>
              <a:t>". Le </a:t>
            </a:r>
            <a:r>
              <a:rPr lang="fr-FR" sz="2000" dirty="0">
                <a:latin typeface="Arial" panose="020B0604020202020204" pitchFamily="34" charset="0"/>
                <a:cs typeface="Arial" panose="020B0604020202020204" pitchFamily="34" charset="0"/>
              </a:rPr>
              <a:t>zonage opérationnel devra </a:t>
            </a:r>
            <a:r>
              <a:rPr lang="fr-FR" sz="2000" dirty="0" smtClean="0">
                <a:latin typeface="Arial" panose="020B0604020202020204" pitchFamily="34" charset="0"/>
                <a:cs typeface="Arial" panose="020B0604020202020204" pitchFamily="34" charset="0"/>
              </a:rPr>
              <a:t>toujours respecter le </a:t>
            </a:r>
            <a:r>
              <a:rPr lang="fr-FR" sz="2000" dirty="0">
                <a:latin typeface="Arial" panose="020B0604020202020204" pitchFamily="34" charset="0"/>
                <a:cs typeface="Arial" panose="020B0604020202020204" pitchFamily="34" charset="0"/>
              </a:rPr>
              <a:t>principe des 3 zones :</a:t>
            </a:r>
            <a:endParaRPr lang="fr-FR" altLang="fr-FR" sz="2000" b="1" dirty="0" smtClean="0">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107504" y="3429000"/>
            <a:ext cx="7380684" cy="4823990"/>
          </a:xfrm>
        </p:spPr>
        <p:txBody>
          <a:bodyPr>
            <a:noAutofit/>
          </a:bodyPr>
          <a:lstStyle/>
          <a:p>
            <a:pPr eaLnBrk="1" hangingPunct="1">
              <a:defRPr/>
            </a:pPr>
            <a:r>
              <a:rPr lang="fr-FR" sz="2000" dirty="0" smtClean="0"/>
              <a:t>1- Une </a:t>
            </a:r>
            <a:r>
              <a:rPr lang="fr-FR" sz="2000" dirty="0"/>
              <a:t>zone d’exclusion dite </a:t>
            </a:r>
            <a:r>
              <a:rPr lang="fr-FR" sz="2000" dirty="0" smtClean="0"/>
              <a:t>rouge</a:t>
            </a:r>
          </a:p>
          <a:p>
            <a:pPr eaLnBrk="1" hangingPunct="1">
              <a:defRPr/>
            </a:pPr>
            <a:r>
              <a:rPr lang="fr-FR" sz="2000" dirty="0" smtClean="0"/>
              <a:t>2- Une </a:t>
            </a:r>
            <a:r>
              <a:rPr lang="fr-FR" sz="2000" dirty="0"/>
              <a:t>zone contrôlée dite </a:t>
            </a:r>
            <a:r>
              <a:rPr lang="fr-FR" sz="2000" dirty="0" smtClean="0"/>
              <a:t>orange</a:t>
            </a:r>
          </a:p>
          <a:p>
            <a:pPr eaLnBrk="1" hangingPunct="1">
              <a:defRPr/>
            </a:pPr>
            <a:r>
              <a:rPr lang="fr-FR" sz="2000" dirty="0" smtClean="0"/>
              <a:t>3- Une </a:t>
            </a:r>
            <a:r>
              <a:rPr lang="fr-FR" sz="2000" dirty="0"/>
              <a:t>zone de soutien dite </a:t>
            </a:r>
            <a:r>
              <a:rPr lang="fr-FR" sz="2000" dirty="0" smtClean="0"/>
              <a:t>verte</a:t>
            </a:r>
          </a:p>
        </p:txBody>
      </p:sp>
      <p:pic>
        <p:nvPicPr>
          <p:cNvPr id="2" name="Image 1"/>
          <p:cNvPicPr>
            <a:picLocks noChangeAspect="1"/>
          </p:cNvPicPr>
          <p:nvPr/>
        </p:nvPicPr>
        <p:blipFill>
          <a:blip r:embed="rId3"/>
          <a:stretch>
            <a:fillRect/>
          </a:stretch>
        </p:blipFill>
        <p:spPr>
          <a:xfrm>
            <a:off x="4860032" y="2780928"/>
            <a:ext cx="2848373" cy="284837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404664"/>
            <a:ext cx="4464496" cy="1754326"/>
          </a:xfrm>
          <a:prstGeom prst="rect">
            <a:avLst/>
          </a:prstGeom>
        </p:spPr>
        <p:txBody>
          <a:bodyPr wrap="square">
            <a:spAutoFit/>
          </a:bodyPr>
          <a:lstStyle/>
          <a:p>
            <a:pPr algn="just"/>
            <a:r>
              <a:rPr lang="fr-FR" dirty="0">
                <a:latin typeface="Arial" panose="020B0604020202020204" pitchFamily="34" charset="0"/>
                <a:cs typeface="Arial" panose="020B0604020202020204" pitchFamily="34" charset="0"/>
              </a:rPr>
              <a:t/>
            </a:r>
            <a:br>
              <a:rPr lang="fr-FR" dirty="0">
                <a:latin typeface="Arial" panose="020B0604020202020204" pitchFamily="34" charset="0"/>
                <a:cs typeface="Arial" panose="020B0604020202020204" pitchFamily="34" charset="0"/>
              </a:rPr>
            </a:br>
            <a:r>
              <a:rPr lang="fr-FR" dirty="0" smtClean="0">
                <a:latin typeface="Arial" panose="020B0604020202020204" pitchFamily="34" charset="0"/>
                <a:cs typeface="Arial" panose="020B0604020202020204" pitchFamily="34" charset="0"/>
              </a:rPr>
              <a:t>Les limites extérieures de la zone de soutien constituent le périmètre de </a:t>
            </a:r>
            <a:r>
              <a:rPr lang="fr-FR" dirty="0">
                <a:latin typeface="Arial" panose="020B0604020202020204" pitchFamily="34" charset="0"/>
                <a:cs typeface="Arial" panose="020B0604020202020204" pitchFamily="34" charset="0"/>
              </a:rPr>
              <a:t>sécurité. La zone accessible au public se</a:t>
            </a:r>
            <a:br>
              <a:rPr lang="fr-FR" dirty="0">
                <a:latin typeface="Arial" panose="020B0604020202020204" pitchFamily="34" charset="0"/>
                <a:cs typeface="Arial" panose="020B0604020202020204" pitchFamily="34" charset="0"/>
              </a:rPr>
            </a:br>
            <a:r>
              <a:rPr lang="fr-FR" dirty="0" smtClean="0">
                <a:latin typeface="Arial" panose="020B0604020202020204" pitchFamily="34" charset="0"/>
                <a:cs typeface="Arial" panose="020B0604020202020204" pitchFamily="34" charset="0"/>
              </a:rPr>
              <a:t>situe au-delà de ce périmètre, elle n’est pas matérialisée</a:t>
            </a:r>
            <a:r>
              <a:rPr lang="fr-FR" dirty="0">
                <a:latin typeface="Arial" panose="020B0604020202020204" pitchFamily="34" charset="0"/>
                <a:cs typeface="Arial" panose="020B0604020202020204" pitchFamily="34" charset="0"/>
              </a:rPr>
              <a:t>.</a:t>
            </a:r>
          </a:p>
        </p:txBody>
      </p:sp>
      <p:pic>
        <p:nvPicPr>
          <p:cNvPr id="3" name="Image 2"/>
          <p:cNvPicPr>
            <a:picLocks noChangeAspect="1"/>
          </p:cNvPicPr>
          <p:nvPr/>
        </p:nvPicPr>
        <p:blipFill>
          <a:blip r:embed="rId3"/>
          <a:stretch>
            <a:fillRect/>
          </a:stretch>
        </p:blipFill>
        <p:spPr>
          <a:xfrm>
            <a:off x="5508104" y="332656"/>
            <a:ext cx="2315796" cy="2331712"/>
          </a:xfrm>
          <a:prstGeom prst="rect">
            <a:avLst/>
          </a:prstGeom>
        </p:spPr>
      </p:pic>
      <p:sp>
        <p:nvSpPr>
          <p:cNvPr id="4" name="Rectangle 3"/>
          <p:cNvSpPr/>
          <p:nvPr/>
        </p:nvSpPr>
        <p:spPr>
          <a:xfrm>
            <a:off x="611560" y="3429000"/>
            <a:ext cx="4283969" cy="1200329"/>
          </a:xfrm>
          <a:prstGeom prst="rect">
            <a:avLst/>
          </a:prstGeom>
        </p:spPr>
        <p:txBody>
          <a:bodyPr wrap="square">
            <a:spAutoFit/>
          </a:bodyPr>
          <a:lstStyle/>
          <a:p>
            <a:r>
              <a:rPr lang="fr-FR" dirty="0">
                <a:latin typeface="Arial" panose="020B0604020202020204" pitchFamily="34" charset="0"/>
                <a:cs typeface="Arial" panose="020B0604020202020204" pitchFamily="34" charset="0"/>
              </a:rPr>
              <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Les zones qui ne nécessitent pas le port </a:t>
            </a:r>
            <a:r>
              <a:rPr lang="fr-FR" dirty="0" smtClean="0">
                <a:latin typeface="Arial" panose="020B0604020202020204" pitchFamily="34" charset="0"/>
                <a:cs typeface="Arial" panose="020B0604020202020204" pitchFamily="34" charset="0"/>
              </a:rPr>
              <a:t>d’EPI sont </a:t>
            </a:r>
            <a:r>
              <a:rPr lang="fr-FR" dirty="0">
                <a:latin typeface="Arial" panose="020B0604020202020204" pitchFamily="34" charset="0"/>
                <a:cs typeface="Arial" panose="020B0604020202020204" pitchFamily="34" charset="0"/>
              </a:rPr>
              <a:t>placées sous le contrôle des forces de </a:t>
            </a:r>
            <a:r>
              <a:rPr lang="fr-FR" dirty="0" smtClean="0">
                <a:latin typeface="Arial" panose="020B0604020202020204" pitchFamily="34" charset="0"/>
                <a:cs typeface="Arial" panose="020B0604020202020204" pitchFamily="34" charset="0"/>
              </a:rPr>
              <a:t>l’ordre.</a:t>
            </a:r>
            <a:endParaRPr lang="fr-FR" dirty="0">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4"/>
          <a:stretch>
            <a:fillRect/>
          </a:stretch>
        </p:blipFill>
        <p:spPr>
          <a:xfrm>
            <a:off x="5364088" y="2924944"/>
            <a:ext cx="2770417" cy="306888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251520" y="115889"/>
            <a:ext cx="7992888" cy="7928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r>
              <a:rPr lang="fr-FR" sz="2000" dirty="0">
                <a:solidFill>
                  <a:schemeClr val="tx2"/>
                </a:solidFill>
                <a:latin typeface="Arial" panose="020B0604020202020204" pitchFamily="34" charset="0"/>
                <a:ea typeface="+mj-ea"/>
                <a:cs typeface="Arial" panose="020B0604020202020204" pitchFamily="34" charset="0"/>
              </a:rPr>
              <a:t>Le zonage opérationnel peut nécessiter la mise </a:t>
            </a:r>
            <a:r>
              <a:rPr lang="fr-FR" sz="2000" dirty="0" smtClean="0">
                <a:solidFill>
                  <a:schemeClr val="tx2"/>
                </a:solidFill>
                <a:latin typeface="Arial" panose="020B0604020202020204" pitchFamily="34" charset="0"/>
                <a:ea typeface="+mj-ea"/>
                <a:cs typeface="Arial" panose="020B0604020202020204" pitchFamily="34" charset="0"/>
              </a:rPr>
              <a:t>en place </a:t>
            </a:r>
            <a:r>
              <a:rPr lang="fr-FR" sz="2000" dirty="0">
                <a:solidFill>
                  <a:schemeClr val="tx2"/>
                </a:solidFill>
                <a:latin typeface="Arial" panose="020B0604020202020204" pitchFamily="34" charset="0"/>
                <a:ea typeface="+mj-ea"/>
                <a:cs typeface="Arial" panose="020B0604020202020204" pitchFamily="34" charset="0"/>
              </a:rPr>
              <a:t>d’un ou plusieurs points d’accès et/ou </a:t>
            </a:r>
            <a:r>
              <a:rPr lang="fr-FR" sz="2000" dirty="0" smtClean="0">
                <a:solidFill>
                  <a:schemeClr val="tx2"/>
                </a:solidFill>
                <a:latin typeface="Arial" panose="020B0604020202020204" pitchFamily="34" charset="0"/>
                <a:ea typeface="+mj-ea"/>
                <a:cs typeface="Arial" panose="020B0604020202020204" pitchFamily="34" charset="0"/>
              </a:rPr>
              <a:t>de contrôle </a:t>
            </a:r>
            <a:r>
              <a:rPr lang="fr-FR" sz="2000" dirty="0">
                <a:solidFill>
                  <a:schemeClr val="tx2"/>
                </a:solidFill>
                <a:latin typeface="Arial" panose="020B0604020202020204" pitchFamily="34" charset="0"/>
                <a:ea typeface="+mj-ea"/>
                <a:cs typeface="Arial" panose="020B0604020202020204" pitchFamily="34" charset="0"/>
              </a:rPr>
              <a:t>servant notamment :</a:t>
            </a:r>
            <a:endParaRPr lang="fr-FR" altLang="fr-FR" sz="2000" dirty="0">
              <a:solidFill>
                <a:schemeClr val="tx2"/>
              </a:solidFill>
              <a:latin typeface="Arial" panose="020B0604020202020204" pitchFamily="34" charset="0"/>
              <a:ea typeface="+mj-ea"/>
              <a:cs typeface="Arial" panose="020B0604020202020204" pitchFamily="34" charset="0"/>
            </a:endParaRPr>
          </a:p>
        </p:txBody>
      </p:sp>
      <p:sp>
        <p:nvSpPr>
          <p:cNvPr id="2" name="Rectangle 1"/>
          <p:cNvSpPr/>
          <p:nvPr/>
        </p:nvSpPr>
        <p:spPr>
          <a:xfrm>
            <a:off x="683568" y="1155979"/>
            <a:ext cx="6768752" cy="1477328"/>
          </a:xfrm>
          <a:prstGeom prst="rect">
            <a:avLst/>
          </a:prstGeom>
        </p:spPr>
        <p:txBody>
          <a:bodyPr wrap="square">
            <a:spAutoFit/>
          </a:bodyPr>
          <a:lstStyle/>
          <a:p>
            <a:r>
              <a:rPr lang="fr-FR" dirty="0">
                <a:latin typeface="Arial" panose="020B0604020202020204" pitchFamily="34" charset="0"/>
                <a:cs typeface="Arial" panose="020B0604020202020204" pitchFamily="34" charset="0"/>
              </a:rPr>
              <a:t/>
            </a:r>
            <a:br>
              <a:rPr lang="fr-FR" dirty="0">
                <a:latin typeface="Arial" panose="020B0604020202020204" pitchFamily="34" charset="0"/>
                <a:cs typeface="Arial" panose="020B0604020202020204" pitchFamily="34" charset="0"/>
              </a:rPr>
            </a:br>
            <a:r>
              <a:rPr lang="fr-FR" dirty="0" smtClean="0">
                <a:latin typeface="Arial" panose="020B0604020202020204" pitchFamily="34" charset="0"/>
                <a:cs typeface="Arial" panose="020B0604020202020204" pitchFamily="34" charset="0"/>
              </a:rPr>
              <a:t>- à </a:t>
            </a:r>
            <a:r>
              <a:rPr lang="fr-FR" dirty="0">
                <a:latin typeface="Arial" panose="020B0604020202020204" pitchFamily="34" charset="0"/>
                <a:cs typeface="Arial" panose="020B0604020202020204" pitchFamily="34" charset="0"/>
              </a:rPr>
              <a:t>la gestion des entrées et sorties des intervenants</a:t>
            </a:r>
            <a:br>
              <a:rPr lang="fr-FR" dirty="0">
                <a:latin typeface="Arial" panose="020B0604020202020204" pitchFamily="34" charset="0"/>
                <a:cs typeface="Arial" panose="020B0604020202020204" pitchFamily="34" charset="0"/>
              </a:rPr>
            </a:br>
            <a:r>
              <a:rPr lang="fr-FR" dirty="0" smtClean="0">
                <a:latin typeface="Arial" panose="020B0604020202020204" pitchFamily="34" charset="0"/>
                <a:cs typeface="Arial" panose="020B0604020202020204" pitchFamily="34" charset="0"/>
              </a:rPr>
              <a:t>- au </a:t>
            </a:r>
            <a:r>
              <a:rPr lang="fr-FR" dirty="0">
                <a:latin typeface="Arial" panose="020B0604020202020204" pitchFamily="34" charset="0"/>
                <a:cs typeface="Arial" panose="020B0604020202020204" pitchFamily="34" charset="0"/>
              </a:rPr>
              <a:t>contrôle des EPI</a:t>
            </a:r>
            <a:br>
              <a:rPr lang="fr-FR" dirty="0">
                <a:latin typeface="Arial" panose="020B0604020202020204" pitchFamily="34" charset="0"/>
                <a:cs typeface="Arial" panose="020B0604020202020204" pitchFamily="34" charset="0"/>
              </a:rPr>
            </a:br>
            <a:r>
              <a:rPr lang="fr-FR" dirty="0" smtClean="0">
                <a:latin typeface="Arial" panose="020B0604020202020204" pitchFamily="34" charset="0"/>
                <a:cs typeface="Arial" panose="020B0604020202020204" pitchFamily="34" charset="0"/>
              </a:rPr>
              <a:t>- à </a:t>
            </a:r>
            <a:r>
              <a:rPr lang="fr-FR" dirty="0">
                <a:latin typeface="Arial" panose="020B0604020202020204" pitchFamily="34" charset="0"/>
                <a:cs typeface="Arial" panose="020B0604020202020204" pitchFamily="34" charset="0"/>
              </a:rPr>
              <a:t>la gestion des matériels souillés</a:t>
            </a:r>
            <a:br>
              <a:rPr lang="fr-FR" dirty="0">
                <a:latin typeface="Arial" panose="020B0604020202020204" pitchFamily="34" charset="0"/>
                <a:cs typeface="Arial" panose="020B0604020202020204" pitchFamily="34" charset="0"/>
              </a:rPr>
            </a:br>
            <a:r>
              <a:rPr lang="fr-FR" dirty="0" smtClean="0">
                <a:latin typeface="Arial" panose="020B0604020202020204" pitchFamily="34" charset="0"/>
                <a:cs typeface="Arial" panose="020B0604020202020204" pitchFamily="34" charset="0"/>
              </a:rPr>
              <a:t>- au </a:t>
            </a:r>
            <a:r>
              <a:rPr lang="fr-FR" dirty="0">
                <a:latin typeface="Arial" panose="020B0604020202020204" pitchFamily="34" charset="0"/>
                <a:cs typeface="Arial" panose="020B0604020202020204" pitchFamily="34" charset="0"/>
              </a:rPr>
              <a:t>contrôle des actions menées...</a:t>
            </a:r>
          </a:p>
        </p:txBody>
      </p:sp>
      <p:pic>
        <p:nvPicPr>
          <p:cNvPr id="3" name="Image 2"/>
          <p:cNvPicPr>
            <a:picLocks noChangeAspect="1"/>
          </p:cNvPicPr>
          <p:nvPr/>
        </p:nvPicPr>
        <p:blipFill>
          <a:blip r:embed="rId3"/>
          <a:stretch>
            <a:fillRect/>
          </a:stretch>
        </p:blipFill>
        <p:spPr>
          <a:xfrm>
            <a:off x="3059832" y="3140967"/>
            <a:ext cx="2664296" cy="2948067"/>
          </a:xfrm>
          <a:prstGeom prst="rect">
            <a:avLst/>
          </a:prstGeom>
        </p:spPr>
      </p:pic>
    </p:spTree>
    <p:extLst>
      <p:ext uri="{BB962C8B-B14F-4D97-AF65-F5344CB8AC3E}">
        <p14:creationId xmlns:p14="http://schemas.microsoft.com/office/powerpoint/2010/main" val="1744538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39331" y="260648"/>
            <a:ext cx="7634514" cy="4252343"/>
          </a:xfrm>
          <a:prstGeom prst="rect">
            <a:avLst/>
          </a:prstGeom>
        </p:spPr>
      </p:pic>
      <p:pic>
        <p:nvPicPr>
          <p:cNvPr id="3" name="Image 2"/>
          <p:cNvPicPr>
            <a:picLocks noChangeAspect="1"/>
          </p:cNvPicPr>
          <p:nvPr/>
        </p:nvPicPr>
        <p:blipFill>
          <a:blip r:embed="rId3"/>
          <a:stretch>
            <a:fillRect/>
          </a:stretch>
        </p:blipFill>
        <p:spPr>
          <a:xfrm>
            <a:off x="0" y="4400488"/>
            <a:ext cx="6235080" cy="983614"/>
          </a:xfrm>
          <a:prstGeom prst="rect">
            <a:avLst/>
          </a:prstGeom>
        </p:spPr>
      </p:pic>
      <p:pic>
        <p:nvPicPr>
          <p:cNvPr id="4" name="Image 3"/>
          <p:cNvPicPr>
            <a:picLocks noChangeAspect="1"/>
          </p:cNvPicPr>
          <p:nvPr/>
        </p:nvPicPr>
        <p:blipFill>
          <a:blip r:embed="rId4"/>
          <a:stretch>
            <a:fillRect/>
          </a:stretch>
        </p:blipFill>
        <p:spPr>
          <a:xfrm>
            <a:off x="2267744" y="5271598"/>
            <a:ext cx="6106101" cy="1087481"/>
          </a:xfrm>
          <a:prstGeom prst="rect">
            <a:avLst/>
          </a:prstGeom>
        </p:spPr>
      </p:pic>
    </p:spTree>
    <p:extLst>
      <p:ext uri="{BB962C8B-B14F-4D97-AF65-F5344CB8AC3E}">
        <p14:creationId xmlns:p14="http://schemas.microsoft.com/office/powerpoint/2010/main" val="2258530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95536" y="5949280"/>
            <a:ext cx="6655540" cy="369332"/>
          </a:xfrm>
          <a:prstGeom prst="rect">
            <a:avLst/>
          </a:prstGeom>
          <a:noFill/>
          <a:extLst/>
        </p:spPr>
        <p:txBody>
          <a:bodyPr wrap="none" rtlCol="0">
            <a:spAutoFit/>
          </a:bodyPr>
          <a:lstStyle/>
          <a:p>
            <a:r>
              <a:rPr lang="fr-FR" dirty="0"/>
              <a:t>Nota : le GDO </a:t>
            </a:r>
            <a:r>
              <a:rPr lang="fr-FR" dirty="0" err="1"/>
              <a:t>réintronise</a:t>
            </a:r>
            <a:r>
              <a:rPr lang="fr-FR" dirty="0"/>
              <a:t> la notion de «  fin de PGR, risque maîtrisé »</a:t>
            </a:r>
            <a:endParaRPr lang="fr-FR" altLang="fr-FR" dirty="0"/>
          </a:p>
        </p:txBody>
      </p:sp>
      <p:sp>
        <p:nvSpPr>
          <p:cNvPr id="5" name="Titre 1"/>
          <p:cNvSpPr txBox="1">
            <a:spLocks/>
          </p:cNvSpPr>
          <p:nvPr/>
        </p:nvSpPr>
        <p:spPr>
          <a:xfrm>
            <a:off x="0" y="320676"/>
            <a:ext cx="8388424" cy="706090"/>
          </a:xfrm>
          <a:prstGeom prst="rect">
            <a:avLst/>
          </a:prstGeom>
        </p:spPr>
        <p:txBody>
          <a:bodyPr anchor="t"/>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ctr" eaLnBrk="1" hangingPunct="1">
              <a:defRPr/>
            </a:pPr>
            <a:r>
              <a:rPr lang="fr-FR" altLang="fr-FR" sz="2800" cap="none" dirty="0" smtClean="0">
                <a:latin typeface="Arial" panose="020B0604020202020204" pitchFamily="34" charset="0"/>
                <a:cs typeface="Arial" panose="020B0604020202020204" pitchFamily="34" charset="0"/>
              </a:rPr>
              <a:t>Rappel PGR PGC</a:t>
            </a:r>
            <a:endParaRPr lang="fr-FR" sz="2800" kern="0" dirty="0">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395536" y="1453209"/>
            <a:ext cx="79200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fr-FR" sz="2000" dirty="0" smtClean="0">
                <a:latin typeface="Arial" panose="020B0604020202020204" pitchFamily="34" charset="0"/>
              </a:rPr>
              <a:t>PGC: </a:t>
            </a:r>
            <a:r>
              <a:rPr lang="fr-FR" sz="2000" b="1" i="1" dirty="0" smtClean="0">
                <a:latin typeface="Arial" panose="020B0604020202020204" pitchFamily="34" charset="0"/>
              </a:rPr>
              <a:t>la procédure gaz </a:t>
            </a:r>
            <a:r>
              <a:rPr lang="fr-FR" sz="2000" dirty="0" smtClean="0">
                <a:latin typeface="Arial" panose="020B0604020202020204" pitchFamily="34" charset="0"/>
              </a:rPr>
              <a:t>classique relève de toute fuite ne présentant pas, lors de l’appel ou sur les lieux de l’intervention, de caractère particulièrement dimensionnant. Elle représente la majorité des interventions liées au gaz.</a:t>
            </a:r>
            <a:endParaRPr lang="fr-FR" altLang="fr-FR" sz="2000" dirty="0">
              <a:latin typeface="Arial" charset="0"/>
            </a:endParaRPr>
          </a:p>
        </p:txBody>
      </p:sp>
      <p:sp>
        <p:nvSpPr>
          <p:cNvPr id="9" name="Rectangle 8"/>
          <p:cNvSpPr>
            <a:spLocks noChangeArrowheads="1"/>
          </p:cNvSpPr>
          <p:nvPr/>
        </p:nvSpPr>
        <p:spPr bwMode="auto">
          <a:xfrm>
            <a:off x="395536" y="2951742"/>
            <a:ext cx="792003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fr-FR" sz="2000" dirty="0" smtClean="0">
                <a:latin typeface="Arial" panose="020B0604020202020204" pitchFamily="34" charset="0"/>
              </a:rPr>
              <a:t>PGR: </a:t>
            </a:r>
            <a:r>
              <a:rPr lang="fr-FR" sz="2000" b="1" i="1" dirty="0" smtClean="0">
                <a:latin typeface="Arial" panose="020B0604020202020204" pitchFamily="34" charset="0"/>
              </a:rPr>
              <a:t>la procédure gaz renforcée </a:t>
            </a:r>
            <a:r>
              <a:rPr lang="fr-FR" sz="2000" dirty="0" smtClean="0">
                <a:latin typeface="Arial" panose="020B0604020202020204" pitchFamily="34" charset="0"/>
              </a:rPr>
              <a:t>définit et planifie la stratégie opérationnelle interservices. Elle prévoit notamment un engagement des moyens, des SP et des opérateurs de réseau de gaz, plus importants que pour la PGC et adaptés au risque le plus important à traiter.</a:t>
            </a:r>
          </a:p>
        </p:txBody>
      </p:sp>
      <p:sp>
        <p:nvSpPr>
          <p:cNvPr id="2" name="ZoneTexte 1"/>
          <p:cNvSpPr txBox="1"/>
          <p:nvPr/>
        </p:nvSpPr>
        <p:spPr>
          <a:xfrm>
            <a:off x="395536" y="5445224"/>
            <a:ext cx="5721438" cy="369332"/>
          </a:xfrm>
          <a:prstGeom prst="rect">
            <a:avLst/>
          </a:prstGeom>
          <a:noFill/>
        </p:spPr>
        <p:txBody>
          <a:bodyPr wrap="none" rtlCol="0">
            <a:spAutoFit/>
          </a:bodyPr>
          <a:lstStyle/>
          <a:p>
            <a:r>
              <a:rPr lang="fr-FR" dirty="0" smtClean="0"/>
              <a:t>Notion de requalification de la PGR en PGC ou inversement</a:t>
            </a:r>
            <a:endParaRPr lang="fr-FR" dirty="0"/>
          </a:p>
        </p:txBody>
      </p:sp>
      <p:sp>
        <p:nvSpPr>
          <p:cNvPr id="8" name="ZoneTexte 7">
            <a:hlinkClick r:id="rId3"/>
          </p:cNvPr>
          <p:cNvSpPr txBox="1"/>
          <p:nvPr/>
        </p:nvSpPr>
        <p:spPr>
          <a:xfrm>
            <a:off x="395536" y="4941168"/>
            <a:ext cx="2282548" cy="369332"/>
          </a:xfrm>
          <a:prstGeom prst="rect">
            <a:avLst/>
          </a:prstGeom>
          <a:noFill/>
        </p:spPr>
        <p:txBody>
          <a:bodyPr wrap="none" rtlCol="0">
            <a:spAutoFit/>
          </a:bodyPr>
          <a:lstStyle/>
          <a:p>
            <a:r>
              <a:rPr lang="fr-FR" b="1" u="sng" dirty="0" smtClean="0"/>
              <a:t>Fiche Débriefing </a:t>
            </a:r>
            <a:r>
              <a:rPr lang="fr-FR" b="1" u="sng" dirty="0" smtClean="0">
                <a:hlinkClick r:id="rId4"/>
              </a:rPr>
              <a:t>PGR</a:t>
            </a:r>
            <a:r>
              <a:rPr lang="fr-FR" b="1" u="sng" dirty="0" smtClean="0"/>
              <a:t> </a:t>
            </a:r>
            <a:endParaRPr lang="fr-FR" b="1" u="sng" dirty="0"/>
          </a:p>
        </p:txBody>
      </p:sp>
    </p:spTree>
    <p:extLst>
      <p:ext uri="{BB962C8B-B14F-4D97-AF65-F5344CB8AC3E}">
        <p14:creationId xmlns:p14="http://schemas.microsoft.com/office/powerpoint/2010/main" val="201293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0" y="320676"/>
            <a:ext cx="8388424" cy="706090"/>
          </a:xfrm>
          <a:prstGeom prst="rect">
            <a:avLst/>
          </a:prstGeom>
        </p:spPr>
        <p:txBody>
          <a:bodyPr anchor="t"/>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ctr" eaLnBrk="1" hangingPunct="1">
              <a:defRPr/>
            </a:pPr>
            <a:r>
              <a:rPr lang="fr-FR" altLang="fr-FR" sz="2800" cap="none" dirty="0" smtClean="0">
                <a:latin typeface="Arial" panose="020B0604020202020204" pitchFamily="34" charset="0"/>
                <a:cs typeface="Arial" panose="020B0604020202020204" pitchFamily="34" charset="0"/>
              </a:rPr>
              <a:t>Rappel PGR PGC</a:t>
            </a:r>
            <a:endParaRPr lang="fr-FR" sz="2800" kern="0" dirty="0">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480504" y="2240767"/>
            <a:ext cx="792003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fr-FR" sz="2000" b="1" i="1" dirty="0" smtClean="0">
                <a:latin typeface="Arial" panose="020B0604020202020204" pitchFamily="34" charset="0"/>
              </a:rPr>
              <a:t>La procédure gaz renforcée</a:t>
            </a:r>
            <a:r>
              <a:rPr lang="fr-FR" sz="2000" dirty="0" smtClean="0">
                <a:latin typeface="Arial" panose="020B0604020202020204" pitchFamily="34" charset="0"/>
              </a:rPr>
              <a:t> est mise en œuvre :</a:t>
            </a:r>
          </a:p>
          <a:p>
            <a:pPr algn="just" eaLnBrk="1" hangingPunct="1"/>
            <a:endParaRPr lang="fr-FR" sz="2000" dirty="0" smtClean="0">
              <a:latin typeface="Arial" panose="020B0604020202020204" pitchFamily="34" charset="0"/>
            </a:endParaRPr>
          </a:p>
          <a:p>
            <a:pPr marL="342900" indent="-342900" algn="just" eaLnBrk="1" hangingPunct="1">
              <a:buFontTx/>
              <a:buChar char="-"/>
            </a:pPr>
            <a:r>
              <a:rPr lang="fr-FR" sz="2000" dirty="0" smtClean="0">
                <a:latin typeface="Arial" panose="020B0604020202020204" pitchFamily="34" charset="0"/>
              </a:rPr>
              <a:t>Systématiquement pour :</a:t>
            </a:r>
          </a:p>
          <a:p>
            <a:pPr marL="1085850" lvl="1" indent="-342900" algn="just" eaLnBrk="1" hangingPunct="1">
              <a:buFontTx/>
              <a:buChar char="-"/>
            </a:pPr>
            <a:r>
              <a:rPr lang="fr-FR" sz="2000" dirty="0" smtClean="0">
                <a:latin typeface="Arial" panose="020B0604020202020204" pitchFamily="34" charset="0"/>
              </a:rPr>
              <a:t>Une fuite fermée sur VP</a:t>
            </a:r>
          </a:p>
          <a:p>
            <a:pPr marL="1085850" lvl="1" indent="-342900" algn="just" eaLnBrk="1" hangingPunct="1">
              <a:buFontTx/>
              <a:buChar char="-"/>
            </a:pPr>
            <a:r>
              <a:rPr lang="fr-FR" sz="2000" dirty="0" smtClean="0">
                <a:latin typeface="Arial" panose="020B0604020202020204" pitchFamily="34" charset="0"/>
              </a:rPr>
              <a:t>Une fuite de gaz enflammée sur coffret en façade</a:t>
            </a:r>
          </a:p>
          <a:p>
            <a:pPr algn="just" eaLnBrk="1" hangingPunct="1"/>
            <a:endParaRPr lang="fr-FR" sz="2000" dirty="0">
              <a:latin typeface="Arial" panose="020B0604020202020204" pitchFamily="34" charset="0"/>
            </a:endParaRPr>
          </a:p>
          <a:p>
            <a:pPr marL="342900" indent="-342900" algn="just" eaLnBrk="1" hangingPunct="1">
              <a:buFontTx/>
              <a:buChar char="-"/>
            </a:pPr>
            <a:r>
              <a:rPr lang="fr-FR" sz="2000" dirty="0" smtClean="0">
                <a:latin typeface="Arial" panose="020B0604020202020204" pitchFamily="34" charset="0"/>
              </a:rPr>
              <a:t>À la demande expresse du CODIS ou de l’opérateur de réseau de gaz </a:t>
            </a:r>
            <a:r>
              <a:rPr lang="fr-FR" sz="2000" dirty="0">
                <a:latin typeface="Arial" panose="020B0604020202020204" pitchFamily="34" charset="0"/>
              </a:rPr>
              <a:t>pour :</a:t>
            </a:r>
          </a:p>
          <a:p>
            <a:pPr marL="1085850" lvl="1" indent="-342900" algn="just" eaLnBrk="1" hangingPunct="1">
              <a:buFontTx/>
              <a:buChar char="-"/>
            </a:pPr>
            <a:r>
              <a:rPr lang="fr-FR" sz="2000" dirty="0">
                <a:latin typeface="Arial" panose="020B0604020202020204" pitchFamily="34" charset="0"/>
              </a:rPr>
              <a:t>Une fuite </a:t>
            </a:r>
            <a:r>
              <a:rPr lang="fr-FR" sz="2000" dirty="0" smtClean="0">
                <a:latin typeface="Arial" panose="020B0604020202020204" pitchFamily="34" charset="0"/>
              </a:rPr>
              <a:t>ouverte </a:t>
            </a:r>
            <a:r>
              <a:rPr lang="fr-FR" sz="2000" dirty="0">
                <a:latin typeface="Arial" panose="020B0604020202020204" pitchFamily="34" charset="0"/>
              </a:rPr>
              <a:t>sur VP</a:t>
            </a:r>
          </a:p>
          <a:p>
            <a:pPr marL="1085850" lvl="1" indent="-342900" algn="just" eaLnBrk="1" hangingPunct="1">
              <a:buFontTx/>
              <a:buChar char="-"/>
            </a:pPr>
            <a:r>
              <a:rPr lang="fr-FR" sz="2000" dirty="0">
                <a:latin typeface="Arial" panose="020B0604020202020204" pitchFamily="34" charset="0"/>
              </a:rPr>
              <a:t>Une fuite de gaz </a:t>
            </a:r>
            <a:r>
              <a:rPr lang="fr-FR" sz="2000" dirty="0" smtClean="0">
                <a:latin typeface="Arial" panose="020B0604020202020204" pitchFamily="34" charset="0"/>
              </a:rPr>
              <a:t>dans un bâtiment.</a:t>
            </a:r>
          </a:p>
          <a:p>
            <a:pPr algn="just" eaLnBrk="1" hangingPunct="1"/>
            <a:endParaRPr lang="fr-FR" sz="2000" dirty="0">
              <a:latin typeface="Arial" panose="020B0604020202020204" pitchFamily="34" charset="0"/>
            </a:endParaRPr>
          </a:p>
          <a:p>
            <a:pPr marL="342900" indent="-342900" algn="just" eaLnBrk="1" hangingPunct="1">
              <a:buFontTx/>
              <a:buChar char="-"/>
            </a:pPr>
            <a:r>
              <a:rPr lang="fr-FR" sz="2000" dirty="0">
                <a:latin typeface="Arial" panose="020B0604020202020204" pitchFamily="34" charset="0"/>
              </a:rPr>
              <a:t>À la demande </a:t>
            </a:r>
            <a:r>
              <a:rPr lang="fr-FR" sz="2000" dirty="0" smtClean="0">
                <a:latin typeface="Arial" panose="020B0604020202020204" pitchFamily="34" charset="0"/>
              </a:rPr>
              <a:t>du COS</a:t>
            </a:r>
            <a:endParaRPr lang="fr-FR" altLang="fr-FR" sz="2000" dirty="0">
              <a:latin typeface="Arial" charset="0"/>
            </a:endParaRPr>
          </a:p>
        </p:txBody>
      </p:sp>
      <p:pic>
        <p:nvPicPr>
          <p:cNvPr id="2" name="Image 1"/>
          <p:cNvPicPr>
            <a:picLocks noChangeAspect="1"/>
          </p:cNvPicPr>
          <p:nvPr/>
        </p:nvPicPr>
        <p:blipFill>
          <a:blip r:embed="rId2"/>
          <a:stretch>
            <a:fillRect/>
          </a:stretch>
        </p:blipFill>
        <p:spPr>
          <a:xfrm>
            <a:off x="323528" y="1026766"/>
            <a:ext cx="7488832" cy="1243631"/>
          </a:xfrm>
          <a:prstGeom prst="rect">
            <a:avLst/>
          </a:prstGeom>
        </p:spPr>
      </p:pic>
    </p:spTree>
    <p:extLst>
      <p:ext uri="{BB962C8B-B14F-4D97-AF65-F5344CB8AC3E}">
        <p14:creationId xmlns:p14="http://schemas.microsoft.com/office/powerpoint/2010/main" val="946809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05880" y="764704"/>
            <a:ext cx="5976664" cy="5654230"/>
          </a:xfrm>
          <a:prstGeom prst="rect">
            <a:avLst/>
          </a:prstGeom>
        </p:spPr>
      </p:pic>
      <p:sp>
        <p:nvSpPr>
          <p:cNvPr id="3" name="Titre 1"/>
          <p:cNvSpPr txBox="1">
            <a:spLocks/>
          </p:cNvSpPr>
          <p:nvPr/>
        </p:nvSpPr>
        <p:spPr>
          <a:xfrm>
            <a:off x="0" y="58614"/>
            <a:ext cx="8388424" cy="706090"/>
          </a:xfrm>
          <a:prstGeom prst="rect">
            <a:avLst/>
          </a:prstGeom>
        </p:spPr>
        <p:txBody>
          <a:bodyPr anchor="t"/>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ctr" eaLnBrk="1" hangingPunct="1">
              <a:defRPr/>
            </a:pPr>
            <a:r>
              <a:rPr lang="fr-FR" sz="2800" cap="none" dirty="0" smtClean="0">
                <a:latin typeface="Arial" panose="020B0604020202020204" pitchFamily="34" charset="0"/>
                <a:cs typeface="Arial" panose="020B0604020202020204" pitchFamily="34" charset="0"/>
              </a:rPr>
              <a:t>BOUTEILLES D ACETYLENE</a:t>
            </a:r>
            <a:endParaRPr lang="fr-FR" sz="2800" kern="0" dirty="0">
              <a:latin typeface="Arial" panose="020B0604020202020204" pitchFamily="34" charset="0"/>
              <a:cs typeface="Arial" panose="020B0604020202020204" pitchFamily="34" charset="0"/>
            </a:endParaRPr>
          </a:p>
        </p:txBody>
      </p:sp>
      <p:sp>
        <p:nvSpPr>
          <p:cNvPr id="4" name="ZoneTexte 3">
            <a:hlinkClick r:id="rId4"/>
          </p:cNvPr>
          <p:cNvSpPr txBox="1"/>
          <p:nvPr/>
        </p:nvSpPr>
        <p:spPr>
          <a:xfrm>
            <a:off x="7143611" y="5487358"/>
            <a:ext cx="1276824" cy="369332"/>
          </a:xfrm>
          <a:prstGeom prst="rect">
            <a:avLst/>
          </a:prstGeom>
          <a:noFill/>
        </p:spPr>
        <p:txBody>
          <a:bodyPr wrap="none" rtlCol="0">
            <a:spAutoFit/>
          </a:bodyPr>
          <a:lstStyle/>
          <a:p>
            <a:r>
              <a:rPr lang="fr-FR" dirty="0" smtClean="0"/>
              <a:t>FAO OPS 53</a:t>
            </a:r>
            <a:endParaRPr lang="fr-FR" dirty="0"/>
          </a:p>
        </p:txBody>
      </p:sp>
      <p:sp>
        <p:nvSpPr>
          <p:cNvPr id="5" name="ZoneTexte 4">
            <a:hlinkClick r:id="rId5"/>
          </p:cNvPr>
          <p:cNvSpPr txBox="1"/>
          <p:nvPr/>
        </p:nvSpPr>
        <p:spPr>
          <a:xfrm>
            <a:off x="7105369" y="5768480"/>
            <a:ext cx="1392241" cy="369332"/>
          </a:xfrm>
          <a:prstGeom prst="rect">
            <a:avLst/>
          </a:prstGeom>
          <a:noFill/>
        </p:spPr>
        <p:txBody>
          <a:bodyPr wrap="none" rtlCol="0">
            <a:spAutoFit/>
          </a:bodyPr>
          <a:lstStyle/>
          <a:p>
            <a:r>
              <a:rPr lang="fr-FR" dirty="0" smtClean="0"/>
              <a:t>FAO RENS 27</a:t>
            </a:r>
            <a:endParaRPr lang="fr-FR" dirty="0"/>
          </a:p>
        </p:txBody>
      </p:sp>
      <p:sp>
        <p:nvSpPr>
          <p:cNvPr id="6" name="ZoneTexte 5">
            <a:hlinkClick r:id="rId6"/>
          </p:cNvPr>
          <p:cNvSpPr txBox="1"/>
          <p:nvPr/>
        </p:nvSpPr>
        <p:spPr>
          <a:xfrm>
            <a:off x="7187026" y="6075353"/>
            <a:ext cx="1228926" cy="369332"/>
          </a:xfrm>
          <a:prstGeom prst="rect">
            <a:avLst/>
          </a:prstGeom>
          <a:noFill/>
        </p:spPr>
        <p:txBody>
          <a:bodyPr wrap="none" rtlCol="0">
            <a:spAutoFit/>
          </a:bodyPr>
          <a:lstStyle/>
          <a:p>
            <a:r>
              <a:rPr lang="fr-FR" dirty="0" smtClean="0"/>
              <a:t>PEX Lezoux</a:t>
            </a:r>
            <a:endParaRPr lang="fr-FR" dirty="0"/>
          </a:p>
        </p:txBody>
      </p:sp>
    </p:spTree>
    <p:extLst>
      <p:ext uri="{BB962C8B-B14F-4D97-AF65-F5344CB8AC3E}">
        <p14:creationId xmlns:p14="http://schemas.microsoft.com/office/powerpoint/2010/main" val="2596228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0" y="58614"/>
            <a:ext cx="8388424" cy="706090"/>
          </a:xfrm>
          <a:prstGeom prst="rect">
            <a:avLst/>
          </a:prstGeom>
        </p:spPr>
        <p:txBody>
          <a:bodyPr anchor="t"/>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ctr" eaLnBrk="1" hangingPunct="1">
              <a:defRPr/>
            </a:pPr>
            <a:r>
              <a:rPr lang="fr-FR" sz="2800" cap="none" dirty="0" smtClean="0">
                <a:latin typeface="Arial" panose="020B0604020202020204" pitchFamily="34" charset="0"/>
                <a:cs typeface="Arial" panose="020B0604020202020204" pitchFamily="34" charset="0"/>
              </a:rPr>
              <a:t>LE RISQUE HYDROGENE</a:t>
            </a:r>
            <a:endParaRPr lang="fr-FR" sz="2800" kern="0" dirty="0">
              <a:latin typeface="Arial" panose="020B0604020202020204" pitchFamily="34" charset="0"/>
              <a:cs typeface="Arial" panose="020B0604020202020204" pitchFamily="34" charset="0"/>
            </a:endParaRPr>
          </a:p>
        </p:txBody>
      </p:sp>
      <p:pic>
        <p:nvPicPr>
          <p:cNvPr id="4" name="Image 3"/>
          <p:cNvPicPr>
            <a:picLocks noChangeAspect="1"/>
          </p:cNvPicPr>
          <p:nvPr/>
        </p:nvPicPr>
        <p:blipFill>
          <a:blip r:embed="rId2"/>
          <a:stretch>
            <a:fillRect/>
          </a:stretch>
        </p:blipFill>
        <p:spPr>
          <a:xfrm>
            <a:off x="539552" y="764704"/>
            <a:ext cx="7005193" cy="2459195"/>
          </a:xfrm>
          <a:prstGeom prst="rect">
            <a:avLst/>
          </a:prstGeom>
        </p:spPr>
      </p:pic>
      <p:pic>
        <p:nvPicPr>
          <p:cNvPr id="6" name="Image 5"/>
          <p:cNvPicPr>
            <a:picLocks noChangeAspect="1"/>
          </p:cNvPicPr>
          <p:nvPr/>
        </p:nvPicPr>
        <p:blipFill>
          <a:blip r:embed="rId3"/>
          <a:stretch>
            <a:fillRect/>
          </a:stretch>
        </p:blipFill>
        <p:spPr>
          <a:xfrm>
            <a:off x="539551" y="3284983"/>
            <a:ext cx="7005193" cy="2956039"/>
          </a:xfrm>
          <a:prstGeom prst="rect">
            <a:avLst/>
          </a:prstGeom>
        </p:spPr>
      </p:pic>
    </p:spTree>
    <p:extLst>
      <p:ext uri="{BB962C8B-B14F-4D97-AF65-F5344CB8AC3E}">
        <p14:creationId xmlns:p14="http://schemas.microsoft.com/office/powerpoint/2010/main" val="3653732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55576" y="260649"/>
            <a:ext cx="7017104" cy="2736304"/>
          </a:xfrm>
          <a:prstGeom prst="rect">
            <a:avLst/>
          </a:prstGeom>
        </p:spPr>
      </p:pic>
      <p:sp>
        <p:nvSpPr>
          <p:cNvPr id="3" name="ZoneTexte 2"/>
          <p:cNvSpPr txBox="1"/>
          <p:nvPr/>
        </p:nvSpPr>
        <p:spPr>
          <a:xfrm>
            <a:off x="899592" y="3429000"/>
            <a:ext cx="3732753" cy="1200329"/>
          </a:xfrm>
          <a:prstGeom prst="rect">
            <a:avLst/>
          </a:prstGeom>
          <a:noFill/>
        </p:spPr>
        <p:txBody>
          <a:bodyPr wrap="none" rtlCol="0">
            <a:spAutoFit/>
          </a:bodyPr>
          <a:lstStyle/>
          <a:p>
            <a:r>
              <a:rPr lang="fr-FR" dirty="0" smtClean="0">
                <a:latin typeface="Arial" panose="020B0604020202020204" pitchFamily="34" charset="0"/>
                <a:cs typeface="Arial" panose="020B0604020202020204" pitchFamily="34" charset="0"/>
              </a:rPr>
              <a:t>Stockage sous différentes formes :</a:t>
            </a:r>
          </a:p>
          <a:p>
            <a:pPr marL="285750" indent="-285750">
              <a:buFontTx/>
              <a:buChar char="-"/>
            </a:pPr>
            <a:r>
              <a:rPr lang="fr-FR" dirty="0" smtClean="0">
                <a:latin typeface="Arial" panose="020B0604020202020204" pitchFamily="34" charset="0"/>
                <a:cs typeface="Arial" panose="020B0604020202020204" pitchFamily="34" charset="0"/>
              </a:rPr>
              <a:t>Gaz liquéfié</a:t>
            </a:r>
          </a:p>
          <a:p>
            <a:pPr marL="285750" indent="-285750">
              <a:buFontTx/>
              <a:buChar char="-"/>
            </a:pPr>
            <a:r>
              <a:rPr lang="fr-FR" dirty="0" smtClean="0">
                <a:latin typeface="Arial" panose="020B0604020202020204" pitchFamily="34" charset="0"/>
                <a:cs typeface="Arial" panose="020B0604020202020204" pitchFamily="34" charset="0"/>
              </a:rPr>
              <a:t>Gaz comprimé</a:t>
            </a:r>
          </a:p>
          <a:p>
            <a:pPr marL="285750" indent="-285750">
              <a:buFontTx/>
              <a:buChar char="-"/>
            </a:pPr>
            <a:r>
              <a:rPr lang="fr-FR" dirty="0">
                <a:latin typeface="Arial" panose="020B0604020202020204" pitchFamily="34" charset="0"/>
                <a:cs typeface="Arial" panose="020B0604020202020204" pitchFamily="34" charset="0"/>
              </a:rPr>
              <a:t>S</a:t>
            </a:r>
            <a:r>
              <a:rPr lang="fr-FR" dirty="0" smtClean="0">
                <a:latin typeface="Arial" panose="020B0604020202020204" pitchFamily="34" charset="0"/>
                <a:cs typeface="Arial" panose="020B0604020202020204" pitchFamily="34" charset="0"/>
              </a:rPr>
              <a:t>olide</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345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hlinkClick r:id="rId3"/>
          </p:cNvPr>
          <p:cNvPicPr>
            <a:picLocks noGrp="1" noChangeAspect="1"/>
          </p:cNvPicPr>
          <p:nvPr>
            <p:ph idx="1"/>
          </p:nvPr>
        </p:nvPicPr>
        <p:blipFill>
          <a:blip r:embed="rId4"/>
          <a:stretch>
            <a:fillRect/>
          </a:stretch>
        </p:blipFill>
        <p:spPr>
          <a:xfrm>
            <a:off x="1763689" y="0"/>
            <a:ext cx="5311344" cy="6499748"/>
          </a:xfrm>
          <a:prstGeom prst="rect">
            <a:avLst/>
          </a:prstGeom>
        </p:spPr>
      </p:pic>
    </p:spTree>
    <p:extLst>
      <p:ext uri="{BB962C8B-B14F-4D97-AF65-F5344CB8AC3E}">
        <p14:creationId xmlns:p14="http://schemas.microsoft.com/office/powerpoint/2010/main" val="1294056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683568" y="188640"/>
            <a:ext cx="6985886" cy="5718806"/>
          </a:xfrm>
          <a:prstGeom prst="rect">
            <a:avLst/>
          </a:prstGeom>
        </p:spPr>
      </p:pic>
      <p:sp>
        <p:nvSpPr>
          <p:cNvPr id="3" name="ZoneTexte 2">
            <a:hlinkClick r:id="rId4" action="ppaction://hlinkfile"/>
          </p:cNvPr>
          <p:cNvSpPr txBox="1"/>
          <p:nvPr/>
        </p:nvSpPr>
        <p:spPr>
          <a:xfrm>
            <a:off x="827584" y="6021288"/>
            <a:ext cx="1296958" cy="369332"/>
          </a:xfrm>
          <a:prstGeom prst="rect">
            <a:avLst/>
          </a:prstGeom>
          <a:noFill/>
        </p:spPr>
        <p:txBody>
          <a:bodyPr wrap="none" rtlCol="0">
            <a:spAutoFit/>
          </a:bodyPr>
          <a:lstStyle/>
          <a:p>
            <a:r>
              <a:rPr lang="fr-FR" b="1" u="sng" dirty="0" smtClean="0"/>
              <a:t>FAO </a:t>
            </a:r>
            <a:r>
              <a:rPr lang="fr-FR" b="1" u="sng" dirty="0" smtClean="0">
                <a:hlinkClick r:id="rId5"/>
              </a:rPr>
              <a:t>OPS</a:t>
            </a:r>
            <a:r>
              <a:rPr lang="fr-FR" b="1" u="sng" dirty="0" smtClean="0"/>
              <a:t> 60</a:t>
            </a:r>
            <a:endParaRPr lang="fr-FR" b="1" u="sng" dirty="0"/>
          </a:p>
        </p:txBody>
      </p:sp>
    </p:spTree>
    <p:extLst>
      <p:ext uri="{BB962C8B-B14F-4D97-AF65-F5344CB8AC3E}">
        <p14:creationId xmlns:p14="http://schemas.microsoft.com/office/powerpoint/2010/main" val="2680557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4"/>
          </p:cNvPr>
          <p:cNvPicPr>
            <a:picLocks noChangeAspect="1"/>
          </p:cNvPicPr>
          <p:nvPr/>
        </p:nvPicPr>
        <p:blipFill>
          <a:blip r:embed="rId5"/>
          <a:stretch>
            <a:fillRect/>
          </a:stretch>
        </p:blipFill>
        <p:spPr>
          <a:xfrm>
            <a:off x="2915816" y="116632"/>
            <a:ext cx="5373461" cy="3773214"/>
          </a:xfrm>
          <a:prstGeom prst="rect">
            <a:avLst/>
          </a:prstGeom>
        </p:spPr>
      </p:pic>
      <p:graphicFrame>
        <p:nvGraphicFramePr>
          <p:cNvPr id="2" name="Objet 1">
            <a:hlinkClick r:id="rId6"/>
          </p:cNvPr>
          <p:cNvGraphicFramePr>
            <a:graphicFrameLocks noChangeAspect="1"/>
          </p:cNvGraphicFramePr>
          <p:nvPr>
            <p:extLst>
              <p:ext uri="{D42A27DB-BD31-4B8C-83A1-F6EECF244321}">
                <p14:modId xmlns:p14="http://schemas.microsoft.com/office/powerpoint/2010/main" val="3914664746"/>
              </p:ext>
            </p:extLst>
          </p:nvPr>
        </p:nvGraphicFramePr>
        <p:xfrm>
          <a:off x="179512" y="3212976"/>
          <a:ext cx="4560973" cy="3223494"/>
        </p:xfrm>
        <a:graphic>
          <a:graphicData uri="http://schemas.openxmlformats.org/presentationml/2006/ole">
            <mc:AlternateContent xmlns:mc="http://schemas.openxmlformats.org/markup-compatibility/2006">
              <mc:Choice xmlns:v="urn:schemas-microsoft-com:vml" Requires="v">
                <p:oleObj spid="_x0000_s1031" name="Acrobat Document" r:id="rId7" imgW="6415686" imgH="4533529" progId="Acrobat.Document.DC">
                  <p:embed/>
                </p:oleObj>
              </mc:Choice>
              <mc:Fallback>
                <p:oleObj name="Acrobat Document" r:id="rId7" imgW="6415686" imgH="4533529" progId="Acrobat.Document.DC">
                  <p:embed/>
                  <p:pic>
                    <p:nvPicPr>
                      <p:cNvPr id="0" name=""/>
                      <p:cNvPicPr/>
                      <p:nvPr/>
                    </p:nvPicPr>
                    <p:blipFill>
                      <a:blip r:embed="rId8"/>
                      <a:stretch>
                        <a:fillRect/>
                      </a:stretch>
                    </p:blipFill>
                    <p:spPr>
                      <a:xfrm>
                        <a:off x="179512" y="3212976"/>
                        <a:ext cx="4560973" cy="3223494"/>
                      </a:xfrm>
                      <a:prstGeom prst="rect">
                        <a:avLst/>
                      </a:prstGeom>
                    </p:spPr>
                  </p:pic>
                </p:oleObj>
              </mc:Fallback>
            </mc:AlternateContent>
          </a:graphicData>
        </a:graphic>
      </p:graphicFrame>
    </p:spTree>
    <p:extLst>
      <p:ext uri="{BB962C8B-B14F-4D97-AF65-F5344CB8AC3E}">
        <p14:creationId xmlns:p14="http://schemas.microsoft.com/office/powerpoint/2010/main" val="1220681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0" y="58614"/>
            <a:ext cx="8388424" cy="994122"/>
          </a:xfrm>
          <a:prstGeom prst="rect">
            <a:avLst/>
          </a:prstGeom>
        </p:spPr>
        <p:txBody>
          <a:bodyPr anchor="t"/>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ctr" eaLnBrk="1" hangingPunct="1">
              <a:defRPr/>
            </a:pPr>
            <a:r>
              <a:rPr lang="fr-FR" sz="2800" cap="none" dirty="0" smtClean="0">
                <a:latin typeface="Arial" panose="020B0604020202020204" pitchFamily="34" charset="0"/>
                <a:cs typeface="Arial" panose="020B0604020202020204" pitchFamily="34" charset="0"/>
              </a:rPr>
              <a:t>Méthodologie d’attaque sur incendie en présence d’H2</a:t>
            </a:r>
            <a:endParaRPr lang="fr-FR" sz="2800" kern="0" dirty="0">
              <a:latin typeface="Arial" panose="020B0604020202020204" pitchFamily="34" charset="0"/>
              <a:cs typeface="Arial" panose="020B0604020202020204" pitchFamily="34" charset="0"/>
            </a:endParaRPr>
          </a:p>
        </p:txBody>
      </p:sp>
      <p:sp>
        <p:nvSpPr>
          <p:cNvPr id="3" name="ZoneTexte 2"/>
          <p:cNvSpPr txBox="1"/>
          <p:nvPr/>
        </p:nvSpPr>
        <p:spPr>
          <a:xfrm>
            <a:off x="686360" y="1916832"/>
            <a:ext cx="7558048" cy="2585323"/>
          </a:xfrm>
          <a:prstGeom prst="rect">
            <a:avLst/>
          </a:prstGeom>
          <a:noFill/>
        </p:spPr>
        <p:txBody>
          <a:bodyPr wrap="square" rtlCol="0">
            <a:spAutoFit/>
          </a:bodyPr>
          <a:lstStyle/>
          <a:p>
            <a:r>
              <a:rPr lang="fr-FR" dirty="0" smtClean="0">
                <a:latin typeface="Arial" panose="020B0604020202020204" pitchFamily="34" charset="0"/>
                <a:cs typeface="Arial" panose="020B0604020202020204" pitchFamily="34" charset="0"/>
              </a:rPr>
              <a:t>Préconisation de l’ENSOSP en conformité avec la NDO IUV 2016 :</a:t>
            </a:r>
          </a:p>
          <a:p>
            <a:pPr marL="285750" indent="-285750">
              <a:buFontTx/>
              <a:buChar char="-"/>
            </a:pPr>
            <a:r>
              <a:rPr lang="fr-FR" dirty="0" smtClean="0">
                <a:latin typeface="Arial" panose="020B0604020202020204" pitchFamily="34" charset="0"/>
                <a:cs typeface="Arial" panose="020B0604020202020204" pitchFamily="34" charset="0"/>
              </a:rPr>
              <a:t>2 LDV 500 (NDO IUV 2016)</a:t>
            </a:r>
          </a:p>
          <a:p>
            <a:pPr marL="285750" indent="-285750">
              <a:buFontTx/>
              <a:buChar char="-"/>
            </a:pPr>
            <a:r>
              <a:rPr lang="fr-FR" dirty="0" smtClean="0">
                <a:latin typeface="Arial" panose="020B0604020202020204" pitchFamily="34" charset="0"/>
                <a:cs typeface="Arial" panose="020B0604020202020204" pitchFamily="34" charset="0"/>
              </a:rPr>
              <a:t>Chef d’agrès + caméra thermique (préconisation de l’ENSOSP)</a:t>
            </a:r>
          </a:p>
          <a:p>
            <a:pPr marL="285750" indent="-285750">
              <a:buFontTx/>
              <a:buChar char="-"/>
            </a:pPr>
            <a:endParaRPr lang="fr-FR" dirty="0">
              <a:latin typeface="Arial" panose="020B0604020202020204" pitchFamily="34" charset="0"/>
              <a:cs typeface="Arial" panose="020B0604020202020204" pitchFamily="34" charset="0"/>
            </a:endParaRPr>
          </a:p>
          <a:p>
            <a:pPr marL="285750" indent="-285750">
              <a:buFontTx/>
              <a:buChar char="-"/>
            </a:pPr>
            <a:endParaRPr lang="fr-FR" dirty="0" smtClean="0">
              <a:latin typeface="Arial" panose="020B0604020202020204" pitchFamily="34" charset="0"/>
              <a:cs typeface="Arial" panose="020B0604020202020204" pitchFamily="34" charset="0"/>
            </a:endParaRPr>
          </a:p>
          <a:p>
            <a:pPr algn="just"/>
            <a:r>
              <a:rPr lang="fr-FR" dirty="0" smtClean="0">
                <a:latin typeface="Arial" panose="020B0604020202020204" pitchFamily="34" charset="0"/>
                <a:cs typeface="Arial" panose="020B0604020202020204" pitchFamily="34" charset="0"/>
              </a:rPr>
              <a:t>Pour information, un explosimètre d’engin pompe peut être utilisé pour détecter du dihydrogène en lecture directe, avec les mêmes indications de valeurs de risque, compte tenu de sa technologie (oxydation catalytique).</a:t>
            </a:r>
            <a:endParaRPr lang="fr-FR" dirty="0">
              <a:latin typeface="Arial" panose="020B0604020202020204" pitchFamily="34" charset="0"/>
              <a:cs typeface="Arial" panose="020B0604020202020204" pitchFamily="34" charset="0"/>
            </a:endParaRPr>
          </a:p>
        </p:txBody>
      </p:sp>
      <p:sp>
        <p:nvSpPr>
          <p:cNvPr id="4" name="ZoneTexte 3">
            <a:hlinkClick r:id="rId3"/>
          </p:cNvPr>
          <p:cNvSpPr txBox="1"/>
          <p:nvPr/>
        </p:nvSpPr>
        <p:spPr>
          <a:xfrm>
            <a:off x="3491880" y="4653136"/>
            <a:ext cx="1972015" cy="369332"/>
          </a:xfrm>
          <a:prstGeom prst="rect">
            <a:avLst/>
          </a:prstGeom>
          <a:noFill/>
        </p:spPr>
        <p:txBody>
          <a:bodyPr wrap="none" rtlCol="0">
            <a:spAutoFit/>
          </a:bodyPr>
          <a:lstStyle/>
          <a:p>
            <a:r>
              <a:rPr lang="fr-FR" b="1" u="sng" dirty="0" smtClean="0"/>
              <a:t>Lien vidéo ENSOSP</a:t>
            </a:r>
            <a:endParaRPr lang="fr-FR" b="1" u="sng" dirty="0"/>
          </a:p>
        </p:txBody>
      </p:sp>
    </p:spTree>
    <p:extLst>
      <p:ext uri="{BB962C8B-B14F-4D97-AF65-F5344CB8AC3E}">
        <p14:creationId xmlns:p14="http://schemas.microsoft.com/office/powerpoint/2010/main" val="15021357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3528" y="419850"/>
            <a:ext cx="7342057" cy="6097640"/>
          </a:xfrm>
          <a:prstGeom prst="rect">
            <a:avLst/>
          </a:prstGeom>
        </p:spPr>
      </p:pic>
      <p:sp>
        <p:nvSpPr>
          <p:cNvPr id="4" name="Titre 1"/>
          <p:cNvSpPr txBox="1">
            <a:spLocks/>
          </p:cNvSpPr>
          <p:nvPr/>
        </p:nvSpPr>
        <p:spPr>
          <a:xfrm>
            <a:off x="0" y="58614"/>
            <a:ext cx="8388424" cy="706090"/>
          </a:xfrm>
          <a:prstGeom prst="rect">
            <a:avLst/>
          </a:prstGeom>
        </p:spPr>
        <p:txBody>
          <a:bodyPr anchor="t"/>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ctr" eaLnBrk="1" hangingPunct="1">
              <a:defRPr/>
            </a:pPr>
            <a:r>
              <a:rPr lang="fr-FR" sz="2800" cap="none" dirty="0" smtClean="0">
                <a:latin typeface="Arial" panose="020B0604020202020204" pitchFamily="34" charset="0"/>
                <a:cs typeface="Arial" panose="020B0604020202020204" pitchFamily="34" charset="0"/>
              </a:rPr>
              <a:t>LA BIOMETHANISATION</a:t>
            </a:r>
            <a:endParaRPr lang="fr-FR" sz="2800" kern="0" dirty="0">
              <a:latin typeface="Arial" panose="020B0604020202020204" pitchFamily="34" charset="0"/>
              <a:cs typeface="Arial" panose="020B0604020202020204" pitchFamily="34" charset="0"/>
            </a:endParaRPr>
          </a:p>
        </p:txBody>
      </p:sp>
      <p:sp>
        <p:nvSpPr>
          <p:cNvPr id="3" name="ZoneTexte 2">
            <a:hlinkClick r:id="rId3"/>
          </p:cNvPr>
          <p:cNvSpPr txBox="1"/>
          <p:nvPr/>
        </p:nvSpPr>
        <p:spPr>
          <a:xfrm>
            <a:off x="755576" y="6148158"/>
            <a:ext cx="1296958" cy="369332"/>
          </a:xfrm>
          <a:prstGeom prst="rect">
            <a:avLst/>
          </a:prstGeom>
          <a:noFill/>
        </p:spPr>
        <p:txBody>
          <a:bodyPr wrap="none" rtlCol="0">
            <a:spAutoFit/>
          </a:bodyPr>
          <a:lstStyle/>
          <a:p>
            <a:r>
              <a:rPr lang="fr-FR" b="1" u="sng" dirty="0" smtClean="0"/>
              <a:t>FAO OPS 49</a:t>
            </a:r>
            <a:endParaRPr lang="fr-FR" b="1" u="sng" dirty="0"/>
          </a:p>
        </p:txBody>
      </p:sp>
      <p:sp>
        <p:nvSpPr>
          <p:cNvPr id="5" name="ZoneTexte 4">
            <a:hlinkClick r:id="rId4"/>
          </p:cNvPr>
          <p:cNvSpPr txBox="1"/>
          <p:nvPr/>
        </p:nvSpPr>
        <p:spPr>
          <a:xfrm>
            <a:off x="2123728" y="6148158"/>
            <a:ext cx="1412374" cy="369332"/>
          </a:xfrm>
          <a:prstGeom prst="rect">
            <a:avLst/>
          </a:prstGeom>
          <a:noFill/>
        </p:spPr>
        <p:txBody>
          <a:bodyPr wrap="none" rtlCol="0">
            <a:spAutoFit/>
          </a:bodyPr>
          <a:lstStyle/>
          <a:p>
            <a:r>
              <a:rPr lang="fr-FR" b="1" u="sng" dirty="0" smtClean="0"/>
              <a:t>FAO RENS 35</a:t>
            </a:r>
            <a:endParaRPr lang="fr-FR" b="1" u="sng" dirty="0"/>
          </a:p>
        </p:txBody>
      </p:sp>
    </p:spTree>
    <p:extLst>
      <p:ext uri="{BB962C8B-B14F-4D97-AF65-F5344CB8AC3E}">
        <p14:creationId xmlns:p14="http://schemas.microsoft.com/office/powerpoint/2010/main" val="3163411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71600" y="476672"/>
            <a:ext cx="6910505" cy="5571513"/>
          </a:xfrm>
          <a:prstGeom prst="rect">
            <a:avLst/>
          </a:prstGeom>
        </p:spPr>
      </p:pic>
    </p:spTree>
    <p:extLst>
      <p:ext uri="{BB962C8B-B14F-4D97-AF65-F5344CB8AC3E}">
        <p14:creationId xmlns:p14="http://schemas.microsoft.com/office/powerpoint/2010/main" val="20359972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95536" y="548680"/>
            <a:ext cx="7808349" cy="5184576"/>
          </a:xfrm>
          <a:prstGeom prst="rect">
            <a:avLst/>
          </a:prstGeom>
        </p:spPr>
      </p:pic>
    </p:spTree>
    <p:extLst>
      <p:ext uri="{BB962C8B-B14F-4D97-AF65-F5344CB8AC3E}">
        <p14:creationId xmlns:p14="http://schemas.microsoft.com/office/powerpoint/2010/main" val="19569552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3528" y="954981"/>
            <a:ext cx="7488832" cy="2510223"/>
          </a:xfrm>
          <a:prstGeom prst="rect">
            <a:avLst/>
          </a:prstGeom>
        </p:spPr>
      </p:pic>
      <p:sp>
        <p:nvSpPr>
          <p:cNvPr id="3" name="Espace réservé du contenu 2"/>
          <p:cNvSpPr txBox="1">
            <a:spLocks/>
          </p:cNvSpPr>
          <p:nvPr/>
        </p:nvSpPr>
        <p:spPr>
          <a:xfrm>
            <a:off x="107504" y="3429000"/>
            <a:ext cx="8928992" cy="482399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fr-FR" sz="2000" kern="0" dirty="0" smtClean="0"/>
              <a:t>3 organes de coupure dénommés :</a:t>
            </a:r>
          </a:p>
          <a:p>
            <a:pPr eaLnBrk="1" hangingPunct="1">
              <a:defRPr/>
            </a:pPr>
            <a:r>
              <a:rPr lang="fr-FR" sz="2000" kern="0" dirty="0" smtClean="0"/>
              <a:t>R1, ligne gaz amenant au poste d’injection</a:t>
            </a:r>
          </a:p>
          <a:p>
            <a:pPr eaLnBrk="1" hangingPunct="1">
              <a:defRPr/>
            </a:pPr>
            <a:r>
              <a:rPr lang="fr-FR" sz="2000" kern="0" dirty="0" smtClean="0"/>
              <a:t>R4, ligne gaz en sortie du poste d’injection sur réseau de distribution</a:t>
            </a:r>
          </a:p>
          <a:p>
            <a:pPr eaLnBrk="1" hangingPunct="1">
              <a:defRPr/>
            </a:pPr>
            <a:r>
              <a:rPr lang="fr-FR" sz="2000" kern="0" dirty="0" smtClean="0"/>
              <a:t>R6, ligne gaz retour gaz non conforme à l’installation de production.</a:t>
            </a:r>
          </a:p>
        </p:txBody>
      </p:sp>
      <p:sp>
        <p:nvSpPr>
          <p:cNvPr id="4" name="Titre 1"/>
          <p:cNvSpPr txBox="1">
            <a:spLocks/>
          </p:cNvSpPr>
          <p:nvPr/>
        </p:nvSpPr>
        <p:spPr>
          <a:xfrm>
            <a:off x="0" y="58614"/>
            <a:ext cx="8388424" cy="706090"/>
          </a:xfrm>
          <a:prstGeom prst="rect">
            <a:avLst/>
          </a:prstGeom>
        </p:spPr>
        <p:txBody>
          <a:bodyPr anchor="t"/>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ctr" eaLnBrk="1" hangingPunct="1">
              <a:defRPr/>
            </a:pPr>
            <a:r>
              <a:rPr lang="fr-FR" sz="2800" cap="none" dirty="0" smtClean="0">
                <a:latin typeface="Arial" panose="020B0604020202020204" pitchFamily="34" charset="0"/>
                <a:cs typeface="Arial" panose="020B0604020202020204" pitchFamily="34" charset="0"/>
              </a:rPr>
              <a:t> BIOMETHANISATION, les organes de sécurité</a:t>
            </a:r>
            <a:endParaRPr lang="fr-FR" sz="2800" kern="0" dirty="0">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3"/>
          <a:stretch>
            <a:fillRect/>
          </a:stretch>
        </p:blipFill>
        <p:spPr>
          <a:xfrm>
            <a:off x="393204" y="4998331"/>
            <a:ext cx="7602016" cy="1131169"/>
          </a:xfrm>
          <a:prstGeom prst="rect">
            <a:avLst/>
          </a:prstGeom>
        </p:spPr>
      </p:pic>
    </p:spTree>
    <p:extLst>
      <p:ext uri="{BB962C8B-B14F-4D97-AF65-F5344CB8AC3E}">
        <p14:creationId xmlns:p14="http://schemas.microsoft.com/office/powerpoint/2010/main" val="7046542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prstClr val="black"/>
              <a:schemeClr val="accent1">
                <a:tint val="45000"/>
                <a:satMod val="400000"/>
              </a:schemeClr>
            </a:duotone>
          </a:blip>
          <a:stretch>
            <a:fillRect/>
          </a:stretch>
        </p:blipFill>
        <p:spPr>
          <a:xfrm>
            <a:off x="179512" y="3717033"/>
            <a:ext cx="8169279" cy="1835930"/>
          </a:xfrm>
          <a:prstGeom prst="rect">
            <a:avLst/>
          </a:prstGeom>
          <a:solidFill>
            <a:srgbClr val="FF0000"/>
          </a:solidFill>
        </p:spPr>
      </p:pic>
      <p:sp>
        <p:nvSpPr>
          <p:cNvPr id="3" name="Espace réservé du contenu 2"/>
          <p:cNvSpPr txBox="1">
            <a:spLocks/>
          </p:cNvSpPr>
          <p:nvPr/>
        </p:nvSpPr>
        <p:spPr>
          <a:xfrm>
            <a:off x="539552" y="728973"/>
            <a:ext cx="7704856" cy="482399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fr-FR" sz="2000" kern="0" dirty="0" smtClean="0"/>
              <a:t>C’est depuis le poste d’injection, encore appelé poste </a:t>
            </a:r>
            <a:r>
              <a:rPr lang="fr-FR" sz="2000" kern="0" dirty="0" err="1" smtClean="0"/>
              <a:t>biométhane</a:t>
            </a:r>
            <a:r>
              <a:rPr lang="fr-FR" sz="2000" kern="0" dirty="0" smtClean="0"/>
              <a:t>, que se trouve l’automate pilotant le </a:t>
            </a:r>
            <a:r>
              <a:rPr lang="fr-FR" sz="2000" kern="0" dirty="0" err="1" smtClean="0"/>
              <a:t>process</a:t>
            </a:r>
            <a:r>
              <a:rPr lang="fr-FR" sz="2000" kern="0" dirty="0" smtClean="0"/>
              <a:t> gaz.</a:t>
            </a:r>
          </a:p>
          <a:p>
            <a:pPr marL="0" indent="0" eaLnBrk="1" hangingPunct="1">
              <a:buNone/>
              <a:defRPr/>
            </a:pPr>
            <a:endParaRPr lang="fr-FR" sz="2000" kern="0" dirty="0" smtClean="0"/>
          </a:p>
          <a:p>
            <a:pPr marL="0" indent="0" eaLnBrk="1" hangingPunct="1">
              <a:buNone/>
              <a:defRPr/>
            </a:pPr>
            <a:r>
              <a:rPr lang="fr-FR" sz="2000" kern="0" dirty="0" smtClean="0"/>
              <a:t>Pour arrêter le </a:t>
            </a:r>
            <a:r>
              <a:rPr lang="fr-FR" sz="2000" kern="0" dirty="0" err="1" smtClean="0"/>
              <a:t>process</a:t>
            </a:r>
            <a:r>
              <a:rPr lang="fr-FR" sz="2000" kern="0" dirty="0" smtClean="0"/>
              <a:t> gaz, il existe deux boutons « coup de poing » au niveau des postes d’injection </a:t>
            </a:r>
            <a:r>
              <a:rPr lang="fr-FR" sz="2000" kern="0" dirty="0" err="1" smtClean="0"/>
              <a:t>biométhane</a:t>
            </a:r>
            <a:r>
              <a:rPr lang="fr-FR" sz="2000" kern="0" dirty="0" smtClean="0"/>
              <a:t> :</a:t>
            </a:r>
          </a:p>
          <a:p>
            <a:pPr marL="0" indent="0" eaLnBrk="1" hangingPunct="1">
              <a:buNone/>
              <a:defRPr/>
            </a:pPr>
            <a:endParaRPr lang="fr-FR" sz="2000" kern="0" dirty="0"/>
          </a:p>
          <a:p>
            <a:pPr marL="0" indent="0" eaLnBrk="1" hangingPunct="1">
              <a:buNone/>
              <a:defRPr/>
            </a:pPr>
            <a:r>
              <a:rPr lang="fr-FR" sz="2000" kern="0" dirty="0" smtClean="0"/>
              <a:t>-</a:t>
            </a:r>
            <a:r>
              <a:rPr lang="fr-FR" sz="2000" kern="0" dirty="0"/>
              <a:t>	Un à l’extérieur du poste côté du local </a:t>
            </a:r>
            <a:r>
              <a:rPr lang="fr-FR" sz="2000" kern="0" dirty="0" err="1"/>
              <a:t>odorisation</a:t>
            </a:r>
            <a:endParaRPr lang="fr-FR" sz="2000" kern="0" dirty="0"/>
          </a:p>
          <a:p>
            <a:pPr marL="0" indent="0" eaLnBrk="1" hangingPunct="1">
              <a:buNone/>
              <a:defRPr/>
            </a:pPr>
            <a:r>
              <a:rPr lang="fr-FR" sz="2000" kern="0" dirty="0"/>
              <a:t>-	Un dans le local électrique.</a:t>
            </a:r>
          </a:p>
          <a:p>
            <a:pPr eaLnBrk="1" hangingPunct="1">
              <a:buFontTx/>
              <a:buChar char="-"/>
              <a:defRPr/>
            </a:pPr>
            <a:endParaRPr lang="fr-FR" sz="2000" kern="0" dirty="0"/>
          </a:p>
        </p:txBody>
      </p:sp>
    </p:spTree>
    <p:extLst>
      <p:ext uri="{BB962C8B-B14F-4D97-AF65-F5344CB8AC3E}">
        <p14:creationId xmlns:p14="http://schemas.microsoft.com/office/powerpoint/2010/main" val="2790116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624" y="3645024"/>
            <a:ext cx="6408712" cy="2031325"/>
          </a:xfrm>
          <a:prstGeom prst="rect">
            <a:avLst/>
          </a:prstGeom>
          <a:noFill/>
        </p:spPr>
        <p:txBody>
          <a:bodyPr wrap="square" rtlCol="0">
            <a:spAutoFit/>
          </a:bodyPr>
          <a:lstStyle/>
          <a:p>
            <a:pPr algn="just"/>
            <a:r>
              <a:rPr lang="fr-FR" dirty="0" smtClean="0"/>
              <a:t>Dans l’attente de la création d’INFONET, plateforme digitale (intranet) qui est prévue pour le début de l’année 2023 et sur laquelle vous pourrez retrouver l’ensemble des documents de doctrine, vous pouvez y accéder actuellement via :</a:t>
            </a:r>
          </a:p>
          <a:p>
            <a:pPr algn="just"/>
            <a:endParaRPr lang="fr-FR" dirty="0" smtClean="0"/>
          </a:p>
          <a:p>
            <a:pPr marL="285750" indent="-285750" algn="just">
              <a:buFontTx/>
              <a:buChar char="-"/>
            </a:pPr>
            <a:r>
              <a:rPr lang="fr-FR" dirty="0" smtClean="0"/>
              <a:t>EDO (PC administratifs du SDIS, tablettes CDG)</a:t>
            </a:r>
          </a:p>
          <a:p>
            <a:pPr marL="285750" indent="-285750" algn="just">
              <a:buFontTx/>
              <a:buChar char="-"/>
            </a:pPr>
            <a:r>
              <a:rPr lang="fr-FR" dirty="0" smtClean="0"/>
              <a:t>T/COMMUN (réseau interne au SDIS) </a:t>
            </a:r>
            <a:endParaRPr lang="fr-FR" dirty="0"/>
          </a:p>
        </p:txBody>
      </p:sp>
      <p:sp>
        <p:nvSpPr>
          <p:cNvPr id="3" name="ZoneTexte 2"/>
          <p:cNvSpPr txBox="1"/>
          <p:nvPr/>
        </p:nvSpPr>
        <p:spPr>
          <a:xfrm>
            <a:off x="941548" y="1628800"/>
            <a:ext cx="6624736" cy="1107996"/>
          </a:xfrm>
          <a:prstGeom prst="rect">
            <a:avLst/>
          </a:prstGeom>
          <a:noFill/>
        </p:spPr>
        <p:txBody>
          <a:bodyPr wrap="square" rtlCol="0">
            <a:spAutoFit/>
          </a:bodyPr>
          <a:lstStyle/>
          <a:p>
            <a:pPr algn="ctr"/>
            <a:r>
              <a:rPr lang="fr-FR" sz="6600" dirty="0" smtClean="0"/>
              <a:t>DES QUESTIONS ?</a:t>
            </a:r>
            <a:endParaRPr lang="fr-FR" sz="6600" dirty="0"/>
          </a:p>
        </p:txBody>
      </p:sp>
    </p:spTree>
    <p:extLst>
      <p:ext uri="{BB962C8B-B14F-4D97-AF65-F5344CB8AC3E}">
        <p14:creationId xmlns:p14="http://schemas.microsoft.com/office/powerpoint/2010/main" val="1905958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3808" y="1827"/>
            <a:ext cx="2807179" cy="861774"/>
          </a:xfrm>
          <a:prstGeom prst="rect">
            <a:avLst/>
          </a:prstGeom>
        </p:spPr>
        <p:txBody>
          <a:bodyPr wrap="none">
            <a:spAutoFit/>
          </a:bodyPr>
          <a:lstStyle/>
          <a:p>
            <a:pPr lvl="0" algn="just"/>
            <a:r>
              <a:rPr lang="fr-FR" sz="3200" b="1" kern="0" dirty="0" smtClean="0">
                <a:solidFill>
                  <a:srgbClr val="000000"/>
                </a:solidFill>
                <a:ea typeface="+mj-ea"/>
                <a:cs typeface="Arial" panose="020B0604020202020204" pitchFamily="34" charset="0"/>
              </a:rPr>
              <a:t>Cadre juridique</a:t>
            </a:r>
            <a:endParaRPr lang="fr-FR" sz="2000" b="1" dirty="0" smtClean="0">
              <a:solidFill>
                <a:srgbClr val="000000"/>
              </a:solidFill>
              <a:latin typeface="Arial"/>
            </a:endParaRPr>
          </a:p>
          <a:p>
            <a:endParaRPr lang="fr-FR" dirty="0"/>
          </a:p>
        </p:txBody>
      </p:sp>
      <p:sp>
        <p:nvSpPr>
          <p:cNvPr id="3" name="Rectangle 2"/>
          <p:cNvSpPr/>
          <p:nvPr/>
        </p:nvSpPr>
        <p:spPr>
          <a:xfrm>
            <a:off x="216016" y="548680"/>
            <a:ext cx="8062762" cy="5447645"/>
          </a:xfrm>
          <a:prstGeom prst="rect">
            <a:avLst/>
          </a:prstGeom>
        </p:spPr>
        <p:txBody>
          <a:bodyPr wrap="square">
            <a:spAutoFit/>
          </a:bodyPr>
          <a:lstStyle/>
          <a:p>
            <a:pPr algn="just"/>
            <a:r>
              <a:rPr lang="fr-FR" sz="2000" dirty="0" smtClean="0">
                <a:latin typeface="Arial"/>
              </a:rPr>
              <a:t> Parution du GDO « Interventions en présence de gaz 12/2021 »</a:t>
            </a:r>
          </a:p>
          <a:p>
            <a:pPr algn="just"/>
            <a:endParaRPr lang="fr-FR" sz="2000" b="1" dirty="0">
              <a:latin typeface="Arial"/>
            </a:endParaRPr>
          </a:p>
          <a:p>
            <a:pPr algn="just"/>
            <a:r>
              <a:rPr lang="fr-FR" sz="2000" dirty="0" smtClean="0">
                <a:latin typeface="Arial"/>
              </a:rPr>
              <a:t>Abroge :</a:t>
            </a:r>
          </a:p>
          <a:p>
            <a:pPr algn="just"/>
            <a:r>
              <a:rPr lang="fr-FR" sz="1600" dirty="0">
                <a:latin typeface="Arial"/>
              </a:rPr>
              <a:t>-</a:t>
            </a:r>
            <a:r>
              <a:rPr lang="fr-FR" sz="1600" dirty="0" smtClean="0">
                <a:latin typeface="Arial"/>
              </a:rPr>
              <a:t> Circulaire </a:t>
            </a:r>
            <a:r>
              <a:rPr lang="fr-FR" sz="1600" dirty="0">
                <a:latin typeface="Arial"/>
              </a:rPr>
              <a:t>n° </a:t>
            </a:r>
            <a:r>
              <a:rPr lang="fr-FR" sz="1600" dirty="0" smtClean="0">
                <a:latin typeface="Arial"/>
              </a:rPr>
              <a:t>2013 328 </a:t>
            </a:r>
            <a:r>
              <a:rPr lang="fr-FR" sz="1600" dirty="0">
                <a:latin typeface="Arial"/>
              </a:rPr>
              <a:t>du </a:t>
            </a:r>
            <a:r>
              <a:rPr lang="fr-FR" sz="1600" dirty="0" smtClean="0">
                <a:latin typeface="Arial"/>
              </a:rPr>
              <a:t>11 avril </a:t>
            </a:r>
            <a:r>
              <a:rPr lang="fr-FR" sz="1600" dirty="0">
                <a:latin typeface="Arial"/>
              </a:rPr>
              <a:t>2013 relative à</a:t>
            </a:r>
            <a:r>
              <a:rPr lang="fr-FR" sz="1600" dirty="0" smtClean="0">
                <a:latin typeface="Arial"/>
              </a:rPr>
              <a:t> </a:t>
            </a:r>
            <a:r>
              <a:rPr lang="fr-FR" sz="1600" dirty="0">
                <a:latin typeface="Arial"/>
              </a:rPr>
              <a:t>la mise en place d’une nouvelle procédure d’intervention sur un réseau </a:t>
            </a:r>
            <a:r>
              <a:rPr lang="fr-FR" sz="1600" dirty="0" smtClean="0">
                <a:latin typeface="Arial"/>
              </a:rPr>
              <a:t>de gaz naturel</a:t>
            </a:r>
            <a:r>
              <a:rPr lang="fr-FR" sz="1600" dirty="0">
                <a:latin typeface="Arial"/>
              </a:rPr>
              <a:t>.</a:t>
            </a:r>
          </a:p>
          <a:p>
            <a:pPr algn="just"/>
            <a:endParaRPr lang="fr-FR" sz="1600" dirty="0" smtClean="0">
              <a:latin typeface="Arial"/>
            </a:endParaRPr>
          </a:p>
          <a:p>
            <a:pPr algn="just"/>
            <a:r>
              <a:rPr lang="fr-FR" sz="1600" dirty="0" smtClean="0">
                <a:latin typeface="Arial"/>
              </a:rPr>
              <a:t>- </a:t>
            </a:r>
            <a:r>
              <a:rPr lang="fr-FR" sz="1600" dirty="0">
                <a:latin typeface="Arial"/>
              </a:rPr>
              <a:t>Note </a:t>
            </a:r>
            <a:r>
              <a:rPr lang="fr-FR" sz="1600" dirty="0" smtClean="0">
                <a:latin typeface="Arial"/>
              </a:rPr>
              <a:t>d'information opérationnelle DGSCGC 2013 Intervention </a:t>
            </a:r>
            <a:r>
              <a:rPr lang="fr-FR" sz="1600" dirty="0">
                <a:latin typeface="Arial"/>
              </a:rPr>
              <a:t>pour fuite sur un réseau de gaz </a:t>
            </a:r>
            <a:r>
              <a:rPr lang="fr-FR" sz="1600" dirty="0" smtClean="0">
                <a:latin typeface="Arial"/>
              </a:rPr>
              <a:t>naturel.</a:t>
            </a:r>
            <a:endParaRPr lang="fr-FR" sz="1600" dirty="0">
              <a:latin typeface="Arial"/>
            </a:endParaRPr>
          </a:p>
          <a:p>
            <a:pPr algn="just"/>
            <a:endParaRPr lang="fr-FR" sz="1600" dirty="0" smtClean="0">
              <a:latin typeface="Arial"/>
            </a:endParaRPr>
          </a:p>
          <a:p>
            <a:pPr algn="just"/>
            <a:r>
              <a:rPr lang="fr-FR" sz="1600" dirty="0" smtClean="0">
                <a:latin typeface="Arial"/>
              </a:rPr>
              <a:t>- Note </a:t>
            </a:r>
            <a:r>
              <a:rPr lang="fr-FR" sz="1600" dirty="0">
                <a:latin typeface="Arial"/>
              </a:rPr>
              <a:t>d’information opérationnelle DGSCGC </a:t>
            </a:r>
            <a:r>
              <a:rPr lang="fr-FR" sz="1600" dirty="0" smtClean="0">
                <a:latin typeface="Arial"/>
              </a:rPr>
              <a:t>2013 Intervention </a:t>
            </a:r>
            <a:r>
              <a:rPr lang="fr-FR" sz="1600" dirty="0">
                <a:latin typeface="Arial"/>
              </a:rPr>
              <a:t>sur les installation </a:t>
            </a:r>
            <a:r>
              <a:rPr lang="fr-FR" sz="1600" dirty="0" smtClean="0">
                <a:latin typeface="Arial"/>
              </a:rPr>
              <a:t>d’hydrogène </a:t>
            </a:r>
            <a:r>
              <a:rPr lang="fr-FR" sz="1600" dirty="0">
                <a:latin typeface="Arial"/>
              </a:rPr>
              <a:t>et </a:t>
            </a:r>
            <a:r>
              <a:rPr lang="fr-FR" sz="1600" dirty="0" smtClean="0">
                <a:latin typeface="Arial"/>
              </a:rPr>
              <a:t>les risques </a:t>
            </a:r>
            <a:r>
              <a:rPr lang="fr-FR" sz="1600" dirty="0" err="1" smtClean="0">
                <a:latin typeface="Arial"/>
              </a:rPr>
              <a:t>Iiés</a:t>
            </a:r>
            <a:r>
              <a:rPr lang="fr-FR" sz="1600" dirty="0">
                <a:latin typeface="Arial"/>
              </a:rPr>
              <a:t>.</a:t>
            </a:r>
            <a:endParaRPr lang="fr-FR" sz="1600" dirty="0" smtClean="0">
              <a:latin typeface="Arial"/>
            </a:endParaRPr>
          </a:p>
          <a:p>
            <a:pPr algn="just"/>
            <a:endParaRPr lang="fr-FR" sz="1600" dirty="0" smtClean="0">
              <a:latin typeface="Arial"/>
            </a:endParaRPr>
          </a:p>
          <a:p>
            <a:pPr algn="just"/>
            <a:r>
              <a:rPr lang="fr-FR" sz="1600" dirty="0" smtClean="0">
                <a:latin typeface="Arial"/>
              </a:rPr>
              <a:t>- GDO 2017 Interventions </a:t>
            </a:r>
            <a:r>
              <a:rPr lang="fr-FR" sz="1600" dirty="0">
                <a:latin typeface="Arial"/>
              </a:rPr>
              <a:t>en présence de </a:t>
            </a:r>
            <a:r>
              <a:rPr lang="fr-FR" sz="1600" dirty="0" smtClean="0">
                <a:latin typeface="Arial"/>
              </a:rPr>
              <a:t>bouteilles de gaz soumises à un incendie ou à un choc.</a:t>
            </a:r>
          </a:p>
          <a:p>
            <a:pPr marL="171450" indent="-171450" algn="just">
              <a:buFontTx/>
              <a:buChar char="-"/>
            </a:pPr>
            <a:endParaRPr lang="fr-FR" sz="1600" dirty="0">
              <a:latin typeface="Arial"/>
            </a:endParaRPr>
          </a:p>
          <a:p>
            <a:pPr marL="285750" indent="-285750" algn="just">
              <a:buFontTx/>
              <a:buChar char="-"/>
            </a:pPr>
            <a:r>
              <a:rPr lang="fr-FR" sz="1600" dirty="0" smtClean="0">
                <a:latin typeface="Arial"/>
              </a:rPr>
              <a:t>PIO DGSCGC 2020, Organes de </a:t>
            </a:r>
            <a:r>
              <a:rPr lang="fr-FR" sz="1600" dirty="0">
                <a:latin typeface="Arial"/>
              </a:rPr>
              <a:t>coupure </a:t>
            </a:r>
            <a:r>
              <a:rPr lang="fr-FR" sz="1600" dirty="0" smtClean="0">
                <a:latin typeface="Arial"/>
              </a:rPr>
              <a:t>de gaz atypiques. </a:t>
            </a:r>
          </a:p>
          <a:p>
            <a:pPr algn="just"/>
            <a:endParaRPr lang="fr-FR" sz="1600" dirty="0" smtClean="0">
              <a:latin typeface="Arial"/>
            </a:endParaRPr>
          </a:p>
          <a:p>
            <a:pPr marL="285750" indent="-285750" algn="just">
              <a:buFontTx/>
              <a:buChar char="-"/>
            </a:pPr>
            <a:r>
              <a:rPr lang="fr-FR" sz="1600" dirty="0" smtClean="0">
                <a:latin typeface="Arial"/>
              </a:rPr>
              <a:t>PIO </a:t>
            </a:r>
            <a:r>
              <a:rPr lang="fr-FR" sz="1600" dirty="0">
                <a:latin typeface="Arial"/>
              </a:rPr>
              <a:t>DGSCGC </a:t>
            </a:r>
            <a:r>
              <a:rPr lang="fr-FR" sz="1600" dirty="0" smtClean="0">
                <a:latin typeface="Arial"/>
              </a:rPr>
              <a:t>2020, Canalisations à périmètre de sécurité étendu. </a:t>
            </a:r>
          </a:p>
          <a:p>
            <a:pPr marL="285750" indent="-285750" algn="just">
              <a:buFontTx/>
              <a:buChar char="-"/>
            </a:pPr>
            <a:endParaRPr lang="fr-FR" sz="1600" dirty="0">
              <a:latin typeface="Arial"/>
            </a:endParaRPr>
          </a:p>
          <a:p>
            <a:pPr marL="285750" indent="-285750" algn="just">
              <a:buFontTx/>
              <a:buChar char="-"/>
            </a:pPr>
            <a:endParaRPr lang="fr-FR" sz="1600" dirty="0" smtClean="0">
              <a:latin typeface="Arial"/>
            </a:endParaRPr>
          </a:p>
          <a:p>
            <a:pPr algn="ctr"/>
            <a:r>
              <a:rPr lang="fr-FR" sz="1600" b="1" u="sng" dirty="0" smtClean="0">
                <a:latin typeface="Arial"/>
                <a:hlinkClick r:id="rId3"/>
              </a:rPr>
              <a:t>La NDO IUV de 2016 demeure une référence</a:t>
            </a:r>
            <a:endParaRPr lang="fr-FR" sz="1600" b="1" u="sng" dirty="0">
              <a:latin typeface="Arial"/>
            </a:endParaRPr>
          </a:p>
        </p:txBody>
      </p:sp>
    </p:spTree>
    <p:extLst>
      <p:ext uri="{BB962C8B-B14F-4D97-AF65-F5344CB8AC3E}">
        <p14:creationId xmlns:p14="http://schemas.microsoft.com/office/powerpoint/2010/main" val="679394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950" y="5009"/>
            <a:ext cx="8229600" cy="1143000"/>
          </a:xfrm>
        </p:spPr>
        <p:txBody>
          <a:bodyPr/>
          <a:lstStyle/>
          <a:p>
            <a:r>
              <a:rPr lang="fr-FR" sz="2800" b="1" dirty="0" err="1" smtClean="0"/>
              <a:t>Rppel</a:t>
            </a:r>
            <a:r>
              <a:rPr lang="fr-FR" sz="2800" b="1" dirty="0" smtClean="0"/>
              <a:t> sur le réseau de distribution de </a:t>
            </a:r>
            <a:r>
              <a:rPr lang="fr-FR" sz="2800" b="1" dirty="0"/>
              <a:t>gaz</a:t>
            </a:r>
          </a:p>
        </p:txBody>
      </p:sp>
      <p:pic>
        <p:nvPicPr>
          <p:cNvPr id="4" name="Espace réservé du contenu 3"/>
          <p:cNvPicPr>
            <a:picLocks noGrp="1" noChangeAspect="1"/>
          </p:cNvPicPr>
          <p:nvPr>
            <p:ph idx="1"/>
          </p:nvPr>
        </p:nvPicPr>
        <p:blipFill>
          <a:blip r:embed="rId3"/>
          <a:stretch>
            <a:fillRect/>
          </a:stretch>
        </p:blipFill>
        <p:spPr>
          <a:xfrm>
            <a:off x="899592" y="548680"/>
            <a:ext cx="6741950" cy="610553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smtClean="0"/>
              <a:t>Rappel sur Le </a:t>
            </a:r>
            <a:r>
              <a:rPr lang="fr-FR" sz="2800" b="1" dirty="0"/>
              <a:t>zonage opérationnel </a:t>
            </a:r>
            <a:r>
              <a:rPr lang="fr-FR" sz="2800" b="1" dirty="0" smtClean="0"/>
              <a:t/>
            </a:r>
            <a:br>
              <a:rPr lang="fr-FR" sz="2800" b="1" dirty="0" smtClean="0"/>
            </a:br>
            <a:r>
              <a:rPr lang="fr-FR" sz="2800" b="1" dirty="0" smtClean="0"/>
              <a:t>en </a:t>
            </a:r>
            <a:r>
              <a:rPr lang="fr-FR" sz="2800" b="1" dirty="0"/>
              <a:t>présence de gaz</a:t>
            </a:r>
          </a:p>
        </p:txBody>
      </p:sp>
      <p:sp>
        <p:nvSpPr>
          <p:cNvPr id="3" name="Espace réservé du contenu 2"/>
          <p:cNvSpPr>
            <a:spLocks noGrp="1"/>
          </p:cNvSpPr>
          <p:nvPr>
            <p:ph idx="1"/>
          </p:nvPr>
        </p:nvSpPr>
        <p:spPr>
          <a:xfrm>
            <a:off x="107950" y="2636912"/>
            <a:ext cx="8229600" cy="3301926"/>
          </a:xfrm>
        </p:spPr>
        <p:txBody>
          <a:bodyPr>
            <a:normAutofit/>
          </a:bodyPr>
          <a:lstStyle/>
          <a:p>
            <a:pPr marL="0" indent="0" algn="ctr">
              <a:buNone/>
            </a:pPr>
            <a:endParaRPr lang="fr-FR" sz="2000" dirty="0" smtClean="0">
              <a:solidFill>
                <a:srgbClr val="333333"/>
              </a:solidFill>
              <a:latin typeface="Arial" panose="020B0604020202020204" pitchFamily="34" charset="0"/>
              <a:cs typeface="Arial" panose="020B0604020202020204" pitchFamily="34" charset="0"/>
            </a:endParaRPr>
          </a:p>
          <a:p>
            <a:pPr marL="0" indent="0" algn="ctr">
              <a:buNone/>
            </a:pPr>
            <a:endParaRPr lang="fr-FR" sz="2000" dirty="0">
              <a:solidFill>
                <a:srgbClr val="333333"/>
              </a:solidFill>
              <a:latin typeface="Arial" panose="020B0604020202020204" pitchFamily="34" charset="0"/>
              <a:cs typeface="Arial" panose="020B0604020202020204" pitchFamily="34" charset="0"/>
            </a:endParaRPr>
          </a:p>
          <a:p>
            <a:pPr marL="0" indent="0" algn="just">
              <a:buNone/>
            </a:pPr>
            <a:r>
              <a:rPr lang="fr-FR" sz="2000" dirty="0" smtClean="0">
                <a:solidFill>
                  <a:srgbClr val="333333"/>
                </a:solidFill>
                <a:latin typeface="Arial" panose="020B0604020202020204" pitchFamily="34" charset="0"/>
                <a:cs typeface="Arial" panose="020B0604020202020204" pitchFamily="34" charset="0"/>
              </a:rPr>
              <a:t>Afin </a:t>
            </a:r>
            <a:r>
              <a:rPr lang="fr-FR" sz="2000" dirty="0">
                <a:solidFill>
                  <a:srgbClr val="333333"/>
                </a:solidFill>
                <a:latin typeface="Arial" panose="020B0604020202020204" pitchFamily="34" charset="0"/>
                <a:cs typeface="Arial" panose="020B0604020202020204" pitchFamily="34" charset="0"/>
              </a:rPr>
              <a:t>de protéger les populations, il est nécessaire de sécuriser le site de chaque intervention en mettant en place un zonage plus ou moins élaboré et étendu en fonction des risques en présence, du lieu et de la durée prévisible de l’intervention</a:t>
            </a:r>
            <a:r>
              <a:rPr lang="fr-FR" sz="2000" dirty="0" smtClean="0">
                <a:solidFill>
                  <a:srgbClr val="333333"/>
                </a:solidFill>
                <a:latin typeface="Arial" panose="020B0604020202020204" pitchFamily="34" charset="0"/>
                <a:cs typeface="Arial" panose="020B0604020202020204" pitchFamily="34" charset="0"/>
              </a:rPr>
              <a:t>.</a:t>
            </a:r>
          </a:p>
          <a:p>
            <a:pPr algn="ctr">
              <a:buFont typeface="Arial" panose="020B0604020202020204" pitchFamily="34" charset="0"/>
              <a:buChar char="•"/>
            </a:pPr>
            <a:endParaRPr lang="fr-FR" sz="20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632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74613" y="260350"/>
            <a:ext cx="8064500" cy="1296442"/>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pPr>
              <a:defRPr/>
            </a:pPr>
            <a:r>
              <a:rPr lang="fr-FR" sz="2800" b="1" kern="0" dirty="0">
                <a:latin typeface="Arial" panose="020B0604020202020204" pitchFamily="34" charset="0"/>
                <a:cs typeface="Arial" panose="020B0604020202020204" pitchFamily="34" charset="0"/>
              </a:rPr>
              <a:t>QUELLES SONT LES MISSIONS DU COS ?</a:t>
            </a:r>
          </a:p>
          <a:p>
            <a:pPr>
              <a:defRPr/>
            </a:pPr>
            <a:r>
              <a:rPr lang="fr-FR" sz="1800" b="1" kern="0" dirty="0" smtClean="0">
                <a:latin typeface="Arial" panose="020B0604020202020204" pitchFamily="34" charset="0"/>
                <a:cs typeface="Arial" panose="020B0604020202020204" pitchFamily="34" charset="0"/>
              </a:rPr>
              <a:t>Lors </a:t>
            </a:r>
            <a:r>
              <a:rPr lang="fr-FR" sz="1800" b="1" kern="0" dirty="0">
                <a:latin typeface="Arial" panose="020B0604020202020204" pitchFamily="34" charset="0"/>
                <a:cs typeface="Arial" panose="020B0604020202020204" pitchFamily="34" charset="0"/>
              </a:rPr>
              <a:t>d'une intervention en </a:t>
            </a:r>
            <a:r>
              <a:rPr lang="fr-FR" sz="1800" b="1" kern="0" dirty="0" smtClean="0">
                <a:latin typeface="Arial" panose="020B0604020202020204" pitchFamily="34" charset="0"/>
                <a:cs typeface="Arial" panose="020B0604020202020204" pitchFamily="34" charset="0"/>
              </a:rPr>
              <a:t>présence </a:t>
            </a:r>
            <a:r>
              <a:rPr lang="fr-FR" sz="1800" b="1" kern="0" dirty="0">
                <a:latin typeface="Arial" panose="020B0604020202020204" pitchFamily="34" charset="0"/>
                <a:cs typeface="Arial" panose="020B0604020202020204" pitchFamily="34" charset="0"/>
              </a:rPr>
              <a:t>de gaz...</a:t>
            </a:r>
          </a:p>
        </p:txBody>
      </p:sp>
      <p:sp>
        <p:nvSpPr>
          <p:cNvPr id="11267" name="ZoneTexte 1"/>
          <p:cNvSpPr txBox="1">
            <a:spLocks noChangeArrowheads="1"/>
          </p:cNvSpPr>
          <p:nvPr/>
        </p:nvSpPr>
        <p:spPr bwMode="auto">
          <a:xfrm>
            <a:off x="74613" y="1196975"/>
            <a:ext cx="831373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200150" indent="-28575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buFontTx/>
              <a:buChar char="-"/>
              <a:defRPr/>
            </a:pPr>
            <a:r>
              <a:rPr lang="fr-FR" altLang="fr-FR" sz="2000" dirty="0" smtClean="0">
                <a:latin typeface="Arial" charset="0"/>
              </a:rPr>
              <a:t>Délimiter systématiquement les limites extérieures du zonage, en s’efforçant d’adapter ses contours le mieux possible à la zone de danger.</a:t>
            </a:r>
          </a:p>
          <a:p>
            <a:pPr algn="just">
              <a:buFontTx/>
              <a:buChar char="-"/>
              <a:defRPr/>
            </a:pPr>
            <a:endParaRPr lang="fr-FR" altLang="fr-FR" sz="2000" dirty="0" smtClean="0">
              <a:latin typeface="Arial" charset="0"/>
            </a:endParaRPr>
          </a:p>
          <a:p>
            <a:pPr algn="just">
              <a:buFontTx/>
              <a:buChar char="-"/>
              <a:defRPr/>
            </a:pPr>
            <a:r>
              <a:rPr lang="fr-FR" altLang="fr-FR" sz="2000" dirty="0" smtClean="0">
                <a:latin typeface="Arial" charset="0"/>
              </a:rPr>
              <a:t>Veiller à la matérialisation et au contrôle des contours du périmètre de sécurité.</a:t>
            </a:r>
          </a:p>
          <a:p>
            <a:pPr algn="just">
              <a:buFontTx/>
              <a:buChar char="-"/>
              <a:defRPr/>
            </a:pPr>
            <a:endParaRPr lang="fr-FR" altLang="fr-FR" sz="2000" dirty="0" smtClean="0">
              <a:latin typeface="Arial" charset="0"/>
            </a:endParaRPr>
          </a:p>
          <a:p>
            <a:pPr algn="just">
              <a:buFontTx/>
              <a:buChar char="-"/>
              <a:defRPr/>
            </a:pPr>
            <a:r>
              <a:rPr lang="fr-FR" altLang="fr-FR" sz="2000" dirty="0" smtClean="0">
                <a:latin typeface="Arial" charset="0"/>
              </a:rPr>
              <a:t>Définir les axes d’accès et/ou logistique.</a:t>
            </a:r>
          </a:p>
          <a:p>
            <a:pPr marL="0" indent="0" algn="just">
              <a:defRPr/>
            </a:pPr>
            <a:endParaRPr lang="fr-FR" altLang="fr-FR" sz="2000" dirty="0" smtClean="0">
              <a:latin typeface="Arial" charset="0"/>
            </a:endParaRPr>
          </a:p>
          <a:p>
            <a:pPr algn="just">
              <a:buFontTx/>
              <a:buChar char="-"/>
              <a:defRPr/>
            </a:pPr>
            <a:r>
              <a:rPr lang="fr-FR" altLang="fr-FR" sz="2000" dirty="0" smtClean="0">
                <a:latin typeface="Arial" charset="0"/>
              </a:rPr>
              <a:t>Puis, adapter le périmètre de sécurité réfléchi aux évolutions de la situation.</a:t>
            </a:r>
          </a:p>
          <a:p>
            <a:pPr algn="just">
              <a:buFontTx/>
              <a:buChar char="-"/>
              <a:defRPr/>
            </a:pPr>
            <a:endParaRPr lang="fr-FR" altLang="fr-FR" sz="2000" dirty="0" smtClean="0">
              <a:latin typeface="Arial" charset="0"/>
            </a:endParaRPr>
          </a:p>
          <a:p>
            <a:pPr algn="just">
              <a:buFontTx/>
              <a:buChar char="-"/>
              <a:defRPr/>
            </a:pPr>
            <a:r>
              <a:rPr lang="fr-FR" altLang="fr-FR" sz="2000" dirty="0">
                <a:latin typeface="Arial" charset="0"/>
              </a:rPr>
              <a:t>Mais dans un premier temps, avant même d'effectuer une reconnaissance, le zonage opérationnel se limitera à un périmètre de sécurité dit « a priori »...</a:t>
            </a:r>
          </a:p>
          <a:p>
            <a:pPr algn="just">
              <a:buFontTx/>
              <a:buChar char="-"/>
              <a:defRPr/>
            </a:pPr>
            <a:endParaRPr lang="fr-FR" altLang="fr-FR" b="1" i="1" u="sng" dirty="0" smtClean="0"/>
          </a:p>
          <a:p>
            <a:pPr algn="just">
              <a:buFontTx/>
              <a:buChar char="-"/>
              <a:defRPr/>
            </a:pPr>
            <a:endParaRPr lang="fr-FR" altLang="fr-FR"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bwMode="auto">
          <a:xfrm>
            <a:off x="457200" y="274638"/>
            <a:ext cx="7859216"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3600" dirty="0"/>
              <a:t>Principes généraux du zonage opérationnel</a:t>
            </a:r>
            <a:r>
              <a:rPr lang="fr-FR" sz="2800" dirty="0"/>
              <a:t/>
            </a:r>
            <a:br>
              <a:rPr lang="fr-FR" sz="2800" dirty="0"/>
            </a:br>
            <a:endParaRPr lang="fr-FR" sz="2800" dirty="0"/>
          </a:p>
        </p:txBody>
      </p:sp>
      <p:sp>
        <p:nvSpPr>
          <p:cNvPr id="7171" name="Espace réservé du contenu 9"/>
          <p:cNvSpPr>
            <a:spLocks noGrp="1"/>
          </p:cNvSpPr>
          <p:nvPr>
            <p:ph idx="1"/>
          </p:nvPr>
        </p:nvSpPr>
        <p:spPr bwMode="auto">
          <a:xfrm>
            <a:off x="251520" y="1844824"/>
            <a:ext cx="7992888" cy="43204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eaLnBrk="1" hangingPunct="1">
              <a:buNone/>
            </a:pPr>
            <a:r>
              <a:rPr lang="fr-FR" sz="2000" dirty="0">
                <a:latin typeface="Arial" panose="020B0604020202020204" pitchFamily="34" charset="0"/>
                <a:cs typeface="Arial" panose="020B0604020202020204" pitchFamily="34" charset="0"/>
              </a:rPr>
              <a:t>Dans un premier temps, le zonage </a:t>
            </a:r>
            <a:r>
              <a:rPr lang="fr-FR" sz="2000" dirty="0" smtClean="0">
                <a:latin typeface="Arial" panose="020B0604020202020204" pitchFamily="34" charset="0"/>
                <a:cs typeface="Arial" panose="020B0604020202020204" pitchFamily="34" charset="0"/>
              </a:rPr>
              <a:t>opérationnel se </a:t>
            </a:r>
            <a:r>
              <a:rPr lang="fr-FR" sz="2000" dirty="0">
                <a:latin typeface="Arial" panose="020B0604020202020204" pitchFamily="34" charset="0"/>
                <a:cs typeface="Arial" panose="020B0604020202020204" pitchFamily="34" charset="0"/>
              </a:rPr>
              <a:t>limitera à un périmètre de sécurité dit « a priori </a:t>
            </a:r>
            <a:r>
              <a:rPr lang="fr-FR" sz="2000" dirty="0" smtClean="0">
                <a:latin typeface="Arial" panose="020B0604020202020204" pitchFamily="34" charset="0"/>
                <a:cs typeface="Arial" panose="020B0604020202020204" pitchFamily="34" charset="0"/>
              </a:rPr>
              <a:t>» limitant </a:t>
            </a:r>
            <a:r>
              <a:rPr lang="fr-FR" sz="2000" dirty="0">
                <a:latin typeface="Arial" panose="020B0604020202020204" pitchFamily="34" charset="0"/>
                <a:cs typeface="Arial" panose="020B0604020202020204" pitchFamily="34" charset="0"/>
              </a:rPr>
              <a:t>l’accès à la zone de danger principal </a:t>
            </a:r>
            <a:r>
              <a:rPr lang="fr-FR" sz="2000" dirty="0" smtClean="0">
                <a:latin typeface="Arial" panose="020B0604020202020204" pitchFamily="34" charset="0"/>
                <a:cs typeface="Arial" panose="020B0604020202020204" pitchFamily="34" charset="0"/>
              </a:rPr>
              <a:t>tout en </a:t>
            </a:r>
            <a:r>
              <a:rPr lang="fr-FR" sz="2000" dirty="0">
                <a:latin typeface="Arial" panose="020B0604020202020204" pitchFamily="34" charset="0"/>
                <a:cs typeface="Arial" panose="020B0604020202020204" pitchFamily="34" charset="0"/>
              </a:rPr>
              <a:t>mettant en sécurité </a:t>
            </a:r>
            <a:r>
              <a:rPr lang="fr-FR" sz="2000" dirty="0" smtClean="0">
                <a:latin typeface="Arial" panose="020B0604020202020204" pitchFamily="34" charset="0"/>
                <a:cs typeface="Arial" panose="020B0604020202020204" pitchFamily="34" charset="0"/>
              </a:rPr>
              <a:t>:</a:t>
            </a:r>
          </a:p>
          <a:p>
            <a:pPr marL="0" indent="0" eaLnBrk="1" hangingPunct="1">
              <a:buNone/>
            </a:pPr>
            <a:r>
              <a:rPr lang="fr-FR" sz="2000" dirty="0">
                <a:latin typeface="Arial" panose="020B0604020202020204" pitchFamily="34" charset="0"/>
                <a:cs typeface="Arial" panose="020B0604020202020204" pitchFamily="34" charset="0"/>
              </a:rPr>
              <a:t/>
            </a:r>
            <a:br>
              <a:rPr lang="fr-FR" sz="2000" dirty="0">
                <a:latin typeface="Arial" panose="020B0604020202020204" pitchFamily="34" charset="0"/>
                <a:cs typeface="Arial" panose="020B0604020202020204" pitchFamily="34" charset="0"/>
              </a:rPr>
            </a:br>
            <a:r>
              <a:rPr lang="fr-FR" sz="2000" dirty="0" smtClean="0">
                <a:latin typeface="Arial" panose="020B0604020202020204" pitchFamily="34" charset="0"/>
                <a:cs typeface="Arial" panose="020B0604020202020204" pitchFamily="34" charset="0"/>
              </a:rPr>
              <a:t>-	Les </a:t>
            </a:r>
            <a:r>
              <a:rPr lang="fr-FR" sz="2000" dirty="0">
                <a:latin typeface="Arial" panose="020B0604020202020204" pitchFamily="34" charset="0"/>
                <a:cs typeface="Arial" panose="020B0604020202020204" pitchFamily="34" charset="0"/>
              </a:rPr>
              <a:t>intervenants</a:t>
            </a:r>
            <a:br>
              <a:rPr lang="fr-FR" sz="2000" dirty="0">
                <a:latin typeface="Arial" panose="020B0604020202020204" pitchFamily="34" charset="0"/>
                <a:cs typeface="Arial" panose="020B0604020202020204" pitchFamily="34" charset="0"/>
              </a:rPr>
            </a:br>
            <a:r>
              <a:rPr lang="fr-FR" sz="2000" dirty="0" smtClean="0">
                <a:latin typeface="Arial" panose="020B0604020202020204" pitchFamily="34" charset="0"/>
                <a:cs typeface="Arial" panose="020B0604020202020204" pitchFamily="34" charset="0"/>
              </a:rPr>
              <a:t>-	Les </a:t>
            </a:r>
            <a:r>
              <a:rPr lang="fr-FR" sz="2000" dirty="0">
                <a:latin typeface="Arial" panose="020B0604020202020204" pitchFamily="34" charset="0"/>
                <a:cs typeface="Arial" panose="020B0604020202020204" pitchFamily="34" charset="0"/>
              </a:rPr>
              <a:t>victimes (</a:t>
            </a:r>
            <a:r>
              <a:rPr lang="fr-FR" sz="2000" dirty="0" smtClean="0">
                <a:latin typeface="Arial" panose="020B0604020202020204" pitchFamily="34" charset="0"/>
                <a:cs typeface="Arial" panose="020B0604020202020204" pitchFamily="34" charset="0"/>
              </a:rPr>
              <a:t>décédées</a:t>
            </a:r>
            <a:r>
              <a:rPr lang="fr-FR" sz="2000" dirty="0">
                <a:latin typeface="Arial" panose="020B0604020202020204" pitchFamily="34" charset="0"/>
                <a:cs typeface="Arial" panose="020B0604020202020204" pitchFamily="34" charset="0"/>
              </a:rPr>
              <a:t>, </a:t>
            </a:r>
            <a:r>
              <a:rPr lang="fr-FR" sz="2000" dirty="0" smtClean="0">
                <a:latin typeface="Arial" panose="020B0604020202020204" pitchFamily="34" charset="0"/>
                <a:cs typeface="Arial" panose="020B0604020202020204" pitchFamily="34" charset="0"/>
              </a:rPr>
              <a:t>blessées, impliquées</a:t>
            </a:r>
            <a:r>
              <a:rPr lang="fr-FR" sz="2000" dirty="0">
                <a:latin typeface="Arial" panose="020B0604020202020204" pitchFamily="34" charset="0"/>
                <a:cs typeface="Arial" panose="020B0604020202020204" pitchFamily="34" charset="0"/>
              </a:rPr>
              <a:t>)</a:t>
            </a:r>
            <a:br>
              <a:rPr lang="fr-FR" sz="2000" dirty="0">
                <a:latin typeface="Arial" panose="020B0604020202020204" pitchFamily="34" charset="0"/>
                <a:cs typeface="Arial" panose="020B0604020202020204" pitchFamily="34" charset="0"/>
              </a:rPr>
            </a:br>
            <a:r>
              <a:rPr lang="fr-FR" sz="2000" dirty="0" smtClean="0">
                <a:latin typeface="Arial" panose="020B0604020202020204" pitchFamily="34" charset="0"/>
                <a:cs typeface="Arial" panose="020B0604020202020204" pitchFamily="34" charset="0"/>
              </a:rPr>
              <a:t>-	Les tiers</a:t>
            </a:r>
          </a:p>
          <a:p>
            <a:pPr marL="0" indent="0" eaLnBrk="1" hangingPunct="1">
              <a:buNone/>
            </a:pPr>
            <a:endParaRPr lang="fr-FR" altLang="fr-FR" sz="2000" dirty="0">
              <a:latin typeface="Arial" panose="020B0604020202020204" pitchFamily="34" charset="0"/>
              <a:cs typeface="Arial" panose="020B0604020202020204" pitchFamily="34" charset="0"/>
            </a:endParaRPr>
          </a:p>
          <a:p>
            <a:pPr marL="0" indent="0" algn="just">
              <a:buNone/>
            </a:pPr>
            <a:r>
              <a:rPr lang="fr-FR" sz="2000" dirty="0">
                <a:latin typeface="Arial" panose="020B0604020202020204" pitchFamily="34" charset="0"/>
                <a:cs typeface="Arial" panose="020B0604020202020204" pitchFamily="34" charset="0"/>
              </a:rPr>
              <a:t>Pour ce faire, il va très vite falloir identifier le type d'installation auquel on a affaire, afin de matérialiser les 2 distances au plus tôt. </a:t>
            </a:r>
            <a:endParaRPr lang="fr-FR" sz="2000" dirty="0" smtClean="0">
              <a:latin typeface="Arial" panose="020B0604020202020204" pitchFamily="34" charset="0"/>
              <a:cs typeface="Arial" panose="020B0604020202020204" pitchFamily="34" charset="0"/>
            </a:endParaRPr>
          </a:p>
          <a:p>
            <a:pPr marL="0" indent="0" algn="just">
              <a:buNone/>
            </a:pPr>
            <a:endParaRPr lang="fr-FR" sz="2000" dirty="0">
              <a:latin typeface="Arial" panose="020B0604020202020204" pitchFamily="34" charset="0"/>
              <a:cs typeface="Arial" panose="020B0604020202020204" pitchFamily="34" charset="0"/>
            </a:endParaRPr>
          </a:p>
          <a:p>
            <a:pPr marL="0" indent="0" algn="just">
              <a:buNone/>
            </a:pPr>
            <a:r>
              <a:rPr lang="fr-FR" sz="2000" dirty="0">
                <a:latin typeface="Arial" panose="020B0604020202020204" pitchFamily="34" charset="0"/>
                <a:cs typeface="Arial" panose="020B0604020202020204" pitchFamily="34" charset="0"/>
              </a:rPr>
              <a:t>Voici "quelques" distances à mémoriser :</a:t>
            </a:r>
          </a:p>
          <a:p>
            <a:pPr marL="0" indent="0" eaLnBrk="1" hangingPunct="1">
              <a:buNone/>
            </a:pPr>
            <a:endParaRPr lang="fr-FR" altLang="fr-FR" sz="20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 y="620688"/>
            <a:ext cx="8388424" cy="526601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187625" y="505626"/>
            <a:ext cx="7128792" cy="775459"/>
          </a:xfrm>
          <a:prstGeom prst="rect">
            <a:avLst/>
          </a:prstGeom>
        </p:spPr>
      </p:pic>
      <p:pic>
        <p:nvPicPr>
          <p:cNvPr id="5" name="Image 4"/>
          <p:cNvPicPr>
            <a:picLocks noChangeAspect="1"/>
          </p:cNvPicPr>
          <p:nvPr/>
        </p:nvPicPr>
        <p:blipFill>
          <a:blip r:embed="rId4"/>
          <a:stretch>
            <a:fillRect/>
          </a:stretch>
        </p:blipFill>
        <p:spPr>
          <a:xfrm>
            <a:off x="13651" y="1220603"/>
            <a:ext cx="8158749" cy="5004374"/>
          </a:xfrm>
          <a:prstGeom prst="rect">
            <a:avLst/>
          </a:prstGeom>
        </p:spPr>
      </p:pic>
    </p:spTree>
    <p:extLst>
      <p:ext uri="{BB962C8B-B14F-4D97-AF65-F5344CB8AC3E}">
        <p14:creationId xmlns:p14="http://schemas.microsoft.com/office/powerpoint/2010/main" val="361967792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ontenu 1">
  <a:themeElements>
    <a:clrScheme name="Mé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tab pos="952500" algn="l"/>
            <a:tab pos="1711325" algn="l"/>
            <a:tab pos="2857500" algn="l"/>
          </a:tabLst>
          <a:defRPr kumimoji="1" lang="en-US" altLang="fr-FR" sz="2000" b="1" i="0" u="none" strike="noStrike" cap="none" normalizeH="0" baseline="0" smtClean="0">
            <a:ln>
              <a:noFill/>
            </a:ln>
            <a:solidFill>
              <a:srgbClr val="0000FF"/>
            </a:solidFill>
            <a:effectLst/>
            <a:latin typeface="Calibri" pitchFamily="34" charset="0"/>
            <a:sym typeface="Wingdings" pitchFamily="2"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tab pos="952500" algn="l"/>
            <a:tab pos="1711325" algn="l"/>
            <a:tab pos="2857500" algn="l"/>
          </a:tabLst>
          <a:defRPr kumimoji="1" lang="en-US" altLang="fr-FR" sz="2000" b="1" i="0" u="none" strike="noStrike" cap="none" normalizeH="0" baseline="0" smtClean="0">
            <a:ln>
              <a:noFill/>
            </a:ln>
            <a:solidFill>
              <a:srgbClr val="0000FF"/>
            </a:solidFill>
            <a:effectLst/>
            <a:latin typeface="Calibri" pitchFamily="34" charset="0"/>
            <a:sym typeface="Wingdings" pitchFamily="2" charset="2"/>
          </a:defRPr>
        </a:defPPr>
      </a:lstStyle>
    </a:lnDef>
  </a:objectDefaults>
  <a:extraClrSchemeLst>
    <a:extraClrScheme>
      <a:clrScheme name="contenu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tenu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tenu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nu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tenu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tenu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tenu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4519</TotalTime>
  <Words>1624</Words>
  <Application>Microsoft Office PowerPoint</Application>
  <PresentationFormat>Affichage à l'écran (4:3)</PresentationFormat>
  <Paragraphs>168</Paragraphs>
  <Slides>28</Slides>
  <Notes>18</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28</vt:i4>
      </vt:variant>
    </vt:vector>
  </HeadingPairs>
  <TitlesOfParts>
    <vt:vector size="34" baseType="lpstr">
      <vt:lpstr>Arial</vt:lpstr>
      <vt:lpstr>Calibri</vt:lpstr>
      <vt:lpstr>Times New Roman</vt:lpstr>
      <vt:lpstr>Wingdings</vt:lpstr>
      <vt:lpstr>1_contenu 1</vt:lpstr>
      <vt:lpstr>Acrobat Document</vt:lpstr>
      <vt:lpstr>Évolutions liées à la parution du GDO GAZ (déc. 2021) </vt:lpstr>
      <vt:lpstr>Présentation PowerPoint</vt:lpstr>
      <vt:lpstr>Présentation PowerPoint</vt:lpstr>
      <vt:lpstr>Rppel sur le réseau de distribution de gaz</vt:lpstr>
      <vt:lpstr>Rappel sur Le zonage opérationnel  en présence de gaz</vt:lpstr>
      <vt:lpstr>Présentation PowerPoint</vt:lpstr>
      <vt:lpstr>Principes généraux du zonage opérationnel </vt:lpstr>
      <vt:lpstr>Présentation PowerPoint</vt:lpstr>
      <vt:lpstr>Présentation PowerPoint</vt:lpstr>
      <vt:lpstr>Présentation PowerPoint</vt:lpstr>
      <vt:lpstr>Dans un second temps, le COS adaptera le périmètre a priori... et définira un zonage dit "réfléchi". Le zonage opérationnel devra toujours respecter le principe des 3 zones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INTERVENTIONS PAYANTES</dc:title>
  <dc:creator>POYAUD Karine</dc:creator>
  <cp:lastModifiedBy>GUERIN Frédéric</cp:lastModifiedBy>
  <cp:revision>165</cp:revision>
  <cp:lastPrinted>2020-06-19T11:25:11Z</cp:lastPrinted>
  <dcterms:created xsi:type="dcterms:W3CDTF">2016-12-07T09:48:54Z</dcterms:created>
  <dcterms:modified xsi:type="dcterms:W3CDTF">2022-09-02T13:39:48Z</dcterms:modified>
</cp:coreProperties>
</file>