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4" r:id="rId11"/>
    <p:sldId id="283" r:id="rId12"/>
    <p:sldId id="285" r:id="rId13"/>
    <p:sldId id="286" r:id="rId14"/>
    <p:sldId id="287" r:id="rId15"/>
    <p:sldId id="288" r:id="rId16"/>
    <p:sldId id="289" r:id="rId17"/>
    <p:sldId id="275" r:id="rId18"/>
  </p:sldIdLst>
  <p:sldSz cx="9144000" cy="6858000" type="screen4x3"/>
  <p:notesSz cx="9929813" cy="6799263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FF"/>
    <a:srgbClr val="002060"/>
    <a:srgbClr val="00CCFF"/>
    <a:srgbClr val="00FF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3C4AE69-B6FD-6C23-00BE-7DAE3617A4CD}">
  <a:tblStyle styleId="{13C4AE69-B6FD-6C23-00BE-7DAE3617A4CD}" styleName="Style léger 2 - Accentuation 6">
    <a:wholeTbl>
      <a:tcTxStyle>
        <a:fontRef idx="minor">
          <a:srgbClr val="00000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2H>
      <a:tcStyle>
        <a:tcBdr/>
      </a:tcStyle>
    </a:band2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50800">
              <a:solidFill>
                <a:schemeClr val="accent6"/>
              </a:solidFill>
            </a:ln>
          </a:top>
        </a:tcBdr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rgbClr val="000000"/>
        </a:fontRef>
        <a:schemeClr val="bg1"/>
      </a:tcTxStyle>
      <a:tcStyle>
        <a:tcBdr/>
        <a:fillRef idx="1">
          <a:schemeClr val="accent6"/>
        </a:fillRef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1"/>
            <a:ext cx="3199548" cy="4922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4182317" y="1"/>
            <a:ext cx="3199548" cy="4922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B53B50D-0ECB-4691-99CB-46387C80ACB7}" type="datetimeFigureOut">
              <a:rPr lang="fr-FR"/>
              <a:t>06/12/2023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230313" y="738188"/>
            <a:ext cx="4922837" cy="3692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738358" y="4676264"/>
            <a:ext cx="5906860" cy="44301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9350820"/>
            <a:ext cx="3199548" cy="4922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4182317" y="9350820"/>
            <a:ext cx="3199548" cy="4922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F25B460-0DEB-457C-B3A6-71EE77D63F4E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Diapositive de titre presenta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rgbClr val="00206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fr-FR" dirty="0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207896" y="6356351"/>
            <a:ext cx="936104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A85B2CBF-5D9D-4AD5-BABC-7DF829B9ACE2}" type="datetimeFigureOut">
              <a:rPr lang="fr-FR" smtClean="0"/>
              <a:pPr>
                <a:defRPr/>
              </a:pPr>
              <a:t>06/12/2023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1763688" y="6356351"/>
            <a:ext cx="4351362" cy="365125"/>
          </a:xfrm>
        </p:spPr>
        <p:txBody>
          <a:bodyPr/>
          <a:lstStyle>
            <a:lvl1pPr>
              <a:defRPr sz="1200" b="1"/>
            </a:lvl1pPr>
          </a:lstStyle>
          <a:p>
            <a:pPr>
              <a:defRPr/>
            </a:pPr>
            <a:r>
              <a:rPr lang="fr-FR" dirty="0"/>
              <a:t>Service départemental d’incendie et de secours du Puy-de-Dôme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>
            <a:lvl1pPr>
              <a:defRPr sz="2500"/>
            </a:lvl1pPr>
          </a:lstStyle>
          <a:p>
            <a:pPr>
              <a:defRPr/>
            </a:pPr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 sz="2200" b="1"/>
            </a:lvl1pPr>
          </a:lstStyle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  <a:p>
            <a:pPr lvl="3">
              <a:defRPr/>
            </a:pPr>
            <a:r>
              <a:rPr lang="fr-FR" dirty="0"/>
              <a:t>Quatrième niveau</a:t>
            </a:r>
            <a:endParaRPr dirty="0"/>
          </a:p>
          <a:p>
            <a:pPr lvl="4">
              <a:defRPr/>
            </a:pPr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85B2CBF-5D9D-4AD5-BABC-7DF829B9ACE2}" type="datetimeFigureOut">
              <a:rPr lang="fr-FR"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0A5A7D-B8B5-469F-BC6D-81D17291232F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23888" y="1709739"/>
            <a:ext cx="7886700" cy="1071189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23888" y="280560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100392" y="5954221"/>
            <a:ext cx="914252" cy="365125"/>
          </a:xfrm>
        </p:spPr>
        <p:txBody>
          <a:bodyPr/>
          <a:lstStyle/>
          <a:p>
            <a:pPr>
              <a:defRPr/>
            </a:pPr>
            <a:fld id="{A85B2CBF-5D9D-4AD5-BABC-7DF829B9ACE2}" type="datetimeFigureOut">
              <a:rPr lang="fr-FR"/>
              <a:t>06/12/2023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100392" y="6299611"/>
            <a:ext cx="914252" cy="365125"/>
          </a:xfrm>
        </p:spPr>
        <p:txBody>
          <a:bodyPr/>
          <a:lstStyle/>
          <a:p>
            <a:pPr>
              <a:defRPr/>
            </a:pPr>
            <a:fld id="{720A5A7D-B8B5-469F-BC6D-81D17291232F}" type="slidenum">
              <a:rPr lang="fr-FR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1345398" y="6319346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Service départemental d’incendie et de secours du Puy-de-Dôme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643" y="3293973"/>
            <a:ext cx="5152206" cy="25370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>
            <a:lvl1pPr>
              <a:defRPr sz="2700"/>
            </a:lvl1pPr>
          </a:lstStyle>
          <a:p>
            <a:pPr>
              <a:defRPr/>
            </a:pPr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6286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46291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85B2CBF-5D9D-4AD5-BABC-7DF829B9ACE2}" type="datetimeFigureOut">
              <a:rPr lang="fr-FR"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0A5A7D-B8B5-469F-BC6D-81D17291232F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diap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>
            <a:lvl1pPr>
              <a:defRPr sz="2700"/>
            </a:lvl1pPr>
          </a:lstStyle>
          <a:p>
            <a:pPr>
              <a:defRPr/>
            </a:pPr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85B2CBF-5D9D-4AD5-BABC-7DF829B9ACE2}" type="datetimeFigureOut">
              <a:rPr lang="fr-FR"/>
              <a:t>06/12/2023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0A5A7D-B8B5-469F-BC6D-81D17291232F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85B2CBF-5D9D-4AD5-BABC-7DF829B9ACE2}" type="datetimeFigureOut">
              <a:rPr lang="fr-FR"/>
              <a:t>06/12/2023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0A5A7D-B8B5-469F-BC6D-81D17291232F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85B2CBF-5D9D-4AD5-BABC-7DF829B9ACE2}" type="datetimeFigureOut">
              <a:rPr lang="fr-FR"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0A5A7D-B8B5-469F-BC6D-81D17291232F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331640" y="365127"/>
            <a:ext cx="6679654" cy="25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793970" y="71035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  <a:p>
            <a:pPr lvl="3">
              <a:defRPr/>
            </a:pPr>
            <a:r>
              <a:rPr lang="fr-FR" dirty="0"/>
              <a:t>Quatrième niveau</a:t>
            </a:r>
            <a:endParaRPr dirty="0"/>
          </a:p>
          <a:p>
            <a:pPr lvl="4">
              <a:defRPr/>
            </a:pPr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5B2CBF-5D9D-4AD5-BABC-7DF829B9ACE2}" type="datetimeFigureOut">
              <a:rPr lang="fr-FR"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0A5A7D-B8B5-469F-BC6D-81D17291232F}" type="slidenum">
              <a:rPr lang="fr-FR"/>
              <a:t>‹N°›</a:t>
            </a:fld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9" y="180413"/>
            <a:ext cx="890969" cy="368267"/>
          </a:xfrm>
          <a:prstGeom prst="rect">
            <a:avLst/>
          </a:prstGeom>
        </p:spPr>
      </p:pic>
      <p:cxnSp>
        <p:nvCxnSpPr>
          <p:cNvPr id="12" name="Connecteur droit 11"/>
          <p:cNvCxnSpPr/>
          <p:nvPr userDrawn="1"/>
        </p:nvCxnSpPr>
        <p:spPr>
          <a:xfrm>
            <a:off x="1187624" y="149990"/>
            <a:ext cx="0" cy="47069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4" b="1"/>
          <a:stretch/>
        </p:blipFill>
        <p:spPr>
          <a:xfrm>
            <a:off x="-180527" y="5909789"/>
            <a:ext cx="9324528" cy="111961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000" b="1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Font typeface="Arial"/>
        <a:buChar char="•"/>
        <a:defRPr sz="28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3888" y="44624"/>
            <a:ext cx="7886700" cy="783157"/>
          </a:xfrm>
        </p:spPr>
        <p:txBody>
          <a:bodyPr>
            <a:normAutofit/>
          </a:bodyPr>
          <a:lstStyle/>
          <a:p>
            <a:pPr algn="r"/>
            <a:r>
              <a:rPr lang="fr-FR" altLang="fr-FR" sz="4800" dirty="0">
                <a:solidFill>
                  <a:schemeClr val="tx1"/>
                </a:solidFill>
              </a:rPr>
              <a:t>LES UNITES SPECIALISEES</a:t>
            </a:r>
          </a:p>
        </p:txBody>
      </p:sp>
      <p:pic>
        <p:nvPicPr>
          <p:cNvPr id="4" name="Picture 18" descr="Cyno 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151" y="980729"/>
            <a:ext cx="2177873" cy="1282839"/>
          </a:xfrm>
          <a:prstGeom prst="rect">
            <a:avLst/>
          </a:prstGeom>
          <a:noFill/>
          <a:ln w="88900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0" descr="F:\Dossiers Travail\images\SD\2013-05-24 Suisse 2013\Inf GONIN\100_19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990" y="962942"/>
            <a:ext cx="1727274" cy="1300626"/>
          </a:xfrm>
          <a:prstGeom prst="rect">
            <a:avLst/>
          </a:prstGeom>
          <a:ln w="76200">
            <a:solidFill>
              <a:srgbClr val="009900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Grimp 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81" y="970324"/>
            <a:ext cx="1736839" cy="1302630"/>
          </a:xfrm>
          <a:prstGeom prst="rect">
            <a:avLst/>
          </a:prstGeom>
          <a:noFill/>
          <a:ln w="88900">
            <a:solidFill>
              <a:srgbClr val="FF0000"/>
            </a:solidFill>
            <a:miter lim="800000"/>
            <a:headEnd/>
            <a:tailEnd/>
          </a:ln>
          <a:effectLst>
            <a:glow rad="127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5" descr="SAL 0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673" y="980729"/>
            <a:ext cx="1160775" cy="1513360"/>
          </a:xfrm>
          <a:prstGeom prst="rect">
            <a:avLst/>
          </a:prstGeom>
          <a:noFill/>
          <a:ln w="889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2" descr="r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" y="2640831"/>
            <a:ext cx="1727200" cy="1292225"/>
          </a:xfrm>
          <a:prstGeom prst="rect">
            <a:avLst/>
          </a:prstGeom>
          <a:noFill/>
          <a:ln w="889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1" descr="ra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661" y="2924944"/>
            <a:ext cx="1728787" cy="1292225"/>
          </a:xfrm>
          <a:prstGeom prst="rect">
            <a:avLst/>
          </a:prstGeom>
          <a:noFill/>
          <a:ln w="889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4288" y="4626529"/>
            <a:ext cx="1682157" cy="1250741"/>
          </a:xfrm>
          <a:prstGeom prst="rect">
            <a:avLst/>
          </a:prstGeom>
          <a:noFill/>
          <a:ln w="889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Mobile Intervention Radiologique 63 (UMIR)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9552" y="908720"/>
            <a:ext cx="691276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C00000"/>
                </a:solidFill>
              </a:rPr>
              <a:t>Effectifs</a:t>
            </a:r>
            <a:r>
              <a:rPr lang="fr-FR" b="1" dirty="0">
                <a:solidFill>
                  <a:srgbClr val="C00000"/>
                </a:solidFill>
              </a:rPr>
              <a:t>:</a:t>
            </a:r>
          </a:p>
          <a:p>
            <a:endParaRPr lang="fr-FR" sz="800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1 </a:t>
            </a:r>
            <a:r>
              <a:rPr lang="fr-FR" sz="1600" dirty="0" smtClean="0">
                <a:solidFill>
                  <a:srgbClr val="C00000"/>
                </a:solidFill>
                <a:sym typeface="Wingdings 3"/>
              </a:rPr>
              <a:t>référent </a:t>
            </a:r>
            <a:r>
              <a:rPr lang="fr-FR" sz="1600" dirty="0">
                <a:solidFill>
                  <a:srgbClr val="C00000"/>
                </a:solidFill>
                <a:sym typeface="Wingdings 3"/>
              </a:rPr>
              <a:t>technique départemental : Cdt GUERIN Fréderic (RAD 4 + PCR)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1 </a:t>
            </a:r>
            <a:r>
              <a:rPr lang="fr-FR" sz="1600" dirty="0" smtClean="0">
                <a:solidFill>
                  <a:srgbClr val="C00000"/>
                </a:solidFill>
                <a:sym typeface="Wingdings 3"/>
              </a:rPr>
              <a:t>référent </a:t>
            </a:r>
            <a:r>
              <a:rPr lang="fr-FR" sz="1600" dirty="0">
                <a:solidFill>
                  <a:srgbClr val="C00000"/>
                </a:solidFill>
                <a:sym typeface="Wingdings 3"/>
              </a:rPr>
              <a:t>adjoint : Ltn BAYLE Dominique (RAD 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11 chefs CMIR (RAD 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39 chefs d’équipe intervention (RAD 2)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12 chefs d’équipe reconnaissance (RAD 1)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1 expert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39552" y="4365104"/>
            <a:ext cx="13799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C00000"/>
                </a:solidFill>
              </a:rPr>
              <a:t>Matériels </a:t>
            </a:r>
            <a:r>
              <a:rPr lang="fr-FR" b="1" dirty="0">
                <a:solidFill>
                  <a:srgbClr val="C00000"/>
                </a:solidFill>
              </a:rPr>
              <a:t>:</a:t>
            </a:r>
          </a:p>
          <a:p>
            <a:endParaRPr lang="fr-FR" sz="800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VIRT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CIRT</a:t>
            </a:r>
          </a:p>
        </p:txBody>
      </p:sp>
      <p:pic>
        <p:nvPicPr>
          <p:cNvPr id="7" name="Picture 21" descr="r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880" y="1812083"/>
            <a:ext cx="2548512" cy="1904949"/>
          </a:xfrm>
          <a:prstGeom prst="rect">
            <a:avLst/>
          </a:prstGeom>
          <a:noFill/>
          <a:ln w="88900">
            <a:noFill/>
            <a:miter lim="800000"/>
            <a:headEnd/>
            <a:tailEnd/>
          </a:ln>
          <a:effectLst>
            <a:glow rad="101600">
              <a:srgbClr val="00CC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26051"/>
            <a:ext cx="2735013" cy="19911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glow rad="101600">
              <a:srgbClr val="00CC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9" descr="Ce CM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09120"/>
            <a:ext cx="2286000" cy="1828800"/>
          </a:xfrm>
          <a:prstGeom prst="rect">
            <a:avLst/>
          </a:prstGeom>
          <a:noFill/>
          <a:ln>
            <a:noFill/>
          </a:ln>
          <a:effectLst>
            <a:glow rad="101600">
              <a:srgbClr val="00CC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47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Mobile Intervention Radiologique 63 (UMIR)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75048" y="1074509"/>
            <a:ext cx="838944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</a:rPr>
              <a:t>Missions </a:t>
            </a:r>
            <a:r>
              <a:rPr lang="fr-FR" b="1" dirty="0">
                <a:solidFill>
                  <a:srgbClr val="C00000"/>
                </a:solidFill>
              </a:rPr>
              <a:t>Equipe intervention :</a:t>
            </a:r>
            <a:endParaRPr lang="fr-FR" sz="800" b="1" dirty="0">
              <a:solidFill>
                <a:srgbClr val="C00000"/>
              </a:solidFill>
            </a:endParaRPr>
          </a:p>
          <a:p>
            <a:endParaRPr lang="fr-FR" sz="800" b="1" dirty="0">
              <a:solidFill>
                <a:srgbClr val="C00000"/>
              </a:solidFill>
              <a:latin typeface="+mj-lt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Prélever des échantillons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C00000"/>
                </a:solidFill>
                <a:cs typeface="Arial" charset="0"/>
              </a:rPr>
              <a:t>Participer, dans le cadre d’un plan d’urgence, au contrôle de décontamination </a:t>
            </a:r>
            <a:r>
              <a:rPr lang="fr-FR" altLang="fr-FR" sz="1600" dirty="0">
                <a:solidFill>
                  <a:srgbClr val="C00000"/>
                </a:solidFill>
              </a:rPr>
              <a:t>externe </a:t>
            </a:r>
          </a:p>
          <a:p>
            <a:pPr>
              <a:spcBef>
                <a:spcPts val="0"/>
              </a:spcBef>
            </a:pPr>
            <a:r>
              <a:rPr lang="fr-FR" altLang="fr-FR" sz="1600" dirty="0">
                <a:solidFill>
                  <a:srgbClr val="C00000"/>
                </a:solidFill>
              </a:rPr>
              <a:t>      des </a:t>
            </a:r>
            <a:r>
              <a:rPr lang="fr-FR" altLang="fr-FR" sz="1600" dirty="0" smtClean="0">
                <a:solidFill>
                  <a:srgbClr val="C00000"/>
                </a:solidFill>
              </a:rPr>
              <a:t>populations </a:t>
            </a:r>
            <a:r>
              <a:rPr lang="fr-FR" altLang="fr-FR" sz="1600" dirty="0">
                <a:solidFill>
                  <a:srgbClr val="C00000"/>
                </a:solidFill>
              </a:rPr>
              <a:t>sous la responsabilité de l’IRSN</a:t>
            </a:r>
            <a:endParaRPr lang="fr-FR" altLang="fr-FR" sz="1600" dirty="0">
              <a:solidFill>
                <a:srgbClr val="C00000"/>
              </a:solidFill>
              <a:sym typeface="Wingdings 3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Repérer l’origine des émissions radioactives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Procéder à la limitation de ses effets (isoler)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Prendre toutes les dispositions pour limiter le transfert de 	</a:t>
            </a:r>
          </a:p>
          <a:p>
            <a:pPr>
              <a:spcBef>
                <a:spcPts val="0"/>
              </a:spcBef>
            </a:pPr>
            <a:r>
              <a:rPr lang="fr-FR" sz="1600" dirty="0">
                <a:solidFill>
                  <a:srgbClr val="C00000"/>
                </a:solidFill>
                <a:sym typeface="Wingdings 3"/>
              </a:rPr>
              <a:t>      contamination</a:t>
            </a:r>
          </a:p>
          <a:p>
            <a:pPr>
              <a:spcBef>
                <a:spcPts val="0"/>
              </a:spcBef>
            </a:pPr>
            <a:endParaRPr lang="fr-FR" b="1" dirty="0">
              <a:solidFill>
                <a:srgbClr val="C00000"/>
              </a:solidFill>
              <a:sym typeface="Wingdings 3"/>
            </a:endParaRPr>
          </a:p>
          <a:p>
            <a:pPr>
              <a:spcBef>
                <a:spcPts val="0"/>
              </a:spcBef>
            </a:pPr>
            <a:endParaRPr lang="fr-FR" b="1" dirty="0">
              <a:solidFill>
                <a:srgbClr val="C00000"/>
              </a:solidFill>
              <a:sym typeface="Wingdings 3"/>
            </a:endParaRPr>
          </a:p>
          <a:p>
            <a:pPr>
              <a:spcBef>
                <a:spcPts val="0"/>
              </a:spcBef>
            </a:pPr>
            <a:endParaRPr lang="fr-FR" b="1" dirty="0">
              <a:solidFill>
                <a:srgbClr val="C00000"/>
              </a:solidFill>
              <a:sym typeface="Wingdings 3"/>
            </a:endParaRPr>
          </a:p>
          <a:p>
            <a:pPr>
              <a:spcBef>
                <a:spcPts val="0"/>
              </a:spcBef>
            </a:pPr>
            <a:endParaRPr lang="fr-FR" b="1" dirty="0">
              <a:solidFill>
                <a:srgbClr val="C00000"/>
              </a:solidFill>
              <a:sym typeface="Wingdings 3"/>
            </a:endParaRPr>
          </a:p>
          <a:p>
            <a:pPr>
              <a:spcBef>
                <a:spcPts val="0"/>
              </a:spcBef>
            </a:pPr>
            <a:r>
              <a:rPr lang="fr-FR" b="1" i="1" dirty="0">
                <a:solidFill>
                  <a:srgbClr val="C00000"/>
                </a:solidFill>
              </a:rPr>
              <a:t>Missions </a:t>
            </a:r>
            <a:r>
              <a:rPr lang="fr-FR" b="1" dirty="0">
                <a:solidFill>
                  <a:srgbClr val="C00000"/>
                </a:solidFill>
                <a:sym typeface="Wingdings 3"/>
              </a:rPr>
              <a:t>Equipe reconnaissance :</a:t>
            </a:r>
          </a:p>
          <a:p>
            <a:pPr>
              <a:spcBef>
                <a:spcPts val="0"/>
              </a:spcBef>
            </a:pPr>
            <a:endParaRPr lang="fr-FR" sz="800" b="1" dirty="0">
              <a:solidFill>
                <a:srgbClr val="C00000"/>
              </a:solidFill>
              <a:sym typeface="Wingdings 3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C00000"/>
                </a:solidFill>
              </a:rPr>
              <a:t>Recueillir des informations sur le risque et effectuer des mesures d’irradiation (rôle des appareils)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C00000"/>
                </a:solidFill>
              </a:rPr>
              <a:t>Détecter la contamination des surfaces éventuelles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C00000"/>
                </a:solidFill>
              </a:rPr>
              <a:t>Assurer un soutien logistique aux « équipes intervention »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C00000"/>
                </a:solidFill>
              </a:rPr>
              <a:t>Préparer l’arrivée des équipes intervention et se mettre à la disposition du chef de l’UMIR</a:t>
            </a:r>
            <a:r>
              <a:rPr lang="fr-FR" altLang="fr-FR" sz="1600" b="1" dirty="0">
                <a:solidFill>
                  <a:srgbClr val="C00000"/>
                </a:solidFill>
                <a:latin typeface="+mj-lt"/>
              </a:rPr>
              <a:t>.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078" y="2276872"/>
            <a:ext cx="2064314" cy="204031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glow rad="101600">
              <a:srgbClr val="00CC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10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Mobile Intervention Radiologique 63 (UMIR)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21647" y="1268760"/>
            <a:ext cx="684472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 smtClean="0">
                <a:solidFill>
                  <a:srgbClr val="C00000"/>
                </a:solidFill>
              </a:rPr>
              <a:t>Composition </a:t>
            </a:r>
            <a:r>
              <a:rPr lang="fr-FR" b="1" i="1" u="sng" dirty="0">
                <a:solidFill>
                  <a:srgbClr val="C00000"/>
                </a:solidFill>
              </a:rPr>
              <a:t>d’une unité </a:t>
            </a:r>
            <a:r>
              <a:rPr lang="fr-FR" b="1" i="1" u="sng" dirty="0" smtClean="0">
                <a:solidFill>
                  <a:srgbClr val="C00000"/>
                </a:solidFill>
              </a:rPr>
              <a:t>UMIR </a:t>
            </a:r>
            <a:r>
              <a:rPr lang="fr-FR" b="1" dirty="0" smtClean="0">
                <a:solidFill>
                  <a:srgbClr val="C00000"/>
                </a:solidFill>
              </a:rPr>
              <a:t>: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sz="800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C00000"/>
                </a:solidFill>
                <a:sym typeface="Wingdings 3"/>
              </a:rPr>
              <a:t>1</a:t>
            </a:r>
            <a:r>
              <a:rPr lang="fr-FR" altLang="fr-FR" sz="1600" dirty="0" smtClean="0">
                <a:solidFill>
                  <a:srgbClr val="C00000"/>
                </a:solidFill>
              </a:rPr>
              <a:t> </a:t>
            </a:r>
            <a:r>
              <a:rPr lang="fr-FR" altLang="fr-FR" sz="1600" dirty="0">
                <a:solidFill>
                  <a:srgbClr val="C00000"/>
                </a:solidFill>
              </a:rPr>
              <a:t>chef d’unité (RAD 3) </a:t>
            </a:r>
            <a:endParaRPr lang="fr-FR" altLang="fr-FR" sz="1600" dirty="0">
              <a:solidFill>
                <a:srgbClr val="C00000"/>
              </a:solidFill>
              <a:sym typeface="Wingdings 3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C00000"/>
                </a:solidFill>
                <a:sym typeface="Wingdings 3"/>
              </a:rPr>
              <a:t>1 </a:t>
            </a:r>
            <a:r>
              <a:rPr lang="fr-FR" sz="1600" dirty="0">
                <a:solidFill>
                  <a:srgbClr val="C00000"/>
                </a:solidFill>
                <a:sym typeface="Wingdings 3"/>
              </a:rPr>
              <a:t>équipe de reconnaissance : 1 chef d’équipe (RAD 1) + 2 équipiers (RAD 1)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rgbClr val="C00000"/>
                </a:solidFill>
                <a:sym typeface="Wingdings 3"/>
              </a:rPr>
              <a:t>1 </a:t>
            </a:r>
            <a:r>
              <a:rPr lang="fr-FR" altLang="fr-FR" sz="1600" dirty="0">
                <a:solidFill>
                  <a:srgbClr val="C00000"/>
                </a:solidFill>
                <a:sym typeface="Wingdings 3"/>
              </a:rPr>
              <a:t>équipe d’intervention : 1 chef d’équipe (RAD 2) + 2 équipiers (RAD 2)</a:t>
            </a:r>
            <a:endParaRPr lang="fr-FR" altLang="fr-FR" sz="1600" dirty="0">
              <a:solidFill>
                <a:srgbClr val="C0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17083" y="3284984"/>
            <a:ext cx="33348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 smtClean="0">
                <a:solidFill>
                  <a:srgbClr val="C00000"/>
                </a:solidFill>
              </a:rPr>
              <a:t>Composition d’une </a:t>
            </a:r>
            <a:r>
              <a:rPr lang="fr-FR" b="1" i="1" u="sng" dirty="0">
                <a:solidFill>
                  <a:srgbClr val="C00000"/>
                </a:solidFill>
              </a:rPr>
              <a:t>unité </a:t>
            </a:r>
            <a:r>
              <a:rPr lang="fr-FR" b="1" i="1" u="sng" dirty="0" smtClean="0">
                <a:solidFill>
                  <a:srgbClr val="C00000"/>
                </a:solidFill>
              </a:rPr>
              <a:t>UMIR </a:t>
            </a:r>
            <a:r>
              <a:rPr lang="fr-FR" b="1" dirty="0">
                <a:solidFill>
                  <a:srgbClr val="C00000"/>
                </a:solidFill>
              </a:rPr>
              <a:t>:</a:t>
            </a:r>
          </a:p>
          <a:p>
            <a:endParaRPr lang="fr-FR" sz="800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C00000"/>
                </a:solidFill>
                <a:sym typeface="Wingdings 3"/>
              </a:rPr>
              <a:t>1</a:t>
            </a:r>
            <a:r>
              <a:rPr lang="fr-FR" altLang="fr-FR" sz="1600" dirty="0" smtClean="0">
                <a:solidFill>
                  <a:srgbClr val="C00000"/>
                </a:solidFill>
              </a:rPr>
              <a:t> </a:t>
            </a:r>
            <a:r>
              <a:rPr lang="fr-FR" altLang="fr-FR" sz="1600" dirty="0">
                <a:solidFill>
                  <a:srgbClr val="C00000"/>
                </a:solidFill>
              </a:rPr>
              <a:t>chef d’unité (RAD 3) </a:t>
            </a:r>
            <a:endParaRPr lang="fr-FR" altLang="fr-FR" sz="1600" dirty="0">
              <a:solidFill>
                <a:srgbClr val="C00000"/>
              </a:solidFill>
              <a:sym typeface="Wingdings 3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C00000"/>
                </a:solidFill>
                <a:sym typeface="Wingdings 3"/>
              </a:rPr>
              <a:t>1 </a:t>
            </a:r>
            <a:r>
              <a:rPr lang="fr-FR" sz="1600" dirty="0">
                <a:solidFill>
                  <a:srgbClr val="C00000"/>
                </a:solidFill>
                <a:sym typeface="Wingdings 3"/>
              </a:rPr>
              <a:t>chef d’équipe (RAD 1)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rgbClr val="C00000"/>
                </a:solidFill>
                <a:sym typeface="Wingdings 3"/>
              </a:rPr>
              <a:t>2 </a:t>
            </a:r>
            <a:r>
              <a:rPr lang="fr-FR" altLang="fr-FR" sz="1600" dirty="0">
                <a:solidFill>
                  <a:srgbClr val="C00000"/>
                </a:solidFill>
                <a:sym typeface="Wingdings 3"/>
              </a:rPr>
              <a:t>équipiers (RAD 1)</a:t>
            </a:r>
            <a:endParaRPr lang="fr-FR" altLang="fr-FR" sz="1600" dirty="0">
              <a:solidFill>
                <a:srgbClr val="C00000"/>
              </a:solidFill>
            </a:endParaRPr>
          </a:p>
        </p:txBody>
      </p:sp>
      <p:pic>
        <p:nvPicPr>
          <p:cNvPr id="12" name="Picture 10" descr="0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77072"/>
            <a:ext cx="2938389" cy="2203792"/>
          </a:xfrm>
          <a:prstGeom prst="rect">
            <a:avLst/>
          </a:prstGeom>
          <a:noFill/>
          <a:ln w="3175">
            <a:solidFill>
              <a:schemeClr val="folHlink"/>
            </a:solidFill>
            <a:miter lim="800000"/>
            <a:headEnd/>
            <a:tailEnd/>
          </a:ln>
          <a:effectLst>
            <a:glow rad="101600">
              <a:srgbClr val="00CC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88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Mobile Intervention Chimique 63 (</a:t>
            </a:r>
            <a:r>
              <a:rPr lang="fr-FR" sz="2600" dirty="0" smtClean="0">
                <a:cs typeface="Arial" panose="020B0604020202020204" pitchFamily="34" charset="0"/>
              </a:rPr>
              <a:t>UMIC)</a:t>
            </a:r>
            <a:endParaRPr lang="fr-FR" sz="2600" dirty="0"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2146" y="895737"/>
            <a:ext cx="5472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FF6600"/>
                </a:solidFill>
              </a:rPr>
              <a:t>Effectifs </a:t>
            </a:r>
            <a:r>
              <a:rPr lang="fr-FR" b="1" dirty="0">
                <a:solidFill>
                  <a:srgbClr val="FF6600"/>
                </a:solidFill>
              </a:rPr>
              <a:t>:</a:t>
            </a:r>
          </a:p>
          <a:p>
            <a:endParaRPr lang="fr-FR" sz="800" dirty="0">
              <a:solidFill>
                <a:srgbClr val="FF66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1 réfèrent départemental : Col RAYMOND Nicolas (RCH 4)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1 réfèrent adjoint: Cdt MARCHAND Christophe (RAD 4)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12 chefs CMIC (RCH 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44 chefs d’équipe intervention (RCH 2)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28 chefs d’équipe reconnaissance (RCH  1)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1 Expert (Pyrotechnique)</a:t>
            </a:r>
          </a:p>
          <a:p>
            <a:endParaRPr lang="fr-FR" b="0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63960" y="4349927"/>
            <a:ext cx="173994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FF6600"/>
                </a:solidFill>
              </a:rPr>
              <a:t>Matériels </a:t>
            </a:r>
            <a:r>
              <a:rPr lang="fr-FR" b="1" dirty="0">
                <a:solidFill>
                  <a:srgbClr val="FF6600"/>
                </a:solidFill>
              </a:rPr>
              <a:t>:</a:t>
            </a:r>
          </a:p>
          <a:p>
            <a:endParaRPr lang="fr-FR" sz="800" dirty="0">
              <a:solidFill>
                <a:srgbClr val="FF66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VIRT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CIRT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CEDEPOL</a:t>
            </a:r>
          </a:p>
        </p:txBody>
      </p:sp>
      <p:pic>
        <p:nvPicPr>
          <p:cNvPr id="9" name="Picture 22" descr="r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347" y="764704"/>
            <a:ext cx="2087240" cy="1561593"/>
          </a:xfrm>
          <a:prstGeom prst="rect">
            <a:avLst/>
          </a:prstGeom>
          <a:noFill/>
          <a:ln w="88900">
            <a:noFill/>
            <a:miter lim="800000"/>
            <a:headEnd/>
            <a:tailEnd/>
          </a:ln>
          <a:effectLst>
            <a:glow rad="101600">
              <a:srgbClr val="FF66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511" y="3349459"/>
            <a:ext cx="2592288" cy="1887273"/>
          </a:xfrm>
          <a:prstGeom prst="rect">
            <a:avLst/>
          </a:prstGeom>
          <a:noFill/>
          <a:ln>
            <a:noFill/>
          </a:ln>
          <a:effectLst>
            <a:glow rad="101600">
              <a:srgbClr val="FF66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9" descr="Ce CM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347" y="2696268"/>
            <a:ext cx="2086045" cy="1668836"/>
          </a:xfrm>
          <a:prstGeom prst="rect">
            <a:avLst/>
          </a:prstGeom>
          <a:noFill/>
          <a:ln>
            <a:noFill/>
          </a:ln>
          <a:effectLst>
            <a:glow rad="101600">
              <a:srgbClr val="FF66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347" y="4732349"/>
            <a:ext cx="2086045" cy="172098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>
            <a:glow rad="101600">
              <a:srgbClr val="FF66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29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Mobile Intervention Chimique 63 (</a:t>
            </a:r>
            <a:r>
              <a:rPr lang="fr-FR" sz="2600" dirty="0" smtClean="0">
                <a:cs typeface="Arial" panose="020B0604020202020204" pitchFamily="34" charset="0"/>
              </a:rPr>
              <a:t>UMIC)</a:t>
            </a:r>
            <a:endParaRPr lang="fr-FR" sz="2600" dirty="0"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14366" y="727536"/>
            <a:ext cx="72807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FF6600"/>
                </a:solidFill>
              </a:rPr>
              <a:t>Missions </a:t>
            </a:r>
            <a:r>
              <a:rPr lang="fr-FR" dirty="0">
                <a:solidFill>
                  <a:srgbClr val="FF6600"/>
                </a:solidFill>
              </a:rPr>
              <a:t>:</a:t>
            </a:r>
          </a:p>
          <a:p>
            <a:endParaRPr lang="fr-FR" sz="800" dirty="0">
              <a:solidFill>
                <a:srgbClr val="FF66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Reconnaissance (mesure, prélèvement…)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Dépollution (cours ou retenue d’eau…)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Identification (produit chimique inconnu ayant des risques corrosifs, toxiques…)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6600"/>
                </a:solidFill>
                <a:sym typeface="Wingdings 3"/>
              </a:rPr>
              <a:t>Avis technique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2441" y="5722218"/>
            <a:ext cx="800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solidFill>
                  <a:srgbClr val="FF6600"/>
                </a:solidFill>
              </a:rPr>
              <a:t>L’engagement d’une unité </a:t>
            </a:r>
            <a:r>
              <a:rPr lang="fr-FR" b="1" i="1" dirty="0" smtClean="0">
                <a:solidFill>
                  <a:srgbClr val="FF6600"/>
                </a:solidFill>
              </a:rPr>
              <a:t>UMIC </a:t>
            </a:r>
            <a:r>
              <a:rPr lang="fr-FR" b="1" i="1" dirty="0">
                <a:solidFill>
                  <a:srgbClr val="FF6600"/>
                </a:solidFill>
              </a:rPr>
              <a:t>sur intervention dépend de la mission</a:t>
            </a:r>
            <a:r>
              <a:rPr lang="fr-FR" altLang="fr-FR" b="1" dirty="0">
                <a:solidFill>
                  <a:srgbClr val="FF6600"/>
                </a:solidFill>
                <a:latin typeface="+mj-lt"/>
              </a:rPr>
              <a:t>.</a:t>
            </a:r>
          </a:p>
        </p:txBody>
      </p:sp>
      <p:pic>
        <p:nvPicPr>
          <p:cNvPr id="12" name="Picture 10" descr="r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52366"/>
            <a:ext cx="2305050" cy="1720850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66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rch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061" y="3494063"/>
            <a:ext cx="2592387" cy="173513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66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 descr="IMG_00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492896"/>
            <a:ext cx="2376363" cy="1781820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66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61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Drone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39552" y="980728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002060"/>
                </a:solidFill>
              </a:rPr>
              <a:t>Effectifs </a:t>
            </a:r>
            <a:r>
              <a:rPr lang="fr-FR" b="1" dirty="0">
                <a:solidFill>
                  <a:srgbClr val="002060"/>
                </a:solidFill>
              </a:rPr>
              <a:t>:</a:t>
            </a:r>
          </a:p>
          <a:p>
            <a:endParaRPr lang="fr-FR" sz="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  <a:sym typeface="Wingdings 3"/>
              </a:rPr>
              <a:t>1 réfèrent départemental et zonal: Cdt VOGEL François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  <a:sym typeface="Wingdings 3"/>
              </a:rPr>
              <a:t>1 réfèrent adjoint: Ltn PORTIER Nicolas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  <a:sym typeface="Wingdings 3"/>
              </a:rPr>
              <a:t>15 télépilotes opérationnels (10 SPP, 4 SPV, 1 expert)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  <a:sym typeface="Wingdings 3"/>
              </a:rPr>
              <a:t>12 télépilotes en cours de formation (7 SPP, 4 SPV, 1 expert, opérationnels pour 2024)</a:t>
            </a:r>
            <a:endParaRPr lang="fr-FR" b="0" dirty="0">
              <a:solidFill>
                <a:srgbClr val="00206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39552" y="3212976"/>
            <a:ext cx="81445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>
                <a:solidFill>
                  <a:srgbClr val="002060"/>
                </a:solidFill>
              </a:rPr>
              <a:t>Mission principale </a:t>
            </a:r>
            <a:r>
              <a:rPr lang="fr-FR" b="1" dirty="0" smtClean="0">
                <a:solidFill>
                  <a:srgbClr val="002060"/>
                </a:solidFill>
              </a:rPr>
              <a:t>:</a:t>
            </a:r>
            <a:endParaRPr lang="fr-FR" b="1" dirty="0">
              <a:solidFill>
                <a:srgbClr val="002060"/>
              </a:solidFill>
            </a:endParaRPr>
          </a:p>
          <a:p>
            <a:r>
              <a:rPr lang="fr-FR" dirty="0" smtClean="0">
                <a:solidFill>
                  <a:srgbClr val="002060"/>
                </a:solidFill>
              </a:rPr>
              <a:t>A</a:t>
            </a:r>
            <a:r>
              <a:rPr lang="fr-FR" sz="1600" dirty="0" smtClean="0">
                <a:solidFill>
                  <a:srgbClr val="002060"/>
                </a:solidFill>
              </a:rPr>
              <a:t>ppui </a:t>
            </a:r>
            <a:r>
              <a:rPr lang="fr-FR" sz="1600" dirty="0">
                <a:solidFill>
                  <a:srgbClr val="002060"/>
                </a:solidFill>
              </a:rPr>
              <a:t>technique du commandant des opérations de secours (COS) en permettant entre autre </a:t>
            </a:r>
            <a:r>
              <a:rPr lang="fr-FR" sz="1600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002060"/>
                </a:solidFill>
              </a:rPr>
              <a:t>la </a:t>
            </a:r>
            <a:r>
              <a:rPr lang="fr-FR" sz="1600" dirty="0">
                <a:solidFill>
                  <a:srgbClr val="002060"/>
                </a:solidFill>
              </a:rPr>
              <a:t>prise de vues, photos, vidéos ou toute autre action pouvant contribuer à aider le COS dans sa gestion opérationnelle 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la prise de clichés, vidéos thermiques favorisant la lutte contre l’incendie et la recherche de personnes disparues 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la prise de vues, photos, vidéos ou toute autre action pouvant contribuer sur des interventions risques technologiques à favoriser le travail des équipes spécialisées.</a:t>
            </a:r>
          </a:p>
        </p:txBody>
      </p:sp>
    </p:spTree>
    <p:extLst>
      <p:ext uri="{BB962C8B-B14F-4D97-AF65-F5344CB8AC3E}">
        <p14:creationId xmlns:p14="http://schemas.microsoft.com/office/powerpoint/2010/main" val="216289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Drone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9552" y="821268"/>
            <a:ext cx="663237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002060"/>
                </a:solidFill>
              </a:rPr>
              <a:t>Règles d’engagement :</a:t>
            </a:r>
          </a:p>
          <a:p>
            <a:endParaRPr lang="fr-FR" sz="800" u="sng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Par anticipation du CODIS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Sur demande du COS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Systématiquement sur interventions </a:t>
            </a:r>
            <a:r>
              <a:rPr lang="fr-FR" sz="1600" dirty="0" smtClean="0">
                <a:solidFill>
                  <a:srgbClr val="002060"/>
                </a:solidFill>
              </a:rPr>
              <a:t>marquantes </a:t>
            </a:r>
            <a:r>
              <a:rPr lang="fr-FR" sz="1600" dirty="0">
                <a:solidFill>
                  <a:srgbClr val="002060"/>
                </a:solidFill>
              </a:rPr>
              <a:t>en appui du PC.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>
              <a:solidFill>
                <a:srgbClr val="002060"/>
              </a:solidFill>
            </a:endParaRPr>
          </a:p>
          <a:p>
            <a:r>
              <a:rPr lang="fr-FR" sz="1600" b="1" u="sng" dirty="0">
                <a:solidFill>
                  <a:srgbClr val="002060"/>
                </a:solidFill>
              </a:rPr>
              <a:t>Matériels opérationnels :</a:t>
            </a:r>
          </a:p>
          <a:p>
            <a:endParaRPr lang="fr-FR" sz="1600" b="1" u="sng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3 </a:t>
            </a:r>
            <a:r>
              <a:rPr lang="fr-FR" sz="1600" dirty="0" smtClean="0">
                <a:solidFill>
                  <a:srgbClr val="002060"/>
                </a:solidFill>
              </a:rPr>
              <a:t>drones </a:t>
            </a:r>
            <a:r>
              <a:rPr lang="fr-FR" sz="1600" dirty="0">
                <a:solidFill>
                  <a:srgbClr val="002060"/>
                </a:solidFill>
              </a:rPr>
              <a:t>DJI M30T, avec vision Thermique HD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3 </a:t>
            </a:r>
            <a:r>
              <a:rPr lang="fr-FR" sz="1600" dirty="0" smtClean="0">
                <a:solidFill>
                  <a:srgbClr val="002060"/>
                </a:solidFill>
              </a:rPr>
              <a:t>drones </a:t>
            </a:r>
            <a:r>
              <a:rPr lang="fr-FR" sz="1600" dirty="0">
                <a:solidFill>
                  <a:srgbClr val="002060"/>
                </a:solidFill>
              </a:rPr>
              <a:t>de reconnaissance (DJI </a:t>
            </a:r>
            <a:r>
              <a:rPr lang="fr-FR" sz="1600" dirty="0" err="1">
                <a:solidFill>
                  <a:srgbClr val="002060"/>
                </a:solidFill>
              </a:rPr>
              <a:t>Mavic</a:t>
            </a:r>
            <a:r>
              <a:rPr lang="fr-FR" sz="1600" dirty="0">
                <a:solidFill>
                  <a:srgbClr val="002060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2060"/>
                </a:solidFill>
              </a:rPr>
              <a:t>2 </a:t>
            </a:r>
            <a:r>
              <a:rPr lang="fr-FR" sz="1600" dirty="0" smtClean="0">
                <a:solidFill>
                  <a:srgbClr val="002060"/>
                </a:solidFill>
              </a:rPr>
              <a:t>drones </a:t>
            </a:r>
            <a:r>
              <a:rPr lang="fr-FR" sz="1600" dirty="0">
                <a:solidFill>
                  <a:srgbClr val="002060"/>
                </a:solidFill>
              </a:rPr>
              <a:t>de reconnaissance, avec vision thermique (DJI Entreprise)</a:t>
            </a:r>
          </a:p>
          <a:p>
            <a:endParaRPr lang="fr-FR" sz="1600" dirty="0">
              <a:solidFill>
                <a:srgbClr val="00206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BA09F7-B3D2-4A2E-A71D-913DCCE98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3529307"/>
            <a:ext cx="3135995" cy="314005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9B8186-704F-4F25-B862-D0DDDE626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04" y="3904495"/>
            <a:ext cx="3765396" cy="210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6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007096" y="6381328"/>
            <a:ext cx="8136904" cy="369332"/>
          </a:xfrm>
          <a:prstGeom prst="wedgeRectCallout">
            <a:avLst>
              <a:gd name="adj1" fmla="val 44832"/>
              <a:gd name="adj2" fmla="val -19022"/>
            </a:avLst>
          </a:prstGeom>
          <a:noFill/>
          <a:ln w="57150" cap="flat" cmpd="thickThin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b="1" i="0" u="none" strike="noStrike" cap="none" spc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Calibri"/>
                <a:ea typeface="Arial"/>
                <a:cs typeface="Arial"/>
              </a:rPr>
              <a:t>Service départemental d’incendie et de secours du Puy-de-Dôme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196752"/>
            <a:ext cx="3429000" cy="3429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679654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cynotechnique 63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23528" y="903491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/>
              <a:t>Effectifs </a:t>
            </a:r>
            <a:r>
              <a:rPr lang="fr-FR" b="1" dirty="0"/>
              <a:t>:</a:t>
            </a:r>
          </a:p>
          <a:p>
            <a:endParaRPr lang="fr-FR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ym typeface="Wingdings 3"/>
              </a:rPr>
              <a:t>1 </a:t>
            </a:r>
            <a:r>
              <a:rPr lang="fr-FR" sz="1600" dirty="0" smtClean="0">
                <a:sym typeface="Wingdings 3"/>
              </a:rPr>
              <a:t>référent d</a:t>
            </a:r>
            <a:r>
              <a:rPr lang="fr-FR" altLang="fr-FR" sz="1600" dirty="0" smtClean="0"/>
              <a:t>épartemental </a:t>
            </a:r>
            <a:r>
              <a:rPr lang="fr-FR" sz="1600" dirty="0">
                <a:sym typeface="Wingdings 3"/>
              </a:rPr>
              <a:t>Cynotechnique : A/C LETHUAIRE Patrice (CYN 3 - RD)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ym typeface="Wingdings 3"/>
              </a:rPr>
              <a:t>1 </a:t>
            </a:r>
            <a:r>
              <a:rPr lang="fr-FR" sz="1600" dirty="0" smtClean="0">
                <a:sym typeface="Wingdings 3"/>
              </a:rPr>
              <a:t>référent adjoint </a:t>
            </a:r>
            <a:r>
              <a:rPr lang="fr-FR" sz="1600" dirty="0">
                <a:sym typeface="Wingdings 3"/>
              </a:rPr>
              <a:t>Cynotechnique : A/C BOUBON Gérald  (CYN 3 - RAD)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ym typeface="Wingdings 3"/>
              </a:rPr>
              <a:t>4 chefs d’unité Cynotechnique (CYN2)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ym typeface="Wingdings 3"/>
              </a:rPr>
              <a:t>5 conducteurs Cynotechnique (CYN1) </a:t>
            </a:r>
            <a:endParaRPr lang="fr-FR" sz="1600" dirty="0"/>
          </a:p>
        </p:txBody>
      </p:sp>
      <p:sp>
        <p:nvSpPr>
          <p:cNvPr id="2" name="Rectangle 1"/>
          <p:cNvSpPr/>
          <p:nvPr/>
        </p:nvSpPr>
        <p:spPr>
          <a:xfrm>
            <a:off x="467544" y="2924944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i="1" u="sng" dirty="0"/>
              <a:t>Effectif chiens </a:t>
            </a:r>
            <a:r>
              <a:rPr lang="fr-FR" b="1" dirty="0"/>
              <a:t>:</a:t>
            </a:r>
          </a:p>
          <a:p>
            <a:endParaRPr lang="fr-FR" sz="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ym typeface="Wingdings 3"/>
              </a:rPr>
              <a:t>11 chiens de race Berger </a:t>
            </a:r>
            <a:r>
              <a:rPr lang="fr-FR" dirty="0" smtClean="0">
                <a:sym typeface="Wingdings 3"/>
              </a:rPr>
              <a:t>belge, </a:t>
            </a:r>
            <a:r>
              <a:rPr lang="fr-FR" dirty="0">
                <a:sym typeface="Wingdings 3"/>
              </a:rPr>
              <a:t>m</a:t>
            </a:r>
            <a:r>
              <a:rPr lang="fr-FR" dirty="0" smtClean="0">
                <a:sym typeface="Wingdings 3"/>
              </a:rPr>
              <a:t>alinois</a:t>
            </a:r>
            <a:endParaRPr lang="fr-FR" dirty="0">
              <a:sym typeface="Wingdings 3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76926" y="4293096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/>
              <a:t>Matériels </a:t>
            </a:r>
            <a:r>
              <a:rPr lang="fr-FR" b="1" dirty="0"/>
              <a:t>:</a:t>
            </a:r>
          </a:p>
          <a:p>
            <a:endParaRPr lang="fr-FR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ym typeface="Wingdings 3"/>
              </a:rPr>
              <a:t>VLRU </a:t>
            </a:r>
            <a:r>
              <a:rPr lang="fr-FR" sz="1600" dirty="0" smtClean="0">
                <a:sym typeface="Wingdings 3"/>
              </a:rPr>
              <a:t>CYNO</a:t>
            </a:r>
            <a:endParaRPr lang="fr-FR" sz="1600" dirty="0">
              <a:sym typeface="Wingdings 3"/>
            </a:endParaRPr>
          </a:p>
        </p:txBody>
      </p:sp>
      <p:pic>
        <p:nvPicPr>
          <p:cNvPr id="6" name="Picture 40" descr="Cyno 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881" y="4347135"/>
            <a:ext cx="2457974" cy="1512168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FF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7" name="Picture 18" descr="Cyno 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2" y="2203203"/>
            <a:ext cx="2450593" cy="1443481"/>
          </a:xfrm>
          <a:prstGeom prst="rect">
            <a:avLst/>
          </a:prstGeom>
          <a:noFill/>
          <a:ln w="88900">
            <a:noFill/>
            <a:miter lim="800000"/>
            <a:headEnd/>
            <a:tailEnd/>
          </a:ln>
          <a:effectLst>
            <a:glow rad="101600">
              <a:srgbClr val="FF00FF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2" descr="Cyno 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633" y="4218179"/>
            <a:ext cx="1674812" cy="2232025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FF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679654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cynotechnique 63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23528" y="836712"/>
            <a:ext cx="882047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/>
              <a:t>Missions </a:t>
            </a:r>
            <a:r>
              <a:rPr lang="fr-FR" b="1" dirty="0"/>
              <a:t>:</a:t>
            </a:r>
          </a:p>
          <a:p>
            <a:endParaRPr lang="fr-FR" sz="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Recherche </a:t>
            </a:r>
            <a:r>
              <a:rPr lang="fr-FR" sz="1600" dirty="0"/>
              <a:t>de personnes ensevelies en décombre par reconnaissance et zonage du site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Recherche </a:t>
            </a:r>
            <a:r>
              <a:rPr lang="fr-FR" sz="1600" dirty="0"/>
              <a:t>de personnes disparues ou égarées dans le cadre du secours à personne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Recherche </a:t>
            </a:r>
            <a:r>
              <a:rPr lang="fr-FR" sz="1600" dirty="0"/>
              <a:t>de personnes en milieu enneigé 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Recherche </a:t>
            </a:r>
            <a:r>
              <a:rPr lang="fr-FR" sz="1600" dirty="0"/>
              <a:t>de personnes en avalanche pour les personnels formés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Recherche </a:t>
            </a:r>
            <a:r>
              <a:rPr lang="fr-FR" sz="1600" dirty="0"/>
              <a:t>de </a:t>
            </a:r>
            <a:r>
              <a:rPr lang="fr-FR" sz="1600" dirty="0" smtClean="0"/>
              <a:t>personnes immergées</a:t>
            </a:r>
            <a:r>
              <a:rPr lang="fr-FR" sz="1600" dirty="0"/>
              <a:t> 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Participation </a:t>
            </a:r>
            <a:r>
              <a:rPr lang="fr-FR" sz="1600" dirty="0"/>
              <a:t>aux opérations de sauvetage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Participation </a:t>
            </a:r>
            <a:r>
              <a:rPr lang="fr-FR" sz="1600" dirty="0"/>
              <a:t>à la capture de chiens </a:t>
            </a:r>
            <a:r>
              <a:rPr lang="fr-FR" sz="1600" dirty="0" smtClean="0"/>
              <a:t>menaçants </a:t>
            </a:r>
            <a:r>
              <a:rPr lang="fr-FR" sz="1600" dirty="0"/>
              <a:t>ou dangereux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/>
              <a:t>Recherche </a:t>
            </a:r>
            <a:r>
              <a:rPr lang="fr-FR" sz="1600" dirty="0"/>
              <a:t>de personnes disparues ou égarées à la demande ou sur réquisition des forces de l’ordre.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3528" y="3545146"/>
            <a:ext cx="814454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u="sng" dirty="0" smtClean="0"/>
              <a:t>Composition </a:t>
            </a:r>
            <a:r>
              <a:rPr lang="fr-FR" i="1" u="sng" dirty="0"/>
              <a:t>d’une unité </a:t>
            </a:r>
            <a:r>
              <a:rPr lang="fr-FR" i="1" u="sng" dirty="0" smtClean="0"/>
              <a:t>cyno </a:t>
            </a:r>
            <a:r>
              <a:rPr lang="fr-FR" dirty="0" smtClean="0"/>
              <a:t>:</a:t>
            </a:r>
            <a:endParaRPr lang="fr-FR" dirty="0"/>
          </a:p>
          <a:p>
            <a:endParaRPr lang="fr-FR" sz="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ym typeface="Wingdings 3"/>
              </a:rPr>
              <a:t>3 </a:t>
            </a:r>
            <a:r>
              <a:rPr lang="fr-FR" sz="1600" dirty="0">
                <a:sym typeface="Wingdings 3"/>
              </a:rPr>
              <a:t>équipes </a:t>
            </a:r>
            <a:r>
              <a:rPr lang="fr-FR" sz="1600" dirty="0" smtClean="0">
                <a:sym typeface="Wingdings 3"/>
              </a:rPr>
              <a:t>cyno* </a:t>
            </a:r>
            <a:r>
              <a:rPr lang="fr-FR" sz="1600" dirty="0">
                <a:sym typeface="Wingdings 3"/>
              </a:rPr>
              <a:t>dont un CT ou CU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ym typeface="Wingdings 3"/>
              </a:rPr>
              <a:t>1 </a:t>
            </a:r>
            <a:r>
              <a:rPr lang="fr-FR" sz="1600" dirty="0">
                <a:sym typeface="Wingdings 3"/>
              </a:rPr>
              <a:t>chef de groupe (commandant des opérations)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ym typeface="Wingdings 3"/>
              </a:rPr>
              <a:t>1 sapeur-pompier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>
              <a:sym typeface="Wingdings 3"/>
            </a:endParaRPr>
          </a:p>
          <a:p>
            <a:r>
              <a:rPr lang="fr-FR" sz="1600" dirty="0" smtClean="0">
                <a:sym typeface="Wingdings 3"/>
              </a:rPr>
              <a:t>*1 </a:t>
            </a:r>
            <a:r>
              <a:rPr lang="fr-FR" sz="1600" dirty="0">
                <a:sym typeface="Wingdings 3"/>
              </a:rPr>
              <a:t>équipe = un chien + son maître</a:t>
            </a:r>
            <a:endParaRPr lang="fr-FR" sz="1600" dirty="0"/>
          </a:p>
        </p:txBody>
      </p:sp>
      <p:pic>
        <p:nvPicPr>
          <p:cNvPr id="11" name="Picture 32" descr="Cyno 0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490" y="4706821"/>
            <a:ext cx="1296144" cy="18036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FF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2" name="Picture 35" descr="Cyno 0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53" y="5118309"/>
            <a:ext cx="935903" cy="1392209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FF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3" name="Picture 39" descr="Cyno 0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68695"/>
            <a:ext cx="1656184" cy="1241823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FF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4" name="Picture 36" descr="Cyno 0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916242"/>
            <a:ext cx="1227658" cy="936694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FF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839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27280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de Secours d’Appui de Recherche 63 (USAR)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07156" y="1008598"/>
            <a:ext cx="805327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008000"/>
                </a:solidFill>
              </a:rPr>
              <a:t>Effectifs </a:t>
            </a:r>
            <a:r>
              <a:rPr lang="fr-FR" b="1" dirty="0">
                <a:solidFill>
                  <a:srgbClr val="008000"/>
                </a:solidFill>
              </a:rPr>
              <a:t>:</a:t>
            </a:r>
          </a:p>
          <a:p>
            <a:endParaRPr lang="fr-FR" sz="800" dirty="0">
              <a:solidFill>
                <a:srgbClr val="008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1 réfèrent </a:t>
            </a:r>
            <a:r>
              <a:rPr lang="fr-FR" altLang="fr-FR" sz="1600" dirty="0">
                <a:solidFill>
                  <a:srgbClr val="008000"/>
                </a:solidFill>
              </a:rPr>
              <a:t>départemental </a:t>
            </a:r>
            <a:r>
              <a:rPr lang="fr-FR" sz="1600" dirty="0">
                <a:solidFill>
                  <a:srgbClr val="008000"/>
                </a:solidFill>
                <a:sym typeface="Wingdings 3"/>
              </a:rPr>
              <a:t>USAR : Cne LORIN Thierry (USAR 3 + GOC 4)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1 référent </a:t>
            </a:r>
            <a:r>
              <a:rPr lang="fr-FR" sz="1600" dirty="0" smtClean="0">
                <a:solidFill>
                  <a:srgbClr val="008000"/>
                </a:solidFill>
                <a:sym typeface="Wingdings 3"/>
              </a:rPr>
              <a:t>adjoint </a:t>
            </a:r>
            <a:r>
              <a:rPr lang="fr-FR" sz="1600" dirty="0">
                <a:solidFill>
                  <a:srgbClr val="008000"/>
                </a:solidFill>
                <a:sym typeface="Wingdings 3"/>
              </a:rPr>
              <a:t>: Cdt MARCHANDIN David (USAR 3 + GOC 4)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1 chef de </a:t>
            </a:r>
            <a:r>
              <a:rPr lang="fr-FR" sz="1600" dirty="0" smtClean="0">
                <a:solidFill>
                  <a:srgbClr val="008000"/>
                </a:solidFill>
                <a:sym typeface="Wingdings 3"/>
              </a:rPr>
              <a:t>colonne </a:t>
            </a:r>
            <a:r>
              <a:rPr lang="fr-FR" sz="1600" dirty="0">
                <a:solidFill>
                  <a:srgbClr val="008000"/>
                </a:solidFill>
                <a:sym typeface="Wingdings 3"/>
              </a:rPr>
              <a:t>(USAR 3 + GOC 4)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7 chefs de groupe (USAR 3 + GOC 3)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1 architecte (expert)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1 i</a:t>
            </a:r>
            <a:r>
              <a:rPr lang="fr-FR" sz="1600" dirty="0" smtClean="0">
                <a:solidFill>
                  <a:srgbClr val="008000"/>
                </a:solidFill>
                <a:sym typeface="Wingdings 3"/>
              </a:rPr>
              <a:t>ngénieur « Structure » </a:t>
            </a:r>
            <a:r>
              <a:rPr lang="fr-FR" sz="1600" dirty="0">
                <a:solidFill>
                  <a:srgbClr val="008000"/>
                </a:solidFill>
                <a:sym typeface="Wingdings 3"/>
              </a:rPr>
              <a:t>(expert)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1 </a:t>
            </a:r>
            <a:r>
              <a:rPr lang="fr-FR" sz="1600" dirty="0" smtClean="0">
                <a:solidFill>
                  <a:srgbClr val="008000"/>
                </a:solidFill>
                <a:sym typeface="Wingdings 3"/>
              </a:rPr>
              <a:t>infirmier </a:t>
            </a:r>
            <a:r>
              <a:rPr lang="fr-FR" sz="1600" dirty="0">
                <a:solidFill>
                  <a:srgbClr val="008000"/>
                </a:solidFill>
                <a:sym typeface="Wingdings 3"/>
              </a:rPr>
              <a:t>(expert)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32 chefs d’unité (USAR 2)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65 équipiers (USAR 1)</a:t>
            </a:r>
            <a:endParaRPr lang="fr-FR" sz="1600" dirty="0">
              <a:solidFill>
                <a:srgbClr val="008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67544" y="4221088"/>
            <a:ext cx="4764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u="sng" dirty="0">
                <a:solidFill>
                  <a:srgbClr val="008000"/>
                </a:solidFill>
              </a:rPr>
              <a:t>Matériels </a:t>
            </a:r>
            <a:r>
              <a:rPr lang="fr-FR" sz="1600" b="1" dirty="0">
                <a:solidFill>
                  <a:srgbClr val="008000"/>
                </a:solidFill>
              </a:rPr>
              <a:t>:</a:t>
            </a:r>
          </a:p>
          <a:p>
            <a:endParaRPr lang="fr-FR" sz="800" dirty="0">
              <a:solidFill>
                <a:srgbClr val="008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err="1">
                <a:solidFill>
                  <a:srgbClr val="008000"/>
                </a:solidFill>
                <a:sym typeface="Wingdings 3"/>
              </a:rPr>
              <a:t>CEllule</a:t>
            </a:r>
            <a:r>
              <a:rPr lang="fr-FR" sz="1600" dirty="0">
                <a:solidFill>
                  <a:srgbClr val="008000"/>
                </a:solidFill>
                <a:sym typeface="Wingdings 3"/>
              </a:rPr>
              <a:t> SD sur le département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VPCE (Véhicule Porte </a:t>
            </a:r>
            <a:r>
              <a:rPr lang="fr-FR" sz="1600" dirty="0" err="1">
                <a:solidFill>
                  <a:srgbClr val="008000"/>
                </a:solidFill>
                <a:sym typeface="Wingdings 3"/>
              </a:rPr>
              <a:t>CEllule</a:t>
            </a:r>
            <a:r>
              <a:rPr lang="fr-FR" sz="1600" dirty="0">
                <a:solidFill>
                  <a:srgbClr val="008000"/>
                </a:solidFill>
                <a:sym typeface="Wingdings 3"/>
              </a:rPr>
              <a:t>)</a:t>
            </a:r>
          </a:p>
        </p:txBody>
      </p:sp>
      <p:pic>
        <p:nvPicPr>
          <p:cNvPr id="18" name="Picture 30" descr="F:\Dossiers Travail\images\SD\2013-05-24 Suisse 2013\Inf GONIN\100_19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171" y="2123857"/>
            <a:ext cx="2519362" cy="1897063"/>
          </a:xfrm>
          <a:prstGeom prst="rect">
            <a:avLst/>
          </a:prstGeom>
          <a:ln w="63500">
            <a:noFill/>
            <a:miter lim="800000"/>
            <a:headEnd/>
            <a:tailEnd/>
          </a:ln>
          <a:effectLst>
            <a:glow rad="101600">
              <a:srgbClr val="008000"/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9" descr="SD 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203" y="4781509"/>
            <a:ext cx="3025775" cy="1320800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008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6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2804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Unité de Secours d’Appui de Recherche 63 (USAR)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67544" y="980728"/>
            <a:ext cx="655272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008000"/>
                </a:solidFill>
              </a:rPr>
              <a:t>Missions </a:t>
            </a:r>
            <a:r>
              <a:rPr lang="fr-FR" b="1" dirty="0">
                <a:solidFill>
                  <a:srgbClr val="008000"/>
                </a:solidFill>
              </a:rPr>
              <a:t>:</a:t>
            </a:r>
          </a:p>
          <a:p>
            <a:endParaRPr lang="fr-FR" sz="800" dirty="0">
              <a:solidFill>
                <a:srgbClr val="008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Dégagement de victimes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Recherche en décombre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Protection des biens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Manœuvres de force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8000"/>
                </a:solidFill>
                <a:sym typeface="Wingdings 3"/>
              </a:rPr>
              <a:t>Avis technique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3356992"/>
            <a:ext cx="81445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 smtClean="0">
                <a:solidFill>
                  <a:srgbClr val="008000"/>
                </a:solidFill>
              </a:rPr>
              <a:t>Composition d’une </a:t>
            </a:r>
            <a:r>
              <a:rPr lang="fr-FR" b="1" i="1" u="sng" dirty="0">
                <a:solidFill>
                  <a:srgbClr val="008000"/>
                </a:solidFill>
              </a:rPr>
              <a:t>unité </a:t>
            </a:r>
            <a:r>
              <a:rPr lang="fr-FR" b="1" i="1" u="sng" dirty="0" smtClean="0">
                <a:solidFill>
                  <a:srgbClr val="008000"/>
                </a:solidFill>
              </a:rPr>
              <a:t>USAR </a:t>
            </a:r>
            <a:r>
              <a:rPr lang="fr-FR" b="1" dirty="0" smtClean="0">
                <a:solidFill>
                  <a:srgbClr val="008000"/>
                </a:solidFill>
              </a:rPr>
              <a:t>:</a:t>
            </a:r>
            <a:endParaRPr lang="fr-FR" b="1" dirty="0">
              <a:solidFill>
                <a:srgbClr val="008000"/>
              </a:solidFill>
            </a:endParaRPr>
          </a:p>
          <a:p>
            <a:endParaRPr lang="fr-FR" sz="800" dirty="0">
              <a:solidFill>
                <a:srgbClr val="008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/>
              </a:rPr>
              <a:t>1</a:t>
            </a:r>
            <a:r>
              <a:rPr lang="fr-FR" altLang="fr-FR" sz="1600" dirty="0" smtClean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chef d’unité </a:t>
            </a:r>
            <a:r>
              <a:rPr lang="fr-FR" altLang="fr-FR" sz="16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(USAR 3 </a:t>
            </a:r>
            <a:r>
              <a:rPr lang="fr-FR" altLang="fr-FR" sz="16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 </a:t>
            </a:r>
            <a:r>
              <a:rPr lang="fr-FR" altLang="fr-FR" sz="16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USAR 2</a:t>
            </a:r>
            <a:r>
              <a:rPr lang="fr-FR" altLang="fr-FR" sz="16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de garde chef d’unité</a:t>
            </a:r>
            <a:r>
              <a:rPr lang="fr-FR" sz="16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fr-FR" altLang="fr-FR" sz="16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binômes (10 équipiers USAR 1 ou USAR 2).</a:t>
            </a:r>
          </a:p>
        </p:txBody>
      </p:sp>
      <p:pic>
        <p:nvPicPr>
          <p:cNvPr id="9" name="Picture 16" descr="SD 0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289" y="1052736"/>
            <a:ext cx="2303943" cy="1700316"/>
          </a:xfrm>
          <a:prstGeom prst="rect">
            <a:avLst/>
          </a:prstGeom>
          <a:solidFill>
            <a:schemeClr val="bg1"/>
          </a:solidFill>
          <a:ln w="63500">
            <a:noFill/>
            <a:miter lim="800000"/>
            <a:headEnd/>
            <a:tailEnd/>
          </a:ln>
          <a:effectLst>
            <a:glow rad="101600">
              <a:srgbClr val="008000"/>
            </a:glow>
          </a:effectLst>
          <a:extLst/>
        </p:spPr>
      </p:pic>
      <p:pic>
        <p:nvPicPr>
          <p:cNvPr id="10" name="Picture 20" descr="SD 0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942" y="4974188"/>
            <a:ext cx="1728282" cy="1293138"/>
          </a:xfrm>
          <a:prstGeom prst="rect">
            <a:avLst/>
          </a:prstGeom>
          <a:solidFill>
            <a:schemeClr val="bg1"/>
          </a:solidFill>
          <a:ln w="63500">
            <a:noFill/>
            <a:miter lim="800000"/>
            <a:headEnd/>
            <a:tailEnd/>
          </a:ln>
          <a:effectLst>
            <a:glow rad="101600">
              <a:srgbClr val="008000"/>
            </a:glow>
          </a:effectLst>
          <a:extLst/>
        </p:spPr>
      </p:pic>
      <p:pic>
        <p:nvPicPr>
          <p:cNvPr id="11" name="Picture 11" descr="SD 0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331" y="4909764"/>
            <a:ext cx="1890605" cy="1357562"/>
          </a:xfrm>
          <a:prstGeom prst="rect">
            <a:avLst/>
          </a:prstGeom>
          <a:solidFill>
            <a:schemeClr val="bg1"/>
          </a:solidFill>
          <a:ln w="63500">
            <a:noFill/>
            <a:miter lim="800000"/>
            <a:headEnd/>
            <a:tailEnd/>
          </a:ln>
          <a:effectLst>
            <a:glow rad="101600">
              <a:srgbClr val="008000"/>
            </a:glow>
          </a:effectLst>
          <a:extLst/>
        </p:spPr>
      </p:pic>
    </p:spTree>
    <p:extLst>
      <p:ext uri="{BB962C8B-B14F-4D97-AF65-F5344CB8AC3E}">
        <p14:creationId xmlns:p14="http://schemas.microsoft.com/office/powerpoint/2010/main" val="180407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Secours en Milieu Périlleux et Montagne 63 (SMPM)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07614" y="980728"/>
            <a:ext cx="79808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FF0000"/>
                </a:solidFill>
              </a:rPr>
              <a:t>Effectifs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</a:p>
          <a:p>
            <a:endParaRPr lang="fr-FR" sz="8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sym typeface="Wingdings 3"/>
              </a:rPr>
              <a:t>1 </a:t>
            </a:r>
            <a:r>
              <a:rPr lang="fr-FR" sz="1600" dirty="0">
                <a:solidFill>
                  <a:srgbClr val="FF0000"/>
                </a:solidFill>
              </a:rPr>
              <a:t>référent </a:t>
            </a:r>
            <a:r>
              <a:rPr lang="fr-FR" altLang="fr-FR" sz="1600" dirty="0">
                <a:solidFill>
                  <a:srgbClr val="FF0000"/>
                </a:solidFill>
              </a:rPr>
              <a:t>départemental </a:t>
            </a:r>
            <a:r>
              <a:rPr lang="fr-FR" sz="1600" dirty="0">
                <a:solidFill>
                  <a:srgbClr val="FF0000"/>
                </a:solidFill>
              </a:rPr>
              <a:t>: Cdt BAUDRY Vincent </a:t>
            </a:r>
            <a:r>
              <a:rPr lang="fr-FR" altLang="fr-FR" sz="1600" dirty="0">
                <a:solidFill>
                  <a:srgbClr val="FF0000"/>
                </a:solidFill>
              </a:rPr>
              <a:t>(IMP3 – FOR ACC)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sym typeface="Wingdings 3"/>
              </a:rPr>
              <a:t>1 </a:t>
            </a:r>
            <a:r>
              <a:rPr lang="fr-FR" sz="1600" dirty="0">
                <a:solidFill>
                  <a:srgbClr val="FF0000"/>
                </a:solidFill>
              </a:rPr>
              <a:t>référent adjoint</a:t>
            </a:r>
            <a:r>
              <a:rPr lang="fr-FR" altLang="fr-FR" sz="1600" dirty="0">
                <a:solidFill>
                  <a:srgbClr val="FF0000"/>
                </a:solidFill>
              </a:rPr>
              <a:t> </a:t>
            </a:r>
            <a:r>
              <a:rPr lang="fr-FR" sz="1600" dirty="0">
                <a:solidFill>
                  <a:srgbClr val="FF0000"/>
                </a:solidFill>
              </a:rPr>
              <a:t>: Ltn  MAGNIN Fréderic </a:t>
            </a:r>
            <a:r>
              <a:rPr lang="fr-FR" altLang="fr-FR" sz="1600" dirty="0">
                <a:solidFill>
                  <a:srgbClr val="FF0000"/>
                </a:solidFill>
              </a:rPr>
              <a:t>(IMP3 – FOR ACC)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sym typeface="Wingdings 3"/>
              </a:rPr>
              <a:t>11 </a:t>
            </a:r>
            <a:r>
              <a:rPr lang="fr-FR" sz="1600" dirty="0">
                <a:solidFill>
                  <a:srgbClr val="FF0000"/>
                </a:solidFill>
              </a:rPr>
              <a:t>chefs d’unité </a:t>
            </a:r>
            <a:r>
              <a:rPr lang="fr-FR" altLang="fr-FR" sz="1600" dirty="0">
                <a:solidFill>
                  <a:srgbClr val="FF0000"/>
                </a:solidFill>
              </a:rPr>
              <a:t>(IMP3)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FF0000"/>
                </a:solidFill>
              </a:rPr>
              <a:t>30 équipiers (IMP2)</a:t>
            </a:r>
            <a:endParaRPr lang="fr-FR" sz="1600" dirty="0">
              <a:solidFill>
                <a:srgbClr val="FF0000"/>
              </a:solidFill>
              <a:latin typeface="+mj-lt"/>
              <a:sym typeface="Wingdings 3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37458" y="3573016"/>
            <a:ext cx="727490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FF0000"/>
                </a:solidFill>
              </a:rPr>
              <a:t>Matériels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</a:p>
          <a:p>
            <a:endParaRPr lang="fr-FR" sz="8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sym typeface="Wingdings 3"/>
              </a:rPr>
              <a:t>V</a:t>
            </a:r>
            <a:r>
              <a:rPr lang="fr-FR" altLang="fr-FR" sz="1600" dirty="0">
                <a:solidFill>
                  <a:srgbClr val="FF0000"/>
                </a:solidFill>
              </a:rPr>
              <a:t>éhicule </a:t>
            </a:r>
            <a:r>
              <a:rPr lang="fr-FR" altLang="fr-FR" sz="1600" dirty="0" smtClean="0">
                <a:solidFill>
                  <a:srgbClr val="FF0000"/>
                </a:solidFill>
              </a:rPr>
              <a:t>SMPM</a:t>
            </a:r>
            <a:endParaRPr lang="fr-FR" altLang="fr-FR" sz="16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rgbClr val="FF0000"/>
                </a:solidFill>
              </a:rPr>
              <a:t>L’hélicoptère </a:t>
            </a:r>
            <a:r>
              <a:rPr lang="fr-FR" altLang="fr-FR" sz="1600" dirty="0">
                <a:solidFill>
                  <a:srgbClr val="FF0000"/>
                </a:solidFill>
              </a:rPr>
              <a:t>EC 145 de la Sécurité Civile pour les  missions </a:t>
            </a:r>
            <a:r>
              <a:rPr lang="fr-FR" altLang="fr-FR" sz="1600" dirty="0" smtClean="0">
                <a:solidFill>
                  <a:srgbClr val="FF0000"/>
                </a:solidFill>
              </a:rPr>
              <a:t>SSH si besoin</a:t>
            </a:r>
            <a:endParaRPr lang="fr-FR" sz="1600" dirty="0">
              <a:solidFill>
                <a:srgbClr val="FF0000"/>
              </a:solidFill>
              <a:sym typeface="Wingdings 3"/>
            </a:endParaRPr>
          </a:p>
        </p:txBody>
      </p:sp>
      <p:pic>
        <p:nvPicPr>
          <p:cNvPr id="15" name="Picture 20" descr="Grimp 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932" y="2348880"/>
            <a:ext cx="1913143" cy="1434858"/>
          </a:xfrm>
          <a:prstGeom prst="rect">
            <a:avLst/>
          </a:prstGeom>
          <a:noFill/>
          <a:ln w="88900">
            <a:noFill/>
            <a:miter lim="800000"/>
            <a:headEnd/>
            <a:tailEnd/>
          </a:ln>
          <a:effectLst>
            <a:glow rad="1016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796" y="4797152"/>
            <a:ext cx="1873556" cy="1344618"/>
          </a:xfrm>
          <a:prstGeom prst="rect">
            <a:avLst/>
          </a:prstGeom>
          <a:noFill/>
          <a:ln>
            <a:noFill/>
          </a:ln>
          <a:effectLst>
            <a:glow rad="1016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926852"/>
            <a:ext cx="2341671" cy="1238452"/>
          </a:xfrm>
          <a:prstGeom prst="rect">
            <a:avLst/>
          </a:prstGeom>
          <a:noFill/>
          <a:ln>
            <a:noFill/>
          </a:ln>
          <a:effectLst>
            <a:glow rad="1016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33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Secours en Milieu Périlleux et Montagne 63 (SMPM)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800125"/>
            <a:ext cx="79208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FF0000"/>
                </a:solidFill>
              </a:rPr>
              <a:t>Missions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fr-FR" dirty="0">
                <a:solidFill>
                  <a:srgbClr val="FF0000"/>
                </a:solidFill>
              </a:rPr>
              <a:t>	</a:t>
            </a:r>
          </a:p>
          <a:p>
            <a:pPr marL="285750" indent="-285750"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FF0000"/>
                </a:solidFill>
                <a:latin typeface="+mn-lt"/>
              </a:rPr>
              <a:t>Reconnaissance et </a:t>
            </a:r>
            <a:r>
              <a:rPr lang="fr-FR" altLang="fr-FR" sz="1600" dirty="0" smtClean="0">
                <a:solidFill>
                  <a:srgbClr val="FF0000"/>
                </a:solidFill>
                <a:latin typeface="+mn-lt"/>
              </a:rPr>
              <a:t>sauvetage </a:t>
            </a:r>
            <a:r>
              <a:rPr lang="fr-FR" altLang="fr-FR" sz="1600" dirty="0">
                <a:solidFill>
                  <a:srgbClr val="FF0000"/>
                </a:solidFill>
                <a:latin typeface="+mn-lt"/>
              </a:rPr>
              <a:t>dans les milieux naturels et artificiels où les moyens traditionnels des sapeurs-pompiers sont inadaptés, insuffisants ou dont l’emploi s’avère dangereux en raison de la hauteur ou de la profondeur et des risques divers liés aux cheminements.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67544" y="4814069"/>
            <a:ext cx="47681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 smtClean="0">
                <a:solidFill>
                  <a:srgbClr val="FF0000"/>
                </a:solidFill>
              </a:rPr>
              <a:t>Composition d’une </a:t>
            </a:r>
            <a:r>
              <a:rPr lang="fr-FR" b="1" i="1" u="sng" dirty="0">
                <a:solidFill>
                  <a:srgbClr val="FF0000"/>
                </a:solidFill>
              </a:rPr>
              <a:t>unité </a:t>
            </a:r>
            <a:r>
              <a:rPr lang="fr-FR" b="1" i="1" u="sng" dirty="0" smtClean="0">
                <a:solidFill>
                  <a:srgbClr val="FF0000"/>
                </a:solidFill>
              </a:rPr>
              <a:t>SMPM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</a:p>
          <a:p>
            <a:endParaRPr lang="fr-FR" sz="8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FF0000"/>
                </a:solidFill>
                <a:sym typeface="Wingdings 3"/>
              </a:rPr>
              <a:t>1</a:t>
            </a:r>
            <a:r>
              <a:rPr lang="fr-FR" altLang="fr-FR" sz="1600" dirty="0" smtClean="0">
                <a:solidFill>
                  <a:srgbClr val="FF0000"/>
                </a:solidFill>
              </a:rPr>
              <a:t> </a:t>
            </a:r>
            <a:r>
              <a:rPr lang="fr-FR" altLang="fr-FR" sz="1600" dirty="0">
                <a:solidFill>
                  <a:srgbClr val="FF0000"/>
                </a:solidFill>
              </a:rPr>
              <a:t>conseiller technique ou chef d’unité (IMP 3)</a:t>
            </a:r>
            <a:r>
              <a:rPr lang="fr-FR" sz="1600" dirty="0">
                <a:solidFill>
                  <a:srgbClr val="FF0000"/>
                </a:solidFill>
                <a:sym typeface="Wingdings 3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rgbClr val="FF0000"/>
                </a:solidFill>
              </a:rPr>
              <a:t>4 </a:t>
            </a:r>
            <a:r>
              <a:rPr lang="fr-FR" altLang="fr-FR" sz="1600" dirty="0">
                <a:solidFill>
                  <a:srgbClr val="FF0000"/>
                </a:solidFill>
              </a:rPr>
              <a:t>équipiers (IMP 2).</a:t>
            </a:r>
          </a:p>
        </p:txBody>
      </p:sp>
      <p:pic>
        <p:nvPicPr>
          <p:cNvPr id="10" name="Picture 40" descr="Grimp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612" y="2420888"/>
            <a:ext cx="1674812" cy="2232025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2" descr="Grimp 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85" y="2708920"/>
            <a:ext cx="2520950" cy="1889125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3" descr="Grimp 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300" y="2924944"/>
            <a:ext cx="2119313" cy="1458913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5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Secours Nautique 63 (SN)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39552" y="897801"/>
            <a:ext cx="684076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0000FF"/>
                </a:solidFill>
              </a:rPr>
              <a:t>Effectifs</a:t>
            </a:r>
            <a:r>
              <a:rPr lang="fr-FR" b="1" dirty="0">
                <a:solidFill>
                  <a:srgbClr val="0000FF"/>
                </a:solidFill>
              </a:rPr>
              <a:t>:</a:t>
            </a:r>
          </a:p>
          <a:p>
            <a:endParaRPr lang="fr-FR" sz="8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0000FF"/>
                </a:solidFill>
              </a:rPr>
              <a:t>1 réfèrent départemental : A/C SANGLIER Guillaume (SAL 3 habilité à -50 m)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  <a:sym typeface="Wingdings 3"/>
              </a:rPr>
              <a:t>1</a:t>
            </a:r>
            <a:r>
              <a:rPr lang="fr-FR" altLang="fr-FR" sz="1600" dirty="0">
                <a:solidFill>
                  <a:srgbClr val="0000FF"/>
                </a:solidFill>
              </a:rPr>
              <a:t> réfèrent adjoint : A/C CHAMPAGNAC David (SAL 3 habilité à -50 mètres)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0000FF"/>
                </a:solidFill>
              </a:rPr>
              <a:t>9 chefs d’unité (SAL 2 habilité à -50 mètres)</a:t>
            </a:r>
            <a:endParaRPr lang="fr-FR" altLang="fr-FR" sz="1600" dirty="0">
              <a:solidFill>
                <a:srgbClr val="0000FF"/>
              </a:solidFill>
              <a:sym typeface="Wingdings 3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0000FF"/>
                </a:solidFill>
              </a:rPr>
              <a:t>17 S</a:t>
            </a:r>
            <a:r>
              <a:rPr lang="fr-FR" altLang="fr-FR" sz="1600" dirty="0" smtClean="0">
                <a:solidFill>
                  <a:srgbClr val="0000FF"/>
                </a:solidFill>
              </a:rPr>
              <a:t>caphandriers autonome </a:t>
            </a:r>
            <a:r>
              <a:rPr lang="fr-FR" altLang="fr-FR" sz="1600" dirty="0">
                <a:solidFill>
                  <a:srgbClr val="0000FF"/>
                </a:solidFill>
              </a:rPr>
              <a:t>légers (SAL 1 habilité à -30 mètres)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  <a:sym typeface="Wingdings 3"/>
              </a:rPr>
              <a:t>15 </a:t>
            </a:r>
            <a:r>
              <a:rPr lang="fr-FR" sz="1600" dirty="0" smtClean="0">
                <a:solidFill>
                  <a:srgbClr val="0000FF"/>
                </a:solidFill>
                <a:sym typeface="Wingdings 3"/>
              </a:rPr>
              <a:t>Sauveteurs aquatiques </a:t>
            </a:r>
            <a:r>
              <a:rPr lang="fr-FR" sz="1600" dirty="0">
                <a:solidFill>
                  <a:srgbClr val="0000FF"/>
                </a:solidFill>
                <a:sym typeface="Wingdings 3"/>
              </a:rPr>
              <a:t>de </a:t>
            </a:r>
            <a:r>
              <a:rPr lang="fr-FR" sz="1600" dirty="0" smtClean="0">
                <a:solidFill>
                  <a:srgbClr val="0000FF"/>
                </a:solidFill>
                <a:sym typeface="Wingdings 3"/>
              </a:rPr>
              <a:t>surface </a:t>
            </a:r>
            <a:r>
              <a:rPr lang="fr-FR" sz="1600" dirty="0">
                <a:solidFill>
                  <a:srgbClr val="0000FF"/>
                </a:solidFill>
                <a:sym typeface="Wingdings 3"/>
              </a:rPr>
              <a:t>(SAV)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39552" y="3357297"/>
            <a:ext cx="19442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0000FF"/>
                </a:solidFill>
              </a:rPr>
              <a:t>Matériels </a:t>
            </a:r>
            <a:r>
              <a:rPr lang="fr-FR" b="1" dirty="0">
                <a:solidFill>
                  <a:srgbClr val="0000FF"/>
                </a:solidFill>
              </a:rPr>
              <a:t>:</a:t>
            </a:r>
          </a:p>
          <a:p>
            <a:endParaRPr lang="fr-FR" sz="800" dirty="0">
              <a:solidFill>
                <a:srgbClr val="0000F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  <a:latin typeface="+mn-lt"/>
                <a:sym typeface="Wingdings 3"/>
              </a:rPr>
              <a:t>VPL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rgbClr val="0000FF"/>
                </a:solidFill>
                <a:latin typeface="+mn-lt"/>
              </a:rPr>
              <a:t>RBSL</a:t>
            </a:r>
            <a:endParaRPr lang="fr-FR" sz="1600" dirty="0">
              <a:solidFill>
                <a:srgbClr val="0000FF"/>
              </a:solidFill>
              <a:latin typeface="+mn-lt"/>
              <a:sym typeface="Wingdings 3"/>
            </a:endParaRPr>
          </a:p>
        </p:txBody>
      </p:sp>
      <p:pic>
        <p:nvPicPr>
          <p:cNvPr id="16" name="Picture 25" descr="SAL 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204864"/>
            <a:ext cx="1293812" cy="1686807"/>
          </a:xfrm>
          <a:prstGeom prst="rect">
            <a:avLst/>
          </a:prstGeom>
          <a:noFill/>
          <a:ln w="88900">
            <a:noFill/>
            <a:miter lim="800000"/>
            <a:headEnd/>
            <a:tailEnd/>
          </a:ln>
          <a:effectLst>
            <a:glow rad="101600">
              <a:srgbClr val="0000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3" descr="SAL 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092" y="4342182"/>
            <a:ext cx="2735684" cy="1251123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0000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230" y="4755090"/>
            <a:ext cx="1368152" cy="1140127"/>
          </a:xfrm>
          <a:prstGeom prst="rect">
            <a:avLst/>
          </a:prstGeom>
          <a:noFill/>
          <a:ln>
            <a:noFill/>
          </a:ln>
          <a:effectLst>
            <a:glow rad="101600">
              <a:srgbClr val="0000FF"/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88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848" cy="504056"/>
          </a:xfrm>
        </p:spPr>
        <p:txBody>
          <a:bodyPr>
            <a:noAutofit/>
          </a:bodyPr>
          <a:lstStyle/>
          <a:p>
            <a:r>
              <a:rPr lang="fr-FR" sz="2600" dirty="0">
                <a:cs typeface="Arial" panose="020B0604020202020204" pitchFamily="34" charset="0"/>
              </a:rPr>
              <a:t>Secours Nautique 63 (SN)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69210" y="692696"/>
            <a:ext cx="577621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u="sng" dirty="0">
                <a:solidFill>
                  <a:srgbClr val="0000FF"/>
                </a:solidFill>
              </a:rPr>
              <a:t>Missions </a:t>
            </a:r>
            <a:r>
              <a:rPr lang="fr-FR" b="1" dirty="0">
                <a:solidFill>
                  <a:srgbClr val="0000FF"/>
                </a:solidFill>
              </a:rPr>
              <a:t>:</a:t>
            </a:r>
          </a:p>
          <a:p>
            <a:endParaRPr lang="fr-FR" sz="800" b="1" dirty="0">
              <a:solidFill>
                <a:srgbClr val="0000FF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</a:rPr>
              <a:t>Avis technique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</a:rPr>
              <a:t>Sauvetage, assistance et prompt secours en milieu aquatique</a:t>
            </a:r>
            <a:endParaRPr lang="fr-FR" sz="1600" dirty="0">
              <a:solidFill>
                <a:srgbClr val="0000FF"/>
              </a:solidFill>
              <a:sym typeface="Wingdings 3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</a:rPr>
              <a:t>Sécurité des interventions en milieu aquatique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</a:rPr>
              <a:t>Traitement des pollutions et protection de l’environnement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0000FF"/>
                </a:solidFill>
              </a:rPr>
              <a:t>Recherches diverses sur réquisition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45048" y="3037079"/>
            <a:ext cx="814454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0000FF"/>
                </a:solidFill>
              </a:rPr>
              <a:t>Règles d’engagement opérationnel</a:t>
            </a:r>
            <a:r>
              <a:rPr lang="fr-FR" b="1" dirty="0">
                <a:solidFill>
                  <a:srgbClr val="0000FF"/>
                </a:solidFill>
              </a:rPr>
              <a:t> </a:t>
            </a:r>
            <a:r>
              <a:rPr lang="fr-FR" b="1" dirty="0" smtClean="0">
                <a:solidFill>
                  <a:srgbClr val="0000FF"/>
                </a:solidFill>
              </a:rPr>
              <a:t>:</a:t>
            </a:r>
          </a:p>
          <a:p>
            <a:endParaRPr lang="fr-FR" b="1" dirty="0">
              <a:solidFill>
                <a:srgbClr val="0000FF"/>
              </a:solidFill>
            </a:endParaRPr>
          </a:p>
          <a:p>
            <a:endParaRPr lang="fr-FR" b="1" dirty="0" smtClean="0">
              <a:solidFill>
                <a:srgbClr val="0000FF"/>
              </a:solidFill>
            </a:endParaRPr>
          </a:p>
          <a:p>
            <a:endParaRPr lang="fr-FR" b="1" dirty="0">
              <a:solidFill>
                <a:srgbClr val="0000FF"/>
              </a:solidFill>
            </a:endParaRPr>
          </a:p>
          <a:p>
            <a:endParaRPr lang="fr-FR" b="1" dirty="0" smtClean="0">
              <a:solidFill>
                <a:srgbClr val="0000FF"/>
              </a:solidFill>
            </a:endParaRPr>
          </a:p>
          <a:p>
            <a:endParaRPr lang="fr-FR" b="1" dirty="0">
              <a:solidFill>
                <a:srgbClr val="0000FF"/>
              </a:solidFill>
            </a:endParaRPr>
          </a:p>
          <a:p>
            <a:endParaRPr lang="fr-FR" b="1" dirty="0" smtClean="0">
              <a:solidFill>
                <a:srgbClr val="0000FF"/>
              </a:solidFill>
            </a:endParaRPr>
          </a:p>
          <a:p>
            <a:endParaRPr lang="fr-FR" b="1" dirty="0">
              <a:solidFill>
                <a:srgbClr val="0000FF"/>
              </a:solidFill>
            </a:endParaRPr>
          </a:p>
          <a:p>
            <a:endParaRPr lang="fr-FR" b="1" dirty="0" smtClean="0">
              <a:solidFill>
                <a:srgbClr val="0000FF"/>
              </a:solidFill>
            </a:endParaRPr>
          </a:p>
          <a:p>
            <a:endParaRPr lang="fr-FR" b="1" dirty="0">
              <a:solidFill>
                <a:srgbClr val="0000FF"/>
              </a:solidFill>
            </a:endParaRPr>
          </a:p>
          <a:p>
            <a:endParaRPr lang="fr-FR" sz="800" b="1" dirty="0">
              <a:solidFill>
                <a:srgbClr val="0000FF"/>
              </a:solidFill>
            </a:endParaRPr>
          </a:p>
        </p:txBody>
      </p:sp>
      <p:pic>
        <p:nvPicPr>
          <p:cNvPr id="10" name="Picture 14" descr="SAL 0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45" y="332656"/>
            <a:ext cx="1867563" cy="1392800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0000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SAL 0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316" y="2348880"/>
            <a:ext cx="1350804" cy="1013328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0000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03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428" y="2231994"/>
            <a:ext cx="1911729" cy="1341022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>
            <a:glow rad="101600">
              <a:srgbClr val="0000FF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86102"/>
              </p:ext>
            </p:extLst>
          </p:nvPr>
        </p:nvGraphicFramePr>
        <p:xfrm>
          <a:off x="827088" y="3771900"/>
          <a:ext cx="6276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6" imgW="6468765" imgH="2713352" progId="Word.Document.12">
                  <p:embed/>
                </p:oleObj>
              </mc:Choice>
              <mc:Fallback>
                <p:oleObj name="Document" r:id="rId6" imgW="6468765" imgH="271335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27088" y="3771900"/>
                        <a:ext cx="6276975" cy="2628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343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titre sous tit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TM03090430[[fn=À bandes]]</Template>
  <TotalTime>1560</TotalTime>
  <Words>1188</Words>
  <Application>Microsoft Office PowerPoint</Application>
  <DocSecurity>0</DocSecurity>
  <PresentationFormat>Affichage à l'écran (4:3)</PresentationFormat>
  <Paragraphs>199</Paragraphs>
  <Slides>17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Wingdings 3</vt:lpstr>
      <vt:lpstr>titre sous titre</vt:lpstr>
      <vt:lpstr>Document Microsoft Word</vt:lpstr>
      <vt:lpstr>LES UNITES SPECIALISEES</vt:lpstr>
      <vt:lpstr>Unité cynotechnique 63</vt:lpstr>
      <vt:lpstr>Unité cynotechnique 63</vt:lpstr>
      <vt:lpstr>Unité de Secours d’Appui de Recherche 63 (USAR)</vt:lpstr>
      <vt:lpstr>Unité de Secours d’Appui de Recherche 63 (USAR)</vt:lpstr>
      <vt:lpstr>Secours en Milieu Périlleux et Montagne 63 (SMPM)</vt:lpstr>
      <vt:lpstr>Secours en Milieu Périlleux et Montagne 63 (SMPM)</vt:lpstr>
      <vt:lpstr>Secours Nautique 63 (SN)</vt:lpstr>
      <vt:lpstr>Secours Nautique 63 (SN)</vt:lpstr>
      <vt:lpstr>Unité Mobile Intervention Radiologique 63 (UMIR)</vt:lpstr>
      <vt:lpstr>Unité Mobile Intervention Radiologique 63 (UMIR)</vt:lpstr>
      <vt:lpstr>Unité Mobile Intervention Radiologique 63 (UMIR)</vt:lpstr>
      <vt:lpstr>Unité Mobile Intervention Chimique 63 (UMIC)</vt:lpstr>
      <vt:lpstr>Unité Mobile Intervention Chimique 63 (UMIC)</vt:lpstr>
      <vt:lpstr>Unité Drone</vt:lpstr>
      <vt:lpstr>Unité Drone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du SDIS - 2021</dc:title>
  <dc:subject/>
  <dc:creator>jph_riviere</dc:creator>
  <cp:keywords/>
  <dc:description/>
  <cp:lastModifiedBy>MATHIEU Karine</cp:lastModifiedBy>
  <cp:revision>558</cp:revision>
  <cp:lastPrinted>2023-11-27T09:13:26Z</cp:lastPrinted>
  <dcterms:created xsi:type="dcterms:W3CDTF">2019-01-07T14:01:12Z</dcterms:created>
  <dcterms:modified xsi:type="dcterms:W3CDTF">2023-12-06T08:34:30Z</dcterms:modified>
  <cp:category/>
  <dc:identifier/>
  <cp:contentStatus/>
  <dc:language/>
  <cp:version/>
</cp:coreProperties>
</file>