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slides/slide38.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7"/>
  </p:notesMasterIdLst>
  <p:sldIdLst>
    <p:sldId id="356" r:id="rId2"/>
    <p:sldId id="357" r:id="rId3"/>
    <p:sldId id="358" r:id="rId4"/>
    <p:sldId id="359" r:id="rId5"/>
    <p:sldId id="278" r:id="rId6"/>
    <p:sldId id="318" r:id="rId7"/>
    <p:sldId id="319" r:id="rId8"/>
    <p:sldId id="321" r:id="rId9"/>
    <p:sldId id="322" r:id="rId10"/>
    <p:sldId id="315" r:id="rId11"/>
    <p:sldId id="313" r:id="rId12"/>
    <p:sldId id="314" r:id="rId13"/>
    <p:sldId id="317" r:id="rId14"/>
    <p:sldId id="323" r:id="rId15"/>
    <p:sldId id="324" r:id="rId16"/>
    <p:sldId id="325" r:id="rId17"/>
    <p:sldId id="326" r:id="rId18"/>
    <p:sldId id="327" r:id="rId19"/>
    <p:sldId id="328" r:id="rId20"/>
    <p:sldId id="350" r:id="rId21"/>
    <p:sldId id="352" r:id="rId22"/>
    <p:sldId id="330" r:id="rId23"/>
    <p:sldId id="329" r:id="rId24"/>
    <p:sldId id="332" r:id="rId25"/>
    <p:sldId id="334" r:id="rId26"/>
    <p:sldId id="335" r:id="rId27"/>
    <p:sldId id="338" r:id="rId28"/>
    <p:sldId id="340" r:id="rId29"/>
    <p:sldId id="341" r:id="rId30"/>
    <p:sldId id="342" r:id="rId31"/>
    <p:sldId id="343" r:id="rId32"/>
    <p:sldId id="344" r:id="rId33"/>
    <p:sldId id="345" r:id="rId34"/>
    <p:sldId id="353" r:id="rId35"/>
    <p:sldId id="354" r:id="rId36"/>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880">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4194"/>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E2B703-C6E5-4943-A6DF-88ABAB4B2BCA}" v="2" dt="2025-10-01T19:30:05.7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395" autoAdjust="0"/>
  </p:normalViewPr>
  <p:slideViewPr>
    <p:cSldViewPr snapToGrid="0">
      <p:cViewPr varScale="1">
        <p:scale>
          <a:sx n="79" d="100"/>
          <a:sy n="79" d="100"/>
        </p:scale>
        <p:origin x="1555" y="72"/>
      </p:cViewPr>
      <p:guideLst>
        <p:guide pos="288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BLANC Philippe" userId="cf4b8e1e-3bee-4bed-9ef9-f0d0b2d8433b" providerId="ADAL" clId="{32E2B703-C6E5-4943-A6DF-88ABAB4B2BCA}"/>
    <pc:docChg chg="custSel delSld modSld">
      <pc:chgData name="LEBLANC Philippe" userId="cf4b8e1e-3bee-4bed-9ef9-f0d0b2d8433b" providerId="ADAL" clId="{32E2B703-C6E5-4943-A6DF-88ABAB4B2BCA}" dt="2025-10-01T19:35:29.662" v="21" actId="2696"/>
      <pc:docMkLst>
        <pc:docMk/>
      </pc:docMkLst>
      <pc:sldChg chg="del">
        <pc:chgData name="LEBLANC Philippe" userId="cf4b8e1e-3bee-4bed-9ef9-f0d0b2d8433b" providerId="ADAL" clId="{32E2B703-C6E5-4943-A6DF-88ABAB4B2BCA}" dt="2025-10-01T19:34:31.794" v="18" actId="2696"/>
        <pc:sldMkLst>
          <pc:docMk/>
          <pc:sldMk cId="2509462865" sldId="331"/>
        </pc:sldMkLst>
      </pc:sldChg>
      <pc:sldChg chg="del">
        <pc:chgData name="LEBLANC Philippe" userId="cf4b8e1e-3bee-4bed-9ef9-f0d0b2d8433b" providerId="ADAL" clId="{32E2B703-C6E5-4943-A6DF-88ABAB4B2BCA}" dt="2025-10-01T19:34:45.759" v="19" actId="2696"/>
        <pc:sldMkLst>
          <pc:docMk/>
          <pc:sldMk cId="4232149478" sldId="333"/>
        </pc:sldMkLst>
      </pc:sldChg>
      <pc:sldChg chg="del">
        <pc:chgData name="LEBLANC Philippe" userId="cf4b8e1e-3bee-4bed-9ef9-f0d0b2d8433b" providerId="ADAL" clId="{32E2B703-C6E5-4943-A6DF-88ABAB4B2BCA}" dt="2025-10-01T19:35:22.490" v="20" actId="2696"/>
        <pc:sldMkLst>
          <pc:docMk/>
          <pc:sldMk cId="3025484041" sldId="355"/>
        </pc:sldMkLst>
      </pc:sldChg>
      <pc:sldChg chg="modSp mod">
        <pc:chgData name="LEBLANC Philippe" userId="cf4b8e1e-3bee-4bed-9ef9-f0d0b2d8433b" providerId="ADAL" clId="{32E2B703-C6E5-4943-A6DF-88ABAB4B2BCA}" dt="2025-10-01T19:30:20.674" v="17" actId="20577"/>
        <pc:sldMkLst>
          <pc:docMk/>
          <pc:sldMk cId="487406144" sldId="356"/>
        </pc:sldMkLst>
        <pc:spChg chg="mod">
          <ac:chgData name="LEBLANC Philippe" userId="cf4b8e1e-3bee-4bed-9ef9-f0d0b2d8433b" providerId="ADAL" clId="{32E2B703-C6E5-4943-A6DF-88ABAB4B2BCA}" dt="2025-10-01T19:30:20.674" v="17" actId="20577"/>
          <ac:spMkLst>
            <pc:docMk/>
            <pc:sldMk cId="487406144" sldId="356"/>
            <ac:spMk id="4" creationId="{29BA58D5-5347-4F23-2F4B-D86DAC9AE342}"/>
          </ac:spMkLst>
        </pc:spChg>
      </pc:sldChg>
      <pc:sldChg chg="del">
        <pc:chgData name="LEBLANC Philippe" userId="cf4b8e1e-3bee-4bed-9ef9-f0d0b2d8433b" providerId="ADAL" clId="{32E2B703-C6E5-4943-A6DF-88ABAB4B2BCA}" dt="2025-10-01T19:35:29.662" v="21" actId="2696"/>
        <pc:sldMkLst>
          <pc:docMk/>
          <pc:sldMk cId="3972463466" sldId="36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631"/>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836" y="0"/>
            <a:ext cx="2945659" cy="498631"/>
          </a:xfrm>
          <a:prstGeom prst="rect">
            <a:avLst/>
          </a:prstGeom>
        </p:spPr>
        <p:txBody>
          <a:bodyPr vert="horz" lIns="91440" tIns="45720" rIns="91440" bIns="45720" rtlCol="0"/>
          <a:lstStyle>
            <a:lvl1pPr algn="r">
              <a:defRPr sz="1200"/>
            </a:lvl1pPr>
          </a:lstStyle>
          <a:p>
            <a:fld id="{E186EF35-9649-4140-8A4F-0E8284FEC4C1}" type="datetimeFigureOut">
              <a:rPr lang="fr-FR" smtClean="0"/>
              <a:t>01/10/2025</a:t>
            </a:fld>
            <a:endParaRPr lang="fr-FR"/>
          </a:p>
        </p:txBody>
      </p:sp>
      <p:sp>
        <p:nvSpPr>
          <p:cNvPr id="4" name="Espace réservé de l'image des diapositives 3"/>
          <p:cNvSpPr>
            <a:spLocks noGrp="1" noRot="1" noChangeAspect="1"/>
          </p:cNvSpPr>
          <p:nvPr>
            <p:ph type="sldImg" idx="2"/>
          </p:nvPr>
        </p:nvSpPr>
        <p:spPr>
          <a:xfrm>
            <a:off x="1166813" y="1239838"/>
            <a:ext cx="4464050"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196"/>
            <a:ext cx="5438140" cy="3908613"/>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011"/>
            <a:ext cx="2945659" cy="498629"/>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836" y="9428011"/>
            <a:ext cx="2945659" cy="498629"/>
          </a:xfrm>
          <a:prstGeom prst="rect">
            <a:avLst/>
          </a:prstGeom>
        </p:spPr>
        <p:txBody>
          <a:bodyPr vert="horz" lIns="91440" tIns="45720" rIns="91440" bIns="45720" rtlCol="0" anchor="b"/>
          <a:lstStyle>
            <a:lvl1pPr algn="r">
              <a:defRPr sz="1200"/>
            </a:lvl1pPr>
          </a:lstStyle>
          <a:p>
            <a:fld id="{6F45EE16-AC23-4F30-9864-8AAF21E5DBE1}" type="slidenum">
              <a:rPr lang="fr-FR" smtClean="0"/>
              <a:t>‹N°›</a:t>
            </a:fld>
            <a:endParaRPr lang="fr-FR"/>
          </a:p>
        </p:txBody>
      </p:sp>
    </p:spTree>
    <p:extLst>
      <p:ext uri="{BB962C8B-B14F-4D97-AF65-F5344CB8AC3E}">
        <p14:creationId xmlns:p14="http://schemas.microsoft.com/office/powerpoint/2010/main" val="307060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F45EE16-AC23-4F30-9864-8AAF21E5DBE1}" type="slidenum">
              <a:rPr lang="fr-FR" smtClean="0"/>
              <a:t>5</a:t>
            </a:fld>
            <a:endParaRPr lang="fr-FR"/>
          </a:p>
        </p:txBody>
      </p:sp>
    </p:spTree>
    <p:extLst>
      <p:ext uri="{BB962C8B-B14F-4D97-AF65-F5344CB8AC3E}">
        <p14:creationId xmlns:p14="http://schemas.microsoft.com/office/powerpoint/2010/main" val="1301227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182879" y="182879"/>
            <a:ext cx="8778240" cy="6492240"/>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 name="Title 1"/>
          <p:cNvSpPr>
            <a:spLocks noGrp="1"/>
          </p:cNvSpPr>
          <p:nvPr>
            <p:ph type="ctrTitle"/>
          </p:nvPr>
        </p:nvSpPr>
        <p:spPr>
          <a:xfrm>
            <a:off x="832485" y="882376"/>
            <a:ext cx="7475220" cy="2926080"/>
          </a:xfrm>
        </p:spPr>
        <p:txBody>
          <a:bodyPr anchor="b">
            <a:normAutofit/>
          </a:bodyPr>
          <a:lstStyle>
            <a:lvl1pPr algn="ctr">
              <a:lnSpc>
                <a:spcPct val="85000"/>
              </a:lnSpc>
              <a:defRPr sz="6000" b="1" cap="all" baseline="0">
                <a:solidFill>
                  <a:srgbClr val="FFFFFF"/>
                </a:solidFill>
              </a:defRPr>
            </a:lvl1pPr>
          </a:lstStyle>
          <a:p>
            <a:r>
              <a:rPr lang="fr-FR"/>
              <a:t>Modifiez le style du titre</a:t>
            </a:r>
            <a:endParaRPr lang="en-US" dirty="0"/>
          </a:p>
        </p:txBody>
      </p:sp>
      <p:sp>
        <p:nvSpPr>
          <p:cNvPr id="3" name="Subtitle 2"/>
          <p:cNvSpPr>
            <a:spLocks noGrp="1"/>
          </p:cNvSpPr>
          <p:nvPr>
            <p:ph type="subTitle" idx="1"/>
          </p:nvPr>
        </p:nvSpPr>
        <p:spPr>
          <a:xfrm>
            <a:off x="1282148" y="3869635"/>
            <a:ext cx="6575895" cy="1388165"/>
          </a:xfrm>
        </p:spPr>
        <p:txBody>
          <a:bodyPr>
            <a:normAutofit/>
          </a:bodyPr>
          <a:lstStyle>
            <a:lvl1pPr marL="0" indent="0" algn="ctr">
              <a:spcBef>
                <a:spcPts val="1000"/>
              </a:spcBef>
              <a:buNone/>
              <a:defRPr sz="1800">
                <a:solidFill>
                  <a:srgbClr val="FFFFFF"/>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pPr>
              <a:defRPr/>
            </a:pPr>
            <a:fld id="{319276A4-AE74-4E00-A846-84179AD1F871}" type="datetimeFigureOut">
              <a:rPr lang="fr-FR" smtClean="0"/>
              <a:t>01/10/2025</a:t>
            </a:fld>
            <a:endParaRPr lang="fr-FR"/>
          </a:p>
        </p:txBody>
      </p:sp>
      <p:sp>
        <p:nvSpPr>
          <p:cNvPr id="5" name="Footer Placeholder 4"/>
          <p:cNvSpPr>
            <a:spLocks noGrp="1"/>
          </p:cNvSpPr>
          <p:nvPr>
            <p:ph type="ftr" sz="quarter" idx="11"/>
          </p:nvPr>
        </p:nvSpPr>
        <p:spPr/>
        <p:txBody>
          <a:bodyPr/>
          <a:lstStyle>
            <a:lvl1pPr>
              <a:defRPr>
                <a:solidFill>
                  <a:srgbClr val="FFFFFF"/>
                </a:solidFill>
              </a:defRPr>
            </a:lvl1pPr>
          </a:lstStyle>
          <a:p>
            <a:pPr>
              <a:defRPr/>
            </a:pPr>
            <a:endParaRPr lang="fr-FR"/>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a:defRPr/>
            </a:pPr>
            <a:fld id="{89ECEC1F-3C90-4926-9089-6A65B407B304}" type="slidenum">
              <a:rPr lang="fr-FR" smtClean="0"/>
              <a:t>‹N°›</a:t>
            </a:fld>
            <a:endParaRPr lang="fr-FR"/>
          </a:p>
        </p:txBody>
      </p:sp>
      <p:cxnSp>
        <p:nvCxnSpPr>
          <p:cNvPr id="8" name="Straight Connector 7"/>
          <p:cNvCxnSpPr/>
          <p:nvPr/>
        </p:nvCxnSpPr>
        <p:spPr>
          <a:xfrm>
            <a:off x="1483995" y="3733800"/>
            <a:ext cx="61722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4681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a:defRPr/>
            </a:pPr>
            <a:fld id="{319276A4-AE74-4E00-A846-84179AD1F871}" type="datetimeFigureOut">
              <a:rPr lang="fr-FR" smtClean="0"/>
              <a:t>01/10/2025</a:t>
            </a:fld>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89ECEC1F-3C90-4926-9089-6A65B407B304}" type="slidenum">
              <a:rPr lang="fr-FR" smtClean="0"/>
              <a:t>‹N°›</a:t>
            </a:fld>
            <a:endParaRPr lang="fr-FR"/>
          </a:p>
        </p:txBody>
      </p:sp>
    </p:spTree>
    <p:extLst>
      <p:ext uri="{BB962C8B-B14F-4D97-AF65-F5344CB8AC3E}">
        <p14:creationId xmlns:p14="http://schemas.microsoft.com/office/powerpoint/2010/main" val="1384299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762000"/>
            <a:ext cx="1743075" cy="54102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57250" y="762000"/>
            <a:ext cx="5572125" cy="54102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a:defRPr/>
            </a:pPr>
            <a:fld id="{319276A4-AE74-4E00-A846-84179AD1F871}" type="datetimeFigureOut">
              <a:rPr lang="fr-FR" smtClean="0"/>
              <a:t>01/10/2025</a:t>
            </a:fld>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89ECEC1F-3C90-4926-9089-6A65B407B304}" type="slidenum">
              <a:rPr lang="fr-FR" smtClean="0"/>
              <a:t>‹N°›</a:t>
            </a:fld>
            <a:endParaRPr lang="fr-FR"/>
          </a:p>
        </p:txBody>
      </p:sp>
    </p:spTree>
    <p:extLst>
      <p:ext uri="{BB962C8B-B14F-4D97-AF65-F5344CB8AC3E}">
        <p14:creationId xmlns:p14="http://schemas.microsoft.com/office/powerpoint/2010/main" val="1792645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type="title" preserve="1" userDrawn="1">
  <p:cSld name="1_Diapositive de titre">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a:off x="685800" y="1122363"/>
            <a:ext cx="7772400" cy="2387600"/>
          </a:xfrm>
        </p:spPr>
        <p:txBody>
          <a:bodyPr anchor="b"/>
          <a:lstStyle>
            <a:lvl1pPr algn="ctr">
              <a:defRPr sz="6000"/>
            </a:lvl1pPr>
          </a:lstStyle>
          <a:p>
            <a:pPr>
              <a:defRPr/>
            </a:pPr>
            <a:r>
              <a:rPr lang="fr-FR"/>
              <a:t>Modifiez le style du titre</a:t>
            </a:r>
            <a:endParaRPr lang="en-US"/>
          </a:p>
        </p:txBody>
      </p:sp>
      <p:sp>
        <p:nvSpPr>
          <p:cNvPr id="3" name="Subtitle 2"/>
          <p:cNvSpPr>
            <a:spLocks noGrp="1"/>
          </p:cNvSpPr>
          <p:nvPr>
            <p:ph type="subTitle" idx="1"/>
          </p:nvPr>
        </p:nvSpPr>
        <p:spPr bwMode="auto">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fr-FR"/>
              <a:t>Modifier le style des sous-titres du masque</a:t>
            </a:r>
            <a:endParaRPr lang="en-US"/>
          </a:p>
        </p:txBody>
      </p:sp>
      <p:sp>
        <p:nvSpPr>
          <p:cNvPr id="4" name="Date Placeholder 3"/>
          <p:cNvSpPr>
            <a:spLocks noGrp="1"/>
          </p:cNvSpPr>
          <p:nvPr>
            <p:ph type="dt" sz="half" idx="10"/>
          </p:nvPr>
        </p:nvSpPr>
        <p:spPr bwMode="auto"/>
        <p:txBody>
          <a:bodyPr/>
          <a:lstStyle/>
          <a:p>
            <a:pPr>
              <a:defRPr/>
            </a:pPr>
            <a:fld id="{319276A4-AE74-4E00-A846-84179AD1F871}" type="datetimeFigureOut">
              <a:rPr lang="fr-FR"/>
              <a:t>01/10/2025</a:t>
            </a:fld>
            <a:endParaRPr lang="fr-FR"/>
          </a:p>
        </p:txBody>
      </p:sp>
      <p:sp>
        <p:nvSpPr>
          <p:cNvPr id="5" name="Footer Placeholder 4"/>
          <p:cNvSpPr>
            <a:spLocks noGrp="1"/>
          </p:cNvSpPr>
          <p:nvPr>
            <p:ph type="ftr" sz="quarter" idx="11"/>
          </p:nvPr>
        </p:nvSpPr>
        <p:spPr bwMode="auto"/>
        <p:txBody>
          <a:bodyPr/>
          <a:lstStyle/>
          <a:p>
            <a:pPr>
              <a:defRPr/>
            </a:pPr>
            <a:endParaRPr lang="fr-FR"/>
          </a:p>
        </p:txBody>
      </p:sp>
      <p:sp>
        <p:nvSpPr>
          <p:cNvPr id="6" name="Slide Number Placeholder 5"/>
          <p:cNvSpPr>
            <a:spLocks noGrp="1"/>
          </p:cNvSpPr>
          <p:nvPr>
            <p:ph type="sldNum" sz="quarter" idx="12"/>
          </p:nvPr>
        </p:nvSpPr>
        <p:spPr bwMode="auto"/>
        <p:txBody>
          <a:bodyPr/>
          <a:lstStyle/>
          <a:p>
            <a:pPr>
              <a:defRPr/>
            </a:pPr>
            <a:fld id="{89ECEC1F-3C90-4926-9089-6A65B407B304}" type="slidenum">
              <a:rPr lang="fr-FR"/>
              <a:t>‹N°›</a:t>
            </a:fld>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type="obj" preserve="1" userDrawn="1">
  <p:cSld name="1_Titre et contenu">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fr-FR"/>
              <a:t>Modifiez le style du titre</a:t>
            </a:r>
            <a:endParaRPr lang="en-US"/>
          </a:p>
        </p:txBody>
      </p:sp>
      <p:sp>
        <p:nvSpPr>
          <p:cNvPr id="3" name="Content Placeholder 2"/>
          <p:cNvSpPr>
            <a:spLocks noGrp="1"/>
          </p:cNvSpPr>
          <p:nvPr>
            <p:ph idx="1"/>
          </p:nvPr>
        </p:nvSpPr>
        <p:spPr bwMode="auto"/>
        <p:txBody>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4" name="Date Placeholder 3"/>
          <p:cNvSpPr>
            <a:spLocks noGrp="1"/>
          </p:cNvSpPr>
          <p:nvPr>
            <p:ph type="dt" sz="half" idx="10"/>
          </p:nvPr>
        </p:nvSpPr>
        <p:spPr bwMode="auto"/>
        <p:txBody>
          <a:bodyPr/>
          <a:lstStyle/>
          <a:p>
            <a:pPr>
              <a:defRPr/>
            </a:pPr>
            <a:fld id="{319276A4-AE74-4E00-A846-84179AD1F871}" type="datetimeFigureOut">
              <a:rPr lang="fr-FR"/>
              <a:t>01/10/2025</a:t>
            </a:fld>
            <a:endParaRPr lang="fr-FR"/>
          </a:p>
        </p:txBody>
      </p:sp>
      <p:sp>
        <p:nvSpPr>
          <p:cNvPr id="5" name="Footer Placeholder 4"/>
          <p:cNvSpPr>
            <a:spLocks noGrp="1"/>
          </p:cNvSpPr>
          <p:nvPr>
            <p:ph type="ftr" sz="quarter" idx="11"/>
          </p:nvPr>
        </p:nvSpPr>
        <p:spPr bwMode="auto"/>
        <p:txBody>
          <a:bodyPr/>
          <a:lstStyle/>
          <a:p>
            <a:pPr>
              <a:defRPr/>
            </a:pPr>
            <a:endParaRPr lang="fr-FR"/>
          </a:p>
        </p:txBody>
      </p:sp>
      <p:sp>
        <p:nvSpPr>
          <p:cNvPr id="6" name="Slide Number Placeholder 5"/>
          <p:cNvSpPr>
            <a:spLocks noGrp="1"/>
          </p:cNvSpPr>
          <p:nvPr>
            <p:ph type="sldNum" sz="quarter" idx="12"/>
          </p:nvPr>
        </p:nvSpPr>
        <p:spPr bwMode="auto"/>
        <p:txBody>
          <a:bodyPr/>
          <a:lstStyle/>
          <a:p>
            <a:pPr>
              <a:defRPr/>
            </a:pPr>
            <a:fld id="{89ECEC1F-3C90-4926-9089-6A65B407B304}" type="slidenum">
              <a:rPr lang="fr-FR"/>
              <a:t>‹N°›</a:t>
            </a:fld>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type="secHead" preserve="1" userDrawn="1">
  <p:cSld name="1_Titre de secti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23888" y="1709739"/>
            <a:ext cx="7886700" cy="2852737"/>
          </a:xfrm>
        </p:spPr>
        <p:txBody>
          <a:bodyPr anchor="b"/>
          <a:lstStyle>
            <a:lvl1pPr>
              <a:defRPr sz="6000"/>
            </a:lvl1pPr>
          </a:lstStyle>
          <a:p>
            <a:pPr>
              <a:defRPr/>
            </a:pPr>
            <a:r>
              <a:rPr lang="fr-FR"/>
              <a:t>Modifiez le style du titre</a:t>
            </a:r>
            <a:endParaRPr lang="en-US"/>
          </a:p>
        </p:txBody>
      </p:sp>
      <p:sp>
        <p:nvSpPr>
          <p:cNvPr id="3" name="Text Placeholder 2"/>
          <p:cNvSpPr>
            <a:spLocks noGrp="1"/>
          </p:cNvSpPr>
          <p:nvPr>
            <p:ph type="body" idx="1"/>
          </p:nvPr>
        </p:nvSpPr>
        <p:spPr bwMode="auto">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fr-FR"/>
              <a:t>Modifier les styles du texte du masque</a:t>
            </a:r>
            <a:endParaRPr/>
          </a:p>
        </p:txBody>
      </p:sp>
      <p:sp>
        <p:nvSpPr>
          <p:cNvPr id="4" name="Date Placeholder 3"/>
          <p:cNvSpPr>
            <a:spLocks noGrp="1"/>
          </p:cNvSpPr>
          <p:nvPr>
            <p:ph type="dt" sz="half" idx="10"/>
          </p:nvPr>
        </p:nvSpPr>
        <p:spPr bwMode="auto"/>
        <p:txBody>
          <a:bodyPr/>
          <a:lstStyle/>
          <a:p>
            <a:pPr>
              <a:defRPr/>
            </a:pPr>
            <a:fld id="{319276A4-AE74-4E00-A846-84179AD1F871}" type="datetimeFigureOut">
              <a:rPr lang="fr-FR"/>
              <a:t>01/10/2025</a:t>
            </a:fld>
            <a:endParaRPr lang="fr-FR"/>
          </a:p>
        </p:txBody>
      </p:sp>
      <p:sp>
        <p:nvSpPr>
          <p:cNvPr id="5" name="Footer Placeholder 4"/>
          <p:cNvSpPr>
            <a:spLocks noGrp="1"/>
          </p:cNvSpPr>
          <p:nvPr>
            <p:ph type="ftr" sz="quarter" idx="11"/>
          </p:nvPr>
        </p:nvSpPr>
        <p:spPr bwMode="auto"/>
        <p:txBody>
          <a:bodyPr/>
          <a:lstStyle/>
          <a:p>
            <a:pPr>
              <a:defRPr/>
            </a:pPr>
            <a:endParaRPr lang="fr-FR"/>
          </a:p>
        </p:txBody>
      </p:sp>
      <p:sp>
        <p:nvSpPr>
          <p:cNvPr id="6" name="Slide Number Placeholder 5"/>
          <p:cNvSpPr>
            <a:spLocks noGrp="1"/>
          </p:cNvSpPr>
          <p:nvPr>
            <p:ph type="sldNum" sz="quarter" idx="12"/>
          </p:nvPr>
        </p:nvSpPr>
        <p:spPr bwMode="auto"/>
        <p:txBody>
          <a:bodyPr/>
          <a:lstStyle/>
          <a:p>
            <a:pPr>
              <a:defRPr/>
            </a:pPr>
            <a:fld id="{89ECEC1F-3C90-4926-9089-6A65B407B304}" type="slidenum">
              <a:rPr lang="fr-FR"/>
              <a:t>‹N°›</a:t>
            </a:fld>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type="twoObj" preserve="1" userDrawn="1">
  <p:cSld name="1_Deux contenus">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fr-FR"/>
              <a:t>Modifiez le style du titre</a:t>
            </a:r>
            <a:endParaRPr lang="en-US"/>
          </a:p>
        </p:txBody>
      </p:sp>
      <p:sp>
        <p:nvSpPr>
          <p:cNvPr id="3" name="Content Placeholder 2"/>
          <p:cNvSpPr>
            <a:spLocks noGrp="1"/>
          </p:cNvSpPr>
          <p:nvPr>
            <p:ph sz="half" idx="1"/>
          </p:nvPr>
        </p:nvSpPr>
        <p:spPr bwMode="auto">
          <a:xfrm>
            <a:off x="628650" y="1825625"/>
            <a:ext cx="3886200" cy="4351338"/>
          </a:xfrm>
        </p:spPr>
        <p:txBody>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4" name="Content Placeholder 3"/>
          <p:cNvSpPr>
            <a:spLocks noGrp="1"/>
          </p:cNvSpPr>
          <p:nvPr>
            <p:ph sz="half" idx="2"/>
          </p:nvPr>
        </p:nvSpPr>
        <p:spPr bwMode="auto">
          <a:xfrm>
            <a:off x="4629150" y="1825625"/>
            <a:ext cx="3886200" cy="4351338"/>
          </a:xfrm>
        </p:spPr>
        <p:txBody>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5" name="Date Placeholder 4"/>
          <p:cNvSpPr>
            <a:spLocks noGrp="1"/>
          </p:cNvSpPr>
          <p:nvPr>
            <p:ph type="dt" sz="half" idx="10"/>
          </p:nvPr>
        </p:nvSpPr>
        <p:spPr bwMode="auto"/>
        <p:txBody>
          <a:bodyPr/>
          <a:lstStyle/>
          <a:p>
            <a:pPr>
              <a:defRPr/>
            </a:pPr>
            <a:fld id="{319276A4-AE74-4E00-A846-84179AD1F871}" type="datetimeFigureOut">
              <a:rPr lang="fr-FR"/>
              <a:t>01/10/2025</a:t>
            </a:fld>
            <a:endParaRPr lang="fr-FR"/>
          </a:p>
        </p:txBody>
      </p:sp>
      <p:sp>
        <p:nvSpPr>
          <p:cNvPr id="6" name="Footer Placeholder 5"/>
          <p:cNvSpPr>
            <a:spLocks noGrp="1"/>
          </p:cNvSpPr>
          <p:nvPr>
            <p:ph type="ftr" sz="quarter" idx="11"/>
          </p:nvPr>
        </p:nvSpPr>
        <p:spPr bwMode="auto"/>
        <p:txBody>
          <a:bodyPr/>
          <a:lstStyle/>
          <a:p>
            <a:pPr>
              <a:defRPr/>
            </a:pPr>
            <a:endParaRPr lang="fr-FR"/>
          </a:p>
        </p:txBody>
      </p:sp>
      <p:sp>
        <p:nvSpPr>
          <p:cNvPr id="7" name="Slide Number Placeholder 6"/>
          <p:cNvSpPr>
            <a:spLocks noGrp="1"/>
          </p:cNvSpPr>
          <p:nvPr>
            <p:ph type="sldNum" sz="quarter" idx="12"/>
          </p:nvPr>
        </p:nvSpPr>
        <p:spPr bwMode="auto"/>
        <p:txBody>
          <a:bodyPr/>
          <a:lstStyle/>
          <a:p>
            <a:pPr>
              <a:defRPr/>
            </a:pPr>
            <a:fld id="{89ECEC1F-3C90-4926-9089-6A65B407B304}" type="slidenum">
              <a:rPr lang="fr-FR"/>
              <a:t>‹N°›</a:t>
            </a:fld>
            <a:endParaRPr lang="fr-F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1_Comparais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29841" y="365126"/>
            <a:ext cx="7886700" cy="1325563"/>
          </a:xfrm>
        </p:spPr>
        <p:txBody>
          <a:bodyPr/>
          <a:lstStyle/>
          <a:p>
            <a:pPr>
              <a:defRPr/>
            </a:pPr>
            <a:r>
              <a:rPr lang="fr-FR"/>
              <a:t>Modifiez le style du titre</a:t>
            </a:r>
            <a:endParaRPr lang="en-US"/>
          </a:p>
        </p:txBody>
      </p:sp>
      <p:sp>
        <p:nvSpPr>
          <p:cNvPr id="3" name="Text Placeholder 2"/>
          <p:cNvSpPr>
            <a:spLocks noGrp="1"/>
          </p:cNvSpPr>
          <p:nvPr>
            <p:ph type="body" idx="1"/>
          </p:nvPr>
        </p:nvSpPr>
        <p:spPr bwMode="auto">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fr-FR"/>
              <a:t>Modifier les styles du texte du masque</a:t>
            </a:r>
            <a:endParaRPr/>
          </a:p>
        </p:txBody>
      </p:sp>
      <p:sp>
        <p:nvSpPr>
          <p:cNvPr id="4" name="Content Placeholder 3"/>
          <p:cNvSpPr>
            <a:spLocks noGrp="1"/>
          </p:cNvSpPr>
          <p:nvPr>
            <p:ph sz="half" idx="2"/>
          </p:nvPr>
        </p:nvSpPr>
        <p:spPr bwMode="auto">
          <a:xfrm>
            <a:off x="629842" y="2505074"/>
            <a:ext cx="3868340" cy="3684588"/>
          </a:xfrm>
        </p:spPr>
        <p:txBody>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5" name="Text Placeholder 4"/>
          <p:cNvSpPr>
            <a:spLocks noGrp="1"/>
          </p:cNvSpPr>
          <p:nvPr>
            <p:ph type="body" sz="quarter" idx="3"/>
          </p:nvPr>
        </p:nvSpPr>
        <p:spPr bwMode="auto">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fr-FR"/>
              <a:t>Modifier les styles du texte du masque</a:t>
            </a:r>
            <a:endParaRPr/>
          </a:p>
        </p:txBody>
      </p:sp>
      <p:sp>
        <p:nvSpPr>
          <p:cNvPr id="6" name="Content Placeholder 5"/>
          <p:cNvSpPr>
            <a:spLocks noGrp="1"/>
          </p:cNvSpPr>
          <p:nvPr>
            <p:ph sz="quarter" idx="4"/>
          </p:nvPr>
        </p:nvSpPr>
        <p:spPr bwMode="auto">
          <a:xfrm>
            <a:off x="4629150" y="2505074"/>
            <a:ext cx="3887391" cy="3684588"/>
          </a:xfrm>
        </p:spPr>
        <p:txBody>
          <a:body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7" name="Date Placeholder 6"/>
          <p:cNvSpPr>
            <a:spLocks noGrp="1"/>
          </p:cNvSpPr>
          <p:nvPr>
            <p:ph type="dt" sz="half" idx="10"/>
          </p:nvPr>
        </p:nvSpPr>
        <p:spPr bwMode="auto"/>
        <p:txBody>
          <a:bodyPr/>
          <a:lstStyle/>
          <a:p>
            <a:pPr>
              <a:defRPr/>
            </a:pPr>
            <a:fld id="{319276A4-AE74-4E00-A846-84179AD1F871}" type="datetimeFigureOut">
              <a:rPr lang="fr-FR"/>
              <a:t>01/10/2025</a:t>
            </a:fld>
            <a:endParaRPr lang="fr-FR"/>
          </a:p>
        </p:txBody>
      </p:sp>
      <p:sp>
        <p:nvSpPr>
          <p:cNvPr id="8" name="Footer Placeholder 7"/>
          <p:cNvSpPr>
            <a:spLocks noGrp="1"/>
          </p:cNvSpPr>
          <p:nvPr>
            <p:ph type="ftr" sz="quarter" idx="11"/>
          </p:nvPr>
        </p:nvSpPr>
        <p:spPr bwMode="auto"/>
        <p:txBody>
          <a:bodyPr/>
          <a:lstStyle/>
          <a:p>
            <a:pPr>
              <a:defRPr/>
            </a:pPr>
            <a:endParaRPr lang="fr-FR"/>
          </a:p>
        </p:txBody>
      </p:sp>
      <p:sp>
        <p:nvSpPr>
          <p:cNvPr id="9" name="Slide Number Placeholder 8"/>
          <p:cNvSpPr>
            <a:spLocks noGrp="1"/>
          </p:cNvSpPr>
          <p:nvPr>
            <p:ph type="sldNum" sz="quarter" idx="12"/>
          </p:nvPr>
        </p:nvSpPr>
        <p:spPr bwMode="auto"/>
        <p:txBody>
          <a:bodyPr/>
          <a:lstStyle/>
          <a:p>
            <a:pPr>
              <a:defRPr/>
            </a:pPr>
            <a:fld id="{89ECEC1F-3C90-4926-9089-6A65B407B304}" type="slidenum">
              <a:rPr lang="fr-FR"/>
              <a:t>‹N°›</a:t>
            </a:fld>
            <a:endParaRPr lang="fr-F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type="titleOnly" preserve="1" userDrawn="1">
  <p:cSld name="1_Titre seul">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fr-FR"/>
              <a:t>Modifiez le style du titre</a:t>
            </a:r>
            <a:endParaRPr lang="en-US"/>
          </a:p>
        </p:txBody>
      </p:sp>
      <p:sp>
        <p:nvSpPr>
          <p:cNvPr id="3" name="Date Placeholder 2"/>
          <p:cNvSpPr>
            <a:spLocks noGrp="1"/>
          </p:cNvSpPr>
          <p:nvPr>
            <p:ph type="dt" sz="half" idx="10"/>
          </p:nvPr>
        </p:nvSpPr>
        <p:spPr bwMode="auto"/>
        <p:txBody>
          <a:bodyPr/>
          <a:lstStyle/>
          <a:p>
            <a:pPr>
              <a:defRPr/>
            </a:pPr>
            <a:fld id="{319276A4-AE74-4E00-A846-84179AD1F871}" type="datetimeFigureOut">
              <a:rPr lang="fr-FR"/>
              <a:t>01/10/2025</a:t>
            </a:fld>
            <a:endParaRPr lang="fr-FR"/>
          </a:p>
        </p:txBody>
      </p:sp>
      <p:sp>
        <p:nvSpPr>
          <p:cNvPr id="4" name="Footer Placeholder 3"/>
          <p:cNvSpPr>
            <a:spLocks noGrp="1"/>
          </p:cNvSpPr>
          <p:nvPr>
            <p:ph type="ftr" sz="quarter" idx="11"/>
          </p:nvPr>
        </p:nvSpPr>
        <p:spPr bwMode="auto"/>
        <p:txBody>
          <a:bodyPr/>
          <a:lstStyle/>
          <a:p>
            <a:pPr>
              <a:defRPr/>
            </a:pPr>
            <a:endParaRPr lang="fr-FR"/>
          </a:p>
        </p:txBody>
      </p:sp>
      <p:sp>
        <p:nvSpPr>
          <p:cNvPr id="5" name="Slide Number Placeholder 4"/>
          <p:cNvSpPr>
            <a:spLocks noGrp="1"/>
          </p:cNvSpPr>
          <p:nvPr>
            <p:ph type="sldNum" sz="quarter" idx="12"/>
          </p:nvPr>
        </p:nvSpPr>
        <p:spPr bwMode="auto"/>
        <p:txBody>
          <a:bodyPr/>
          <a:lstStyle/>
          <a:p>
            <a:pPr>
              <a:defRPr/>
            </a:pPr>
            <a:fld id="{89ECEC1F-3C90-4926-9089-6A65B407B304}" type="slidenum">
              <a:rPr lang="fr-FR"/>
              <a:t>‹N°›</a:t>
            </a:fld>
            <a:endParaRPr lang="fr-F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type="blank" preserve="1" userDrawn="1">
  <p:cSld name="1_Vide">
    <p:spTree>
      <p:nvGrpSpPr>
        <p:cNvPr id="1" name=""/>
        <p:cNvGrpSpPr/>
        <p:nvPr/>
      </p:nvGrpSpPr>
      <p:grpSpPr bwMode="auto">
        <a:xfrm>
          <a:off x="0" y="0"/>
          <a:ext cx="0" cy="0"/>
          <a:chOff x="0" y="0"/>
          <a:chExt cx="0" cy="0"/>
        </a:xfrm>
      </p:grpSpPr>
      <p:sp>
        <p:nvSpPr>
          <p:cNvPr id="2" name="Date Placeholder 1"/>
          <p:cNvSpPr>
            <a:spLocks noGrp="1"/>
          </p:cNvSpPr>
          <p:nvPr>
            <p:ph type="dt" sz="half" idx="10"/>
          </p:nvPr>
        </p:nvSpPr>
        <p:spPr bwMode="auto"/>
        <p:txBody>
          <a:bodyPr/>
          <a:lstStyle/>
          <a:p>
            <a:pPr>
              <a:defRPr/>
            </a:pPr>
            <a:fld id="{319276A4-AE74-4E00-A846-84179AD1F871}" type="datetimeFigureOut">
              <a:rPr lang="fr-FR"/>
              <a:t>01/10/2025</a:t>
            </a:fld>
            <a:endParaRPr lang="fr-FR"/>
          </a:p>
        </p:txBody>
      </p:sp>
      <p:sp>
        <p:nvSpPr>
          <p:cNvPr id="3" name="Footer Placeholder 2"/>
          <p:cNvSpPr>
            <a:spLocks noGrp="1"/>
          </p:cNvSpPr>
          <p:nvPr>
            <p:ph type="ftr" sz="quarter" idx="11"/>
          </p:nvPr>
        </p:nvSpPr>
        <p:spPr bwMode="auto"/>
        <p:txBody>
          <a:bodyPr/>
          <a:lstStyle/>
          <a:p>
            <a:pPr>
              <a:defRPr/>
            </a:pPr>
            <a:endParaRPr lang="fr-FR"/>
          </a:p>
        </p:txBody>
      </p:sp>
      <p:sp>
        <p:nvSpPr>
          <p:cNvPr id="4" name="Slide Number Placeholder 3"/>
          <p:cNvSpPr>
            <a:spLocks noGrp="1"/>
          </p:cNvSpPr>
          <p:nvPr>
            <p:ph type="sldNum" sz="quarter" idx="12"/>
          </p:nvPr>
        </p:nvSpPr>
        <p:spPr bwMode="auto"/>
        <p:txBody>
          <a:bodyPr/>
          <a:lstStyle/>
          <a:p>
            <a:pPr>
              <a:defRPr/>
            </a:pPr>
            <a:fld id="{89ECEC1F-3C90-4926-9089-6A65B407B304}" type="slidenum">
              <a:rPr lang="fr-FR"/>
              <a:t>‹N°›</a:t>
            </a:fld>
            <a:endParaRPr lang="fr-F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type="objTx" preserve="1" userDrawn="1">
  <p:cSld name="1_Contenu avec légende">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29841" y="457200"/>
            <a:ext cx="2949178" cy="1600200"/>
          </a:xfrm>
        </p:spPr>
        <p:txBody>
          <a:bodyPr anchor="b"/>
          <a:lstStyle>
            <a:lvl1pPr>
              <a:defRPr sz="3200"/>
            </a:lvl1pPr>
          </a:lstStyle>
          <a:p>
            <a:pPr>
              <a:defRPr/>
            </a:pPr>
            <a:r>
              <a:rPr lang="fr-FR"/>
              <a:t>Modifiez le style du titre</a:t>
            </a:r>
            <a:endParaRPr lang="en-US"/>
          </a:p>
        </p:txBody>
      </p:sp>
      <p:sp>
        <p:nvSpPr>
          <p:cNvPr id="3" name="Content Placeholder 2"/>
          <p:cNvSpPr>
            <a:spLocks noGrp="1"/>
          </p:cNvSpPr>
          <p:nvPr>
            <p:ph idx="1"/>
          </p:nvPr>
        </p:nvSpPr>
        <p:spPr bwMode="auto">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4" name="Text Placeholder 3"/>
          <p:cNvSpPr>
            <a:spLocks noGrp="1"/>
          </p:cNvSpPr>
          <p:nvPr>
            <p:ph type="body" sz="half" idx="2"/>
          </p:nvPr>
        </p:nvSpPr>
        <p:spPr bwMode="auto">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fr-FR"/>
              <a:t>Modifier les styles du texte du masque</a:t>
            </a:r>
            <a:endParaRPr/>
          </a:p>
        </p:txBody>
      </p:sp>
      <p:sp>
        <p:nvSpPr>
          <p:cNvPr id="5" name="Date Placeholder 4"/>
          <p:cNvSpPr>
            <a:spLocks noGrp="1"/>
          </p:cNvSpPr>
          <p:nvPr>
            <p:ph type="dt" sz="half" idx="10"/>
          </p:nvPr>
        </p:nvSpPr>
        <p:spPr bwMode="auto"/>
        <p:txBody>
          <a:bodyPr/>
          <a:lstStyle/>
          <a:p>
            <a:pPr>
              <a:defRPr/>
            </a:pPr>
            <a:fld id="{319276A4-AE74-4E00-A846-84179AD1F871}" type="datetimeFigureOut">
              <a:rPr lang="fr-FR"/>
              <a:t>01/10/2025</a:t>
            </a:fld>
            <a:endParaRPr lang="fr-FR"/>
          </a:p>
        </p:txBody>
      </p:sp>
      <p:sp>
        <p:nvSpPr>
          <p:cNvPr id="6" name="Footer Placeholder 5"/>
          <p:cNvSpPr>
            <a:spLocks noGrp="1"/>
          </p:cNvSpPr>
          <p:nvPr>
            <p:ph type="ftr" sz="quarter" idx="11"/>
          </p:nvPr>
        </p:nvSpPr>
        <p:spPr bwMode="auto"/>
        <p:txBody>
          <a:bodyPr/>
          <a:lstStyle/>
          <a:p>
            <a:pPr>
              <a:defRPr/>
            </a:pPr>
            <a:endParaRPr lang="fr-FR"/>
          </a:p>
        </p:txBody>
      </p:sp>
      <p:sp>
        <p:nvSpPr>
          <p:cNvPr id="7" name="Slide Number Placeholder 6"/>
          <p:cNvSpPr>
            <a:spLocks noGrp="1"/>
          </p:cNvSpPr>
          <p:nvPr>
            <p:ph type="sldNum" sz="quarter" idx="12"/>
          </p:nvPr>
        </p:nvSpPr>
        <p:spPr bwMode="auto"/>
        <p:txBody>
          <a:bodyPr/>
          <a:lstStyle/>
          <a:p>
            <a:pPr>
              <a:defRPr/>
            </a:pPr>
            <a:fld id="{89ECEC1F-3C90-4926-9089-6A65B407B304}" type="slidenum">
              <a:rPr lang="fr-F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lvl1pPr>
              <a:spcBef>
                <a:spcPts val="1000"/>
              </a:spcBef>
              <a:defRPr/>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a:defRPr/>
            </a:pPr>
            <a:fld id="{319276A4-AE74-4E00-A846-84179AD1F871}" type="datetimeFigureOut">
              <a:rPr lang="fr-FR" smtClean="0"/>
              <a:t>01/10/2025</a:t>
            </a:fld>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89ECEC1F-3C90-4926-9089-6A65B407B304}" type="slidenum">
              <a:rPr lang="fr-FR" smtClean="0"/>
              <a:t>‹N°›</a:t>
            </a:fld>
            <a:endParaRPr lang="fr-FR"/>
          </a:p>
        </p:txBody>
      </p:sp>
    </p:spTree>
    <p:extLst>
      <p:ext uri="{BB962C8B-B14F-4D97-AF65-F5344CB8AC3E}">
        <p14:creationId xmlns:p14="http://schemas.microsoft.com/office/powerpoint/2010/main" val="2977503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type="picTx" preserve="1" userDrawn="1">
  <p:cSld name="1_Image avec légende">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29841" y="457200"/>
            <a:ext cx="2949178" cy="1600200"/>
          </a:xfrm>
        </p:spPr>
        <p:txBody>
          <a:bodyPr anchor="b"/>
          <a:lstStyle>
            <a:lvl1pPr>
              <a:defRPr sz="3200"/>
            </a:lvl1pPr>
          </a:lstStyle>
          <a:p>
            <a:pPr>
              <a:defRPr/>
            </a:pPr>
            <a:r>
              <a:rPr lang="fr-FR"/>
              <a:t>Modifiez le style du titre</a:t>
            </a:r>
            <a:endParaRPr lang="en-US"/>
          </a:p>
        </p:txBody>
      </p:sp>
      <p:sp>
        <p:nvSpPr>
          <p:cNvPr id="3" name="Picture Placeholder 2"/>
          <p:cNvSpPr>
            <a:spLocks noGrp="1" noChangeAspect="1"/>
          </p:cNvSpPr>
          <p:nvPr>
            <p:ph type="pic" idx="1"/>
          </p:nvPr>
        </p:nvSpPr>
        <p:spPr bwMode="auto">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fr-FR"/>
              <a:t>Cliquez sur l'icône pour ajouter une image</a:t>
            </a:r>
            <a:endParaRPr lang="en-US"/>
          </a:p>
        </p:txBody>
      </p:sp>
      <p:sp>
        <p:nvSpPr>
          <p:cNvPr id="4" name="Text Placeholder 3"/>
          <p:cNvSpPr>
            <a:spLocks noGrp="1"/>
          </p:cNvSpPr>
          <p:nvPr>
            <p:ph type="body" sz="half" idx="2"/>
          </p:nvPr>
        </p:nvSpPr>
        <p:spPr bwMode="auto">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fr-FR"/>
              <a:t>Modifier les styles du texte du masque</a:t>
            </a:r>
            <a:endParaRPr/>
          </a:p>
        </p:txBody>
      </p:sp>
      <p:sp>
        <p:nvSpPr>
          <p:cNvPr id="5" name="Date Placeholder 4"/>
          <p:cNvSpPr>
            <a:spLocks noGrp="1"/>
          </p:cNvSpPr>
          <p:nvPr>
            <p:ph type="dt" sz="half" idx="10"/>
          </p:nvPr>
        </p:nvSpPr>
        <p:spPr bwMode="auto"/>
        <p:txBody>
          <a:bodyPr/>
          <a:lstStyle/>
          <a:p>
            <a:pPr>
              <a:defRPr/>
            </a:pPr>
            <a:fld id="{319276A4-AE74-4E00-A846-84179AD1F871}" type="datetimeFigureOut">
              <a:rPr lang="fr-FR"/>
              <a:t>01/10/2025</a:t>
            </a:fld>
            <a:endParaRPr lang="fr-FR"/>
          </a:p>
        </p:txBody>
      </p:sp>
      <p:sp>
        <p:nvSpPr>
          <p:cNvPr id="6" name="Footer Placeholder 5"/>
          <p:cNvSpPr>
            <a:spLocks noGrp="1"/>
          </p:cNvSpPr>
          <p:nvPr>
            <p:ph type="ftr" sz="quarter" idx="11"/>
          </p:nvPr>
        </p:nvSpPr>
        <p:spPr bwMode="auto"/>
        <p:txBody>
          <a:bodyPr/>
          <a:lstStyle/>
          <a:p>
            <a:pPr>
              <a:defRPr/>
            </a:pPr>
            <a:endParaRPr lang="fr-FR"/>
          </a:p>
        </p:txBody>
      </p:sp>
      <p:sp>
        <p:nvSpPr>
          <p:cNvPr id="7" name="Slide Number Placeholder 6"/>
          <p:cNvSpPr>
            <a:spLocks noGrp="1"/>
          </p:cNvSpPr>
          <p:nvPr>
            <p:ph type="sldNum" sz="quarter" idx="12"/>
          </p:nvPr>
        </p:nvSpPr>
        <p:spPr bwMode="auto"/>
        <p:txBody>
          <a:bodyPr/>
          <a:lstStyle/>
          <a:p>
            <a:pPr>
              <a:defRPr/>
            </a:pPr>
            <a:fld id="{89ECEC1F-3C90-4926-9089-6A65B407B304}" type="slidenum">
              <a:rPr lang="fr-FR"/>
              <a:t>‹N°›</a:t>
            </a:fld>
            <a:endParaRPr lang="fr-F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type="vertTx" preserve="1" userDrawn="1">
  <p:cSld name="1_Titre et texte vertical">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fr-FR"/>
              <a:t>Modifiez le style du titre</a:t>
            </a:r>
            <a:endParaRPr lang="en-US"/>
          </a:p>
        </p:txBody>
      </p:sp>
      <p:sp>
        <p:nvSpPr>
          <p:cNvPr id="3" name="Vertical Text Placeholder 2"/>
          <p:cNvSpPr>
            <a:spLocks noGrp="1"/>
          </p:cNvSpPr>
          <p:nvPr>
            <p:ph type="body" orient="vert" idx="1"/>
          </p:nvPr>
        </p:nvSpPr>
        <p:spPr bwMode="auto"/>
        <p:txBody>
          <a:bodyPr vert="eaVert"/>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4" name="Date Placeholder 3"/>
          <p:cNvSpPr>
            <a:spLocks noGrp="1"/>
          </p:cNvSpPr>
          <p:nvPr>
            <p:ph type="dt" sz="half" idx="10"/>
          </p:nvPr>
        </p:nvSpPr>
        <p:spPr bwMode="auto"/>
        <p:txBody>
          <a:bodyPr/>
          <a:lstStyle/>
          <a:p>
            <a:pPr>
              <a:defRPr/>
            </a:pPr>
            <a:fld id="{319276A4-AE74-4E00-A846-84179AD1F871}" type="datetimeFigureOut">
              <a:rPr lang="fr-FR"/>
              <a:t>01/10/2025</a:t>
            </a:fld>
            <a:endParaRPr lang="fr-FR"/>
          </a:p>
        </p:txBody>
      </p:sp>
      <p:sp>
        <p:nvSpPr>
          <p:cNvPr id="5" name="Footer Placeholder 4"/>
          <p:cNvSpPr>
            <a:spLocks noGrp="1"/>
          </p:cNvSpPr>
          <p:nvPr>
            <p:ph type="ftr" sz="quarter" idx="11"/>
          </p:nvPr>
        </p:nvSpPr>
        <p:spPr bwMode="auto"/>
        <p:txBody>
          <a:bodyPr/>
          <a:lstStyle/>
          <a:p>
            <a:pPr>
              <a:defRPr/>
            </a:pPr>
            <a:endParaRPr lang="fr-FR"/>
          </a:p>
        </p:txBody>
      </p:sp>
      <p:sp>
        <p:nvSpPr>
          <p:cNvPr id="6" name="Slide Number Placeholder 5"/>
          <p:cNvSpPr>
            <a:spLocks noGrp="1"/>
          </p:cNvSpPr>
          <p:nvPr>
            <p:ph type="sldNum" sz="quarter" idx="12"/>
          </p:nvPr>
        </p:nvSpPr>
        <p:spPr bwMode="auto"/>
        <p:txBody>
          <a:bodyPr/>
          <a:lstStyle/>
          <a:p>
            <a:pPr>
              <a:defRPr/>
            </a:pPr>
            <a:fld id="{89ECEC1F-3C90-4926-9089-6A65B407B304}" type="slidenum">
              <a:rPr lang="fr-FR"/>
              <a:t>‹N°›</a:t>
            </a:fld>
            <a:endParaRPr lang="fr-F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1_Titre vertical et texte">
    <p:spTree>
      <p:nvGrpSpPr>
        <p:cNvPr id="1" name=""/>
        <p:cNvGrpSpPr/>
        <p:nvPr/>
      </p:nvGrpSpPr>
      <p:grpSpPr bwMode="auto">
        <a:xfrm>
          <a:off x="0" y="0"/>
          <a:ext cx="0" cy="0"/>
          <a:chOff x="0" y="0"/>
          <a:chExt cx="0" cy="0"/>
        </a:xfrm>
      </p:grpSpPr>
      <p:sp>
        <p:nvSpPr>
          <p:cNvPr id="2" name="Vertical Title 1"/>
          <p:cNvSpPr>
            <a:spLocks noGrp="1"/>
          </p:cNvSpPr>
          <p:nvPr>
            <p:ph type="title" orient="vert"/>
          </p:nvPr>
        </p:nvSpPr>
        <p:spPr bwMode="auto">
          <a:xfrm>
            <a:off x="6543675" y="365125"/>
            <a:ext cx="1971675" cy="5811838"/>
          </a:xfrm>
        </p:spPr>
        <p:txBody>
          <a:bodyPr vert="eaVert"/>
          <a:lstStyle/>
          <a:p>
            <a:pPr>
              <a:defRPr/>
            </a:pPr>
            <a:r>
              <a:rPr lang="fr-FR"/>
              <a:t>Modifiez le style du titre</a:t>
            </a:r>
            <a:endParaRPr lang="en-US"/>
          </a:p>
        </p:txBody>
      </p:sp>
      <p:sp>
        <p:nvSpPr>
          <p:cNvPr id="3" name="Vertical Text Placeholder 2"/>
          <p:cNvSpPr>
            <a:spLocks noGrp="1"/>
          </p:cNvSpPr>
          <p:nvPr>
            <p:ph type="body" orient="vert" idx="1"/>
          </p:nvPr>
        </p:nvSpPr>
        <p:spPr bwMode="auto">
          <a:xfrm>
            <a:off x="628650" y="365125"/>
            <a:ext cx="5800725" cy="5811838"/>
          </a:xfrm>
        </p:spPr>
        <p:txBody>
          <a:bodyPr vert="eaVert"/>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lang="en-US"/>
          </a:p>
        </p:txBody>
      </p:sp>
      <p:sp>
        <p:nvSpPr>
          <p:cNvPr id="4" name="Date Placeholder 3"/>
          <p:cNvSpPr>
            <a:spLocks noGrp="1"/>
          </p:cNvSpPr>
          <p:nvPr>
            <p:ph type="dt" sz="half" idx="10"/>
          </p:nvPr>
        </p:nvSpPr>
        <p:spPr bwMode="auto"/>
        <p:txBody>
          <a:bodyPr/>
          <a:lstStyle/>
          <a:p>
            <a:pPr>
              <a:defRPr/>
            </a:pPr>
            <a:fld id="{319276A4-AE74-4E00-A846-84179AD1F871}" type="datetimeFigureOut">
              <a:rPr lang="fr-FR"/>
              <a:t>01/10/2025</a:t>
            </a:fld>
            <a:endParaRPr lang="fr-FR"/>
          </a:p>
        </p:txBody>
      </p:sp>
      <p:sp>
        <p:nvSpPr>
          <p:cNvPr id="5" name="Footer Placeholder 4"/>
          <p:cNvSpPr>
            <a:spLocks noGrp="1"/>
          </p:cNvSpPr>
          <p:nvPr>
            <p:ph type="ftr" sz="quarter" idx="11"/>
          </p:nvPr>
        </p:nvSpPr>
        <p:spPr bwMode="auto"/>
        <p:txBody>
          <a:bodyPr/>
          <a:lstStyle/>
          <a:p>
            <a:pPr>
              <a:defRPr/>
            </a:pPr>
            <a:endParaRPr lang="fr-FR"/>
          </a:p>
        </p:txBody>
      </p:sp>
      <p:sp>
        <p:nvSpPr>
          <p:cNvPr id="6" name="Slide Number Placeholder 5"/>
          <p:cNvSpPr>
            <a:spLocks noGrp="1"/>
          </p:cNvSpPr>
          <p:nvPr>
            <p:ph type="sldNum" sz="quarter" idx="12"/>
          </p:nvPr>
        </p:nvSpPr>
        <p:spPr bwMode="auto"/>
        <p:txBody>
          <a:bodyPr/>
          <a:lstStyle/>
          <a:p>
            <a:pPr>
              <a:defRPr/>
            </a:pPr>
            <a:fld id="{89ECEC1F-3C90-4926-9089-6A65B407B304}" type="slidenum">
              <a:rPr lang="fr-F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29818" y="1173575"/>
            <a:ext cx="7475220" cy="2926080"/>
          </a:xfrm>
        </p:spPr>
        <p:txBody>
          <a:bodyPr anchor="b">
            <a:noAutofit/>
          </a:bodyPr>
          <a:lstStyle>
            <a:lvl1pPr algn="ctr">
              <a:lnSpc>
                <a:spcPct val="85000"/>
              </a:lnSpc>
              <a:defRPr sz="6000" b="0" cap="all" baseline="0"/>
            </a:lvl1pPr>
          </a:lstStyle>
          <a:p>
            <a:r>
              <a:rPr lang="fr-FR"/>
              <a:t>Modifiez le style du titre</a:t>
            </a:r>
            <a:endParaRPr lang="en-US" dirty="0"/>
          </a:p>
        </p:txBody>
      </p:sp>
      <p:sp>
        <p:nvSpPr>
          <p:cNvPr id="3" name="Text Placeholder 2"/>
          <p:cNvSpPr>
            <a:spLocks noGrp="1"/>
          </p:cNvSpPr>
          <p:nvPr>
            <p:ph type="body" idx="1"/>
          </p:nvPr>
        </p:nvSpPr>
        <p:spPr>
          <a:xfrm>
            <a:off x="1282446" y="4154520"/>
            <a:ext cx="6576822" cy="1363806"/>
          </a:xfrm>
        </p:spPr>
        <p:txBody>
          <a:bodyPr anchor="t">
            <a:normAutofit/>
          </a:bodyPr>
          <a:lstStyle>
            <a:lvl1pPr marL="0" indent="0" algn="ctr">
              <a:buNone/>
              <a:defRPr sz="180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pPr>
              <a:defRPr/>
            </a:pPr>
            <a:fld id="{319276A4-AE74-4E00-A846-84179AD1F871}" type="datetimeFigureOut">
              <a:rPr lang="fr-FR" smtClean="0"/>
              <a:t>01/10/2025</a:t>
            </a:fld>
            <a:endParaRPr lang="fr-FR"/>
          </a:p>
        </p:txBody>
      </p:sp>
      <p:sp>
        <p:nvSpPr>
          <p:cNvPr id="5" name="Footer Placeholder 4"/>
          <p:cNvSpPr>
            <a:spLocks noGrp="1"/>
          </p:cNvSpPr>
          <p:nvPr>
            <p:ph type="ftr" sz="quarter" idx="11"/>
          </p:nvPr>
        </p:nvSpPr>
        <p:spPr/>
        <p:txBody>
          <a:bodyPr/>
          <a:lstStyle/>
          <a:p>
            <a:pPr>
              <a:defRPr/>
            </a:pPr>
            <a:endParaRPr lang="fr-FR"/>
          </a:p>
        </p:txBody>
      </p:sp>
      <p:sp>
        <p:nvSpPr>
          <p:cNvPr id="6" name="Slide Number Placeholder 5"/>
          <p:cNvSpPr>
            <a:spLocks noGrp="1"/>
          </p:cNvSpPr>
          <p:nvPr>
            <p:ph type="sldNum" sz="quarter" idx="12"/>
          </p:nvPr>
        </p:nvSpPr>
        <p:spPr/>
        <p:txBody>
          <a:bodyPr/>
          <a:lstStyle/>
          <a:p>
            <a:pPr>
              <a:defRPr/>
            </a:pPr>
            <a:fld id="{89ECEC1F-3C90-4926-9089-6A65B407B304}" type="slidenum">
              <a:rPr lang="fr-FR" smtClean="0"/>
              <a:t>‹N°›</a:t>
            </a:fld>
            <a:endParaRPr lang="fr-FR"/>
          </a:p>
        </p:txBody>
      </p:sp>
      <p:cxnSp>
        <p:nvCxnSpPr>
          <p:cNvPr id="7" name="Straight Connector 6"/>
          <p:cNvCxnSpPr/>
          <p:nvPr/>
        </p:nvCxnSpPr>
        <p:spPr>
          <a:xfrm>
            <a:off x="1485900" y="4020408"/>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4313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57250" y="2057399"/>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700709" y="2057400"/>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pPr>
              <a:defRPr/>
            </a:pPr>
            <a:fld id="{319276A4-AE74-4E00-A846-84179AD1F871}" type="datetimeFigureOut">
              <a:rPr lang="fr-FR" smtClean="0"/>
              <a:t>01/10/2025</a:t>
            </a:fld>
            <a:endParaRPr lang="fr-FR"/>
          </a:p>
        </p:txBody>
      </p:sp>
      <p:sp>
        <p:nvSpPr>
          <p:cNvPr id="6" name="Footer Placeholder 5"/>
          <p:cNvSpPr>
            <a:spLocks noGrp="1"/>
          </p:cNvSpPr>
          <p:nvPr>
            <p:ph type="ftr" sz="quarter" idx="11"/>
          </p:nvPr>
        </p:nvSpPr>
        <p:spPr/>
        <p:txBody>
          <a:bodyPr/>
          <a:lstStyle/>
          <a:p>
            <a:pPr>
              <a:defRPr/>
            </a:pPr>
            <a:endParaRPr lang="fr-FR"/>
          </a:p>
        </p:txBody>
      </p:sp>
      <p:sp>
        <p:nvSpPr>
          <p:cNvPr id="7" name="Slide Number Placeholder 6"/>
          <p:cNvSpPr>
            <a:spLocks noGrp="1"/>
          </p:cNvSpPr>
          <p:nvPr>
            <p:ph type="sldNum" sz="quarter" idx="12"/>
          </p:nvPr>
        </p:nvSpPr>
        <p:spPr/>
        <p:txBody>
          <a:bodyPr/>
          <a:lstStyle/>
          <a:p>
            <a:pPr>
              <a:defRPr/>
            </a:pPr>
            <a:fld id="{89ECEC1F-3C90-4926-9089-6A65B407B304}" type="slidenum">
              <a:rPr lang="fr-FR" smtClean="0"/>
              <a:t>‹N°›</a:t>
            </a:fld>
            <a:endParaRPr lang="fr-FR"/>
          </a:p>
        </p:txBody>
      </p:sp>
    </p:spTree>
    <p:extLst>
      <p:ext uri="{BB962C8B-B14F-4D97-AF65-F5344CB8AC3E}">
        <p14:creationId xmlns:p14="http://schemas.microsoft.com/office/powerpoint/2010/main" val="3032533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857250" y="2001511"/>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857250" y="2721483"/>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701880" y="1999032"/>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Content Placeholder 5"/>
          <p:cNvSpPr>
            <a:spLocks noGrp="1"/>
          </p:cNvSpPr>
          <p:nvPr>
            <p:ph sz="quarter" idx="4"/>
          </p:nvPr>
        </p:nvSpPr>
        <p:spPr>
          <a:xfrm>
            <a:off x="4701880" y="2719322"/>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pPr>
              <a:defRPr/>
            </a:pPr>
            <a:fld id="{319276A4-AE74-4E00-A846-84179AD1F871}" type="datetimeFigureOut">
              <a:rPr lang="fr-FR" smtClean="0"/>
              <a:t>01/10/2025</a:t>
            </a:fld>
            <a:endParaRPr lang="fr-FR"/>
          </a:p>
        </p:txBody>
      </p:sp>
      <p:sp>
        <p:nvSpPr>
          <p:cNvPr id="8" name="Footer Placeholder 7"/>
          <p:cNvSpPr>
            <a:spLocks noGrp="1"/>
          </p:cNvSpPr>
          <p:nvPr>
            <p:ph type="ftr" sz="quarter" idx="11"/>
          </p:nvPr>
        </p:nvSpPr>
        <p:spPr/>
        <p:txBody>
          <a:bodyPr/>
          <a:lstStyle/>
          <a:p>
            <a:pPr>
              <a:defRPr/>
            </a:pPr>
            <a:endParaRPr lang="fr-FR"/>
          </a:p>
        </p:txBody>
      </p:sp>
      <p:sp>
        <p:nvSpPr>
          <p:cNvPr id="9" name="Slide Number Placeholder 8"/>
          <p:cNvSpPr>
            <a:spLocks noGrp="1"/>
          </p:cNvSpPr>
          <p:nvPr>
            <p:ph type="sldNum" sz="quarter" idx="12"/>
          </p:nvPr>
        </p:nvSpPr>
        <p:spPr/>
        <p:txBody>
          <a:bodyPr/>
          <a:lstStyle/>
          <a:p>
            <a:pPr>
              <a:defRPr/>
            </a:pPr>
            <a:fld id="{89ECEC1F-3C90-4926-9089-6A65B407B304}" type="slidenum">
              <a:rPr lang="fr-FR" smtClean="0"/>
              <a:t>‹N°›</a:t>
            </a:fld>
            <a:endParaRPr lang="fr-FR"/>
          </a:p>
        </p:txBody>
      </p:sp>
    </p:spTree>
    <p:extLst>
      <p:ext uri="{BB962C8B-B14F-4D97-AF65-F5344CB8AC3E}">
        <p14:creationId xmlns:p14="http://schemas.microsoft.com/office/powerpoint/2010/main" val="538256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pPr>
              <a:defRPr/>
            </a:pPr>
            <a:fld id="{319276A4-AE74-4E00-A846-84179AD1F871}" type="datetimeFigureOut">
              <a:rPr lang="fr-FR" smtClean="0"/>
              <a:t>01/10/2025</a:t>
            </a:fld>
            <a:endParaRPr lang="fr-FR"/>
          </a:p>
        </p:txBody>
      </p:sp>
      <p:sp>
        <p:nvSpPr>
          <p:cNvPr id="4" name="Footer Placeholder 3"/>
          <p:cNvSpPr>
            <a:spLocks noGrp="1"/>
          </p:cNvSpPr>
          <p:nvPr>
            <p:ph type="ftr" sz="quarter" idx="11"/>
          </p:nvPr>
        </p:nvSpPr>
        <p:spPr/>
        <p:txBody>
          <a:bodyPr/>
          <a:lstStyle/>
          <a:p>
            <a:pPr>
              <a:defRPr/>
            </a:pPr>
            <a:endParaRPr lang="fr-FR"/>
          </a:p>
        </p:txBody>
      </p:sp>
      <p:sp>
        <p:nvSpPr>
          <p:cNvPr id="5" name="Slide Number Placeholder 4"/>
          <p:cNvSpPr>
            <a:spLocks noGrp="1"/>
          </p:cNvSpPr>
          <p:nvPr>
            <p:ph type="sldNum" sz="quarter" idx="12"/>
          </p:nvPr>
        </p:nvSpPr>
        <p:spPr/>
        <p:txBody>
          <a:bodyPr/>
          <a:lstStyle/>
          <a:p>
            <a:pPr>
              <a:defRPr/>
            </a:pPr>
            <a:fld id="{89ECEC1F-3C90-4926-9089-6A65B407B304}" type="slidenum">
              <a:rPr lang="fr-FR" smtClean="0"/>
              <a:t>‹N°›</a:t>
            </a:fld>
            <a:endParaRPr lang="fr-FR"/>
          </a:p>
        </p:txBody>
      </p:sp>
    </p:spTree>
    <p:extLst>
      <p:ext uri="{BB962C8B-B14F-4D97-AF65-F5344CB8AC3E}">
        <p14:creationId xmlns:p14="http://schemas.microsoft.com/office/powerpoint/2010/main" val="769353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19276A4-AE74-4E00-A846-84179AD1F871}" type="datetimeFigureOut">
              <a:rPr lang="fr-FR" smtClean="0"/>
              <a:t>01/10/2025</a:t>
            </a:fld>
            <a:endParaRPr lang="fr-FR"/>
          </a:p>
        </p:txBody>
      </p:sp>
      <p:sp>
        <p:nvSpPr>
          <p:cNvPr id="3" name="Footer Placeholder 2"/>
          <p:cNvSpPr>
            <a:spLocks noGrp="1"/>
          </p:cNvSpPr>
          <p:nvPr>
            <p:ph type="ftr" sz="quarter" idx="11"/>
          </p:nvPr>
        </p:nvSpPr>
        <p:spPr/>
        <p:txBody>
          <a:bodyPr/>
          <a:lstStyle/>
          <a:p>
            <a:pPr>
              <a:defRPr/>
            </a:pPr>
            <a:endParaRPr lang="fr-FR"/>
          </a:p>
        </p:txBody>
      </p:sp>
      <p:sp>
        <p:nvSpPr>
          <p:cNvPr id="4" name="Slide Number Placeholder 3"/>
          <p:cNvSpPr>
            <a:spLocks noGrp="1"/>
          </p:cNvSpPr>
          <p:nvPr>
            <p:ph type="sldNum" sz="quarter" idx="12"/>
          </p:nvPr>
        </p:nvSpPr>
        <p:spPr/>
        <p:txBody>
          <a:bodyPr/>
          <a:lstStyle/>
          <a:p>
            <a:pPr>
              <a:defRPr/>
            </a:pPr>
            <a:fld id="{89ECEC1F-3C90-4926-9089-6A65B407B304}" type="slidenum">
              <a:rPr lang="fr-FR" smtClean="0"/>
              <a:t>‹N°›</a:t>
            </a:fld>
            <a:endParaRPr lang="fr-FR"/>
          </a:p>
        </p:txBody>
      </p:sp>
    </p:spTree>
    <p:extLst>
      <p:ext uri="{BB962C8B-B14F-4D97-AF65-F5344CB8AC3E}">
        <p14:creationId xmlns:p14="http://schemas.microsoft.com/office/powerpoint/2010/main" val="658956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fr-FR"/>
              <a:t>Modifiez le style du titre</a:t>
            </a:r>
            <a:endParaRPr lang="en-US" dirty="0"/>
          </a:p>
        </p:txBody>
      </p:sp>
      <p:sp>
        <p:nvSpPr>
          <p:cNvPr id="3" name="Content Placeholder 2"/>
          <p:cNvSpPr>
            <a:spLocks noGrp="1"/>
          </p:cNvSpPr>
          <p:nvPr>
            <p:ph idx="1"/>
          </p:nvPr>
        </p:nvSpPr>
        <p:spPr>
          <a:xfrm>
            <a:off x="4129314" y="1097280"/>
            <a:ext cx="4149638"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57250" y="2834640"/>
            <a:ext cx="2834640" cy="292608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pPr>
              <a:defRPr/>
            </a:pPr>
            <a:fld id="{319276A4-AE74-4E00-A846-84179AD1F871}" type="datetimeFigureOut">
              <a:rPr lang="fr-FR" smtClean="0"/>
              <a:t>01/10/2025</a:t>
            </a:fld>
            <a:endParaRPr lang="fr-FR"/>
          </a:p>
        </p:txBody>
      </p:sp>
      <p:sp>
        <p:nvSpPr>
          <p:cNvPr id="6" name="Footer Placeholder 5"/>
          <p:cNvSpPr>
            <a:spLocks noGrp="1"/>
          </p:cNvSpPr>
          <p:nvPr>
            <p:ph type="ftr" sz="quarter" idx="11"/>
          </p:nvPr>
        </p:nvSpPr>
        <p:spPr/>
        <p:txBody>
          <a:bodyPr/>
          <a:lstStyle/>
          <a:p>
            <a:pPr>
              <a:defRPr/>
            </a:pPr>
            <a:endParaRPr lang="fr-FR"/>
          </a:p>
        </p:txBody>
      </p:sp>
      <p:sp>
        <p:nvSpPr>
          <p:cNvPr id="7" name="Slide Number Placeholder 6"/>
          <p:cNvSpPr>
            <a:spLocks noGrp="1"/>
          </p:cNvSpPr>
          <p:nvPr>
            <p:ph type="sldNum" sz="quarter" idx="12"/>
          </p:nvPr>
        </p:nvSpPr>
        <p:spPr/>
        <p:txBody>
          <a:bodyPr/>
          <a:lstStyle/>
          <a:p>
            <a:pPr>
              <a:defRPr/>
            </a:pPr>
            <a:fld id="{89ECEC1F-3C90-4926-9089-6A65B407B304}" type="slidenum">
              <a:rPr lang="fr-FR" smtClean="0"/>
              <a:t>‹N°›</a:t>
            </a:fld>
            <a:endParaRPr lang="fr-FR"/>
          </a:p>
        </p:txBody>
      </p:sp>
    </p:spTree>
    <p:extLst>
      <p:ext uri="{BB962C8B-B14F-4D97-AF65-F5344CB8AC3E}">
        <p14:creationId xmlns:p14="http://schemas.microsoft.com/office/powerpoint/2010/main" val="38459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fr-FR"/>
              <a:t>Modifiez le style du titre</a:t>
            </a:r>
            <a:endParaRPr lang="en-US" dirty="0"/>
          </a:p>
        </p:txBody>
      </p:sp>
      <p:sp>
        <p:nvSpPr>
          <p:cNvPr id="3" name="Picture Placeholder 2"/>
          <p:cNvSpPr>
            <a:spLocks noGrp="1" noChangeAspect="1"/>
          </p:cNvSpPr>
          <p:nvPr>
            <p:ph type="pic" idx="1"/>
          </p:nvPr>
        </p:nvSpPr>
        <p:spPr>
          <a:xfrm>
            <a:off x="4019107" y="1069847"/>
            <a:ext cx="4257703" cy="4645153"/>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dirty="0"/>
          </a:p>
        </p:txBody>
      </p:sp>
      <p:sp>
        <p:nvSpPr>
          <p:cNvPr id="4" name="Text Placeholder 3"/>
          <p:cNvSpPr>
            <a:spLocks noGrp="1"/>
          </p:cNvSpPr>
          <p:nvPr>
            <p:ph type="body" sz="half" idx="2"/>
          </p:nvPr>
        </p:nvSpPr>
        <p:spPr>
          <a:xfrm>
            <a:off x="857250" y="2834640"/>
            <a:ext cx="2834640" cy="288036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pPr>
              <a:defRPr/>
            </a:pPr>
            <a:fld id="{319276A4-AE74-4E00-A846-84179AD1F871}" type="datetimeFigureOut">
              <a:rPr lang="fr-FR" smtClean="0"/>
              <a:t>01/10/2025</a:t>
            </a:fld>
            <a:endParaRPr lang="fr-FR"/>
          </a:p>
        </p:txBody>
      </p:sp>
      <p:sp>
        <p:nvSpPr>
          <p:cNvPr id="6" name="Footer Placeholder 5"/>
          <p:cNvSpPr>
            <a:spLocks noGrp="1"/>
          </p:cNvSpPr>
          <p:nvPr>
            <p:ph type="ftr" sz="quarter" idx="11"/>
          </p:nvPr>
        </p:nvSpPr>
        <p:spPr/>
        <p:txBody>
          <a:bodyPr/>
          <a:lstStyle/>
          <a:p>
            <a:pPr>
              <a:defRPr/>
            </a:pPr>
            <a:endParaRPr lang="fr-FR"/>
          </a:p>
        </p:txBody>
      </p:sp>
      <p:sp>
        <p:nvSpPr>
          <p:cNvPr id="7" name="Slide Number Placeholder 6"/>
          <p:cNvSpPr>
            <a:spLocks noGrp="1"/>
          </p:cNvSpPr>
          <p:nvPr>
            <p:ph type="sldNum" sz="quarter" idx="12"/>
          </p:nvPr>
        </p:nvSpPr>
        <p:spPr/>
        <p:txBody>
          <a:bodyPr/>
          <a:lstStyle/>
          <a:p>
            <a:pPr>
              <a:defRPr/>
            </a:pPr>
            <a:fld id="{89ECEC1F-3C90-4926-9089-6A65B407B304}" type="slidenum">
              <a:rPr lang="fr-FR" smtClean="0"/>
              <a:t>‹N°›</a:t>
            </a:fld>
            <a:endParaRPr lang="fr-FR"/>
          </a:p>
        </p:txBody>
      </p:sp>
    </p:spTree>
    <p:extLst>
      <p:ext uri="{BB962C8B-B14F-4D97-AF65-F5344CB8AC3E}">
        <p14:creationId xmlns:p14="http://schemas.microsoft.com/office/powerpoint/2010/main" val="1792393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182880" y="182880"/>
            <a:ext cx="8778240" cy="649224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a:p>
        </p:txBody>
      </p:sp>
      <p:sp>
        <p:nvSpPr>
          <p:cNvPr id="2" name="Title Placeholder 1"/>
          <p:cNvSpPr>
            <a:spLocks noGrp="1"/>
          </p:cNvSpPr>
          <p:nvPr>
            <p:ph type="title"/>
          </p:nvPr>
        </p:nvSpPr>
        <p:spPr>
          <a:xfrm>
            <a:off x="857250" y="609600"/>
            <a:ext cx="7406640" cy="1356360"/>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57251" y="2057400"/>
            <a:ext cx="7404653" cy="40386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57247" y="6223829"/>
            <a:ext cx="1746806" cy="365125"/>
          </a:xfrm>
          <a:prstGeom prst="rect">
            <a:avLst/>
          </a:prstGeom>
        </p:spPr>
        <p:txBody>
          <a:bodyPr vert="horz" lIns="91440" tIns="45720" rIns="91440" bIns="45720" rtlCol="0" anchor="ctr"/>
          <a:lstStyle>
            <a:lvl1pPr algn="l">
              <a:defRPr sz="1000">
                <a:solidFill>
                  <a:schemeClr val="accent1"/>
                </a:solidFill>
              </a:defRPr>
            </a:lvl1pPr>
          </a:lstStyle>
          <a:p>
            <a:pPr>
              <a:defRPr/>
            </a:pPr>
            <a:fld id="{319276A4-AE74-4E00-A846-84179AD1F871}" type="datetimeFigureOut">
              <a:rPr lang="fr-FR" smtClean="0"/>
              <a:t>01/10/2025</a:t>
            </a:fld>
            <a:endParaRPr lang="fr-FR"/>
          </a:p>
        </p:txBody>
      </p:sp>
      <p:sp>
        <p:nvSpPr>
          <p:cNvPr id="5" name="Footer Placeholder 4"/>
          <p:cNvSpPr>
            <a:spLocks noGrp="1"/>
          </p:cNvSpPr>
          <p:nvPr>
            <p:ph type="ftr" sz="quarter" idx="3"/>
          </p:nvPr>
        </p:nvSpPr>
        <p:spPr>
          <a:xfrm>
            <a:off x="2961861" y="6223829"/>
            <a:ext cx="3538331" cy="365125"/>
          </a:xfrm>
          <a:prstGeom prst="rect">
            <a:avLst/>
          </a:prstGeom>
        </p:spPr>
        <p:txBody>
          <a:bodyPr vert="horz" lIns="91440" tIns="45720" rIns="91440" bIns="45720" rtlCol="0" anchor="ctr"/>
          <a:lstStyle>
            <a:lvl1pPr algn="ctr">
              <a:defRPr sz="1000">
                <a:solidFill>
                  <a:schemeClr val="accent1"/>
                </a:solidFill>
              </a:defRPr>
            </a:lvl1pPr>
          </a:lstStyle>
          <a:p>
            <a:pPr>
              <a:defRPr/>
            </a:pPr>
            <a:endParaRPr lang="fr-FR"/>
          </a:p>
        </p:txBody>
      </p:sp>
      <p:sp>
        <p:nvSpPr>
          <p:cNvPr id="6" name="Slide Number Placeholder 5"/>
          <p:cNvSpPr>
            <a:spLocks noGrp="1"/>
          </p:cNvSpPr>
          <p:nvPr>
            <p:ph type="sldNum" sz="quarter" idx="4"/>
          </p:nvPr>
        </p:nvSpPr>
        <p:spPr>
          <a:xfrm>
            <a:off x="6997148" y="6223829"/>
            <a:ext cx="1279663" cy="365125"/>
          </a:xfrm>
          <a:prstGeom prst="rect">
            <a:avLst/>
          </a:prstGeom>
        </p:spPr>
        <p:txBody>
          <a:bodyPr vert="horz" lIns="91440" tIns="45720" rIns="91440" bIns="45720" rtlCol="0" anchor="ctr"/>
          <a:lstStyle>
            <a:lvl1pPr algn="r">
              <a:defRPr sz="1000">
                <a:solidFill>
                  <a:schemeClr val="accent1"/>
                </a:solidFill>
              </a:defRPr>
            </a:lvl1pPr>
          </a:lstStyle>
          <a:p>
            <a:pPr>
              <a:defRPr/>
            </a:pPr>
            <a:fld id="{89ECEC1F-3C90-4926-9089-6A65B407B304}" type="slidenum">
              <a:rPr lang="fr-FR" smtClean="0"/>
              <a:t>‹N°›</a:t>
            </a:fld>
            <a:endParaRPr lang="fr-FR"/>
          </a:p>
        </p:txBody>
      </p:sp>
    </p:spTree>
    <p:extLst>
      <p:ext uri="{BB962C8B-B14F-4D97-AF65-F5344CB8AC3E}">
        <p14:creationId xmlns:p14="http://schemas.microsoft.com/office/powerpoint/2010/main" val="35224647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49" r:id="rId12"/>
    <p:sldLayoutId id="2147483650" r:id="rId13"/>
    <p:sldLayoutId id="2147483651" r:id="rId14"/>
    <p:sldLayoutId id="2147483652" r:id="rId15"/>
    <p:sldLayoutId id="2147483653" r:id="rId16"/>
    <p:sldLayoutId id="2147483654" r:id="rId17"/>
    <p:sldLayoutId id="2147483655" r:id="rId18"/>
    <p:sldLayoutId id="2147483656" r:id="rId19"/>
    <p:sldLayoutId id="2147483657" r:id="rId20"/>
    <p:sldLayoutId id="2147483658" r:id="rId21"/>
    <p:sldLayoutId id="2147483659" r:id="rId22"/>
  </p:sldLayoutIdLst>
  <p:txStyles>
    <p:title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210.png"/><Relationship Id="rId4" Type="http://schemas.openxmlformats.org/officeDocument/2006/relationships/slide" Target="slide5.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1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24.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210.png"/><Relationship Id="rId3" Type="http://schemas.microsoft.com/office/2007/relationships/hdphoto" Target="../media/hdphoto1.wdp"/><Relationship Id="rId7" Type="http://schemas.openxmlformats.org/officeDocument/2006/relationships/slide" Target="slide5.xml"/><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2.jp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hyperlink" Target="video/BPCO.mp4" TargetMode="External"/><Relationship Id="rId10" Type="http://schemas.openxmlformats.org/officeDocument/2006/relationships/image" Target="../media/image210.png"/><Relationship Id="rId4" Type="http://schemas.openxmlformats.org/officeDocument/2006/relationships/image" Target="../media/image31.png"/><Relationship Id="rId9" Type="http://schemas.openxmlformats.org/officeDocument/2006/relationships/slide" Target="slide5.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5.xml"/><Relationship Id="rId1" Type="http://schemas.openxmlformats.org/officeDocument/2006/relationships/slideLayout" Target="../slideLayouts/slideLayout7.xml"/><Relationship Id="rId6" Type="http://schemas.openxmlformats.org/officeDocument/2006/relationships/image" Target="../media/image210.png"/><Relationship Id="rId5" Type="http://schemas.openxmlformats.org/officeDocument/2006/relationships/slide" Target="slide5.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1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24.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1.wdp"/><Relationship Id="rId7"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7.png"/><Relationship Id="rId10" Type="http://schemas.openxmlformats.org/officeDocument/2006/relationships/image" Target="../media/image210.png"/><Relationship Id="rId4" Type="http://schemas.openxmlformats.org/officeDocument/2006/relationships/hyperlink" Target="video/Malaise%20cardiaque-AVC.mp4" TargetMode="External"/><Relationship Id="rId9" Type="http://schemas.openxmlformats.org/officeDocument/2006/relationships/slide" Target="slide5.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5.xml"/><Relationship Id="rId1" Type="http://schemas.openxmlformats.org/officeDocument/2006/relationships/slideLayout" Target="../slideLayouts/slideLayout7.xml"/><Relationship Id="rId6" Type="http://schemas.openxmlformats.org/officeDocument/2006/relationships/image" Target="../media/image250.png"/><Relationship Id="rId5" Type="http://schemas.openxmlformats.org/officeDocument/2006/relationships/slide" Target="slide5.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210.png"/><Relationship Id="rId3" Type="http://schemas.microsoft.com/office/2007/relationships/hdphoto" Target="../media/hdphoto1.wdp"/><Relationship Id="rId7" Type="http://schemas.openxmlformats.org/officeDocument/2006/relationships/slide" Target="slide5.xml"/><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6.png"/><Relationship Id="rId4" Type="http://schemas.openxmlformats.org/officeDocument/2006/relationships/slide" Target="slide5.xml"/></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210.png"/><Relationship Id="rId3" Type="http://schemas.microsoft.com/office/2007/relationships/hdphoto" Target="../media/hdphoto1.wdp"/><Relationship Id="rId7" Type="http://schemas.openxmlformats.org/officeDocument/2006/relationships/slide" Target="slide5.xml"/><Relationship Id="rId12"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50.png"/><Relationship Id="rId5" Type="http://schemas.openxmlformats.org/officeDocument/2006/relationships/image" Target="../media/image27.png"/><Relationship Id="rId10" Type="http://schemas.openxmlformats.org/officeDocument/2006/relationships/slide" Target="slide5.xml"/><Relationship Id="rId4" Type="http://schemas.openxmlformats.org/officeDocument/2006/relationships/hyperlink" Target="video/Plongee.mp4" TargetMode="External"/><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210.png"/><Relationship Id="rId4" Type="http://schemas.openxmlformats.org/officeDocument/2006/relationships/slide" Target="slide5.xml"/></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1.wdp"/><Relationship Id="rId7" Type="http://schemas.openxmlformats.org/officeDocument/2006/relationships/image" Target="../media/image38.png"/><Relationship Id="rId12" Type="http://schemas.openxmlformats.org/officeDocument/2006/relationships/image" Target="../media/image210.png"/><Relationship Id="rId2" Type="http://schemas.openxmlformats.org/officeDocument/2006/relationships/image" Target="../media/image26.pn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4.png"/><Relationship Id="rId5" Type="http://schemas.openxmlformats.org/officeDocument/2006/relationships/image" Target="../media/image27.png"/><Relationship Id="rId10" Type="http://schemas.openxmlformats.org/officeDocument/2006/relationships/image" Target="../media/image250.png"/><Relationship Id="rId4" Type="http://schemas.openxmlformats.org/officeDocument/2006/relationships/hyperlink" Target="video/Monoxyde%20de%20carbone.mp4" TargetMode="External"/><Relationship Id="rId9" Type="http://schemas.openxmlformats.org/officeDocument/2006/relationships/slide" Target="slide5.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210.png"/><Relationship Id="rId4" Type="http://schemas.openxmlformats.org/officeDocument/2006/relationships/slide" Target="slide5.xml"/></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1.wdp"/><Relationship Id="rId7" Type="http://schemas.openxmlformats.org/officeDocument/2006/relationships/image" Target="../media/image40.png"/><Relationship Id="rId12" Type="http://schemas.openxmlformats.org/officeDocument/2006/relationships/image" Target="../media/image210.png"/><Relationship Id="rId2" Type="http://schemas.openxmlformats.org/officeDocument/2006/relationships/image" Target="../media/image26.pn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4.png"/><Relationship Id="rId5" Type="http://schemas.openxmlformats.org/officeDocument/2006/relationships/image" Target="../media/image27.png"/><Relationship Id="rId10" Type="http://schemas.openxmlformats.org/officeDocument/2006/relationships/image" Target="../media/image250.png"/><Relationship Id="rId4" Type="http://schemas.openxmlformats.org/officeDocument/2006/relationships/hyperlink" Target="video/Nouveau-n&#233;.mp4" TargetMode="External"/><Relationship Id="rId9" Type="http://schemas.openxmlformats.org/officeDocument/2006/relationships/slide" Target="slide5.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210.png"/><Relationship Id="rId4" Type="http://schemas.openxmlformats.org/officeDocument/2006/relationships/slide" Target="slide5.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1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24.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1.wdp"/><Relationship Id="rId7" Type="http://schemas.openxmlformats.org/officeDocument/2006/relationships/image" Target="../media/image41.png"/><Relationship Id="rId2" Type="http://schemas.openxmlformats.org/officeDocument/2006/relationships/image" Target="../media/image26.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7.png"/><Relationship Id="rId10" Type="http://schemas.openxmlformats.org/officeDocument/2006/relationships/image" Target="../media/image210.png"/><Relationship Id="rId4" Type="http://schemas.openxmlformats.org/officeDocument/2006/relationships/hyperlink" Target="video/Hemorragie.mp4" TargetMode="External"/><Relationship Id="rId9" Type="http://schemas.openxmlformats.org/officeDocument/2006/relationships/slide" Target="slide5.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 Target="slide5.xml"/><Relationship Id="rId1" Type="http://schemas.openxmlformats.org/officeDocument/2006/relationships/slideLayout" Target="../slideLayouts/slideLayout7.xml"/><Relationship Id="rId6" Type="http://schemas.openxmlformats.org/officeDocument/2006/relationships/image" Target="../media/image210.png"/><Relationship Id="rId5" Type="http://schemas.openxmlformats.org/officeDocument/2006/relationships/slide" Target="slide5.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hdphoto" Target="../media/hdphoto1.wdp"/><Relationship Id="rId7" Type="http://schemas.openxmlformats.org/officeDocument/2006/relationships/slide" Target="slide5.xml"/><Relationship Id="rId2" Type="http://schemas.openxmlformats.org/officeDocument/2006/relationships/image" Target="../media/image26.pn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10.png"/><Relationship Id="rId5" Type="http://schemas.openxmlformats.org/officeDocument/2006/relationships/image" Target="../media/image27.png"/><Relationship Id="rId10" Type="http://schemas.openxmlformats.org/officeDocument/2006/relationships/slide" Target="slide5.xml"/><Relationship Id="rId4" Type="http://schemas.openxmlformats.org/officeDocument/2006/relationships/hyperlink" Target="video/Malaise%20cardiaque-AVC.mp4" TargetMode="External"/><Relationship Id="rId9"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 Target="slide5.xml"/><Relationship Id="rId1" Type="http://schemas.openxmlformats.org/officeDocument/2006/relationships/slideLayout" Target="../slideLayouts/slideLayout7.xml"/><Relationship Id="rId6" Type="http://schemas.openxmlformats.org/officeDocument/2006/relationships/image" Target="../media/image210.png"/><Relationship Id="rId5" Type="http://schemas.openxmlformats.org/officeDocument/2006/relationships/slide" Target="slide5.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210.png"/><Relationship Id="rId3" Type="http://schemas.microsoft.com/office/2007/relationships/hdphoto" Target="../media/hdphoto1.wdp"/><Relationship Id="rId7" Type="http://schemas.openxmlformats.org/officeDocument/2006/relationships/slide" Target="slide5.xml"/><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45.jpeg"/><Relationship Id="rId4" Type="http://schemas.openxmlformats.org/officeDocument/2006/relationships/slide" Target="slide5.xml"/></Relationships>
</file>

<file path=ppt/slides/_rels/slide31.xml.rels><?xml version="1.0" encoding="UTF-8" standalone="yes"?>
<Relationships xmlns="http://schemas.openxmlformats.org/package/2006/relationships"><Relationship Id="rId8" Type="http://schemas.openxmlformats.org/officeDocument/2006/relationships/image" Target="../media/image45.jpeg"/><Relationship Id="rId3" Type="http://schemas.microsoft.com/office/2007/relationships/hdphoto" Target="../media/hdphoto1.wdp"/><Relationship Id="rId7" Type="http://schemas.openxmlformats.org/officeDocument/2006/relationships/slide" Target="slide5.xml"/><Relationship Id="rId2" Type="http://schemas.openxmlformats.org/officeDocument/2006/relationships/image" Target="../media/image26.pn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10.png"/><Relationship Id="rId5" Type="http://schemas.openxmlformats.org/officeDocument/2006/relationships/image" Target="../media/image27.png"/><Relationship Id="rId10" Type="http://schemas.openxmlformats.org/officeDocument/2006/relationships/slide" Target="slide5.xml"/><Relationship Id="rId4" Type="http://schemas.openxmlformats.org/officeDocument/2006/relationships/hyperlink" Target="video/Malaise%20cardiaque-AVC.mp4" TargetMode="External"/><Relationship Id="rId9"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210.png"/><Relationship Id="rId4" Type="http://schemas.openxmlformats.org/officeDocument/2006/relationships/slide" Target="slide5.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1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24.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210.png"/></Relationships>
</file>

<file path=ppt/slides/_rels/slide35.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1.wdp"/><Relationship Id="rId7" Type="http://schemas.openxmlformats.org/officeDocument/2006/relationships/image" Target="../media/image48.png"/><Relationship Id="rId2" Type="http://schemas.openxmlformats.org/officeDocument/2006/relationships/image" Target="../media/image26.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7.png"/><Relationship Id="rId10" Type="http://schemas.openxmlformats.org/officeDocument/2006/relationships/image" Target="../media/image210.png"/><Relationship Id="rId4" Type="http://schemas.openxmlformats.org/officeDocument/2006/relationships/hyperlink" Target="video/Noyade.mp4" TargetMode="External"/><Relationship Id="rId9" Type="http://schemas.openxmlformats.org/officeDocument/2006/relationships/slide" Target="slide5.xml"/></Relationships>
</file>

<file path=ppt/slides/_rels/slide38.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27.png"/><Relationship Id="rId7" Type="http://schemas.openxmlformats.org/officeDocument/2006/relationships/slide" Target="slide5.xml"/><Relationship Id="rId2" Type="http://schemas.openxmlformats.org/officeDocument/2006/relationships/hyperlink" Target="video/Conclusion%20l'oxymetre.mp4" TargetMode="Externa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hyperlink" Target="video/Conclusion.mp4" TargetMode="Externa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image" Target="../media/image9.png"/><Relationship Id="rId18" Type="http://schemas.openxmlformats.org/officeDocument/2006/relationships/image" Target="../media/image120.png"/><Relationship Id="rId26" Type="http://schemas.openxmlformats.org/officeDocument/2006/relationships/slide" Target="slide29.xml"/><Relationship Id="rId39" Type="http://schemas.openxmlformats.org/officeDocument/2006/relationships/image" Target="../media/image190.png"/><Relationship Id="rId3" Type="http://schemas.openxmlformats.org/officeDocument/2006/relationships/image" Target="../media/image3.jpg"/><Relationship Id="rId21" Type="http://schemas.openxmlformats.org/officeDocument/2006/relationships/image" Target="../media/image22.png"/><Relationship Id="rId34" Type="http://schemas.openxmlformats.org/officeDocument/2006/relationships/image" Target="../media/image18.png"/><Relationship Id="rId42" Type="http://schemas.openxmlformats.org/officeDocument/2006/relationships/image" Target="../media/image200.png"/><Relationship Id="rId47"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slide" Target="slide34.xml"/><Relationship Id="rId25" Type="http://schemas.openxmlformats.org/officeDocument/2006/relationships/image" Target="../media/image15.png"/><Relationship Id="rId33" Type="http://schemas.openxmlformats.org/officeDocument/2006/relationships/image" Target="../media/image170.png"/><Relationship Id="rId38" Type="http://schemas.openxmlformats.org/officeDocument/2006/relationships/slide" Target="slide38.xml"/><Relationship Id="rId46" Type="http://schemas.openxmlformats.org/officeDocument/2006/relationships/image" Target="../media/image23.jpeg"/><Relationship Id="rId2" Type="http://schemas.openxmlformats.org/officeDocument/2006/relationships/notesSlide" Target="../notesSlides/notesSlide1.xml"/><Relationship Id="rId16" Type="http://schemas.openxmlformats.org/officeDocument/2006/relationships/image" Target="../media/image12.png"/><Relationship Id="rId20" Type="http://schemas.openxmlformats.org/officeDocument/2006/relationships/slide" Target="slide22.xml"/><Relationship Id="rId29" Type="http://schemas.openxmlformats.org/officeDocument/2006/relationships/slide" Target="slide10.xml"/><Relationship Id="rId41" Type="http://schemas.openxmlformats.org/officeDocument/2006/relationships/slide" Target="slide32.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slide" Target="slide17.xml"/><Relationship Id="rId24" Type="http://schemas.openxmlformats.org/officeDocument/2006/relationships/image" Target="../media/image140.png"/><Relationship Id="rId32" Type="http://schemas.openxmlformats.org/officeDocument/2006/relationships/slide" Target="slide24.xml"/><Relationship Id="rId37" Type="http://schemas.openxmlformats.org/officeDocument/2006/relationships/image" Target="../media/image19.png"/><Relationship Id="rId40" Type="http://schemas.openxmlformats.org/officeDocument/2006/relationships/image" Target="../media/image20.png"/><Relationship Id="rId45" Type="http://schemas.openxmlformats.org/officeDocument/2006/relationships/image" Target="../media/image150.png"/><Relationship Id="rId5" Type="http://schemas.openxmlformats.org/officeDocument/2006/relationships/slide" Target="slide14.xml"/><Relationship Id="rId15" Type="http://schemas.openxmlformats.org/officeDocument/2006/relationships/image" Target="../media/image11.png"/><Relationship Id="rId23" Type="http://schemas.openxmlformats.org/officeDocument/2006/relationships/slide" Target="slide9.xml"/><Relationship Id="rId28" Type="http://schemas.openxmlformats.org/officeDocument/2006/relationships/image" Target="../media/image16.png"/><Relationship Id="rId36" Type="http://schemas.openxmlformats.org/officeDocument/2006/relationships/image" Target="../media/image180.png"/><Relationship Id="rId10" Type="http://schemas.openxmlformats.org/officeDocument/2006/relationships/image" Target="../media/image7.png"/><Relationship Id="rId19" Type="http://schemas.openxmlformats.org/officeDocument/2006/relationships/image" Target="../media/image13.png"/><Relationship Id="rId31" Type="http://schemas.openxmlformats.org/officeDocument/2006/relationships/image" Target="../media/image17.png"/><Relationship Id="rId44" Type="http://schemas.openxmlformats.org/officeDocument/2006/relationships/image" Target="../media/image22.png"/><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slide" Target="slide6.xml"/><Relationship Id="rId22" Type="http://schemas.openxmlformats.org/officeDocument/2006/relationships/image" Target="../media/image14.png"/><Relationship Id="rId27" Type="http://schemas.openxmlformats.org/officeDocument/2006/relationships/image" Target="../media/image151.png"/><Relationship Id="rId30" Type="http://schemas.openxmlformats.org/officeDocument/2006/relationships/image" Target="../media/image160.png"/><Relationship Id="rId35" Type="http://schemas.openxmlformats.org/officeDocument/2006/relationships/slide" Target="slide27.xml"/><Relationship Id="rId43" Type="http://schemas.openxmlformats.org/officeDocument/2006/relationships/image" Target="../media/image190.png"/></Relationships>
</file>

<file path=ppt/slides/_rels/slide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10.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1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image" Target="../media/image24.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1.wdp"/><Relationship Id="rId7" Type="http://schemas.openxmlformats.org/officeDocument/2006/relationships/slide" Target="slide9.xml"/><Relationship Id="rId2" Type="http://schemas.openxmlformats.org/officeDocument/2006/relationships/image" Target="../media/image26.pn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5.png"/><Relationship Id="rId5" Type="http://schemas.openxmlformats.org/officeDocument/2006/relationships/image" Target="../media/image27.png"/><Relationship Id="rId10" Type="http://schemas.openxmlformats.org/officeDocument/2006/relationships/image" Target="../media/image250.png"/><Relationship Id="rId4" Type="http://schemas.openxmlformats.org/officeDocument/2006/relationships/hyperlink" Target="video/Hemorragie.mp4" TargetMode="External"/><Relationship Id="rId9" Type="http://schemas.openxmlformats.org/officeDocument/2006/relationships/slide" Target="slide5.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50.png"/><Relationship Id="rId5" Type="http://schemas.openxmlformats.org/officeDocument/2006/relationships/slide" Target="slide5.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Neuropédagogie - Les défis pour perfectionner l'apprentissage">
            <a:extLst>
              <a:ext uri="{FF2B5EF4-FFF2-40B4-BE49-F238E27FC236}">
                <a16:creationId xmlns:a16="http://schemas.microsoft.com/office/drawing/2014/main" id="{FF164F50-63DC-D3EB-B973-0637ADB78F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7811" y="0"/>
            <a:ext cx="1104181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29BA58D5-5347-4F23-2F4B-D86DAC9AE342}"/>
              </a:ext>
            </a:extLst>
          </p:cNvPr>
          <p:cNvSpPr txBox="1"/>
          <p:nvPr/>
        </p:nvSpPr>
        <p:spPr>
          <a:xfrm>
            <a:off x="3217653" y="3172706"/>
            <a:ext cx="5581290" cy="1049198"/>
          </a:xfrm>
          <a:prstGeom prst="rect">
            <a:avLst/>
          </a:prstGeom>
          <a:noFill/>
        </p:spPr>
        <p:txBody>
          <a:bodyPr wrap="square">
            <a:spAutoFit/>
            <a:scene3d>
              <a:camera prst="perspectiveHeroicExtremeLeftFacing"/>
              <a:lightRig rig="threePt" dir="t"/>
            </a:scene3d>
          </a:bodyPr>
          <a:lstStyle/>
          <a:p>
            <a:pPr algn="ctr">
              <a:lnSpc>
                <a:spcPts val="3600"/>
              </a:lnSpc>
              <a:defRPr/>
            </a:pPr>
            <a:r>
              <a:rPr lang="fr-FR" sz="4000" dirty="0">
                <a:solidFill>
                  <a:srgbClr val="FF0000"/>
                </a:solidFill>
                <a:latin typeface="Marianne"/>
              </a:rPr>
              <a:t>Jeu de l’oie</a:t>
            </a:r>
          </a:p>
          <a:p>
            <a:pPr algn="ctr">
              <a:lnSpc>
                <a:spcPts val="3600"/>
              </a:lnSpc>
              <a:defRPr/>
            </a:pPr>
            <a:r>
              <a:rPr lang="fr-FR" sz="4000" dirty="0">
                <a:solidFill>
                  <a:srgbClr val="FF0000"/>
                </a:solidFill>
                <a:latin typeface="Marianne"/>
              </a:rPr>
              <a:t>procédures et techniques</a:t>
            </a:r>
            <a:endParaRPr lang="fr-FR" sz="4000" dirty="0">
              <a:solidFill>
                <a:srgbClr val="FF0000"/>
              </a:solidFill>
            </a:endParaRPr>
          </a:p>
        </p:txBody>
      </p:sp>
      <p:pic>
        <p:nvPicPr>
          <p:cNvPr id="3" name="Picture 46">
            <a:extLst>
              <a:ext uri="{FF2B5EF4-FFF2-40B4-BE49-F238E27FC236}">
                <a16:creationId xmlns:a16="http://schemas.microsoft.com/office/drawing/2014/main" id="{273EB309-4AC7-AA92-38A8-C9F5FBFCBBE2}"/>
              </a:ext>
            </a:extLst>
          </p:cNvPr>
          <p:cNvPicPr/>
          <p:nvPr/>
        </p:nvPicPr>
        <p:blipFill>
          <a:blip r:embed="rId3"/>
          <a:stretch>
            <a:fillRect/>
          </a:stretch>
        </p:blipFill>
        <p:spPr>
          <a:xfrm>
            <a:off x="7982662" y="152178"/>
            <a:ext cx="925195" cy="894715"/>
          </a:xfrm>
          <a:prstGeom prst="rect">
            <a:avLst/>
          </a:prstGeom>
        </p:spPr>
      </p:pic>
    </p:spTree>
    <p:extLst>
      <p:ext uri="{BB962C8B-B14F-4D97-AF65-F5344CB8AC3E}">
        <p14:creationId xmlns:p14="http://schemas.microsoft.com/office/powerpoint/2010/main" val="487406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
        <p:nvSpPr>
          <p:cNvPr id="3" name="ZoneTexte 2"/>
          <p:cNvSpPr txBox="1"/>
          <p:nvPr/>
        </p:nvSpPr>
        <p:spPr bwMode="auto">
          <a:xfrm>
            <a:off x="4908331" y="500398"/>
            <a:ext cx="3920359" cy="2831544"/>
          </a:xfrm>
          <a:prstGeom prst="rect">
            <a:avLst/>
          </a:prstGeom>
          <a:noFill/>
        </p:spPr>
        <p:txBody>
          <a:bodyPr wrap="square" rtlCol="0">
            <a:spAutoFit/>
          </a:bodyPr>
          <a:lstStyle/>
          <a:p>
            <a:pPr lvl="0" algn="just" rtl="0">
              <a:buClr>
                <a:srgbClr val="000000"/>
              </a:buClr>
              <a:buSzPct val="100000"/>
            </a:pPr>
            <a:r>
              <a:rPr lang="fr-FR" dirty="0">
                <a:solidFill>
                  <a:srgbClr val="000000"/>
                </a:solidFill>
                <a:sym typeface="Arial"/>
              </a:rPr>
              <a:t>Jean, un homme de 55 ans, est en retraite anticipée en raison d'une insuffisance respiratoire chronique. Ce matin, après une nuit agitée, il ne se sent pas bien. Il a des vertiges et une douleur vive à la poitrine !</a:t>
            </a:r>
          </a:p>
          <a:p>
            <a:pPr lvl="0" algn="just" rtl="0">
              <a:buClr>
                <a:srgbClr val="000000"/>
              </a:buClr>
              <a:buSzPct val="100000"/>
            </a:pPr>
            <a:endParaRPr lang="fr-FR" sz="1000" dirty="0">
              <a:solidFill>
                <a:srgbClr val="000000"/>
              </a:solidFill>
              <a:sym typeface="Arial"/>
            </a:endParaRPr>
          </a:p>
          <a:p>
            <a:pPr lvl="0" algn="just" rtl="0">
              <a:buClr>
                <a:srgbClr val="000000"/>
              </a:buClr>
              <a:buSzPct val="100000"/>
            </a:pPr>
            <a:r>
              <a:rPr lang="fr-FR" dirty="0">
                <a:solidFill>
                  <a:srgbClr val="000000"/>
                </a:solidFill>
                <a:sym typeface="Arial"/>
              </a:rPr>
              <a:t>Le 15 vous déclenche pour un malaise cardiaque.</a:t>
            </a:r>
          </a:p>
          <a:p>
            <a:pPr indent="93663" algn="just">
              <a:lnSpc>
                <a:spcPct val="150000"/>
              </a:lnSpc>
              <a:defRPr/>
            </a:pPr>
            <a:endParaRPr lang="fr-FR" sz="1600" dirty="0">
              <a:solidFill>
                <a:srgbClr val="164194"/>
              </a:solidFill>
            </a:endParaRPr>
          </a:p>
        </p:txBody>
      </p:sp>
      <mc:AlternateContent xmlns:mc="http://schemas.openxmlformats.org/markup-compatibility/2006" xmlns:pslz="http://schemas.microsoft.com/office/powerpoint/2016/slidezoom">
        <mc:Choice Requires="pslz">
          <p:graphicFrame>
            <p:nvGraphicFramePr>
              <p:cNvPr id="5" name="Zoom de diapositive 4">
                <a:extLst>
                  <a:ext uri="{FF2B5EF4-FFF2-40B4-BE49-F238E27FC236}">
                    <a16:creationId xmlns:a16="http://schemas.microsoft.com/office/drawing/2014/main" id="{A4EE9878-FEA3-9697-E0B5-DFA237B827CB}"/>
                  </a:ext>
                </a:extLst>
              </p:cNvPr>
              <p:cNvGraphicFramePr>
                <a:graphicFrameLocks noChangeAspect="1"/>
              </p:cNvGraphicFramePr>
              <p:nvPr>
                <p:extLst>
                  <p:ext uri="{D42A27DB-BD31-4B8C-83A1-F6EECF244321}">
                    <p14:modId xmlns:p14="http://schemas.microsoft.com/office/powerpoint/2010/main" val="2664303652"/>
                  </p:ext>
                </p:extLst>
              </p:nvPr>
            </p:nvGraphicFramePr>
            <p:xfrm>
              <a:off x="7989797" y="5981711"/>
              <a:ext cx="891540" cy="668655"/>
            </p:xfrm>
            <a:graphic>
              <a:graphicData uri="http://schemas.microsoft.com/office/powerpoint/2016/slidezoom">
                <pslz:sldZm>
                  <pslz:sldZmObj sldId="278" cId="3885487160">
                    <pslz:zmPr id="{C0BC91AC-6426-473D-8CEB-4F47D30E78C1}" returnToParent="0" transitionDur="1000">
                      <p166:blipFill xmlns:p166="http://schemas.microsoft.com/office/powerpoint/2016/6/main">
                        <a:blip r:embed="rId3"/>
                        <a:stretch>
                          <a:fillRect/>
                        </a:stretch>
                      </p166:blipFill>
                      <p166:spPr xmlns:p166="http://schemas.microsoft.com/office/powerpoint/2016/6/main">
                        <a:xfrm>
                          <a:off x="0" y="0"/>
                          <a:ext cx="891540" cy="668655"/>
                        </a:xfrm>
                        <a:prstGeom prst="rect">
                          <a:avLst/>
                        </a:prstGeom>
                        <a:ln w="3175">
                          <a:solidFill>
                            <a:prstClr val="ltGray"/>
                          </a:solidFill>
                        </a:ln>
                      </p166:spPr>
                    </pslz:zmPr>
                  </pslz:sldZmObj>
                </pslz:sldZm>
              </a:graphicData>
            </a:graphic>
          </p:graphicFrame>
        </mc:Choice>
        <mc:Fallback xmlns="">
          <p:pic>
            <p:nvPicPr>
              <p:cNvPr id="5" name="Zoom de diapositive 4">
                <a:hlinkClick r:id="rId4" action="ppaction://hlinksldjump"/>
                <a:extLst>
                  <a:ext uri="{FF2B5EF4-FFF2-40B4-BE49-F238E27FC236}">
                    <a16:creationId xmlns:a16="http://schemas.microsoft.com/office/drawing/2014/main" id="{A4EE9878-FEA3-9697-E0B5-DFA237B827CB}"/>
                  </a:ext>
                </a:extLst>
              </p:cNvPr>
              <p:cNvPicPr>
                <a:picLocks noGrp="1" noRot="1" noChangeAspect="1" noMove="1" noResize="1" noEditPoints="1" noAdjustHandles="1" noChangeArrowheads="1" noChangeShapeType="1"/>
              </p:cNvPicPr>
              <p:nvPr/>
            </p:nvPicPr>
            <p:blipFill>
              <a:blip r:embed="rId5"/>
              <a:stretch>
                <a:fillRect/>
              </a:stretch>
            </p:blipFill>
            <p:spPr>
              <a:xfrm>
                <a:off x="7989797" y="5981711"/>
                <a:ext cx="891540" cy="668655"/>
              </a:xfrm>
              <a:prstGeom prst="rect">
                <a:avLst/>
              </a:prstGeom>
              <a:ln w="3175">
                <a:solidFill>
                  <a:prstClr val="ltGray"/>
                </a:solidFill>
              </a:ln>
            </p:spPr>
          </p:pic>
        </mc:Fallback>
      </mc:AlternateContent>
    </p:spTree>
    <p:extLst>
      <p:ext uri="{BB962C8B-B14F-4D97-AF65-F5344CB8AC3E}">
        <p14:creationId xmlns:p14="http://schemas.microsoft.com/office/powerpoint/2010/main" val="3610702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backgroundMark x1="40938" y1="45433" x2="40938" y2="45433"/>
                        <a14:backgroundMark x1="63125" y1="45902" x2="63125" y2="45902"/>
                        <a14:backgroundMark x1="23906" y1="64637" x2="23906" y2="64637"/>
                        <a14:backgroundMark x1="24844" y1="63466" x2="27656" y2="62295"/>
                        <a14:backgroundMark x1="69688" y1="49415" x2="69688" y2="49415"/>
                        <a14:backgroundMark x1="64531" y1="77752" x2="64531" y2="77752"/>
                        <a14:backgroundMark x1="50938" y1="78220" x2="50938" y2="78220"/>
                        <a14:backgroundMark x1="36406" y1="77518" x2="36406" y2="77518"/>
                        <a14:backgroundMark x1="39844" y1="77752" x2="39844" y2="77752"/>
                        <a14:backgroundMark x1="40781" y1="77752" x2="40781" y2="77752"/>
                        <a14:backgroundMark x1="41563" y1="77752" x2="41563" y2="77752"/>
                        <a14:backgroundMark x1="42500" y1="77752" x2="42500" y2="77752"/>
                      </a14:backgroundRemoval>
                    </a14:imgEffect>
                  </a14:imgLayer>
                </a14:imgProps>
              </a:ext>
              <a:ext uri="{28A0092B-C50C-407E-A947-70E740481C1C}">
                <a14:useLocalDpi xmlns:a14="http://schemas.microsoft.com/office/drawing/2010/main" val="0"/>
              </a:ext>
            </a:extLst>
          </a:blip>
          <a:srcRect l="33484" t="48326" r="24867" b="22255"/>
          <a:stretch/>
        </p:blipFill>
        <p:spPr>
          <a:xfrm rot="16200000">
            <a:off x="-243188" y="1295638"/>
            <a:ext cx="2538919" cy="1196508"/>
          </a:xfrm>
          <a:prstGeom prst="rect">
            <a:avLst/>
          </a:prstGeom>
        </p:spPr>
      </p:pic>
      <p:sp>
        <p:nvSpPr>
          <p:cNvPr id="4" name="Rectangle 3"/>
          <p:cNvSpPr/>
          <p:nvPr/>
        </p:nvSpPr>
        <p:spPr>
          <a:xfrm>
            <a:off x="428017" y="282103"/>
            <a:ext cx="8377415" cy="62159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5"/>
          <p:cNvCxnSpPr/>
          <p:nvPr/>
        </p:nvCxnSpPr>
        <p:spPr>
          <a:xfrm flipH="1">
            <a:off x="679270" y="199535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flipH="1">
            <a:off x="679270" y="2180408"/>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rot="5400000" flipH="1">
            <a:off x="753292" y="2085159"/>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rot="5400000" flipH="1">
            <a:off x="609058" y="2085159"/>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rot="5400000" flipH="1">
            <a:off x="746216" y="2277836"/>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rot="5400000" flipH="1">
            <a:off x="997675" y="2281102"/>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H="1">
            <a:off x="672738" y="2354580"/>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rot="5400000" flipH="1">
            <a:off x="1244781" y="181017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rot="5400000" flipH="1">
            <a:off x="997675" y="2100398"/>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H="1">
            <a:off x="924197" y="2193472"/>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H="1">
            <a:off x="924197" y="236546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flipH="1">
            <a:off x="924197" y="201168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rot="5400000" flipH="1">
            <a:off x="1244781" y="1621383"/>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rot="5400000" flipH="1">
            <a:off x="1104891" y="1621383"/>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rot="5400000" flipH="1">
            <a:off x="1106140" y="181017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rot="5400000" flipH="1">
            <a:off x="998011" y="179994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rot="5400000" flipH="1">
            <a:off x="998868" y="161797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rot="5400000" flipH="1">
            <a:off x="859397" y="161797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rot="5400000" flipH="1">
            <a:off x="850719" y="179994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rot="5400000" flipH="1">
            <a:off x="753867" y="161797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rot="5400000" flipH="1">
            <a:off x="759910" y="179311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flipH="1">
            <a:off x="924197" y="1545404"/>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flipH="1">
            <a:off x="926051" y="1883655"/>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flipH="1">
            <a:off x="1171303" y="1548816"/>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flipH="1">
            <a:off x="1178369" y="171622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flipH="1">
            <a:off x="1178369" y="189389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36" name="ZoneTexte 35"/>
          <p:cNvSpPr txBox="1"/>
          <p:nvPr/>
        </p:nvSpPr>
        <p:spPr>
          <a:xfrm>
            <a:off x="1924050" y="695325"/>
            <a:ext cx="6476835" cy="1569660"/>
          </a:xfrm>
          <a:prstGeom prst="rect">
            <a:avLst/>
          </a:prstGeom>
          <a:noFill/>
        </p:spPr>
        <p:txBody>
          <a:bodyPr wrap="square" rtlCol="0">
            <a:spAutoFit/>
          </a:bodyPr>
          <a:lstStyle/>
          <a:p>
            <a:r>
              <a:rPr lang="fr-FR" sz="2400" b="1" dirty="0"/>
              <a:t>P</a:t>
            </a:r>
            <a:r>
              <a:rPr lang="fr-FR" b="1" dirty="0"/>
              <a:t>rovoqué par </a:t>
            </a:r>
            <a:r>
              <a:rPr lang="fr-FR" dirty="0"/>
              <a:t>:</a:t>
            </a:r>
          </a:p>
          <a:p>
            <a:pPr algn="just"/>
            <a:r>
              <a:rPr lang="fr-FR" dirty="0"/>
              <a:t>Jean se souvient : il a récemment appris que son fils unique va déménager à l'étranger pour des raisons professionnelles, ce qui le laisse seul et inquiet pour l'avenir. Les incertitudes et les changements imminents pèse lourdement sur ses épaules.</a:t>
            </a:r>
          </a:p>
        </p:txBody>
      </p:sp>
      <p:sp>
        <p:nvSpPr>
          <p:cNvPr id="37" name="ZoneTexte 36"/>
          <p:cNvSpPr txBox="1"/>
          <p:nvPr/>
        </p:nvSpPr>
        <p:spPr>
          <a:xfrm>
            <a:off x="1924051" y="2237218"/>
            <a:ext cx="6600824" cy="1292662"/>
          </a:xfrm>
          <a:prstGeom prst="rect">
            <a:avLst/>
          </a:prstGeom>
          <a:noFill/>
        </p:spPr>
        <p:txBody>
          <a:bodyPr wrap="square" rtlCol="0">
            <a:spAutoFit/>
          </a:bodyPr>
          <a:lstStyle/>
          <a:p>
            <a:r>
              <a:rPr lang="fr-FR" sz="2400" b="1" dirty="0"/>
              <a:t>Q</a:t>
            </a:r>
            <a:r>
              <a:rPr lang="fr-FR" b="1" dirty="0"/>
              <a:t>ualité </a:t>
            </a:r>
            <a:r>
              <a:rPr lang="fr-FR" dirty="0"/>
              <a:t>:</a:t>
            </a:r>
          </a:p>
          <a:p>
            <a:r>
              <a:rPr lang="fr-FR" dirty="0"/>
              <a:t>Insupportable, je ne pouvais plus respirer</a:t>
            </a:r>
          </a:p>
          <a:p>
            <a:r>
              <a:rPr lang="fr-FR" dirty="0"/>
              <a:t>On me plante une aiguille</a:t>
            </a:r>
          </a:p>
          <a:p>
            <a:endParaRPr lang="fr-FR" dirty="0"/>
          </a:p>
        </p:txBody>
      </p:sp>
      <p:sp>
        <p:nvSpPr>
          <p:cNvPr id="38" name="ZoneTexte 37"/>
          <p:cNvSpPr txBox="1"/>
          <p:nvPr/>
        </p:nvSpPr>
        <p:spPr>
          <a:xfrm>
            <a:off x="1924049" y="3280481"/>
            <a:ext cx="4192970" cy="738664"/>
          </a:xfrm>
          <a:prstGeom prst="rect">
            <a:avLst/>
          </a:prstGeom>
          <a:noFill/>
        </p:spPr>
        <p:txBody>
          <a:bodyPr wrap="square" rtlCol="0">
            <a:spAutoFit/>
          </a:bodyPr>
          <a:lstStyle/>
          <a:p>
            <a:r>
              <a:rPr lang="fr-FR" sz="2400" b="1" dirty="0"/>
              <a:t>R</a:t>
            </a:r>
            <a:r>
              <a:rPr lang="fr-FR" b="1" dirty="0"/>
              <a:t>égion</a:t>
            </a:r>
            <a:r>
              <a:rPr lang="fr-FR" dirty="0"/>
              <a:t>:</a:t>
            </a:r>
          </a:p>
          <a:p>
            <a:r>
              <a:rPr lang="fr-FR" dirty="0"/>
              <a:t>Au niveau du cœur </a:t>
            </a:r>
          </a:p>
        </p:txBody>
      </p:sp>
      <p:sp>
        <p:nvSpPr>
          <p:cNvPr id="39" name="ZoneTexte 38"/>
          <p:cNvSpPr txBox="1"/>
          <p:nvPr/>
        </p:nvSpPr>
        <p:spPr>
          <a:xfrm>
            <a:off x="1924048" y="3945728"/>
            <a:ext cx="4288547" cy="738664"/>
          </a:xfrm>
          <a:prstGeom prst="rect">
            <a:avLst/>
          </a:prstGeom>
          <a:noFill/>
        </p:spPr>
        <p:txBody>
          <a:bodyPr wrap="square" rtlCol="0">
            <a:spAutoFit/>
          </a:bodyPr>
          <a:lstStyle/>
          <a:p>
            <a:r>
              <a:rPr lang="fr-FR" sz="2400" b="1" dirty="0"/>
              <a:t>S</a:t>
            </a:r>
            <a:r>
              <a:rPr lang="fr-FR" b="1" dirty="0"/>
              <a:t>évérité</a:t>
            </a:r>
            <a:r>
              <a:rPr lang="fr-FR" dirty="0"/>
              <a:t>:</a:t>
            </a:r>
          </a:p>
          <a:p>
            <a:r>
              <a:rPr lang="fr-FR" dirty="0"/>
              <a:t>10/10 maintenant 3/10</a:t>
            </a:r>
          </a:p>
        </p:txBody>
      </p:sp>
      <p:sp>
        <p:nvSpPr>
          <p:cNvPr id="40" name="ZoneTexte 39"/>
          <p:cNvSpPr txBox="1"/>
          <p:nvPr/>
        </p:nvSpPr>
        <p:spPr>
          <a:xfrm>
            <a:off x="1924048" y="4644646"/>
            <a:ext cx="4288547" cy="738664"/>
          </a:xfrm>
          <a:prstGeom prst="rect">
            <a:avLst/>
          </a:prstGeom>
          <a:noFill/>
        </p:spPr>
        <p:txBody>
          <a:bodyPr wrap="square" rtlCol="0">
            <a:spAutoFit/>
          </a:bodyPr>
          <a:lstStyle/>
          <a:p>
            <a:r>
              <a:rPr lang="fr-FR" sz="2400" b="1" dirty="0"/>
              <a:t>T</a:t>
            </a:r>
            <a:r>
              <a:rPr lang="fr-FR" b="1" dirty="0"/>
              <a:t>emps </a:t>
            </a:r>
            <a:r>
              <a:rPr lang="fr-FR" dirty="0"/>
              <a:t>:</a:t>
            </a:r>
          </a:p>
          <a:p>
            <a:r>
              <a:rPr lang="fr-FR" dirty="0"/>
              <a:t>Ce matin, pendant 10 min</a:t>
            </a:r>
          </a:p>
        </p:txBody>
      </p:sp>
      <p:cxnSp>
        <p:nvCxnSpPr>
          <p:cNvPr id="42" name="Connecteur droit 41"/>
          <p:cNvCxnSpPr/>
          <p:nvPr/>
        </p:nvCxnSpPr>
        <p:spPr>
          <a:xfrm>
            <a:off x="1924048" y="5420727"/>
            <a:ext cx="4301491" cy="0"/>
          </a:xfrm>
          <a:prstGeom prst="line">
            <a:avLst/>
          </a:prstGeom>
        </p:spPr>
        <p:style>
          <a:lnRef idx="1">
            <a:schemeClr val="accent1"/>
          </a:lnRef>
          <a:fillRef idx="0">
            <a:schemeClr val="accent1"/>
          </a:fillRef>
          <a:effectRef idx="0">
            <a:schemeClr val="accent1"/>
          </a:effectRef>
          <a:fontRef idx="minor">
            <a:schemeClr val="tx1"/>
          </a:fontRef>
        </p:style>
      </p:cxnSp>
      <p:pic>
        <p:nvPicPr>
          <p:cNvPr id="43" name="Image 42"/>
          <p:cNvPicPr>
            <a:picLocks noChangeAspect="1"/>
          </p:cNvPicPr>
          <p:nvPr/>
        </p:nvPicPr>
        <p:blipFill rotWithShape="1">
          <a:blip r:embed="rId4" cstate="print">
            <a:extLst>
              <a:ext uri="{28A0092B-C50C-407E-A947-70E740481C1C}">
                <a14:useLocalDpi xmlns:a14="http://schemas.microsoft.com/office/drawing/2010/main" val="0"/>
              </a:ext>
            </a:extLst>
          </a:blip>
          <a:srcRect l="-487" t="8206" r="487" b="2257"/>
          <a:stretch/>
        </p:blipFill>
        <p:spPr>
          <a:xfrm>
            <a:off x="6241009" y="2482455"/>
            <a:ext cx="2159876" cy="2900855"/>
          </a:xfrm>
          <a:prstGeom prst="rect">
            <a:avLst/>
          </a:prstGeom>
        </p:spPr>
      </p:pic>
      <mc:AlternateContent xmlns:mc="http://schemas.openxmlformats.org/markup-compatibility/2006" xmlns:pslz="http://schemas.microsoft.com/office/powerpoint/2016/slidezoom">
        <mc:Choice Requires="pslz">
          <p:graphicFrame>
            <p:nvGraphicFramePr>
              <p:cNvPr id="3" name="Zoom de diapositive 2">
                <a:extLst>
                  <a:ext uri="{FF2B5EF4-FFF2-40B4-BE49-F238E27FC236}">
                    <a16:creationId xmlns:a16="http://schemas.microsoft.com/office/drawing/2014/main" id="{79A29DFE-D313-6F82-6871-1664097FB909}"/>
                  </a:ext>
                </a:extLst>
              </p:cNvPr>
              <p:cNvGraphicFramePr>
                <a:graphicFrameLocks noChangeAspect="1"/>
              </p:cNvGraphicFramePr>
              <p:nvPr>
                <p:extLst>
                  <p:ext uri="{D42A27DB-BD31-4B8C-83A1-F6EECF244321}">
                    <p14:modId xmlns:p14="http://schemas.microsoft.com/office/powerpoint/2010/main" val="3721218248"/>
                  </p:ext>
                </p:extLst>
              </p:nvPr>
            </p:nvGraphicFramePr>
            <p:xfrm>
              <a:off x="551905" y="5776311"/>
              <a:ext cx="891540" cy="668655"/>
            </p:xfrm>
            <a:graphic>
              <a:graphicData uri="http://schemas.microsoft.com/office/powerpoint/2016/slidezoom">
                <pslz:sldZm>
                  <pslz:sldZmObj sldId="278" cId="3885487160">
                    <pslz:zmPr id="{C0BC91AC-6426-473D-8CEB-4F47D30E78C1}" returnToParent="0" transitionDur="1000">
                      <p166:blipFill xmlns:p166="http://schemas.microsoft.com/office/powerpoint/2016/6/main">
                        <a:blip r:embed="rId5"/>
                        <a:stretch>
                          <a:fillRect/>
                        </a:stretch>
                      </p166:blipFill>
                      <p166:spPr xmlns:p166="http://schemas.microsoft.com/office/powerpoint/2016/6/main">
                        <a:xfrm>
                          <a:off x="0" y="0"/>
                          <a:ext cx="891540" cy="668655"/>
                        </a:xfrm>
                        <a:prstGeom prst="rect">
                          <a:avLst/>
                        </a:prstGeom>
                        <a:ln w="3175">
                          <a:solidFill>
                            <a:prstClr val="ltGray"/>
                          </a:solidFill>
                        </a:ln>
                      </p166:spPr>
                    </pslz:zmPr>
                  </pslz:sldZmObj>
                </pslz:sldZm>
              </a:graphicData>
            </a:graphic>
          </p:graphicFrame>
        </mc:Choice>
        <mc:Fallback xmlns="">
          <p:pic>
            <p:nvPicPr>
              <p:cNvPr id="3" name="Zoom de diapositive 2">
                <a:hlinkClick r:id="rId6" action="ppaction://hlinksldjump"/>
                <a:extLst>
                  <a:ext uri="{FF2B5EF4-FFF2-40B4-BE49-F238E27FC236}">
                    <a16:creationId xmlns:a16="http://schemas.microsoft.com/office/drawing/2014/main" id="{79A29DFE-D313-6F82-6871-1664097FB909}"/>
                  </a:ext>
                </a:extLst>
              </p:cNvPr>
              <p:cNvPicPr>
                <a:picLocks noGrp="1" noRot="1" noChangeAspect="1" noMove="1" noResize="1" noEditPoints="1" noAdjustHandles="1" noChangeArrowheads="1" noChangeShapeType="1"/>
              </p:cNvPicPr>
              <p:nvPr/>
            </p:nvPicPr>
            <p:blipFill>
              <a:blip r:embed="rId7"/>
              <a:stretch>
                <a:fillRect/>
              </a:stretch>
            </p:blipFill>
            <p:spPr>
              <a:xfrm>
                <a:off x="551905" y="5776311"/>
                <a:ext cx="891540" cy="668655"/>
              </a:xfrm>
              <a:prstGeom prst="rect">
                <a:avLst/>
              </a:prstGeom>
              <a:ln w="3175">
                <a:solidFill>
                  <a:prstClr val="ltGray"/>
                </a:solidFill>
              </a:ln>
            </p:spPr>
          </p:pic>
        </mc:Fallback>
      </mc:AlternateContent>
    </p:spTree>
    <p:extLst>
      <p:ext uri="{BB962C8B-B14F-4D97-AF65-F5344CB8AC3E}">
        <p14:creationId xmlns:p14="http://schemas.microsoft.com/office/powerpoint/2010/main" val="727633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backgroundMark x1="40938" y1="45433" x2="40938" y2="45433"/>
                        <a14:backgroundMark x1="63125" y1="45902" x2="63125" y2="45902"/>
                        <a14:backgroundMark x1="23906" y1="64637" x2="23906" y2="64637"/>
                        <a14:backgroundMark x1="24844" y1="63466" x2="27656" y2="62295"/>
                        <a14:backgroundMark x1="69688" y1="49415" x2="69688" y2="49415"/>
                        <a14:backgroundMark x1="64531" y1="77752" x2="64531" y2="77752"/>
                        <a14:backgroundMark x1="50938" y1="78220" x2="50938" y2="78220"/>
                        <a14:backgroundMark x1="36406" y1="77518" x2="36406" y2="77518"/>
                        <a14:backgroundMark x1="39844" y1="77752" x2="39844" y2="77752"/>
                        <a14:backgroundMark x1="40781" y1="77752" x2="40781" y2="77752"/>
                        <a14:backgroundMark x1="41563" y1="77752" x2="41563" y2="77752"/>
                        <a14:backgroundMark x1="42500" y1="77752" x2="42500" y2="77752"/>
                      </a14:backgroundRemoval>
                    </a14:imgEffect>
                  </a14:imgLayer>
                </a14:imgProps>
              </a:ext>
              <a:ext uri="{28A0092B-C50C-407E-A947-70E740481C1C}">
                <a14:useLocalDpi xmlns:a14="http://schemas.microsoft.com/office/drawing/2010/main" val="0"/>
              </a:ext>
            </a:extLst>
          </a:blip>
          <a:srcRect l="33484" t="48326" r="24867" b="22255"/>
          <a:stretch/>
        </p:blipFill>
        <p:spPr>
          <a:xfrm rot="16200000">
            <a:off x="-243188" y="1295638"/>
            <a:ext cx="2538919" cy="1196508"/>
          </a:xfrm>
          <a:prstGeom prst="rect">
            <a:avLst/>
          </a:prstGeom>
        </p:spPr>
      </p:pic>
      <p:sp>
        <p:nvSpPr>
          <p:cNvPr id="4" name="Rectangle 3"/>
          <p:cNvSpPr/>
          <p:nvPr/>
        </p:nvSpPr>
        <p:spPr>
          <a:xfrm>
            <a:off x="428017" y="282103"/>
            <a:ext cx="8377415" cy="62159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5"/>
          <p:cNvCxnSpPr/>
          <p:nvPr/>
        </p:nvCxnSpPr>
        <p:spPr>
          <a:xfrm flipH="1">
            <a:off x="679270" y="199535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flipH="1">
            <a:off x="679270" y="2180408"/>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rot="5400000" flipH="1">
            <a:off x="753292" y="2085159"/>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rot="5400000" flipH="1">
            <a:off x="609058" y="2085159"/>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rot="5400000" flipH="1">
            <a:off x="746216" y="2277836"/>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rot="5400000" flipH="1">
            <a:off x="997675" y="2281102"/>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H="1">
            <a:off x="672738" y="2354580"/>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rot="5400000" flipH="1">
            <a:off x="1244781" y="181017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rot="5400000" flipH="1">
            <a:off x="997675" y="2100398"/>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H="1">
            <a:off x="924197" y="2193472"/>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H="1">
            <a:off x="924197" y="236546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flipH="1">
            <a:off x="924197" y="201168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rot="5400000" flipH="1">
            <a:off x="1244781" y="1621383"/>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rot="5400000" flipH="1">
            <a:off x="1104891" y="1621383"/>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rot="5400000" flipH="1">
            <a:off x="1106140" y="181017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rot="5400000" flipH="1">
            <a:off x="998011" y="179994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rot="5400000" flipH="1">
            <a:off x="998868" y="161797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rot="5400000" flipH="1">
            <a:off x="859397" y="161797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flipH="1">
            <a:off x="924197" y="1545404"/>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flipH="1">
            <a:off x="926051" y="1883655"/>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flipH="1">
            <a:off x="1171303" y="1548816"/>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flipH="1">
            <a:off x="925921" y="1711240"/>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flipH="1">
            <a:off x="1178369" y="189389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7785" y="2365467"/>
            <a:ext cx="2159737" cy="3239606"/>
          </a:xfrm>
          <a:prstGeom prst="rect">
            <a:avLst/>
          </a:prstGeom>
        </p:spPr>
      </p:pic>
      <p:sp>
        <p:nvSpPr>
          <p:cNvPr id="43" name="ZoneTexte 42"/>
          <p:cNvSpPr txBox="1"/>
          <p:nvPr/>
        </p:nvSpPr>
        <p:spPr>
          <a:xfrm>
            <a:off x="1924051" y="695325"/>
            <a:ext cx="6600824" cy="1015663"/>
          </a:xfrm>
          <a:prstGeom prst="rect">
            <a:avLst/>
          </a:prstGeom>
          <a:noFill/>
        </p:spPr>
        <p:txBody>
          <a:bodyPr wrap="square" rtlCol="0">
            <a:spAutoFit/>
          </a:bodyPr>
          <a:lstStyle/>
          <a:p>
            <a:r>
              <a:rPr lang="fr-FR" b="1" dirty="0"/>
              <a:t>Antécédents </a:t>
            </a:r>
            <a:r>
              <a:rPr lang="fr-FR" sz="2400" b="1" dirty="0"/>
              <a:t>M</a:t>
            </a:r>
            <a:r>
              <a:rPr lang="fr-FR" b="1" dirty="0"/>
              <a:t>édicaux </a:t>
            </a:r>
            <a:r>
              <a:rPr lang="fr-FR" dirty="0"/>
              <a:t>:</a:t>
            </a:r>
          </a:p>
          <a:p>
            <a:r>
              <a:rPr lang="fr-FR" dirty="0"/>
              <a:t>Suivi pour insuffisance respiratoire chronique BPCO</a:t>
            </a:r>
          </a:p>
          <a:p>
            <a:endParaRPr lang="fr-FR" dirty="0"/>
          </a:p>
        </p:txBody>
      </p:sp>
      <p:pic>
        <p:nvPicPr>
          <p:cNvPr id="7" name="Image 6"/>
          <p:cNvPicPr>
            <a:picLocks noChangeAspect="1"/>
          </p:cNvPicPr>
          <p:nvPr/>
        </p:nvPicPr>
        <p:blipFill rotWithShape="1">
          <a:blip r:embed="rId5">
            <a:extLst>
              <a:ext uri="{28A0092B-C50C-407E-A947-70E740481C1C}">
                <a14:useLocalDpi xmlns:a14="http://schemas.microsoft.com/office/drawing/2010/main" val="0"/>
              </a:ext>
            </a:extLst>
          </a:blip>
          <a:srcRect l="59672" t="16924" r="10874"/>
          <a:stretch/>
        </p:blipFill>
        <p:spPr>
          <a:xfrm rot="1872015">
            <a:off x="5466214" y="2568094"/>
            <a:ext cx="413808" cy="934640"/>
          </a:xfrm>
          <a:prstGeom prst="rect">
            <a:avLst/>
          </a:prstGeom>
        </p:spPr>
      </p:pic>
      <p:sp>
        <p:nvSpPr>
          <p:cNvPr id="44" name="ZoneTexte 43"/>
          <p:cNvSpPr txBox="1"/>
          <p:nvPr/>
        </p:nvSpPr>
        <p:spPr>
          <a:xfrm>
            <a:off x="1914567" y="1550016"/>
            <a:ext cx="2583053" cy="1015663"/>
          </a:xfrm>
          <a:prstGeom prst="rect">
            <a:avLst/>
          </a:prstGeom>
          <a:noFill/>
        </p:spPr>
        <p:txBody>
          <a:bodyPr wrap="square" rtlCol="0">
            <a:spAutoFit/>
          </a:bodyPr>
          <a:lstStyle/>
          <a:p>
            <a:r>
              <a:rPr lang="fr-FR" sz="2400" b="1" dirty="0"/>
              <a:t>H</a:t>
            </a:r>
            <a:r>
              <a:rPr lang="fr-FR" b="1" dirty="0"/>
              <a:t>ospitalisation </a:t>
            </a:r>
            <a:r>
              <a:rPr lang="fr-FR" dirty="0"/>
              <a:t>:</a:t>
            </a:r>
          </a:p>
          <a:p>
            <a:r>
              <a:rPr lang="fr-FR" dirty="0"/>
              <a:t>Pas d’hospitalisation</a:t>
            </a:r>
          </a:p>
          <a:p>
            <a:endParaRPr lang="fr-FR" dirty="0"/>
          </a:p>
        </p:txBody>
      </p:sp>
      <p:sp>
        <p:nvSpPr>
          <p:cNvPr id="45" name="ZoneTexte 44"/>
          <p:cNvSpPr txBox="1"/>
          <p:nvPr/>
        </p:nvSpPr>
        <p:spPr>
          <a:xfrm>
            <a:off x="1866698" y="2556721"/>
            <a:ext cx="6600824" cy="738664"/>
          </a:xfrm>
          <a:prstGeom prst="rect">
            <a:avLst/>
          </a:prstGeom>
          <a:noFill/>
        </p:spPr>
        <p:txBody>
          <a:bodyPr wrap="square" rtlCol="0">
            <a:spAutoFit/>
          </a:bodyPr>
          <a:lstStyle/>
          <a:p>
            <a:r>
              <a:rPr lang="fr-FR" sz="2400" b="1" dirty="0"/>
              <a:t>T</a:t>
            </a:r>
            <a:r>
              <a:rPr lang="fr-FR" b="1" dirty="0"/>
              <a:t>raitement </a:t>
            </a:r>
            <a:r>
              <a:rPr lang="fr-FR" dirty="0"/>
              <a:t>:</a:t>
            </a:r>
          </a:p>
          <a:p>
            <a:r>
              <a:rPr lang="fr-FR" dirty="0"/>
              <a:t>Prise de médicament « </a:t>
            </a:r>
            <a:r>
              <a:rPr lang="fr-FR" dirty="0" err="1"/>
              <a:t>Bricanyl</a:t>
            </a:r>
            <a:r>
              <a:rPr lang="fr-FR" dirty="0"/>
              <a:t> »</a:t>
            </a:r>
          </a:p>
        </p:txBody>
      </p:sp>
      <p:sp>
        <p:nvSpPr>
          <p:cNvPr id="46" name="ZoneTexte 45"/>
          <p:cNvSpPr txBox="1"/>
          <p:nvPr/>
        </p:nvSpPr>
        <p:spPr>
          <a:xfrm>
            <a:off x="1914567" y="3412034"/>
            <a:ext cx="3462072" cy="738664"/>
          </a:xfrm>
          <a:prstGeom prst="rect">
            <a:avLst/>
          </a:prstGeom>
          <a:noFill/>
        </p:spPr>
        <p:txBody>
          <a:bodyPr wrap="square" rtlCol="0">
            <a:spAutoFit/>
          </a:bodyPr>
          <a:lstStyle/>
          <a:p>
            <a:r>
              <a:rPr lang="fr-FR" sz="2400" b="1" dirty="0"/>
              <a:t>A</a:t>
            </a:r>
            <a:r>
              <a:rPr lang="fr-FR" b="1" dirty="0"/>
              <a:t>llergie </a:t>
            </a:r>
            <a:r>
              <a:rPr lang="fr-FR" dirty="0"/>
              <a:t>:</a:t>
            </a:r>
          </a:p>
          <a:p>
            <a:r>
              <a:rPr lang="fr-FR" dirty="0"/>
              <a:t>Néant</a:t>
            </a:r>
          </a:p>
        </p:txBody>
      </p:sp>
      <p:sp>
        <p:nvSpPr>
          <p:cNvPr id="47" name="ZoneTexte 46"/>
          <p:cNvSpPr txBox="1"/>
          <p:nvPr/>
        </p:nvSpPr>
        <p:spPr>
          <a:xfrm>
            <a:off x="1914567" y="4209267"/>
            <a:ext cx="3462072" cy="1015663"/>
          </a:xfrm>
          <a:prstGeom prst="rect">
            <a:avLst/>
          </a:prstGeom>
          <a:noFill/>
        </p:spPr>
        <p:txBody>
          <a:bodyPr wrap="square" rtlCol="0">
            <a:spAutoFit/>
          </a:bodyPr>
          <a:lstStyle/>
          <a:p>
            <a:r>
              <a:rPr lang="fr-FR" sz="2400" b="1" dirty="0"/>
              <a:t>F</a:t>
            </a:r>
            <a:r>
              <a:rPr lang="fr-FR" b="1" dirty="0"/>
              <a:t>acteurs de risques </a:t>
            </a:r>
            <a:r>
              <a:rPr lang="fr-FR" dirty="0"/>
              <a:t>:</a:t>
            </a:r>
          </a:p>
          <a:p>
            <a:r>
              <a:rPr lang="fr-FR" dirty="0"/>
              <a:t>Fume un paquet / jour</a:t>
            </a:r>
          </a:p>
          <a:p>
            <a:r>
              <a:rPr lang="fr-FR" dirty="0"/>
              <a:t>Stress facilement</a:t>
            </a:r>
          </a:p>
        </p:txBody>
      </p:sp>
      <mc:AlternateContent xmlns:mc="http://schemas.openxmlformats.org/markup-compatibility/2006" xmlns:pslz="http://schemas.microsoft.com/office/powerpoint/2016/slidezoom">
        <mc:Choice Requires="pslz">
          <p:graphicFrame>
            <p:nvGraphicFramePr>
              <p:cNvPr id="3" name="Zoom de diapositive 2">
                <a:extLst>
                  <a:ext uri="{FF2B5EF4-FFF2-40B4-BE49-F238E27FC236}">
                    <a16:creationId xmlns:a16="http://schemas.microsoft.com/office/drawing/2014/main" id="{897F98B2-48B8-660B-EB24-73056F9CCEA0}"/>
                  </a:ext>
                </a:extLst>
              </p:cNvPr>
              <p:cNvGraphicFramePr>
                <a:graphicFrameLocks noChangeAspect="1"/>
              </p:cNvGraphicFramePr>
              <p:nvPr>
                <p:extLst>
                  <p:ext uri="{D42A27DB-BD31-4B8C-83A1-F6EECF244321}">
                    <p14:modId xmlns:p14="http://schemas.microsoft.com/office/powerpoint/2010/main" val="3721218248"/>
                  </p:ext>
                </p:extLst>
              </p:nvPr>
            </p:nvGraphicFramePr>
            <p:xfrm>
              <a:off x="551905" y="5776311"/>
              <a:ext cx="891540" cy="668655"/>
            </p:xfrm>
            <a:graphic>
              <a:graphicData uri="http://schemas.microsoft.com/office/powerpoint/2016/slidezoom">
                <pslz:sldZm>
                  <pslz:sldZmObj sldId="278" cId="3885487160">
                    <pslz:zmPr id="{C0BC91AC-6426-473D-8CEB-4F47D30E78C1}" returnToParent="0" transitionDur="1000">
                      <p166:blipFill xmlns:p166="http://schemas.microsoft.com/office/powerpoint/2016/6/main">
                        <a:blip r:embed="rId6"/>
                        <a:stretch>
                          <a:fillRect/>
                        </a:stretch>
                      </p166:blipFill>
                      <p166:spPr xmlns:p166="http://schemas.microsoft.com/office/powerpoint/2016/6/main">
                        <a:xfrm>
                          <a:off x="0" y="0"/>
                          <a:ext cx="891540" cy="668655"/>
                        </a:xfrm>
                        <a:prstGeom prst="rect">
                          <a:avLst/>
                        </a:prstGeom>
                        <a:ln w="3175">
                          <a:solidFill>
                            <a:prstClr val="ltGray"/>
                          </a:solidFill>
                        </a:ln>
                      </p166:spPr>
                    </pslz:zmPr>
                  </pslz:sldZmObj>
                </pslz:sldZm>
              </a:graphicData>
            </a:graphic>
          </p:graphicFrame>
        </mc:Choice>
        <mc:Fallback xmlns="">
          <p:pic>
            <p:nvPicPr>
              <p:cNvPr id="3" name="Zoom de diapositive 2">
                <a:hlinkClick r:id="rId7" action="ppaction://hlinksldjump"/>
                <a:extLst>
                  <a:ext uri="{FF2B5EF4-FFF2-40B4-BE49-F238E27FC236}">
                    <a16:creationId xmlns:a16="http://schemas.microsoft.com/office/drawing/2014/main" id="{897F98B2-48B8-660B-EB24-73056F9CCEA0}"/>
                  </a:ext>
                </a:extLst>
              </p:cNvPr>
              <p:cNvPicPr>
                <a:picLocks noGrp="1" noRot="1" noChangeAspect="1" noMove="1" noResize="1" noEditPoints="1" noAdjustHandles="1" noChangeArrowheads="1" noChangeShapeType="1"/>
              </p:cNvPicPr>
              <p:nvPr/>
            </p:nvPicPr>
            <p:blipFill>
              <a:blip r:embed="rId8"/>
              <a:stretch>
                <a:fillRect/>
              </a:stretch>
            </p:blipFill>
            <p:spPr>
              <a:xfrm>
                <a:off x="551905" y="5776311"/>
                <a:ext cx="891540" cy="668655"/>
              </a:xfrm>
              <a:prstGeom prst="rect">
                <a:avLst/>
              </a:prstGeom>
              <a:ln w="3175">
                <a:solidFill>
                  <a:prstClr val="ltGray"/>
                </a:solidFill>
              </a:ln>
            </p:spPr>
          </p:pic>
        </mc:Fallback>
      </mc:AlternateContent>
    </p:spTree>
    <p:extLst>
      <p:ext uri="{BB962C8B-B14F-4D97-AF65-F5344CB8AC3E}">
        <p14:creationId xmlns:p14="http://schemas.microsoft.com/office/powerpoint/2010/main" val="3473686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backgroundMark x1="40938" y1="45433" x2="40938" y2="45433"/>
                        <a14:backgroundMark x1="63125" y1="45902" x2="63125" y2="45902"/>
                        <a14:backgroundMark x1="23906" y1="64637" x2="23906" y2="64637"/>
                        <a14:backgroundMark x1="24844" y1="63466" x2="27656" y2="62295"/>
                        <a14:backgroundMark x1="69688" y1="49415" x2="69688" y2="49415"/>
                        <a14:backgroundMark x1="64531" y1="77752" x2="64531" y2="77752"/>
                        <a14:backgroundMark x1="50938" y1="78220" x2="50938" y2="78220"/>
                        <a14:backgroundMark x1="36406" y1="77518" x2="36406" y2="77518"/>
                        <a14:backgroundMark x1="39844" y1="77752" x2="39844" y2="77752"/>
                        <a14:backgroundMark x1="40781" y1="77752" x2="40781" y2="77752"/>
                        <a14:backgroundMark x1="41563" y1="77752" x2="41563" y2="77752"/>
                        <a14:backgroundMark x1="42500" y1="77752" x2="42500" y2="77752"/>
                      </a14:backgroundRemoval>
                    </a14:imgEffect>
                  </a14:imgLayer>
                </a14:imgProps>
              </a:ext>
              <a:ext uri="{28A0092B-C50C-407E-A947-70E740481C1C}">
                <a14:useLocalDpi xmlns:a14="http://schemas.microsoft.com/office/drawing/2010/main" val="0"/>
              </a:ext>
            </a:extLst>
          </a:blip>
          <a:srcRect l="33484" t="48326" r="24867" b="22255"/>
          <a:stretch/>
        </p:blipFill>
        <p:spPr>
          <a:xfrm rot="16200000">
            <a:off x="-243188" y="1295638"/>
            <a:ext cx="2538919" cy="1196508"/>
          </a:xfrm>
          <a:prstGeom prst="rect">
            <a:avLst/>
          </a:prstGeom>
        </p:spPr>
      </p:pic>
      <p:sp>
        <p:nvSpPr>
          <p:cNvPr id="4" name="Rectangle 3"/>
          <p:cNvSpPr/>
          <p:nvPr/>
        </p:nvSpPr>
        <p:spPr>
          <a:xfrm>
            <a:off x="428017" y="282103"/>
            <a:ext cx="8377415" cy="62159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5"/>
          <p:cNvCxnSpPr/>
          <p:nvPr/>
        </p:nvCxnSpPr>
        <p:spPr>
          <a:xfrm flipH="1">
            <a:off x="679270" y="199535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flipH="1">
            <a:off x="679270" y="2180408"/>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rot="5400000" flipH="1">
            <a:off x="753292" y="2085159"/>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rot="5400000" flipH="1">
            <a:off x="609058" y="2085159"/>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rot="5400000" flipH="1">
            <a:off x="746216" y="2277836"/>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rot="5400000" flipH="1">
            <a:off x="997675" y="2281102"/>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H="1">
            <a:off x="672738" y="2354580"/>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rot="5400000" flipH="1">
            <a:off x="1244781" y="181017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rot="5400000" flipH="1">
            <a:off x="997675" y="2100398"/>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H="1">
            <a:off x="924197" y="2193472"/>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H="1">
            <a:off x="924197" y="236546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flipH="1">
            <a:off x="924197" y="201168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rot="5400000" flipH="1">
            <a:off x="1244781" y="1621383"/>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rot="5400000" flipH="1">
            <a:off x="1104891" y="1621383"/>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rot="5400000" flipH="1">
            <a:off x="1106140" y="181017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rot="5400000" flipH="1">
            <a:off x="998011" y="179994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rot="5400000" flipH="1">
            <a:off x="998868" y="161797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rot="5400000" flipH="1">
            <a:off x="859397" y="161797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flipH="1">
            <a:off x="924197" y="1545404"/>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flipH="1">
            <a:off x="926051" y="1883655"/>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flipH="1">
            <a:off x="1171303" y="1548816"/>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flipH="1">
            <a:off x="925921" y="1711240"/>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flipH="1">
            <a:off x="1178369" y="189389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9685" y="1136742"/>
            <a:ext cx="2159737" cy="3239606"/>
          </a:xfrm>
          <a:prstGeom prst="rect">
            <a:avLst/>
          </a:prstGeom>
        </p:spPr>
      </p:pic>
      <p:sp>
        <p:nvSpPr>
          <p:cNvPr id="43" name="ZoneTexte 42"/>
          <p:cNvSpPr txBox="1"/>
          <p:nvPr/>
        </p:nvSpPr>
        <p:spPr>
          <a:xfrm>
            <a:off x="1924051" y="695325"/>
            <a:ext cx="6600824" cy="646331"/>
          </a:xfrm>
          <a:prstGeom prst="rect">
            <a:avLst/>
          </a:prstGeom>
          <a:noFill/>
        </p:spPr>
        <p:txBody>
          <a:bodyPr wrap="square" rtlCol="0">
            <a:spAutoFit/>
          </a:bodyPr>
          <a:lstStyle/>
          <a:p>
            <a:r>
              <a:rPr lang="fr-FR" b="1" dirty="0"/>
              <a:t>La mesure des paramètres physiologiques </a:t>
            </a:r>
            <a:r>
              <a:rPr lang="fr-FR" dirty="0"/>
              <a:t>:</a:t>
            </a:r>
          </a:p>
          <a:p>
            <a:endParaRPr lang="fr-FR" dirty="0"/>
          </a:p>
        </p:txBody>
      </p:sp>
      <p:sp>
        <p:nvSpPr>
          <p:cNvPr id="34" name="Rectangle 33"/>
          <p:cNvSpPr/>
          <p:nvPr/>
        </p:nvSpPr>
        <p:spPr bwMode="auto">
          <a:xfrm>
            <a:off x="2075677" y="1253397"/>
            <a:ext cx="3540458" cy="923330"/>
          </a:xfrm>
          <a:prstGeom prst="rect">
            <a:avLst/>
          </a:prstGeom>
        </p:spPr>
        <p:txBody>
          <a:bodyPr wrap="square">
            <a:spAutoFit/>
          </a:bodyPr>
          <a:lstStyle/>
          <a:p>
            <a:pPr lvl="0" rtl="0">
              <a:buClr>
                <a:srgbClr val="000000"/>
              </a:buClr>
              <a:buSzPct val="100000"/>
            </a:pPr>
            <a:r>
              <a:rPr lang="fr-FR" b="1" dirty="0">
                <a:solidFill>
                  <a:srgbClr val="000000"/>
                </a:solidFill>
                <a:sym typeface="Arial"/>
              </a:rPr>
              <a:t>Respiration :</a:t>
            </a:r>
            <a:endParaRPr lang="fr-FR" sz="1000" b="1" dirty="0">
              <a:solidFill>
                <a:srgbClr val="000000"/>
              </a:solidFill>
              <a:sym typeface="Arial"/>
            </a:endParaRP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FAR : 14 / ample / régulière</a:t>
            </a: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A la base sous O2 débit 2L/min</a:t>
            </a:r>
            <a:endParaRPr lang="fr-FR" dirty="0">
              <a:solidFill>
                <a:schemeClr val="dk1"/>
              </a:solidFill>
              <a:sym typeface="Arial"/>
            </a:endParaRPr>
          </a:p>
        </p:txBody>
      </p:sp>
      <p:sp>
        <p:nvSpPr>
          <p:cNvPr id="35" name="Rectangle 34"/>
          <p:cNvSpPr/>
          <p:nvPr/>
        </p:nvSpPr>
        <p:spPr bwMode="auto">
          <a:xfrm>
            <a:off x="2016203" y="2180408"/>
            <a:ext cx="2757975" cy="923330"/>
          </a:xfrm>
          <a:prstGeom prst="rect">
            <a:avLst/>
          </a:prstGeom>
        </p:spPr>
        <p:txBody>
          <a:bodyPr wrap="square">
            <a:spAutoFit/>
          </a:bodyPr>
          <a:lstStyle/>
          <a:p>
            <a:pPr lvl="0" rtl="0">
              <a:buClr>
                <a:srgbClr val="000000"/>
              </a:buClr>
              <a:buSzPct val="100000"/>
            </a:pPr>
            <a:r>
              <a:rPr lang="fr-FR" b="1" dirty="0">
                <a:solidFill>
                  <a:srgbClr val="000000"/>
                </a:solidFill>
                <a:sym typeface="Arial"/>
              </a:rPr>
              <a:t>Circulation :</a:t>
            </a:r>
            <a:endParaRPr lang="fr-FR" sz="1000" b="1" dirty="0">
              <a:solidFill>
                <a:srgbClr val="000000"/>
              </a:solidFill>
              <a:sym typeface="Arial"/>
            </a:endParaRP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FAR : 88 / Bien frappé</a:t>
            </a: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PA : 140 / 90</a:t>
            </a:r>
            <a:endParaRPr lang="fr-FR" dirty="0">
              <a:solidFill>
                <a:schemeClr val="dk1"/>
              </a:solidFill>
              <a:sym typeface="Arial"/>
            </a:endParaRPr>
          </a:p>
        </p:txBody>
      </p:sp>
      <p:sp>
        <p:nvSpPr>
          <p:cNvPr id="36" name="Rectangle 35"/>
          <p:cNvSpPr/>
          <p:nvPr/>
        </p:nvSpPr>
        <p:spPr bwMode="auto">
          <a:xfrm>
            <a:off x="2016203" y="3238264"/>
            <a:ext cx="3599932" cy="646331"/>
          </a:xfrm>
          <a:prstGeom prst="rect">
            <a:avLst/>
          </a:prstGeom>
        </p:spPr>
        <p:txBody>
          <a:bodyPr wrap="square">
            <a:spAutoFit/>
          </a:bodyPr>
          <a:lstStyle/>
          <a:p>
            <a:pPr lvl="0" rtl="0">
              <a:buClr>
                <a:srgbClr val="000000"/>
              </a:buClr>
              <a:buSzPct val="100000"/>
            </a:pPr>
            <a:r>
              <a:rPr lang="fr-FR" b="1" dirty="0">
                <a:solidFill>
                  <a:srgbClr val="000000"/>
                </a:solidFill>
                <a:sym typeface="Arial"/>
              </a:rPr>
              <a:t>Scores ou </a:t>
            </a:r>
            <a:r>
              <a:rPr lang="fr-FR" b="1" dirty="0" err="1">
                <a:solidFill>
                  <a:srgbClr val="000000"/>
                </a:solidFill>
                <a:sym typeface="Arial"/>
              </a:rPr>
              <a:t>echelles</a:t>
            </a:r>
            <a:r>
              <a:rPr lang="fr-FR" b="1" dirty="0">
                <a:solidFill>
                  <a:srgbClr val="000000"/>
                </a:solidFill>
                <a:sym typeface="Arial"/>
              </a:rPr>
              <a:t> :</a:t>
            </a:r>
            <a:endParaRPr lang="fr-FR" sz="1000" b="1" dirty="0">
              <a:solidFill>
                <a:srgbClr val="000000"/>
              </a:solidFill>
              <a:sym typeface="Arial"/>
            </a:endParaRP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AVPU : RAS</a:t>
            </a:r>
            <a:endParaRPr lang="fr-FR" dirty="0">
              <a:solidFill>
                <a:schemeClr val="dk1"/>
              </a:solidFill>
              <a:sym typeface="Arial"/>
            </a:endParaRPr>
          </a:p>
        </p:txBody>
      </p:sp>
      <p:cxnSp>
        <p:nvCxnSpPr>
          <p:cNvPr id="37" name="Connecteur droit 36"/>
          <p:cNvCxnSpPr/>
          <p:nvPr/>
        </p:nvCxnSpPr>
        <p:spPr>
          <a:xfrm rot="5400000" flipH="1">
            <a:off x="859397" y="179994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38" name="Connecteur droit 37"/>
          <p:cNvCxnSpPr/>
          <p:nvPr/>
        </p:nvCxnSpPr>
        <p:spPr>
          <a:xfrm flipH="1">
            <a:off x="1178369" y="1714739"/>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25" name="Rectangle à coins arrondis 24"/>
          <p:cNvSpPr/>
          <p:nvPr/>
        </p:nvSpPr>
        <p:spPr>
          <a:xfrm>
            <a:off x="426362" y="4376046"/>
            <a:ext cx="2219325" cy="5753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Geste attendu :</a:t>
            </a:r>
          </a:p>
        </p:txBody>
      </p:sp>
      <p:sp>
        <p:nvSpPr>
          <p:cNvPr id="26" name="ZoneTexte 25"/>
          <p:cNvSpPr txBox="1"/>
          <p:nvPr/>
        </p:nvSpPr>
        <p:spPr>
          <a:xfrm>
            <a:off x="2644031" y="4316282"/>
            <a:ext cx="5944208" cy="1754326"/>
          </a:xfrm>
          <a:prstGeom prst="rect">
            <a:avLst/>
          </a:prstGeom>
          <a:noFill/>
        </p:spPr>
        <p:txBody>
          <a:bodyPr wrap="square" rtlCol="0">
            <a:spAutoFit/>
          </a:bodyPr>
          <a:lstStyle/>
          <a:p>
            <a:r>
              <a:rPr lang="fr-FR" dirty="0"/>
              <a:t>Pas de détresse vitale, BPCO</a:t>
            </a:r>
          </a:p>
          <a:p>
            <a:r>
              <a:rPr lang="fr-FR" dirty="0"/>
              <a:t>La lunette O2 est indiquée pour l’aggravation d’une insuffisance respiratoire chronique. Maintenir une SpO2 entre 89 et 94 %. Attention, les lunettes peuvent entraîner une irritation nasale pour des débits &gt; 4 l/min </a:t>
            </a:r>
          </a:p>
          <a:p>
            <a:r>
              <a:rPr lang="fr-FR" dirty="0">
                <a:solidFill>
                  <a:srgbClr val="FF9900"/>
                </a:solidFill>
              </a:rPr>
              <a:t>Fiche technique </a:t>
            </a:r>
            <a:r>
              <a:rPr lang="fr-FR" i="1" dirty="0">
                <a:solidFill>
                  <a:srgbClr val="FF9900"/>
                </a:solidFill>
              </a:rPr>
              <a:t>05FT20</a:t>
            </a:r>
          </a:p>
        </p:txBody>
      </p:sp>
      <p:pic>
        <p:nvPicPr>
          <p:cNvPr id="39" name="Image 38">
            <a:hlinkClick r:id="rId5" action="ppaction://hlinkfile"/>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852" b="96305" l="10000" r="90000"/>
                    </a14:imgEffect>
                  </a14:imgLayer>
                </a14:imgProps>
              </a:ext>
              <a:ext uri="{28A0092B-C50C-407E-A947-70E740481C1C}">
                <a14:useLocalDpi xmlns:a14="http://schemas.microsoft.com/office/drawing/2010/main" val="0"/>
              </a:ext>
            </a:extLst>
          </a:blip>
          <a:stretch>
            <a:fillRect/>
          </a:stretch>
        </p:blipFill>
        <p:spPr>
          <a:xfrm>
            <a:off x="7349553" y="5499595"/>
            <a:ext cx="1602061" cy="1016308"/>
          </a:xfrm>
          <a:prstGeom prst="rect">
            <a:avLst/>
          </a:prstGeom>
        </p:spPr>
      </p:pic>
      <mc:AlternateContent xmlns:mc="http://schemas.openxmlformats.org/markup-compatibility/2006" xmlns:pslz="http://schemas.microsoft.com/office/powerpoint/2016/slidezoom">
        <mc:Choice Requires="pslz">
          <p:graphicFrame>
            <p:nvGraphicFramePr>
              <p:cNvPr id="7" name="Zoom de diapositive 6">
                <a:extLst>
                  <a:ext uri="{FF2B5EF4-FFF2-40B4-BE49-F238E27FC236}">
                    <a16:creationId xmlns:a16="http://schemas.microsoft.com/office/drawing/2014/main" id="{58263E31-59A8-850F-3993-4D7CE3A964A4}"/>
                  </a:ext>
                </a:extLst>
              </p:cNvPr>
              <p:cNvGraphicFramePr>
                <a:graphicFrameLocks noChangeAspect="1"/>
              </p:cNvGraphicFramePr>
              <p:nvPr>
                <p:extLst>
                  <p:ext uri="{D42A27DB-BD31-4B8C-83A1-F6EECF244321}">
                    <p14:modId xmlns:p14="http://schemas.microsoft.com/office/powerpoint/2010/main" val="3721218248"/>
                  </p:ext>
                </p:extLst>
              </p:nvPr>
            </p:nvGraphicFramePr>
            <p:xfrm>
              <a:off x="551905" y="5776311"/>
              <a:ext cx="891540" cy="668655"/>
            </p:xfrm>
            <a:graphic>
              <a:graphicData uri="http://schemas.microsoft.com/office/powerpoint/2016/slidezoom">
                <pslz:sldZm>
                  <pslz:sldZmObj sldId="278" cId="3885487160">
                    <pslz:zmPr id="{C0BC91AC-6426-473D-8CEB-4F47D30E78C1}" returnToParent="0" transitionDur="1000">
                      <p166:blipFill xmlns:p166="http://schemas.microsoft.com/office/powerpoint/2016/6/main">
                        <a:blip r:embed="rId8"/>
                        <a:stretch>
                          <a:fillRect/>
                        </a:stretch>
                      </p166:blipFill>
                      <p166:spPr xmlns:p166="http://schemas.microsoft.com/office/powerpoint/2016/6/main">
                        <a:xfrm>
                          <a:off x="0" y="0"/>
                          <a:ext cx="891540" cy="668655"/>
                        </a:xfrm>
                        <a:prstGeom prst="rect">
                          <a:avLst/>
                        </a:prstGeom>
                        <a:ln w="3175">
                          <a:solidFill>
                            <a:prstClr val="ltGray"/>
                          </a:solidFill>
                        </a:ln>
                      </p166:spPr>
                    </pslz:zmPr>
                  </pslz:sldZmObj>
                </pslz:sldZm>
              </a:graphicData>
            </a:graphic>
          </p:graphicFrame>
        </mc:Choice>
        <mc:Fallback xmlns="">
          <p:pic>
            <p:nvPicPr>
              <p:cNvPr id="7" name="Zoom de diapositive 6">
                <a:hlinkClick r:id="rId9" action="ppaction://hlinksldjump"/>
                <a:extLst>
                  <a:ext uri="{FF2B5EF4-FFF2-40B4-BE49-F238E27FC236}">
                    <a16:creationId xmlns:a16="http://schemas.microsoft.com/office/drawing/2014/main" id="{58263E31-59A8-850F-3993-4D7CE3A964A4}"/>
                  </a:ext>
                </a:extLst>
              </p:cNvPr>
              <p:cNvPicPr>
                <a:picLocks noGrp="1" noRot="1" noChangeAspect="1" noMove="1" noResize="1" noEditPoints="1" noAdjustHandles="1" noChangeArrowheads="1" noChangeShapeType="1"/>
              </p:cNvPicPr>
              <p:nvPr/>
            </p:nvPicPr>
            <p:blipFill>
              <a:blip r:embed="rId10"/>
              <a:stretch>
                <a:fillRect/>
              </a:stretch>
            </p:blipFill>
            <p:spPr>
              <a:xfrm>
                <a:off x="551905" y="5776311"/>
                <a:ext cx="891540" cy="668655"/>
              </a:xfrm>
              <a:prstGeom prst="rect">
                <a:avLst/>
              </a:prstGeom>
              <a:ln w="3175">
                <a:solidFill>
                  <a:prstClr val="ltGray"/>
                </a:solidFill>
              </a:ln>
            </p:spPr>
          </p:pic>
        </mc:Fallback>
      </mc:AlternateContent>
    </p:spTree>
    <p:extLst>
      <p:ext uri="{BB962C8B-B14F-4D97-AF65-F5344CB8AC3E}">
        <p14:creationId xmlns:p14="http://schemas.microsoft.com/office/powerpoint/2010/main" val="49350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bwMode="auto">
          <a:xfrm>
            <a:off x="410094" y="541961"/>
            <a:ext cx="8471243" cy="923330"/>
          </a:xfrm>
          <a:prstGeom prst="rect">
            <a:avLst/>
          </a:prstGeom>
          <a:noFill/>
        </p:spPr>
        <p:txBody>
          <a:bodyPr wrap="square" rtlCol="0">
            <a:spAutoFit/>
          </a:bodyPr>
          <a:lstStyle/>
          <a:p>
            <a:pPr algn="just"/>
            <a:r>
              <a:rPr lang="fr-FR" dirty="0"/>
              <a:t>Dans une rue animée, des passants remarquent un homme d'une cinquantaine d'années, allongé sur le trottoir. Conscient mais visiblement désorienté, il semble être confus. De plus, ils se demandent si la victime ne serait pas alcoolisée. </a:t>
            </a:r>
          </a:p>
        </p:txBody>
      </p:sp>
      <p:sp>
        <p:nvSpPr>
          <p:cNvPr id="5" name="ZoneTexte 4"/>
          <p:cNvSpPr txBox="1"/>
          <p:nvPr/>
        </p:nvSpPr>
        <p:spPr bwMode="auto">
          <a:xfrm>
            <a:off x="5914417" y="1465291"/>
            <a:ext cx="2966920" cy="4493538"/>
          </a:xfrm>
          <a:prstGeom prst="rect">
            <a:avLst/>
          </a:prstGeom>
          <a:noFill/>
        </p:spPr>
        <p:txBody>
          <a:bodyPr wrap="square" rtlCol="0">
            <a:spAutoFit/>
          </a:bodyPr>
          <a:lstStyle/>
          <a:p>
            <a:pPr lvl="0" algn="just" rtl="0">
              <a:buClr>
                <a:srgbClr val="000000"/>
              </a:buClr>
              <a:buSzPct val="100000"/>
            </a:pPr>
            <a:endParaRPr lang="fr-FR" sz="1000" dirty="0">
              <a:solidFill>
                <a:srgbClr val="000000"/>
              </a:solidFill>
              <a:latin typeface="Arial"/>
              <a:sym typeface="Arial"/>
            </a:endParaRPr>
          </a:p>
          <a:p>
            <a:pPr algn="just" rtl="0">
              <a:buClr>
                <a:srgbClr val="000000"/>
              </a:buClr>
              <a:buSzPct val="100000"/>
            </a:pPr>
            <a:r>
              <a:rPr lang="fr-FR" dirty="0"/>
              <a:t>Le visage partiellement déformé de l'homme ajoute à l'inquiétude des témoins. Ils appellent la gendarmerie pour obtenir un contrôle d'alcoolémie sur la voie publique et faire évacuer la personne.</a:t>
            </a:r>
          </a:p>
          <a:p>
            <a:pPr algn="just" rtl="0">
              <a:buClr>
                <a:srgbClr val="000000"/>
              </a:buClr>
              <a:buSzPct val="100000"/>
            </a:pPr>
            <a:endParaRPr lang="fr-FR" dirty="0"/>
          </a:p>
          <a:p>
            <a:pPr algn="just" rtl="0">
              <a:buClr>
                <a:srgbClr val="000000"/>
              </a:buClr>
              <a:buSzPct val="100000"/>
            </a:pPr>
            <a:r>
              <a:rPr lang="fr-FR" dirty="0"/>
              <a:t>La gendarmerie demande l’intervention des secours. </a:t>
            </a:r>
          </a:p>
          <a:p>
            <a:pPr algn="just" rtl="0">
              <a:buClr>
                <a:srgbClr val="000000"/>
              </a:buClr>
              <a:buSzPct val="100000"/>
            </a:pPr>
            <a:endParaRPr lang="fr-FR" dirty="0"/>
          </a:p>
          <a:p>
            <a:pPr lvl="0" algn="just" rtl="0">
              <a:buClr>
                <a:srgbClr val="000000"/>
              </a:buClr>
              <a:buSzPct val="100000"/>
            </a:pPr>
            <a:r>
              <a:rPr lang="fr-FR" dirty="0">
                <a:solidFill>
                  <a:srgbClr val="000000"/>
                </a:solidFill>
                <a:sym typeface="Arial"/>
              </a:rPr>
              <a:t>Le 15 vous déclenche pour un malaise sur la voie publique</a:t>
            </a:r>
            <a:r>
              <a:rPr lang="fr-FR" dirty="0">
                <a:solidFill>
                  <a:srgbClr val="000000"/>
                </a:solidFill>
                <a:latin typeface="Arial"/>
                <a:sym typeface="Arial"/>
              </a:rPr>
              <a:t>.</a:t>
            </a:r>
          </a:p>
          <a:p>
            <a:pPr indent="93663" algn="just">
              <a:lnSpc>
                <a:spcPct val="150000"/>
              </a:lnSpc>
              <a:defRPr/>
            </a:pPr>
            <a:endParaRPr lang="fr-FR" sz="1600" dirty="0">
              <a:solidFill>
                <a:srgbClr val="164194"/>
              </a:solidFill>
              <a:latin typeface="Marianne ExtraBold"/>
            </a:endParaRPr>
          </a:p>
        </p:txBody>
      </p:sp>
      <p:pic>
        <p:nvPicPr>
          <p:cNvPr id="6" name="Image 5">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14221" y="1569170"/>
            <a:ext cx="5068909" cy="5068909"/>
          </a:xfrm>
          <a:prstGeom prst="rect">
            <a:avLst/>
          </a:prstGeom>
        </p:spPr>
      </p:pic>
      <mc:AlternateContent xmlns:mc="http://schemas.openxmlformats.org/markup-compatibility/2006" xmlns:pslz="http://schemas.microsoft.com/office/powerpoint/2016/slidezoom">
        <mc:Choice Requires="pslz">
          <p:graphicFrame>
            <p:nvGraphicFramePr>
              <p:cNvPr id="7" name="Zoom de diapositive 6">
                <a:extLst>
                  <a:ext uri="{FF2B5EF4-FFF2-40B4-BE49-F238E27FC236}">
                    <a16:creationId xmlns:a16="http://schemas.microsoft.com/office/drawing/2014/main" id="{F67DB3CB-11CB-E7A5-14AC-1803117855B9}"/>
                  </a:ext>
                </a:extLst>
              </p:cNvPr>
              <p:cNvGraphicFramePr>
                <a:graphicFrameLocks noChangeAspect="1"/>
              </p:cNvGraphicFramePr>
              <p:nvPr>
                <p:extLst>
                  <p:ext uri="{D42A27DB-BD31-4B8C-83A1-F6EECF244321}">
                    <p14:modId xmlns:p14="http://schemas.microsoft.com/office/powerpoint/2010/main" val="2664303652"/>
                  </p:ext>
                </p:extLst>
              </p:nvPr>
            </p:nvGraphicFramePr>
            <p:xfrm>
              <a:off x="7989797" y="5981711"/>
              <a:ext cx="891540" cy="668655"/>
            </p:xfrm>
            <a:graphic>
              <a:graphicData uri="http://schemas.microsoft.com/office/powerpoint/2016/slidezoom">
                <pslz:sldZm>
                  <pslz:sldZmObj sldId="278" cId="3885487160">
                    <pslz:zmPr id="{C0BC91AC-6426-473D-8CEB-4F47D30E78C1}" returnToParent="0" transitionDur="1000">
                      <p166:blipFill xmlns:p166="http://schemas.microsoft.com/office/powerpoint/2016/6/main">
                        <a:blip r:embed="rId4"/>
                        <a:stretch>
                          <a:fillRect/>
                        </a:stretch>
                      </p166:blipFill>
                      <p166:spPr xmlns:p166="http://schemas.microsoft.com/office/powerpoint/2016/6/main">
                        <a:xfrm>
                          <a:off x="0" y="0"/>
                          <a:ext cx="891540" cy="668655"/>
                        </a:xfrm>
                        <a:prstGeom prst="rect">
                          <a:avLst/>
                        </a:prstGeom>
                        <a:ln w="3175">
                          <a:solidFill>
                            <a:prstClr val="ltGray"/>
                          </a:solidFill>
                        </a:ln>
                      </p166:spPr>
                    </pslz:zmPr>
                  </pslz:sldZmObj>
                </pslz:sldZm>
              </a:graphicData>
            </a:graphic>
          </p:graphicFrame>
        </mc:Choice>
        <mc:Fallback xmlns="">
          <p:pic>
            <p:nvPicPr>
              <p:cNvPr id="7" name="Zoom de diapositive 6">
                <a:hlinkClick r:id="rId5" action="ppaction://hlinksldjump"/>
                <a:extLst>
                  <a:ext uri="{FF2B5EF4-FFF2-40B4-BE49-F238E27FC236}">
                    <a16:creationId xmlns:a16="http://schemas.microsoft.com/office/drawing/2014/main" id="{F67DB3CB-11CB-E7A5-14AC-1803117855B9}"/>
                  </a:ext>
                </a:extLst>
              </p:cNvPr>
              <p:cNvPicPr>
                <a:picLocks noGrp="1" noRot="1" noChangeAspect="1" noMove="1" noResize="1" noEditPoints="1" noAdjustHandles="1" noChangeArrowheads="1" noChangeShapeType="1"/>
              </p:cNvPicPr>
              <p:nvPr/>
            </p:nvPicPr>
            <p:blipFill>
              <a:blip r:embed="rId6"/>
              <a:stretch>
                <a:fillRect/>
              </a:stretch>
            </p:blipFill>
            <p:spPr>
              <a:xfrm>
                <a:off x="7989797" y="5981711"/>
                <a:ext cx="891540" cy="668655"/>
              </a:xfrm>
              <a:prstGeom prst="rect">
                <a:avLst/>
              </a:prstGeom>
              <a:ln w="3175">
                <a:solidFill>
                  <a:prstClr val="ltGray"/>
                </a:solidFill>
              </a:ln>
            </p:spPr>
          </p:pic>
        </mc:Fallback>
      </mc:AlternateContent>
    </p:spTree>
    <p:extLst>
      <p:ext uri="{BB962C8B-B14F-4D97-AF65-F5344CB8AC3E}">
        <p14:creationId xmlns:p14="http://schemas.microsoft.com/office/powerpoint/2010/main" val="1509467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backgroundMark x1="40938" y1="45433" x2="40938" y2="45433"/>
                        <a14:backgroundMark x1="63125" y1="45902" x2="63125" y2="45902"/>
                        <a14:backgroundMark x1="23906" y1="64637" x2="23906" y2="64637"/>
                        <a14:backgroundMark x1="24844" y1="63466" x2="27656" y2="62295"/>
                        <a14:backgroundMark x1="69688" y1="49415" x2="69688" y2="49415"/>
                        <a14:backgroundMark x1="64531" y1="77752" x2="64531" y2="77752"/>
                        <a14:backgroundMark x1="50938" y1="78220" x2="50938" y2="78220"/>
                        <a14:backgroundMark x1="36406" y1="77518" x2="36406" y2="77518"/>
                        <a14:backgroundMark x1="39844" y1="77752" x2="39844" y2="77752"/>
                        <a14:backgroundMark x1="40781" y1="77752" x2="40781" y2="77752"/>
                        <a14:backgroundMark x1="41563" y1="77752" x2="41563" y2="77752"/>
                        <a14:backgroundMark x1="42500" y1="77752" x2="42500" y2="77752"/>
                      </a14:backgroundRemoval>
                    </a14:imgEffect>
                  </a14:imgLayer>
                </a14:imgProps>
              </a:ext>
              <a:ext uri="{28A0092B-C50C-407E-A947-70E740481C1C}">
                <a14:useLocalDpi xmlns:a14="http://schemas.microsoft.com/office/drawing/2010/main" val="0"/>
              </a:ext>
            </a:extLst>
          </a:blip>
          <a:srcRect l="33484" t="48326" r="24867" b="22255"/>
          <a:stretch/>
        </p:blipFill>
        <p:spPr>
          <a:xfrm rot="16200000">
            <a:off x="-243188" y="1295638"/>
            <a:ext cx="2538919" cy="1196508"/>
          </a:xfrm>
          <a:prstGeom prst="rect">
            <a:avLst/>
          </a:prstGeom>
        </p:spPr>
      </p:pic>
      <p:sp>
        <p:nvSpPr>
          <p:cNvPr id="4" name="Rectangle 3"/>
          <p:cNvSpPr/>
          <p:nvPr/>
        </p:nvSpPr>
        <p:spPr>
          <a:xfrm>
            <a:off x="428017" y="282103"/>
            <a:ext cx="8377415" cy="62159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5"/>
          <p:cNvCxnSpPr/>
          <p:nvPr/>
        </p:nvCxnSpPr>
        <p:spPr>
          <a:xfrm flipH="1">
            <a:off x="679270" y="199535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flipH="1">
            <a:off x="679270" y="2180408"/>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rot="5400000" flipH="1">
            <a:off x="753292" y="2085159"/>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rot="5400000" flipH="1">
            <a:off x="609058" y="2085159"/>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rot="5400000" flipH="1">
            <a:off x="746216" y="2277836"/>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rot="5400000" flipH="1">
            <a:off x="997675" y="2281102"/>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H="1">
            <a:off x="672738" y="2354580"/>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rot="5400000" flipH="1">
            <a:off x="1244781" y="181017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rot="5400000" flipH="1">
            <a:off x="997675" y="2100398"/>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H="1">
            <a:off x="924197" y="2193472"/>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H="1">
            <a:off x="924197" y="236546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flipH="1">
            <a:off x="924197" y="201168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rot="5400000" flipH="1">
            <a:off x="1244781" y="1621383"/>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rot="5400000" flipH="1">
            <a:off x="1104891" y="1621383"/>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rot="5400000" flipH="1">
            <a:off x="1106140" y="181017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rot="5400000" flipH="1">
            <a:off x="998868" y="1622204"/>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rot="5400000" flipH="1">
            <a:off x="997675" y="179994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flipH="1">
            <a:off x="924197" y="1545404"/>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flipH="1">
            <a:off x="1171303" y="1548816"/>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flipH="1">
            <a:off x="1178369" y="189389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36" name="ZoneTexte 35"/>
          <p:cNvSpPr txBox="1"/>
          <p:nvPr/>
        </p:nvSpPr>
        <p:spPr>
          <a:xfrm>
            <a:off x="1924048" y="626884"/>
            <a:ext cx="6476835" cy="738664"/>
          </a:xfrm>
          <a:prstGeom prst="rect">
            <a:avLst/>
          </a:prstGeom>
          <a:noFill/>
        </p:spPr>
        <p:txBody>
          <a:bodyPr wrap="square" rtlCol="0">
            <a:spAutoFit/>
          </a:bodyPr>
          <a:lstStyle/>
          <a:p>
            <a:r>
              <a:rPr lang="fr-FR" sz="2400" b="1" dirty="0"/>
              <a:t>P</a:t>
            </a:r>
            <a:r>
              <a:rPr lang="fr-FR" b="1" dirty="0"/>
              <a:t>rovoqué par </a:t>
            </a:r>
            <a:r>
              <a:rPr lang="fr-FR" dirty="0"/>
              <a:t>:</a:t>
            </a:r>
          </a:p>
          <a:p>
            <a:pPr algn="just"/>
            <a:r>
              <a:rPr lang="fr-FR" dirty="0"/>
              <a:t>On ne comprend pas. Les réponses sont incohérentes</a:t>
            </a:r>
          </a:p>
        </p:txBody>
      </p:sp>
      <p:sp>
        <p:nvSpPr>
          <p:cNvPr id="37" name="ZoneTexte 36"/>
          <p:cNvSpPr txBox="1"/>
          <p:nvPr/>
        </p:nvSpPr>
        <p:spPr>
          <a:xfrm>
            <a:off x="1914567" y="1650805"/>
            <a:ext cx="6600824" cy="1015663"/>
          </a:xfrm>
          <a:prstGeom prst="rect">
            <a:avLst/>
          </a:prstGeom>
          <a:noFill/>
        </p:spPr>
        <p:txBody>
          <a:bodyPr wrap="square" rtlCol="0">
            <a:spAutoFit/>
          </a:bodyPr>
          <a:lstStyle/>
          <a:p>
            <a:r>
              <a:rPr lang="fr-FR" sz="2400" b="1" dirty="0"/>
              <a:t>Q</a:t>
            </a:r>
            <a:r>
              <a:rPr lang="fr-FR" b="1" dirty="0"/>
              <a:t>ualité </a:t>
            </a:r>
            <a:r>
              <a:rPr lang="fr-FR" dirty="0"/>
              <a:t>:</a:t>
            </a:r>
          </a:p>
          <a:p>
            <a:r>
              <a:rPr lang="fr-FR" dirty="0"/>
              <a:t>?</a:t>
            </a:r>
          </a:p>
          <a:p>
            <a:endParaRPr lang="fr-FR" dirty="0"/>
          </a:p>
        </p:txBody>
      </p:sp>
      <p:sp>
        <p:nvSpPr>
          <p:cNvPr id="38" name="ZoneTexte 37"/>
          <p:cNvSpPr txBox="1"/>
          <p:nvPr/>
        </p:nvSpPr>
        <p:spPr>
          <a:xfrm>
            <a:off x="1924048" y="2794020"/>
            <a:ext cx="4192970" cy="738664"/>
          </a:xfrm>
          <a:prstGeom prst="rect">
            <a:avLst/>
          </a:prstGeom>
          <a:noFill/>
        </p:spPr>
        <p:txBody>
          <a:bodyPr wrap="square" rtlCol="0">
            <a:spAutoFit/>
          </a:bodyPr>
          <a:lstStyle/>
          <a:p>
            <a:r>
              <a:rPr lang="fr-FR" sz="2400" b="1" dirty="0"/>
              <a:t>R</a:t>
            </a:r>
            <a:r>
              <a:rPr lang="fr-FR" b="1" dirty="0"/>
              <a:t>égion</a:t>
            </a:r>
            <a:r>
              <a:rPr lang="fr-FR" dirty="0"/>
              <a:t>:</a:t>
            </a:r>
          </a:p>
          <a:p>
            <a:r>
              <a:rPr lang="fr-FR" dirty="0"/>
              <a:t>?</a:t>
            </a:r>
          </a:p>
        </p:txBody>
      </p:sp>
      <p:sp>
        <p:nvSpPr>
          <p:cNvPr id="39" name="ZoneTexte 38"/>
          <p:cNvSpPr txBox="1"/>
          <p:nvPr/>
        </p:nvSpPr>
        <p:spPr>
          <a:xfrm>
            <a:off x="1924048" y="3745843"/>
            <a:ext cx="4288547" cy="738664"/>
          </a:xfrm>
          <a:prstGeom prst="rect">
            <a:avLst/>
          </a:prstGeom>
          <a:noFill/>
        </p:spPr>
        <p:txBody>
          <a:bodyPr wrap="square" rtlCol="0">
            <a:spAutoFit/>
          </a:bodyPr>
          <a:lstStyle/>
          <a:p>
            <a:r>
              <a:rPr lang="fr-FR" sz="2400" b="1" dirty="0"/>
              <a:t>S</a:t>
            </a:r>
            <a:r>
              <a:rPr lang="fr-FR" b="1" dirty="0"/>
              <a:t>évérité</a:t>
            </a:r>
            <a:r>
              <a:rPr lang="fr-FR" dirty="0"/>
              <a:t>:</a:t>
            </a:r>
          </a:p>
          <a:p>
            <a:r>
              <a:rPr lang="fr-FR" dirty="0"/>
              <a:t>Néant</a:t>
            </a:r>
          </a:p>
        </p:txBody>
      </p:sp>
      <p:sp>
        <p:nvSpPr>
          <p:cNvPr id="40" name="ZoneTexte 39"/>
          <p:cNvSpPr txBox="1"/>
          <p:nvPr/>
        </p:nvSpPr>
        <p:spPr>
          <a:xfrm>
            <a:off x="1924048" y="4644646"/>
            <a:ext cx="4288547" cy="738664"/>
          </a:xfrm>
          <a:prstGeom prst="rect">
            <a:avLst/>
          </a:prstGeom>
          <a:noFill/>
        </p:spPr>
        <p:txBody>
          <a:bodyPr wrap="square" rtlCol="0">
            <a:spAutoFit/>
          </a:bodyPr>
          <a:lstStyle/>
          <a:p>
            <a:r>
              <a:rPr lang="fr-FR" sz="2400" b="1" dirty="0"/>
              <a:t>T</a:t>
            </a:r>
            <a:r>
              <a:rPr lang="fr-FR" b="1" dirty="0"/>
              <a:t>emps </a:t>
            </a:r>
            <a:r>
              <a:rPr lang="fr-FR" dirty="0"/>
              <a:t>:</a:t>
            </a:r>
          </a:p>
          <a:p>
            <a:r>
              <a:rPr lang="fr-FR" dirty="0"/>
              <a:t>?</a:t>
            </a:r>
          </a:p>
        </p:txBody>
      </p:sp>
      <p:cxnSp>
        <p:nvCxnSpPr>
          <p:cNvPr id="42" name="Connecteur droit 41"/>
          <p:cNvCxnSpPr/>
          <p:nvPr/>
        </p:nvCxnSpPr>
        <p:spPr>
          <a:xfrm>
            <a:off x="1924048" y="5420727"/>
            <a:ext cx="43014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rot="5400000" flipH="1">
            <a:off x="860640" y="2100398"/>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p:nvCxnSpPr>
        <p:spPr>
          <a:xfrm rot="5400000" flipH="1">
            <a:off x="859397" y="2277836"/>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pic>
        <p:nvPicPr>
          <p:cNvPr id="3" name="Image 2"/>
          <p:cNvPicPr>
            <a:picLocks noChangeAspect="1"/>
          </p:cNvPicPr>
          <p:nvPr/>
        </p:nvPicPr>
        <p:blipFill>
          <a:blip r:embed="rId4"/>
          <a:stretch>
            <a:fillRect/>
          </a:stretch>
        </p:blipFill>
        <p:spPr>
          <a:xfrm>
            <a:off x="4358779" y="1486830"/>
            <a:ext cx="3806519" cy="3806519"/>
          </a:xfrm>
          <a:prstGeom prst="rect">
            <a:avLst/>
          </a:prstGeom>
        </p:spPr>
      </p:pic>
      <p:cxnSp>
        <p:nvCxnSpPr>
          <p:cNvPr id="43" name="Connecteur droit 42"/>
          <p:cNvCxnSpPr/>
          <p:nvPr/>
        </p:nvCxnSpPr>
        <p:spPr>
          <a:xfrm flipH="1">
            <a:off x="932875" y="171799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47" name="Connecteur droit 46"/>
          <p:cNvCxnSpPr/>
          <p:nvPr/>
        </p:nvCxnSpPr>
        <p:spPr>
          <a:xfrm flipH="1">
            <a:off x="932875" y="1873419"/>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48" name="Connecteur droit 47"/>
          <p:cNvCxnSpPr/>
          <p:nvPr/>
        </p:nvCxnSpPr>
        <p:spPr>
          <a:xfrm rot="5400000" flipH="1">
            <a:off x="860366" y="1627764"/>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slz="http://schemas.microsoft.com/office/powerpoint/2016/slidezoom">
        <mc:Choice Requires="pslz">
          <p:graphicFrame>
            <p:nvGraphicFramePr>
              <p:cNvPr id="5" name="Zoom de diapositive 4">
                <a:extLst>
                  <a:ext uri="{FF2B5EF4-FFF2-40B4-BE49-F238E27FC236}">
                    <a16:creationId xmlns:a16="http://schemas.microsoft.com/office/drawing/2014/main" id="{D3575E3B-D651-0CD2-DC77-E080FE5C8404}"/>
                  </a:ext>
                </a:extLst>
              </p:cNvPr>
              <p:cNvGraphicFramePr>
                <a:graphicFrameLocks noChangeAspect="1"/>
              </p:cNvGraphicFramePr>
              <p:nvPr>
                <p:extLst>
                  <p:ext uri="{D42A27DB-BD31-4B8C-83A1-F6EECF244321}">
                    <p14:modId xmlns:p14="http://schemas.microsoft.com/office/powerpoint/2010/main" val="3721218248"/>
                  </p:ext>
                </p:extLst>
              </p:nvPr>
            </p:nvGraphicFramePr>
            <p:xfrm>
              <a:off x="551905" y="5776311"/>
              <a:ext cx="891540" cy="668655"/>
            </p:xfrm>
            <a:graphic>
              <a:graphicData uri="http://schemas.microsoft.com/office/powerpoint/2016/slidezoom">
                <pslz:sldZm>
                  <pslz:sldZmObj sldId="278" cId="3885487160">
                    <pslz:zmPr id="{C0BC91AC-6426-473D-8CEB-4F47D30E78C1}" returnToParent="0" transitionDur="1000">
                      <p166:blipFill xmlns:p166="http://schemas.microsoft.com/office/powerpoint/2016/6/main">
                        <a:blip r:embed="rId5"/>
                        <a:stretch>
                          <a:fillRect/>
                        </a:stretch>
                      </p166:blipFill>
                      <p166:spPr xmlns:p166="http://schemas.microsoft.com/office/powerpoint/2016/6/main">
                        <a:xfrm>
                          <a:off x="0" y="0"/>
                          <a:ext cx="891540" cy="668655"/>
                        </a:xfrm>
                        <a:prstGeom prst="rect">
                          <a:avLst/>
                        </a:prstGeom>
                        <a:ln w="3175">
                          <a:solidFill>
                            <a:prstClr val="ltGray"/>
                          </a:solidFill>
                        </a:ln>
                      </p166:spPr>
                    </pslz:zmPr>
                  </pslz:sldZmObj>
                </pslz:sldZm>
              </a:graphicData>
            </a:graphic>
          </p:graphicFrame>
        </mc:Choice>
        <mc:Fallback xmlns="">
          <p:pic>
            <p:nvPicPr>
              <p:cNvPr id="5" name="Zoom de diapositive 4">
                <a:hlinkClick r:id="rId6" action="ppaction://hlinksldjump"/>
                <a:extLst>
                  <a:ext uri="{FF2B5EF4-FFF2-40B4-BE49-F238E27FC236}">
                    <a16:creationId xmlns:a16="http://schemas.microsoft.com/office/drawing/2014/main" id="{D3575E3B-D651-0CD2-DC77-E080FE5C8404}"/>
                  </a:ext>
                </a:extLst>
              </p:cNvPr>
              <p:cNvPicPr>
                <a:picLocks noGrp="1" noRot="1" noChangeAspect="1" noMove="1" noResize="1" noEditPoints="1" noAdjustHandles="1" noChangeArrowheads="1" noChangeShapeType="1"/>
              </p:cNvPicPr>
              <p:nvPr/>
            </p:nvPicPr>
            <p:blipFill>
              <a:blip r:embed="rId7"/>
              <a:stretch>
                <a:fillRect/>
              </a:stretch>
            </p:blipFill>
            <p:spPr>
              <a:xfrm>
                <a:off x="551905" y="5776311"/>
                <a:ext cx="891540" cy="668655"/>
              </a:xfrm>
              <a:prstGeom prst="rect">
                <a:avLst/>
              </a:prstGeom>
              <a:ln w="3175">
                <a:solidFill>
                  <a:prstClr val="ltGray"/>
                </a:solidFill>
              </a:ln>
            </p:spPr>
          </p:pic>
        </mc:Fallback>
      </mc:AlternateContent>
    </p:spTree>
    <p:extLst>
      <p:ext uri="{BB962C8B-B14F-4D97-AF65-F5344CB8AC3E}">
        <p14:creationId xmlns:p14="http://schemas.microsoft.com/office/powerpoint/2010/main" val="617042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backgroundMark x1="40938" y1="45433" x2="40938" y2="45433"/>
                        <a14:backgroundMark x1="63125" y1="45902" x2="63125" y2="45902"/>
                        <a14:backgroundMark x1="23906" y1="64637" x2="23906" y2="64637"/>
                        <a14:backgroundMark x1="24844" y1="63466" x2="27656" y2="62295"/>
                        <a14:backgroundMark x1="69688" y1="49415" x2="69688" y2="49415"/>
                        <a14:backgroundMark x1="64531" y1="77752" x2="64531" y2="77752"/>
                        <a14:backgroundMark x1="50938" y1="78220" x2="50938" y2="78220"/>
                        <a14:backgroundMark x1="36406" y1="77518" x2="36406" y2="77518"/>
                        <a14:backgroundMark x1="39844" y1="77752" x2="39844" y2="77752"/>
                        <a14:backgroundMark x1="40781" y1="77752" x2="40781" y2="77752"/>
                        <a14:backgroundMark x1="41563" y1="77752" x2="41563" y2="77752"/>
                        <a14:backgroundMark x1="42500" y1="77752" x2="42500" y2="77752"/>
                      </a14:backgroundRemoval>
                    </a14:imgEffect>
                  </a14:imgLayer>
                </a14:imgProps>
              </a:ext>
              <a:ext uri="{28A0092B-C50C-407E-A947-70E740481C1C}">
                <a14:useLocalDpi xmlns:a14="http://schemas.microsoft.com/office/drawing/2010/main" val="0"/>
              </a:ext>
            </a:extLst>
          </a:blip>
          <a:srcRect l="33484" t="48326" r="24867" b="22255"/>
          <a:stretch/>
        </p:blipFill>
        <p:spPr>
          <a:xfrm rot="16200000">
            <a:off x="-243188" y="1295638"/>
            <a:ext cx="2538919" cy="1196508"/>
          </a:xfrm>
          <a:prstGeom prst="rect">
            <a:avLst/>
          </a:prstGeom>
        </p:spPr>
      </p:pic>
      <p:sp>
        <p:nvSpPr>
          <p:cNvPr id="4" name="Rectangle 3"/>
          <p:cNvSpPr/>
          <p:nvPr/>
        </p:nvSpPr>
        <p:spPr>
          <a:xfrm>
            <a:off x="428017" y="282103"/>
            <a:ext cx="8377415" cy="62159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5"/>
          <p:cNvCxnSpPr/>
          <p:nvPr/>
        </p:nvCxnSpPr>
        <p:spPr>
          <a:xfrm flipH="1">
            <a:off x="679270" y="199535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flipH="1">
            <a:off x="679270" y="2180408"/>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rot="5400000" flipH="1">
            <a:off x="753292" y="2085159"/>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rot="5400000" flipH="1">
            <a:off x="609058" y="2085159"/>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rot="5400000" flipH="1">
            <a:off x="746216" y="2277836"/>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rot="5400000" flipH="1">
            <a:off x="997675" y="2281102"/>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H="1">
            <a:off x="672738" y="2354580"/>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rot="5400000" flipH="1">
            <a:off x="1244781" y="181017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rot="5400000" flipH="1">
            <a:off x="997675" y="2100398"/>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H="1">
            <a:off x="924197" y="2193472"/>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H="1">
            <a:off x="924197" y="236546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flipH="1">
            <a:off x="924197" y="201168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rot="5400000" flipH="1">
            <a:off x="1104891" y="1621383"/>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rot="5400000" flipH="1">
            <a:off x="1106140" y="181017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rot="5400000" flipH="1">
            <a:off x="998868" y="161797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flipH="1">
            <a:off x="924197" y="1545404"/>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flipH="1">
            <a:off x="926051" y="1883655"/>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flipH="1">
            <a:off x="1171303" y="1548816"/>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flipH="1">
            <a:off x="1178369" y="189389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43" name="ZoneTexte 42"/>
          <p:cNvSpPr txBox="1"/>
          <p:nvPr/>
        </p:nvSpPr>
        <p:spPr>
          <a:xfrm>
            <a:off x="1924051" y="695325"/>
            <a:ext cx="6600824" cy="646331"/>
          </a:xfrm>
          <a:prstGeom prst="rect">
            <a:avLst/>
          </a:prstGeom>
          <a:noFill/>
        </p:spPr>
        <p:txBody>
          <a:bodyPr wrap="square" rtlCol="0">
            <a:spAutoFit/>
          </a:bodyPr>
          <a:lstStyle/>
          <a:p>
            <a:r>
              <a:rPr lang="fr-FR" b="1" dirty="0"/>
              <a:t>La mesure des paramètres physiologiques </a:t>
            </a:r>
            <a:r>
              <a:rPr lang="fr-FR" dirty="0"/>
              <a:t>:</a:t>
            </a:r>
          </a:p>
          <a:p>
            <a:endParaRPr lang="fr-FR" dirty="0"/>
          </a:p>
        </p:txBody>
      </p:sp>
      <p:sp>
        <p:nvSpPr>
          <p:cNvPr id="34" name="Rectangle 33"/>
          <p:cNvSpPr/>
          <p:nvPr/>
        </p:nvSpPr>
        <p:spPr bwMode="auto">
          <a:xfrm>
            <a:off x="2075677" y="1253397"/>
            <a:ext cx="3540458" cy="646331"/>
          </a:xfrm>
          <a:prstGeom prst="rect">
            <a:avLst/>
          </a:prstGeom>
        </p:spPr>
        <p:txBody>
          <a:bodyPr wrap="square">
            <a:spAutoFit/>
          </a:bodyPr>
          <a:lstStyle/>
          <a:p>
            <a:pPr lvl="0" rtl="0">
              <a:buClr>
                <a:srgbClr val="000000"/>
              </a:buClr>
              <a:buSzPct val="100000"/>
            </a:pPr>
            <a:r>
              <a:rPr lang="fr-FR" b="1" dirty="0">
                <a:solidFill>
                  <a:srgbClr val="000000"/>
                </a:solidFill>
                <a:sym typeface="Arial"/>
              </a:rPr>
              <a:t>Respiration :</a:t>
            </a:r>
            <a:endParaRPr lang="fr-FR" sz="1000" b="1" dirty="0">
              <a:solidFill>
                <a:srgbClr val="000000"/>
              </a:solidFill>
              <a:sym typeface="Arial"/>
            </a:endParaRP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FAR : 12 / ample / régulière</a:t>
            </a:r>
          </a:p>
        </p:txBody>
      </p:sp>
      <p:sp>
        <p:nvSpPr>
          <p:cNvPr id="35" name="Rectangle 34"/>
          <p:cNvSpPr/>
          <p:nvPr/>
        </p:nvSpPr>
        <p:spPr bwMode="auto">
          <a:xfrm>
            <a:off x="2016203" y="1864506"/>
            <a:ext cx="2757975" cy="1200329"/>
          </a:xfrm>
          <a:prstGeom prst="rect">
            <a:avLst/>
          </a:prstGeom>
        </p:spPr>
        <p:txBody>
          <a:bodyPr wrap="square">
            <a:spAutoFit/>
          </a:bodyPr>
          <a:lstStyle/>
          <a:p>
            <a:pPr lvl="0" rtl="0">
              <a:buClr>
                <a:srgbClr val="000000"/>
              </a:buClr>
              <a:buSzPct val="100000"/>
            </a:pPr>
            <a:r>
              <a:rPr lang="fr-FR" b="1" dirty="0">
                <a:solidFill>
                  <a:srgbClr val="000000"/>
                </a:solidFill>
                <a:sym typeface="Arial"/>
              </a:rPr>
              <a:t>Circulation :</a:t>
            </a:r>
            <a:endParaRPr lang="fr-FR" sz="1000" b="1" dirty="0">
              <a:solidFill>
                <a:srgbClr val="000000"/>
              </a:solidFill>
              <a:sym typeface="Arial"/>
            </a:endParaRP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FAR : 86 / Bien frappé</a:t>
            </a: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PA : 150 / 100</a:t>
            </a: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TRC 2s</a:t>
            </a:r>
            <a:endParaRPr lang="fr-FR" dirty="0">
              <a:solidFill>
                <a:schemeClr val="dk1"/>
              </a:solidFill>
              <a:sym typeface="Arial"/>
            </a:endParaRPr>
          </a:p>
        </p:txBody>
      </p:sp>
      <p:sp>
        <p:nvSpPr>
          <p:cNvPr id="36" name="Rectangle 35"/>
          <p:cNvSpPr/>
          <p:nvPr/>
        </p:nvSpPr>
        <p:spPr bwMode="auto">
          <a:xfrm>
            <a:off x="2016203" y="3094249"/>
            <a:ext cx="3599932" cy="923330"/>
          </a:xfrm>
          <a:prstGeom prst="rect">
            <a:avLst/>
          </a:prstGeom>
        </p:spPr>
        <p:txBody>
          <a:bodyPr wrap="square">
            <a:spAutoFit/>
          </a:bodyPr>
          <a:lstStyle/>
          <a:p>
            <a:pPr lvl="0" rtl="0">
              <a:buClr>
                <a:srgbClr val="000000"/>
              </a:buClr>
              <a:buSzPct val="100000"/>
            </a:pPr>
            <a:r>
              <a:rPr lang="fr-FR" b="1" dirty="0">
                <a:solidFill>
                  <a:srgbClr val="000000"/>
                </a:solidFill>
                <a:sym typeface="Arial"/>
              </a:rPr>
              <a:t>Scores ou </a:t>
            </a:r>
            <a:r>
              <a:rPr lang="fr-FR" b="1" dirty="0" err="1">
                <a:solidFill>
                  <a:srgbClr val="000000"/>
                </a:solidFill>
                <a:sym typeface="Arial"/>
              </a:rPr>
              <a:t>echelles</a:t>
            </a:r>
            <a:r>
              <a:rPr lang="fr-FR" b="1" dirty="0">
                <a:solidFill>
                  <a:srgbClr val="000000"/>
                </a:solidFill>
                <a:sym typeface="Arial"/>
              </a:rPr>
              <a:t> :</a:t>
            </a:r>
            <a:endParaRPr lang="fr-FR" sz="1000" b="1" dirty="0">
              <a:solidFill>
                <a:srgbClr val="000000"/>
              </a:solidFill>
              <a:sym typeface="Arial"/>
            </a:endParaRP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AVPU : Réagit à la douleur</a:t>
            </a: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Glycémie 1,2g/L</a:t>
            </a:r>
            <a:endParaRPr lang="fr-FR" dirty="0">
              <a:solidFill>
                <a:schemeClr val="dk1"/>
              </a:solidFill>
              <a:sym typeface="Arial"/>
            </a:endParaRPr>
          </a:p>
        </p:txBody>
      </p:sp>
      <p:cxnSp>
        <p:nvCxnSpPr>
          <p:cNvPr id="37" name="Connecteur droit 36"/>
          <p:cNvCxnSpPr/>
          <p:nvPr/>
        </p:nvCxnSpPr>
        <p:spPr>
          <a:xfrm rot="5400000" flipH="1">
            <a:off x="859397" y="179994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38" name="Connecteur droit 37"/>
          <p:cNvCxnSpPr/>
          <p:nvPr/>
        </p:nvCxnSpPr>
        <p:spPr>
          <a:xfrm flipH="1">
            <a:off x="1178369" y="1714739"/>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25" name="Rectangle à coins arrondis 24"/>
          <p:cNvSpPr/>
          <p:nvPr/>
        </p:nvSpPr>
        <p:spPr>
          <a:xfrm>
            <a:off x="426362" y="4376046"/>
            <a:ext cx="2219325" cy="5753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Geste attendu :</a:t>
            </a:r>
          </a:p>
        </p:txBody>
      </p:sp>
      <p:sp>
        <p:nvSpPr>
          <p:cNvPr id="26" name="ZoneTexte 25"/>
          <p:cNvSpPr txBox="1"/>
          <p:nvPr/>
        </p:nvSpPr>
        <p:spPr>
          <a:xfrm>
            <a:off x="2644031" y="4316282"/>
            <a:ext cx="5944208" cy="1200329"/>
          </a:xfrm>
          <a:prstGeom prst="rect">
            <a:avLst/>
          </a:prstGeom>
          <a:noFill/>
        </p:spPr>
        <p:txBody>
          <a:bodyPr wrap="square" rtlCol="0">
            <a:spAutoFit/>
          </a:bodyPr>
          <a:lstStyle/>
          <a:p>
            <a:r>
              <a:rPr lang="fr-FR" dirty="0"/>
              <a:t>La glycémie est correcte. La victime a les signes d’un AVC.</a:t>
            </a:r>
          </a:p>
          <a:p>
            <a:r>
              <a:rPr lang="fr-FR" dirty="0"/>
              <a:t>Elle n’a pas de signe de détresse respiratoire, ni circulatoire.</a:t>
            </a:r>
          </a:p>
          <a:p>
            <a:r>
              <a:rPr lang="fr-FR" dirty="0"/>
              <a:t>L’</a:t>
            </a:r>
            <a:r>
              <a:rPr lang="fr-FR" dirty="0" err="1"/>
              <a:t>hyperoxie</a:t>
            </a:r>
            <a:r>
              <a:rPr lang="fr-FR" dirty="0"/>
              <a:t> peut être néfaste chez la victime qui présente un AVC. </a:t>
            </a:r>
            <a:r>
              <a:rPr lang="fr-FR" i="1" dirty="0">
                <a:solidFill>
                  <a:srgbClr val="FF9900"/>
                </a:solidFill>
              </a:rPr>
              <a:t>Fiche technique 05FT20</a:t>
            </a:r>
          </a:p>
        </p:txBody>
      </p:sp>
      <p:pic>
        <p:nvPicPr>
          <p:cNvPr id="39" name="Image 38">
            <a:hlinkClick r:id="rId4" action="ppaction://hlinkfile"/>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852" b="96305" l="10000" r="90000"/>
                    </a14:imgEffect>
                  </a14:imgLayer>
                </a14:imgProps>
              </a:ext>
              <a:ext uri="{28A0092B-C50C-407E-A947-70E740481C1C}">
                <a14:useLocalDpi xmlns:a14="http://schemas.microsoft.com/office/drawing/2010/main" val="0"/>
              </a:ext>
            </a:extLst>
          </a:blip>
          <a:stretch>
            <a:fillRect/>
          </a:stretch>
        </p:blipFill>
        <p:spPr>
          <a:xfrm>
            <a:off x="7311967" y="5511468"/>
            <a:ext cx="1602061" cy="1016308"/>
          </a:xfrm>
          <a:prstGeom prst="rect">
            <a:avLst/>
          </a:prstGeom>
        </p:spPr>
      </p:pic>
      <p:cxnSp>
        <p:nvCxnSpPr>
          <p:cNvPr id="40" name="Connecteur droit 39"/>
          <p:cNvCxnSpPr/>
          <p:nvPr/>
        </p:nvCxnSpPr>
        <p:spPr>
          <a:xfrm rot="5400000" flipH="1">
            <a:off x="859397" y="2119994"/>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rot="5400000" flipH="1">
            <a:off x="859397" y="2277836"/>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rot="5400000" flipH="1">
            <a:off x="997675" y="1791028"/>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p:nvCxnSpPr>
        <p:spPr>
          <a:xfrm rot="5400000" flipH="1">
            <a:off x="859397" y="1637762"/>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flipH="1">
            <a:off x="924197" y="1711240"/>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pic>
        <p:nvPicPr>
          <p:cNvPr id="47" name="Image 46"/>
          <p:cNvPicPr>
            <a:picLocks noChangeAspect="1"/>
          </p:cNvPicPr>
          <p:nvPr/>
        </p:nvPicPr>
        <p:blipFill>
          <a:blip r:embed="rId7"/>
          <a:stretch>
            <a:fillRect/>
          </a:stretch>
        </p:blipFill>
        <p:spPr>
          <a:xfrm>
            <a:off x="5253999" y="1146272"/>
            <a:ext cx="3071612" cy="3071612"/>
          </a:xfrm>
          <a:prstGeom prst="rect">
            <a:avLst/>
          </a:prstGeom>
        </p:spPr>
      </p:pic>
      <mc:AlternateContent xmlns:mc="http://schemas.openxmlformats.org/markup-compatibility/2006" xmlns:pslz="http://schemas.microsoft.com/office/powerpoint/2016/slidezoom">
        <mc:Choice Requires="pslz">
          <p:graphicFrame>
            <p:nvGraphicFramePr>
              <p:cNvPr id="5" name="Zoom de diapositive 4">
                <a:extLst>
                  <a:ext uri="{FF2B5EF4-FFF2-40B4-BE49-F238E27FC236}">
                    <a16:creationId xmlns:a16="http://schemas.microsoft.com/office/drawing/2014/main" id="{E3857E99-F7C6-5447-2DD8-41E31943A6E7}"/>
                  </a:ext>
                </a:extLst>
              </p:cNvPr>
              <p:cNvGraphicFramePr>
                <a:graphicFrameLocks noChangeAspect="1"/>
              </p:cNvGraphicFramePr>
              <p:nvPr>
                <p:extLst>
                  <p:ext uri="{D42A27DB-BD31-4B8C-83A1-F6EECF244321}">
                    <p14:modId xmlns:p14="http://schemas.microsoft.com/office/powerpoint/2010/main" val="3721218248"/>
                  </p:ext>
                </p:extLst>
              </p:nvPr>
            </p:nvGraphicFramePr>
            <p:xfrm>
              <a:off x="551905" y="5776311"/>
              <a:ext cx="891540" cy="668655"/>
            </p:xfrm>
            <a:graphic>
              <a:graphicData uri="http://schemas.microsoft.com/office/powerpoint/2016/slidezoom">
                <pslz:sldZm>
                  <pslz:sldZmObj sldId="278" cId="3885487160">
                    <pslz:zmPr id="{C0BC91AC-6426-473D-8CEB-4F47D30E78C1}" returnToParent="0" transitionDur="1000">
                      <p166:blipFill xmlns:p166="http://schemas.microsoft.com/office/powerpoint/2016/6/main">
                        <a:blip r:embed="rId8"/>
                        <a:stretch>
                          <a:fillRect/>
                        </a:stretch>
                      </p166:blipFill>
                      <p166:spPr xmlns:p166="http://schemas.microsoft.com/office/powerpoint/2016/6/main">
                        <a:xfrm>
                          <a:off x="0" y="0"/>
                          <a:ext cx="891540" cy="668655"/>
                        </a:xfrm>
                        <a:prstGeom prst="rect">
                          <a:avLst/>
                        </a:prstGeom>
                        <a:ln w="3175">
                          <a:solidFill>
                            <a:prstClr val="ltGray"/>
                          </a:solidFill>
                        </a:ln>
                      </p166:spPr>
                    </pslz:zmPr>
                  </pslz:sldZmObj>
                </pslz:sldZm>
              </a:graphicData>
            </a:graphic>
          </p:graphicFrame>
        </mc:Choice>
        <mc:Fallback xmlns="">
          <p:pic>
            <p:nvPicPr>
              <p:cNvPr id="5" name="Zoom de diapositive 4">
                <a:hlinkClick r:id="rId9" action="ppaction://hlinksldjump"/>
                <a:extLst>
                  <a:ext uri="{FF2B5EF4-FFF2-40B4-BE49-F238E27FC236}">
                    <a16:creationId xmlns:a16="http://schemas.microsoft.com/office/drawing/2014/main" id="{E3857E99-F7C6-5447-2DD8-41E31943A6E7}"/>
                  </a:ext>
                </a:extLst>
              </p:cNvPr>
              <p:cNvPicPr>
                <a:picLocks noGrp="1" noRot="1" noChangeAspect="1" noMove="1" noResize="1" noEditPoints="1" noAdjustHandles="1" noChangeArrowheads="1" noChangeShapeType="1"/>
              </p:cNvPicPr>
              <p:nvPr/>
            </p:nvPicPr>
            <p:blipFill>
              <a:blip r:embed="rId10"/>
              <a:stretch>
                <a:fillRect/>
              </a:stretch>
            </p:blipFill>
            <p:spPr>
              <a:xfrm>
                <a:off x="551905" y="5776311"/>
                <a:ext cx="891540" cy="668655"/>
              </a:xfrm>
              <a:prstGeom prst="rect">
                <a:avLst/>
              </a:prstGeom>
              <a:ln w="3175">
                <a:solidFill>
                  <a:prstClr val="ltGray"/>
                </a:solidFill>
              </a:ln>
            </p:spPr>
          </p:pic>
        </mc:Fallback>
      </mc:AlternateContent>
    </p:spTree>
    <p:extLst>
      <p:ext uri="{BB962C8B-B14F-4D97-AF65-F5344CB8AC3E}">
        <p14:creationId xmlns:p14="http://schemas.microsoft.com/office/powerpoint/2010/main" val="117527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bwMode="auto">
          <a:xfrm>
            <a:off x="410094" y="541961"/>
            <a:ext cx="8471243" cy="1200329"/>
          </a:xfrm>
          <a:prstGeom prst="rect">
            <a:avLst/>
          </a:prstGeom>
          <a:noFill/>
        </p:spPr>
        <p:txBody>
          <a:bodyPr wrap="square" rtlCol="0">
            <a:spAutoFit/>
          </a:bodyPr>
          <a:lstStyle/>
          <a:p>
            <a:pPr algn="just"/>
            <a:r>
              <a:rPr lang="fr-FR" dirty="0"/>
              <a:t>Lors d'une sortie en mer, un plongeur a effectué une remontée trop rapide, provoquant un accident de décompression. Une fois remonté sur le bateau, il s'est mis à se plaindre de douleurs intenses au niveau des lombaires. Inquiets pour sa santé, les membres de l'équipage ont immédiatement décidé de revenir au quai le plus proche. </a:t>
            </a:r>
          </a:p>
        </p:txBody>
      </p:sp>
      <p:sp>
        <p:nvSpPr>
          <p:cNvPr id="5" name="ZoneTexte 4"/>
          <p:cNvSpPr txBox="1"/>
          <p:nvPr/>
        </p:nvSpPr>
        <p:spPr bwMode="auto">
          <a:xfrm>
            <a:off x="5323438" y="1742290"/>
            <a:ext cx="3557899" cy="3662541"/>
          </a:xfrm>
          <a:prstGeom prst="rect">
            <a:avLst/>
          </a:prstGeom>
          <a:noFill/>
        </p:spPr>
        <p:txBody>
          <a:bodyPr wrap="square" rtlCol="0">
            <a:spAutoFit/>
          </a:bodyPr>
          <a:lstStyle/>
          <a:p>
            <a:pPr lvl="0" algn="just" rtl="0">
              <a:buClr>
                <a:srgbClr val="000000"/>
              </a:buClr>
              <a:buSzPct val="100000"/>
            </a:pPr>
            <a:endParaRPr lang="fr-FR" sz="1000" dirty="0">
              <a:solidFill>
                <a:srgbClr val="000000"/>
              </a:solidFill>
              <a:latin typeface="Arial"/>
              <a:sym typeface="Arial"/>
            </a:endParaRPr>
          </a:p>
          <a:p>
            <a:pPr algn="just" rtl="0">
              <a:buClr>
                <a:srgbClr val="000000"/>
              </a:buClr>
              <a:buSzPct val="100000"/>
            </a:pPr>
            <a:r>
              <a:rPr lang="fr-FR" dirty="0"/>
              <a:t>Le Centre Régional Opérationnel de Surveillance et de Sauvetage (CROSS) a été alerté et a coordonné l'intervention des secours pour accueillir le plongeur au port en attendant l'arrivée de l'hélicoptère du SAMU.</a:t>
            </a:r>
          </a:p>
          <a:p>
            <a:pPr algn="just" rtl="0">
              <a:buClr>
                <a:srgbClr val="000000"/>
              </a:buClr>
              <a:buSzPct val="100000"/>
            </a:pPr>
            <a:endParaRPr lang="fr-FR" dirty="0"/>
          </a:p>
          <a:p>
            <a:pPr lvl="0" algn="just" rtl="0">
              <a:buClr>
                <a:srgbClr val="000000"/>
              </a:buClr>
              <a:buSzPct val="100000"/>
            </a:pPr>
            <a:r>
              <a:rPr lang="fr-FR" dirty="0">
                <a:solidFill>
                  <a:srgbClr val="000000"/>
                </a:solidFill>
                <a:sym typeface="Arial"/>
              </a:rPr>
              <a:t>Le CROSS vous déclenche pour un accident de plongée</a:t>
            </a:r>
            <a:r>
              <a:rPr lang="fr-FR" dirty="0">
                <a:solidFill>
                  <a:srgbClr val="000000"/>
                </a:solidFill>
                <a:latin typeface="Arial"/>
                <a:sym typeface="Arial"/>
              </a:rPr>
              <a:t>.</a:t>
            </a:r>
          </a:p>
          <a:p>
            <a:pPr lvl="0" algn="just" rtl="0">
              <a:buClr>
                <a:srgbClr val="000000"/>
              </a:buClr>
              <a:buSzPct val="100000"/>
            </a:pPr>
            <a:r>
              <a:rPr lang="fr-FR" dirty="0">
                <a:solidFill>
                  <a:srgbClr val="000000"/>
                </a:solidFill>
                <a:latin typeface="Arial"/>
                <a:sym typeface="Arial"/>
              </a:rPr>
              <a:t>SAMU au départ.</a:t>
            </a:r>
          </a:p>
          <a:p>
            <a:pPr indent="93663" algn="just">
              <a:lnSpc>
                <a:spcPct val="150000"/>
              </a:lnSpc>
              <a:defRPr/>
            </a:pPr>
            <a:endParaRPr lang="fr-FR" sz="1600" dirty="0">
              <a:solidFill>
                <a:srgbClr val="164194"/>
              </a:solidFill>
              <a:latin typeface="Marianne ExtraBold"/>
            </a:endParaRPr>
          </a:p>
        </p:txBody>
      </p:sp>
      <p:pic>
        <p:nvPicPr>
          <p:cNvPr id="6" name="Image 5">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08907" y="1874068"/>
            <a:ext cx="4579141" cy="4579141"/>
          </a:xfrm>
          <a:prstGeom prst="rect">
            <a:avLst/>
          </a:prstGeom>
        </p:spPr>
      </p:pic>
      <mc:AlternateContent xmlns:mc="http://schemas.openxmlformats.org/markup-compatibility/2006" xmlns:pslz="http://schemas.microsoft.com/office/powerpoint/2016/slidezoom">
        <mc:Choice Requires="pslz">
          <p:graphicFrame>
            <p:nvGraphicFramePr>
              <p:cNvPr id="7" name="Zoom de diapositive 6">
                <a:extLst>
                  <a:ext uri="{FF2B5EF4-FFF2-40B4-BE49-F238E27FC236}">
                    <a16:creationId xmlns:a16="http://schemas.microsoft.com/office/drawing/2014/main" id="{AA5B53CF-BB1F-360D-2461-6537A77DD72F}"/>
                  </a:ext>
                </a:extLst>
              </p:cNvPr>
              <p:cNvGraphicFramePr>
                <a:graphicFrameLocks noChangeAspect="1"/>
              </p:cNvGraphicFramePr>
              <p:nvPr>
                <p:extLst>
                  <p:ext uri="{D42A27DB-BD31-4B8C-83A1-F6EECF244321}">
                    <p14:modId xmlns:p14="http://schemas.microsoft.com/office/powerpoint/2010/main" val="2417204009"/>
                  </p:ext>
                </p:extLst>
              </p:nvPr>
            </p:nvGraphicFramePr>
            <p:xfrm>
              <a:off x="8040757" y="6025598"/>
              <a:ext cx="795130" cy="596348"/>
            </p:xfrm>
            <a:graphic>
              <a:graphicData uri="http://schemas.microsoft.com/office/powerpoint/2016/slidezoom">
                <pslz:sldZm>
                  <pslz:sldZmObj sldId="278" cId="3885487160">
                    <pslz:zmPr id="{DF8EA7F6-84A3-4020-8B2C-EB1121AF9DF0}" returnToParent="0" transitionDur="1000">
                      <p166:blipFill xmlns:p166="http://schemas.microsoft.com/office/powerpoint/2016/6/main">
                        <a:blip r:embed="rId4"/>
                        <a:stretch>
                          <a:fillRect/>
                        </a:stretch>
                      </p166:blipFill>
                      <p166:spPr xmlns:p166="http://schemas.microsoft.com/office/powerpoint/2016/6/main">
                        <a:xfrm>
                          <a:off x="0" y="0"/>
                          <a:ext cx="795130" cy="596348"/>
                        </a:xfrm>
                        <a:prstGeom prst="rect">
                          <a:avLst/>
                        </a:prstGeom>
                        <a:ln w="3175">
                          <a:solidFill>
                            <a:prstClr val="ltGray"/>
                          </a:solidFill>
                        </a:ln>
                      </p166:spPr>
                    </pslz:zmPr>
                  </pslz:sldZmObj>
                </pslz:sldZm>
              </a:graphicData>
            </a:graphic>
          </p:graphicFrame>
        </mc:Choice>
        <mc:Fallback xmlns="">
          <p:pic>
            <p:nvPicPr>
              <p:cNvPr id="7" name="Zoom de diapositive 6">
                <a:hlinkClick r:id="rId5" action="ppaction://hlinksldjump"/>
                <a:extLst>
                  <a:ext uri="{FF2B5EF4-FFF2-40B4-BE49-F238E27FC236}">
                    <a16:creationId xmlns:a16="http://schemas.microsoft.com/office/drawing/2014/main" id="{AA5B53CF-BB1F-360D-2461-6537A77DD72F}"/>
                  </a:ext>
                </a:extLst>
              </p:cNvPr>
              <p:cNvPicPr>
                <a:picLocks noGrp="1" noRot="1" noChangeAspect="1" noMove="1" noResize="1" noEditPoints="1" noAdjustHandles="1" noChangeArrowheads="1" noChangeShapeType="1"/>
              </p:cNvPicPr>
              <p:nvPr/>
            </p:nvPicPr>
            <p:blipFill>
              <a:blip r:embed="rId6"/>
              <a:stretch>
                <a:fillRect/>
              </a:stretch>
            </p:blipFill>
            <p:spPr>
              <a:xfrm>
                <a:off x="8040757" y="6025598"/>
                <a:ext cx="795130" cy="596348"/>
              </a:xfrm>
              <a:prstGeom prst="rect">
                <a:avLst/>
              </a:prstGeom>
              <a:ln w="3175">
                <a:solidFill>
                  <a:prstClr val="ltGray"/>
                </a:solidFill>
              </a:ln>
            </p:spPr>
          </p:pic>
        </mc:Fallback>
      </mc:AlternateContent>
    </p:spTree>
    <p:extLst>
      <p:ext uri="{BB962C8B-B14F-4D97-AF65-F5344CB8AC3E}">
        <p14:creationId xmlns:p14="http://schemas.microsoft.com/office/powerpoint/2010/main" val="2963129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backgroundMark x1="40938" y1="45433" x2="40938" y2="45433"/>
                        <a14:backgroundMark x1="63125" y1="45902" x2="63125" y2="45902"/>
                        <a14:backgroundMark x1="23906" y1="64637" x2="23906" y2="64637"/>
                        <a14:backgroundMark x1="24844" y1="63466" x2="27656" y2="62295"/>
                        <a14:backgroundMark x1="69688" y1="49415" x2="69688" y2="49415"/>
                        <a14:backgroundMark x1="64531" y1="77752" x2="64531" y2="77752"/>
                        <a14:backgroundMark x1="50938" y1="78220" x2="50938" y2="78220"/>
                        <a14:backgroundMark x1="36406" y1="77518" x2="36406" y2="77518"/>
                        <a14:backgroundMark x1="39844" y1="77752" x2="39844" y2="77752"/>
                        <a14:backgroundMark x1="40781" y1="77752" x2="40781" y2="77752"/>
                        <a14:backgroundMark x1="41563" y1="77752" x2="41563" y2="77752"/>
                        <a14:backgroundMark x1="42500" y1="77752" x2="42500" y2="77752"/>
                      </a14:backgroundRemoval>
                    </a14:imgEffect>
                  </a14:imgLayer>
                </a14:imgProps>
              </a:ext>
              <a:ext uri="{28A0092B-C50C-407E-A947-70E740481C1C}">
                <a14:useLocalDpi xmlns:a14="http://schemas.microsoft.com/office/drawing/2010/main" val="0"/>
              </a:ext>
            </a:extLst>
          </a:blip>
          <a:srcRect l="33484" t="48326" r="24867" b="22255"/>
          <a:stretch/>
        </p:blipFill>
        <p:spPr>
          <a:xfrm rot="16200000">
            <a:off x="-243188" y="1295638"/>
            <a:ext cx="2538919" cy="1196508"/>
          </a:xfrm>
          <a:prstGeom prst="rect">
            <a:avLst/>
          </a:prstGeom>
        </p:spPr>
      </p:pic>
      <p:sp>
        <p:nvSpPr>
          <p:cNvPr id="4" name="Rectangle 3"/>
          <p:cNvSpPr/>
          <p:nvPr/>
        </p:nvSpPr>
        <p:spPr>
          <a:xfrm>
            <a:off x="428017" y="282103"/>
            <a:ext cx="8377415" cy="62159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5"/>
          <p:cNvCxnSpPr/>
          <p:nvPr/>
        </p:nvCxnSpPr>
        <p:spPr>
          <a:xfrm flipH="1">
            <a:off x="679270" y="199535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rot="5400000" flipH="1">
            <a:off x="753292" y="2085159"/>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rot="5400000" flipH="1">
            <a:off x="746216" y="2277836"/>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rot="5400000" flipH="1">
            <a:off x="997675" y="2281102"/>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rot="5400000" flipH="1">
            <a:off x="1244781" y="181017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rot="5400000" flipH="1">
            <a:off x="997675" y="2100398"/>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H="1">
            <a:off x="924197" y="2193472"/>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H="1">
            <a:off x="924197" y="236546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flipH="1">
            <a:off x="924197" y="201168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rot="5400000" flipH="1">
            <a:off x="1244781" y="1621383"/>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rot="5400000" flipH="1">
            <a:off x="1104891" y="1621383"/>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rot="5400000" flipH="1">
            <a:off x="1106140" y="181017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rot="5400000" flipH="1">
            <a:off x="998868" y="1622204"/>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rot="5400000" flipH="1">
            <a:off x="997675" y="179994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flipH="1">
            <a:off x="924197" y="1545404"/>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flipH="1">
            <a:off x="1171303" y="1548816"/>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flipH="1">
            <a:off x="1178369" y="189389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36" name="ZoneTexte 35"/>
          <p:cNvSpPr txBox="1"/>
          <p:nvPr/>
        </p:nvSpPr>
        <p:spPr>
          <a:xfrm>
            <a:off x="1924048" y="626884"/>
            <a:ext cx="6476835" cy="2123658"/>
          </a:xfrm>
          <a:prstGeom prst="rect">
            <a:avLst/>
          </a:prstGeom>
          <a:noFill/>
        </p:spPr>
        <p:txBody>
          <a:bodyPr wrap="square" rtlCol="0">
            <a:spAutoFit/>
          </a:bodyPr>
          <a:lstStyle/>
          <a:p>
            <a:r>
              <a:rPr lang="fr-FR" sz="2400" b="1" dirty="0"/>
              <a:t>P</a:t>
            </a:r>
            <a:r>
              <a:rPr lang="fr-FR" b="1" dirty="0"/>
              <a:t>rovoqué par </a:t>
            </a:r>
            <a:r>
              <a:rPr lang="fr-FR" dirty="0"/>
              <a:t>:</a:t>
            </a:r>
          </a:p>
          <a:p>
            <a:pPr algn="just"/>
            <a:r>
              <a:rPr lang="fr-FR" dirty="0"/>
              <a:t>Une remontée trop rapide et sans palier, due à une défaillance de matériel.</a:t>
            </a:r>
          </a:p>
          <a:p>
            <a:pPr lvl="0" indent="-142716" rtl="0">
              <a:buClr>
                <a:srgbClr val="000000"/>
              </a:buClr>
              <a:buSzPct val="100000"/>
              <a:buFont typeface="Arial"/>
              <a:buChar char="•"/>
            </a:pPr>
            <a:r>
              <a:rPr lang="fr-FR" dirty="0">
                <a:sym typeface="Arial"/>
              </a:rPr>
              <a:t>Profil de plongée : 38m / 15 min.</a:t>
            </a:r>
          </a:p>
          <a:p>
            <a:pPr lvl="0" indent="-142716" rtl="0">
              <a:buClr>
                <a:srgbClr val="000000"/>
              </a:buClr>
              <a:buSzPct val="100000"/>
              <a:buFont typeface="Arial"/>
              <a:buChar char="•"/>
            </a:pPr>
            <a:r>
              <a:rPr lang="fr-FR" dirty="0">
                <a:sym typeface="Arial"/>
              </a:rPr>
              <a:t>Palier prévue : 3m de 4 min.</a:t>
            </a:r>
          </a:p>
          <a:p>
            <a:pPr lvl="0" indent="-142716" rtl="0">
              <a:buClr>
                <a:srgbClr val="000000"/>
              </a:buClr>
              <a:buSzPct val="100000"/>
              <a:buFont typeface="Arial"/>
              <a:buChar char="•"/>
            </a:pPr>
            <a:r>
              <a:rPr lang="fr-FR" dirty="0">
                <a:sym typeface="Arial"/>
              </a:rPr>
              <a:t>Remonter sans palier</a:t>
            </a:r>
          </a:p>
          <a:p>
            <a:pPr algn="just"/>
            <a:endParaRPr lang="fr-FR" dirty="0"/>
          </a:p>
        </p:txBody>
      </p:sp>
      <p:sp>
        <p:nvSpPr>
          <p:cNvPr id="37" name="ZoneTexte 36"/>
          <p:cNvSpPr txBox="1"/>
          <p:nvPr/>
        </p:nvSpPr>
        <p:spPr>
          <a:xfrm>
            <a:off x="1914567" y="2466323"/>
            <a:ext cx="6600824" cy="1015663"/>
          </a:xfrm>
          <a:prstGeom prst="rect">
            <a:avLst/>
          </a:prstGeom>
          <a:noFill/>
        </p:spPr>
        <p:txBody>
          <a:bodyPr wrap="square" rtlCol="0">
            <a:spAutoFit/>
          </a:bodyPr>
          <a:lstStyle/>
          <a:p>
            <a:r>
              <a:rPr lang="fr-FR" sz="2400" b="1" dirty="0"/>
              <a:t>Q</a:t>
            </a:r>
            <a:r>
              <a:rPr lang="fr-FR" b="1" dirty="0"/>
              <a:t>ualité </a:t>
            </a:r>
            <a:r>
              <a:rPr lang="fr-FR" dirty="0"/>
              <a:t>:</a:t>
            </a:r>
          </a:p>
          <a:p>
            <a:r>
              <a:rPr lang="fr-FR" dirty="0"/>
              <a:t>Décharge électrique</a:t>
            </a:r>
          </a:p>
          <a:p>
            <a:endParaRPr lang="fr-FR" dirty="0"/>
          </a:p>
        </p:txBody>
      </p:sp>
      <p:sp>
        <p:nvSpPr>
          <p:cNvPr id="38" name="ZoneTexte 37"/>
          <p:cNvSpPr txBox="1"/>
          <p:nvPr/>
        </p:nvSpPr>
        <p:spPr>
          <a:xfrm>
            <a:off x="1924048" y="3271746"/>
            <a:ext cx="4192970" cy="738664"/>
          </a:xfrm>
          <a:prstGeom prst="rect">
            <a:avLst/>
          </a:prstGeom>
          <a:noFill/>
        </p:spPr>
        <p:txBody>
          <a:bodyPr wrap="square" rtlCol="0">
            <a:spAutoFit/>
          </a:bodyPr>
          <a:lstStyle/>
          <a:p>
            <a:r>
              <a:rPr lang="fr-FR" sz="2400" b="1" dirty="0"/>
              <a:t>R</a:t>
            </a:r>
            <a:r>
              <a:rPr lang="fr-FR" b="1" dirty="0"/>
              <a:t>égion</a:t>
            </a:r>
            <a:r>
              <a:rPr lang="fr-FR" dirty="0"/>
              <a:t>:</a:t>
            </a:r>
          </a:p>
          <a:p>
            <a:r>
              <a:rPr lang="fr-FR" dirty="0"/>
              <a:t>En bas du dos</a:t>
            </a:r>
          </a:p>
        </p:txBody>
      </p:sp>
      <p:sp>
        <p:nvSpPr>
          <p:cNvPr id="39" name="ZoneTexte 38"/>
          <p:cNvSpPr txBox="1"/>
          <p:nvPr/>
        </p:nvSpPr>
        <p:spPr>
          <a:xfrm>
            <a:off x="1914567" y="4080255"/>
            <a:ext cx="4288547" cy="738664"/>
          </a:xfrm>
          <a:prstGeom prst="rect">
            <a:avLst/>
          </a:prstGeom>
          <a:noFill/>
        </p:spPr>
        <p:txBody>
          <a:bodyPr wrap="square" rtlCol="0">
            <a:spAutoFit/>
          </a:bodyPr>
          <a:lstStyle/>
          <a:p>
            <a:r>
              <a:rPr lang="fr-FR" sz="2400" b="1" dirty="0"/>
              <a:t>S</a:t>
            </a:r>
            <a:r>
              <a:rPr lang="fr-FR" b="1" dirty="0"/>
              <a:t>évérité</a:t>
            </a:r>
            <a:r>
              <a:rPr lang="fr-FR" dirty="0"/>
              <a:t>:</a:t>
            </a:r>
          </a:p>
          <a:p>
            <a:r>
              <a:rPr lang="fr-FR" dirty="0"/>
              <a:t>10/10</a:t>
            </a:r>
          </a:p>
        </p:txBody>
      </p:sp>
      <p:sp>
        <p:nvSpPr>
          <p:cNvPr id="40" name="ZoneTexte 39"/>
          <p:cNvSpPr txBox="1"/>
          <p:nvPr/>
        </p:nvSpPr>
        <p:spPr>
          <a:xfrm>
            <a:off x="1876259" y="4888764"/>
            <a:ext cx="4288547" cy="738664"/>
          </a:xfrm>
          <a:prstGeom prst="rect">
            <a:avLst/>
          </a:prstGeom>
          <a:noFill/>
        </p:spPr>
        <p:txBody>
          <a:bodyPr wrap="square" rtlCol="0">
            <a:spAutoFit/>
          </a:bodyPr>
          <a:lstStyle/>
          <a:p>
            <a:r>
              <a:rPr lang="fr-FR" sz="2400" b="1" dirty="0"/>
              <a:t>T</a:t>
            </a:r>
            <a:r>
              <a:rPr lang="fr-FR" b="1" dirty="0"/>
              <a:t>emps </a:t>
            </a:r>
            <a:r>
              <a:rPr lang="fr-FR" dirty="0"/>
              <a:t>:</a:t>
            </a:r>
          </a:p>
          <a:p>
            <a:r>
              <a:rPr lang="fr-FR" dirty="0"/>
              <a:t>20 min</a:t>
            </a:r>
          </a:p>
        </p:txBody>
      </p:sp>
      <p:cxnSp>
        <p:nvCxnSpPr>
          <p:cNvPr id="42" name="Connecteur droit 41"/>
          <p:cNvCxnSpPr/>
          <p:nvPr/>
        </p:nvCxnSpPr>
        <p:spPr>
          <a:xfrm>
            <a:off x="1924048" y="6062752"/>
            <a:ext cx="43014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rot="5400000" flipH="1">
            <a:off x="860640" y="2100398"/>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p:nvCxnSpPr>
        <p:spPr>
          <a:xfrm rot="5400000" flipH="1">
            <a:off x="859397" y="2277836"/>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43" name="Connecteur droit 42"/>
          <p:cNvCxnSpPr/>
          <p:nvPr/>
        </p:nvCxnSpPr>
        <p:spPr>
          <a:xfrm flipH="1">
            <a:off x="932875" y="171799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47" name="Connecteur droit 46"/>
          <p:cNvCxnSpPr/>
          <p:nvPr/>
        </p:nvCxnSpPr>
        <p:spPr>
          <a:xfrm flipH="1">
            <a:off x="932875" y="1873419"/>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48" name="Connecteur droit 47"/>
          <p:cNvCxnSpPr/>
          <p:nvPr/>
        </p:nvCxnSpPr>
        <p:spPr>
          <a:xfrm rot="5400000" flipH="1">
            <a:off x="860366" y="1627764"/>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pic>
        <p:nvPicPr>
          <p:cNvPr id="45" name="Image 44">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4570137" y="2219075"/>
            <a:ext cx="3819517" cy="3819517"/>
          </a:xfrm>
          <a:prstGeom prst="rect">
            <a:avLst/>
          </a:prstGeom>
        </p:spPr>
      </p:pic>
      <mc:AlternateContent xmlns:mc="http://schemas.openxmlformats.org/markup-compatibility/2006" xmlns:pslz="http://schemas.microsoft.com/office/powerpoint/2016/slidezoom">
        <mc:Choice Requires="pslz">
          <p:graphicFrame>
            <p:nvGraphicFramePr>
              <p:cNvPr id="3" name="Zoom de diapositive 2">
                <a:extLst>
                  <a:ext uri="{FF2B5EF4-FFF2-40B4-BE49-F238E27FC236}">
                    <a16:creationId xmlns:a16="http://schemas.microsoft.com/office/drawing/2014/main" id="{801559A6-0F18-E275-2BBD-3947434EEFD9}"/>
                  </a:ext>
                </a:extLst>
              </p:cNvPr>
              <p:cNvGraphicFramePr>
                <a:graphicFrameLocks noChangeAspect="1"/>
              </p:cNvGraphicFramePr>
              <p:nvPr>
                <p:extLst>
                  <p:ext uri="{D42A27DB-BD31-4B8C-83A1-F6EECF244321}">
                    <p14:modId xmlns:p14="http://schemas.microsoft.com/office/powerpoint/2010/main" val="3721218248"/>
                  </p:ext>
                </p:extLst>
              </p:nvPr>
            </p:nvGraphicFramePr>
            <p:xfrm>
              <a:off x="551905" y="5776311"/>
              <a:ext cx="891540" cy="668655"/>
            </p:xfrm>
            <a:graphic>
              <a:graphicData uri="http://schemas.microsoft.com/office/powerpoint/2016/slidezoom">
                <pslz:sldZm>
                  <pslz:sldZmObj sldId="278" cId="3885487160">
                    <pslz:zmPr id="{C0BC91AC-6426-473D-8CEB-4F47D30E78C1}" returnToParent="0" transitionDur="1000">
                      <p166:blipFill xmlns:p166="http://schemas.microsoft.com/office/powerpoint/2016/6/main">
                        <a:blip r:embed="rId6"/>
                        <a:stretch>
                          <a:fillRect/>
                        </a:stretch>
                      </p166:blipFill>
                      <p166:spPr xmlns:p166="http://schemas.microsoft.com/office/powerpoint/2016/6/main">
                        <a:xfrm>
                          <a:off x="0" y="0"/>
                          <a:ext cx="891540" cy="668655"/>
                        </a:xfrm>
                        <a:prstGeom prst="rect">
                          <a:avLst/>
                        </a:prstGeom>
                        <a:ln w="3175">
                          <a:solidFill>
                            <a:prstClr val="ltGray"/>
                          </a:solidFill>
                        </a:ln>
                      </p166:spPr>
                    </pslz:zmPr>
                  </pslz:sldZmObj>
                </pslz:sldZm>
              </a:graphicData>
            </a:graphic>
          </p:graphicFrame>
        </mc:Choice>
        <mc:Fallback xmlns="">
          <p:pic>
            <p:nvPicPr>
              <p:cNvPr id="3" name="Zoom de diapositive 2">
                <a:hlinkClick r:id="rId7" action="ppaction://hlinksldjump"/>
                <a:extLst>
                  <a:ext uri="{FF2B5EF4-FFF2-40B4-BE49-F238E27FC236}">
                    <a16:creationId xmlns:a16="http://schemas.microsoft.com/office/drawing/2014/main" id="{801559A6-0F18-E275-2BBD-3947434EEFD9}"/>
                  </a:ext>
                </a:extLst>
              </p:cNvPr>
              <p:cNvPicPr>
                <a:picLocks noGrp="1" noRot="1" noChangeAspect="1" noMove="1" noResize="1" noEditPoints="1" noAdjustHandles="1" noChangeArrowheads="1" noChangeShapeType="1"/>
              </p:cNvPicPr>
              <p:nvPr/>
            </p:nvPicPr>
            <p:blipFill>
              <a:blip r:embed="rId8"/>
              <a:stretch>
                <a:fillRect/>
              </a:stretch>
            </p:blipFill>
            <p:spPr>
              <a:xfrm>
                <a:off x="551905" y="5776311"/>
                <a:ext cx="891540" cy="668655"/>
              </a:xfrm>
              <a:prstGeom prst="rect">
                <a:avLst/>
              </a:prstGeom>
              <a:ln w="3175">
                <a:solidFill>
                  <a:prstClr val="ltGray"/>
                </a:solidFill>
              </a:ln>
            </p:spPr>
          </p:pic>
        </mc:Fallback>
      </mc:AlternateContent>
    </p:spTree>
    <p:extLst>
      <p:ext uri="{BB962C8B-B14F-4D97-AF65-F5344CB8AC3E}">
        <p14:creationId xmlns:p14="http://schemas.microsoft.com/office/powerpoint/2010/main" val="2487091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backgroundMark x1="40938" y1="45433" x2="40938" y2="45433"/>
                        <a14:backgroundMark x1="63125" y1="45902" x2="63125" y2="45902"/>
                        <a14:backgroundMark x1="23906" y1="64637" x2="23906" y2="64637"/>
                        <a14:backgroundMark x1="24844" y1="63466" x2="27656" y2="62295"/>
                        <a14:backgroundMark x1="69688" y1="49415" x2="69688" y2="49415"/>
                        <a14:backgroundMark x1="64531" y1="77752" x2="64531" y2="77752"/>
                        <a14:backgroundMark x1="50938" y1="78220" x2="50938" y2="78220"/>
                        <a14:backgroundMark x1="36406" y1="77518" x2="36406" y2="77518"/>
                        <a14:backgroundMark x1="39844" y1="77752" x2="39844" y2="77752"/>
                        <a14:backgroundMark x1="40781" y1="77752" x2="40781" y2="77752"/>
                        <a14:backgroundMark x1="41563" y1="77752" x2="41563" y2="77752"/>
                        <a14:backgroundMark x1="42500" y1="77752" x2="42500" y2="77752"/>
                      </a14:backgroundRemoval>
                    </a14:imgEffect>
                  </a14:imgLayer>
                </a14:imgProps>
              </a:ext>
              <a:ext uri="{28A0092B-C50C-407E-A947-70E740481C1C}">
                <a14:useLocalDpi xmlns:a14="http://schemas.microsoft.com/office/drawing/2010/main" val="0"/>
              </a:ext>
            </a:extLst>
          </a:blip>
          <a:srcRect l="33484" t="48326" r="24867" b="22255"/>
          <a:stretch/>
        </p:blipFill>
        <p:spPr>
          <a:xfrm rot="16200000">
            <a:off x="-243188" y="1295638"/>
            <a:ext cx="2538919" cy="1196508"/>
          </a:xfrm>
          <a:prstGeom prst="rect">
            <a:avLst/>
          </a:prstGeom>
        </p:spPr>
      </p:pic>
      <p:sp>
        <p:nvSpPr>
          <p:cNvPr id="4" name="Rectangle 3"/>
          <p:cNvSpPr/>
          <p:nvPr/>
        </p:nvSpPr>
        <p:spPr>
          <a:xfrm>
            <a:off x="428017" y="282103"/>
            <a:ext cx="8377415" cy="62159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5"/>
          <p:cNvCxnSpPr/>
          <p:nvPr/>
        </p:nvCxnSpPr>
        <p:spPr>
          <a:xfrm flipH="1">
            <a:off x="679270" y="199535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flipH="1">
            <a:off x="679270" y="2180408"/>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rot="5400000" flipH="1">
            <a:off x="753292" y="2085159"/>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rot="5400000" flipH="1">
            <a:off x="609058" y="2085159"/>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rot="5400000" flipH="1">
            <a:off x="746216" y="2277836"/>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rot="5400000" flipH="1">
            <a:off x="997675" y="2281102"/>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H="1">
            <a:off x="672738" y="2354580"/>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rot="5400000" flipH="1">
            <a:off x="1244781" y="181017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rot="5400000" flipH="1">
            <a:off x="997675" y="2100398"/>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H="1">
            <a:off x="924197" y="2193472"/>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H="1">
            <a:off x="924197" y="236546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flipH="1">
            <a:off x="924197" y="201168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rot="5400000" flipH="1">
            <a:off x="1104891" y="1621383"/>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rot="5400000" flipH="1">
            <a:off x="1106140" y="181017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rot="5400000" flipH="1">
            <a:off x="998868" y="161797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flipH="1">
            <a:off x="924197" y="1545404"/>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flipH="1">
            <a:off x="926051" y="1883655"/>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flipH="1">
            <a:off x="1171303" y="1548816"/>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flipH="1">
            <a:off x="1178369" y="189389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43" name="ZoneTexte 42"/>
          <p:cNvSpPr txBox="1"/>
          <p:nvPr/>
        </p:nvSpPr>
        <p:spPr>
          <a:xfrm>
            <a:off x="1924051" y="695325"/>
            <a:ext cx="6600824" cy="646331"/>
          </a:xfrm>
          <a:prstGeom prst="rect">
            <a:avLst/>
          </a:prstGeom>
          <a:noFill/>
        </p:spPr>
        <p:txBody>
          <a:bodyPr wrap="square" rtlCol="0">
            <a:spAutoFit/>
          </a:bodyPr>
          <a:lstStyle/>
          <a:p>
            <a:r>
              <a:rPr lang="fr-FR" b="1" dirty="0"/>
              <a:t>La mesure des paramètres physiologiques </a:t>
            </a:r>
            <a:r>
              <a:rPr lang="fr-FR" dirty="0"/>
              <a:t>:</a:t>
            </a:r>
          </a:p>
          <a:p>
            <a:endParaRPr lang="fr-FR" dirty="0"/>
          </a:p>
        </p:txBody>
      </p:sp>
      <p:sp>
        <p:nvSpPr>
          <p:cNvPr id="34" name="Rectangle 33"/>
          <p:cNvSpPr/>
          <p:nvPr/>
        </p:nvSpPr>
        <p:spPr bwMode="auto">
          <a:xfrm>
            <a:off x="2075677" y="1253397"/>
            <a:ext cx="3540458" cy="646331"/>
          </a:xfrm>
          <a:prstGeom prst="rect">
            <a:avLst/>
          </a:prstGeom>
        </p:spPr>
        <p:txBody>
          <a:bodyPr wrap="square">
            <a:spAutoFit/>
          </a:bodyPr>
          <a:lstStyle/>
          <a:p>
            <a:pPr lvl="0" rtl="0">
              <a:buClr>
                <a:srgbClr val="000000"/>
              </a:buClr>
              <a:buSzPct val="100000"/>
            </a:pPr>
            <a:r>
              <a:rPr lang="fr-FR" b="1" dirty="0">
                <a:solidFill>
                  <a:srgbClr val="000000"/>
                </a:solidFill>
                <a:sym typeface="Arial"/>
              </a:rPr>
              <a:t>Respiration :</a:t>
            </a:r>
            <a:endParaRPr lang="fr-FR" sz="1000" b="1" dirty="0">
              <a:solidFill>
                <a:srgbClr val="000000"/>
              </a:solidFill>
              <a:sym typeface="Arial"/>
            </a:endParaRP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FAR : 13 / ample / régulière</a:t>
            </a:r>
          </a:p>
        </p:txBody>
      </p:sp>
      <p:sp>
        <p:nvSpPr>
          <p:cNvPr id="35" name="Rectangle 34"/>
          <p:cNvSpPr/>
          <p:nvPr/>
        </p:nvSpPr>
        <p:spPr bwMode="auto">
          <a:xfrm>
            <a:off x="2016203" y="1864506"/>
            <a:ext cx="2757975" cy="1200329"/>
          </a:xfrm>
          <a:prstGeom prst="rect">
            <a:avLst/>
          </a:prstGeom>
        </p:spPr>
        <p:txBody>
          <a:bodyPr wrap="square">
            <a:spAutoFit/>
          </a:bodyPr>
          <a:lstStyle/>
          <a:p>
            <a:pPr lvl="0" rtl="0">
              <a:buClr>
                <a:srgbClr val="000000"/>
              </a:buClr>
              <a:buSzPct val="100000"/>
            </a:pPr>
            <a:r>
              <a:rPr lang="fr-FR" b="1" dirty="0">
                <a:solidFill>
                  <a:srgbClr val="000000"/>
                </a:solidFill>
                <a:sym typeface="Arial"/>
              </a:rPr>
              <a:t>Circulation :</a:t>
            </a:r>
            <a:endParaRPr lang="fr-FR" sz="1000" b="1" dirty="0">
              <a:solidFill>
                <a:srgbClr val="000000"/>
              </a:solidFill>
              <a:sym typeface="Arial"/>
            </a:endParaRP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FAR : 86 / Bien frappé</a:t>
            </a: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PA : 120 / 80</a:t>
            </a: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TRC : -</a:t>
            </a:r>
            <a:endParaRPr lang="fr-FR" dirty="0">
              <a:solidFill>
                <a:schemeClr val="dk1"/>
              </a:solidFill>
              <a:sym typeface="Arial"/>
            </a:endParaRPr>
          </a:p>
        </p:txBody>
      </p:sp>
      <p:sp>
        <p:nvSpPr>
          <p:cNvPr id="36" name="Rectangle 35"/>
          <p:cNvSpPr/>
          <p:nvPr/>
        </p:nvSpPr>
        <p:spPr bwMode="auto">
          <a:xfrm>
            <a:off x="2016203" y="3094249"/>
            <a:ext cx="3599932" cy="923330"/>
          </a:xfrm>
          <a:prstGeom prst="rect">
            <a:avLst/>
          </a:prstGeom>
        </p:spPr>
        <p:txBody>
          <a:bodyPr wrap="square">
            <a:spAutoFit/>
          </a:bodyPr>
          <a:lstStyle/>
          <a:p>
            <a:pPr lvl="0" rtl="0">
              <a:buClr>
                <a:srgbClr val="000000"/>
              </a:buClr>
              <a:buSzPct val="100000"/>
            </a:pPr>
            <a:r>
              <a:rPr lang="fr-FR" b="1" dirty="0">
                <a:solidFill>
                  <a:srgbClr val="000000"/>
                </a:solidFill>
                <a:sym typeface="Arial"/>
              </a:rPr>
              <a:t>Scores ou </a:t>
            </a:r>
            <a:r>
              <a:rPr lang="fr-FR" b="1" dirty="0" err="1">
                <a:solidFill>
                  <a:srgbClr val="000000"/>
                </a:solidFill>
                <a:sym typeface="Arial"/>
              </a:rPr>
              <a:t>echelles</a:t>
            </a:r>
            <a:r>
              <a:rPr lang="fr-FR" b="1" dirty="0">
                <a:solidFill>
                  <a:srgbClr val="000000"/>
                </a:solidFill>
                <a:sym typeface="Arial"/>
              </a:rPr>
              <a:t> :</a:t>
            </a:r>
            <a:endParaRPr lang="fr-FR" sz="1000" b="1" dirty="0">
              <a:solidFill>
                <a:srgbClr val="000000"/>
              </a:solidFill>
              <a:sym typeface="Arial"/>
            </a:endParaRP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AVPU : RAS</a:t>
            </a: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Glycémie 1,1g/L</a:t>
            </a:r>
            <a:endParaRPr lang="fr-FR" dirty="0">
              <a:solidFill>
                <a:schemeClr val="dk1"/>
              </a:solidFill>
              <a:sym typeface="Arial"/>
            </a:endParaRPr>
          </a:p>
        </p:txBody>
      </p:sp>
      <p:cxnSp>
        <p:nvCxnSpPr>
          <p:cNvPr id="37" name="Connecteur droit 36"/>
          <p:cNvCxnSpPr/>
          <p:nvPr/>
        </p:nvCxnSpPr>
        <p:spPr>
          <a:xfrm rot="5400000" flipH="1">
            <a:off x="859397" y="179994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38" name="Connecteur droit 37"/>
          <p:cNvCxnSpPr/>
          <p:nvPr/>
        </p:nvCxnSpPr>
        <p:spPr>
          <a:xfrm flipH="1">
            <a:off x="1178369" y="1714739"/>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25" name="Rectangle à coins arrondis 24"/>
          <p:cNvSpPr/>
          <p:nvPr/>
        </p:nvSpPr>
        <p:spPr>
          <a:xfrm>
            <a:off x="426362" y="4376046"/>
            <a:ext cx="2219325" cy="5753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Geste attendu :</a:t>
            </a:r>
          </a:p>
        </p:txBody>
      </p:sp>
      <p:sp>
        <p:nvSpPr>
          <p:cNvPr id="26" name="ZoneTexte 25"/>
          <p:cNvSpPr txBox="1"/>
          <p:nvPr/>
        </p:nvSpPr>
        <p:spPr>
          <a:xfrm>
            <a:off x="2644031" y="4316282"/>
            <a:ext cx="5944208" cy="923330"/>
          </a:xfrm>
          <a:prstGeom prst="rect">
            <a:avLst/>
          </a:prstGeom>
          <a:noFill/>
        </p:spPr>
        <p:txBody>
          <a:bodyPr wrap="square" rtlCol="0">
            <a:spAutoFit/>
          </a:bodyPr>
          <a:lstStyle/>
          <a:p>
            <a:r>
              <a:rPr lang="fr-FR" dirty="0"/>
              <a:t>Un plongeur en général a les extrémités des mains froides.</a:t>
            </a:r>
          </a:p>
          <a:p>
            <a:r>
              <a:rPr lang="fr-FR" dirty="0"/>
              <a:t>Accident de décompression = SAT à 15L/min.</a:t>
            </a:r>
          </a:p>
          <a:p>
            <a:r>
              <a:rPr lang="fr-FR" i="1" dirty="0">
                <a:solidFill>
                  <a:srgbClr val="FF9900"/>
                </a:solidFill>
              </a:rPr>
              <a:t>Fiche technique 05FT20</a:t>
            </a:r>
          </a:p>
        </p:txBody>
      </p:sp>
      <p:pic>
        <p:nvPicPr>
          <p:cNvPr id="39" name="Image 38">
            <a:hlinkClick r:id="rId4" action="ppaction://hlinkfile"/>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852" b="96305" l="10000" r="90000"/>
                    </a14:imgEffect>
                  </a14:imgLayer>
                </a14:imgProps>
              </a:ext>
              <a:ext uri="{28A0092B-C50C-407E-A947-70E740481C1C}">
                <a14:useLocalDpi xmlns:a14="http://schemas.microsoft.com/office/drawing/2010/main" val="0"/>
              </a:ext>
            </a:extLst>
          </a:blip>
          <a:stretch>
            <a:fillRect/>
          </a:stretch>
        </p:blipFill>
        <p:spPr>
          <a:xfrm>
            <a:off x="7463867" y="5496286"/>
            <a:ext cx="1602061" cy="1016308"/>
          </a:xfrm>
          <a:prstGeom prst="rect">
            <a:avLst/>
          </a:prstGeom>
        </p:spPr>
      </p:pic>
      <p:cxnSp>
        <p:nvCxnSpPr>
          <p:cNvPr id="40" name="Connecteur droit 39"/>
          <p:cNvCxnSpPr/>
          <p:nvPr/>
        </p:nvCxnSpPr>
        <p:spPr>
          <a:xfrm rot="5400000" flipH="1">
            <a:off x="859397" y="2119994"/>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rot="5400000" flipH="1">
            <a:off x="859397" y="2277836"/>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rot="5400000" flipH="1">
            <a:off x="997675" y="1791028"/>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p:nvCxnSpPr>
        <p:spPr>
          <a:xfrm rot="5400000" flipH="1">
            <a:off x="859397" y="1637762"/>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flipH="1">
            <a:off x="924197" y="1711240"/>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45" name="Connecteur droit 44"/>
          <p:cNvCxnSpPr/>
          <p:nvPr/>
        </p:nvCxnSpPr>
        <p:spPr>
          <a:xfrm rot="5400000" flipH="1">
            <a:off x="612731" y="2277836"/>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pic>
        <p:nvPicPr>
          <p:cNvPr id="48" name="Image 47">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5203744" y="1115126"/>
            <a:ext cx="3172122" cy="3172122"/>
          </a:xfrm>
          <a:prstGeom prst="rect">
            <a:avLst/>
          </a:prstGeom>
        </p:spPr>
      </p:pic>
      <mc:AlternateContent xmlns:mc="http://schemas.openxmlformats.org/markup-compatibility/2006" xmlns:pslz="http://schemas.microsoft.com/office/powerpoint/2016/slidezoom">
        <mc:Choice Requires="pslz">
          <p:graphicFrame>
            <p:nvGraphicFramePr>
              <p:cNvPr id="5" name="Zoom de diapositive 4">
                <a:extLst>
                  <a:ext uri="{FF2B5EF4-FFF2-40B4-BE49-F238E27FC236}">
                    <a16:creationId xmlns:a16="http://schemas.microsoft.com/office/drawing/2014/main" id="{2CF43FF8-E7B1-4CB3-E688-4DA74421390B}"/>
                  </a:ext>
                </a:extLst>
              </p:cNvPr>
              <p:cNvGraphicFramePr>
                <a:graphicFrameLocks noChangeAspect="1"/>
              </p:cNvGraphicFramePr>
              <p:nvPr>
                <p:extLst>
                  <p:ext uri="{D42A27DB-BD31-4B8C-83A1-F6EECF244321}">
                    <p14:modId xmlns:p14="http://schemas.microsoft.com/office/powerpoint/2010/main" val="3567534419"/>
                  </p:ext>
                </p:extLst>
              </p:nvPr>
            </p:nvGraphicFramePr>
            <p:xfrm>
              <a:off x="8010302" y="308878"/>
              <a:ext cx="795130" cy="596348"/>
            </p:xfrm>
            <a:graphic>
              <a:graphicData uri="http://schemas.microsoft.com/office/powerpoint/2016/slidezoom">
                <pslz:sldZm>
                  <pslz:sldZmObj sldId="278" cId="3885487160">
                    <pslz:zmPr id="{DF8EA7F6-84A3-4020-8B2C-EB1121AF9DF0}" returnToParent="0" transitionDur="1000">
                      <p166:blipFill xmlns:p166="http://schemas.microsoft.com/office/powerpoint/2016/6/main">
                        <a:blip r:embed="rId9"/>
                        <a:stretch>
                          <a:fillRect/>
                        </a:stretch>
                      </p166:blipFill>
                      <p166:spPr xmlns:p166="http://schemas.microsoft.com/office/powerpoint/2016/6/main">
                        <a:xfrm>
                          <a:off x="0" y="0"/>
                          <a:ext cx="795130" cy="596348"/>
                        </a:xfrm>
                        <a:prstGeom prst="rect">
                          <a:avLst/>
                        </a:prstGeom>
                        <a:ln w="3175">
                          <a:solidFill>
                            <a:prstClr val="ltGray"/>
                          </a:solidFill>
                        </a:ln>
                      </p166:spPr>
                    </pslz:zmPr>
                  </pslz:sldZmObj>
                </pslz:sldZm>
              </a:graphicData>
            </a:graphic>
          </p:graphicFrame>
        </mc:Choice>
        <mc:Fallback xmlns="">
          <p:pic>
            <p:nvPicPr>
              <p:cNvPr id="5" name="Zoom de diapositive 4">
                <a:hlinkClick r:id="rId10" action="ppaction://hlinksldjump"/>
                <a:extLst>
                  <a:ext uri="{FF2B5EF4-FFF2-40B4-BE49-F238E27FC236}">
                    <a16:creationId xmlns:a16="http://schemas.microsoft.com/office/drawing/2014/main" id="{2CF43FF8-E7B1-4CB3-E688-4DA74421390B}"/>
                  </a:ext>
                </a:extLst>
              </p:cNvPr>
              <p:cNvPicPr>
                <a:picLocks noGrp="1" noRot="1" noChangeAspect="1" noMove="1" noResize="1" noEditPoints="1" noAdjustHandles="1" noChangeArrowheads="1" noChangeShapeType="1"/>
              </p:cNvPicPr>
              <p:nvPr/>
            </p:nvPicPr>
            <p:blipFill>
              <a:blip r:embed="rId11"/>
              <a:stretch>
                <a:fillRect/>
              </a:stretch>
            </p:blipFill>
            <p:spPr>
              <a:xfrm>
                <a:off x="8010302" y="308878"/>
                <a:ext cx="795130" cy="596348"/>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 name="Zoom de diapositive 6">
                <a:extLst>
                  <a:ext uri="{FF2B5EF4-FFF2-40B4-BE49-F238E27FC236}">
                    <a16:creationId xmlns:a16="http://schemas.microsoft.com/office/drawing/2014/main" id="{CB721935-6EA3-5668-002B-4A727DC241DA}"/>
                  </a:ext>
                </a:extLst>
              </p:cNvPr>
              <p:cNvGraphicFramePr>
                <a:graphicFrameLocks noChangeAspect="1"/>
              </p:cNvGraphicFramePr>
              <p:nvPr>
                <p:extLst>
                  <p:ext uri="{D42A27DB-BD31-4B8C-83A1-F6EECF244321}">
                    <p14:modId xmlns:p14="http://schemas.microsoft.com/office/powerpoint/2010/main" val="3721218248"/>
                  </p:ext>
                </p:extLst>
              </p:nvPr>
            </p:nvGraphicFramePr>
            <p:xfrm>
              <a:off x="551905" y="5776311"/>
              <a:ext cx="891540" cy="668655"/>
            </p:xfrm>
            <a:graphic>
              <a:graphicData uri="http://schemas.microsoft.com/office/powerpoint/2016/slidezoom">
                <pslz:sldZm>
                  <pslz:sldZmObj sldId="278" cId="3885487160">
                    <pslz:zmPr id="{C0BC91AC-6426-473D-8CEB-4F47D30E78C1}" returnToParent="0" transitionDur="1000">
                      <p166:blipFill xmlns:p166="http://schemas.microsoft.com/office/powerpoint/2016/6/main">
                        <a:blip r:embed="rId12"/>
                        <a:stretch>
                          <a:fillRect/>
                        </a:stretch>
                      </p166:blipFill>
                      <p166:spPr xmlns:p166="http://schemas.microsoft.com/office/powerpoint/2016/6/main">
                        <a:xfrm>
                          <a:off x="0" y="0"/>
                          <a:ext cx="891540" cy="668655"/>
                        </a:xfrm>
                        <a:prstGeom prst="rect">
                          <a:avLst/>
                        </a:prstGeom>
                        <a:ln w="3175">
                          <a:solidFill>
                            <a:prstClr val="ltGray"/>
                          </a:solidFill>
                        </a:ln>
                      </p166:spPr>
                    </pslz:zmPr>
                  </pslz:sldZmObj>
                </pslz:sldZm>
              </a:graphicData>
            </a:graphic>
          </p:graphicFrame>
        </mc:Choice>
        <mc:Fallback xmlns="">
          <p:pic>
            <p:nvPicPr>
              <p:cNvPr id="7" name="Zoom de diapositive 6">
                <a:hlinkClick r:id="rId10" action="ppaction://hlinksldjump"/>
                <a:extLst>
                  <a:ext uri="{FF2B5EF4-FFF2-40B4-BE49-F238E27FC236}">
                    <a16:creationId xmlns:a16="http://schemas.microsoft.com/office/drawing/2014/main" id="{CB721935-6EA3-5668-002B-4A727DC241DA}"/>
                  </a:ext>
                </a:extLst>
              </p:cNvPr>
              <p:cNvPicPr>
                <a:picLocks noGrp="1" noRot="1" noChangeAspect="1" noMove="1" noResize="1" noEditPoints="1" noAdjustHandles="1" noChangeArrowheads="1" noChangeShapeType="1"/>
              </p:cNvPicPr>
              <p:nvPr/>
            </p:nvPicPr>
            <p:blipFill>
              <a:blip r:embed="rId13"/>
              <a:stretch>
                <a:fillRect/>
              </a:stretch>
            </p:blipFill>
            <p:spPr>
              <a:xfrm>
                <a:off x="551905" y="5776311"/>
                <a:ext cx="891540" cy="668655"/>
              </a:xfrm>
              <a:prstGeom prst="rect">
                <a:avLst/>
              </a:prstGeom>
              <a:ln w="3175">
                <a:solidFill>
                  <a:prstClr val="ltGray"/>
                </a:solidFill>
              </a:ln>
            </p:spPr>
          </p:pic>
        </mc:Fallback>
      </mc:AlternateContent>
    </p:spTree>
    <p:extLst>
      <p:ext uri="{BB962C8B-B14F-4D97-AF65-F5344CB8AC3E}">
        <p14:creationId xmlns:p14="http://schemas.microsoft.com/office/powerpoint/2010/main" val="238000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6DF6857-699C-F8E7-216C-7362AED4B378}"/>
              </a:ext>
            </a:extLst>
          </p:cNvPr>
          <p:cNvSpPr txBox="1"/>
          <p:nvPr/>
        </p:nvSpPr>
        <p:spPr>
          <a:xfrm>
            <a:off x="638355" y="684776"/>
            <a:ext cx="4572000" cy="509435"/>
          </a:xfrm>
          <a:prstGeom prst="rect">
            <a:avLst/>
          </a:prstGeom>
          <a:noFill/>
        </p:spPr>
        <p:txBody>
          <a:bodyPr wrap="square">
            <a:spAutoFit/>
          </a:bodyPr>
          <a:lstStyle/>
          <a:p>
            <a:pPr>
              <a:lnSpc>
                <a:spcPts val="3585"/>
              </a:lnSpc>
              <a:spcAft>
                <a:spcPts val="800"/>
              </a:spcAft>
              <a:buNone/>
            </a:pPr>
            <a:r>
              <a:rPr lang="fr-FR" sz="2000" dirty="0" err="1">
                <a:solidFill>
                  <a:schemeClr val="accent4"/>
                </a:solidFill>
                <a:effectLst/>
                <a:latin typeface="Arial" panose="020B0604020202020204" pitchFamily="34" charset="0"/>
                <a:ea typeface="Times New Roman" panose="02020603050405020304" pitchFamily="18" charset="0"/>
                <a:cs typeface="Arial" panose="020B0604020202020204" pitchFamily="34" charset="0"/>
              </a:rPr>
              <a:t>Ludopédagogie</a:t>
            </a:r>
            <a:r>
              <a:rPr lang="fr-FR" sz="2000" dirty="0">
                <a:solidFill>
                  <a:schemeClr val="accent4"/>
                </a:solidFill>
                <a:effectLst/>
                <a:latin typeface="Arial" panose="020B0604020202020204" pitchFamily="34" charset="0"/>
                <a:ea typeface="Times New Roman" panose="02020603050405020304" pitchFamily="18" charset="0"/>
                <a:cs typeface="Arial" panose="020B0604020202020204" pitchFamily="34" charset="0"/>
              </a:rPr>
              <a:t>:</a:t>
            </a:r>
            <a:endParaRPr lang="fr-FR" sz="2000" dirty="0">
              <a:solidFill>
                <a:schemeClr val="accent4"/>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ZoneTexte 4">
            <a:extLst>
              <a:ext uri="{FF2B5EF4-FFF2-40B4-BE49-F238E27FC236}">
                <a16:creationId xmlns:a16="http://schemas.microsoft.com/office/drawing/2014/main" id="{F16C7943-7163-EC5B-082C-D5659E105889}"/>
              </a:ext>
            </a:extLst>
          </p:cNvPr>
          <p:cNvSpPr txBox="1"/>
          <p:nvPr/>
        </p:nvSpPr>
        <p:spPr>
          <a:xfrm>
            <a:off x="638355" y="2151207"/>
            <a:ext cx="7712015" cy="2062103"/>
          </a:xfrm>
          <a:prstGeom prst="rect">
            <a:avLst/>
          </a:prstGeom>
          <a:noFill/>
        </p:spPr>
        <p:txBody>
          <a:bodyPr wrap="square">
            <a:spAutoFit/>
          </a:bodyPr>
          <a:lstStyle/>
          <a:p>
            <a:r>
              <a:rPr lang="fr-FR" sz="1600" dirty="0">
                <a:solidFill>
                  <a:srgbClr val="001F39"/>
                </a:solidFill>
                <a:effectLst/>
                <a:latin typeface="Arial" panose="020B0604020202020204" pitchFamily="34" charset="0"/>
                <a:ea typeface="Calibri" panose="020F0502020204030204" pitchFamily="34" charset="0"/>
                <a:cs typeface="Arial" panose="020B0604020202020204" pitchFamily="34" charset="0"/>
              </a:rPr>
              <a:t>La </a:t>
            </a:r>
            <a:r>
              <a:rPr lang="fr-FR" sz="1600" dirty="0" err="1">
                <a:solidFill>
                  <a:srgbClr val="001F39"/>
                </a:solidFill>
                <a:effectLst/>
                <a:latin typeface="Arial" panose="020B0604020202020204" pitchFamily="34" charset="0"/>
                <a:ea typeface="Calibri" panose="020F0502020204030204" pitchFamily="34" charset="0"/>
                <a:cs typeface="Arial" panose="020B0604020202020204" pitchFamily="34" charset="0"/>
              </a:rPr>
              <a:t>ludopédagogie</a:t>
            </a:r>
            <a:r>
              <a:rPr lang="fr-FR" sz="1600" dirty="0">
                <a:solidFill>
                  <a:srgbClr val="001F39"/>
                </a:solidFill>
                <a:effectLst/>
                <a:latin typeface="Arial" panose="020B0604020202020204" pitchFamily="34" charset="0"/>
                <a:ea typeface="Calibri" panose="020F0502020204030204" pitchFamily="34" charset="0"/>
                <a:cs typeface="Arial" panose="020B0604020202020204" pitchFamily="34" charset="0"/>
              </a:rPr>
              <a:t> est une méthode d’enseignement d’origine canadienne basée sur le jeu. </a:t>
            </a:r>
          </a:p>
          <a:p>
            <a:endParaRPr lang="fr-FR" sz="1600" dirty="0">
              <a:solidFill>
                <a:srgbClr val="001F39"/>
              </a:solidFill>
              <a:latin typeface="Arial" panose="020B0604020202020204" pitchFamily="34" charset="0"/>
              <a:ea typeface="Calibri" panose="020F0502020204030204" pitchFamily="34" charset="0"/>
              <a:cs typeface="Arial" panose="020B0604020202020204" pitchFamily="34" charset="0"/>
            </a:endParaRPr>
          </a:p>
          <a:p>
            <a:r>
              <a:rPr lang="fr-FR" sz="1600" dirty="0">
                <a:solidFill>
                  <a:srgbClr val="001F39"/>
                </a:solidFill>
                <a:effectLst/>
                <a:latin typeface="Arial" panose="020B0604020202020204" pitchFamily="34" charset="0"/>
                <a:ea typeface="Calibri" panose="020F0502020204030204" pitchFamily="34" charset="0"/>
                <a:cs typeface="Arial" panose="020B0604020202020204" pitchFamily="34" charset="0"/>
              </a:rPr>
              <a:t>Comme pour les enfants chez qui il semble tout à fait naturel de considérer le jeu comme une source d’apprentissage, l’idée est de sortir les apprenants adultes de leur cadre de travail, parfois perçu comme rigide, pour leur faire vivre des expériences ludiques et pratiques qui leur permettront, souvent sans qu’ils en aient conscience, d’atteindre plus efficacement les objectifs pédagogiques fixés. </a:t>
            </a:r>
            <a:endParaRPr lang="fr-FR" sz="1600" dirty="0">
              <a:latin typeface="Arial" panose="020B0604020202020204" pitchFamily="34" charset="0"/>
              <a:cs typeface="Arial" panose="020B0604020202020204" pitchFamily="34" charset="0"/>
            </a:endParaRPr>
          </a:p>
        </p:txBody>
      </p:sp>
      <p:grpSp>
        <p:nvGrpSpPr>
          <p:cNvPr id="6" name="Group 236899">
            <a:extLst>
              <a:ext uri="{FF2B5EF4-FFF2-40B4-BE49-F238E27FC236}">
                <a16:creationId xmlns:a16="http://schemas.microsoft.com/office/drawing/2014/main" id="{8AA70EBB-33C3-0F10-22D0-0820E8B9D744}"/>
              </a:ext>
            </a:extLst>
          </p:cNvPr>
          <p:cNvGrpSpPr/>
          <p:nvPr/>
        </p:nvGrpSpPr>
        <p:grpSpPr>
          <a:xfrm>
            <a:off x="7697991" y="485150"/>
            <a:ext cx="925195" cy="908685"/>
            <a:chOff x="0" y="0"/>
            <a:chExt cx="925195" cy="909168"/>
          </a:xfrm>
        </p:grpSpPr>
        <p:pic>
          <p:nvPicPr>
            <p:cNvPr id="7" name="Picture 46">
              <a:extLst>
                <a:ext uri="{FF2B5EF4-FFF2-40B4-BE49-F238E27FC236}">
                  <a16:creationId xmlns:a16="http://schemas.microsoft.com/office/drawing/2014/main" id="{D68B4200-C9F4-5746-4EB0-FD616AD61A56}"/>
                </a:ext>
              </a:extLst>
            </p:cNvPr>
            <p:cNvPicPr/>
            <p:nvPr/>
          </p:nvPicPr>
          <p:blipFill>
            <a:blip r:embed="rId2"/>
            <a:stretch>
              <a:fillRect/>
            </a:stretch>
          </p:blipFill>
          <p:spPr>
            <a:xfrm>
              <a:off x="0" y="13399"/>
              <a:ext cx="925195" cy="895769"/>
            </a:xfrm>
            <a:prstGeom prst="rect">
              <a:avLst/>
            </a:prstGeom>
          </p:spPr>
        </p:pic>
        <p:sp>
          <p:nvSpPr>
            <p:cNvPr id="8" name="Rectangle 7">
              <a:extLst>
                <a:ext uri="{FF2B5EF4-FFF2-40B4-BE49-F238E27FC236}">
                  <a16:creationId xmlns:a16="http://schemas.microsoft.com/office/drawing/2014/main" id="{A4D93D60-5F74-FBFF-CC6D-9F2EC5984511}"/>
                </a:ext>
              </a:extLst>
            </p:cNvPr>
            <p:cNvSpPr/>
            <p:nvPr/>
          </p:nvSpPr>
          <p:spPr>
            <a:xfrm>
              <a:off x="393954" y="0"/>
              <a:ext cx="202692" cy="897520"/>
            </a:xfrm>
            <a:prstGeom prst="rect">
              <a:avLst/>
            </a:prstGeom>
            <a:ln>
              <a:noFill/>
            </a:ln>
          </p:spPr>
          <p:txBody>
            <a:bodyPr vert="horz" lIns="0" tIns="0" rIns="0" bIns="0" rtlCol="0">
              <a:noAutofit/>
            </a:bodyPr>
            <a:lstStyle/>
            <a:p>
              <a:pPr>
                <a:lnSpc>
                  <a:spcPct val="107000"/>
                </a:lnSpc>
                <a:spcAft>
                  <a:spcPts val="800"/>
                </a:spcAft>
                <a:buNone/>
              </a:pPr>
              <a:r>
                <a:rPr lang="fr-FR" sz="4800" kern="100">
                  <a:solidFill>
                    <a:srgbClr val="000000"/>
                  </a:solidFill>
                  <a:effectLst/>
                  <a:latin typeface="Times New Roman" panose="02020603050405020304" pitchFamily="18" charset="0"/>
                  <a:ea typeface="Times New Roman" panose="02020603050405020304" pitchFamily="18" charset="0"/>
                </a:rPr>
                <a:t> </a:t>
              </a:r>
              <a:endParaRPr lang="fr-FR" sz="1100" kern="100">
                <a:solidFill>
                  <a:srgbClr val="000000"/>
                </a:solidFill>
                <a:effectLst/>
                <a:latin typeface="Calibri" panose="020F0502020204030204" pitchFamily="34" charset="0"/>
                <a:ea typeface="Calibri" panose="020F0502020204030204" pitchFamily="34" charset="0"/>
              </a:endParaRPr>
            </a:p>
          </p:txBody>
        </p:sp>
      </p:grpSp>
    </p:spTree>
    <p:extLst>
      <p:ext uri="{BB962C8B-B14F-4D97-AF65-F5344CB8AC3E}">
        <p14:creationId xmlns:p14="http://schemas.microsoft.com/office/powerpoint/2010/main" val="63412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50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50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7D7F1-FC77-A986-B1F8-5777CBAB5D20}"/>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8DF69AB7-94D1-A109-A473-705CAAF5FDBE}"/>
              </a:ext>
            </a:extLst>
          </p:cNvPr>
          <p:cNvSpPr txBox="1"/>
          <p:nvPr/>
        </p:nvSpPr>
        <p:spPr bwMode="auto">
          <a:xfrm>
            <a:off x="410094" y="541961"/>
            <a:ext cx="8471243" cy="923330"/>
          </a:xfrm>
          <a:prstGeom prst="rect">
            <a:avLst/>
          </a:prstGeom>
          <a:noFill/>
        </p:spPr>
        <p:txBody>
          <a:bodyPr wrap="square" rtlCol="0">
            <a:spAutoFit/>
          </a:bodyPr>
          <a:lstStyle/>
          <a:p>
            <a:pPr algn="just"/>
            <a:r>
              <a:rPr lang="fr-FR" dirty="0"/>
              <a:t>Ce samedi pluvieux, Marc décide de faire son barbecue dans le garage, refusant de renoncer à ses steaks. La fumée s’épaissit rapidement, envahissant l’espace confiné. Pris de vertiges, il appelle sa femme. </a:t>
            </a:r>
          </a:p>
        </p:txBody>
      </p:sp>
      <p:sp>
        <p:nvSpPr>
          <p:cNvPr id="5" name="ZoneTexte 4">
            <a:extLst>
              <a:ext uri="{FF2B5EF4-FFF2-40B4-BE49-F238E27FC236}">
                <a16:creationId xmlns:a16="http://schemas.microsoft.com/office/drawing/2014/main" id="{E4C43D54-02C9-71BC-4BDA-CA25BF14157F}"/>
              </a:ext>
            </a:extLst>
          </p:cNvPr>
          <p:cNvSpPr txBox="1"/>
          <p:nvPr/>
        </p:nvSpPr>
        <p:spPr bwMode="auto">
          <a:xfrm>
            <a:off x="5323438" y="1742290"/>
            <a:ext cx="3557899" cy="1354217"/>
          </a:xfrm>
          <a:prstGeom prst="rect">
            <a:avLst/>
          </a:prstGeom>
          <a:noFill/>
        </p:spPr>
        <p:txBody>
          <a:bodyPr wrap="square" rtlCol="0">
            <a:spAutoFit/>
          </a:bodyPr>
          <a:lstStyle/>
          <a:p>
            <a:pPr lvl="0" algn="just" rtl="0">
              <a:buClr>
                <a:srgbClr val="000000"/>
              </a:buClr>
              <a:buSzPct val="100000"/>
            </a:pPr>
            <a:endParaRPr lang="fr-FR" sz="1000" dirty="0">
              <a:solidFill>
                <a:srgbClr val="000000"/>
              </a:solidFill>
              <a:latin typeface="Arial"/>
              <a:sym typeface="Arial"/>
            </a:endParaRPr>
          </a:p>
          <a:p>
            <a:pPr algn="just" rtl="0">
              <a:buClr>
                <a:srgbClr val="000000"/>
              </a:buClr>
              <a:buSzPct val="100000"/>
            </a:pPr>
            <a:r>
              <a:rPr lang="fr-FR" dirty="0"/>
              <a:t>Sans hésiter, elle compose le 15.</a:t>
            </a:r>
          </a:p>
          <a:p>
            <a:pPr algn="just" rtl="0">
              <a:buClr>
                <a:srgbClr val="000000"/>
              </a:buClr>
              <a:buSzPct val="100000"/>
            </a:pPr>
            <a:endParaRPr lang="fr-FR" dirty="0"/>
          </a:p>
          <a:p>
            <a:pPr lvl="0" algn="just" rtl="0">
              <a:buClr>
                <a:srgbClr val="000000"/>
              </a:buClr>
              <a:buSzPct val="100000"/>
            </a:pPr>
            <a:r>
              <a:rPr lang="fr-FR" dirty="0">
                <a:solidFill>
                  <a:srgbClr val="000000"/>
                </a:solidFill>
                <a:sym typeface="Arial"/>
              </a:rPr>
              <a:t>Le 15 vous déclenche pour un malaise à domicile</a:t>
            </a:r>
            <a:r>
              <a:rPr lang="fr-FR" dirty="0">
                <a:solidFill>
                  <a:srgbClr val="000000"/>
                </a:solidFill>
                <a:latin typeface="Arial"/>
                <a:sym typeface="Arial"/>
              </a:rPr>
              <a:t>.</a:t>
            </a:r>
          </a:p>
        </p:txBody>
      </p:sp>
      <p:pic>
        <p:nvPicPr>
          <p:cNvPr id="4" name="Image 3" descr="Une image contenant personne, plat, barbecue, nourriture&#10;&#10;Le contenu généré par l’IA peut être incorrect.">
            <a:extLst>
              <a:ext uri="{FF2B5EF4-FFF2-40B4-BE49-F238E27FC236}">
                <a16:creationId xmlns:a16="http://schemas.microsoft.com/office/drawing/2014/main" id="{B314FCFE-08C5-2785-209C-04FB5436A145}"/>
              </a:ext>
            </a:extLst>
          </p:cNvPr>
          <p:cNvPicPr>
            <a:picLocks noChangeAspect="1"/>
          </p:cNvPicPr>
          <p:nvPr/>
        </p:nvPicPr>
        <p:blipFill>
          <a:blip r:embed="rId2"/>
          <a:stretch>
            <a:fillRect/>
          </a:stretch>
        </p:blipFill>
        <p:spPr>
          <a:xfrm>
            <a:off x="262663" y="1742290"/>
            <a:ext cx="4837471" cy="4837471"/>
          </a:xfrm>
          <a:prstGeom prst="rect">
            <a:avLst/>
          </a:prstGeom>
        </p:spPr>
      </p:pic>
      <mc:AlternateContent xmlns:mc="http://schemas.openxmlformats.org/markup-compatibility/2006" xmlns:pslz="http://schemas.microsoft.com/office/powerpoint/2016/slidezoom">
        <mc:Choice Requires="pslz">
          <p:graphicFrame>
            <p:nvGraphicFramePr>
              <p:cNvPr id="2" name="Zoom de diapositive 1">
                <a:extLst>
                  <a:ext uri="{FF2B5EF4-FFF2-40B4-BE49-F238E27FC236}">
                    <a16:creationId xmlns:a16="http://schemas.microsoft.com/office/drawing/2014/main" id="{332E1B97-36D5-B0B0-5020-3E6AA5B0C5F0}"/>
                  </a:ext>
                </a:extLst>
              </p:cNvPr>
              <p:cNvGraphicFramePr>
                <a:graphicFrameLocks noChangeAspect="1"/>
              </p:cNvGraphicFramePr>
              <p:nvPr>
                <p:extLst>
                  <p:ext uri="{D42A27DB-BD31-4B8C-83A1-F6EECF244321}">
                    <p14:modId xmlns:p14="http://schemas.microsoft.com/office/powerpoint/2010/main" val="2664303652"/>
                  </p:ext>
                </p:extLst>
              </p:nvPr>
            </p:nvGraphicFramePr>
            <p:xfrm>
              <a:off x="7989797" y="5981711"/>
              <a:ext cx="891540" cy="668655"/>
            </p:xfrm>
            <a:graphic>
              <a:graphicData uri="http://schemas.microsoft.com/office/powerpoint/2016/slidezoom">
                <pslz:sldZm>
                  <pslz:sldZmObj sldId="278" cId="3885487160">
                    <pslz:zmPr id="{C0BC91AC-6426-473D-8CEB-4F47D30E78C1}" returnToParent="0" transitionDur="1000">
                      <p166:blipFill xmlns:p166="http://schemas.microsoft.com/office/powerpoint/2016/6/main">
                        <a:blip r:embed="rId3"/>
                        <a:stretch>
                          <a:fillRect/>
                        </a:stretch>
                      </p166:blipFill>
                      <p166:spPr xmlns:p166="http://schemas.microsoft.com/office/powerpoint/2016/6/main">
                        <a:xfrm>
                          <a:off x="0" y="0"/>
                          <a:ext cx="891540" cy="668655"/>
                        </a:xfrm>
                        <a:prstGeom prst="rect">
                          <a:avLst/>
                        </a:prstGeom>
                        <a:ln w="3175">
                          <a:solidFill>
                            <a:prstClr val="ltGray"/>
                          </a:solidFill>
                        </a:ln>
                      </p166:spPr>
                    </pslz:zmPr>
                  </pslz:sldZmObj>
                </pslz:sldZm>
              </a:graphicData>
            </a:graphic>
          </p:graphicFrame>
        </mc:Choice>
        <mc:Fallback xmlns="">
          <p:pic>
            <p:nvPicPr>
              <p:cNvPr id="2" name="Zoom de diapositive 1">
                <a:hlinkClick r:id="rId4" action="ppaction://hlinksldjump"/>
                <a:extLst>
                  <a:ext uri="{FF2B5EF4-FFF2-40B4-BE49-F238E27FC236}">
                    <a16:creationId xmlns:a16="http://schemas.microsoft.com/office/drawing/2014/main" id="{332E1B97-36D5-B0B0-5020-3E6AA5B0C5F0}"/>
                  </a:ext>
                </a:extLst>
              </p:cNvPr>
              <p:cNvPicPr>
                <a:picLocks noGrp="1" noRot="1" noChangeAspect="1" noMove="1" noResize="1" noEditPoints="1" noAdjustHandles="1" noChangeArrowheads="1" noChangeShapeType="1"/>
              </p:cNvPicPr>
              <p:nvPr/>
            </p:nvPicPr>
            <p:blipFill>
              <a:blip r:embed="rId5"/>
              <a:stretch>
                <a:fillRect/>
              </a:stretch>
            </p:blipFill>
            <p:spPr>
              <a:xfrm>
                <a:off x="7989797" y="5981711"/>
                <a:ext cx="891540" cy="668655"/>
              </a:xfrm>
              <a:prstGeom prst="rect">
                <a:avLst/>
              </a:prstGeom>
              <a:ln w="3175">
                <a:solidFill>
                  <a:prstClr val="ltGray"/>
                </a:solidFill>
              </a:ln>
            </p:spPr>
          </p:pic>
        </mc:Fallback>
      </mc:AlternateContent>
    </p:spTree>
    <p:extLst>
      <p:ext uri="{BB962C8B-B14F-4D97-AF65-F5344CB8AC3E}">
        <p14:creationId xmlns:p14="http://schemas.microsoft.com/office/powerpoint/2010/main" val="984722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6078C-9930-B2CE-2E1B-104FD803CA36}"/>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80970B67-FAA9-E732-53EA-5022EEF1668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backgroundMark x1="40938" y1="45433" x2="40938" y2="45433"/>
                        <a14:backgroundMark x1="63125" y1="45902" x2="63125" y2="45902"/>
                        <a14:backgroundMark x1="23906" y1="64637" x2="23906" y2="64637"/>
                        <a14:backgroundMark x1="24844" y1="63466" x2="27656" y2="62295"/>
                        <a14:backgroundMark x1="69688" y1="49415" x2="69688" y2="49415"/>
                        <a14:backgroundMark x1="64531" y1="77752" x2="64531" y2="77752"/>
                        <a14:backgroundMark x1="50938" y1="78220" x2="50938" y2="78220"/>
                        <a14:backgroundMark x1="36406" y1="77518" x2="36406" y2="77518"/>
                        <a14:backgroundMark x1="39844" y1="77752" x2="39844" y2="77752"/>
                        <a14:backgroundMark x1="40781" y1="77752" x2="40781" y2="77752"/>
                        <a14:backgroundMark x1="41563" y1="77752" x2="41563" y2="77752"/>
                        <a14:backgroundMark x1="42500" y1="77752" x2="42500" y2="77752"/>
                      </a14:backgroundRemoval>
                    </a14:imgEffect>
                  </a14:imgLayer>
                </a14:imgProps>
              </a:ext>
              <a:ext uri="{28A0092B-C50C-407E-A947-70E740481C1C}">
                <a14:useLocalDpi xmlns:a14="http://schemas.microsoft.com/office/drawing/2010/main" val="0"/>
              </a:ext>
            </a:extLst>
          </a:blip>
          <a:srcRect l="33484" t="48326" r="24867" b="22255"/>
          <a:stretch/>
        </p:blipFill>
        <p:spPr>
          <a:xfrm rot="16200000">
            <a:off x="-243188" y="1295638"/>
            <a:ext cx="2538919" cy="1196508"/>
          </a:xfrm>
          <a:prstGeom prst="rect">
            <a:avLst/>
          </a:prstGeom>
        </p:spPr>
      </p:pic>
      <p:sp>
        <p:nvSpPr>
          <p:cNvPr id="4" name="Rectangle 3">
            <a:extLst>
              <a:ext uri="{FF2B5EF4-FFF2-40B4-BE49-F238E27FC236}">
                <a16:creationId xmlns:a16="http://schemas.microsoft.com/office/drawing/2014/main" id="{553A3E75-809F-56B7-BBC6-045C320F22B8}"/>
              </a:ext>
            </a:extLst>
          </p:cNvPr>
          <p:cNvSpPr/>
          <p:nvPr/>
        </p:nvSpPr>
        <p:spPr>
          <a:xfrm>
            <a:off x="428017" y="282103"/>
            <a:ext cx="8377415" cy="62159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5">
            <a:extLst>
              <a:ext uri="{FF2B5EF4-FFF2-40B4-BE49-F238E27FC236}">
                <a16:creationId xmlns:a16="http://schemas.microsoft.com/office/drawing/2014/main" id="{B7ED7A37-DD88-ABBF-5564-4E1348FB55C6}"/>
              </a:ext>
            </a:extLst>
          </p:cNvPr>
          <p:cNvCxnSpPr/>
          <p:nvPr/>
        </p:nvCxnSpPr>
        <p:spPr>
          <a:xfrm flipH="1">
            <a:off x="679270" y="199535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1806B3F6-CD93-39EB-B7B4-02496CC77138}"/>
              </a:ext>
            </a:extLst>
          </p:cNvPr>
          <p:cNvCxnSpPr/>
          <p:nvPr/>
        </p:nvCxnSpPr>
        <p:spPr>
          <a:xfrm flipH="1">
            <a:off x="679270" y="2180408"/>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CF39C222-1064-4C8F-E71E-5284670F0364}"/>
              </a:ext>
            </a:extLst>
          </p:cNvPr>
          <p:cNvCxnSpPr/>
          <p:nvPr/>
        </p:nvCxnSpPr>
        <p:spPr>
          <a:xfrm rot="5400000" flipH="1">
            <a:off x="753292" y="2085159"/>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2A965AE1-4E53-6987-E485-2EDA7EAEE3B1}"/>
              </a:ext>
            </a:extLst>
          </p:cNvPr>
          <p:cNvCxnSpPr/>
          <p:nvPr/>
        </p:nvCxnSpPr>
        <p:spPr>
          <a:xfrm rot="5400000" flipH="1">
            <a:off x="609058" y="2085159"/>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CBB24D28-95C8-7FD9-FB61-B2CC9DA3C45C}"/>
              </a:ext>
            </a:extLst>
          </p:cNvPr>
          <p:cNvCxnSpPr/>
          <p:nvPr/>
        </p:nvCxnSpPr>
        <p:spPr>
          <a:xfrm rot="5400000" flipH="1">
            <a:off x="746216" y="2277836"/>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EAF7CED0-FB7A-3A10-0F23-2350FF2F6E97}"/>
              </a:ext>
            </a:extLst>
          </p:cNvPr>
          <p:cNvCxnSpPr/>
          <p:nvPr/>
        </p:nvCxnSpPr>
        <p:spPr>
          <a:xfrm rot="5400000" flipH="1">
            <a:off x="997675" y="2281102"/>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B73D4ED5-7106-6472-7263-90DE12229FD2}"/>
              </a:ext>
            </a:extLst>
          </p:cNvPr>
          <p:cNvCxnSpPr/>
          <p:nvPr/>
        </p:nvCxnSpPr>
        <p:spPr>
          <a:xfrm flipH="1">
            <a:off x="672738" y="2354580"/>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4B5ECC16-B949-35E1-7821-19085F673BE0}"/>
              </a:ext>
            </a:extLst>
          </p:cNvPr>
          <p:cNvCxnSpPr/>
          <p:nvPr/>
        </p:nvCxnSpPr>
        <p:spPr>
          <a:xfrm rot="5400000" flipH="1">
            <a:off x="1244781" y="181017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111F2FB9-24C1-CC6A-E374-4F31B1A2C488}"/>
              </a:ext>
            </a:extLst>
          </p:cNvPr>
          <p:cNvCxnSpPr/>
          <p:nvPr/>
        </p:nvCxnSpPr>
        <p:spPr>
          <a:xfrm rot="5400000" flipH="1">
            <a:off x="997675" y="2100398"/>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CF86B030-EAF9-A50B-E61F-503E469E395E}"/>
              </a:ext>
            </a:extLst>
          </p:cNvPr>
          <p:cNvCxnSpPr/>
          <p:nvPr/>
        </p:nvCxnSpPr>
        <p:spPr>
          <a:xfrm flipH="1">
            <a:off x="924197" y="2193472"/>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AE1007BE-6A6C-4CED-CEC4-8A3DE66F2757}"/>
              </a:ext>
            </a:extLst>
          </p:cNvPr>
          <p:cNvCxnSpPr/>
          <p:nvPr/>
        </p:nvCxnSpPr>
        <p:spPr>
          <a:xfrm flipH="1">
            <a:off x="924197" y="236546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6699394C-3CB7-0A46-913A-A13575320330}"/>
              </a:ext>
            </a:extLst>
          </p:cNvPr>
          <p:cNvCxnSpPr/>
          <p:nvPr/>
        </p:nvCxnSpPr>
        <p:spPr>
          <a:xfrm flipH="1">
            <a:off x="924197" y="201168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D415B626-1534-B3EE-CE6F-788FE75D5B1D}"/>
              </a:ext>
            </a:extLst>
          </p:cNvPr>
          <p:cNvCxnSpPr/>
          <p:nvPr/>
        </p:nvCxnSpPr>
        <p:spPr>
          <a:xfrm rot="5400000" flipH="1">
            <a:off x="1104891" y="1621383"/>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2E4D53DE-92D3-D470-A4FA-A2EC546925F6}"/>
              </a:ext>
            </a:extLst>
          </p:cNvPr>
          <p:cNvCxnSpPr/>
          <p:nvPr/>
        </p:nvCxnSpPr>
        <p:spPr>
          <a:xfrm rot="5400000" flipH="1">
            <a:off x="1106140" y="181017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2CC95175-CBFA-4866-B6F1-03A9826ECAA2}"/>
              </a:ext>
            </a:extLst>
          </p:cNvPr>
          <p:cNvCxnSpPr/>
          <p:nvPr/>
        </p:nvCxnSpPr>
        <p:spPr>
          <a:xfrm rot="5400000" flipH="1">
            <a:off x="998868" y="161797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AC53E17C-2427-6F3F-FFC3-D2351F61CB67}"/>
              </a:ext>
            </a:extLst>
          </p:cNvPr>
          <p:cNvCxnSpPr/>
          <p:nvPr/>
        </p:nvCxnSpPr>
        <p:spPr>
          <a:xfrm flipH="1">
            <a:off x="924197" y="1545404"/>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E137B38C-2163-114E-D5F1-E92FE743FDAB}"/>
              </a:ext>
            </a:extLst>
          </p:cNvPr>
          <p:cNvCxnSpPr/>
          <p:nvPr/>
        </p:nvCxnSpPr>
        <p:spPr>
          <a:xfrm flipH="1">
            <a:off x="926051" y="1883655"/>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D70B326B-A96E-BE78-4A50-5F77F1814B63}"/>
              </a:ext>
            </a:extLst>
          </p:cNvPr>
          <p:cNvCxnSpPr/>
          <p:nvPr/>
        </p:nvCxnSpPr>
        <p:spPr>
          <a:xfrm flipH="1">
            <a:off x="1171303" y="1548816"/>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5F9BE84B-B220-0DEA-FFC0-08B6E91216E9}"/>
              </a:ext>
            </a:extLst>
          </p:cNvPr>
          <p:cNvCxnSpPr/>
          <p:nvPr/>
        </p:nvCxnSpPr>
        <p:spPr>
          <a:xfrm flipH="1">
            <a:off x="1178369" y="189389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43" name="ZoneTexte 42">
            <a:extLst>
              <a:ext uri="{FF2B5EF4-FFF2-40B4-BE49-F238E27FC236}">
                <a16:creationId xmlns:a16="http://schemas.microsoft.com/office/drawing/2014/main" id="{8DCDA011-B31C-E302-6DD4-31443774E079}"/>
              </a:ext>
            </a:extLst>
          </p:cNvPr>
          <p:cNvSpPr txBox="1"/>
          <p:nvPr/>
        </p:nvSpPr>
        <p:spPr>
          <a:xfrm>
            <a:off x="1924051" y="695325"/>
            <a:ext cx="6600824" cy="646331"/>
          </a:xfrm>
          <a:prstGeom prst="rect">
            <a:avLst/>
          </a:prstGeom>
          <a:noFill/>
        </p:spPr>
        <p:txBody>
          <a:bodyPr wrap="square" rtlCol="0">
            <a:spAutoFit/>
          </a:bodyPr>
          <a:lstStyle/>
          <a:p>
            <a:r>
              <a:rPr lang="fr-FR" b="1" dirty="0"/>
              <a:t>La mesure des paramètres physiologiques </a:t>
            </a:r>
            <a:r>
              <a:rPr lang="fr-FR" dirty="0"/>
              <a:t>:</a:t>
            </a:r>
          </a:p>
          <a:p>
            <a:endParaRPr lang="fr-FR" dirty="0"/>
          </a:p>
        </p:txBody>
      </p:sp>
      <p:sp>
        <p:nvSpPr>
          <p:cNvPr id="34" name="Rectangle 33">
            <a:extLst>
              <a:ext uri="{FF2B5EF4-FFF2-40B4-BE49-F238E27FC236}">
                <a16:creationId xmlns:a16="http://schemas.microsoft.com/office/drawing/2014/main" id="{B61F0C4B-1D19-1716-803E-9054ABC088F4}"/>
              </a:ext>
            </a:extLst>
          </p:cNvPr>
          <p:cNvSpPr/>
          <p:nvPr/>
        </p:nvSpPr>
        <p:spPr bwMode="auto">
          <a:xfrm>
            <a:off x="2075677" y="1253397"/>
            <a:ext cx="3540458" cy="646331"/>
          </a:xfrm>
          <a:prstGeom prst="rect">
            <a:avLst/>
          </a:prstGeom>
        </p:spPr>
        <p:txBody>
          <a:bodyPr wrap="square">
            <a:spAutoFit/>
          </a:bodyPr>
          <a:lstStyle/>
          <a:p>
            <a:pPr lvl="0" rtl="0">
              <a:buClr>
                <a:srgbClr val="000000"/>
              </a:buClr>
              <a:buSzPct val="100000"/>
            </a:pPr>
            <a:r>
              <a:rPr lang="fr-FR" b="1" dirty="0">
                <a:solidFill>
                  <a:srgbClr val="000000"/>
                </a:solidFill>
                <a:sym typeface="Arial"/>
              </a:rPr>
              <a:t>Respiration :</a:t>
            </a:r>
            <a:endParaRPr lang="fr-FR" sz="1000" b="1" dirty="0">
              <a:solidFill>
                <a:srgbClr val="000000"/>
              </a:solidFill>
              <a:sym typeface="Arial"/>
            </a:endParaRP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FAR : 13 / ample / régulière</a:t>
            </a:r>
          </a:p>
        </p:txBody>
      </p:sp>
      <p:sp>
        <p:nvSpPr>
          <p:cNvPr id="35" name="Rectangle 34">
            <a:extLst>
              <a:ext uri="{FF2B5EF4-FFF2-40B4-BE49-F238E27FC236}">
                <a16:creationId xmlns:a16="http://schemas.microsoft.com/office/drawing/2014/main" id="{89CEAA8F-47D1-7DF3-472C-6AE9576EEB4D}"/>
              </a:ext>
            </a:extLst>
          </p:cNvPr>
          <p:cNvSpPr/>
          <p:nvPr/>
        </p:nvSpPr>
        <p:spPr bwMode="auto">
          <a:xfrm>
            <a:off x="2016203" y="1864506"/>
            <a:ext cx="2757975" cy="1200329"/>
          </a:xfrm>
          <a:prstGeom prst="rect">
            <a:avLst/>
          </a:prstGeom>
        </p:spPr>
        <p:txBody>
          <a:bodyPr wrap="square">
            <a:spAutoFit/>
          </a:bodyPr>
          <a:lstStyle/>
          <a:p>
            <a:pPr lvl="0" rtl="0">
              <a:buClr>
                <a:srgbClr val="000000"/>
              </a:buClr>
              <a:buSzPct val="100000"/>
            </a:pPr>
            <a:r>
              <a:rPr lang="fr-FR" b="1" dirty="0">
                <a:solidFill>
                  <a:srgbClr val="000000"/>
                </a:solidFill>
                <a:sym typeface="Arial"/>
              </a:rPr>
              <a:t>Circulation :</a:t>
            </a:r>
            <a:endParaRPr lang="fr-FR" sz="1000" b="1" dirty="0">
              <a:solidFill>
                <a:srgbClr val="000000"/>
              </a:solidFill>
              <a:sym typeface="Arial"/>
            </a:endParaRP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FAR : 86 / Bien frappé</a:t>
            </a: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PA : 120 / 80</a:t>
            </a: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TRC 2s</a:t>
            </a:r>
            <a:endParaRPr lang="fr-FR" dirty="0">
              <a:solidFill>
                <a:schemeClr val="dk1"/>
              </a:solidFill>
              <a:sym typeface="Arial"/>
            </a:endParaRPr>
          </a:p>
        </p:txBody>
      </p:sp>
      <p:sp>
        <p:nvSpPr>
          <p:cNvPr id="36" name="Rectangle 35">
            <a:extLst>
              <a:ext uri="{FF2B5EF4-FFF2-40B4-BE49-F238E27FC236}">
                <a16:creationId xmlns:a16="http://schemas.microsoft.com/office/drawing/2014/main" id="{B3503A06-CF00-C4BC-96D3-995CE5C87810}"/>
              </a:ext>
            </a:extLst>
          </p:cNvPr>
          <p:cNvSpPr/>
          <p:nvPr/>
        </p:nvSpPr>
        <p:spPr bwMode="auto">
          <a:xfrm>
            <a:off x="2016203" y="3094249"/>
            <a:ext cx="3599932" cy="923330"/>
          </a:xfrm>
          <a:prstGeom prst="rect">
            <a:avLst/>
          </a:prstGeom>
        </p:spPr>
        <p:txBody>
          <a:bodyPr wrap="square">
            <a:spAutoFit/>
          </a:bodyPr>
          <a:lstStyle/>
          <a:p>
            <a:pPr lvl="0" rtl="0">
              <a:buClr>
                <a:srgbClr val="000000"/>
              </a:buClr>
              <a:buSzPct val="100000"/>
            </a:pPr>
            <a:r>
              <a:rPr lang="fr-FR" b="1" dirty="0">
                <a:solidFill>
                  <a:srgbClr val="000000"/>
                </a:solidFill>
                <a:sym typeface="Arial"/>
              </a:rPr>
              <a:t>Scores ou échelles :</a:t>
            </a:r>
            <a:endParaRPr lang="fr-FR" sz="1000" b="1" dirty="0">
              <a:solidFill>
                <a:srgbClr val="000000"/>
              </a:solidFill>
              <a:sym typeface="Arial"/>
            </a:endParaRP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AVPU : RAS</a:t>
            </a: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Glycémie 1,1g/L</a:t>
            </a:r>
            <a:endParaRPr lang="fr-FR" dirty="0">
              <a:solidFill>
                <a:schemeClr val="dk1"/>
              </a:solidFill>
              <a:sym typeface="Arial"/>
            </a:endParaRPr>
          </a:p>
        </p:txBody>
      </p:sp>
      <p:cxnSp>
        <p:nvCxnSpPr>
          <p:cNvPr id="37" name="Connecteur droit 36">
            <a:extLst>
              <a:ext uri="{FF2B5EF4-FFF2-40B4-BE49-F238E27FC236}">
                <a16:creationId xmlns:a16="http://schemas.microsoft.com/office/drawing/2014/main" id="{15625008-28ED-4CCF-2976-7798656E019C}"/>
              </a:ext>
            </a:extLst>
          </p:cNvPr>
          <p:cNvCxnSpPr/>
          <p:nvPr/>
        </p:nvCxnSpPr>
        <p:spPr>
          <a:xfrm rot="5400000" flipH="1">
            <a:off x="859397" y="179994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A5EE5F31-0CA0-C6D5-4161-91DA435E8EF3}"/>
              </a:ext>
            </a:extLst>
          </p:cNvPr>
          <p:cNvCxnSpPr/>
          <p:nvPr/>
        </p:nvCxnSpPr>
        <p:spPr>
          <a:xfrm flipH="1">
            <a:off x="1178369" y="1714739"/>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25" name="Rectangle à coins arrondis 24">
            <a:extLst>
              <a:ext uri="{FF2B5EF4-FFF2-40B4-BE49-F238E27FC236}">
                <a16:creationId xmlns:a16="http://schemas.microsoft.com/office/drawing/2014/main" id="{247B8F35-5BED-BC9B-8F35-FCC85123A8C4}"/>
              </a:ext>
            </a:extLst>
          </p:cNvPr>
          <p:cNvSpPr/>
          <p:nvPr/>
        </p:nvSpPr>
        <p:spPr>
          <a:xfrm>
            <a:off x="426362" y="4376046"/>
            <a:ext cx="2219325" cy="5753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Geste attendu :</a:t>
            </a:r>
          </a:p>
        </p:txBody>
      </p:sp>
      <p:sp>
        <p:nvSpPr>
          <p:cNvPr id="26" name="ZoneTexte 25">
            <a:extLst>
              <a:ext uri="{FF2B5EF4-FFF2-40B4-BE49-F238E27FC236}">
                <a16:creationId xmlns:a16="http://schemas.microsoft.com/office/drawing/2014/main" id="{5007A503-FC94-3556-26D9-EBA58CE30636}"/>
              </a:ext>
            </a:extLst>
          </p:cNvPr>
          <p:cNvSpPr txBox="1"/>
          <p:nvPr/>
        </p:nvSpPr>
        <p:spPr>
          <a:xfrm>
            <a:off x="2644031" y="4316282"/>
            <a:ext cx="5944208" cy="923330"/>
          </a:xfrm>
          <a:prstGeom prst="rect">
            <a:avLst/>
          </a:prstGeom>
          <a:noFill/>
        </p:spPr>
        <p:txBody>
          <a:bodyPr wrap="square" rtlCol="0">
            <a:spAutoFit/>
          </a:bodyPr>
          <a:lstStyle/>
          <a:p>
            <a:r>
              <a:rPr lang="fr-FR" dirty="0"/>
              <a:t>Intoxication au monoxyde de carbone.</a:t>
            </a:r>
          </a:p>
          <a:p>
            <a:r>
              <a:rPr lang="fr-FR" dirty="0"/>
              <a:t>O</a:t>
            </a:r>
            <a:r>
              <a:rPr lang="fr-FR" baseline="-25000" dirty="0"/>
              <a:t>2</a:t>
            </a:r>
            <a:r>
              <a:rPr lang="fr-FR" dirty="0"/>
              <a:t> à 15L/min.</a:t>
            </a:r>
          </a:p>
          <a:p>
            <a:r>
              <a:rPr lang="fr-FR" i="1" dirty="0">
                <a:solidFill>
                  <a:srgbClr val="FF9900"/>
                </a:solidFill>
              </a:rPr>
              <a:t>Fiche technique 05FT20</a:t>
            </a:r>
          </a:p>
        </p:txBody>
      </p:sp>
      <p:pic>
        <p:nvPicPr>
          <p:cNvPr id="39" name="Image 38">
            <a:hlinkClick r:id="rId4" action="ppaction://hlinkfile"/>
            <a:extLst>
              <a:ext uri="{FF2B5EF4-FFF2-40B4-BE49-F238E27FC236}">
                <a16:creationId xmlns:a16="http://schemas.microsoft.com/office/drawing/2014/main" id="{F2465121-FACF-0092-00FD-2BC418A725E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852" b="96305" l="10000" r="90000"/>
                    </a14:imgEffect>
                  </a14:imgLayer>
                </a14:imgProps>
              </a:ext>
              <a:ext uri="{28A0092B-C50C-407E-A947-70E740481C1C}">
                <a14:useLocalDpi xmlns:a14="http://schemas.microsoft.com/office/drawing/2010/main" val="0"/>
              </a:ext>
            </a:extLst>
          </a:blip>
          <a:stretch>
            <a:fillRect/>
          </a:stretch>
        </p:blipFill>
        <p:spPr>
          <a:xfrm>
            <a:off x="7455186" y="5481769"/>
            <a:ext cx="1602061" cy="1016308"/>
          </a:xfrm>
          <a:prstGeom prst="rect">
            <a:avLst/>
          </a:prstGeom>
        </p:spPr>
      </p:pic>
      <p:cxnSp>
        <p:nvCxnSpPr>
          <p:cNvPr id="40" name="Connecteur droit 39">
            <a:extLst>
              <a:ext uri="{FF2B5EF4-FFF2-40B4-BE49-F238E27FC236}">
                <a16:creationId xmlns:a16="http://schemas.microsoft.com/office/drawing/2014/main" id="{DCF57E7F-4091-21B5-8546-A5162863D306}"/>
              </a:ext>
            </a:extLst>
          </p:cNvPr>
          <p:cNvCxnSpPr/>
          <p:nvPr/>
        </p:nvCxnSpPr>
        <p:spPr>
          <a:xfrm rot="5400000" flipH="1">
            <a:off x="859397" y="2119994"/>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090F566B-0DAA-C4EF-2D89-3D129FDAD6B9}"/>
              </a:ext>
            </a:extLst>
          </p:cNvPr>
          <p:cNvCxnSpPr/>
          <p:nvPr/>
        </p:nvCxnSpPr>
        <p:spPr>
          <a:xfrm rot="5400000" flipH="1">
            <a:off x="997675" y="1791028"/>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581C5140-E85D-D8B3-23AC-91CE4C50577F}"/>
              </a:ext>
            </a:extLst>
          </p:cNvPr>
          <p:cNvCxnSpPr/>
          <p:nvPr/>
        </p:nvCxnSpPr>
        <p:spPr>
          <a:xfrm rot="5400000" flipH="1">
            <a:off x="859397" y="1637762"/>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D46D39D8-0F65-482F-D279-BBAC2C8F75CE}"/>
              </a:ext>
            </a:extLst>
          </p:cNvPr>
          <p:cNvCxnSpPr/>
          <p:nvPr/>
        </p:nvCxnSpPr>
        <p:spPr>
          <a:xfrm flipH="1">
            <a:off x="924197" y="1711240"/>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pic>
        <p:nvPicPr>
          <p:cNvPr id="3" name="Image 2" descr="Une image contenant personne, plat, barbecue, nourriture&#10;&#10;Le contenu généré par l’IA peut être incorrect.">
            <a:extLst>
              <a:ext uri="{FF2B5EF4-FFF2-40B4-BE49-F238E27FC236}">
                <a16:creationId xmlns:a16="http://schemas.microsoft.com/office/drawing/2014/main" id="{75E6BFBA-C3F3-C766-3320-24D8DE1FADC2}"/>
              </a:ext>
            </a:extLst>
          </p:cNvPr>
          <p:cNvPicPr>
            <a:picLocks noChangeAspect="1"/>
          </p:cNvPicPr>
          <p:nvPr/>
        </p:nvPicPr>
        <p:blipFill>
          <a:blip r:embed="rId7"/>
          <a:stretch>
            <a:fillRect/>
          </a:stretch>
        </p:blipFill>
        <p:spPr>
          <a:xfrm>
            <a:off x="5713107" y="1361506"/>
            <a:ext cx="2757975" cy="2757975"/>
          </a:xfrm>
          <a:prstGeom prst="rect">
            <a:avLst/>
          </a:prstGeom>
        </p:spPr>
      </p:pic>
      <mc:AlternateContent xmlns:mc="http://schemas.openxmlformats.org/markup-compatibility/2006" xmlns:pslz="http://schemas.microsoft.com/office/powerpoint/2016/slidezoom">
        <mc:Choice Requires="pslz">
          <p:graphicFrame>
            <p:nvGraphicFramePr>
              <p:cNvPr id="5" name="Zoom de diapositive 4">
                <a:extLst>
                  <a:ext uri="{FF2B5EF4-FFF2-40B4-BE49-F238E27FC236}">
                    <a16:creationId xmlns:a16="http://schemas.microsoft.com/office/drawing/2014/main" id="{6AD680A4-9074-2452-7D7F-B2721D0EA5B8}"/>
                  </a:ext>
                </a:extLst>
              </p:cNvPr>
              <p:cNvGraphicFramePr>
                <a:graphicFrameLocks noChangeAspect="1"/>
              </p:cNvGraphicFramePr>
              <p:nvPr>
                <p:extLst>
                  <p:ext uri="{D42A27DB-BD31-4B8C-83A1-F6EECF244321}">
                    <p14:modId xmlns:p14="http://schemas.microsoft.com/office/powerpoint/2010/main" val="3940237288"/>
                  </p:ext>
                </p:extLst>
              </p:nvPr>
            </p:nvGraphicFramePr>
            <p:xfrm>
              <a:off x="8010302" y="308878"/>
              <a:ext cx="795130" cy="596348"/>
            </p:xfrm>
            <a:graphic>
              <a:graphicData uri="http://schemas.microsoft.com/office/powerpoint/2016/slidezoom">
                <pslz:sldZm>
                  <pslz:sldZmObj sldId="278" cId="3885487160">
                    <pslz:zmPr id="{DF8EA7F6-84A3-4020-8B2C-EB1121AF9DF0}" returnToParent="0" transitionDur="1000">
                      <p166:blipFill xmlns:p166="http://schemas.microsoft.com/office/powerpoint/2016/6/main">
                        <a:blip r:embed="rId8"/>
                        <a:stretch>
                          <a:fillRect/>
                        </a:stretch>
                      </p166:blipFill>
                      <p166:spPr xmlns:p166="http://schemas.microsoft.com/office/powerpoint/2016/6/main">
                        <a:xfrm>
                          <a:off x="0" y="0"/>
                          <a:ext cx="795130" cy="596348"/>
                        </a:xfrm>
                        <a:prstGeom prst="rect">
                          <a:avLst/>
                        </a:prstGeom>
                        <a:ln w="3175">
                          <a:solidFill>
                            <a:prstClr val="ltGray"/>
                          </a:solidFill>
                        </a:ln>
                      </p166:spPr>
                    </pslz:zmPr>
                  </pslz:sldZmObj>
                </pslz:sldZm>
              </a:graphicData>
            </a:graphic>
          </p:graphicFrame>
        </mc:Choice>
        <mc:Fallback xmlns="">
          <p:pic>
            <p:nvPicPr>
              <p:cNvPr id="5" name="Zoom de diapositive 4">
                <a:hlinkClick r:id="rId9" action="ppaction://hlinksldjump"/>
                <a:extLst>
                  <a:ext uri="{FF2B5EF4-FFF2-40B4-BE49-F238E27FC236}">
                    <a16:creationId xmlns:a16="http://schemas.microsoft.com/office/drawing/2014/main" id="{6AD680A4-9074-2452-7D7F-B2721D0EA5B8}"/>
                  </a:ext>
                </a:extLst>
              </p:cNvPr>
              <p:cNvPicPr>
                <a:picLocks noGrp="1" noRot="1" noChangeAspect="1" noMove="1" noResize="1" noEditPoints="1" noAdjustHandles="1" noChangeArrowheads="1" noChangeShapeType="1"/>
              </p:cNvPicPr>
              <p:nvPr/>
            </p:nvPicPr>
            <p:blipFill>
              <a:blip r:embed="rId10"/>
              <a:stretch>
                <a:fillRect/>
              </a:stretch>
            </p:blipFill>
            <p:spPr>
              <a:xfrm>
                <a:off x="8010302" y="308878"/>
                <a:ext cx="795130" cy="596348"/>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9" name="Zoom de diapositive 18">
                <a:extLst>
                  <a:ext uri="{FF2B5EF4-FFF2-40B4-BE49-F238E27FC236}">
                    <a16:creationId xmlns:a16="http://schemas.microsoft.com/office/drawing/2014/main" id="{4B98F6D8-144B-121C-50C4-A3F7145E80CE}"/>
                  </a:ext>
                </a:extLst>
              </p:cNvPr>
              <p:cNvGraphicFramePr>
                <a:graphicFrameLocks noChangeAspect="1"/>
              </p:cNvGraphicFramePr>
              <p:nvPr>
                <p:extLst>
                  <p:ext uri="{D42A27DB-BD31-4B8C-83A1-F6EECF244321}">
                    <p14:modId xmlns:p14="http://schemas.microsoft.com/office/powerpoint/2010/main" val="3721218248"/>
                  </p:ext>
                </p:extLst>
              </p:nvPr>
            </p:nvGraphicFramePr>
            <p:xfrm>
              <a:off x="551905" y="5776311"/>
              <a:ext cx="891540" cy="668655"/>
            </p:xfrm>
            <a:graphic>
              <a:graphicData uri="http://schemas.microsoft.com/office/powerpoint/2016/slidezoom">
                <pslz:sldZm>
                  <pslz:sldZmObj sldId="278" cId="3885487160">
                    <pslz:zmPr id="{C0BC91AC-6426-473D-8CEB-4F47D30E78C1}" returnToParent="0" transitionDur="1000">
                      <p166:blipFill xmlns:p166="http://schemas.microsoft.com/office/powerpoint/2016/6/main">
                        <a:blip r:embed="rId11"/>
                        <a:stretch>
                          <a:fillRect/>
                        </a:stretch>
                      </p166:blipFill>
                      <p166:spPr xmlns:p166="http://schemas.microsoft.com/office/powerpoint/2016/6/main">
                        <a:xfrm>
                          <a:off x="0" y="0"/>
                          <a:ext cx="891540" cy="668655"/>
                        </a:xfrm>
                        <a:prstGeom prst="rect">
                          <a:avLst/>
                        </a:prstGeom>
                        <a:ln w="3175">
                          <a:solidFill>
                            <a:prstClr val="ltGray"/>
                          </a:solidFill>
                        </a:ln>
                      </p166:spPr>
                    </pslz:zmPr>
                  </pslz:sldZmObj>
                </pslz:sldZm>
              </a:graphicData>
            </a:graphic>
          </p:graphicFrame>
        </mc:Choice>
        <mc:Fallback xmlns="">
          <p:pic>
            <p:nvPicPr>
              <p:cNvPr id="19" name="Zoom de diapositive 18">
                <a:hlinkClick r:id="rId9" action="ppaction://hlinksldjump"/>
                <a:extLst>
                  <a:ext uri="{FF2B5EF4-FFF2-40B4-BE49-F238E27FC236}">
                    <a16:creationId xmlns:a16="http://schemas.microsoft.com/office/drawing/2014/main" id="{4B98F6D8-144B-121C-50C4-A3F7145E80CE}"/>
                  </a:ext>
                </a:extLst>
              </p:cNvPr>
              <p:cNvPicPr>
                <a:picLocks noGrp="1" noRot="1" noChangeAspect="1" noMove="1" noResize="1" noEditPoints="1" noAdjustHandles="1" noChangeArrowheads="1" noChangeShapeType="1"/>
              </p:cNvPicPr>
              <p:nvPr/>
            </p:nvPicPr>
            <p:blipFill>
              <a:blip r:embed="rId12"/>
              <a:stretch>
                <a:fillRect/>
              </a:stretch>
            </p:blipFill>
            <p:spPr>
              <a:xfrm>
                <a:off x="551905" y="5776311"/>
                <a:ext cx="891540" cy="668655"/>
              </a:xfrm>
              <a:prstGeom prst="rect">
                <a:avLst/>
              </a:prstGeom>
              <a:ln w="3175">
                <a:solidFill>
                  <a:prstClr val="ltGray"/>
                </a:solidFill>
              </a:ln>
            </p:spPr>
          </p:pic>
        </mc:Fallback>
      </mc:AlternateContent>
    </p:spTree>
    <p:extLst>
      <p:ext uri="{BB962C8B-B14F-4D97-AF65-F5344CB8AC3E}">
        <p14:creationId xmlns:p14="http://schemas.microsoft.com/office/powerpoint/2010/main" val="3547703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bwMode="auto">
          <a:xfrm>
            <a:off x="410094" y="541961"/>
            <a:ext cx="8471243" cy="1200329"/>
          </a:xfrm>
          <a:prstGeom prst="rect">
            <a:avLst/>
          </a:prstGeom>
          <a:noFill/>
        </p:spPr>
        <p:txBody>
          <a:bodyPr wrap="square" rtlCol="0">
            <a:spAutoFit/>
          </a:bodyPr>
          <a:lstStyle/>
          <a:p>
            <a:pPr algn="just"/>
            <a:r>
              <a:rPr lang="fr-FR" dirty="0"/>
              <a:t>Une femme, en pleine nuit, sent les premières contractions. C'est son cinquième enfant, mais cette fois, elle est chez elle. Paniquée mais déterminée, elle appelle les secours, expliquant la situation d'une voix tremblante. Les opérateurs du SAMU la rassurent et lui donnent des instructions précises pour l'accouchement imminent. </a:t>
            </a:r>
          </a:p>
        </p:txBody>
      </p:sp>
      <p:sp>
        <p:nvSpPr>
          <p:cNvPr id="5" name="ZoneTexte 4"/>
          <p:cNvSpPr txBox="1"/>
          <p:nvPr/>
        </p:nvSpPr>
        <p:spPr bwMode="auto">
          <a:xfrm>
            <a:off x="410094" y="1638595"/>
            <a:ext cx="6961667" cy="523220"/>
          </a:xfrm>
          <a:prstGeom prst="rect">
            <a:avLst/>
          </a:prstGeom>
          <a:noFill/>
        </p:spPr>
        <p:txBody>
          <a:bodyPr wrap="square" rtlCol="0">
            <a:spAutoFit/>
          </a:bodyPr>
          <a:lstStyle/>
          <a:p>
            <a:pPr lvl="0" algn="just" rtl="0">
              <a:buClr>
                <a:srgbClr val="000000"/>
              </a:buClr>
              <a:buSzPct val="100000"/>
            </a:pPr>
            <a:endParaRPr lang="fr-FR" sz="1000" dirty="0">
              <a:solidFill>
                <a:srgbClr val="000000"/>
              </a:solidFill>
              <a:latin typeface="Arial"/>
              <a:sym typeface="Arial"/>
            </a:endParaRPr>
          </a:p>
          <a:p>
            <a:pPr algn="just" rtl="0">
              <a:buClr>
                <a:srgbClr val="000000"/>
              </a:buClr>
              <a:buSzPct val="100000"/>
            </a:pPr>
            <a:r>
              <a:rPr lang="fr-FR" dirty="0"/>
              <a:t>À votre arrivée, le bébé est déjà sorti, mais il ne respire pas. </a:t>
            </a:r>
            <a:endParaRPr lang="fr-FR" sz="1600" dirty="0">
              <a:solidFill>
                <a:srgbClr val="164194"/>
              </a:solidFill>
              <a:latin typeface="Marianne ExtraBold"/>
            </a:endParaRPr>
          </a:p>
        </p:txBody>
      </p:sp>
      <p:pic>
        <p:nvPicPr>
          <p:cNvPr id="6" name="Image 5" descr="Une image contenant intérieur, personne, mur, meubles&#10;&#10;Le contenu généré par l’IA peut être incorrect.">
            <a:extLst>
              <a:ext uri="{FF2B5EF4-FFF2-40B4-BE49-F238E27FC236}">
                <a16:creationId xmlns:a16="http://schemas.microsoft.com/office/drawing/2014/main" id="{FE8601BF-0A25-4EDF-5D2F-733D05BFA456}"/>
              </a:ext>
            </a:extLst>
          </p:cNvPr>
          <p:cNvPicPr>
            <a:picLocks noChangeAspect="1"/>
          </p:cNvPicPr>
          <p:nvPr/>
        </p:nvPicPr>
        <p:blipFill>
          <a:blip r:embed="rId2"/>
          <a:stretch>
            <a:fillRect/>
          </a:stretch>
        </p:blipFill>
        <p:spPr>
          <a:xfrm>
            <a:off x="1190148" y="2243665"/>
            <a:ext cx="6763704" cy="4509136"/>
          </a:xfrm>
          <a:prstGeom prst="rect">
            <a:avLst/>
          </a:prstGeom>
        </p:spPr>
      </p:pic>
      <mc:AlternateContent xmlns:mc="http://schemas.openxmlformats.org/markup-compatibility/2006" xmlns:pslz="http://schemas.microsoft.com/office/powerpoint/2016/slidezoom">
        <mc:Choice Requires="pslz">
          <p:graphicFrame>
            <p:nvGraphicFramePr>
              <p:cNvPr id="2" name="Zoom de diapositive 1">
                <a:extLst>
                  <a:ext uri="{FF2B5EF4-FFF2-40B4-BE49-F238E27FC236}">
                    <a16:creationId xmlns:a16="http://schemas.microsoft.com/office/drawing/2014/main" id="{3AB65B62-8818-C47D-B493-9559DBE5DDB9}"/>
                  </a:ext>
                </a:extLst>
              </p:cNvPr>
              <p:cNvGraphicFramePr>
                <a:graphicFrameLocks noChangeAspect="1"/>
              </p:cNvGraphicFramePr>
              <p:nvPr>
                <p:extLst>
                  <p:ext uri="{D42A27DB-BD31-4B8C-83A1-F6EECF244321}">
                    <p14:modId xmlns:p14="http://schemas.microsoft.com/office/powerpoint/2010/main" val="2664303652"/>
                  </p:ext>
                </p:extLst>
              </p:nvPr>
            </p:nvGraphicFramePr>
            <p:xfrm>
              <a:off x="7989797" y="5981711"/>
              <a:ext cx="891540" cy="668655"/>
            </p:xfrm>
            <a:graphic>
              <a:graphicData uri="http://schemas.microsoft.com/office/powerpoint/2016/slidezoom">
                <pslz:sldZm>
                  <pslz:sldZmObj sldId="278" cId="3885487160">
                    <pslz:zmPr id="{C0BC91AC-6426-473D-8CEB-4F47D30E78C1}" returnToParent="0" transitionDur="1000">
                      <p166:blipFill xmlns:p166="http://schemas.microsoft.com/office/powerpoint/2016/6/main">
                        <a:blip r:embed="rId3"/>
                        <a:stretch>
                          <a:fillRect/>
                        </a:stretch>
                      </p166:blipFill>
                      <p166:spPr xmlns:p166="http://schemas.microsoft.com/office/powerpoint/2016/6/main">
                        <a:xfrm>
                          <a:off x="0" y="0"/>
                          <a:ext cx="891540" cy="668655"/>
                        </a:xfrm>
                        <a:prstGeom prst="rect">
                          <a:avLst/>
                        </a:prstGeom>
                        <a:ln w="3175">
                          <a:solidFill>
                            <a:prstClr val="ltGray"/>
                          </a:solidFill>
                        </a:ln>
                      </p166:spPr>
                    </pslz:zmPr>
                  </pslz:sldZmObj>
                </pslz:sldZm>
              </a:graphicData>
            </a:graphic>
          </p:graphicFrame>
        </mc:Choice>
        <mc:Fallback xmlns="">
          <p:pic>
            <p:nvPicPr>
              <p:cNvPr id="2" name="Zoom de diapositive 1">
                <a:hlinkClick r:id="rId4" action="ppaction://hlinksldjump"/>
                <a:extLst>
                  <a:ext uri="{FF2B5EF4-FFF2-40B4-BE49-F238E27FC236}">
                    <a16:creationId xmlns:a16="http://schemas.microsoft.com/office/drawing/2014/main" id="{3AB65B62-8818-C47D-B493-9559DBE5DDB9}"/>
                  </a:ext>
                </a:extLst>
              </p:cNvPr>
              <p:cNvPicPr>
                <a:picLocks noGrp="1" noRot="1" noChangeAspect="1" noMove="1" noResize="1" noEditPoints="1" noAdjustHandles="1" noChangeArrowheads="1" noChangeShapeType="1"/>
              </p:cNvPicPr>
              <p:nvPr/>
            </p:nvPicPr>
            <p:blipFill>
              <a:blip r:embed="rId5"/>
              <a:stretch>
                <a:fillRect/>
              </a:stretch>
            </p:blipFill>
            <p:spPr>
              <a:xfrm>
                <a:off x="7989797" y="5981711"/>
                <a:ext cx="891540" cy="668655"/>
              </a:xfrm>
              <a:prstGeom prst="rect">
                <a:avLst/>
              </a:prstGeom>
              <a:ln w="3175">
                <a:solidFill>
                  <a:prstClr val="ltGray"/>
                </a:solidFill>
              </a:ln>
            </p:spPr>
          </p:pic>
        </mc:Fallback>
      </mc:AlternateContent>
    </p:spTree>
    <p:extLst>
      <p:ext uri="{BB962C8B-B14F-4D97-AF65-F5344CB8AC3E}">
        <p14:creationId xmlns:p14="http://schemas.microsoft.com/office/powerpoint/2010/main" val="37574664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backgroundMark x1="40938" y1="45433" x2="40938" y2="45433"/>
                        <a14:backgroundMark x1="63125" y1="45902" x2="63125" y2="45902"/>
                        <a14:backgroundMark x1="23906" y1="64637" x2="23906" y2="64637"/>
                        <a14:backgroundMark x1="24844" y1="63466" x2="27656" y2="62295"/>
                        <a14:backgroundMark x1="69688" y1="49415" x2="69688" y2="49415"/>
                        <a14:backgroundMark x1="64531" y1="77752" x2="64531" y2="77752"/>
                        <a14:backgroundMark x1="50938" y1="78220" x2="50938" y2="78220"/>
                        <a14:backgroundMark x1="36406" y1="77518" x2="36406" y2="77518"/>
                        <a14:backgroundMark x1="39844" y1="77752" x2="39844" y2="77752"/>
                        <a14:backgroundMark x1="40781" y1="77752" x2="40781" y2="77752"/>
                        <a14:backgroundMark x1="41563" y1="77752" x2="41563" y2="77752"/>
                        <a14:backgroundMark x1="42500" y1="77752" x2="42500" y2="77752"/>
                      </a14:backgroundRemoval>
                    </a14:imgEffect>
                  </a14:imgLayer>
                </a14:imgProps>
              </a:ext>
              <a:ext uri="{28A0092B-C50C-407E-A947-70E740481C1C}">
                <a14:useLocalDpi xmlns:a14="http://schemas.microsoft.com/office/drawing/2010/main" val="0"/>
              </a:ext>
            </a:extLst>
          </a:blip>
          <a:srcRect l="33484" t="48326" r="24867" b="22255"/>
          <a:stretch/>
        </p:blipFill>
        <p:spPr>
          <a:xfrm rot="16200000">
            <a:off x="-243188" y="1295638"/>
            <a:ext cx="2538919" cy="1196508"/>
          </a:xfrm>
          <a:prstGeom prst="rect">
            <a:avLst/>
          </a:prstGeom>
        </p:spPr>
      </p:pic>
      <p:sp>
        <p:nvSpPr>
          <p:cNvPr id="4" name="Rectangle 3"/>
          <p:cNvSpPr/>
          <p:nvPr/>
        </p:nvSpPr>
        <p:spPr>
          <a:xfrm>
            <a:off x="428017" y="282103"/>
            <a:ext cx="8377415" cy="62159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7"/>
          <p:cNvCxnSpPr/>
          <p:nvPr/>
        </p:nvCxnSpPr>
        <p:spPr>
          <a:xfrm flipH="1">
            <a:off x="679270" y="2180408"/>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H="1">
            <a:off x="924197" y="2193472"/>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43" name="ZoneTexte 42"/>
          <p:cNvSpPr txBox="1"/>
          <p:nvPr/>
        </p:nvSpPr>
        <p:spPr>
          <a:xfrm>
            <a:off x="1924051" y="695325"/>
            <a:ext cx="6600824" cy="646331"/>
          </a:xfrm>
          <a:prstGeom prst="rect">
            <a:avLst/>
          </a:prstGeom>
          <a:noFill/>
        </p:spPr>
        <p:txBody>
          <a:bodyPr wrap="square" rtlCol="0">
            <a:spAutoFit/>
          </a:bodyPr>
          <a:lstStyle/>
          <a:p>
            <a:r>
              <a:rPr lang="fr-FR" b="1" dirty="0"/>
              <a:t>La mesure des paramètres physiologiques </a:t>
            </a:r>
            <a:r>
              <a:rPr lang="fr-FR" dirty="0"/>
              <a:t>:</a:t>
            </a:r>
          </a:p>
          <a:p>
            <a:endParaRPr lang="fr-FR" dirty="0"/>
          </a:p>
        </p:txBody>
      </p:sp>
      <p:sp>
        <p:nvSpPr>
          <p:cNvPr id="34" name="Rectangle 33"/>
          <p:cNvSpPr/>
          <p:nvPr/>
        </p:nvSpPr>
        <p:spPr bwMode="auto">
          <a:xfrm>
            <a:off x="2075677" y="1253397"/>
            <a:ext cx="3540458" cy="646331"/>
          </a:xfrm>
          <a:prstGeom prst="rect">
            <a:avLst/>
          </a:prstGeom>
        </p:spPr>
        <p:txBody>
          <a:bodyPr wrap="square">
            <a:spAutoFit/>
          </a:bodyPr>
          <a:lstStyle/>
          <a:p>
            <a:pPr lvl="0" rtl="0">
              <a:buClr>
                <a:srgbClr val="000000"/>
              </a:buClr>
              <a:buSzPct val="100000"/>
            </a:pPr>
            <a:r>
              <a:rPr lang="fr-FR" b="1" dirty="0">
                <a:solidFill>
                  <a:srgbClr val="000000"/>
                </a:solidFill>
                <a:sym typeface="Arial"/>
              </a:rPr>
              <a:t>Respiration :</a:t>
            </a:r>
            <a:endParaRPr lang="fr-FR" sz="1000" b="1" dirty="0">
              <a:solidFill>
                <a:srgbClr val="000000"/>
              </a:solidFill>
              <a:sym typeface="Arial"/>
            </a:endParaRP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FAR : 0</a:t>
            </a:r>
          </a:p>
        </p:txBody>
      </p:sp>
      <p:sp>
        <p:nvSpPr>
          <p:cNvPr id="35" name="Rectangle 34"/>
          <p:cNvSpPr/>
          <p:nvPr/>
        </p:nvSpPr>
        <p:spPr bwMode="auto">
          <a:xfrm>
            <a:off x="2016203" y="1864506"/>
            <a:ext cx="2757975" cy="1200329"/>
          </a:xfrm>
          <a:prstGeom prst="rect">
            <a:avLst/>
          </a:prstGeom>
        </p:spPr>
        <p:txBody>
          <a:bodyPr wrap="square">
            <a:spAutoFit/>
          </a:bodyPr>
          <a:lstStyle/>
          <a:p>
            <a:pPr lvl="0" rtl="0">
              <a:buClr>
                <a:srgbClr val="000000"/>
              </a:buClr>
              <a:buSzPct val="100000"/>
            </a:pPr>
            <a:r>
              <a:rPr lang="fr-FR" b="1" dirty="0">
                <a:solidFill>
                  <a:srgbClr val="000000"/>
                </a:solidFill>
                <a:sym typeface="Arial"/>
              </a:rPr>
              <a:t>Circulation :</a:t>
            </a:r>
            <a:endParaRPr lang="fr-FR" sz="1000" b="1" dirty="0">
              <a:solidFill>
                <a:srgbClr val="000000"/>
              </a:solidFill>
              <a:sym typeface="Arial"/>
            </a:endParaRP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FAR : ?</a:t>
            </a: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PA : ?</a:t>
            </a: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a:t>
            </a:r>
            <a:endParaRPr lang="fr-FR" dirty="0">
              <a:solidFill>
                <a:schemeClr val="dk1"/>
              </a:solidFill>
              <a:sym typeface="Arial"/>
            </a:endParaRPr>
          </a:p>
        </p:txBody>
      </p:sp>
      <p:cxnSp>
        <p:nvCxnSpPr>
          <p:cNvPr id="38" name="Connecteur droit 37"/>
          <p:cNvCxnSpPr/>
          <p:nvPr/>
        </p:nvCxnSpPr>
        <p:spPr>
          <a:xfrm flipH="1">
            <a:off x="1178369" y="1714739"/>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25" name="Rectangle à coins arrondis 24"/>
          <p:cNvSpPr/>
          <p:nvPr/>
        </p:nvSpPr>
        <p:spPr>
          <a:xfrm>
            <a:off x="426362" y="4144007"/>
            <a:ext cx="2219325" cy="5753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Geste attendu :</a:t>
            </a:r>
          </a:p>
        </p:txBody>
      </p:sp>
      <p:sp>
        <p:nvSpPr>
          <p:cNvPr id="26" name="ZoneTexte 25"/>
          <p:cNvSpPr txBox="1"/>
          <p:nvPr/>
        </p:nvSpPr>
        <p:spPr>
          <a:xfrm>
            <a:off x="2644031" y="4042792"/>
            <a:ext cx="5944208" cy="1477328"/>
          </a:xfrm>
          <a:prstGeom prst="rect">
            <a:avLst/>
          </a:prstGeom>
          <a:noFill/>
        </p:spPr>
        <p:txBody>
          <a:bodyPr wrap="square" rtlCol="0">
            <a:spAutoFit/>
          </a:bodyPr>
          <a:lstStyle/>
          <a:p>
            <a:r>
              <a:rPr lang="fr-FR" dirty="0"/>
              <a:t>Après l’aspiration, réaliser 40 insufflations à l’air en 1 minute.</a:t>
            </a:r>
          </a:p>
          <a:p>
            <a:r>
              <a:rPr lang="fr-FR" dirty="0">
                <a:solidFill>
                  <a:schemeClr val="accent6">
                    <a:lumMod val="50000"/>
                  </a:schemeClr>
                </a:solidFill>
              </a:rPr>
              <a:t>Pas d’oxygène dans un premiers temps. Car l’enfant n’est pas en détresse respiratoire. Le nouveau-né est sensible a l’</a:t>
            </a:r>
            <a:r>
              <a:rPr lang="fr-FR" dirty="0" err="1">
                <a:solidFill>
                  <a:schemeClr val="accent6">
                    <a:lumMod val="50000"/>
                  </a:schemeClr>
                </a:solidFill>
              </a:rPr>
              <a:t>hyperoxie</a:t>
            </a:r>
            <a:r>
              <a:rPr lang="fr-FR" dirty="0">
                <a:solidFill>
                  <a:schemeClr val="accent6">
                    <a:lumMod val="50000"/>
                  </a:schemeClr>
                </a:solidFill>
              </a:rPr>
              <a:t>. ( Les bronches, les yeux… )</a:t>
            </a:r>
          </a:p>
          <a:p>
            <a:r>
              <a:rPr lang="fr-FR" i="1" dirty="0">
                <a:solidFill>
                  <a:srgbClr val="0070C0"/>
                </a:solidFill>
              </a:rPr>
              <a:t>07PR04 Prise en charge du nouveau-né à la naissance</a:t>
            </a:r>
          </a:p>
        </p:txBody>
      </p:sp>
      <p:pic>
        <p:nvPicPr>
          <p:cNvPr id="39" name="Image 38">
            <a:hlinkClick r:id="rId4" action="ppaction://hlinkfile"/>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852" b="96305" l="10000" r="90000"/>
                    </a14:imgEffect>
                  </a14:imgLayer>
                </a14:imgProps>
              </a:ext>
              <a:ext uri="{28A0092B-C50C-407E-A947-70E740481C1C}">
                <a14:useLocalDpi xmlns:a14="http://schemas.microsoft.com/office/drawing/2010/main" val="0"/>
              </a:ext>
            </a:extLst>
          </a:blip>
          <a:stretch>
            <a:fillRect/>
          </a:stretch>
        </p:blipFill>
        <p:spPr>
          <a:xfrm>
            <a:off x="7329931" y="5520120"/>
            <a:ext cx="1602061" cy="1016308"/>
          </a:xfrm>
          <a:prstGeom prst="rect">
            <a:avLst/>
          </a:prstGeom>
        </p:spPr>
      </p:pic>
      <p:cxnSp>
        <p:nvCxnSpPr>
          <p:cNvPr id="46" name="Connecteur droit 45"/>
          <p:cNvCxnSpPr/>
          <p:nvPr/>
        </p:nvCxnSpPr>
        <p:spPr>
          <a:xfrm flipH="1">
            <a:off x="924197" y="1711240"/>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pic>
        <p:nvPicPr>
          <p:cNvPr id="5" name="Image 4" descr="Une image contenant personne, nouveau-né, peau, enfant&#10;&#10;Le contenu généré par l’IA peut être incorrect.">
            <a:extLst>
              <a:ext uri="{FF2B5EF4-FFF2-40B4-BE49-F238E27FC236}">
                <a16:creationId xmlns:a16="http://schemas.microsoft.com/office/drawing/2014/main" id="{8D6E9C4D-31CD-BB41-A1D8-1EED7EAEC6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74178" y="1412771"/>
            <a:ext cx="3112209" cy="2286521"/>
          </a:xfrm>
          <a:prstGeom prst="rect">
            <a:avLst/>
          </a:prstGeom>
        </p:spPr>
      </p:pic>
      <mc:AlternateContent xmlns:mc="http://schemas.openxmlformats.org/markup-compatibility/2006" xmlns:pslz="http://schemas.microsoft.com/office/powerpoint/2016/slidezoom">
        <mc:Choice Requires="pslz">
          <p:graphicFrame>
            <p:nvGraphicFramePr>
              <p:cNvPr id="3" name="Zoom de diapositive 2">
                <a:extLst>
                  <a:ext uri="{FF2B5EF4-FFF2-40B4-BE49-F238E27FC236}">
                    <a16:creationId xmlns:a16="http://schemas.microsoft.com/office/drawing/2014/main" id="{A5583C39-8A5D-48A3-7ECE-20135C1B21D9}"/>
                  </a:ext>
                </a:extLst>
              </p:cNvPr>
              <p:cNvGraphicFramePr>
                <a:graphicFrameLocks noChangeAspect="1"/>
              </p:cNvGraphicFramePr>
              <p:nvPr>
                <p:extLst>
                  <p:ext uri="{D42A27DB-BD31-4B8C-83A1-F6EECF244321}">
                    <p14:modId xmlns:p14="http://schemas.microsoft.com/office/powerpoint/2010/main" val="3940237288"/>
                  </p:ext>
                </p:extLst>
              </p:nvPr>
            </p:nvGraphicFramePr>
            <p:xfrm>
              <a:off x="8010302" y="308878"/>
              <a:ext cx="795130" cy="596348"/>
            </p:xfrm>
            <a:graphic>
              <a:graphicData uri="http://schemas.microsoft.com/office/powerpoint/2016/slidezoom">
                <pslz:sldZm>
                  <pslz:sldZmObj sldId="278" cId="3885487160">
                    <pslz:zmPr id="{DF8EA7F6-84A3-4020-8B2C-EB1121AF9DF0}" returnToParent="0" transitionDur="1000">
                      <p166:blipFill xmlns:p166="http://schemas.microsoft.com/office/powerpoint/2016/6/main">
                        <a:blip r:embed="rId8"/>
                        <a:stretch>
                          <a:fillRect/>
                        </a:stretch>
                      </p166:blipFill>
                      <p166:spPr xmlns:p166="http://schemas.microsoft.com/office/powerpoint/2016/6/main">
                        <a:xfrm>
                          <a:off x="0" y="0"/>
                          <a:ext cx="795130" cy="596348"/>
                        </a:xfrm>
                        <a:prstGeom prst="rect">
                          <a:avLst/>
                        </a:prstGeom>
                        <a:ln w="3175">
                          <a:solidFill>
                            <a:prstClr val="ltGray"/>
                          </a:solidFill>
                        </a:ln>
                      </p166:spPr>
                    </pslz:zmPr>
                  </pslz:sldZmObj>
                </pslz:sldZm>
              </a:graphicData>
            </a:graphic>
          </p:graphicFrame>
        </mc:Choice>
        <mc:Fallback xmlns="">
          <p:pic>
            <p:nvPicPr>
              <p:cNvPr id="3" name="Zoom de diapositive 2">
                <a:hlinkClick r:id="rId9" action="ppaction://hlinksldjump"/>
                <a:extLst>
                  <a:ext uri="{FF2B5EF4-FFF2-40B4-BE49-F238E27FC236}">
                    <a16:creationId xmlns:a16="http://schemas.microsoft.com/office/drawing/2014/main" id="{A5583C39-8A5D-48A3-7ECE-20135C1B21D9}"/>
                  </a:ext>
                </a:extLst>
              </p:cNvPr>
              <p:cNvPicPr>
                <a:picLocks noGrp="1" noRot="1" noChangeAspect="1" noMove="1" noResize="1" noEditPoints="1" noAdjustHandles="1" noChangeArrowheads="1" noChangeShapeType="1"/>
              </p:cNvPicPr>
              <p:nvPr/>
            </p:nvPicPr>
            <p:blipFill>
              <a:blip r:embed="rId10"/>
              <a:stretch>
                <a:fillRect/>
              </a:stretch>
            </p:blipFill>
            <p:spPr>
              <a:xfrm>
                <a:off x="8010302" y="308878"/>
                <a:ext cx="795130" cy="596348"/>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6" name="Zoom de diapositive 5">
                <a:extLst>
                  <a:ext uri="{FF2B5EF4-FFF2-40B4-BE49-F238E27FC236}">
                    <a16:creationId xmlns:a16="http://schemas.microsoft.com/office/drawing/2014/main" id="{D672C12E-9C62-D7DD-34DC-A825B440D9D7}"/>
                  </a:ext>
                </a:extLst>
              </p:cNvPr>
              <p:cNvGraphicFramePr>
                <a:graphicFrameLocks noChangeAspect="1"/>
              </p:cNvGraphicFramePr>
              <p:nvPr>
                <p:extLst>
                  <p:ext uri="{D42A27DB-BD31-4B8C-83A1-F6EECF244321}">
                    <p14:modId xmlns:p14="http://schemas.microsoft.com/office/powerpoint/2010/main" val="3721218248"/>
                  </p:ext>
                </p:extLst>
              </p:nvPr>
            </p:nvGraphicFramePr>
            <p:xfrm>
              <a:off x="551905" y="5776311"/>
              <a:ext cx="891540" cy="668655"/>
            </p:xfrm>
            <a:graphic>
              <a:graphicData uri="http://schemas.microsoft.com/office/powerpoint/2016/slidezoom">
                <pslz:sldZm>
                  <pslz:sldZmObj sldId="278" cId="3885487160">
                    <pslz:zmPr id="{C0BC91AC-6426-473D-8CEB-4F47D30E78C1}" returnToParent="0" transitionDur="1000">
                      <p166:blipFill xmlns:p166="http://schemas.microsoft.com/office/powerpoint/2016/6/main">
                        <a:blip r:embed="rId11"/>
                        <a:stretch>
                          <a:fillRect/>
                        </a:stretch>
                      </p166:blipFill>
                      <p166:spPr xmlns:p166="http://schemas.microsoft.com/office/powerpoint/2016/6/main">
                        <a:xfrm>
                          <a:off x="0" y="0"/>
                          <a:ext cx="891540" cy="668655"/>
                        </a:xfrm>
                        <a:prstGeom prst="rect">
                          <a:avLst/>
                        </a:prstGeom>
                        <a:ln w="3175">
                          <a:solidFill>
                            <a:prstClr val="ltGray"/>
                          </a:solidFill>
                        </a:ln>
                      </p166:spPr>
                    </pslz:zmPr>
                  </pslz:sldZmObj>
                </pslz:sldZm>
              </a:graphicData>
            </a:graphic>
          </p:graphicFrame>
        </mc:Choice>
        <mc:Fallback xmlns="">
          <p:pic>
            <p:nvPicPr>
              <p:cNvPr id="6" name="Zoom de diapositive 5">
                <a:hlinkClick r:id="rId9" action="ppaction://hlinksldjump"/>
                <a:extLst>
                  <a:ext uri="{FF2B5EF4-FFF2-40B4-BE49-F238E27FC236}">
                    <a16:creationId xmlns:a16="http://schemas.microsoft.com/office/drawing/2014/main" id="{D672C12E-9C62-D7DD-34DC-A825B440D9D7}"/>
                  </a:ext>
                </a:extLst>
              </p:cNvPr>
              <p:cNvPicPr>
                <a:picLocks noGrp="1" noRot="1" noChangeAspect="1" noMove="1" noResize="1" noEditPoints="1" noAdjustHandles="1" noChangeArrowheads="1" noChangeShapeType="1"/>
              </p:cNvPicPr>
              <p:nvPr/>
            </p:nvPicPr>
            <p:blipFill>
              <a:blip r:embed="rId12"/>
              <a:stretch>
                <a:fillRect/>
              </a:stretch>
            </p:blipFill>
            <p:spPr>
              <a:xfrm>
                <a:off x="551905" y="5776311"/>
                <a:ext cx="891540" cy="668655"/>
              </a:xfrm>
              <a:prstGeom prst="rect">
                <a:avLst/>
              </a:prstGeom>
              <a:ln w="3175">
                <a:solidFill>
                  <a:prstClr val="ltGray"/>
                </a:solidFill>
              </a:ln>
            </p:spPr>
          </p:pic>
        </mc:Fallback>
      </mc:AlternateContent>
    </p:spTree>
    <p:extLst>
      <p:ext uri="{BB962C8B-B14F-4D97-AF65-F5344CB8AC3E}">
        <p14:creationId xmlns:p14="http://schemas.microsoft.com/office/powerpoint/2010/main" val="82987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bwMode="auto">
          <a:xfrm>
            <a:off x="410095" y="541961"/>
            <a:ext cx="8284250" cy="923330"/>
          </a:xfrm>
          <a:prstGeom prst="rect">
            <a:avLst/>
          </a:prstGeom>
          <a:noFill/>
        </p:spPr>
        <p:txBody>
          <a:bodyPr wrap="square" rtlCol="0">
            <a:spAutoFit/>
          </a:bodyPr>
          <a:lstStyle/>
          <a:p>
            <a:pPr algn="just"/>
            <a:r>
              <a:rPr lang="fr-FR" dirty="0"/>
              <a:t>Dans un jardin public, un homme se fait brutalement attaquer à coups de couteau. Il s'effondre, se comprimant le bras ensanglanté. Un passant, témoin de la scène, réagit rapidement et compose le numéro des secours. </a:t>
            </a:r>
          </a:p>
        </p:txBody>
      </p:sp>
      <p:sp>
        <p:nvSpPr>
          <p:cNvPr id="5" name="ZoneTexte 4"/>
          <p:cNvSpPr txBox="1"/>
          <p:nvPr/>
        </p:nvSpPr>
        <p:spPr bwMode="auto">
          <a:xfrm>
            <a:off x="410094" y="1555826"/>
            <a:ext cx="3272319" cy="2427699"/>
          </a:xfrm>
          <a:prstGeom prst="rect">
            <a:avLst/>
          </a:prstGeom>
          <a:noFill/>
        </p:spPr>
        <p:txBody>
          <a:bodyPr wrap="square" rtlCol="0">
            <a:spAutoFit/>
          </a:bodyPr>
          <a:lstStyle/>
          <a:p>
            <a:pPr lvl="0" algn="just" rtl="0">
              <a:buClr>
                <a:srgbClr val="000000"/>
              </a:buClr>
              <a:buSzPct val="100000"/>
            </a:pPr>
            <a:endParaRPr lang="fr-FR" sz="1000" dirty="0">
              <a:solidFill>
                <a:srgbClr val="000000"/>
              </a:solidFill>
              <a:latin typeface="Arial"/>
              <a:sym typeface="Arial"/>
            </a:endParaRPr>
          </a:p>
          <a:p>
            <a:pPr algn="just" rtl="0">
              <a:buClr>
                <a:srgbClr val="000000"/>
              </a:buClr>
              <a:buSzPct val="100000"/>
            </a:pPr>
            <a:r>
              <a:rPr lang="fr-FR" dirty="0"/>
              <a:t>Il reste auprès de la victime, essayant de la rassurer tout en décrivant la situation aux opérateurs du SAMU. </a:t>
            </a:r>
          </a:p>
          <a:p>
            <a:pPr algn="just" rtl="0">
              <a:buClr>
                <a:srgbClr val="000000"/>
              </a:buClr>
              <a:buSzPct val="100000"/>
            </a:pPr>
            <a:endParaRPr lang="fr-FR" sz="1600" dirty="0">
              <a:solidFill>
                <a:srgbClr val="164194"/>
              </a:solidFill>
              <a:latin typeface="Marianne ExtraBold"/>
            </a:endParaRPr>
          </a:p>
          <a:p>
            <a:pPr algn="just" rtl="0">
              <a:buClr>
                <a:srgbClr val="000000"/>
              </a:buClr>
              <a:buSzPct val="100000"/>
            </a:pPr>
            <a:r>
              <a:rPr lang="fr-FR" dirty="0"/>
              <a:t>Le 15 vous déclenche pour une hémorragie dans un lieu public.</a:t>
            </a:r>
          </a:p>
          <a:p>
            <a:pPr algn="just" rtl="0">
              <a:buClr>
                <a:srgbClr val="000000"/>
              </a:buClr>
              <a:buSzPct val="100000"/>
            </a:pPr>
            <a:r>
              <a:rPr lang="fr-FR" dirty="0"/>
              <a:t>Gendarmerie au départ.</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1261" y="1723930"/>
            <a:ext cx="4713083" cy="4713083"/>
          </a:xfrm>
          <a:prstGeom prst="rect">
            <a:avLst/>
          </a:prstGeom>
        </p:spPr>
      </p:pic>
      <mc:AlternateContent xmlns:mc="http://schemas.openxmlformats.org/markup-compatibility/2006" xmlns:pslz="http://schemas.microsoft.com/office/powerpoint/2016/slidezoom">
        <mc:Choice Requires="pslz">
          <p:graphicFrame>
            <p:nvGraphicFramePr>
              <p:cNvPr id="2" name="Zoom de diapositive 1">
                <a:extLst>
                  <a:ext uri="{FF2B5EF4-FFF2-40B4-BE49-F238E27FC236}">
                    <a16:creationId xmlns:a16="http://schemas.microsoft.com/office/drawing/2014/main" id="{DD8C0FE4-D1DC-3C70-F637-C6B205FD7254}"/>
                  </a:ext>
                </a:extLst>
              </p:cNvPr>
              <p:cNvGraphicFramePr>
                <a:graphicFrameLocks noChangeAspect="1"/>
              </p:cNvGraphicFramePr>
              <p:nvPr>
                <p:extLst>
                  <p:ext uri="{D42A27DB-BD31-4B8C-83A1-F6EECF244321}">
                    <p14:modId xmlns:p14="http://schemas.microsoft.com/office/powerpoint/2010/main" val="2587871792"/>
                  </p:ext>
                </p:extLst>
              </p:nvPr>
            </p:nvGraphicFramePr>
            <p:xfrm>
              <a:off x="394778" y="5768358"/>
              <a:ext cx="891540" cy="668655"/>
            </p:xfrm>
            <a:graphic>
              <a:graphicData uri="http://schemas.microsoft.com/office/powerpoint/2016/slidezoom">
                <pslz:sldZm>
                  <pslz:sldZmObj sldId="278" cId="3885487160">
                    <pslz:zmPr id="{C0BC91AC-6426-473D-8CEB-4F47D30E78C1}" returnToParent="0" transitionDur="1000">
                      <p166:blipFill xmlns:p166="http://schemas.microsoft.com/office/powerpoint/2016/6/main">
                        <a:blip r:embed="rId3"/>
                        <a:stretch>
                          <a:fillRect/>
                        </a:stretch>
                      </p166:blipFill>
                      <p166:spPr xmlns:p166="http://schemas.microsoft.com/office/powerpoint/2016/6/main">
                        <a:xfrm>
                          <a:off x="0" y="0"/>
                          <a:ext cx="891540" cy="668655"/>
                        </a:xfrm>
                        <a:prstGeom prst="rect">
                          <a:avLst/>
                        </a:prstGeom>
                        <a:ln w="3175">
                          <a:solidFill>
                            <a:prstClr val="ltGray"/>
                          </a:solidFill>
                        </a:ln>
                      </p166:spPr>
                    </pslz:zmPr>
                  </pslz:sldZmObj>
                </pslz:sldZm>
              </a:graphicData>
            </a:graphic>
          </p:graphicFrame>
        </mc:Choice>
        <mc:Fallback xmlns="">
          <p:pic>
            <p:nvPicPr>
              <p:cNvPr id="2" name="Zoom de diapositive 1">
                <a:hlinkClick r:id="rId4" action="ppaction://hlinksldjump"/>
                <a:extLst>
                  <a:ext uri="{FF2B5EF4-FFF2-40B4-BE49-F238E27FC236}">
                    <a16:creationId xmlns:a16="http://schemas.microsoft.com/office/drawing/2014/main" id="{DD8C0FE4-D1DC-3C70-F637-C6B205FD7254}"/>
                  </a:ext>
                </a:extLst>
              </p:cNvPr>
              <p:cNvPicPr>
                <a:picLocks noGrp="1" noRot="1" noChangeAspect="1" noMove="1" noResize="1" noEditPoints="1" noAdjustHandles="1" noChangeArrowheads="1" noChangeShapeType="1"/>
              </p:cNvPicPr>
              <p:nvPr/>
            </p:nvPicPr>
            <p:blipFill>
              <a:blip r:embed="rId5"/>
              <a:stretch>
                <a:fillRect/>
              </a:stretch>
            </p:blipFill>
            <p:spPr>
              <a:xfrm>
                <a:off x="394778" y="5768358"/>
                <a:ext cx="891540" cy="668655"/>
              </a:xfrm>
              <a:prstGeom prst="rect">
                <a:avLst/>
              </a:prstGeom>
              <a:ln w="3175">
                <a:solidFill>
                  <a:prstClr val="ltGray"/>
                </a:solidFill>
              </a:ln>
            </p:spPr>
          </p:pic>
        </mc:Fallback>
      </mc:AlternateContent>
    </p:spTree>
    <p:extLst>
      <p:ext uri="{BB962C8B-B14F-4D97-AF65-F5344CB8AC3E}">
        <p14:creationId xmlns:p14="http://schemas.microsoft.com/office/powerpoint/2010/main" val="1499830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backgroundMark x1="40938" y1="45433" x2="40938" y2="45433"/>
                        <a14:backgroundMark x1="63125" y1="45902" x2="63125" y2="45902"/>
                        <a14:backgroundMark x1="23906" y1="64637" x2="23906" y2="64637"/>
                        <a14:backgroundMark x1="24844" y1="63466" x2="27656" y2="62295"/>
                        <a14:backgroundMark x1="69688" y1="49415" x2="69688" y2="49415"/>
                        <a14:backgroundMark x1="64531" y1="77752" x2="64531" y2="77752"/>
                        <a14:backgroundMark x1="50938" y1="78220" x2="50938" y2="78220"/>
                        <a14:backgroundMark x1="36406" y1="77518" x2="36406" y2="77518"/>
                        <a14:backgroundMark x1="39844" y1="77752" x2="39844" y2="77752"/>
                        <a14:backgroundMark x1="40781" y1="77752" x2="40781" y2="77752"/>
                        <a14:backgroundMark x1="41563" y1="77752" x2="41563" y2="77752"/>
                        <a14:backgroundMark x1="42500" y1="77752" x2="42500" y2="77752"/>
                      </a14:backgroundRemoval>
                    </a14:imgEffect>
                  </a14:imgLayer>
                </a14:imgProps>
              </a:ext>
              <a:ext uri="{28A0092B-C50C-407E-A947-70E740481C1C}">
                <a14:useLocalDpi xmlns:a14="http://schemas.microsoft.com/office/drawing/2010/main" val="0"/>
              </a:ext>
            </a:extLst>
          </a:blip>
          <a:srcRect l="33484" t="48326" r="24867" b="22255"/>
          <a:stretch/>
        </p:blipFill>
        <p:spPr>
          <a:xfrm rot="16200000">
            <a:off x="-243188" y="1295638"/>
            <a:ext cx="2538919" cy="1196508"/>
          </a:xfrm>
          <a:prstGeom prst="rect">
            <a:avLst/>
          </a:prstGeom>
        </p:spPr>
      </p:pic>
      <p:sp>
        <p:nvSpPr>
          <p:cNvPr id="4" name="Rectangle 3"/>
          <p:cNvSpPr/>
          <p:nvPr/>
        </p:nvSpPr>
        <p:spPr>
          <a:xfrm>
            <a:off x="428017" y="282103"/>
            <a:ext cx="8377415" cy="62159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5"/>
          <p:cNvCxnSpPr/>
          <p:nvPr/>
        </p:nvCxnSpPr>
        <p:spPr>
          <a:xfrm flipH="1">
            <a:off x="679270" y="199535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rot="5400000" flipH="1">
            <a:off x="753292" y="2085159"/>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rot="5400000" flipH="1">
            <a:off x="746216" y="2277836"/>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rot="5400000" flipH="1">
            <a:off x="997675" y="2281102"/>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rot="5400000" flipH="1">
            <a:off x="1244781" y="181017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rot="5400000" flipH="1">
            <a:off x="997675" y="2100398"/>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H="1">
            <a:off x="924197" y="2193472"/>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H="1">
            <a:off x="924197" y="236546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flipH="1">
            <a:off x="924197" y="201168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rot="5400000" flipH="1">
            <a:off x="1244781" y="1621383"/>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rot="5400000" flipH="1">
            <a:off x="1104891" y="1621383"/>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rot="5400000" flipH="1">
            <a:off x="1106140" y="181017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rot="5400000" flipH="1">
            <a:off x="998868" y="1622204"/>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rot="5400000" flipH="1">
            <a:off x="997675" y="179994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flipH="1">
            <a:off x="924197" y="1545404"/>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flipH="1">
            <a:off x="1171303" y="1548816"/>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flipH="1">
            <a:off x="1178369" y="189389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36" name="ZoneTexte 35"/>
          <p:cNvSpPr txBox="1"/>
          <p:nvPr/>
        </p:nvSpPr>
        <p:spPr>
          <a:xfrm>
            <a:off x="1924048" y="626884"/>
            <a:ext cx="6476835" cy="1015663"/>
          </a:xfrm>
          <a:prstGeom prst="rect">
            <a:avLst/>
          </a:prstGeom>
          <a:noFill/>
        </p:spPr>
        <p:txBody>
          <a:bodyPr wrap="square" rtlCol="0">
            <a:spAutoFit/>
          </a:bodyPr>
          <a:lstStyle/>
          <a:p>
            <a:r>
              <a:rPr lang="fr-FR" sz="2400" b="1" dirty="0"/>
              <a:t>P</a:t>
            </a:r>
            <a:r>
              <a:rPr lang="fr-FR" b="1" dirty="0"/>
              <a:t>rovoqué par </a:t>
            </a:r>
            <a:r>
              <a:rPr lang="fr-FR" dirty="0"/>
              <a:t>:</a:t>
            </a:r>
          </a:p>
          <a:p>
            <a:pPr algn="just"/>
            <a:r>
              <a:rPr lang="fr-FR" dirty="0"/>
              <a:t>Le couteau en voulant se protéger le visage.</a:t>
            </a:r>
            <a:endParaRPr lang="fr-FR" dirty="0">
              <a:sym typeface="Arial"/>
            </a:endParaRPr>
          </a:p>
          <a:p>
            <a:pPr algn="just"/>
            <a:endParaRPr lang="fr-FR" dirty="0"/>
          </a:p>
        </p:txBody>
      </p:sp>
      <p:sp>
        <p:nvSpPr>
          <p:cNvPr id="37" name="ZoneTexte 36"/>
          <p:cNvSpPr txBox="1"/>
          <p:nvPr/>
        </p:nvSpPr>
        <p:spPr>
          <a:xfrm>
            <a:off x="1914567" y="1554286"/>
            <a:ext cx="6600824" cy="1015663"/>
          </a:xfrm>
          <a:prstGeom prst="rect">
            <a:avLst/>
          </a:prstGeom>
          <a:noFill/>
        </p:spPr>
        <p:txBody>
          <a:bodyPr wrap="square" rtlCol="0">
            <a:spAutoFit/>
          </a:bodyPr>
          <a:lstStyle/>
          <a:p>
            <a:r>
              <a:rPr lang="fr-FR" sz="2400" b="1" dirty="0"/>
              <a:t>Q</a:t>
            </a:r>
            <a:r>
              <a:rPr lang="fr-FR" b="1" dirty="0"/>
              <a:t>ualité </a:t>
            </a:r>
            <a:r>
              <a:rPr lang="fr-FR" dirty="0"/>
              <a:t>:</a:t>
            </a:r>
          </a:p>
          <a:p>
            <a:r>
              <a:rPr lang="fr-FR" dirty="0"/>
              <a:t>picotement</a:t>
            </a:r>
          </a:p>
          <a:p>
            <a:endParaRPr lang="fr-FR" dirty="0"/>
          </a:p>
        </p:txBody>
      </p:sp>
      <p:sp>
        <p:nvSpPr>
          <p:cNvPr id="38" name="ZoneTexte 37"/>
          <p:cNvSpPr txBox="1"/>
          <p:nvPr/>
        </p:nvSpPr>
        <p:spPr>
          <a:xfrm>
            <a:off x="1924048" y="2494753"/>
            <a:ext cx="4192970" cy="738664"/>
          </a:xfrm>
          <a:prstGeom prst="rect">
            <a:avLst/>
          </a:prstGeom>
          <a:noFill/>
        </p:spPr>
        <p:txBody>
          <a:bodyPr wrap="square" rtlCol="0">
            <a:spAutoFit/>
          </a:bodyPr>
          <a:lstStyle/>
          <a:p>
            <a:r>
              <a:rPr lang="fr-FR" sz="2400" b="1" dirty="0"/>
              <a:t>R</a:t>
            </a:r>
            <a:r>
              <a:rPr lang="fr-FR" b="1" dirty="0"/>
              <a:t>égion</a:t>
            </a:r>
            <a:r>
              <a:rPr lang="fr-FR" dirty="0"/>
              <a:t>:</a:t>
            </a:r>
          </a:p>
          <a:p>
            <a:r>
              <a:rPr lang="fr-FR" dirty="0"/>
              <a:t>Sur le bras gauche</a:t>
            </a:r>
          </a:p>
        </p:txBody>
      </p:sp>
      <p:sp>
        <p:nvSpPr>
          <p:cNvPr id="39" name="ZoneTexte 38"/>
          <p:cNvSpPr txBox="1"/>
          <p:nvPr/>
        </p:nvSpPr>
        <p:spPr>
          <a:xfrm>
            <a:off x="1914567" y="3380641"/>
            <a:ext cx="4288547" cy="738664"/>
          </a:xfrm>
          <a:prstGeom prst="rect">
            <a:avLst/>
          </a:prstGeom>
          <a:noFill/>
        </p:spPr>
        <p:txBody>
          <a:bodyPr wrap="square" rtlCol="0">
            <a:spAutoFit/>
          </a:bodyPr>
          <a:lstStyle/>
          <a:p>
            <a:r>
              <a:rPr lang="fr-FR" sz="2400" b="1" dirty="0"/>
              <a:t>S</a:t>
            </a:r>
            <a:r>
              <a:rPr lang="fr-FR" b="1" dirty="0"/>
              <a:t>évérité</a:t>
            </a:r>
            <a:r>
              <a:rPr lang="fr-FR" dirty="0"/>
              <a:t>:</a:t>
            </a:r>
          </a:p>
          <a:p>
            <a:r>
              <a:rPr lang="fr-FR" dirty="0"/>
              <a:t>3/10</a:t>
            </a:r>
          </a:p>
        </p:txBody>
      </p:sp>
      <p:sp>
        <p:nvSpPr>
          <p:cNvPr id="40" name="ZoneTexte 39"/>
          <p:cNvSpPr txBox="1"/>
          <p:nvPr/>
        </p:nvSpPr>
        <p:spPr>
          <a:xfrm>
            <a:off x="1876259" y="4289548"/>
            <a:ext cx="4288547" cy="738664"/>
          </a:xfrm>
          <a:prstGeom prst="rect">
            <a:avLst/>
          </a:prstGeom>
          <a:noFill/>
        </p:spPr>
        <p:txBody>
          <a:bodyPr wrap="square" rtlCol="0">
            <a:spAutoFit/>
          </a:bodyPr>
          <a:lstStyle/>
          <a:p>
            <a:r>
              <a:rPr lang="fr-FR" sz="2400" b="1" dirty="0"/>
              <a:t>T</a:t>
            </a:r>
            <a:r>
              <a:rPr lang="fr-FR" b="1" dirty="0"/>
              <a:t>emps </a:t>
            </a:r>
            <a:r>
              <a:rPr lang="fr-FR" dirty="0"/>
              <a:t>:</a:t>
            </a:r>
          </a:p>
          <a:p>
            <a:r>
              <a:rPr lang="fr-FR" dirty="0"/>
              <a:t>15 min</a:t>
            </a:r>
          </a:p>
        </p:txBody>
      </p:sp>
      <p:cxnSp>
        <p:nvCxnSpPr>
          <p:cNvPr id="42" name="Connecteur droit 41"/>
          <p:cNvCxnSpPr/>
          <p:nvPr/>
        </p:nvCxnSpPr>
        <p:spPr>
          <a:xfrm>
            <a:off x="1924048" y="6062752"/>
            <a:ext cx="43014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rot="5400000" flipH="1">
            <a:off x="860640" y="2100398"/>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p:nvCxnSpPr>
        <p:spPr>
          <a:xfrm rot="5400000" flipH="1">
            <a:off x="859397" y="2277836"/>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43" name="Connecteur droit 42"/>
          <p:cNvCxnSpPr/>
          <p:nvPr/>
        </p:nvCxnSpPr>
        <p:spPr>
          <a:xfrm flipH="1">
            <a:off x="932875" y="171799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47" name="Connecteur droit 46"/>
          <p:cNvCxnSpPr/>
          <p:nvPr/>
        </p:nvCxnSpPr>
        <p:spPr>
          <a:xfrm flipH="1">
            <a:off x="932875" y="1873419"/>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48" name="Connecteur droit 47"/>
          <p:cNvCxnSpPr/>
          <p:nvPr/>
        </p:nvCxnSpPr>
        <p:spPr>
          <a:xfrm rot="5400000" flipH="1">
            <a:off x="860366" y="1627764"/>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p:nvCxnSpPr>
        <p:spPr>
          <a:xfrm rot="5400000" flipH="1">
            <a:off x="614258" y="2085159"/>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flipH="1">
            <a:off x="679270" y="2178960"/>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flipH="1">
            <a:off x="676971" y="2361234"/>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pic>
        <p:nvPicPr>
          <p:cNvPr id="49" name="Image 4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0577" y="1726463"/>
            <a:ext cx="4167419" cy="4167419"/>
          </a:xfrm>
          <a:prstGeom prst="rect">
            <a:avLst/>
          </a:prstGeom>
        </p:spPr>
      </p:pic>
      <mc:AlternateContent xmlns:mc="http://schemas.openxmlformats.org/markup-compatibility/2006" xmlns:pslz="http://schemas.microsoft.com/office/powerpoint/2016/slidezoom">
        <mc:Choice Requires="pslz">
          <p:graphicFrame>
            <p:nvGraphicFramePr>
              <p:cNvPr id="3" name="Zoom de diapositive 2">
                <a:extLst>
                  <a:ext uri="{FF2B5EF4-FFF2-40B4-BE49-F238E27FC236}">
                    <a16:creationId xmlns:a16="http://schemas.microsoft.com/office/drawing/2014/main" id="{4FC83283-66C7-3C0E-0427-2F04E2D4A98F}"/>
                  </a:ext>
                </a:extLst>
              </p:cNvPr>
              <p:cNvGraphicFramePr>
                <a:graphicFrameLocks noChangeAspect="1"/>
              </p:cNvGraphicFramePr>
              <p:nvPr>
                <p:extLst>
                  <p:ext uri="{D42A27DB-BD31-4B8C-83A1-F6EECF244321}">
                    <p14:modId xmlns:p14="http://schemas.microsoft.com/office/powerpoint/2010/main" val="3721218248"/>
                  </p:ext>
                </p:extLst>
              </p:nvPr>
            </p:nvGraphicFramePr>
            <p:xfrm>
              <a:off x="551905" y="5776311"/>
              <a:ext cx="891540" cy="668655"/>
            </p:xfrm>
            <a:graphic>
              <a:graphicData uri="http://schemas.microsoft.com/office/powerpoint/2016/slidezoom">
                <pslz:sldZm>
                  <pslz:sldZmObj sldId="278" cId="3885487160">
                    <pslz:zmPr id="{C0BC91AC-6426-473D-8CEB-4F47D30E78C1}" returnToParent="0" transitionDur="1000">
                      <p166:blipFill xmlns:p166="http://schemas.microsoft.com/office/powerpoint/2016/6/main">
                        <a:blip r:embed="rId5"/>
                        <a:stretch>
                          <a:fillRect/>
                        </a:stretch>
                      </p166:blipFill>
                      <p166:spPr xmlns:p166="http://schemas.microsoft.com/office/powerpoint/2016/6/main">
                        <a:xfrm>
                          <a:off x="0" y="0"/>
                          <a:ext cx="891540" cy="668655"/>
                        </a:xfrm>
                        <a:prstGeom prst="rect">
                          <a:avLst/>
                        </a:prstGeom>
                        <a:ln w="3175">
                          <a:solidFill>
                            <a:prstClr val="ltGray"/>
                          </a:solidFill>
                        </a:ln>
                      </p166:spPr>
                    </pslz:zmPr>
                  </pslz:sldZmObj>
                </pslz:sldZm>
              </a:graphicData>
            </a:graphic>
          </p:graphicFrame>
        </mc:Choice>
        <mc:Fallback xmlns="">
          <p:pic>
            <p:nvPicPr>
              <p:cNvPr id="3" name="Zoom de diapositive 2">
                <a:hlinkClick r:id="rId6" action="ppaction://hlinksldjump"/>
                <a:extLst>
                  <a:ext uri="{FF2B5EF4-FFF2-40B4-BE49-F238E27FC236}">
                    <a16:creationId xmlns:a16="http://schemas.microsoft.com/office/drawing/2014/main" id="{4FC83283-66C7-3C0E-0427-2F04E2D4A98F}"/>
                  </a:ext>
                </a:extLst>
              </p:cNvPr>
              <p:cNvPicPr>
                <a:picLocks noGrp="1" noRot="1" noChangeAspect="1" noMove="1" noResize="1" noEditPoints="1" noAdjustHandles="1" noChangeArrowheads="1" noChangeShapeType="1"/>
              </p:cNvPicPr>
              <p:nvPr/>
            </p:nvPicPr>
            <p:blipFill>
              <a:blip r:embed="rId7"/>
              <a:stretch>
                <a:fillRect/>
              </a:stretch>
            </p:blipFill>
            <p:spPr>
              <a:xfrm>
                <a:off x="551905" y="5776311"/>
                <a:ext cx="891540" cy="668655"/>
              </a:xfrm>
              <a:prstGeom prst="rect">
                <a:avLst/>
              </a:prstGeom>
              <a:ln w="3175">
                <a:solidFill>
                  <a:prstClr val="ltGray"/>
                </a:solidFill>
              </a:ln>
            </p:spPr>
          </p:pic>
        </mc:Fallback>
      </mc:AlternateContent>
    </p:spTree>
    <p:extLst>
      <p:ext uri="{BB962C8B-B14F-4D97-AF65-F5344CB8AC3E}">
        <p14:creationId xmlns:p14="http://schemas.microsoft.com/office/powerpoint/2010/main" val="8128408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backgroundMark x1="40938" y1="45433" x2="40938" y2="45433"/>
                        <a14:backgroundMark x1="63125" y1="45902" x2="63125" y2="45902"/>
                        <a14:backgroundMark x1="23906" y1="64637" x2="23906" y2="64637"/>
                        <a14:backgroundMark x1="24844" y1="63466" x2="27656" y2="62295"/>
                        <a14:backgroundMark x1="69688" y1="49415" x2="69688" y2="49415"/>
                        <a14:backgroundMark x1="64531" y1="77752" x2="64531" y2="77752"/>
                        <a14:backgroundMark x1="50938" y1="78220" x2="50938" y2="78220"/>
                        <a14:backgroundMark x1="36406" y1="77518" x2="36406" y2="77518"/>
                        <a14:backgroundMark x1="39844" y1="77752" x2="39844" y2="77752"/>
                        <a14:backgroundMark x1="40781" y1="77752" x2="40781" y2="77752"/>
                        <a14:backgroundMark x1="41563" y1="77752" x2="41563" y2="77752"/>
                        <a14:backgroundMark x1="42500" y1="77752" x2="42500" y2="77752"/>
                      </a14:backgroundRemoval>
                    </a14:imgEffect>
                  </a14:imgLayer>
                </a14:imgProps>
              </a:ext>
              <a:ext uri="{28A0092B-C50C-407E-A947-70E740481C1C}">
                <a14:useLocalDpi xmlns:a14="http://schemas.microsoft.com/office/drawing/2010/main" val="0"/>
              </a:ext>
            </a:extLst>
          </a:blip>
          <a:srcRect l="33484" t="48326" r="24867" b="22255"/>
          <a:stretch/>
        </p:blipFill>
        <p:spPr>
          <a:xfrm rot="16200000">
            <a:off x="-243188" y="1295638"/>
            <a:ext cx="2538919" cy="1196508"/>
          </a:xfrm>
          <a:prstGeom prst="rect">
            <a:avLst/>
          </a:prstGeom>
        </p:spPr>
      </p:pic>
      <p:sp>
        <p:nvSpPr>
          <p:cNvPr id="4" name="Rectangle 3"/>
          <p:cNvSpPr/>
          <p:nvPr/>
        </p:nvSpPr>
        <p:spPr>
          <a:xfrm>
            <a:off x="428017" y="282103"/>
            <a:ext cx="8377415" cy="62159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5"/>
          <p:cNvCxnSpPr/>
          <p:nvPr/>
        </p:nvCxnSpPr>
        <p:spPr>
          <a:xfrm flipH="1">
            <a:off x="679270" y="199535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flipH="1">
            <a:off x="679270" y="2180408"/>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rot="5400000" flipH="1">
            <a:off x="753292" y="2085159"/>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rot="5400000" flipH="1">
            <a:off x="609058" y="2085159"/>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rot="5400000" flipH="1">
            <a:off x="746216" y="2277836"/>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rot="5400000" flipH="1">
            <a:off x="997675" y="2281102"/>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H="1">
            <a:off x="672738" y="2354580"/>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rot="5400000" flipH="1">
            <a:off x="1244781" y="181017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rot="5400000" flipH="1">
            <a:off x="997675" y="2100398"/>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H="1">
            <a:off x="924197" y="2193472"/>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H="1">
            <a:off x="924197" y="236546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flipH="1">
            <a:off x="924197" y="201168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rot="5400000" flipH="1">
            <a:off x="1104891" y="1621383"/>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rot="5400000" flipH="1">
            <a:off x="1106140" y="181017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rot="5400000" flipH="1">
            <a:off x="998868" y="161797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flipH="1">
            <a:off x="924197" y="1545404"/>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flipH="1">
            <a:off x="926051" y="1883655"/>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flipH="1">
            <a:off x="1171303" y="1548816"/>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flipH="1">
            <a:off x="1178369" y="189389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43" name="ZoneTexte 42"/>
          <p:cNvSpPr txBox="1"/>
          <p:nvPr/>
        </p:nvSpPr>
        <p:spPr>
          <a:xfrm>
            <a:off x="1924051" y="695325"/>
            <a:ext cx="6600824" cy="646331"/>
          </a:xfrm>
          <a:prstGeom prst="rect">
            <a:avLst/>
          </a:prstGeom>
          <a:noFill/>
        </p:spPr>
        <p:txBody>
          <a:bodyPr wrap="square" rtlCol="0">
            <a:spAutoFit/>
          </a:bodyPr>
          <a:lstStyle/>
          <a:p>
            <a:r>
              <a:rPr lang="fr-FR" b="1" dirty="0"/>
              <a:t>La mesure des paramètres physiologiques </a:t>
            </a:r>
            <a:r>
              <a:rPr lang="fr-FR" dirty="0"/>
              <a:t>:</a:t>
            </a:r>
          </a:p>
          <a:p>
            <a:endParaRPr lang="fr-FR" dirty="0"/>
          </a:p>
        </p:txBody>
      </p:sp>
      <p:sp>
        <p:nvSpPr>
          <p:cNvPr id="34" name="Rectangle 33"/>
          <p:cNvSpPr/>
          <p:nvPr/>
        </p:nvSpPr>
        <p:spPr bwMode="auto">
          <a:xfrm>
            <a:off x="2075677" y="1253397"/>
            <a:ext cx="3540458" cy="646331"/>
          </a:xfrm>
          <a:prstGeom prst="rect">
            <a:avLst/>
          </a:prstGeom>
        </p:spPr>
        <p:txBody>
          <a:bodyPr wrap="square">
            <a:spAutoFit/>
          </a:bodyPr>
          <a:lstStyle/>
          <a:p>
            <a:pPr lvl="0" rtl="0">
              <a:buClr>
                <a:srgbClr val="000000"/>
              </a:buClr>
              <a:buSzPct val="100000"/>
            </a:pPr>
            <a:r>
              <a:rPr lang="fr-FR" b="1" dirty="0">
                <a:solidFill>
                  <a:srgbClr val="000000"/>
                </a:solidFill>
                <a:sym typeface="Arial"/>
              </a:rPr>
              <a:t>Respiration :</a:t>
            </a:r>
            <a:endParaRPr lang="fr-FR" sz="1000" b="1" dirty="0">
              <a:solidFill>
                <a:srgbClr val="000000"/>
              </a:solidFill>
              <a:sym typeface="Arial"/>
            </a:endParaRP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FAR : 12 / ample / régulière</a:t>
            </a:r>
          </a:p>
        </p:txBody>
      </p:sp>
      <p:sp>
        <p:nvSpPr>
          <p:cNvPr id="35" name="Rectangle 34"/>
          <p:cNvSpPr/>
          <p:nvPr/>
        </p:nvSpPr>
        <p:spPr bwMode="auto">
          <a:xfrm>
            <a:off x="2016203" y="1864506"/>
            <a:ext cx="2757975" cy="1200329"/>
          </a:xfrm>
          <a:prstGeom prst="rect">
            <a:avLst/>
          </a:prstGeom>
        </p:spPr>
        <p:txBody>
          <a:bodyPr wrap="square">
            <a:spAutoFit/>
          </a:bodyPr>
          <a:lstStyle/>
          <a:p>
            <a:pPr lvl="0" rtl="0">
              <a:buClr>
                <a:srgbClr val="000000"/>
              </a:buClr>
              <a:buSzPct val="100000"/>
            </a:pPr>
            <a:r>
              <a:rPr lang="fr-FR" b="1" dirty="0">
                <a:solidFill>
                  <a:srgbClr val="000000"/>
                </a:solidFill>
                <a:sym typeface="Arial"/>
              </a:rPr>
              <a:t>Circulation :</a:t>
            </a:r>
            <a:endParaRPr lang="fr-FR" sz="1000" b="1" dirty="0">
              <a:solidFill>
                <a:srgbClr val="000000"/>
              </a:solidFill>
              <a:sym typeface="Arial"/>
            </a:endParaRP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FAR : 86 / Bien frappé</a:t>
            </a: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PA : 120 / 100</a:t>
            </a: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TRC 2s</a:t>
            </a:r>
            <a:endParaRPr lang="fr-FR" dirty="0">
              <a:solidFill>
                <a:schemeClr val="dk1"/>
              </a:solidFill>
              <a:sym typeface="Arial"/>
            </a:endParaRPr>
          </a:p>
        </p:txBody>
      </p:sp>
      <p:sp>
        <p:nvSpPr>
          <p:cNvPr id="36" name="Rectangle 35"/>
          <p:cNvSpPr/>
          <p:nvPr/>
        </p:nvSpPr>
        <p:spPr bwMode="auto">
          <a:xfrm>
            <a:off x="2016203" y="3094249"/>
            <a:ext cx="3193277" cy="646331"/>
          </a:xfrm>
          <a:prstGeom prst="rect">
            <a:avLst/>
          </a:prstGeom>
        </p:spPr>
        <p:txBody>
          <a:bodyPr wrap="square">
            <a:spAutoFit/>
          </a:bodyPr>
          <a:lstStyle/>
          <a:p>
            <a:pPr lvl="0" rtl="0">
              <a:buClr>
                <a:srgbClr val="000000"/>
              </a:buClr>
              <a:buSzPct val="100000"/>
            </a:pPr>
            <a:r>
              <a:rPr lang="fr-FR" b="1" dirty="0">
                <a:solidFill>
                  <a:srgbClr val="000000"/>
                </a:solidFill>
                <a:sym typeface="Arial"/>
              </a:rPr>
              <a:t>Scores ou </a:t>
            </a:r>
            <a:r>
              <a:rPr lang="fr-FR" b="1" dirty="0" err="1">
                <a:solidFill>
                  <a:srgbClr val="000000"/>
                </a:solidFill>
                <a:sym typeface="Arial"/>
              </a:rPr>
              <a:t>echelles</a:t>
            </a:r>
            <a:r>
              <a:rPr lang="fr-FR" b="1" dirty="0">
                <a:solidFill>
                  <a:srgbClr val="000000"/>
                </a:solidFill>
                <a:sym typeface="Arial"/>
              </a:rPr>
              <a:t> :</a:t>
            </a:r>
            <a:endParaRPr lang="fr-FR" sz="1000" b="1" dirty="0">
              <a:solidFill>
                <a:srgbClr val="000000"/>
              </a:solidFill>
              <a:sym typeface="Arial"/>
            </a:endParaRP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AVPU : RAS</a:t>
            </a:r>
          </a:p>
        </p:txBody>
      </p:sp>
      <p:cxnSp>
        <p:nvCxnSpPr>
          <p:cNvPr id="37" name="Connecteur droit 36"/>
          <p:cNvCxnSpPr/>
          <p:nvPr/>
        </p:nvCxnSpPr>
        <p:spPr>
          <a:xfrm rot="5400000" flipH="1">
            <a:off x="859397" y="179994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38" name="Connecteur droit 37"/>
          <p:cNvCxnSpPr/>
          <p:nvPr/>
        </p:nvCxnSpPr>
        <p:spPr>
          <a:xfrm flipH="1">
            <a:off x="1178369" y="1714739"/>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25" name="Rectangle à coins arrondis 24"/>
          <p:cNvSpPr/>
          <p:nvPr/>
        </p:nvSpPr>
        <p:spPr>
          <a:xfrm>
            <a:off x="426362" y="4376046"/>
            <a:ext cx="2219325" cy="5753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Geste attendu :</a:t>
            </a:r>
          </a:p>
        </p:txBody>
      </p:sp>
      <p:sp>
        <p:nvSpPr>
          <p:cNvPr id="26" name="ZoneTexte 25"/>
          <p:cNvSpPr txBox="1"/>
          <p:nvPr/>
        </p:nvSpPr>
        <p:spPr>
          <a:xfrm>
            <a:off x="2644031" y="4316282"/>
            <a:ext cx="5944208" cy="923330"/>
          </a:xfrm>
          <a:prstGeom prst="rect">
            <a:avLst/>
          </a:prstGeom>
          <a:noFill/>
        </p:spPr>
        <p:txBody>
          <a:bodyPr wrap="square" rtlCol="0">
            <a:spAutoFit/>
          </a:bodyPr>
          <a:lstStyle/>
          <a:p>
            <a:r>
              <a:rPr lang="fr-FR" dirty="0"/>
              <a:t>La victime n’est pas en détresse respiratoire, ni circulatoire.</a:t>
            </a:r>
          </a:p>
          <a:p>
            <a:r>
              <a:rPr lang="fr-FR" dirty="0"/>
              <a:t>La SAT est correcte.</a:t>
            </a:r>
          </a:p>
          <a:p>
            <a:r>
              <a:rPr lang="fr-FR" dirty="0"/>
              <a:t>L’oxygène n’est pas nécessaire. </a:t>
            </a:r>
            <a:r>
              <a:rPr lang="fr-FR" i="1" dirty="0">
                <a:solidFill>
                  <a:srgbClr val="FF9900"/>
                </a:solidFill>
              </a:rPr>
              <a:t>Fiche technique 05FT20</a:t>
            </a:r>
          </a:p>
        </p:txBody>
      </p:sp>
      <p:pic>
        <p:nvPicPr>
          <p:cNvPr id="39" name="Image 38">
            <a:hlinkClick r:id="rId4" action="ppaction://hlinkfile"/>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852" b="96305" l="10000" r="90000"/>
                    </a14:imgEffect>
                  </a14:imgLayer>
                </a14:imgProps>
              </a:ext>
              <a:ext uri="{28A0092B-C50C-407E-A947-70E740481C1C}">
                <a14:useLocalDpi xmlns:a14="http://schemas.microsoft.com/office/drawing/2010/main" val="0"/>
              </a:ext>
            </a:extLst>
          </a:blip>
          <a:stretch>
            <a:fillRect/>
          </a:stretch>
        </p:blipFill>
        <p:spPr>
          <a:xfrm>
            <a:off x="7357987" y="5528735"/>
            <a:ext cx="1602061" cy="1016308"/>
          </a:xfrm>
          <a:prstGeom prst="rect">
            <a:avLst/>
          </a:prstGeom>
        </p:spPr>
      </p:pic>
      <p:cxnSp>
        <p:nvCxnSpPr>
          <p:cNvPr id="40" name="Connecteur droit 39"/>
          <p:cNvCxnSpPr/>
          <p:nvPr/>
        </p:nvCxnSpPr>
        <p:spPr>
          <a:xfrm rot="5400000" flipH="1">
            <a:off x="859397" y="2119994"/>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rot="5400000" flipH="1">
            <a:off x="859397" y="2277836"/>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rot="5400000" flipH="1">
            <a:off x="997675" y="1791028"/>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p:nvCxnSpPr>
        <p:spPr>
          <a:xfrm rot="5400000" flipH="1">
            <a:off x="859397" y="1637762"/>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flipH="1">
            <a:off x="924197" y="1711240"/>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pic>
        <p:nvPicPr>
          <p:cNvPr id="45" name="Image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53018" y="1194032"/>
            <a:ext cx="3028319" cy="3028319"/>
          </a:xfrm>
          <a:prstGeom prst="rect">
            <a:avLst/>
          </a:prstGeom>
        </p:spPr>
      </p:pic>
      <mc:AlternateContent xmlns:mc="http://schemas.openxmlformats.org/markup-compatibility/2006" xmlns:pslz="http://schemas.microsoft.com/office/powerpoint/2016/slidezoom">
        <mc:Choice Requires="pslz">
          <p:graphicFrame>
            <p:nvGraphicFramePr>
              <p:cNvPr id="3" name="Zoom de diapositive 2">
                <a:extLst>
                  <a:ext uri="{FF2B5EF4-FFF2-40B4-BE49-F238E27FC236}">
                    <a16:creationId xmlns:a16="http://schemas.microsoft.com/office/drawing/2014/main" id="{E6F6944D-D27D-497E-B2A6-A9BF4024C107}"/>
                  </a:ext>
                </a:extLst>
              </p:cNvPr>
              <p:cNvGraphicFramePr>
                <a:graphicFrameLocks noChangeAspect="1"/>
              </p:cNvGraphicFramePr>
              <p:nvPr>
                <p:extLst>
                  <p:ext uri="{D42A27DB-BD31-4B8C-83A1-F6EECF244321}">
                    <p14:modId xmlns:p14="http://schemas.microsoft.com/office/powerpoint/2010/main" val="3721218248"/>
                  </p:ext>
                </p:extLst>
              </p:nvPr>
            </p:nvGraphicFramePr>
            <p:xfrm>
              <a:off x="551905" y="5776311"/>
              <a:ext cx="891540" cy="668655"/>
            </p:xfrm>
            <a:graphic>
              <a:graphicData uri="http://schemas.microsoft.com/office/powerpoint/2016/slidezoom">
                <pslz:sldZm>
                  <pslz:sldZmObj sldId="278" cId="3885487160">
                    <pslz:zmPr id="{C0BC91AC-6426-473D-8CEB-4F47D30E78C1}" returnToParent="0" transitionDur="1000">
                      <p166:blipFill xmlns:p166="http://schemas.microsoft.com/office/powerpoint/2016/6/main">
                        <a:blip r:embed="rId8"/>
                        <a:stretch>
                          <a:fillRect/>
                        </a:stretch>
                      </p166:blipFill>
                      <p166:spPr xmlns:p166="http://schemas.microsoft.com/office/powerpoint/2016/6/main">
                        <a:xfrm>
                          <a:off x="0" y="0"/>
                          <a:ext cx="891540" cy="668655"/>
                        </a:xfrm>
                        <a:prstGeom prst="rect">
                          <a:avLst/>
                        </a:prstGeom>
                        <a:ln w="3175">
                          <a:solidFill>
                            <a:prstClr val="ltGray"/>
                          </a:solidFill>
                        </a:ln>
                      </p166:spPr>
                    </pslz:zmPr>
                  </pslz:sldZmObj>
                </pslz:sldZm>
              </a:graphicData>
            </a:graphic>
          </p:graphicFrame>
        </mc:Choice>
        <mc:Fallback xmlns="">
          <p:pic>
            <p:nvPicPr>
              <p:cNvPr id="3" name="Zoom de diapositive 2">
                <a:hlinkClick r:id="rId9" action="ppaction://hlinksldjump"/>
                <a:extLst>
                  <a:ext uri="{FF2B5EF4-FFF2-40B4-BE49-F238E27FC236}">
                    <a16:creationId xmlns:a16="http://schemas.microsoft.com/office/drawing/2014/main" id="{E6F6944D-D27D-497E-B2A6-A9BF4024C107}"/>
                  </a:ext>
                </a:extLst>
              </p:cNvPr>
              <p:cNvPicPr>
                <a:picLocks noGrp="1" noRot="1" noChangeAspect="1" noMove="1" noResize="1" noEditPoints="1" noAdjustHandles="1" noChangeArrowheads="1" noChangeShapeType="1"/>
              </p:cNvPicPr>
              <p:nvPr/>
            </p:nvPicPr>
            <p:blipFill>
              <a:blip r:embed="rId10"/>
              <a:stretch>
                <a:fillRect/>
              </a:stretch>
            </p:blipFill>
            <p:spPr>
              <a:xfrm>
                <a:off x="551905" y="5776311"/>
                <a:ext cx="891540" cy="668655"/>
              </a:xfrm>
              <a:prstGeom prst="rect">
                <a:avLst/>
              </a:prstGeom>
              <a:ln w="3175">
                <a:solidFill>
                  <a:prstClr val="ltGray"/>
                </a:solidFill>
              </a:ln>
            </p:spPr>
          </p:pic>
        </mc:Fallback>
      </mc:AlternateContent>
    </p:spTree>
    <p:extLst>
      <p:ext uri="{BB962C8B-B14F-4D97-AF65-F5344CB8AC3E}">
        <p14:creationId xmlns:p14="http://schemas.microsoft.com/office/powerpoint/2010/main" val="422473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bwMode="auto">
          <a:xfrm>
            <a:off x="410094" y="744262"/>
            <a:ext cx="8284250" cy="923330"/>
          </a:xfrm>
          <a:prstGeom prst="rect">
            <a:avLst/>
          </a:prstGeom>
          <a:noFill/>
        </p:spPr>
        <p:txBody>
          <a:bodyPr wrap="square" rtlCol="0">
            <a:spAutoFit/>
          </a:bodyPr>
          <a:lstStyle/>
          <a:p>
            <a:pPr algn="just"/>
            <a:r>
              <a:rPr lang="fr-FR" dirty="0"/>
              <a:t>À 1 heure du matin, une femme de 80 ans se lève pour se rendre aux toilettes. En se prenant les pieds dans son tapis, elle chute lourdement et se retrouve incapable de se relever. Elle passe une nuit interminable au sol. </a:t>
            </a:r>
          </a:p>
        </p:txBody>
      </p:sp>
      <p:sp>
        <p:nvSpPr>
          <p:cNvPr id="5" name="ZoneTexte 4"/>
          <p:cNvSpPr txBox="1"/>
          <p:nvPr/>
        </p:nvSpPr>
        <p:spPr bwMode="auto">
          <a:xfrm>
            <a:off x="410094" y="2219373"/>
            <a:ext cx="3272319" cy="2185214"/>
          </a:xfrm>
          <a:prstGeom prst="rect">
            <a:avLst/>
          </a:prstGeom>
          <a:noFill/>
        </p:spPr>
        <p:txBody>
          <a:bodyPr wrap="square" rtlCol="0">
            <a:spAutoFit/>
          </a:bodyPr>
          <a:lstStyle/>
          <a:p>
            <a:pPr lvl="0" algn="just" rtl="0">
              <a:buClr>
                <a:srgbClr val="000000"/>
              </a:buClr>
              <a:buSzPct val="100000"/>
            </a:pPr>
            <a:endParaRPr lang="fr-FR" sz="1000" dirty="0">
              <a:solidFill>
                <a:srgbClr val="000000"/>
              </a:solidFill>
              <a:latin typeface="Arial"/>
              <a:sym typeface="Arial"/>
            </a:endParaRPr>
          </a:p>
          <a:p>
            <a:pPr algn="just" rtl="0">
              <a:buClr>
                <a:srgbClr val="000000"/>
              </a:buClr>
              <a:buSzPct val="100000"/>
            </a:pPr>
            <a:r>
              <a:rPr lang="fr-FR" dirty="0"/>
              <a:t>Ce n'est qu'à 6 heures du matin, après avoir réfléchi, qu'elle décide de composer le numéro des secours.</a:t>
            </a:r>
          </a:p>
          <a:p>
            <a:pPr algn="just" rtl="0">
              <a:buClr>
                <a:srgbClr val="000000"/>
              </a:buClr>
              <a:buSzPct val="100000"/>
            </a:pPr>
            <a:endParaRPr lang="fr-FR" dirty="0"/>
          </a:p>
          <a:p>
            <a:pPr algn="just" rtl="0">
              <a:buClr>
                <a:srgbClr val="000000"/>
              </a:buClr>
              <a:buSzPct val="100000"/>
            </a:pPr>
            <a:r>
              <a:rPr lang="fr-FR" dirty="0"/>
              <a:t>Le 15 vous déclenche pour un relevage à domicile.</a:t>
            </a:r>
          </a:p>
        </p:txBody>
      </p:sp>
      <p:pic>
        <p:nvPicPr>
          <p:cNvPr id="6" name="Image 5">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030637" y="1739788"/>
            <a:ext cx="4663708" cy="4663708"/>
          </a:xfrm>
          <a:prstGeom prst="rect">
            <a:avLst/>
          </a:prstGeom>
        </p:spPr>
      </p:pic>
      <mc:AlternateContent xmlns:mc="http://schemas.openxmlformats.org/markup-compatibility/2006" xmlns:pslz="http://schemas.microsoft.com/office/powerpoint/2016/slidezoom">
        <mc:Choice Requires="pslz">
          <p:graphicFrame>
            <p:nvGraphicFramePr>
              <p:cNvPr id="2" name="Zoom de diapositive 1">
                <a:extLst>
                  <a:ext uri="{FF2B5EF4-FFF2-40B4-BE49-F238E27FC236}">
                    <a16:creationId xmlns:a16="http://schemas.microsoft.com/office/drawing/2014/main" id="{ED87E33E-9D20-4E4A-AA0B-63C215736B75}"/>
                  </a:ext>
                </a:extLst>
              </p:cNvPr>
              <p:cNvGraphicFramePr>
                <a:graphicFrameLocks noChangeAspect="1"/>
              </p:cNvGraphicFramePr>
              <p:nvPr>
                <p:extLst>
                  <p:ext uri="{D42A27DB-BD31-4B8C-83A1-F6EECF244321}">
                    <p14:modId xmlns:p14="http://schemas.microsoft.com/office/powerpoint/2010/main" val="1613056970"/>
                  </p:ext>
                </p:extLst>
              </p:nvPr>
            </p:nvGraphicFramePr>
            <p:xfrm>
              <a:off x="394778" y="5768358"/>
              <a:ext cx="891540" cy="668655"/>
            </p:xfrm>
            <a:graphic>
              <a:graphicData uri="http://schemas.microsoft.com/office/powerpoint/2016/slidezoom">
                <pslz:sldZm>
                  <pslz:sldZmObj sldId="278" cId="3885487160">
                    <pslz:zmPr id="{C0BC91AC-6426-473D-8CEB-4F47D30E78C1}" returnToParent="0" transitionDur="1000">
                      <p166:blipFill xmlns:p166="http://schemas.microsoft.com/office/powerpoint/2016/6/main">
                        <a:blip r:embed="rId4"/>
                        <a:stretch>
                          <a:fillRect/>
                        </a:stretch>
                      </p166:blipFill>
                      <p166:spPr xmlns:p166="http://schemas.microsoft.com/office/powerpoint/2016/6/main">
                        <a:xfrm>
                          <a:off x="0" y="0"/>
                          <a:ext cx="891540" cy="668655"/>
                        </a:xfrm>
                        <a:prstGeom prst="rect">
                          <a:avLst/>
                        </a:prstGeom>
                        <a:ln w="3175">
                          <a:solidFill>
                            <a:prstClr val="ltGray"/>
                          </a:solidFill>
                        </a:ln>
                      </p166:spPr>
                    </pslz:zmPr>
                  </pslz:sldZmObj>
                </pslz:sldZm>
              </a:graphicData>
            </a:graphic>
          </p:graphicFrame>
        </mc:Choice>
        <mc:Fallback xmlns="">
          <p:pic>
            <p:nvPicPr>
              <p:cNvPr id="2" name="Zoom de diapositive 1">
                <a:hlinkClick r:id="rId5" action="ppaction://hlinksldjump"/>
                <a:extLst>
                  <a:ext uri="{FF2B5EF4-FFF2-40B4-BE49-F238E27FC236}">
                    <a16:creationId xmlns:a16="http://schemas.microsoft.com/office/drawing/2014/main" id="{ED87E33E-9D20-4E4A-AA0B-63C215736B75}"/>
                  </a:ext>
                </a:extLst>
              </p:cNvPr>
              <p:cNvPicPr>
                <a:picLocks noGrp="1" noRot="1" noChangeAspect="1" noMove="1" noResize="1" noEditPoints="1" noAdjustHandles="1" noChangeArrowheads="1" noChangeShapeType="1"/>
              </p:cNvPicPr>
              <p:nvPr/>
            </p:nvPicPr>
            <p:blipFill>
              <a:blip r:embed="rId6"/>
              <a:stretch>
                <a:fillRect/>
              </a:stretch>
            </p:blipFill>
            <p:spPr>
              <a:xfrm>
                <a:off x="394778" y="5768358"/>
                <a:ext cx="891540" cy="668655"/>
              </a:xfrm>
              <a:prstGeom prst="rect">
                <a:avLst/>
              </a:prstGeom>
              <a:ln w="3175">
                <a:solidFill>
                  <a:prstClr val="ltGray"/>
                </a:solidFill>
              </a:ln>
            </p:spPr>
          </p:pic>
        </mc:Fallback>
      </mc:AlternateContent>
    </p:spTree>
    <p:extLst>
      <p:ext uri="{BB962C8B-B14F-4D97-AF65-F5344CB8AC3E}">
        <p14:creationId xmlns:p14="http://schemas.microsoft.com/office/powerpoint/2010/main" val="32045175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backgroundMark x1="40938" y1="45433" x2="40938" y2="45433"/>
                        <a14:backgroundMark x1="63125" y1="45902" x2="63125" y2="45902"/>
                        <a14:backgroundMark x1="23906" y1="64637" x2="23906" y2="64637"/>
                        <a14:backgroundMark x1="24844" y1="63466" x2="27656" y2="62295"/>
                        <a14:backgroundMark x1="69688" y1="49415" x2="69688" y2="49415"/>
                        <a14:backgroundMark x1="64531" y1="77752" x2="64531" y2="77752"/>
                        <a14:backgroundMark x1="50938" y1="78220" x2="50938" y2="78220"/>
                        <a14:backgroundMark x1="36406" y1="77518" x2="36406" y2="77518"/>
                        <a14:backgroundMark x1="39844" y1="77752" x2="39844" y2="77752"/>
                        <a14:backgroundMark x1="40781" y1="77752" x2="40781" y2="77752"/>
                        <a14:backgroundMark x1="41563" y1="77752" x2="41563" y2="77752"/>
                        <a14:backgroundMark x1="42500" y1="77752" x2="42500" y2="77752"/>
                      </a14:backgroundRemoval>
                    </a14:imgEffect>
                  </a14:imgLayer>
                </a14:imgProps>
              </a:ext>
              <a:ext uri="{28A0092B-C50C-407E-A947-70E740481C1C}">
                <a14:useLocalDpi xmlns:a14="http://schemas.microsoft.com/office/drawing/2010/main" val="0"/>
              </a:ext>
            </a:extLst>
          </a:blip>
          <a:srcRect l="33484" t="48326" r="24867" b="22255"/>
          <a:stretch/>
        </p:blipFill>
        <p:spPr>
          <a:xfrm rot="16200000">
            <a:off x="-243188" y="1295638"/>
            <a:ext cx="2538919" cy="1196508"/>
          </a:xfrm>
          <a:prstGeom prst="rect">
            <a:avLst/>
          </a:prstGeom>
        </p:spPr>
      </p:pic>
      <p:sp>
        <p:nvSpPr>
          <p:cNvPr id="4" name="Rectangle 3"/>
          <p:cNvSpPr/>
          <p:nvPr/>
        </p:nvSpPr>
        <p:spPr>
          <a:xfrm>
            <a:off x="428017" y="282103"/>
            <a:ext cx="8377415" cy="62159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7"/>
          <p:cNvCxnSpPr/>
          <p:nvPr/>
        </p:nvCxnSpPr>
        <p:spPr>
          <a:xfrm flipH="1">
            <a:off x="679270" y="2180408"/>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H="1">
            <a:off x="924197" y="2193472"/>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43" name="ZoneTexte 42"/>
          <p:cNvSpPr txBox="1"/>
          <p:nvPr/>
        </p:nvSpPr>
        <p:spPr>
          <a:xfrm>
            <a:off x="1924051" y="695325"/>
            <a:ext cx="6600824" cy="646331"/>
          </a:xfrm>
          <a:prstGeom prst="rect">
            <a:avLst/>
          </a:prstGeom>
          <a:noFill/>
        </p:spPr>
        <p:txBody>
          <a:bodyPr wrap="square" rtlCol="0">
            <a:spAutoFit/>
          </a:bodyPr>
          <a:lstStyle/>
          <a:p>
            <a:r>
              <a:rPr lang="fr-FR" b="1" dirty="0"/>
              <a:t>La mesure des paramètres physiologiques </a:t>
            </a:r>
            <a:r>
              <a:rPr lang="fr-FR" dirty="0"/>
              <a:t>:</a:t>
            </a:r>
          </a:p>
          <a:p>
            <a:endParaRPr lang="fr-FR" dirty="0"/>
          </a:p>
        </p:txBody>
      </p:sp>
      <p:sp>
        <p:nvSpPr>
          <p:cNvPr id="34" name="Rectangle 33"/>
          <p:cNvSpPr/>
          <p:nvPr/>
        </p:nvSpPr>
        <p:spPr bwMode="auto">
          <a:xfrm>
            <a:off x="2075677" y="1253397"/>
            <a:ext cx="3540458" cy="646331"/>
          </a:xfrm>
          <a:prstGeom prst="rect">
            <a:avLst/>
          </a:prstGeom>
        </p:spPr>
        <p:txBody>
          <a:bodyPr wrap="square">
            <a:spAutoFit/>
          </a:bodyPr>
          <a:lstStyle/>
          <a:p>
            <a:pPr lvl="0" rtl="0">
              <a:buClr>
                <a:srgbClr val="000000"/>
              </a:buClr>
              <a:buSzPct val="100000"/>
            </a:pPr>
            <a:r>
              <a:rPr lang="fr-FR" b="1" dirty="0">
                <a:solidFill>
                  <a:srgbClr val="000000"/>
                </a:solidFill>
                <a:sym typeface="Arial"/>
              </a:rPr>
              <a:t>Respiration :</a:t>
            </a:r>
            <a:endParaRPr lang="fr-FR" sz="1000" b="1" dirty="0">
              <a:solidFill>
                <a:srgbClr val="000000"/>
              </a:solidFill>
              <a:sym typeface="Arial"/>
            </a:endParaRP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FAR : 12 / ample / régulière</a:t>
            </a:r>
          </a:p>
        </p:txBody>
      </p:sp>
      <p:sp>
        <p:nvSpPr>
          <p:cNvPr id="35" name="Rectangle 34"/>
          <p:cNvSpPr/>
          <p:nvPr/>
        </p:nvSpPr>
        <p:spPr bwMode="auto">
          <a:xfrm>
            <a:off x="2016203" y="1864506"/>
            <a:ext cx="3362132" cy="1200329"/>
          </a:xfrm>
          <a:prstGeom prst="rect">
            <a:avLst/>
          </a:prstGeom>
        </p:spPr>
        <p:txBody>
          <a:bodyPr wrap="square">
            <a:spAutoFit/>
          </a:bodyPr>
          <a:lstStyle/>
          <a:p>
            <a:pPr lvl="0" rtl="0">
              <a:buClr>
                <a:srgbClr val="000000"/>
              </a:buClr>
              <a:buSzPct val="100000"/>
            </a:pPr>
            <a:r>
              <a:rPr lang="fr-FR" b="1" dirty="0">
                <a:solidFill>
                  <a:srgbClr val="000000"/>
                </a:solidFill>
                <a:sym typeface="Arial"/>
              </a:rPr>
              <a:t>Circulation :</a:t>
            </a:r>
            <a:endParaRPr lang="fr-FR" sz="1000" b="1" dirty="0">
              <a:solidFill>
                <a:srgbClr val="000000"/>
              </a:solidFill>
              <a:sym typeface="Arial"/>
            </a:endParaRP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FAR : 90 / Bien frappé / régulier</a:t>
            </a: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PA : 140 / 100</a:t>
            </a: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TRC 2s</a:t>
            </a:r>
            <a:endParaRPr lang="fr-FR" dirty="0">
              <a:solidFill>
                <a:schemeClr val="dk1"/>
              </a:solidFill>
              <a:sym typeface="Arial"/>
            </a:endParaRPr>
          </a:p>
        </p:txBody>
      </p:sp>
      <p:cxnSp>
        <p:nvCxnSpPr>
          <p:cNvPr id="38" name="Connecteur droit 37"/>
          <p:cNvCxnSpPr/>
          <p:nvPr/>
        </p:nvCxnSpPr>
        <p:spPr>
          <a:xfrm flipH="1">
            <a:off x="1178369" y="1714739"/>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25" name="Rectangle à coins arrondis 24"/>
          <p:cNvSpPr/>
          <p:nvPr/>
        </p:nvSpPr>
        <p:spPr>
          <a:xfrm>
            <a:off x="440471" y="4147008"/>
            <a:ext cx="2219325" cy="5753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Geste attendu :</a:t>
            </a:r>
          </a:p>
        </p:txBody>
      </p:sp>
      <p:sp>
        <p:nvSpPr>
          <p:cNvPr id="26" name="ZoneTexte 25"/>
          <p:cNvSpPr txBox="1"/>
          <p:nvPr/>
        </p:nvSpPr>
        <p:spPr>
          <a:xfrm>
            <a:off x="2644031" y="4084432"/>
            <a:ext cx="5944208" cy="1354217"/>
          </a:xfrm>
          <a:prstGeom prst="rect">
            <a:avLst/>
          </a:prstGeom>
          <a:noFill/>
        </p:spPr>
        <p:txBody>
          <a:bodyPr wrap="square" rtlCol="0">
            <a:spAutoFit/>
          </a:bodyPr>
          <a:lstStyle/>
          <a:p>
            <a:r>
              <a:rPr lang="fr-FR" dirty="0"/>
              <a:t>Les extrémités froides ne permettent pas de prendre la mesure de la SpO2, La victime n’est pas en détresse vitale.</a:t>
            </a:r>
          </a:p>
          <a:p>
            <a:r>
              <a:rPr lang="fr-FR" dirty="0"/>
              <a:t>L’oxygène n’est pas nécessaire. </a:t>
            </a:r>
            <a:r>
              <a:rPr lang="fr-FR" i="1" dirty="0">
                <a:solidFill>
                  <a:srgbClr val="FF9900"/>
                </a:solidFill>
              </a:rPr>
              <a:t>Fiche technique 05FT20</a:t>
            </a:r>
          </a:p>
          <a:p>
            <a:r>
              <a:rPr lang="fr-FR" sz="1400" i="1" dirty="0"/>
              <a:t>Une palpation complète sera nécessaire avant le relevage. La peau devra être contrôlé visuellement. (recherche d’escarre) </a:t>
            </a:r>
            <a:r>
              <a:rPr lang="fr-FR" sz="1400" i="1" dirty="0">
                <a:solidFill>
                  <a:srgbClr val="FF9900"/>
                </a:solidFill>
              </a:rPr>
              <a:t>Fiche technique 02FT11</a:t>
            </a:r>
            <a:endParaRPr lang="fr-FR" sz="1400" i="1" dirty="0"/>
          </a:p>
        </p:txBody>
      </p:sp>
      <p:pic>
        <p:nvPicPr>
          <p:cNvPr id="39" name="Image 38">
            <a:hlinkClick r:id="rId4" action="ppaction://hlinkfile"/>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852" b="96305" l="10000" r="90000"/>
                    </a14:imgEffect>
                  </a14:imgLayer>
                </a14:imgProps>
              </a:ext>
              <a:ext uri="{28A0092B-C50C-407E-A947-70E740481C1C}">
                <a14:useLocalDpi xmlns:a14="http://schemas.microsoft.com/office/drawing/2010/main" val="0"/>
              </a:ext>
            </a:extLst>
          </a:blip>
          <a:stretch>
            <a:fillRect/>
          </a:stretch>
        </p:blipFill>
        <p:spPr>
          <a:xfrm>
            <a:off x="7425291" y="5521110"/>
            <a:ext cx="1602061" cy="1016308"/>
          </a:xfrm>
          <a:prstGeom prst="rect">
            <a:avLst/>
          </a:prstGeom>
        </p:spPr>
      </p:pic>
      <p:cxnSp>
        <p:nvCxnSpPr>
          <p:cNvPr id="46" name="Connecteur droit 45"/>
          <p:cNvCxnSpPr/>
          <p:nvPr/>
        </p:nvCxnSpPr>
        <p:spPr>
          <a:xfrm flipH="1">
            <a:off x="924197" y="1711240"/>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pic>
        <p:nvPicPr>
          <p:cNvPr id="47" name="Image 46">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5268954" y="1087723"/>
            <a:ext cx="2957368" cy="2957368"/>
          </a:xfrm>
          <a:prstGeom prst="rect">
            <a:avLst/>
          </a:prstGeom>
        </p:spPr>
      </p:pic>
      <p:sp>
        <p:nvSpPr>
          <p:cNvPr id="48" name="ZoneTexte 47"/>
          <p:cNvSpPr txBox="1"/>
          <p:nvPr/>
        </p:nvSpPr>
        <p:spPr>
          <a:xfrm>
            <a:off x="1681161" y="3124599"/>
            <a:ext cx="4192970" cy="738664"/>
          </a:xfrm>
          <a:prstGeom prst="rect">
            <a:avLst/>
          </a:prstGeom>
          <a:noFill/>
        </p:spPr>
        <p:txBody>
          <a:bodyPr wrap="square" rtlCol="0">
            <a:spAutoFit/>
          </a:bodyPr>
          <a:lstStyle/>
          <a:p>
            <a:r>
              <a:rPr lang="fr-FR" sz="2400" b="1" dirty="0"/>
              <a:t>R</a:t>
            </a:r>
            <a:r>
              <a:rPr lang="fr-FR" b="1" dirty="0"/>
              <a:t>égion</a:t>
            </a:r>
            <a:r>
              <a:rPr lang="fr-FR" dirty="0"/>
              <a:t>:</a:t>
            </a:r>
          </a:p>
          <a:p>
            <a:r>
              <a:rPr lang="fr-FR" dirty="0"/>
              <a:t>Elle a mal partout, elle a de l’</a:t>
            </a:r>
            <a:r>
              <a:rPr lang="fr-FR" dirty="0" err="1"/>
              <a:t>artrose</a:t>
            </a:r>
            <a:r>
              <a:rPr lang="fr-FR" dirty="0"/>
              <a:t>.</a:t>
            </a:r>
          </a:p>
        </p:txBody>
      </p:sp>
      <mc:AlternateContent xmlns:mc="http://schemas.openxmlformats.org/markup-compatibility/2006" xmlns:pslz="http://schemas.microsoft.com/office/powerpoint/2016/slidezoom">
        <mc:Choice Requires="pslz">
          <p:graphicFrame>
            <p:nvGraphicFramePr>
              <p:cNvPr id="3" name="Zoom de diapositive 2">
                <a:extLst>
                  <a:ext uri="{FF2B5EF4-FFF2-40B4-BE49-F238E27FC236}">
                    <a16:creationId xmlns:a16="http://schemas.microsoft.com/office/drawing/2014/main" id="{0E0B312B-3AF4-7735-7ACF-32D166764D27}"/>
                  </a:ext>
                </a:extLst>
              </p:cNvPr>
              <p:cNvGraphicFramePr>
                <a:graphicFrameLocks noChangeAspect="1"/>
              </p:cNvGraphicFramePr>
              <p:nvPr>
                <p:extLst>
                  <p:ext uri="{D42A27DB-BD31-4B8C-83A1-F6EECF244321}">
                    <p14:modId xmlns:p14="http://schemas.microsoft.com/office/powerpoint/2010/main" val="3721218248"/>
                  </p:ext>
                </p:extLst>
              </p:nvPr>
            </p:nvGraphicFramePr>
            <p:xfrm>
              <a:off x="551905" y="5776311"/>
              <a:ext cx="891540" cy="668655"/>
            </p:xfrm>
            <a:graphic>
              <a:graphicData uri="http://schemas.microsoft.com/office/powerpoint/2016/slidezoom">
                <pslz:sldZm>
                  <pslz:sldZmObj sldId="278" cId="3885487160">
                    <pslz:zmPr id="{C0BC91AC-6426-473D-8CEB-4F47D30E78C1}" returnToParent="0" transitionDur="1000">
                      <p166:blipFill xmlns:p166="http://schemas.microsoft.com/office/powerpoint/2016/6/main">
                        <a:blip r:embed="rId9"/>
                        <a:stretch>
                          <a:fillRect/>
                        </a:stretch>
                      </p166:blipFill>
                      <p166:spPr xmlns:p166="http://schemas.microsoft.com/office/powerpoint/2016/6/main">
                        <a:xfrm>
                          <a:off x="0" y="0"/>
                          <a:ext cx="891540" cy="668655"/>
                        </a:xfrm>
                        <a:prstGeom prst="rect">
                          <a:avLst/>
                        </a:prstGeom>
                        <a:ln w="3175">
                          <a:solidFill>
                            <a:prstClr val="ltGray"/>
                          </a:solidFill>
                        </a:ln>
                      </p166:spPr>
                    </pslz:zmPr>
                  </pslz:sldZmObj>
                </pslz:sldZm>
              </a:graphicData>
            </a:graphic>
          </p:graphicFrame>
        </mc:Choice>
        <mc:Fallback xmlns="">
          <p:pic>
            <p:nvPicPr>
              <p:cNvPr id="3" name="Zoom de diapositive 2">
                <a:hlinkClick r:id="rId10" action="ppaction://hlinksldjump"/>
                <a:extLst>
                  <a:ext uri="{FF2B5EF4-FFF2-40B4-BE49-F238E27FC236}">
                    <a16:creationId xmlns:a16="http://schemas.microsoft.com/office/drawing/2014/main" id="{0E0B312B-3AF4-7735-7ACF-32D166764D27}"/>
                  </a:ext>
                </a:extLst>
              </p:cNvPr>
              <p:cNvPicPr>
                <a:picLocks noGrp="1" noRot="1" noChangeAspect="1" noMove="1" noResize="1" noEditPoints="1" noAdjustHandles="1" noChangeArrowheads="1" noChangeShapeType="1"/>
              </p:cNvPicPr>
              <p:nvPr/>
            </p:nvPicPr>
            <p:blipFill>
              <a:blip r:embed="rId11"/>
              <a:stretch>
                <a:fillRect/>
              </a:stretch>
            </p:blipFill>
            <p:spPr>
              <a:xfrm>
                <a:off x="551905" y="5776311"/>
                <a:ext cx="891540" cy="668655"/>
              </a:xfrm>
              <a:prstGeom prst="rect">
                <a:avLst/>
              </a:prstGeom>
              <a:ln w="3175">
                <a:solidFill>
                  <a:prstClr val="ltGray"/>
                </a:solidFill>
              </a:ln>
            </p:spPr>
          </p:pic>
        </mc:Fallback>
      </mc:AlternateContent>
    </p:spTree>
    <p:extLst>
      <p:ext uri="{BB962C8B-B14F-4D97-AF65-F5344CB8AC3E}">
        <p14:creationId xmlns:p14="http://schemas.microsoft.com/office/powerpoint/2010/main" val="207508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A2DAE-82DE-6051-5BA7-5B296939B9CF}"/>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CDCE48C8-083B-9F5E-EFD4-F0DFB6CCF50D}"/>
              </a:ext>
            </a:extLst>
          </p:cNvPr>
          <p:cNvSpPr txBox="1"/>
          <p:nvPr/>
        </p:nvSpPr>
        <p:spPr bwMode="auto">
          <a:xfrm>
            <a:off x="319118" y="633196"/>
            <a:ext cx="8284250" cy="923330"/>
          </a:xfrm>
          <a:prstGeom prst="rect">
            <a:avLst/>
          </a:prstGeom>
          <a:noFill/>
        </p:spPr>
        <p:txBody>
          <a:bodyPr wrap="square" rtlCol="0">
            <a:spAutoFit/>
          </a:bodyPr>
          <a:lstStyle/>
          <a:p>
            <a:pPr lvl="0" algn="ctr" rtl="0">
              <a:buClr>
                <a:srgbClr val="000000"/>
              </a:buClr>
              <a:buSzPct val="100000"/>
            </a:pPr>
            <a:endParaRPr lang="fr-FR" dirty="0">
              <a:sym typeface="Arial"/>
            </a:endParaRPr>
          </a:p>
          <a:p>
            <a:pPr lvl="0" algn="ctr" rtl="0">
              <a:buClr>
                <a:srgbClr val="000000"/>
              </a:buClr>
              <a:buSzPct val="100000"/>
            </a:pPr>
            <a:r>
              <a:rPr lang="fr-FR" dirty="0"/>
              <a:t>Antoine taillait ses haies quand une douleur brutale le cloua sur place. Le souffle coupé et d’une main tremblante, il sortit son téléphone pour appeler les secours.  </a:t>
            </a:r>
          </a:p>
        </p:txBody>
      </p:sp>
      <p:sp>
        <p:nvSpPr>
          <p:cNvPr id="5" name="ZoneTexte 4">
            <a:extLst>
              <a:ext uri="{FF2B5EF4-FFF2-40B4-BE49-F238E27FC236}">
                <a16:creationId xmlns:a16="http://schemas.microsoft.com/office/drawing/2014/main" id="{8E74688D-C3BC-51FB-0D30-51168B39AACE}"/>
              </a:ext>
            </a:extLst>
          </p:cNvPr>
          <p:cNvSpPr txBox="1"/>
          <p:nvPr/>
        </p:nvSpPr>
        <p:spPr bwMode="auto">
          <a:xfrm>
            <a:off x="636337" y="1791092"/>
            <a:ext cx="3272319" cy="800219"/>
          </a:xfrm>
          <a:prstGeom prst="rect">
            <a:avLst/>
          </a:prstGeom>
          <a:noFill/>
        </p:spPr>
        <p:txBody>
          <a:bodyPr wrap="square" rtlCol="0">
            <a:spAutoFit/>
          </a:bodyPr>
          <a:lstStyle/>
          <a:p>
            <a:pPr lvl="0" algn="just" rtl="0">
              <a:buClr>
                <a:srgbClr val="000000"/>
              </a:buClr>
              <a:buSzPct val="100000"/>
            </a:pPr>
            <a:endParaRPr lang="fr-FR" sz="1000" dirty="0">
              <a:solidFill>
                <a:srgbClr val="000000"/>
              </a:solidFill>
              <a:latin typeface="Arial"/>
              <a:sym typeface="Arial"/>
            </a:endParaRPr>
          </a:p>
          <a:p>
            <a:pPr algn="just" rtl="0">
              <a:buClr>
                <a:srgbClr val="000000"/>
              </a:buClr>
              <a:buSzPct val="100000"/>
            </a:pPr>
            <a:r>
              <a:rPr lang="fr-FR" dirty="0"/>
              <a:t>Le 15 vous déclenche pour un malaise à domicile.</a:t>
            </a:r>
          </a:p>
        </p:txBody>
      </p:sp>
      <p:pic>
        <p:nvPicPr>
          <p:cNvPr id="2" name="Image 1">
            <a:hlinkClick r:id="rId2" action="ppaction://hlinksldjump"/>
            <a:extLst>
              <a:ext uri="{FF2B5EF4-FFF2-40B4-BE49-F238E27FC236}">
                <a16:creationId xmlns:a16="http://schemas.microsoft.com/office/drawing/2014/main" id="{FC9D01CD-865E-3537-4C69-E19DDD784C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180675" y="1791092"/>
            <a:ext cx="4422693" cy="4688235"/>
          </a:xfrm>
          <a:prstGeom prst="rect">
            <a:avLst/>
          </a:prstGeom>
        </p:spPr>
      </p:pic>
      <mc:AlternateContent xmlns:mc="http://schemas.openxmlformats.org/markup-compatibility/2006" xmlns:pslz="http://schemas.microsoft.com/office/powerpoint/2016/slidezoom">
        <mc:Choice Requires="pslz">
          <p:graphicFrame>
            <p:nvGraphicFramePr>
              <p:cNvPr id="4" name="Zoom de diapositive 3">
                <a:extLst>
                  <a:ext uri="{FF2B5EF4-FFF2-40B4-BE49-F238E27FC236}">
                    <a16:creationId xmlns:a16="http://schemas.microsoft.com/office/drawing/2014/main" id="{DA25A7B9-20F7-65AE-7121-2E07C7653E37}"/>
                  </a:ext>
                </a:extLst>
              </p:cNvPr>
              <p:cNvGraphicFramePr>
                <a:graphicFrameLocks noChangeAspect="1"/>
              </p:cNvGraphicFramePr>
              <p:nvPr>
                <p:extLst>
                  <p:ext uri="{D42A27DB-BD31-4B8C-83A1-F6EECF244321}">
                    <p14:modId xmlns:p14="http://schemas.microsoft.com/office/powerpoint/2010/main" val="1613056970"/>
                  </p:ext>
                </p:extLst>
              </p:nvPr>
            </p:nvGraphicFramePr>
            <p:xfrm>
              <a:off x="394778" y="5768358"/>
              <a:ext cx="891540" cy="668655"/>
            </p:xfrm>
            <a:graphic>
              <a:graphicData uri="http://schemas.microsoft.com/office/powerpoint/2016/slidezoom">
                <pslz:sldZm>
                  <pslz:sldZmObj sldId="278" cId="3885487160">
                    <pslz:zmPr id="{C0BC91AC-6426-473D-8CEB-4F47D30E78C1}" returnToParent="0" transitionDur="1000">
                      <p166:blipFill xmlns:p166="http://schemas.microsoft.com/office/powerpoint/2016/6/main">
                        <a:blip r:embed="rId4"/>
                        <a:stretch>
                          <a:fillRect/>
                        </a:stretch>
                      </p166:blipFill>
                      <p166:spPr xmlns:p166="http://schemas.microsoft.com/office/powerpoint/2016/6/main">
                        <a:xfrm>
                          <a:off x="0" y="0"/>
                          <a:ext cx="891540" cy="668655"/>
                        </a:xfrm>
                        <a:prstGeom prst="rect">
                          <a:avLst/>
                        </a:prstGeom>
                        <a:ln w="3175">
                          <a:solidFill>
                            <a:prstClr val="ltGray"/>
                          </a:solidFill>
                        </a:ln>
                      </p166:spPr>
                    </pslz:zmPr>
                  </pslz:sldZmObj>
                </pslz:sldZm>
              </a:graphicData>
            </a:graphic>
          </p:graphicFrame>
        </mc:Choice>
        <mc:Fallback xmlns="">
          <p:pic>
            <p:nvPicPr>
              <p:cNvPr id="4" name="Zoom de diapositive 3">
                <a:hlinkClick r:id="rId5" action="ppaction://hlinksldjump"/>
                <a:extLst>
                  <a:ext uri="{FF2B5EF4-FFF2-40B4-BE49-F238E27FC236}">
                    <a16:creationId xmlns:a16="http://schemas.microsoft.com/office/drawing/2014/main" id="{DA25A7B9-20F7-65AE-7121-2E07C7653E37}"/>
                  </a:ext>
                </a:extLst>
              </p:cNvPr>
              <p:cNvPicPr>
                <a:picLocks noGrp="1" noRot="1" noChangeAspect="1" noMove="1" noResize="1" noEditPoints="1" noAdjustHandles="1" noChangeArrowheads="1" noChangeShapeType="1"/>
              </p:cNvPicPr>
              <p:nvPr/>
            </p:nvPicPr>
            <p:blipFill>
              <a:blip r:embed="rId6"/>
              <a:stretch>
                <a:fillRect/>
              </a:stretch>
            </p:blipFill>
            <p:spPr>
              <a:xfrm>
                <a:off x="394778" y="5768358"/>
                <a:ext cx="891540" cy="668655"/>
              </a:xfrm>
              <a:prstGeom prst="rect">
                <a:avLst/>
              </a:prstGeom>
              <a:ln w="3175">
                <a:solidFill>
                  <a:prstClr val="ltGray"/>
                </a:solidFill>
              </a:ln>
            </p:spPr>
          </p:pic>
        </mc:Fallback>
      </mc:AlternateContent>
    </p:spTree>
    <p:extLst>
      <p:ext uri="{BB962C8B-B14F-4D97-AF65-F5344CB8AC3E}">
        <p14:creationId xmlns:p14="http://schemas.microsoft.com/office/powerpoint/2010/main" val="3092890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AF2A58D-249A-32D7-A80A-5E5B630C8377}"/>
              </a:ext>
            </a:extLst>
          </p:cNvPr>
          <p:cNvSpPr txBox="1"/>
          <p:nvPr/>
        </p:nvSpPr>
        <p:spPr>
          <a:xfrm>
            <a:off x="715992" y="859385"/>
            <a:ext cx="7039155" cy="509435"/>
          </a:xfrm>
          <a:prstGeom prst="rect">
            <a:avLst/>
          </a:prstGeom>
          <a:noFill/>
        </p:spPr>
        <p:txBody>
          <a:bodyPr wrap="square">
            <a:spAutoFit/>
          </a:bodyPr>
          <a:lstStyle/>
          <a:p>
            <a:pPr>
              <a:lnSpc>
                <a:spcPts val="3585"/>
              </a:lnSpc>
              <a:spcAft>
                <a:spcPts val="800"/>
              </a:spcAft>
              <a:buNone/>
            </a:pPr>
            <a:r>
              <a:rPr lang="fr-FR" sz="2000" dirty="0">
                <a:solidFill>
                  <a:schemeClr val="accent4"/>
                </a:solidFill>
                <a:effectLst/>
                <a:latin typeface="Poppins" panose="00000500000000000000" pitchFamily="2" charset="0"/>
                <a:ea typeface="Times New Roman" panose="02020603050405020304" pitchFamily="18" charset="0"/>
                <a:cs typeface="Times New Roman" panose="02020603050405020304" pitchFamily="18" charset="0"/>
              </a:rPr>
              <a:t>Quels sont les avantages de la </a:t>
            </a:r>
            <a:r>
              <a:rPr lang="fr-FR" sz="2000" dirty="0" err="1">
                <a:solidFill>
                  <a:schemeClr val="accent4"/>
                </a:solidFill>
                <a:effectLst/>
                <a:latin typeface="Poppins" panose="00000500000000000000" pitchFamily="2" charset="0"/>
                <a:ea typeface="Times New Roman" panose="02020603050405020304" pitchFamily="18" charset="0"/>
                <a:cs typeface="Times New Roman" panose="02020603050405020304" pitchFamily="18" charset="0"/>
              </a:rPr>
              <a:t>ludopédagogie</a:t>
            </a:r>
            <a:r>
              <a:rPr lang="fr-FR" sz="2000" dirty="0">
                <a:solidFill>
                  <a:schemeClr val="accent4"/>
                </a:solidFill>
                <a:effectLst/>
                <a:latin typeface="Poppins" panose="00000500000000000000" pitchFamily="2" charset="0"/>
                <a:ea typeface="Times New Roman" panose="02020603050405020304" pitchFamily="18" charset="0"/>
                <a:cs typeface="Times New Roman" panose="02020603050405020304" pitchFamily="18" charset="0"/>
              </a:rPr>
              <a:t> ?</a:t>
            </a:r>
            <a:endParaRPr lang="fr-FR" sz="2000" dirty="0">
              <a:solidFill>
                <a:schemeClr val="accent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ZoneTexte 6">
            <a:extLst>
              <a:ext uri="{FF2B5EF4-FFF2-40B4-BE49-F238E27FC236}">
                <a16:creationId xmlns:a16="http://schemas.microsoft.com/office/drawing/2014/main" id="{4C3FED98-2F5E-0A40-75AF-A2C57AE58640}"/>
              </a:ext>
            </a:extLst>
          </p:cNvPr>
          <p:cNvSpPr txBox="1"/>
          <p:nvPr/>
        </p:nvSpPr>
        <p:spPr>
          <a:xfrm>
            <a:off x="715991" y="1869928"/>
            <a:ext cx="4572000" cy="318100"/>
          </a:xfrm>
          <a:prstGeom prst="rect">
            <a:avLst/>
          </a:prstGeom>
          <a:noFill/>
        </p:spPr>
        <p:txBody>
          <a:bodyPr wrap="square">
            <a:spAutoFit/>
          </a:bodyPr>
          <a:lstStyle/>
          <a:p>
            <a:pPr>
              <a:lnSpc>
                <a:spcPts val="1680"/>
              </a:lnSpc>
              <a:buNone/>
            </a:pPr>
            <a:r>
              <a:rPr lang="fr-FR" sz="1800" b="1" dirty="0">
                <a:solidFill>
                  <a:srgbClr val="001F39"/>
                </a:solidFill>
                <a:effectLst/>
                <a:latin typeface="Arial" panose="020B0604020202020204" pitchFamily="34" charset="0"/>
                <a:ea typeface="Times New Roman" panose="02020603050405020304" pitchFamily="18" charset="0"/>
                <a:cs typeface="Arial" panose="020B0604020202020204" pitchFamily="34" charset="0"/>
              </a:rPr>
              <a:t>Sens et émotions</a:t>
            </a:r>
            <a:endParaRPr lang="fr-FR" sz="2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9" name="ZoneTexte 8">
            <a:extLst>
              <a:ext uri="{FF2B5EF4-FFF2-40B4-BE49-F238E27FC236}">
                <a16:creationId xmlns:a16="http://schemas.microsoft.com/office/drawing/2014/main" id="{B0DEF79A-04C4-F9C6-6F71-B19B668A7F42}"/>
              </a:ext>
            </a:extLst>
          </p:cNvPr>
          <p:cNvSpPr txBox="1"/>
          <p:nvPr/>
        </p:nvSpPr>
        <p:spPr>
          <a:xfrm>
            <a:off x="715991" y="2510575"/>
            <a:ext cx="7332454" cy="523220"/>
          </a:xfrm>
          <a:prstGeom prst="rect">
            <a:avLst/>
          </a:prstGeom>
          <a:noFill/>
        </p:spPr>
        <p:txBody>
          <a:bodyPr wrap="square">
            <a:spAutoFit/>
          </a:bodyPr>
          <a:lstStyle/>
          <a:p>
            <a:r>
              <a:rPr lang="fr-FR" sz="1400" dirty="0">
                <a:latin typeface="Arial" panose="020B0604020202020204" pitchFamily="34" charset="0"/>
                <a:cs typeface="Arial" panose="020B0604020202020204" pitchFamily="34" charset="0"/>
              </a:rPr>
              <a:t>Ajouter une dimension ludique à l’apprentissage, c’est faire appel aux émotions dont les neurosciences ont prouvé qu’elles étaient l’une des clefs d’un bon apprentissage. </a:t>
            </a:r>
          </a:p>
        </p:txBody>
      </p:sp>
      <p:sp>
        <p:nvSpPr>
          <p:cNvPr id="11" name="ZoneTexte 10">
            <a:extLst>
              <a:ext uri="{FF2B5EF4-FFF2-40B4-BE49-F238E27FC236}">
                <a16:creationId xmlns:a16="http://schemas.microsoft.com/office/drawing/2014/main" id="{5CAE2224-9934-3E32-46E4-91B910D5B586}"/>
              </a:ext>
            </a:extLst>
          </p:cNvPr>
          <p:cNvSpPr txBox="1"/>
          <p:nvPr/>
        </p:nvSpPr>
        <p:spPr>
          <a:xfrm>
            <a:off x="715991" y="3594532"/>
            <a:ext cx="4572000" cy="369332"/>
          </a:xfrm>
          <a:prstGeom prst="rect">
            <a:avLst/>
          </a:prstGeom>
          <a:noFill/>
        </p:spPr>
        <p:txBody>
          <a:bodyPr wrap="square">
            <a:spAutoFit/>
          </a:bodyPr>
          <a:lstStyle/>
          <a:p>
            <a:r>
              <a:rPr lang="fr-FR" b="1" dirty="0">
                <a:latin typeface="Arial" panose="020B0604020202020204" pitchFamily="34" charset="0"/>
                <a:cs typeface="Arial" panose="020B0604020202020204" pitchFamily="34" charset="0"/>
              </a:rPr>
              <a:t>Engagement et motivation</a:t>
            </a:r>
          </a:p>
        </p:txBody>
      </p:sp>
      <p:sp>
        <p:nvSpPr>
          <p:cNvPr id="13" name="ZoneTexte 12">
            <a:extLst>
              <a:ext uri="{FF2B5EF4-FFF2-40B4-BE49-F238E27FC236}">
                <a16:creationId xmlns:a16="http://schemas.microsoft.com/office/drawing/2014/main" id="{2645C055-0412-5A03-C463-52A0446B35C5}"/>
              </a:ext>
            </a:extLst>
          </p:cNvPr>
          <p:cNvSpPr txBox="1"/>
          <p:nvPr/>
        </p:nvSpPr>
        <p:spPr>
          <a:xfrm>
            <a:off x="715991" y="4262991"/>
            <a:ext cx="6685472" cy="523220"/>
          </a:xfrm>
          <a:prstGeom prst="rect">
            <a:avLst/>
          </a:prstGeom>
          <a:noFill/>
        </p:spPr>
        <p:txBody>
          <a:bodyPr wrap="square">
            <a:spAutoFit/>
          </a:bodyPr>
          <a:lstStyle/>
          <a:p>
            <a:r>
              <a:rPr lang="fr-FR" sz="1400" dirty="0">
                <a:solidFill>
                  <a:srgbClr val="001F39"/>
                </a:solidFill>
                <a:effectLst/>
                <a:latin typeface="Arial" panose="020B0604020202020204" pitchFamily="34" charset="0"/>
                <a:ea typeface="Calibri" panose="020F0502020204030204" pitchFamily="34" charset="0"/>
                <a:cs typeface="Arial" panose="020B0604020202020204" pitchFamily="34" charset="0"/>
              </a:rPr>
              <a:t>Le jeu a des effets positifs sur de nombreuses fonctions cognitives. Il est également un formidable levier motivationnel.</a:t>
            </a:r>
            <a:endParaRPr lang="fr-FR" sz="1400" dirty="0">
              <a:latin typeface="Arial" panose="020B0604020202020204" pitchFamily="34" charset="0"/>
              <a:cs typeface="Arial" panose="020B0604020202020204" pitchFamily="34" charset="0"/>
            </a:endParaRPr>
          </a:p>
        </p:txBody>
      </p:sp>
      <p:sp>
        <p:nvSpPr>
          <p:cNvPr id="15" name="ZoneTexte 14">
            <a:extLst>
              <a:ext uri="{FF2B5EF4-FFF2-40B4-BE49-F238E27FC236}">
                <a16:creationId xmlns:a16="http://schemas.microsoft.com/office/drawing/2014/main" id="{BCEE12AF-3E4C-128F-0021-96D578A8FEE4}"/>
              </a:ext>
            </a:extLst>
          </p:cNvPr>
          <p:cNvSpPr txBox="1"/>
          <p:nvPr/>
        </p:nvSpPr>
        <p:spPr>
          <a:xfrm>
            <a:off x="715991" y="5085338"/>
            <a:ext cx="6159261" cy="523220"/>
          </a:xfrm>
          <a:prstGeom prst="rect">
            <a:avLst/>
          </a:prstGeom>
          <a:noFill/>
        </p:spPr>
        <p:txBody>
          <a:bodyPr wrap="square">
            <a:spAutoFit/>
          </a:bodyPr>
          <a:lstStyle/>
          <a:p>
            <a:r>
              <a:rPr lang="fr-FR" sz="1400" dirty="0">
                <a:latin typeface="Arial" panose="020B0604020202020204" pitchFamily="34" charset="0"/>
                <a:cs typeface="Arial" panose="020B0604020202020204" pitchFamily="34" charset="0"/>
              </a:rPr>
              <a:t>il favorise aussi le partage, la communication et donc la cohésion entre les apprenants qui peuvent se soutenir les uns-les autres.</a:t>
            </a:r>
          </a:p>
        </p:txBody>
      </p:sp>
      <p:grpSp>
        <p:nvGrpSpPr>
          <p:cNvPr id="16" name="Group 236899">
            <a:extLst>
              <a:ext uri="{FF2B5EF4-FFF2-40B4-BE49-F238E27FC236}">
                <a16:creationId xmlns:a16="http://schemas.microsoft.com/office/drawing/2014/main" id="{245E6645-099B-E72C-8C61-21A3ED6E9BEF}"/>
              </a:ext>
            </a:extLst>
          </p:cNvPr>
          <p:cNvGrpSpPr/>
          <p:nvPr/>
        </p:nvGrpSpPr>
        <p:grpSpPr>
          <a:xfrm>
            <a:off x="7660256" y="659759"/>
            <a:ext cx="925195" cy="908685"/>
            <a:chOff x="0" y="0"/>
            <a:chExt cx="925195" cy="909168"/>
          </a:xfrm>
        </p:grpSpPr>
        <p:pic>
          <p:nvPicPr>
            <p:cNvPr id="17" name="Picture 46">
              <a:extLst>
                <a:ext uri="{FF2B5EF4-FFF2-40B4-BE49-F238E27FC236}">
                  <a16:creationId xmlns:a16="http://schemas.microsoft.com/office/drawing/2014/main" id="{E6C36B73-D11D-D113-E8AD-A27649F4B182}"/>
                </a:ext>
              </a:extLst>
            </p:cNvPr>
            <p:cNvPicPr/>
            <p:nvPr/>
          </p:nvPicPr>
          <p:blipFill>
            <a:blip r:embed="rId2"/>
            <a:stretch>
              <a:fillRect/>
            </a:stretch>
          </p:blipFill>
          <p:spPr>
            <a:xfrm>
              <a:off x="0" y="13399"/>
              <a:ext cx="925195" cy="895769"/>
            </a:xfrm>
            <a:prstGeom prst="rect">
              <a:avLst/>
            </a:prstGeom>
          </p:spPr>
        </p:pic>
        <p:sp>
          <p:nvSpPr>
            <p:cNvPr id="18" name="Rectangle 17">
              <a:extLst>
                <a:ext uri="{FF2B5EF4-FFF2-40B4-BE49-F238E27FC236}">
                  <a16:creationId xmlns:a16="http://schemas.microsoft.com/office/drawing/2014/main" id="{9DE6D3FE-022F-14D6-B2DE-01812665766D}"/>
                </a:ext>
              </a:extLst>
            </p:cNvPr>
            <p:cNvSpPr/>
            <p:nvPr/>
          </p:nvSpPr>
          <p:spPr>
            <a:xfrm>
              <a:off x="393954" y="0"/>
              <a:ext cx="202692" cy="897520"/>
            </a:xfrm>
            <a:prstGeom prst="rect">
              <a:avLst/>
            </a:prstGeom>
            <a:ln>
              <a:noFill/>
            </a:ln>
          </p:spPr>
          <p:txBody>
            <a:bodyPr vert="horz" lIns="0" tIns="0" rIns="0" bIns="0" rtlCol="0">
              <a:noAutofit/>
            </a:bodyPr>
            <a:lstStyle/>
            <a:p>
              <a:pPr>
                <a:lnSpc>
                  <a:spcPct val="107000"/>
                </a:lnSpc>
                <a:spcAft>
                  <a:spcPts val="800"/>
                </a:spcAft>
                <a:buNone/>
              </a:pPr>
              <a:r>
                <a:rPr lang="fr-FR" sz="4800" kern="100">
                  <a:solidFill>
                    <a:srgbClr val="000000"/>
                  </a:solidFill>
                  <a:effectLst/>
                  <a:latin typeface="Times New Roman" panose="02020603050405020304" pitchFamily="18" charset="0"/>
                  <a:ea typeface="Times New Roman" panose="02020603050405020304" pitchFamily="18" charset="0"/>
                </a:rPr>
                <a:t> </a:t>
              </a:r>
              <a:endParaRPr lang="fr-FR" sz="1100" kern="100">
                <a:solidFill>
                  <a:srgbClr val="000000"/>
                </a:solidFill>
                <a:effectLst/>
                <a:latin typeface="Calibri" panose="020F0502020204030204" pitchFamily="34" charset="0"/>
                <a:ea typeface="Calibri" panose="020F0502020204030204" pitchFamily="34" charset="0"/>
              </a:endParaRPr>
            </a:p>
          </p:txBody>
        </p:sp>
      </p:grpSp>
    </p:spTree>
    <p:extLst>
      <p:ext uri="{BB962C8B-B14F-4D97-AF65-F5344CB8AC3E}">
        <p14:creationId xmlns:p14="http://schemas.microsoft.com/office/powerpoint/2010/main" val="206207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50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50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50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50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500"/>
                                  </p:stCondLst>
                                  <p:childTnLst>
                                    <p:set>
                                      <p:cBhvr>
                                        <p:cTn id="2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27D66-8043-FB27-20A4-0118C9AC0613}"/>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D977B8E0-5F33-A53E-90DD-F9D443E6358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backgroundMark x1="40938" y1="45433" x2="40938" y2="45433"/>
                        <a14:backgroundMark x1="63125" y1="45902" x2="63125" y2="45902"/>
                        <a14:backgroundMark x1="23906" y1="64637" x2="23906" y2="64637"/>
                        <a14:backgroundMark x1="24844" y1="63466" x2="27656" y2="62295"/>
                        <a14:backgroundMark x1="69688" y1="49415" x2="69688" y2="49415"/>
                        <a14:backgroundMark x1="64531" y1="77752" x2="64531" y2="77752"/>
                        <a14:backgroundMark x1="50938" y1="78220" x2="50938" y2="78220"/>
                        <a14:backgroundMark x1="36406" y1="77518" x2="36406" y2="77518"/>
                        <a14:backgroundMark x1="39844" y1="77752" x2="39844" y2="77752"/>
                        <a14:backgroundMark x1="40781" y1="77752" x2="40781" y2="77752"/>
                        <a14:backgroundMark x1="41563" y1="77752" x2="41563" y2="77752"/>
                        <a14:backgroundMark x1="42500" y1="77752" x2="42500" y2="77752"/>
                      </a14:backgroundRemoval>
                    </a14:imgEffect>
                  </a14:imgLayer>
                </a14:imgProps>
              </a:ext>
              <a:ext uri="{28A0092B-C50C-407E-A947-70E740481C1C}">
                <a14:useLocalDpi xmlns:a14="http://schemas.microsoft.com/office/drawing/2010/main" val="0"/>
              </a:ext>
            </a:extLst>
          </a:blip>
          <a:srcRect l="33484" t="48326" r="24867" b="22255"/>
          <a:stretch/>
        </p:blipFill>
        <p:spPr>
          <a:xfrm rot="16200000">
            <a:off x="-243188" y="1295638"/>
            <a:ext cx="2538919" cy="1196508"/>
          </a:xfrm>
          <a:prstGeom prst="rect">
            <a:avLst/>
          </a:prstGeom>
        </p:spPr>
      </p:pic>
      <p:sp>
        <p:nvSpPr>
          <p:cNvPr id="4" name="Rectangle 3">
            <a:extLst>
              <a:ext uri="{FF2B5EF4-FFF2-40B4-BE49-F238E27FC236}">
                <a16:creationId xmlns:a16="http://schemas.microsoft.com/office/drawing/2014/main" id="{22842DB0-4A36-B2A6-C136-4027CECE71EE}"/>
              </a:ext>
            </a:extLst>
          </p:cNvPr>
          <p:cNvSpPr/>
          <p:nvPr/>
        </p:nvSpPr>
        <p:spPr>
          <a:xfrm>
            <a:off x="428017" y="282103"/>
            <a:ext cx="8377415" cy="62159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5">
            <a:extLst>
              <a:ext uri="{FF2B5EF4-FFF2-40B4-BE49-F238E27FC236}">
                <a16:creationId xmlns:a16="http://schemas.microsoft.com/office/drawing/2014/main" id="{32DB18F4-0A06-081D-20AD-786B41A74908}"/>
              </a:ext>
            </a:extLst>
          </p:cNvPr>
          <p:cNvCxnSpPr/>
          <p:nvPr/>
        </p:nvCxnSpPr>
        <p:spPr>
          <a:xfrm flipH="1">
            <a:off x="679270" y="199535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C5A4B32B-E5CB-6351-52EE-22860711FA61}"/>
              </a:ext>
            </a:extLst>
          </p:cNvPr>
          <p:cNvCxnSpPr/>
          <p:nvPr/>
        </p:nvCxnSpPr>
        <p:spPr>
          <a:xfrm flipH="1">
            <a:off x="679270" y="2180408"/>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0B9804F5-0BE0-2060-6299-E36541163B07}"/>
              </a:ext>
            </a:extLst>
          </p:cNvPr>
          <p:cNvCxnSpPr/>
          <p:nvPr/>
        </p:nvCxnSpPr>
        <p:spPr>
          <a:xfrm rot="5400000" flipH="1">
            <a:off x="753292" y="2085159"/>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9736E612-3F13-2654-A6F0-5F5EA36B41D3}"/>
              </a:ext>
            </a:extLst>
          </p:cNvPr>
          <p:cNvCxnSpPr/>
          <p:nvPr/>
        </p:nvCxnSpPr>
        <p:spPr>
          <a:xfrm rot="5400000" flipH="1">
            <a:off x="609058" y="2085159"/>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F054FCA8-6FC1-82A1-E66B-9ED861AD1619}"/>
              </a:ext>
            </a:extLst>
          </p:cNvPr>
          <p:cNvCxnSpPr/>
          <p:nvPr/>
        </p:nvCxnSpPr>
        <p:spPr>
          <a:xfrm rot="5400000" flipH="1">
            <a:off x="746216" y="2277836"/>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5B967034-054E-2FAD-4414-09E73A2C2020}"/>
              </a:ext>
            </a:extLst>
          </p:cNvPr>
          <p:cNvCxnSpPr/>
          <p:nvPr/>
        </p:nvCxnSpPr>
        <p:spPr>
          <a:xfrm rot="5400000" flipH="1">
            <a:off x="997675" y="2281102"/>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E572D4B8-7DDD-8F68-F422-375419EDF54E}"/>
              </a:ext>
            </a:extLst>
          </p:cNvPr>
          <p:cNvCxnSpPr/>
          <p:nvPr/>
        </p:nvCxnSpPr>
        <p:spPr>
          <a:xfrm flipH="1">
            <a:off x="672738" y="2354580"/>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6E333F18-239F-3055-236F-5CF5A37EF65C}"/>
              </a:ext>
            </a:extLst>
          </p:cNvPr>
          <p:cNvCxnSpPr/>
          <p:nvPr/>
        </p:nvCxnSpPr>
        <p:spPr>
          <a:xfrm rot="5400000" flipH="1">
            <a:off x="1244781" y="181017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70F2F8C0-95D7-FE0E-4147-957CE1B76890}"/>
              </a:ext>
            </a:extLst>
          </p:cNvPr>
          <p:cNvCxnSpPr/>
          <p:nvPr/>
        </p:nvCxnSpPr>
        <p:spPr>
          <a:xfrm rot="5400000" flipH="1">
            <a:off x="997675" y="2100398"/>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E3422DC8-233B-99C9-59F9-E9C8F281297D}"/>
              </a:ext>
            </a:extLst>
          </p:cNvPr>
          <p:cNvCxnSpPr/>
          <p:nvPr/>
        </p:nvCxnSpPr>
        <p:spPr>
          <a:xfrm flipH="1">
            <a:off x="924197" y="2193472"/>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7EC3A6AE-F5D9-735B-9808-5CE34BA0E2A3}"/>
              </a:ext>
            </a:extLst>
          </p:cNvPr>
          <p:cNvCxnSpPr/>
          <p:nvPr/>
        </p:nvCxnSpPr>
        <p:spPr>
          <a:xfrm flipH="1">
            <a:off x="924197" y="236546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85FA9337-DBE2-1063-9736-250E6629A31A}"/>
              </a:ext>
            </a:extLst>
          </p:cNvPr>
          <p:cNvCxnSpPr/>
          <p:nvPr/>
        </p:nvCxnSpPr>
        <p:spPr>
          <a:xfrm flipH="1">
            <a:off x="924197" y="201168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A5DFA720-3A7A-9B56-7B71-31D186E7E297}"/>
              </a:ext>
            </a:extLst>
          </p:cNvPr>
          <p:cNvCxnSpPr/>
          <p:nvPr/>
        </p:nvCxnSpPr>
        <p:spPr>
          <a:xfrm rot="5400000" flipH="1">
            <a:off x="1244781" y="1621383"/>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850FCC2F-1C61-C512-F5AB-F622F9995060}"/>
              </a:ext>
            </a:extLst>
          </p:cNvPr>
          <p:cNvCxnSpPr/>
          <p:nvPr/>
        </p:nvCxnSpPr>
        <p:spPr>
          <a:xfrm rot="5400000" flipH="1">
            <a:off x="1104891" y="1621383"/>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9938E679-B1CA-8D4C-AC3C-2DF211F7BC15}"/>
              </a:ext>
            </a:extLst>
          </p:cNvPr>
          <p:cNvCxnSpPr/>
          <p:nvPr/>
        </p:nvCxnSpPr>
        <p:spPr>
          <a:xfrm rot="5400000" flipH="1">
            <a:off x="1106140" y="181017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9E1FBB15-D3A2-354F-5089-A758537130D3}"/>
              </a:ext>
            </a:extLst>
          </p:cNvPr>
          <p:cNvCxnSpPr/>
          <p:nvPr/>
        </p:nvCxnSpPr>
        <p:spPr>
          <a:xfrm rot="5400000" flipH="1">
            <a:off x="998011" y="179994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30C309B3-CB25-0E55-BF94-D4CDD71F2259}"/>
              </a:ext>
            </a:extLst>
          </p:cNvPr>
          <p:cNvCxnSpPr/>
          <p:nvPr/>
        </p:nvCxnSpPr>
        <p:spPr>
          <a:xfrm rot="5400000" flipH="1">
            <a:off x="998868" y="161797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FB5E0891-687D-EC7D-46C9-7C578A7A44B5}"/>
              </a:ext>
            </a:extLst>
          </p:cNvPr>
          <p:cNvCxnSpPr/>
          <p:nvPr/>
        </p:nvCxnSpPr>
        <p:spPr>
          <a:xfrm flipH="1">
            <a:off x="1171303" y="1548816"/>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2A746D71-7216-166F-CE3A-A01C2BCB4593}"/>
              </a:ext>
            </a:extLst>
          </p:cNvPr>
          <p:cNvCxnSpPr/>
          <p:nvPr/>
        </p:nvCxnSpPr>
        <p:spPr>
          <a:xfrm flipH="1">
            <a:off x="1178369" y="189389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43" name="ZoneTexte 42">
            <a:extLst>
              <a:ext uri="{FF2B5EF4-FFF2-40B4-BE49-F238E27FC236}">
                <a16:creationId xmlns:a16="http://schemas.microsoft.com/office/drawing/2014/main" id="{5325065B-DB25-F974-F457-6C5DA0B949B6}"/>
              </a:ext>
            </a:extLst>
          </p:cNvPr>
          <p:cNvSpPr txBox="1"/>
          <p:nvPr/>
        </p:nvSpPr>
        <p:spPr>
          <a:xfrm>
            <a:off x="1924051" y="695325"/>
            <a:ext cx="6600824" cy="1015663"/>
          </a:xfrm>
          <a:prstGeom prst="rect">
            <a:avLst/>
          </a:prstGeom>
          <a:noFill/>
        </p:spPr>
        <p:txBody>
          <a:bodyPr wrap="square" rtlCol="0">
            <a:spAutoFit/>
          </a:bodyPr>
          <a:lstStyle/>
          <a:p>
            <a:r>
              <a:rPr lang="fr-FR" b="1" dirty="0"/>
              <a:t>Antécédents </a:t>
            </a:r>
            <a:r>
              <a:rPr lang="fr-FR" sz="2400" b="1" dirty="0"/>
              <a:t>M</a:t>
            </a:r>
            <a:r>
              <a:rPr lang="fr-FR" b="1" dirty="0"/>
              <a:t>édicaux </a:t>
            </a:r>
            <a:r>
              <a:rPr lang="fr-FR" dirty="0"/>
              <a:t>:</a:t>
            </a:r>
          </a:p>
          <a:p>
            <a:r>
              <a:rPr lang="fr-FR" dirty="0"/>
              <a:t>Suivi pour la cardiomyopathie ischémique</a:t>
            </a:r>
          </a:p>
          <a:p>
            <a:endParaRPr lang="fr-FR" dirty="0"/>
          </a:p>
        </p:txBody>
      </p:sp>
      <p:sp>
        <p:nvSpPr>
          <p:cNvPr id="44" name="ZoneTexte 43">
            <a:extLst>
              <a:ext uri="{FF2B5EF4-FFF2-40B4-BE49-F238E27FC236}">
                <a16:creationId xmlns:a16="http://schemas.microsoft.com/office/drawing/2014/main" id="{B2B2A589-C6CB-C57E-C978-2081A37E4331}"/>
              </a:ext>
            </a:extLst>
          </p:cNvPr>
          <p:cNvSpPr txBox="1"/>
          <p:nvPr/>
        </p:nvSpPr>
        <p:spPr>
          <a:xfrm>
            <a:off x="1914567" y="1550016"/>
            <a:ext cx="4297697" cy="1292662"/>
          </a:xfrm>
          <a:prstGeom prst="rect">
            <a:avLst/>
          </a:prstGeom>
          <a:noFill/>
        </p:spPr>
        <p:txBody>
          <a:bodyPr wrap="square" rtlCol="0">
            <a:spAutoFit/>
          </a:bodyPr>
          <a:lstStyle/>
          <a:p>
            <a:r>
              <a:rPr lang="fr-FR" sz="2400" b="1" dirty="0"/>
              <a:t>H</a:t>
            </a:r>
            <a:r>
              <a:rPr lang="fr-FR" b="1" dirty="0"/>
              <a:t>ospitalisation </a:t>
            </a:r>
            <a:r>
              <a:rPr lang="fr-FR" dirty="0"/>
              <a:t>:</a:t>
            </a:r>
          </a:p>
          <a:p>
            <a:r>
              <a:rPr lang="fr-FR" dirty="0"/>
              <a:t>Il y a deux ans pour des analyses cardiaques, suite à un malaise.</a:t>
            </a:r>
          </a:p>
          <a:p>
            <a:endParaRPr lang="fr-FR" dirty="0"/>
          </a:p>
        </p:txBody>
      </p:sp>
      <p:sp>
        <p:nvSpPr>
          <p:cNvPr id="45" name="ZoneTexte 44">
            <a:extLst>
              <a:ext uri="{FF2B5EF4-FFF2-40B4-BE49-F238E27FC236}">
                <a16:creationId xmlns:a16="http://schemas.microsoft.com/office/drawing/2014/main" id="{228406C4-FE49-2A63-BAD1-58650C683B28}"/>
              </a:ext>
            </a:extLst>
          </p:cNvPr>
          <p:cNvSpPr txBox="1"/>
          <p:nvPr/>
        </p:nvSpPr>
        <p:spPr>
          <a:xfrm>
            <a:off x="1866698" y="2556721"/>
            <a:ext cx="6600824" cy="738664"/>
          </a:xfrm>
          <a:prstGeom prst="rect">
            <a:avLst/>
          </a:prstGeom>
          <a:noFill/>
        </p:spPr>
        <p:txBody>
          <a:bodyPr wrap="square" rtlCol="0">
            <a:spAutoFit/>
          </a:bodyPr>
          <a:lstStyle/>
          <a:p>
            <a:r>
              <a:rPr lang="fr-FR" sz="2400" b="1" dirty="0"/>
              <a:t>T</a:t>
            </a:r>
            <a:r>
              <a:rPr lang="fr-FR" b="1" dirty="0"/>
              <a:t>raitement </a:t>
            </a:r>
            <a:r>
              <a:rPr lang="fr-FR" dirty="0"/>
              <a:t>:</a:t>
            </a:r>
          </a:p>
          <a:p>
            <a:r>
              <a:rPr lang="fr-FR" dirty="0"/>
              <a:t>Prise de médicament « bêtabloquants »</a:t>
            </a:r>
          </a:p>
        </p:txBody>
      </p:sp>
      <p:sp>
        <p:nvSpPr>
          <p:cNvPr id="46" name="ZoneTexte 45">
            <a:extLst>
              <a:ext uri="{FF2B5EF4-FFF2-40B4-BE49-F238E27FC236}">
                <a16:creationId xmlns:a16="http://schemas.microsoft.com/office/drawing/2014/main" id="{E5CC6F42-1273-1C91-3461-A4F9540EFFBA}"/>
              </a:ext>
            </a:extLst>
          </p:cNvPr>
          <p:cNvSpPr txBox="1"/>
          <p:nvPr/>
        </p:nvSpPr>
        <p:spPr>
          <a:xfrm>
            <a:off x="1914567" y="3412034"/>
            <a:ext cx="3462072" cy="738664"/>
          </a:xfrm>
          <a:prstGeom prst="rect">
            <a:avLst/>
          </a:prstGeom>
          <a:noFill/>
        </p:spPr>
        <p:txBody>
          <a:bodyPr wrap="square" rtlCol="0">
            <a:spAutoFit/>
          </a:bodyPr>
          <a:lstStyle/>
          <a:p>
            <a:r>
              <a:rPr lang="fr-FR" sz="2400" b="1" dirty="0"/>
              <a:t>A</a:t>
            </a:r>
            <a:r>
              <a:rPr lang="fr-FR" b="1" dirty="0"/>
              <a:t>llergie </a:t>
            </a:r>
            <a:r>
              <a:rPr lang="fr-FR" dirty="0"/>
              <a:t>:</a:t>
            </a:r>
          </a:p>
          <a:p>
            <a:r>
              <a:rPr lang="fr-FR" dirty="0"/>
              <a:t>Néant</a:t>
            </a:r>
          </a:p>
        </p:txBody>
      </p:sp>
      <p:sp>
        <p:nvSpPr>
          <p:cNvPr id="47" name="ZoneTexte 46">
            <a:extLst>
              <a:ext uri="{FF2B5EF4-FFF2-40B4-BE49-F238E27FC236}">
                <a16:creationId xmlns:a16="http://schemas.microsoft.com/office/drawing/2014/main" id="{A8B8BF23-94DA-31FA-B4F5-9F00EA9D9482}"/>
              </a:ext>
            </a:extLst>
          </p:cNvPr>
          <p:cNvSpPr txBox="1"/>
          <p:nvPr/>
        </p:nvSpPr>
        <p:spPr>
          <a:xfrm>
            <a:off x="1914567" y="4209267"/>
            <a:ext cx="3462072" cy="738664"/>
          </a:xfrm>
          <a:prstGeom prst="rect">
            <a:avLst/>
          </a:prstGeom>
          <a:noFill/>
        </p:spPr>
        <p:txBody>
          <a:bodyPr wrap="square" rtlCol="0">
            <a:spAutoFit/>
          </a:bodyPr>
          <a:lstStyle/>
          <a:p>
            <a:r>
              <a:rPr lang="fr-FR" sz="2400" b="1" dirty="0"/>
              <a:t>F</a:t>
            </a:r>
            <a:r>
              <a:rPr lang="fr-FR" b="1" dirty="0"/>
              <a:t>acteurs de risques </a:t>
            </a:r>
            <a:r>
              <a:rPr lang="fr-FR" dirty="0"/>
              <a:t>:</a:t>
            </a:r>
          </a:p>
          <a:p>
            <a:r>
              <a:rPr lang="fr-FR" dirty="0"/>
              <a:t>2 bières / jour</a:t>
            </a:r>
          </a:p>
        </p:txBody>
      </p:sp>
      <p:pic>
        <p:nvPicPr>
          <p:cNvPr id="3" name="Image 2">
            <a:hlinkClick r:id="rId4" action="ppaction://hlinksldjump"/>
            <a:extLst>
              <a:ext uri="{FF2B5EF4-FFF2-40B4-BE49-F238E27FC236}">
                <a16:creationId xmlns:a16="http://schemas.microsoft.com/office/drawing/2014/main" id="{563A8B75-D14D-967B-9400-AB04A8D3EA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6009368" y="3562616"/>
            <a:ext cx="2440129" cy="2586636"/>
          </a:xfrm>
          <a:prstGeom prst="rect">
            <a:avLst/>
          </a:prstGeom>
        </p:spPr>
      </p:pic>
      <p:cxnSp>
        <p:nvCxnSpPr>
          <p:cNvPr id="25" name="Connecteur droit 24">
            <a:extLst>
              <a:ext uri="{FF2B5EF4-FFF2-40B4-BE49-F238E27FC236}">
                <a16:creationId xmlns:a16="http://schemas.microsoft.com/office/drawing/2014/main" id="{4DDF859F-E7BE-0BFA-7C5E-F261E0834697}"/>
              </a:ext>
            </a:extLst>
          </p:cNvPr>
          <p:cNvCxnSpPr/>
          <p:nvPr/>
        </p:nvCxnSpPr>
        <p:spPr>
          <a:xfrm rot="5400000" flipH="1">
            <a:off x="865061" y="2106930"/>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81885498-6E73-1C87-7C8B-F7144E4A0BB6}"/>
              </a:ext>
            </a:extLst>
          </p:cNvPr>
          <p:cNvCxnSpPr/>
          <p:nvPr/>
        </p:nvCxnSpPr>
        <p:spPr>
          <a:xfrm rot="5400000" flipH="1">
            <a:off x="873617" y="2277836"/>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758C96C4-CB35-534E-4A2E-49E19DE81140}"/>
              </a:ext>
            </a:extLst>
          </p:cNvPr>
          <p:cNvCxnSpPr/>
          <p:nvPr/>
        </p:nvCxnSpPr>
        <p:spPr>
          <a:xfrm rot="5400000" flipH="1">
            <a:off x="752801" y="1784466"/>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EB5F8B49-C59A-649A-F0BF-53628A9E0C52}"/>
              </a:ext>
            </a:extLst>
          </p:cNvPr>
          <p:cNvCxnSpPr/>
          <p:nvPr/>
        </p:nvCxnSpPr>
        <p:spPr>
          <a:xfrm rot="5400000" flipH="1">
            <a:off x="752748" y="158819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slz="http://schemas.microsoft.com/office/powerpoint/2016/slidezoom">
        <mc:Choice Requires="pslz">
          <p:graphicFrame>
            <p:nvGraphicFramePr>
              <p:cNvPr id="5" name="Zoom de diapositive 4">
                <a:extLst>
                  <a:ext uri="{FF2B5EF4-FFF2-40B4-BE49-F238E27FC236}">
                    <a16:creationId xmlns:a16="http://schemas.microsoft.com/office/drawing/2014/main" id="{FA3945B0-3DB4-687C-60D6-5AB3401315A3}"/>
                  </a:ext>
                </a:extLst>
              </p:cNvPr>
              <p:cNvGraphicFramePr>
                <a:graphicFrameLocks noChangeAspect="1"/>
              </p:cNvGraphicFramePr>
              <p:nvPr>
                <p:extLst>
                  <p:ext uri="{D42A27DB-BD31-4B8C-83A1-F6EECF244321}">
                    <p14:modId xmlns:p14="http://schemas.microsoft.com/office/powerpoint/2010/main" val="3721218248"/>
                  </p:ext>
                </p:extLst>
              </p:nvPr>
            </p:nvGraphicFramePr>
            <p:xfrm>
              <a:off x="551905" y="5776311"/>
              <a:ext cx="891540" cy="668655"/>
            </p:xfrm>
            <a:graphic>
              <a:graphicData uri="http://schemas.microsoft.com/office/powerpoint/2016/slidezoom">
                <pslz:sldZm>
                  <pslz:sldZmObj sldId="278" cId="3885487160">
                    <pslz:zmPr id="{C0BC91AC-6426-473D-8CEB-4F47D30E78C1}" returnToParent="0" transitionDur="1000">
                      <p166:blipFill xmlns:p166="http://schemas.microsoft.com/office/powerpoint/2016/6/main">
                        <a:blip r:embed="rId6"/>
                        <a:stretch>
                          <a:fillRect/>
                        </a:stretch>
                      </p166:blipFill>
                      <p166:spPr xmlns:p166="http://schemas.microsoft.com/office/powerpoint/2016/6/main">
                        <a:xfrm>
                          <a:off x="0" y="0"/>
                          <a:ext cx="891540" cy="668655"/>
                        </a:xfrm>
                        <a:prstGeom prst="rect">
                          <a:avLst/>
                        </a:prstGeom>
                        <a:ln w="3175">
                          <a:solidFill>
                            <a:prstClr val="ltGray"/>
                          </a:solidFill>
                        </a:ln>
                      </p166:spPr>
                    </pslz:zmPr>
                  </pslz:sldZmObj>
                </pslz:sldZm>
              </a:graphicData>
            </a:graphic>
          </p:graphicFrame>
        </mc:Choice>
        <mc:Fallback xmlns="">
          <p:pic>
            <p:nvPicPr>
              <p:cNvPr id="5" name="Zoom de diapositive 4">
                <a:hlinkClick r:id="rId7" action="ppaction://hlinksldjump"/>
                <a:extLst>
                  <a:ext uri="{FF2B5EF4-FFF2-40B4-BE49-F238E27FC236}">
                    <a16:creationId xmlns:a16="http://schemas.microsoft.com/office/drawing/2014/main" id="{FA3945B0-3DB4-687C-60D6-5AB3401315A3}"/>
                  </a:ext>
                </a:extLst>
              </p:cNvPr>
              <p:cNvPicPr>
                <a:picLocks noGrp="1" noRot="1" noChangeAspect="1" noMove="1" noResize="1" noEditPoints="1" noAdjustHandles="1" noChangeArrowheads="1" noChangeShapeType="1"/>
              </p:cNvPicPr>
              <p:nvPr/>
            </p:nvPicPr>
            <p:blipFill>
              <a:blip r:embed="rId8"/>
              <a:stretch>
                <a:fillRect/>
              </a:stretch>
            </p:blipFill>
            <p:spPr>
              <a:xfrm>
                <a:off x="551905" y="5776311"/>
                <a:ext cx="891540" cy="668655"/>
              </a:xfrm>
              <a:prstGeom prst="rect">
                <a:avLst/>
              </a:prstGeom>
              <a:ln w="3175">
                <a:solidFill>
                  <a:prstClr val="ltGray"/>
                </a:solidFill>
              </a:ln>
            </p:spPr>
          </p:pic>
        </mc:Fallback>
      </mc:AlternateContent>
    </p:spTree>
    <p:extLst>
      <p:ext uri="{BB962C8B-B14F-4D97-AF65-F5344CB8AC3E}">
        <p14:creationId xmlns:p14="http://schemas.microsoft.com/office/powerpoint/2010/main" val="12558914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83C9C-2CA9-70A1-9410-9C4EF1E40444}"/>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BB5ED243-5CB3-1F55-C1C4-9E0CCF3A8F9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backgroundMark x1="40938" y1="45433" x2="40938" y2="45433"/>
                        <a14:backgroundMark x1="63125" y1="45902" x2="63125" y2="45902"/>
                        <a14:backgroundMark x1="23906" y1="64637" x2="23906" y2="64637"/>
                        <a14:backgroundMark x1="24844" y1="63466" x2="27656" y2="62295"/>
                        <a14:backgroundMark x1="69688" y1="49415" x2="69688" y2="49415"/>
                        <a14:backgroundMark x1="64531" y1="77752" x2="64531" y2="77752"/>
                        <a14:backgroundMark x1="50938" y1="78220" x2="50938" y2="78220"/>
                        <a14:backgroundMark x1="36406" y1="77518" x2="36406" y2="77518"/>
                        <a14:backgroundMark x1="39844" y1="77752" x2="39844" y2="77752"/>
                        <a14:backgroundMark x1="40781" y1="77752" x2="40781" y2="77752"/>
                        <a14:backgroundMark x1="41563" y1="77752" x2="41563" y2="77752"/>
                        <a14:backgroundMark x1="42500" y1="77752" x2="42500" y2="77752"/>
                      </a14:backgroundRemoval>
                    </a14:imgEffect>
                  </a14:imgLayer>
                </a14:imgProps>
              </a:ext>
              <a:ext uri="{28A0092B-C50C-407E-A947-70E740481C1C}">
                <a14:useLocalDpi xmlns:a14="http://schemas.microsoft.com/office/drawing/2010/main" val="0"/>
              </a:ext>
            </a:extLst>
          </a:blip>
          <a:srcRect l="33484" t="48326" r="24867" b="22255"/>
          <a:stretch/>
        </p:blipFill>
        <p:spPr>
          <a:xfrm rot="16200000">
            <a:off x="-243188" y="1295638"/>
            <a:ext cx="2538919" cy="1196508"/>
          </a:xfrm>
          <a:prstGeom prst="rect">
            <a:avLst/>
          </a:prstGeom>
        </p:spPr>
      </p:pic>
      <p:sp>
        <p:nvSpPr>
          <p:cNvPr id="4" name="Rectangle 3">
            <a:extLst>
              <a:ext uri="{FF2B5EF4-FFF2-40B4-BE49-F238E27FC236}">
                <a16:creationId xmlns:a16="http://schemas.microsoft.com/office/drawing/2014/main" id="{3550839B-F6D5-2007-7F43-9286ECDDE88B}"/>
              </a:ext>
            </a:extLst>
          </p:cNvPr>
          <p:cNvSpPr/>
          <p:nvPr/>
        </p:nvSpPr>
        <p:spPr>
          <a:xfrm>
            <a:off x="428017" y="282103"/>
            <a:ext cx="8377415" cy="62159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5">
            <a:extLst>
              <a:ext uri="{FF2B5EF4-FFF2-40B4-BE49-F238E27FC236}">
                <a16:creationId xmlns:a16="http://schemas.microsoft.com/office/drawing/2014/main" id="{384E03EB-DCA6-BFE0-6FCE-908CBB553762}"/>
              </a:ext>
            </a:extLst>
          </p:cNvPr>
          <p:cNvCxnSpPr/>
          <p:nvPr/>
        </p:nvCxnSpPr>
        <p:spPr>
          <a:xfrm flipH="1">
            <a:off x="679270" y="199535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E2156BED-0B0E-95F6-E384-BBF0721988A9}"/>
              </a:ext>
            </a:extLst>
          </p:cNvPr>
          <p:cNvCxnSpPr/>
          <p:nvPr/>
        </p:nvCxnSpPr>
        <p:spPr>
          <a:xfrm flipH="1">
            <a:off x="679270" y="2180408"/>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16E99CAD-50AD-F58E-8F7B-E60F72CBBF26}"/>
              </a:ext>
            </a:extLst>
          </p:cNvPr>
          <p:cNvCxnSpPr/>
          <p:nvPr/>
        </p:nvCxnSpPr>
        <p:spPr>
          <a:xfrm rot="5400000" flipH="1">
            <a:off x="753292" y="2085159"/>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3BA76513-2427-C5EA-F20E-20B5AD1BA769}"/>
              </a:ext>
            </a:extLst>
          </p:cNvPr>
          <p:cNvCxnSpPr/>
          <p:nvPr/>
        </p:nvCxnSpPr>
        <p:spPr>
          <a:xfrm rot="5400000" flipH="1">
            <a:off x="609058" y="2085159"/>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4A74F4A8-0F75-732B-0BAE-C6CDE50EA6DE}"/>
              </a:ext>
            </a:extLst>
          </p:cNvPr>
          <p:cNvCxnSpPr/>
          <p:nvPr/>
        </p:nvCxnSpPr>
        <p:spPr>
          <a:xfrm rot="5400000" flipH="1">
            <a:off x="746216" y="2277836"/>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1DE05515-CFBA-8327-219C-B797620B01DF}"/>
              </a:ext>
            </a:extLst>
          </p:cNvPr>
          <p:cNvCxnSpPr/>
          <p:nvPr/>
        </p:nvCxnSpPr>
        <p:spPr>
          <a:xfrm rot="5400000" flipH="1">
            <a:off x="997675" y="2281102"/>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207CE5DA-E6CF-F8D0-9F9B-2D88E2879DD0}"/>
              </a:ext>
            </a:extLst>
          </p:cNvPr>
          <p:cNvCxnSpPr/>
          <p:nvPr/>
        </p:nvCxnSpPr>
        <p:spPr>
          <a:xfrm flipH="1">
            <a:off x="672738" y="2354580"/>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B0A17B39-F683-962B-7507-721E02829D32}"/>
              </a:ext>
            </a:extLst>
          </p:cNvPr>
          <p:cNvCxnSpPr/>
          <p:nvPr/>
        </p:nvCxnSpPr>
        <p:spPr>
          <a:xfrm rot="5400000" flipH="1">
            <a:off x="1244781" y="181017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50C04C19-FF09-9C52-C5A0-3C8545E03A2C}"/>
              </a:ext>
            </a:extLst>
          </p:cNvPr>
          <p:cNvCxnSpPr/>
          <p:nvPr/>
        </p:nvCxnSpPr>
        <p:spPr>
          <a:xfrm rot="5400000" flipH="1">
            <a:off x="997675" y="2100398"/>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A3CBAED1-027C-E311-BDF5-834F21D05E48}"/>
              </a:ext>
            </a:extLst>
          </p:cNvPr>
          <p:cNvCxnSpPr/>
          <p:nvPr/>
        </p:nvCxnSpPr>
        <p:spPr>
          <a:xfrm flipH="1">
            <a:off x="924197" y="2193472"/>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CB85CE44-50BC-404E-F356-2EC606D14C8F}"/>
              </a:ext>
            </a:extLst>
          </p:cNvPr>
          <p:cNvCxnSpPr/>
          <p:nvPr/>
        </p:nvCxnSpPr>
        <p:spPr>
          <a:xfrm flipH="1">
            <a:off x="924197" y="236546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2CDB8F6B-D74B-AE99-E32A-5E931E96CA51}"/>
              </a:ext>
            </a:extLst>
          </p:cNvPr>
          <p:cNvCxnSpPr/>
          <p:nvPr/>
        </p:nvCxnSpPr>
        <p:spPr>
          <a:xfrm flipH="1">
            <a:off x="924197" y="201168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7E143E95-9056-CB50-9A13-B5603CC80245}"/>
              </a:ext>
            </a:extLst>
          </p:cNvPr>
          <p:cNvCxnSpPr/>
          <p:nvPr/>
        </p:nvCxnSpPr>
        <p:spPr>
          <a:xfrm rot="5400000" flipH="1">
            <a:off x="1104891" y="1621383"/>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BD93CAE7-052C-F95A-2453-86A35D6F5C29}"/>
              </a:ext>
            </a:extLst>
          </p:cNvPr>
          <p:cNvCxnSpPr/>
          <p:nvPr/>
        </p:nvCxnSpPr>
        <p:spPr>
          <a:xfrm rot="5400000" flipH="1">
            <a:off x="1106140" y="181017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8C54A353-1703-26EE-606F-5D0933998A10}"/>
              </a:ext>
            </a:extLst>
          </p:cNvPr>
          <p:cNvCxnSpPr/>
          <p:nvPr/>
        </p:nvCxnSpPr>
        <p:spPr>
          <a:xfrm rot="5400000" flipH="1">
            <a:off x="998868" y="161797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9DA4A932-1977-CDBD-DAD5-6CFC3EEEF98D}"/>
              </a:ext>
            </a:extLst>
          </p:cNvPr>
          <p:cNvCxnSpPr/>
          <p:nvPr/>
        </p:nvCxnSpPr>
        <p:spPr>
          <a:xfrm flipH="1">
            <a:off x="1171303" y="1548816"/>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5BC9B97C-BB2C-366D-B6C5-CBB18CC319C1}"/>
              </a:ext>
            </a:extLst>
          </p:cNvPr>
          <p:cNvCxnSpPr/>
          <p:nvPr/>
        </p:nvCxnSpPr>
        <p:spPr>
          <a:xfrm flipH="1">
            <a:off x="1178369" y="189389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43" name="ZoneTexte 42">
            <a:extLst>
              <a:ext uri="{FF2B5EF4-FFF2-40B4-BE49-F238E27FC236}">
                <a16:creationId xmlns:a16="http://schemas.microsoft.com/office/drawing/2014/main" id="{656876C1-9C17-D5FC-D378-D5F247B5A3C8}"/>
              </a:ext>
            </a:extLst>
          </p:cNvPr>
          <p:cNvSpPr txBox="1"/>
          <p:nvPr/>
        </p:nvSpPr>
        <p:spPr>
          <a:xfrm>
            <a:off x="1924051" y="695325"/>
            <a:ext cx="6600824" cy="646331"/>
          </a:xfrm>
          <a:prstGeom prst="rect">
            <a:avLst/>
          </a:prstGeom>
          <a:noFill/>
        </p:spPr>
        <p:txBody>
          <a:bodyPr wrap="square" rtlCol="0">
            <a:spAutoFit/>
          </a:bodyPr>
          <a:lstStyle/>
          <a:p>
            <a:r>
              <a:rPr lang="fr-FR" b="1" dirty="0"/>
              <a:t>La mesure des paramètres physiologiques </a:t>
            </a:r>
            <a:r>
              <a:rPr lang="fr-FR" dirty="0"/>
              <a:t>:</a:t>
            </a:r>
          </a:p>
          <a:p>
            <a:endParaRPr lang="fr-FR" dirty="0"/>
          </a:p>
        </p:txBody>
      </p:sp>
      <p:sp>
        <p:nvSpPr>
          <p:cNvPr id="34" name="Rectangle 33">
            <a:extLst>
              <a:ext uri="{FF2B5EF4-FFF2-40B4-BE49-F238E27FC236}">
                <a16:creationId xmlns:a16="http://schemas.microsoft.com/office/drawing/2014/main" id="{5FB67D2D-F2E5-3AC3-8567-F1D51E9846F3}"/>
              </a:ext>
            </a:extLst>
          </p:cNvPr>
          <p:cNvSpPr/>
          <p:nvPr/>
        </p:nvSpPr>
        <p:spPr bwMode="auto">
          <a:xfrm>
            <a:off x="2075677" y="1253397"/>
            <a:ext cx="3540458" cy="646331"/>
          </a:xfrm>
          <a:prstGeom prst="rect">
            <a:avLst/>
          </a:prstGeom>
        </p:spPr>
        <p:txBody>
          <a:bodyPr wrap="square">
            <a:spAutoFit/>
          </a:bodyPr>
          <a:lstStyle/>
          <a:p>
            <a:pPr lvl="0" rtl="0">
              <a:buClr>
                <a:srgbClr val="000000"/>
              </a:buClr>
              <a:buSzPct val="100000"/>
            </a:pPr>
            <a:r>
              <a:rPr lang="fr-FR" b="1" dirty="0">
                <a:solidFill>
                  <a:srgbClr val="000000"/>
                </a:solidFill>
                <a:sym typeface="Arial"/>
              </a:rPr>
              <a:t>Respiration :</a:t>
            </a:r>
            <a:endParaRPr lang="fr-FR" sz="1000" b="1" dirty="0">
              <a:solidFill>
                <a:srgbClr val="000000"/>
              </a:solidFill>
              <a:sym typeface="Arial"/>
            </a:endParaRP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FAR : 12 / ample / régulière</a:t>
            </a:r>
          </a:p>
        </p:txBody>
      </p:sp>
      <p:sp>
        <p:nvSpPr>
          <p:cNvPr id="35" name="Rectangle 34">
            <a:extLst>
              <a:ext uri="{FF2B5EF4-FFF2-40B4-BE49-F238E27FC236}">
                <a16:creationId xmlns:a16="http://schemas.microsoft.com/office/drawing/2014/main" id="{0DC47C54-79DC-E842-B0D4-32DE97E6C922}"/>
              </a:ext>
            </a:extLst>
          </p:cNvPr>
          <p:cNvSpPr/>
          <p:nvPr/>
        </p:nvSpPr>
        <p:spPr bwMode="auto">
          <a:xfrm>
            <a:off x="2016203" y="1864506"/>
            <a:ext cx="2757975" cy="1200329"/>
          </a:xfrm>
          <a:prstGeom prst="rect">
            <a:avLst/>
          </a:prstGeom>
        </p:spPr>
        <p:txBody>
          <a:bodyPr wrap="square">
            <a:spAutoFit/>
          </a:bodyPr>
          <a:lstStyle/>
          <a:p>
            <a:pPr lvl="0" rtl="0">
              <a:buClr>
                <a:srgbClr val="000000"/>
              </a:buClr>
              <a:buSzPct val="100000"/>
            </a:pPr>
            <a:r>
              <a:rPr lang="fr-FR" b="1" dirty="0">
                <a:solidFill>
                  <a:srgbClr val="000000"/>
                </a:solidFill>
                <a:sym typeface="Arial"/>
              </a:rPr>
              <a:t>Circulation :</a:t>
            </a:r>
            <a:endParaRPr lang="fr-FR" sz="1000" b="1" dirty="0">
              <a:solidFill>
                <a:srgbClr val="000000"/>
              </a:solidFill>
              <a:sym typeface="Arial"/>
            </a:endParaRP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FAR : 116 / Bien frappé</a:t>
            </a: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PA : 140 / 100</a:t>
            </a: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TRC 2s</a:t>
            </a:r>
            <a:endParaRPr lang="fr-FR" dirty="0">
              <a:solidFill>
                <a:schemeClr val="dk1"/>
              </a:solidFill>
              <a:sym typeface="Arial"/>
            </a:endParaRPr>
          </a:p>
        </p:txBody>
      </p:sp>
      <p:sp>
        <p:nvSpPr>
          <p:cNvPr id="36" name="Rectangle 35">
            <a:extLst>
              <a:ext uri="{FF2B5EF4-FFF2-40B4-BE49-F238E27FC236}">
                <a16:creationId xmlns:a16="http://schemas.microsoft.com/office/drawing/2014/main" id="{B341FF6F-B41B-8110-2C7E-E8D9FA46DCB8}"/>
              </a:ext>
            </a:extLst>
          </p:cNvPr>
          <p:cNvSpPr/>
          <p:nvPr/>
        </p:nvSpPr>
        <p:spPr bwMode="auto">
          <a:xfrm>
            <a:off x="2016203" y="3094249"/>
            <a:ext cx="3599932" cy="923330"/>
          </a:xfrm>
          <a:prstGeom prst="rect">
            <a:avLst/>
          </a:prstGeom>
        </p:spPr>
        <p:txBody>
          <a:bodyPr wrap="square">
            <a:spAutoFit/>
          </a:bodyPr>
          <a:lstStyle/>
          <a:p>
            <a:pPr lvl="0" rtl="0">
              <a:buClr>
                <a:srgbClr val="000000"/>
              </a:buClr>
              <a:buSzPct val="100000"/>
            </a:pPr>
            <a:r>
              <a:rPr lang="fr-FR" b="1" dirty="0">
                <a:solidFill>
                  <a:srgbClr val="000000"/>
                </a:solidFill>
                <a:sym typeface="Arial"/>
              </a:rPr>
              <a:t>Scores ou </a:t>
            </a:r>
            <a:r>
              <a:rPr lang="fr-FR" b="1" dirty="0" err="1">
                <a:solidFill>
                  <a:srgbClr val="000000"/>
                </a:solidFill>
                <a:sym typeface="Arial"/>
              </a:rPr>
              <a:t>echelles</a:t>
            </a:r>
            <a:r>
              <a:rPr lang="fr-FR" b="1" dirty="0">
                <a:solidFill>
                  <a:srgbClr val="000000"/>
                </a:solidFill>
                <a:sym typeface="Arial"/>
              </a:rPr>
              <a:t> :</a:t>
            </a:r>
            <a:endParaRPr lang="fr-FR" sz="1000" b="1" dirty="0">
              <a:solidFill>
                <a:srgbClr val="000000"/>
              </a:solidFill>
              <a:sym typeface="Arial"/>
            </a:endParaRP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AVPU : RAS</a:t>
            </a: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Glycémie 1,2g/L</a:t>
            </a:r>
            <a:endParaRPr lang="fr-FR" dirty="0">
              <a:solidFill>
                <a:schemeClr val="dk1"/>
              </a:solidFill>
              <a:sym typeface="Arial"/>
            </a:endParaRPr>
          </a:p>
        </p:txBody>
      </p:sp>
      <p:cxnSp>
        <p:nvCxnSpPr>
          <p:cNvPr id="37" name="Connecteur droit 36">
            <a:extLst>
              <a:ext uri="{FF2B5EF4-FFF2-40B4-BE49-F238E27FC236}">
                <a16:creationId xmlns:a16="http://schemas.microsoft.com/office/drawing/2014/main" id="{1F2CB60E-D16B-EA9E-9EBA-3D8166F1B464}"/>
              </a:ext>
            </a:extLst>
          </p:cNvPr>
          <p:cNvCxnSpPr/>
          <p:nvPr/>
        </p:nvCxnSpPr>
        <p:spPr>
          <a:xfrm rot="5400000" flipH="1">
            <a:off x="756935" y="1791028"/>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0D46CBF3-AE0E-E14B-CFDE-BD41CEC3387C}"/>
              </a:ext>
            </a:extLst>
          </p:cNvPr>
          <p:cNvCxnSpPr/>
          <p:nvPr/>
        </p:nvCxnSpPr>
        <p:spPr>
          <a:xfrm flipH="1">
            <a:off x="1178369" y="1714739"/>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25" name="Rectangle à coins arrondis 24">
            <a:extLst>
              <a:ext uri="{FF2B5EF4-FFF2-40B4-BE49-F238E27FC236}">
                <a16:creationId xmlns:a16="http://schemas.microsoft.com/office/drawing/2014/main" id="{1ECE3A0C-9BCF-FA6C-60FF-57E1B2312B0D}"/>
              </a:ext>
            </a:extLst>
          </p:cNvPr>
          <p:cNvSpPr/>
          <p:nvPr/>
        </p:nvSpPr>
        <p:spPr>
          <a:xfrm>
            <a:off x="426362" y="4376046"/>
            <a:ext cx="2219325" cy="5753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Geste attendu :</a:t>
            </a:r>
          </a:p>
        </p:txBody>
      </p:sp>
      <p:sp>
        <p:nvSpPr>
          <p:cNvPr id="26" name="ZoneTexte 25">
            <a:extLst>
              <a:ext uri="{FF2B5EF4-FFF2-40B4-BE49-F238E27FC236}">
                <a16:creationId xmlns:a16="http://schemas.microsoft.com/office/drawing/2014/main" id="{D0F543C4-5E27-04FA-564D-85524903BF23}"/>
              </a:ext>
            </a:extLst>
          </p:cNvPr>
          <p:cNvSpPr txBox="1"/>
          <p:nvPr/>
        </p:nvSpPr>
        <p:spPr>
          <a:xfrm>
            <a:off x="2644031" y="4316282"/>
            <a:ext cx="5944208" cy="1200329"/>
          </a:xfrm>
          <a:prstGeom prst="rect">
            <a:avLst/>
          </a:prstGeom>
          <a:noFill/>
        </p:spPr>
        <p:txBody>
          <a:bodyPr wrap="square" rtlCol="0">
            <a:spAutoFit/>
          </a:bodyPr>
          <a:lstStyle/>
          <a:p>
            <a:r>
              <a:rPr lang="fr-FR" dirty="0"/>
              <a:t>La victime a les signes d’un malaise cardiaque,</a:t>
            </a:r>
          </a:p>
          <a:p>
            <a:r>
              <a:rPr lang="fr-FR" dirty="0"/>
              <a:t>Elle n’a pas de signe de manque d’oxygène.</a:t>
            </a:r>
          </a:p>
          <a:p>
            <a:r>
              <a:rPr lang="fr-FR" dirty="0"/>
              <a:t>L’hyperoxie peut être néfaste chez la victime qui présente une maladie cardiaque. </a:t>
            </a:r>
            <a:r>
              <a:rPr lang="fr-FR" i="1" dirty="0">
                <a:solidFill>
                  <a:srgbClr val="FF9900"/>
                </a:solidFill>
              </a:rPr>
              <a:t>Fiche technique 05FT20</a:t>
            </a:r>
          </a:p>
        </p:txBody>
      </p:sp>
      <p:pic>
        <p:nvPicPr>
          <p:cNvPr id="39" name="Image 38">
            <a:hlinkClick r:id="rId4" action="ppaction://hlinkfile"/>
            <a:extLst>
              <a:ext uri="{FF2B5EF4-FFF2-40B4-BE49-F238E27FC236}">
                <a16:creationId xmlns:a16="http://schemas.microsoft.com/office/drawing/2014/main" id="{3466FDF9-A7FB-907B-8F54-32B4D60799B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852" b="96305" l="10000" r="90000"/>
                    </a14:imgEffect>
                  </a14:imgLayer>
                </a14:imgProps>
              </a:ext>
              <a:ext uri="{28A0092B-C50C-407E-A947-70E740481C1C}">
                <a14:useLocalDpi xmlns:a14="http://schemas.microsoft.com/office/drawing/2010/main" val="0"/>
              </a:ext>
            </a:extLst>
          </a:blip>
          <a:stretch>
            <a:fillRect/>
          </a:stretch>
        </p:blipFill>
        <p:spPr>
          <a:xfrm>
            <a:off x="7424655" y="5499190"/>
            <a:ext cx="1602061" cy="1016308"/>
          </a:xfrm>
          <a:prstGeom prst="rect">
            <a:avLst/>
          </a:prstGeom>
        </p:spPr>
      </p:pic>
      <p:cxnSp>
        <p:nvCxnSpPr>
          <p:cNvPr id="40" name="Connecteur droit 39">
            <a:extLst>
              <a:ext uri="{FF2B5EF4-FFF2-40B4-BE49-F238E27FC236}">
                <a16:creationId xmlns:a16="http://schemas.microsoft.com/office/drawing/2014/main" id="{4AF52CC3-BF06-30EB-B96F-F0F9EBB90A4C}"/>
              </a:ext>
            </a:extLst>
          </p:cNvPr>
          <p:cNvCxnSpPr/>
          <p:nvPr/>
        </p:nvCxnSpPr>
        <p:spPr>
          <a:xfrm rot="5400000" flipH="1">
            <a:off x="859397" y="2119994"/>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F12A4365-F7D2-C71B-736F-8A841009926D}"/>
              </a:ext>
            </a:extLst>
          </p:cNvPr>
          <p:cNvCxnSpPr/>
          <p:nvPr/>
        </p:nvCxnSpPr>
        <p:spPr>
          <a:xfrm rot="5400000" flipH="1">
            <a:off x="859397" y="2277836"/>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74E4EAAB-206C-558A-ACCB-2594361B71AC}"/>
              </a:ext>
            </a:extLst>
          </p:cNvPr>
          <p:cNvCxnSpPr/>
          <p:nvPr/>
        </p:nvCxnSpPr>
        <p:spPr>
          <a:xfrm rot="5400000" flipH="1">
            <a:off x="997675" y="1791028"/>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79D9C151-CD5A-97F4-FD6F-8ACB6E363B2A}"/>
              </a:ext>
            </a:extLst>
          </p:cNvPr>
          <p:cNvCxnSpPr/>
          <p:nvPr/>
        </p:nvCxnSpPr>
        <p:spPr>
          <a:xfrm rot="5400000" flipH="1">
            <a:off x="752748" y="1617193"/>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pic>
        <p:nvPicPr>
          <p:cNvPr id="3" name="Image 2">
            <a:hlinkClick r:id="rId7" action="ppaction://hlinksldjump"/>
            <a:extLst>
              <a:ext uri="{FF2B5EF4-FFF2-40B4-BE49-F238E27FC236}">
                <a16:creationId xmlns:a16="http://schemas.microsoft.com/office/drawing/2014/main" id="{0A0F18F8-AC60-EC89-4AE3-E59B5A4727B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5945659" y="1430943"/>
            <a:ext cx="2440129" cy="2586636"/>
          </a:xfrm>
          <a:prstGeom prst="rect">
            <a:avLst/>
          </a:prstGeom>
        </p:spPr>
      </p:pic>
      <mc:AlternateContent xmlns:mc="http://schemas.openxmlformats.org/markup-compatibility/2006" xmlns:pslz="http://schemas.microsoft.com/office/powerpoint/2016/slidezoom">
        <mc:Choice Requires="pslz">
          <p:graphicFrame>
            <p:nvGraphicFramePr>
              <p:cNvPr id="5" name="Zoom de diapositive 4">
                <a:extLst>
                  <a:ext uri="{FF2B5EF4-FFF2-40B4-BE49-F238E27FC236}">
                    <a16:creationId xmlns:a16="http://schemas.microsoft.com/office/drawing/2014/main" id="{5CB8CD48-6566-DF48-67C8-734350AD4F74}"/>
                  </a:ext>
                </a:extLst>
              </p:cNvPr>
              <p:cNvGraphicFramePr>
                <a:graphicFrameLocks noChangeAspect="1"/>
              </p:cNvGraphicFramePr>
              <p:nvPr>
                <p:extLst>
                  <p:ext uri="{D42A27DB-BD31-4B8C-83A1-F6EECF244321}">
                    <p14:modId xmlns:p14="http://schemas.microsoft.com/office/powerpoint/2010/main" val="3721218248"/>
                  </p:ext>
                </p:extLst>
              </p:nvPr>
            </p:nvGraphicFramePr>
            <p:xfrm>
              <a:off x="551905" y="5776311"/>
              <a:ext cx="891540" cy="668655"/>
            </p:xfrm>
            <a:graphic>
              <a:graphicData uri="http://schemas.microsoft.com/office/powerpoint/2016/slidezoom">
                <pslz:sldZm>
                  <pslz:sldZmObj sldId="278" cId="3885487160">
                    <pslz:zmPr id="{C0BC91AC-6426-473D-8CEB-4F47D30E78C1}" returnToParent="0" transitionDur="1000">
                      <p166:blipFill xmlns:p166="http://schemas.microsoft.com/office/powerpoint/2016/6/main">
                        <a:blip r:embed="rId9"/>
                        <a:stretch>
                          <a:fillRect/>
                        </a:stretch>
                      </p166:blipFill>
                      <p166:spPr xmlns:p166="http://schemas.microsoft.com/office/powerpoint/2016/6/main">
                        <a:xfrm>
                          <a:off x="0" y="0"/>
                          <a:ext cx="891540" cy="668655"/>
                        </a:xfrm>
                        <a:prstGeom prst="rect">
                          <a:avLst/>
                        </a:prstGeom>
                        <a:ln w="3175">
                          <a:solidFill>
                            <a:prstClr val="ltGray"/>
                          </a:solidFill>
                        </a:ln>
                      </p166:spPr>
                    </pslz:zmPr>
                  </pslz:sldZmObj>
                </pslz:sldZm>
              </a:graphicData>
            </a:graphic>
          </p:graphicFrame>
        </mc:Choice>
        <mc:Fallback xmlns="">
          <p:pic>
            <p:nvPicPr>
              <p:cNvPr id="5" name="Zoom de diapositive 4">
                <a:hlinkClick r:id="rId10" action="ppaction://hlinksldjump"/>
                <a:extLst>
                  <a:ext uri="{FF2B5EF4-FFF2-40B4-BE49-F238E27FC236}">
                    <a16:creationId xmlns:a16="http://schemas.microsoft.com/office/drawing/2014/main" id="{5CB8CD48-6566-DF48-67C8-734350AD4F74}"/>
                  </a:ext>
                </a:extLst>
              </p:cNvPr>
              <p:cNvPicPr>
                <a:picLocks noGrp="1" noRot="1" noChangeAspect="1" noMove="1" noResize="1" noEditPoints="1" noAdjustHandles="1" noChangeArrowheads="1" noChangeShapeType="1"/>
              </p:cNvPicPr>
              <p:nvPr/>
            </p:nvPicPr>
            <p:blipFill>
              <a:blip r:embed="rId11"/>
              <a:stretch>
                <a:fillRect/>
              </a:stretch>
            </p:blipFill>
            <p:spPr>
              <a:xfrm>
                <a:off x="551905" y="5776311"/>
                <a:ext cx="891540" cy="668655"/>
              </a:xfrm>
              <a:prstGeom prst="rect">
                <a:avLst/>
              </a:prstGeom>
              <a:ln w="3175">
                <a:solidFill>
                  <a:prstClr val="ltGray"/>
                </a:solidFill>
              </a:ln>
            </p:spPr>
          </p:pic>
        </mc:Fallback>
      </mc:AlternateContent>
    </p:spTree>
    <p:extLst>
      <p:ext uri="{BB962C8B-B14F-4D97-AF65-F5344CB8AC3E}">
        <p14:creationId xmlns:p14="http://schemas.microsoft.com/office/powerpoint/2010/main" val="14757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B30A5-7F3E-A64F-0BE9-415D31D93A3D}"/>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39338C84-68DA-9404-2E74-A6E60EB4A2AC}"/>
              </a:ext>
            </a:extLst>
          </p:cNvPr>
          <p:cNvSpPr txBox="1"/>
          <p:nvPr/>
        </p:nvSpPr>
        <p:spPr bwMode="auto">
          <a:xfrm>
            <a:off x="459795" y="341644"/>
            <a:ext cx="3941383" cy="2585323"/>
          </a:xfrm>
          <a:prstGeom prst="rect">
            <a:avLst/>
          </a:prstGeom>
          <a:noFill/>
        </p:spPr>
        <p:txBody>
          <a:bodyPr wrap="square" rtlCol="0">
            <a:spAutoFit/>
          </a:bodyPr>
          <a:lstStyle/>
          <a:p>
            <a:pPr lvl="0" algn="just" rtl="0">
              <a:buClr>
                <a:srgbClr val="000000"/>
              </a:buClr>
              <a:buSzPct val="100000"/>
            </a:pPr>
            <a:endParaRPr lang="fr-FR" dirty="0">
              <a:sym typeface="Arial"/>
            </a:endParaRPr>
          </a:p>
          <a:p>
            <a:pPr lvl="0" algn="just" rtl="0">
              <a:buClr>
                <a:srgbClr val="000000"/>
              </a:buClr>
              <a:buSzPct val="100000"/>
            </a:pPr>
            <a:r>
              <a:rPr lang="fr-FR" dirty="0"/>
              <a:t>Le souffle court, Aïssata marchait lentement dans la rue, le visage crispé par une douleur sourde qui montait en flèche. Ses articulations semblaient en feu, chaque pas un supplice. Elle s’adossa à un mur. Elle appel les urgences. « Crise… drépanocytose… » indique t’elle.  </a:t>
            </a:r>
          </a:p>
        </p:txBody>
      </p:sp>
      <p:sp>
        <p:nvSpPr>
          <p:cNvPr id="5" name="ZoneTexte 4">
            <a:extLst>
              <a:ext uri="{FF2B5EF4-FFF2-40B4-BE49-F238E27FC236}">
                <a16:creationId xmlns:a16="http://schemas.microsoft.com/office/drawing/2014/main" id="{086B4181-4561-4671-284B-2F7C823A285B}"/>
              </a:ext>
            </a:extLst>
          </p:cNvPr>
          <p:cNvSpPr txBox="1"/>
          <p:nvPr/>
        </p:nvSpPr>
        <p:spPr bwMode="auto">
          <a:xfrm>
            <a:off x="459795" y="2926967"/>
            <a:ext cx="3272319" cy="800219"/>
          </a:xfrm>
          <a:prstGeom prst="rect">
            <a:avLst/>
          </a:prstGeom>
          <a:noFill/>
        </p:spPr>
        <p:txBody>
          <a:bodyPr wrap="square" rtlCol="0">
            <a:spAutoFit/>
          </a:bodyPr>
          <a:lstStyle/>
          <a:p>
            <a:pPr lvl="0" algn="just" rtl="0">
              <a:buClr>
                <a:srgbClr val="000000"/>
              </a:buClr>
              <a:buSzPct val="100000"/>
            </a:pPr>
            <a:endParaRPr lang="fr-FR" sz="1000" dirty="0">
              <a:solidFill>
                <a:srgbClr val="000000"/>
              </a:solidFill>
              <a:latin typeface="Arial"/>
              <a:sym typeface="Arial"/>
            </a:endParaRPr>
          </a:p>
          <a:p>
            <a:pPr algn="just" rtl="0">
              <a:buClr>
                <a:srgbClr val="000000"/>
              </a:buClr>
              <a:buSzPct val="100000"/>
            </a:pPr>
            <a:r>
              <a:rPr lang="fr-FR" dirty="0"/>
              <a:t>Le 15 vous déclenche pour un malaise sur la voie publique.</a:t>
            </a:r>
          </a:p>
        </p:txBody>
      </p:sp>
      <p:pic>
        <p:nvPicPr>
          <p:cNvPr id="6" name="Image 5" descr="Une image contenant personne, habits, Visage humain, plein air&#10;&#10;Le contenu généré par l’IA peut être incorrect.">
            <a:extLst>
              <a:ext uri="{FF2B5EF4-FFF2-40B4-BE49-F238E27FC236}">
                <a16:creationId xmlns:a16="http://schemas.microsoft.com/office/drawing/2014/main" id="{010E7E50-3738-9874-35AF-283073BAB1BF}"/>
              </a:ext>
            </a:extLst>
          </p:cNvPr>
          <p:cNvPicPr>
            <a:picLocks noChangeAspect="1"/>
          </p:cNvPicPr>
          <p:nvPr/>
        </p:nvPicPr>
        <p:blipFill>
          <a:blip r:embed="rId2"/>
          <a:stretch>
            <a:fillRect/>
          </a:stretch>
        </p:blipFill>
        <p:spPr>
          <a:xfrm>
            <a:off x="4672483" y="472962"/>
            <a:ext cx="3941383" cy="5912075"/>
          </a:xfrm>
          <a:prstGeom prst="rect">
            <a:avLst/>
          </a:prstGeom>
        </p:spPr>
      </p:pic>
      <mc:AlternateContent xmlns:mc="http://schemas.openxmlformats.org/markup-compatibility/2006" xmlns:pslz="http://schemas.microsoft.com/office/powerpoint/2016/slidezoom">
        <mc:Choice Requires="pslz">
          <p:graphicFrame>
            <p:nvGraphicFramePr>
              <p:cNvPr id="2" name="Zoom de diapositive 1">
                <a:extLst>
                  <a:ext uri="{FF2B5EF4-FFF2-40B4-BE49-F238E27FC236}">
                    <a16:creationId xmlns:a16="http://schemas.microsoft.com/office/drawing/2014/main" id="{28628CD1-9965-B8AF-960E-34632B75FFA9}"/>
                  </a:ext>
                </a:extLst>
              </p:cNvPr>
              <p:cNvGraphicFramePr>
                <a:graphicFrameLocks noChangeAspect="1"/>
              </p:cNvGraphicFramePr>
              <p:nvPr>
                <p:extLst>
                  <p:ext uri="{D42A27DB-BD31-4B8C-83A1-F6EECF244321}">
                    <p14:modId xmlns:p14="http://schemas.microsoft.com/office/powerpoint/2010/main" val="1613056970"/>
                  </p:ext>
                </p:extLst>
              </p:nvPr>
            </p:nvGraphicFramePr>
            <p:xfrm>
              <a:off x="394778" y="5768358"/>
              <a:ext cx="891540" cy="668655"/>
            </p:xfrm>
            <a:graphic>
              <a:graphicData uri="http://schemas.microsoft.com/office/powerpoint/2016/slidezoom">
                <pslz:sldZm>
                  <pslz:sldZmObj sldId="278" cId="3885487160">
                    <pslz:zmPr id="{C0BC91AC-6426-473D-8CEB-4F47D30E78C1}" returnToParent="0" transitionDur="1000">
                      <p166:blipFill xmlns:p166="http://schemas.microsoft.com/office/powerpoint/2016/6/main">
                        <a:blip r:embed="rId3"/>
                        <a:stretch>
                          <a:fillRect/>
                        </a:stretch>
                      </p166:blipFill>
                      <p166:spPr xmlns:p166="http://schemas.microsoft.com/office/powerpoint/2016/6/main">
                        <a:xfrm>
                          <a:off x="0" y="0"/>
                          <a:ext cx="891540" cy="668655"/>
                        </a:xfrm>
                        <a:prstGeom prst="rect">
                          <a:avLst/>
                        </a:prstGeom>
                        <a:ln w="3175">
                          <a:solidFill>
                            <a:prstClr val="ltGray"/>
                          </a:solidFill>
                        </a:ln>
                      </p166:spPr>
                    </pslz:zmPr>
                  </pslz:sldZmObj>
                </pslz:sldZm>
              </a:graphicData>
            </a:graphic>
          </p:graphicFrame>
        </mc:Choice>
        <mc:Fallback xmlns="">
          <p:pic>
            <p:nvPicPr>
              <p:cNvPr id="2" name="Zoom de diapositive 1">
                <a:hlinkClick r:id="rId4" action="ppaction://hlinksldjump"/>
                <a:extLst>
                  <a:ext uri="{FF2B5EF4-FFF2-40B4-BE49-F238E27FC236}">
                    <a16:creationId xmlns:a16="http://schemas.microsoft.com/office/drawing/2014/main" id="{28628CD1-9965-B8AF-960E-34632B75FFA9}"/>
                  </a:ext>
                </a:extLst>
              </p:cNvPr>
              <p:cNvPicPr>
                <a:picLocks noGrp="1" noRot="1" noChangeAspect="1" noMove="1" noResize="1" noEditPoints="1" noAdjustHandles="1" noChangeArrowheads="1" noChangeShapeType="1"/>
              </p:cNvPicPr>
              <p:nvPr/>
            </p:nvPicPr>
            <p:blipFill>
              <a:blip r:embed="rId5"/>
              <a:stretch>
                <a:fillRect/>
              </a:stretch>
            </p:blipFill>
            <p:spPr>
              <a:xfrm>
                <a:off x="394778" y="5768358"/>
                <a:ext cx="891540" cy="668655"/>
              </a:xfrm>
              <a:prstGeom prst="rect">
                <a:avLst/>
              </a:prstGeom>
              <a:ln w="3175">
                <a:solidFill>
                  <a:prstClr val="ltGray"/>
                </a:solidFill>
              </a:ln>
            </p:spPr>
          </p:pic>
        </mc:Fallback>
      </mc:AlternateContent>
    </p:spTree>
    <p:extLst>
      <p:ext uri="{BB962C8B-B14F-4D97-AF65-F5344CB8AC3E}">
        <p14:creationId xmlns:p14="http://schemas.microsoft.com/office/powerpoint/2010/main" val="685333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5E41A-828C-E7A2-6EB8-836150690FA6}"/>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6A42CF95-831A-0E73-E9B4-F550E6FEE7E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backgroundMark x1="40938" y1="45433" x2="40938" y2="45433"/>
                        <a14:backgroundMark x1="63125" y1="45902" x2="63125" y2="45902"/>
                        <a14:backgroundMark x1="23906" y1="64637" x2="23906" y2="64637"/>
                        <a14:backgroundMark x1="24844" y1="63466" x2="27656" y2="62295"/>
                        <a14:backgroundMark x1="69688" y1="49415" x2="69688" y2="49415"/>
                        <a14:backgroundMark x1="64531" y1="77752" x2="64531" y2="77752"/>
                        <a14:backgroundMark x1="50938" y1="78220" x2="50938" y2="78220"/>
                        <a14:backgroundMark x1="36406" y1="77518" x2="36406" y2="77518"/>
                        <a14:backgroundMark x1="39844" y1="77752" x2="39844" y2="77752"/>
                        <a14:backgroundMark x1="40781" y1="77752" x2="40781" y2="77752"/>
                        <a14:backgroundMark x1="41563" y1="77752" x2="41563" y2="77752"/>
                        <a14:backgroundMark x1="42500" y1="77752" x2="42500" y2="77752"/>
                      </a14:backgroundRemoval>
                    </a14:imgEffect>
                  </a14:imgLayer>
                </a14:imgProps>
              </a:ext>
              <a:ext uri="{28A0092B-C50C-407E-A947-70E740481C1C}">
                <a14:useLocalDpi xmlns:a14="http://schemas.microsoft.com/office/drawing/2010/main" val="0"/>
              </a:ext>
            </a:extLst>
          </a:blip>
          <a:srcRect l="33484" t="48326" r="24867" b="22255"/>
          <a:stretch/>
        </p:blipFill>
        <p:spPr>
          <a:xfrm rot="16200000">
            <a:off x="-243188" y="1295638"/>
            <a:ext cx="2538919" cy="1196508"/>
          </a:xfrm>
          <a:prstGeom prst="rect">
            <a:avLst/>
          </a:prstGeom>
        </p:spPr>
      </p:pic>
      <p:sp>
        <p:nvSpPr>
          <p:cNvPr id="4" name="Rectangle 3">
            <a:extLst>
              <a:ext uri="{FF2B5EF4-FFF2-40B4-BE49-F238E27FC236}">
                <a16:creationId xmlns:a16="http://schemas.microsoft.com/office/drawing/2014/main" id="{893728A1-ABD5-69EA-082C-58D922C8B3CC}"/>
              </a:ext>
            </a:extLst>
          </p:cNvPr>
          <p:cNvSpPr/>
          <p:nvPr/>
        </p:nvSpPr>
        <p:spPr>
          <a:xfrm>
            <a:off x="428017" y="282103"/>
            <a:ext cx="8377415" cy="62159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5">
            <a:extLst>
              <a:ext uri="{FF2B5EF4-FFF2-40B4-BE49-F238E27FC236}">
                <a16:creationId xmlns:a16="http://schemas.microsoft.com/office/drawing/2014/main" id="{939999B6-6440-CC84-0E2D-3F932DF0A534}"/>
              </a:ext>
            </a:extLst>
          </p:cNvPr>
          <p:cNvCxnSpPr/>
          <p:nvPr/>
        </p:nvCxnSpPr>
        <p:spPr>
          <a:xfrm flipH="1">
            <a:off x="679270" y="199535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8A4379EE-9838-6AC8-B7D2-C2ABF5033BDE}"/>
              </a:ext>
            </a:extLst>
          </p:cNvPr>
          <p:cNvCxnSpPr/>
          <p:nvPr/>
        </p:nvCxnSpPr>
        <p:spPr>
          <a:xfrm flipH="1">
            <a:off x="679270" y="2180408"/>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8360879C-F85F-8FA5-744F-686788FB5CF4}"/>
              </a:ext>
            </a:extLst>
          </p:cNvPr>
          <p:cNvCxnSpPr/>
          <p:nvPr/>
        </p:nvCxnSpPr>
        <p:spPr>
          <a:xfrm rot="5400000" flipH="1">
            <a:off x="753292" y="2085159"/>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499D307B-E62C-D73E-6CBF-73193E9FDA50}"/>
              </a:ext>
            </a:extLst>
          </p:cNvPr>
          <p:cNvCxnSpPr/>
          <p:nvPr/>
        </p:nvCxnSpPr>
        <p:spPr>
          <a:xfrm rot="5400000" flipH="1">
            <a:off x="609058" y="2085159"/>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9F612B8F-A17A-E7D9-4895-8878384C8D9C}"/>
              </a:ext>
            </a:extLst>
          </p:cNvPr>
          <p:cNvCxnSpPr/>
          <p:nvPr/>
        </p:nvCxnSpPr>
        <p:spPr>
          <a:xfrm rot="5400000" flipH="1">
            <a:off x="746216" y="2277836"/>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24EDCF8E-BCDB-5D55-0726-06609457E3EA}"/>
              </a:ext>
            </a:extLst>
          </p:cNvPr>
          <p:cNvCxnSpPr/>
          <p:nvPr/>
        </p:nvCxnSpPr>
        <p:spPr>
          <a:xfrm rot="5400000" flipH="1">
            <a:off x="997675" y="2281102"/>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519CDA1C-D628-7A71-A996-54783525F778}"/>
              </a:ext>
            </a:extLst>
          </p:cNvPr>
          <p:cNvCxnSpPr/>
          <p:nvPr/>
        </p:nvCxnSpPr>
        <p:spPr>
          <a:xfrm flipH="1">
            <a:off x="672738" y="2354580"/>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9B5764C9-933A-8F1C-80B8-F51F96693FEA}"/>
              </a:ext>
            </a:extLst>
          </p:cNvPr>
          <p:cNvCxnSpPr/>
          <p:nvPr/>
        </p:nvCxnSpPr>
        <p:spPr>
          <a:xfrm rot="5400000" flipH="1">
            <a:off x="1244781" y="181017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0479FAD8-3DDE-B91E-7D56-8BD4F1EF29DA}"/>
              </a:ext>
            </a:extLst>
          </p:cNvPr>
          <p:cNvCxnSpPr/>
          <p:nvPr/>
        </p:nvCxnSpPr>
        <p:spPr>
          <a:xfrm flipH="1">
            <a:off x="924197" y="2193472"/>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5AA620F2-388D-EA75-6FD6-9A89A5E05A39}"/>
              </a:ext>
            </a:extLst>
          </p:cNvPr>
          <p:cNvCxnSpPr/>
          <p:nvPr/>
        </p:nvCxnSpPr>
        <p:spPr>
          <a:xfrm flipH="1">
            <a:off x="924197" y="236546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E1AA2A1B-8289-6133-2002-4DC34278A329}"/>
              </a:ext>
            </a:extLst>
          </p:cNvPr>
          <p:cNvCxnSpPr/>
          <p:nvPr/>
        </p:nvCxnSpPr>
        <p:spPr>
          <a:xfrm flipH="1">
            <a:off x="924197" y="201168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3BBFE61C-E0C2-AEF9-E621-04F80328C54C}"/>
              </a:ext>
            </a:extLst>
          </p:cNvPr>
          <p:cNvCxnSpPr/>
          <p:nvPr/>
        </p:nvCxnSpPr>
        <p:spPr>
          <a:xfrm rot="5400000" flipH="1">
            <a:off x="1244781" y="1621383"/>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B2FFBC4C-2269-E531-9E35-90939E41101F}"/>
              </a:ext>
            </a:extLst>
          </p:cNvPr>
          <p:cNvCxnSpPr/>
          <p:nvPr/>
        </p:nvCxnSpPr>
        <p:spPr>
          <a:xfrm rot="5400000" flipH="1">
            <a:off x="1104891" y="1621383"/>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3731168F-5AAA-F54E-8FA2-FCFCDA2E82DB}"/>
              </a:ext>
            </a:extLst>
          </p:cNvPr>
          <p:cNvCxnSpPr/>
          <p:nvPr/>
        </p:nvCxnSpPr>
        <p:spPr>
          <a:xfrm rot="5400000" flipH="1">
            <a:off x="1106140" y="181017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83B9A395-BBB1-D21B-36D4-59101F9FC55D}"/>
              </a:ext>
            </a:extLst>
          </p:cNvPr>
          <p:cNvCxnSpPr/>
          <p:nvPr/>
        </p:nvCxnSpPr>
        <p:spPr>
          <a:xfrm rot="5400000" flipH="1">
            <a:off x="998011" y="179994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96C2CF0E-E903-1B70-CAB5-0815CE35DD3B}"/>
              </a:ext>
            </a:extLst>
          </p:cNvPr>
          <p:cNvCxnSpPr/>
          <p:nvPr/>
        </p:nvCxnSpPr>
        <p:spPr>
          <a:xfrm rot="5400000" flipH="1">
            <a:off x="998868" y="161797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94F91BFB-C5DD-2741-B3DE-AF8FB43601C2}"/>
              </a:ext>
            </a:extLst>
          </p:cNvPr>
          <p:cNvCxnSpPr/>
          <p:nvPr/>
        </p:nvCxnSpPr>
        <p:spPr>
          <a:xfrm flipH="1">
            <a:off x="1171303" y="1548816"/>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A978A598-B00E-AC94-BCCB-8F92AE47E453}"/>
              </a:ext>
            </a:extLst>
          </p:cNvPr>
          <p:cNvCxnSpPr/>
          <p:nvPr/>
        </p:nvCxnSpPr>
        <p:spPr>
          <a:xfrm flipH="1">
            <a:off x="1178369" y="189389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43" name="ZoneTexte 42">
            <a:extLst>
              <a:ext uri="{FF2B5EF4-FFF2-40B4-BE49-F238E27FC236}">
                <a16:creationId xmlns:a16="http://schemas.microsoft.com/office/drawing/2014/main" id="{DE13DA88-BE3A-8666-EB0D-AEC834F925CF}"/>
              </a:ext>
            </a:extLst>
          </p:cNvPr>
          <p:cNvSpPr txBox="1"/>
          <p:nvPr/>
        </p:nvSpPr>
        <p:spPr>
          <a:xfrm>
            <a:off x="1723482" y="695325"/>
            <a:ext cx="6600824" cy="1015663"/>
          </a:xfrm>
          <a:prstGeom prst="rect">
            <a:avLst/>
          </a:prstGeom>
          <a:noFill/>
        </p:spPr>
        <p:txBody>
          <a:bodyPr wrap="square" rtlCol="0">
            <a:spAutoFit/>
          </a:bodyPr>
          <a:lstStyle/>
          <a:p>
            <a:r>
              <a:rPr lang="fr-FR" b="1" dirty="0"/>
              <a:t>Antécédents </a:t>
            </a:r>
            <a:r>
              <a:rPr lang="fr-FR" sz="2400" b="1" dirty="0"/>
              <a:t>M</a:t>
            </a:r>
            <a:r>
              <a:rPr lang="fr-FR" b="1" dirty="0"/>
              <a:t>édicaux </a:t>
            </a:r>
            <a:r>
              <a:rPr lang="fr-FR" dirty="0"/>
              <a:t>:</a:t>
            </a:r>
          </a:p>
          <a:p>
            <a:r>
              <a:rPr lang="fr-FR" dirty="0"/>
              <a:t>Suivi pour la drépanocytose</a:t>
            </a:r>
          </a:p>
          <a:p>
            <a:endParaRPr lang="fr-FR" dirty="0"/>
          </a:p>
        </p:txBody>
      </p:sp>
      <p:sp>
        <p:nvSpPr>
          <p:cNvPr id="44" name="ZoneTexte 43">
            <a:extLst>
              <a:ext uri="{FF2B5EF4-FFF2-40B4-BE49-F238E27FC236}">
                <a16:creationId xmlns:a16="http://schemas.microsoft.com/office/drawing/2014/main" id="{CC01919B-D4AA-543C-2886-C7273DC1844D}"/>
              </a:ext>
            </a:extLst>
          </p:cNvPr>
          <p:cNvSpPr txBox="1"/>
          <p:nvPr/>
        </p:nvSpPr>
        <p:spPr>
          <a:xfrm>
            <a:off x="1723001" y="1552254"/>
            <a:ext cx="3858748" cy="1292662"/>
          </a:xfrm>
          <a:prstGeom prst="rect">
            <a:avLst/>
          </a:prstGeom>
          <a:noFill/>
        </p:spPr>
        <p:txBody>
          <a:bodyPr wrap="square" rtlCol="0">
            <a:spAutoFit/>
          </a:bodyPr>
          <a:lstStyle/>
          <a:p>
            <a:r>
              <a:rPr lang="fr-FR" sz="2400" b="1" dirty="0"/>
              <a:t>H</a:t>
            </a:r>
            <a:r>
              <a:rPr lang="fr-FR" b="1" dirty="0"/>
              <a:t>ospitalisation </a:t>
            </a:r>
            <a:r>
              <a:rPr lang="fr-FR" dirty="0"/>
              <a:t>:</a:t>
            </a:r>
          </a:p>
          <a:p>
            <a:r>
              <a:rPr lang="fr-FR" dirty="0"/>
              <a:t>Il y a deux ans pour une greffe de moelle osseuse.</a:t>
            </a:r>
          </a:p>
          <a:p>
            <a:endParaRPr lang="fr-FR" dirty="0"/>
          </a:p>
        </p:txBody>
      </p:sp>
      <p:sp>
        <p:nvSpPr>
          <p:cNvPr id="45" name="ZoneTexte 44">
            <a:extLst>
              <a:ext uri="{FF2B5EF4-FFF2-40B4-BE49-F238E27FC236}">
                <a16:creationId xmlns:a16="http://schemas.microsoft.com/office/drawing/2014/main" id="{912AAA0F-CEE2-EB28-630B-87BCA8C03148}"/>
              </a:ext>
            </a:extLst>
          </p:cNvPr>
          <p:cNvSpPr txBox="1"/>
          <p:nvPr/>
        </p:nvSpPr>
        <p:spPr>
          <a:xfrm>
            <a:off x="1723482" y="2567917"/>
            <a:ext cx="6600824" cy="738664"/>
          </a:xfrm>
          <a:prstGeom prst="rect">
            <a:avLst/>
          </a:prstGeom>
          <a:noFill/>
        </p:spPr>
        <p:txBody>
          <a:bodyPr wrap="square" rtlCol="0">
            <a:spAutoFit/>
          </a:bodyPr>
          <a:lstStyle/>
          <a:p>
            <a:r>
              <a:rPr lang="fr-FR" sz="2400" b="1" dirty="0"/>
              <a:t>T</a:t>
            </a:r>
            <a:r>
              <a:rPr lang="fr-FR" b="1" dirty="0"/>
              <a:t>raitement </a:t>
            </a:r>
            <a:r>
              <a:rPr lang="fr-FR" dirty="0"/>
              <a:t>:</a:t>
            </a:r>
          </a:p>
          <a:p>
            <a:r>
              <a:rPr lang="fr-FR" dirty="0"/>
              <a:t>Prise de médicament « </a:t>
            </a:r>
            <a:r>
              <a:rPr lang="fr-FR" dirty="0" err="1"/>
              <a:t>hydrea</a:t>
            </a:r>
            <a:r>
              <a:rPr lang="fr-FR" dirty="0"/>
              <a:t> »</a:t>
            </a:r>
          </a:p>
        </p:txBody>
      </p:sp>
      <p:cxnSp>
        <p:nvCxnSpPr>
          <p:cNvPr id="25" name="Connecteur droit 24">
            <a:extLst>
              <a:ext uri="{FF2B5EF4-FFF2-40B4-BE49-F238E27FC236}">
                <a16:creationId xmlns:a16="http://schemas.microsoft.com/office/drawing/2014/main" id="{278826C7-004D-D420-E2C2-88CB4D9201A6}"/>
              </a:ext>
            </a:extLst>
          </p:cNvPr>
          <p:cNvCxnSpPr/>
          <p:nvPr/>
        </p:nvCxnSpPr>
        <p:spPr>
          <a:xfrm rot="5400000" flipH="1">
            <a:off x="865061" y="2106930"/>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81843D64-A601-582A-7F3E-2BDDBF8B210C}"/>
              </a:ext>
            </a:extLst>
          </p:cNvPr>
          <p:cNvCxnSpPr/>
          <p:nvPr/>
        </p:nvCxnSpPr>
        <p:spPr>
          <a:xfrm rot="5400000" flipH="1">
            <a:off x="752801" y="1784466"/>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71B976D7-F104-D1D1-20A4-81C68F290ED3}"/>
              </a:ext>
            </a:extLst>
          </p:cNvPr>
          <p:cNvCxnSpPr/>
          <p:nvPr/>
        </p:nvCxnSpPr>
        <p:spPr>
          <a:xfrm rot="5400000" flipH="1">
            <a:off x="752748" y="158819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pic>
        <p:nvPicPr>
          <p:cNvPr id="5" name="Image 4" descr="Une image contenant personne, habits, Visage humain, plein air&#10;&#10;Le contenu généré par l’IA peut être incorrect.">
            <a:extLst>
              <a:ext uri="{FF2B5EF4-FFF2-40B4-BE49-F238E27FC236}">
                <a16:creationId xmlns:a16="http://schemas.microsoft.com/office/drawing/2014/main" id="{BC744E27-BFC0-32B6-60D2-5FE9C2A07331}"/>
              </a:ext>
            </a:extLst>
          </p:cNvPr>
          <p:cNvPicPr>
            <a:picLocks noChangeAspect="1"/>
          </p:cNvPicPr>
          <p:nvPr/>
        </p:nvPicPr>
        <p:blipFill>
          <a:blip r:embed="rId4"/>
          <a:stretch>
            <a:fillRect/>
          </a:stretch>
        </p:blipFill>
        <p:spPr>
          <a:xfrm>
            <a:off x="6103121" y="355847"/>
            <a:ext cx="2612862" cy="3919293"/>
          </a:xfrm>
          <a:prstGeom prst="rect">
            <a:avLst/>
          </a:prstGeom>
        </p:spPr>
      </p:pic>
      <p:sp>
        <p:nvSpPr>
          <p:cNvPr id="7" name="Rectangle 6">
            <a:extLst>
              <a:ext uri="{FF2B5EF4-FFF2-40B4-BE49-F238E27FC236}">
                <a16:creationId xmlns:a16="http://schemas.microsoft.com/office/drawing/2014/main" id="{B86AD1B8-B65E-A4FF-C11F-AD6B161DE4E7}"/>
              </a:ext>
            </a:extLst>
          </p:cNvPr>
          <p:cNvSpPr/>
          <p:nvPr/>
        </p:nvSpPr>
        <p:spPr bwMode="auto">
          <a:xfrm>
            <a:off x="428017" y="3506190"/>
            <a:ext cx="3540458" cy="646331"/>
          </a:xfrm>
          <a:prstGeom prst="rect">
            <a:avLst/>
          </a:prstGeom>
        </p:spPr>
        <p:txBody>
          <a:bodyPr wrap="square">
            <a:spAutoFit/>
          </a:bodyPr>
          <a:lstStyle/>
          <a:p>
            <a:pPr lvl="0" rtl="0">
              <a:buClr>
                <a:srgbClr val="000000"/>
              </a:buClr>
              <a:buSzPct val="100000"/>
            </a:pPr>
            <a:r>
              <a:rPr lang="fr-FR" b="1" dirty="0">
                <a:solidFill>
                  <a:srgbClr val="000000"/>
                </a:solidFill>
                <a:sym typeface="Arial"/>
              </a:rPr>
              <a:t>Respiration :</a:t>
            </a:r>
            <a:endParaRPr lang="fr-FR" sz="1000" b="1" dirty="0">
              <a:solidFill>
                <a:srgbClr val="000000"/>
              </a:solidFill>
              <a:sym typeface="Arial"/>
            </a:endParaRP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FAR : 12 / ample / régulière</a:t>
            </a:r>
          </a:p>
        </p:txBody>
      </p:sp>
      <p:sp>
        <p:nvSpPr>
          <p:cNvPr id="24" name="Rectangle 23">
            <a:extLst>
              <a:ext uri="{FF2B5EF4-FFF2-40B4-BE49-F238E27FC236}">
                <a16:creationId xmlns:a16="http://schemas.microsoft.com/office/drawing/2014/main" id="{9110CDB1-D800-A85D-340F-0F40453769A9}"/>
              </a:ext>
            </a:extLst>
          </p:cNvPr>
          <p:cNvSpPr/>
          <p:nvPr/>
        </p:nvSpPr>
        <p:spPr bwMode="auto">
          <a:xfrm>
            <a:off x="3370686" y="3351810"/>
            <a:ext cx="2757975" cy="923330"/>
          </a:xfrm>
          <a:prstGeom prst="rect">
            <a:avLst/>
          </a:prstGeom>
        </p:spPr>
        <p:txBody>
          <a:bodyPr wrap="square">
            <a:spAutoFit/>
          </a:bodyPr>
          <a:lstStyle/>
          <a:p>
            <a:pPr lvl="0" rtl="0">
              <a:buClr>
                <a:srgbClr val="000000"/>
              </a:buClr>
              <a:buSzPct val="100000"/>
            </a:pPr>
            <a:r>
              <a:rPr lang="fr-FR" b="1" dirty="0">
                <a:solidFill>
                  <a:srgbClr val="000000"/>
                </a:solidFill>
                <a:sym typeface="Arial"/>
              </a:rPr>
              <a:t>Circulation :</a:t>
            </a:r>
            <a:endParaRPr lang="fr-FR" sz="1000" b="1" dirty="0">
              <a:solidFill>
                <a:srgbClr val="000000"/>
              </a:solidFill>
              <a:sym typeface="Arial"/>
            </a:endParaRP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FAR : 110 / Bien frappé</a:t>
            </a: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PA : 140 / 100</a:t>
            </a:r>
          </a:p>
        </p:txBody>
      </p:sp>
      <p:sp>
        <p:nvSpPr>
          <p:cNvPr id="28" name="Rectangle à coins arrondis 24">
            <a:extLst>
              <a:ext uri="{FF2B5EF4-FFF2-40B4-BE49-F238E27FC236}">
                <a16:creationId xmlns:a16="http://schemas.microsoft.com/office/drawing/2014/main" id="{10BCFD2C-1085-1366-273E-B06D12B801FF}"/>
              </a:ext>
            </a:extLst>
          </p:cNvPr>
          <p:cNvSpPr/>
          <p:nvPr/>
        </p:nvSpPr>
        <p:spPr>
          <a:xfrm>
            <a:off x="426362" y="4376046"/>
            <a:ext cx="2219325" cy="5753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Geste attendu :</a:t>
            </a:r>
          </a:p>
        </p:txBody>
      </p:sp>
      <p:sp>
        <p:nvSpPr>
          <p:cNvPr id="29" name="ZoneTexte 28">
            <a:extLst>
              <a:ext uri="{FF2B5EF4-FFF2-40B4-BE49-F238E27FC236}">
                <a16:creationId xmlns:a16="http://schemas.microsoft.com/office/drawing/2014/main" id="{E73D0A55-F7A0-C66D-24BF-478779A65D8C}"/>
              </a:ext>
            </a:extLst>
          </p:cNvPr>
          <p:cNvSpPr txBox="1"/>
          <p:nvPr/>
        </p:nvSpPr>
        <p:spPr>
          <a:xfrm>
            <a:off x="2644031" y="4316282"/>
            <a:ext cx="5944208" cy="923330"/>
          </a:xfrm>
          <a:prstGeom prst="rect">
            <a:avLst/>
          </a:prstGeom>
          <a:noFill/>
        </p:spPr>
        <p:txBody>
          <a:bodyPr wrap="square" rtlCol="0">
            <a:spAutoFit/>
          </a:bodyPr>
          <a:lstStyle/>
          <a:p>
            <a:r>
              <a:rPr lang="fr-FR" dirty="0"/>
              <a:t>La victime a les antécédents de drépanocytose.</a:t>
            </a:r>
          </a:p>
          <a:p>
            <a:r>
              <a:rPr lang="fr-FR" dirty="0"/>
              <a:t>Elle doit être mise sous oxygène.</a:t>
            </a:r>
          </a:p>
          <a:p>
            <a:r>
              <a:rPr lang="fr-FR" i="1" dirty="0">
                <a:solidFill>
                  <a:srgbClr val="FF9900"/>
                </a:solidFill>
              </a:rPr>
              <a:t>Fiche technique 05FT20</a:t>
            </a:r>
          </a:p>
        </p:txBody>
      </p:sp>
      <mc:AlternateContent xmlns:mc="http://schemas.openxmlformats.org/markup-compatibility/2006" xmlns:pslz="http://schemas.microsoft.com/office/powerpoint/2016/slidezoom">
        <mc:Choice Requires="pslz">
          <p:graphicFrame>
            <p:nvGraphicFramePr>
              <p:cNvPr id="3" name="Zoom de diapositive 2">
                <a:extLst>
                  <a:ext uri="{FF2B5EF4-FFF2-40B4-BE49-F238E27FC236}">
                    <a16:creationId xmlns:a16="http://schemas.microsoft.com/office/drawing/2014/main" id="{E8CE966E-653E-28C9-28C7-9A45B8D34211}"/>
                  </a:ext>
                </a:extLst>
              </p:cNvPr>
              <p:cNvGraphicFramePr>
                <a:graphicFrameLocks noChangeAspect="1"/>
              </p:cNvGraphicFramePr>
              <p:nvPr>
                <p:extLst>
                  <p:ext uri="{D42A27DB-BD31-4B8C-83A1-F6EECF244321}">
                    <p14:modId xmlns:p14="http://schemas.microsoft.com/office/powerpoint/2010/main" val="3721218248"/>
                  </p:ext>
                </p:extLst>
              </p:nvPr>
            </p:nvGraphicFramePr>
            <p:xfrm>
              <a:off x="551905" y="5776311"/>
              <a:ext cx="891540" cy="668655"/>
            </p:xfrm>
            <a:graphic>
              <a:graphicData uri="http://schemas.microsoft.com/office/powerpoint/2016/slidezoom">
                <pslz:sldZm>
                  <pslz:sldZmObj sldId="278" cId="3885487160">
                    <pslz:zmPr id="{C0BC91AC-6426-473D-8CEB-4F47D30E78C1}" returnToParent="0" transitionDur="1000">
                      <p166:blipFill xmlns:p166="http://schemas.microsoft.com/office/powerpoint/2016/6/main">
                        <a:blip r:embed="rId5"/>
                        <a:stretch>
                          <a:fillRect/>
                        </a:stretch>
                      </p166:blipFill>
                      <p166:spPr xmlns:p166="http://schemas.microsoft.com/office/powerpoint/2016/6/main">
                        <a:xfrm>
                          <a:off x="0" y="0"/>
                          <a:ext cx="891540" cy="668655"/>
                        </a:xfrm>
                        <a:prstGeom prst="rect">
                          <a:avLst/>
                        </a:prstGeom>
                        <a:ln w="3175">
                          <a:solidFill>
                            <a:prstClr val="ltGray"/>
                          </a:solidFill>
                        </a:ln>
                      </p166:spPr>
                    </pslz:zmPr>
                  </pslz:sldZmObj>
                </pslz:sldZm>
              </a:graphicData>
            </a:graphic>
          </p:graphicFrame>
        </mc:Choice>
        <mc:Fallback xmlns="">
          <p:pic>
            <p:nvPicPr>
              <p:cNvPr id="3" name="Zoom de diapositive 2">
                <a:hlinkClick r:id="rId6" action="ppaction://hlinksldjump"/>
                <a:extLst>
                  <a:ext uri="{FF2B5EF4-FFF2-40B4-BE49-F238E27FC236}">
                    <a16:creationId xmlns:a16="http://schemas.microsoft.com/office/drawing/2014/main" id="{E8CE966E-653E-28C9-28C7-9A45B8D34211}"/>
                  </a:ext>
                </a:extLst>
              </p:cNvPr>
              <p:cNvPicPr>
                <a:picLocks noGrp="1" noRot="1" noChangeAspect="1" noMove="1" noResize="1" noEditPoints="1" noAdjustHandles="1" noChangeArrowheads="1" noChangeShapeType="1"/>
              </p:cNvPicPr>
              <p:nvPr/>
            </p:nvPicPr>
            <p:blipFill>
              <a:blip r:embed="rId7"/>
              <a:stretch>
                <a:fillRect/>
              </a:stretch>
            </p:blipFill>
            <p:spPr>
              <a:xfrm>
                <a:off x="551905" y="5776311"/>
                <a:ext cx="891540" cy="668655"/>
              </a:xfrm>
              <a:prstGeom prst="rect">
                <a:avLst/>
              </a:prstGeom>
              <a:ln w="3175">
                <a:solidFill>
                  <a:prstClr val="ltGray"/>
                </a:solidFill>
              </a:ln>
            </p:spPr>
          </p:pic>
        </mc:Fallback>
      </mc:AlternateContent>
    </p:spTree>
    <p:extLst>
      <p:ext uri="{BB962C8B-B14F-4D97-AF65-F5344CB8AC3E}">
        <p14:creationId xmlns:p14="http://schemas.microsoft.com/office/powerpoint/2010/main" val="297759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7D120-2A4C-42A9-210A-BB1F51ACD7E3}"/>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8853DC44-A898-2424-83D6-7090193E1FFB}"/>
              </a:ext>
            </a:extLst>
          </p:cNvPr>
          <p:cNvSpPr txBox="1"/>
          <p:nvPr/>
        </p:nvSpPr>
        <p:spPr bwMode="auto">
          <a:xfrm>
            <a:off x="410094" y="541961"/>
            <a:ext cx="8471243" cy="1477328"/>
          </a:xfrm>
          <a:prstGeom prst="rect">
            <a:avLst/>
          </a:prstGeom>
          <a:noFill/>
        </p:spPr>
        <p:txBody>
          <a:bodyPr wrap="square" rtlCol="0">
            <a:spAutoFit/>
          </a:bodyPr>
          <a:lstStyle/>
          <a:p>
            <a:pPr algn="just"/>
            <a:r>
              <a:rPr lang="fr-FR" dirty="0"/>
              <a:t>En fin d’après-midi, au bord d’un lac paisible, Julie nage tranquillement quand la fatigue la gagne. Soudain, une crampe fulgurante à la jambe l’immobilise, l’empêchant de regagner la rive. Elle lutte pour rester à la surface, mais commence à couler. Un promeneur aperçoit la scène et, sans perdre une seconde, compose les secours. Puis, portée par l’urgence, il plonge sans hésiter. </a:t>
            </a:r>
          </a:p>
        </p:txBody>
      </p:sp>
      <p:sp>
        <p:nvSpPr>
          <p:cNvPr id="5" name="ZoneTexte 4">
            <a:extLst>
              <a:ext uri="{FF2B5EF4-FFF2-40B4-BE49-F238E27FC236}">
                <a16:creationId xmlns:a16="http://schemas.microsoft.com/office/drawing/2014/main" id="{AF282ECE-63EE-84FD-4F90-FF4100B23B9E}"/>
              </a:ext>
            </a:extLst>
          </p:cNvPr>
          <p:cNvSpPr txBox="1"/>
          <p:nvPr/>
        </p:nvSpPr>
        <p:spPr bwMode="auto">
          <a:xfrm>
            <a:off x="4994910" y="2224098"/>
            <a:ext cx="3886427" cy="2793329"/>
          </a:xfrm>
          <a:prstGeom prst="rect">
            <a:avLst/>
          </a:prstGeom>
          <a:noFill/>
        </p:spPr>
        <p:txBody>
          <a:bodyPr wrap="square" rtlCol="0">
            <a:spAutoFit/>
          </a:bodyPr>
          <a:lstStyle/>
          <a:p>
            <a:pPr lvl="0" algn="just" rtl="0">
              <a:buClr>
                <a:srgbClr val="000000"/>
              </a:buClr>
              <a:buSzPct val="100000"/>
            </a:pPr>
            <a:endParaRPr lang="fr-FR" sz="1000" dirty="0">
              <a:solidFill>
                <a:srgbClr val="000000"/>
              </a:solidFill>
              <a:latin typeface="Arial"/>
              <a:sym typeface="Arial"/>
            </a:endParaRPr>
          </a:p>
          <a:p>
            <a:pPr algn="just" rtl="0">
              <a:buClr>
                <a:srgbClr val="000000"/>
              </a:buClr>
              <a:buSzPct val="100000"/>
            </a:pPr>
            <a:r>
              <a:rPr lang="fr-FR" dirty="0"/>
              <a:t>Il parvient à la ramener sur la terre ferme, épuisé, mais porté par l’adrénaline et le devoir accompli. </a:t>
            </a:r>
          </a:p>
          <a:p>
            <a:pPr algn="just" rtl="0">
              <a:buClr>
                <a:srgbClr val="000000"/>
              </a:buClr>
              <a:buSzPct val="100000"/>
            </a:pPr>
            <a:r>
              <a:rPr lang="fr-FR" dirty="0"/>
              <a:t>Julie, inconsciente, reprend lentement ses esprits grâce aux gestes de premiers secours.</a:t>
            </a:r>
          </a:p>
          <a:p>
            <a:pPr algn="just" rtl="0">
              <a:buClr>
                <a:srgbClr val="000000"/>
              </a:buClr>
              <a:buSzPct val="100000"/>
            </a:pPr>
            <a:endParaRPr lang="fr-FR" dirty="0"/>
          </a:p>
          <a:p>
            <a:pPr lvl="0" algn="just" rtl="0">
              <a:buClr>
                <a:srgbClr val="000000"/>
              </a:buClr>
              <a:buSzPct val="100000"/>
            </a:pPr>
            <a:r>
              <a:rPr lang="fr-FR" dirty="0">
                <a:solidFill>
                  <a:srgbClr val="000000"/>
                </a:solidFill>
                <a:sym typeface="Arial"/>
              </a:rPr>
              <a:t>Vous arrivez et prenez le relais</a:t>
            </a:r>
            <a:r>
              <a:rPr lang="fr-FR" dirty="0">
                <a:solidFill>
                  <a:srgbClr val="000000"/>
                </a:solidFill>
                <a:latin typeface="Arial"/>
                <a:sym typeface="Arial"/>
              </a:rPr>
              <a:t>.</a:t>
            </a:r>
          </a:p>
          <a:p>
            <a:pPr indent="93663" algn="just">
              <a:lnSpc>
                <a:spcPct val="150000"/>
              </a:lnSpc>
              <a:defRPr/>
            </a:pPr>
            <a:endParaRPr lang="fr-FR" sz="1600" dirty="0">
              <a:solidFill>
                <a:srgbClr val="164194"/>
              </a:solidFill>
              <a:latin typeface="Marianne ExtraBold"/>
            </a:endParaRPr>
          </a:p>
        </p:txBody>
      </p:sp>
      <mc:AlternateContent xmlns:mc="http://schemas.openxmlformats.org/markup-compatibility/2006" xmlns:pslz="http://schemas.microsoft.com/office/powerpoint/2016/slidezoom">
        <mc:Choice Requires="pslz">
          <p:graphicFrame>
            <p:nvGraphicFramePr>
              <p:cNvPr id="7" name="Zoom de diapositive 6">
                <a:extLst>
                  <a:ext uri="{FF2B5EF4-FFF2-40B4-BE49-F238E27FC236}">
                    <a16:creationId xmlns:a16="http://schemas.microsoft.com/office/drawing/2014/main" id="{74A28FE5-A26A-3BB4-B4A6-135DD8678D06}"/>
                  </a:ext>
                </a:extLst>
              </p:cNvPr>
              <p:cNvGraphicFramePr>
                <a:graphicFrameLocks noChangeAspect="1"/>
              </p:cNvGraphicFramePr>
              <p:nvPr/>
            </p:nvGraphicFramePr>
            <p:xfrm>
              <a:off x="7989797" y="5981711"/>
              <a:ext cx="891540" cy="668655"/>
            </p:xfrm>
            <a:graphic>
              <a:graphicData uri="http://schemas.microsoft.com/office/powerpoint/2016/slidezoom">
                <pslz:sldZm>
                  <pslz:sldZmObj sldId="278" cId="3885487160">
                    <pslz:zmPr id="{C0BC91AC-6426-473D-8CEB-4F47D30E78C1}" returnToParent="0" transitionDur="1000">
                      <p166:blipFill xmlns:p166="http://schemas.microsoft.com/office/powerpoint/2016/6/main">
                        <a:blip r:embed="rId2"/>
                        <a:stretch>
                          <a:fillRect/>
                        </a:stretch>
                      </p166:blipFill>
                      <p166:spPr xmlns:p166="http://schemas.microsoft.com/office/powerpoint/2016/6/main">
                        <a:xfrm>
                          <a:off x="0" y="0"/>
                          <a:ext cx="891540" cy="668655"/>
                        </a:xfrm>
                        <a:prstGeom prst="rect">
                          <a:avLst/>
                        </a:prstGeom>
                        <a:ln w="3175">
                          <a:solidFill>
                            <a:prstClr val="ltGray"/>
                          </a:solidFill>
                        </a:ln>
                      </p166:spPr>
                    </pslz:zmPr>
                  </pslz:sldZmObj>
                </pslz:sldZm>
              </a:graphicData>
            </a:graphic>
          </p:graphicFrame>
        </mc:Choice>
        <mc:Fallback xmlns="">
          <p:pic>
            <p:nvPicPr>
              <p:cNvPr id="7" name="Zoom de diapositive 6">
                <a:hlinkClick r:id="rId3" action="ppaction://hlinksldjump"/>
                <a:extLst>
                  <a:ext uri="{FF2B5EF4-FFF2-40B4-BE49-F238E27FC236}">
                    <a16:creationId xmlns:a16="http://schemas.microsoft.com/office/drawing/2014/main" id="{74A28FE5-A26A-3BB4-B4A6-135DD8678D06}"/>
                  </a:ext>
                </a:extLst>
              </p:cNvPr>
              <p:cNvPicPr>
                <a:picLocks noGrp="1" noRot="1" noChangeAspect="1" noMove="1" noResize="1" noEditPoints="1" noAdjustHandles="1" noChangeArrowheads="1" noChangeShapeType="1"/>
              </p:cNvPicPr>
              <p:nvPr/>
            </p:nvPicPr>
            <p:blipFill>
              <a:blip r:embed="rId4"/>
              <a:stretch>
                <a:fillRect/>
              </a:stretch>
            </p:blipFill>
            <p:spPr>
              <a:xfrm>
                <a:off x="7989797" y="5981711"/>
                <a:ext cx="891540" cy="668655"/>
              </a:xfrm>
              <a:prstGeom prst="rect">
                <a:avLst/>
              </a:prstGeom>
              <a:ln w="3175">
                <a:solidFill>
                  <a:prstClr val="ltGray"/>
                </a:solidFill>
              </a:ln>
            </p:spPr>
          </p:pic>
        </mc:Fallback>
      </mc:AlternateContent>
      <p:pic>
        <p:nvPicPr>
          <p:cNvPr id="4" name="Image 3" descr="Une image contenant personne, plein air, Visage humain, habits&#10;&#10;Le contenu généré par l’IA peut être incorrect.">
            <a:extLst>
              <a:ext uri="{FF2B5EF4-FFF2-40B4-BE49-F238E27FC236}">
                <a16:creationId xmlns:a16="http://schemas.microsoft.com/office/drawing/2014/main" id="{3A60D536-66CC-914F-2D9E-B1A4EEAA1ECD}"/>
              </a:ext>
            </a:extLst>
          </p:cNvPr>
          <p:cNvPicPr>
            <a:picLocks noChangeAspect="1"/>
          </p:cNvPicPr>
          <p:nvPr/>
        </p:nvPicPr>
        <p:blipFill>
          <a:blip r:embed="rId5"/>
          <a:stretch>
            <a:fillRect/>
          </a:stretch>
        </p:blipFill>
        <p:spPr>
          <a:xfrm>
            <a:off x="480059" y="2224098"/>
            <a:ext cx="4256711" cy="4256711"/>
          </a:xfrm>
          <a:prstGeom prst="rect">
            <a:avLst/>
          </a:prstGeom>
        </p:spPr>
      </p:pic>
    </p:spTree>
    <p:extLst>
      <p:ext uri="{BB962C8B-B14F-4D97-AF65-F5344CB8AC3E}">
        <p14:creationId xmlns:p14="http://schemas.microsoft.com/office/powerpoint/2010/main" val="11405251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C2E88-51EC-1BE1-A860-C77B7626E7EA}"/>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8419B3EC-44FC-EB43-D17E-B1F2C8B6C11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backgroundMark x1="40938" y1="45433" x2="40938" y2="45433"/>
                        <a14:backgroundMark x1="63125" y1="45902" x2="63125" y2="45902"/>
                        <a14:backgroundMark x1="23906" y1="64637" x2="23906" y2="64637"/>
                        <a14:backgroundMark x1="24844" y1="63466" x2="27656" y2="62295"/>
                        <a14:backgroundMark x1="69688" y1="49415" x2="69688" y2="49415"/>
                        <a14:backgroundMark x1="64531" y1="77752" x2="64531" y2="77752"/>
                        <a14:backgroundMark x1="50938" y1="78220" x2="50938" y2="78220"/>
                        <a14:backgroundMark x1="36406" y1="77518" x2="36406" y2="77518"/>
                        <a14:backgroundMark x1="39844" y1="77752" x2="39844" y2="77752"/>
                        <a14:backgroundMark x1="40781" y1="77752" x2="40781" y2="77752"/>
                        <a14:backgroundMark x1="41563" y1="77752" x2="41563" y2="77752"/>
                        <a14:backgroundMark x1="42500" y1="77752" x2="42500" y2="77752"/>
                      </a14:backgroundRemoval>
                    </a14:imgEffect>
                  </a14:imgLayer>
                </a14:imgProps>
              </a:ext>
              <a:ext uri="{28A0092B-C50C-407E-A947-70E740481C1C}">
                <a14:useLocalDpi xmlns:a14="http://schemas.microsoft.com/office/drawing/2010/main" val="0"/>
              </a:ext>
            </a:extLst>
          </a:blip>
          <a:srcRect l="33484" t="48326" r="24867" b="22255"/>
          <a:stretch/>
        </p:blipFill>
        <p:spPr>
          <a:xfrm rot="16200000">
            <a:off x="-243188" y="1295638"/>
            <a:ext cx="2538919" cy="1196508"/>
          </a:xfrm>
          <a:prstGeom prst="rect">
            <a:avLst/>
          </a:prstGeom>
        </p:spPr>
      </p:pic>
      <p:sp>
        <p:nvSpPr>
          <p:cNvPr id="4" name="Rectangle 3">
            <a:extLst>
              <a:ext uri="{FF2B5EF4-FFF2-40B4-BE49-F238E27FC236}">
                <a16:creationId xmlns:a16="http://schemas.microsoft.com/office/drawing/2014/main" id="{DC065324-A930-334F-E093-F6B0B31B0990}"/>
              </a:ext>
            </a:extLst>
          </p:cNvPr>
          <p:cNvSpPr/>
          <p:nvPr/>
        </p:nvSpPr>
        <p:spPr>
          <a:xfrm>
            <a:off x="428017" y="282103"/>
            <a:ext cx="8377415" cy="62159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7">
            <a:extLst>
              <a:ext uri="{FF2B5EF4-FFF2-40B4-BE49-F238E27FC236}">
                <a16:creationId xmlns:a16="http://schemas.microsoft.com/office/drawing/2014/main" id="{05254920-A1D1-C7A3-12B3-59C3B0B419A4}"/>
              </a:ext>
            </a:extLst>
          </p:cNvPr>
          <p:cNvCxnSpPr/>
          <p:nvPr/>
        </p:nvCxnSpPr>
        <p:spPr>
          <a:xfrm flipH="1">
            <a:off x="679270" y="2180408"/>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F63F9C79-CF81-59E8-D8F8-2696E3328287}"/>
              </a:ext>
            </a:extLst>
          </p:cNvPr>
          <p:cNvCxnSpPr/>
          <p:nvPr/>
        </p:nvCxnSpPr>
        <p:spPr>
          <a:xfrm flipH="1">
            <a:off x="924197" y="2193472"/>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43" name="ZoneTexte 42">
            <a:extLst>
              <a:ext uri="{FF2B5EF4-FFF2-40B4-BE49-F238E27FC236}">
                <a16:creationId xmlns:a16="http://schemas.microsoft.com/office/drawing/2014/main" id="{DCDBD497-44F6-0899-19E5-BDE16D027407}"/>
              </a:ext>
            </a:extLst>
          </p:cNvPr>
          <p:cNvSpPr txBox="1"/>
          <p:nvPr/>
        </p:nvSpPr>
        <p:spPr>
          <a:xfrm>
            <a:off x="1924051" y="695325"/>
            <a:ext cx="6600824" cy="646331"/>
          </a:xfrm>
          <a:prstGeom prst="rect">
            <a:avLst/>
          </a:prstGeom>
          <a:noFill/>
        </p:spPr>
        <p:txBody>
          <a:bodyPr wrap="square" rtlCol="0">
            <a:spAutoFit/>
          </a:bodyPr>
          <a:lstStyle/>
          <a:p>
            <a:r>
              <a:rPr lang="fr-FR" b="1" dirty="0"/>
              <a:t>La mesure des paramètres physiologiques </a:t>
            </a:r>
            <a:r>
              <a:rPr lang="fr-FR" dirty="0"/>
              <a:t>:</a:t>
            </a:r>
          </a:p>
          <a:p>
            <a:endParaRPr lang="fr-FR" dirty="0"/>
          </a:p>
        </p:txBody>
      </p:sp>
      <p:sp>
        <p:nvSpPr>
          <p:cNvPr id="34" name="Rectangle 33">
            <a:extLst>
              <a:ext uri="{FF2B5EF4-FFF2-40B4-BE49-F238E27FC236}">
                <a16:creationId xmlns:a16="http://schemas.microsoft.com/office/drawing/2014/main" id="{0B0FE5F8-62A7-1382-70CA-C16C3080FBA6}"/>
              </a:ext>
            </a:extLst>
          </p:cNvPr>
          <p:cNvSpPr/>
          <p:nvPr/>
        </p:nvSpPr>
        <p:spPr bwMode="auto">
          <a:xfrm>
            <a:off x="2075677" y="1253397"/>
            <a:ext cx="3540458" cy="646331"/>
          </a:xfrm>
          <a:prstGeom prst="rect">
            <a:avLst/>
          </a:prstGeom>
        </p:spPr>
        <p:txBody>
          <a:bodyPr wrap="square">
            <a:spAutoFit/>
          </a:bodyPr>
          <a:lstStyle/>
          <a:p>
            <a:pPr lvl="0" rtl="0">
              <a:buClr>
                <a:srgbClr val="000000"/>
              </a:buClr>
              <a:buSzPct val="100000"/>
            </a:pPr>
            <a:r>
              <a:rPr lang="fr-FR" b="1" dirty="0">
                <a:solidFill>
                  <a:srgbClr val="000000"/>
                </a:solidFill>
                <a:sym typeface="Arial"/>
              </a:rPr>
              <a:t>Respiration :</a:t>
            </a:r>
            <a:endParaRPr lang="fr-FR" sz="1000" b="1" dirty="0">
              <a:solidFill>
                <a:srgbClr val="000000"/>
              </a:solidFill>
              <a:sym typeface="Arial"/>
            </a:endParaRP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FAR : 21 / ample / régulière</a:t>
            </a:r>
          </a:p>
        </p:txBody>
      </p:sp>
      <p:sp>
        <p:nvSpPr>
          <p:cNvPr id="35" name="Rectangle 34">
            <a:extLst>
              <a:ext uri="{FF2B5EF4-FFF2-40B4-BE49-F238E27FC236}">
                <a16:creationId xmlns:a16="http://schemas.microsoft.com/office/drawing/2014/main" id="{46FF12AD-FC47-9C12-5534-B07721B57680}"/>
              </a:ext>
            </a:extLst>
          </p:cNvPr>
          <p:cNvSpPr/>
          <p:nvPr/>
        </p:nvSpPr>
        <p:spPr bwMode="auto">
          <a:xfrm>
            <a:off x="2016203" y="1864506"/>
            <a:ext cx="2757975" cy="1200329"/>
          </a:xfrm>
          <a:prstGeom prst="rect">
            <a:avLst/>
          </a:prstGeom>
        </p:spPr>
        <p:txBody>
          <a:bodyPr wrap="square">
            <a:spAutoFit/>
          </a:bodyPr>
          <a:lstStyle/>
          <a:p>
            <a:pPr lvl="0" rtl="0">
              <a:buClr>
                <a:srgbClr val="000000"/>
              </a:buClr>
              <a:buSzPct val="100000"/>
            </a:pPr>
            <a:r>
              <a:rPr lang="fr-FR" b="1" dirty="0">
                <a:solidFill>
                  <a:srgbClr val="000000"/>
                </a:solidFill>
                <a:sym typeface="Arial"/>
              </a:rPr>
              <a:t>Circulation :</a:t>
            </a:r>
            <a:endParaRPr lang="fr-FR" sz="1000" b="1" dirty="0">
              <a:solidFill>
                <a:srgbClr val="000000"/>
              </a:solidFill>
              <a:sym typeface="Arial"/>
            </a:endParaRP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FAR : 70 / Bien frappé</a:t>
            </a: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PA : 120 / 80</a:t>
            </a: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TRC 5s</a:t>
            </a:r>
            <a:endParaRPr lang="fr-FR" dirty="0">
              <a:solidFill>
                <a:schemeClr val="dk1"/>
              </a:solidFill>
              <a:sym typeface="Arial"/>
            </a:endParaRPr>
          </a:p>
        </p:txBody>
      </p:sp>
      <p:cxnSp>
        <p:nvCxnSpPr>
          <p:cNvPr id="38" name="Connecteur droit 37">
            <a:extLst>
              <a:ext uri="{FF2B5EF4-FFF2-40B4-BE49-F238E27FC236}">
                <a16:creationId xmlns:a16="http://schemas.microsoft.com/office/drawing/2014/main" id="{9CCD20E2-A10F-607B-B711-55B508A6E367}"/>
              </a:ext>
            </a:extLst>
          </p:cNvPr>
          <p:cNvCxnSpPr/>
          <p:nvPr/>
        </p:nvCxnSpPr>
        <p:spPr>
          <a:xfrm flipH="1">
            <a:off x="1178369" y="1714739"/>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25" name="Rectangle à coins arrondis 24">
            <a:extLst>
              <a:ext uri="{FF2B5EF4-FFF2-40B4-BE49-F238E27FC236}">
                <a16:creationId xmlns:a16="http://schemas.microsoft.com/office/drawing/2014/main" id="{E0B0E617-8BEF-05A2-63AF-A45822862323}"/>
              </a:ext>
            </a:extLst>
          </p:cNvPr>
          <p:cNvSpPr/>
          <p:nvPr/>
        </p:nvSpPr>
        <p:spPr>
          <a:xfrm>
            <a:off x="440471" y="4147008"/>
            <a:ext cx="2219325" cy="5753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Geste attendu :</a:t>
            </a:r>
          </a:p>
        </p:txBody>
      </p:sp>
      <p:sp>
        <p:nvSpPr>
          <p:cNvPr id="26" name="ZoneTexte 25">
            <a:extLst>
              <a:ext uri="{FF2B5EF4-FFF2-40B4-BE49-F238E27FC236}">
                <a16:creationId xmlns:a16="http://schemas.microsoft.com/office/drawing/2014/main" id="{EA1C96CB-2F0D-B0B5-915B-5CCB03D636DA}"/>
              </a:ext>
            </a:extLst>
          </p:cNvPr>
          <p:cNvSpPr txBox="1"/>
          <p:nvPr/>
        </p:nvSpPr>
        <p:spPr>
          <a:xfrm>
            <a:off x="2644031" y="4084432"/>
            <a:ext cx="5944208" cy="1200329"/>
          </a:xfrm>
          <a:prstGeom prst="rect">
            <a:avLst/>
          </a:prstGeom>
          <a:noFill/>
        </p:spPr>
        <p:txBody>
          <a:bodyPr wrap="square" rtlCol="0">
            <a:spAutoFit/>
          </a:bodyPr>
          <a:lstStyle/>
          <a:p>
            <a:r>
              <a:rPr lang="fr-FR" dirty="0"/>
              <a:t>Les extrémités froides ne permettent pas de prendre la mesure de la SpO2.</a:t>
            </a:r>
          </a:p>
          <a:p>
            <a:r>
              <a:rPr lang="fr-FR" dirty="0"/>
              <a:t>Administration d’oxygène 15L/min tant que l’on ne peut obtenir une SpO2 fiable. </a:t>
            </a:r>
            <a:r>
              <a:rPr lang="fr-FR" i="1" dirty="0">
                <a:solidFill>
                  <a:srgbClr val="0070C0"/>
                </a:solidFill>
              </a:rPr>
              <a:t>Fiche procédure 07PR11</a:t>
            </a:r>
          </a:p>
        </p:txBody>
      </p:sp>
      <p:pic>
        <p:nvPicPr>
          <p:cNvPr id="39" name="Image 38">
            <a:hlinkClick r:id="rId4" action="ppaction://hlinkfile"/>
            <a:extLst>
              <a:ext uri="{FF2B5EF4-FFF2-40B4-BE49-F238E27FC236}">
                <a16:creationId xmlns:a16="http://schemas.microsoft.com/office/drawing/2014/main" id="{F90A28F7-8361-B6FB-79EF-E314D06D3E59}"/>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852" b="96305" l="10000" r="90000"/>
                    </a14:imgEffect>
                  </a14:imgLayer>
                </a14:imgProps>
              </a:ext>
              <a:ext uri="{28A0092B-C50C-407E-A947-70E740481C1C}">
                <a14:useLocalDpi xmlns:a14="http://schemas.microsoft.com/office/drawing/2010/main" val="0"/>
              </a:ext>
            </a:extLst>
          </a:blip>
          <a:stretch>
            <a:fillRect/>
          </a:stretch>
        </p:blipFill>
        <p:spPr>
          <a:xfrm>
            <a:off x="7440935" y="5481769"/>
            <a:ext cx="1602061" cy="1016308"/>
          </a:xfrm>
          <a:prstGeom prst="rect">
            <a:avLst/>
          </a:prstGeom>
        </p:spPr>
      </p:pic>
      <p:cxnSp>
        <p:nvCxnSpPr>
          <p:cNvPr id="46" name="Connecteur droit 45">
            <a:extLst>
              <a:ext uri="{FF2B5EF4-FFF2-40B4-BE49-F238E27FC236}">
                <a16:creationId xmlns:a16="http://schemas.microsoft.com/office/drawing/2014/main" id="{B0827D59-AE50-CA3C-1554-7EA6A1EE464E}"/>
              </a:ext>
            </a:extLst>
          </p:cNvPr>
          <p:cNvCxnSpPr/>
          <p:nvPr/>
        </p:nvCxnSpPr>
        <p:spPr>
          <a:xfrm flipH="1">
            <a:off x="924197" y="1711240"/>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48" name="ZoneTexte 47">
            <a:extLst>
              <a:ext uri="{FF2B5EF4-FFF2-40B4-BE49-F238E27FC236}">
                <a16:creationId xmlns:a16="http://schemas.microsoft.com/office/drawing/2014/main" id="{DEF60B00-B4B5-017C-41D1-A97F6FEB6F1F}"/>
              </a:ext>
            </a:extLst>
          </p:cNvPr>
          <p:cNvSpPr txBox="1"/>
          <p:nvPr/>
        </p:nvSpPr>
        <p:spPr>
          <a:xfrm>
            <a:off x="1774288" y="3064835"/>
            <a:ext cx="4401231" cy="646331"/>
          </a:xfrm>
          <a:prstGeom prst="rect">
            <a:avLst/>
          </a:prstGeom>
          <a:noFill/>
        </p:spPr>
        <p:txBody>
          <a:bodyPr wrap="square" rtlCol="0">
            <a:spAutoFit/>
          </a:bodyPr>
          <a:lstStyle/>
          <a:p>
            <a:r>
              <a:rPr lang="fr-FR" b="1" dirty="0"/>
              <a:t>Scores ou </a:t>
            </a:r>
            <a:r>
              <a:rPr lang="fr-FR" b="1" dirty="0" err="1"/>
              <a:t>echelles</a:t>
            </a:r>
            <a:r>
              <a:rPr lang="fr-FR" b="1" dirty="0"/>
              <a:t> </a:t>
            </a:r>
            <a:r>
              <a:rPr lang="fr-FR" dirty="0"/>
              <a:t>:</a:t>
            </a:r>
          </a:p>
          <a:p>
            <a:r>
              <a:rPr lang="fr-FR" dirty="0"/>
              <a:t>AVPU : elle reprend doucement ses esprits.</a:t>
            </a:r>
          </a:p>
        </p:txBody>
      </p:sp>
      <p:pic>
        <p:nvPicPr>
          <p:cNvPr id="6" name="Image 5" descr="Une image contenant personne, Visage humain, habits, plein air&#10;&#10;Le contenu généré par l’IA peut être incorrect.">
            <a:extLst>
              <a:ext uri="{FF2B5EF4-FFF2-40B4-BE49-F238E27FC236}">
                <a16:creationId xmlns:a16="http://schemas.microsoft.com/office/drawing/2014/main" id="{B501AA70-110B-DECC-58BE-93E91C15A600}"/>
              </a:ext>
            </a:extLst>
          </p:cNvPr>
          <p:cNvPicPr>
            <a:picLocks noChangeAspect="1"/>
          </p:cNvPicPr>
          <p:nvPr/>
        </p:nvPicPr>
        <p:blipFill>
          <a:blip r:embed="rId7"/>
          <a:stretch>
            <a:fillRect/>
          </a:stretch>
        </p:blipFill>
        <p:spPr>
          <a:xfrm>
            <a:off x="6325282" y="577548"/>
            <a:ext cx="2231306" cy="3346959"/>
          </a:xfrm>
          <a:prstGeom prst="rect">
            <a:avLst/>
          </a:prstGeom>
        </p:spPr>
      </p:pic>
      <mc:AlternateContent xmlns:mc="http://schemas.openxmlformats.org/markup-compatibility/2006" xmlns:pslz="http://schemas.microsoft.com/office/powerpoint/2016/slidezoom">
        <mc:Choice Requires="pslz">
          <p:graphicFrame>
            <p:nvGraphicFramePr>
              <p:cNvPr id="7" name="Zoom de diapositive 6">
                <a:extLst>
                  <a:ext uri="{FF2B5EF4-FFF2-40B4-BE49-F238E27FC236}">
                    <a16:creationId xmlns:a16="http://schemas.microsoft.com/office/drawing/2014/main" id="{1DCF6D26-393E-67B0-02F1-B9466306C658}"/>
                  </a:ext>
                </a:extLst>
              </p:cNvPr>
              <p:cNvGraphicFramePr>
                <a:graphicFrameLocks noChangeAspect="1"/>
              </p:cNvGraphicFramePr>
              <p:nvPr>
                <p:extLst>
                  <p:ext uri="{D42A27DB-BD31-4B8C-83A1-F6EECF244321}">
                    <p14:modId xmlns:p14="http://schemas.microsoft.com/office/powerpoint/2010/main" val="3983421674"/>
                  </p:ext>
                </p:extLst>
              </p:nvPr>
            </p:nvGraphicFramePr>
            <p:xfrm>
              <a:off x="551905" y="5776311"/>
              <a:ext cx="891540" cy="668655"/>
            </p:xfrm>
            <a:graphic>
              <a:graphicData uri="http://schemas.microsoft.com/office/powerpoint/2016/slidezoom">
                <pslz:sldZm>
                  <pslz:sldZmObj sldId="278" cId="3885487160">
                    <pslz:zmPr id="{C0BC91AC-6426-473D-8CEB-4F47D30E78C1}" returnToParent="0" transitionDur="1000">
                      <p166:blipFill xmlns:p166="http://schemas.microsoft.com/office/powerpoint/2016/6/main">
                        <a:blip r:embed="rId8"/>
                        <a:stretch>
                          <a:fillRect/>
                        </a:stretch>
                      </p166:blipFill>
                      <p166:spPr xmlns:p166="http://schemas.microsoft.com/office/powerpoint/2016/6/main">
                        <a:xfrm>
                          <a:off x="0" y="0"/>
                          <a:ext cx="891540" cy="668655"/>
                        </a:xfrm>
                        <a:prstGeom prst="rect">
                          <a:avLst/>
                        </a:prstGeom>
                        <a:ln w="3175">
                          <a:solidFill>
                            <a:prstClr val="ltGray"/>
                          </a:solidFill>
                        </a:ln>
                      </p166:spPr>
                    </pslz:zmPr>
                  </pslz:sldZmObj>
                </pslz:sldZm>
              </a:graphicData>
            </a:graphic>
          </p:graphicFrame>
        </mc:Choice>
        <mc:Fallback xmlns="">
          <p:pic>
            <p:nvPicPr>
              <p:cNvPr id="7" name="Zoom de diapositive 6">
                <a:hlinkClick r:id="rId9" action="ppaction://hlinksldjump"/>
                <a:extLst>
                  <a:ext uri="{FF2B5EF4-FFF2-40B4-BE49-F238E27FC236}">
                    <a16:creationId xmlns:a16="http://schemas.microsoft.com/office/drawing/2014/main" id="{1DCF6D26-393E-67B0-02F1-B9466306C658}"/>
                  </a:ext>
                </a:extLst>
              </p:cNvPr>
              <p:cNvPicPr>
                <a:picLocks noGrp="1" noRot="1" noChangeAspect="1" noMove="1" noResize="1" noEditPoints="1" noAdjustHandles="1" noChangeArrowheads="1" noChangeShapeType="1"/>
              </p:cNvPicPr>
              <p:nvPr/>
            </p:nvPicPr>
            <p:blipFill>
              <a:blip r:embed="rId10"/>
              <a:stretch>
                <a:fillRect/>
              </a:stretch>
            </p:blipFill>
            <p:spPr>
              <a:xfrm>
                <a:off x="551905" y="5776311"/>
                <a:ext cx="891540" cy="668655"/>
              </a:xfrm>
              <a:prstGeom prst="rect">
                <a:avLst/>
              </a:prstGeom>
              <a:ln w="3175">
                <a:solidFill>
                  <a:prstClr val="ltGray"/>
                </a:solidFill>
              </a:ln>
            </p:spPr>
          </p:pic>
        </mc:Fallback>
      </mc:AlternateContent>
    </p:spTree>
    <p:extLst>
      <p:ext uri="{BB962C8B-B14F-4D97-AF65-F5344CB8AC3E}">
        <p14:creationId xmlns:p14="http://schemas.microsoft.com/office/powerpoint/2010/main" val="406140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hlinkClick r:id="rId2" action="ppaction://hlinkfile"/>
            <a:extLst>
              <a:ext uri="{FF2B5EF4-FFF2-40B4-BE49-F238E27FC236}">
                <a16:creationId xmlns:a16="http://schemas.microsoft.com/office/drawing/2014/main" id="{99A656DF-C00C-B907-0963-AA21756F844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852" b="96305" l="10000" r="90000"/>
                    </a14:imgEffect>
                  </a14:imgLayer>
                </a14:imgProps>
              </a:ext>
              <a:ext uri="{28A0092B-C50C-407E-A947-70E740481C1C}">
                <a14:useLocalDpi xmlns:a14="http://schemas.microsoft.com/office/drawing/2010/main" val="0"/>
              </a:ext>
            </a:extLst>
          </a:blip>
          <a:stretch>
            <a:fillRect/>
          </a:stretch>
        </p:blipFill>
        <p:spPr>
          <a:xfrm>
            <a:off x="1535018" y="1843219"/>
            <a:ext cx="2755003" cy="1747706"/>
          </a:xfrm>
          <a:prstGeom prst="rect">
            <a:avLst/>
          </a:prstGeom>
        </p:spPr>
      </p:pic>
      <p:sp>
        <p:nvSpPr>
          <p:cNvPr id="3" name="ZoneTexte 2">
            <a:extLst>
              <a:ext uri="{FF2B5EF4-FFF2-40B4-BE49-F238E27FC236}">
                <a16:creationId xmlns:a16="http://schemas.microsoft.com/office/drawing/2014/main" id="{35CA687D-9988-7EB3-C945-DB9A4D13F226}"/>
              </a:ext>
            </a:extLst>
          </p:cNvPr>
          <p:cNvSpPr txBox="1"/>
          <p:nvPr/>
        </p:nvSpPr>
        <p:spPr bwMode="auto">
          <a:xfrm>
            <a:off x="969305" y="823923"/>
            <a:ext cx="3886427" cy="1138773"/>
          </a:xfrm>
          <a:prstGeom prst="rect">
            <a:avLst/>
          </a:prstGeom>
          <a:noFill/>
        </p:spPr>
        <p:txBody>
          <a:bodyPr wrap="square" rtlCol="0">
            <a:spAutoFit/>
          </a:bodyPr>
          <a:lstStyle/>
          <a:p>
            <a:pPr lvl="0" algn="just" rtl="0">
              <a:buClr>
                <a:srgbClr val="000000"/>
              </a:buClr>
              <a:buSzPct val="100000"/>
            </a:pPr>
            <a:endParaRPr lang="fr-FR" sz="1200" dirty="0">
              <a:solidFill>
                <a:srgbClr val="000000"/>
              </a:solidFill>
              <a:latin typeface="Arial"/>
              <a:sym typeface="Arial"/>
            </a:endParaRPr>
          </a:p>
          <a:p>
            <a:pPr algn="ctr" rtl="0">
              <a:buClr>
                <a:srgbClr val="000000"/>
              </a:buClr>
              <a:buSzPct val="100000"/>
            </a:pPr>
            <a:r>
              <a:rPr lang="fr-FR" sz="2800" dirty="0"/>
              <a:t>Les limites de l’appareil de mesure</a:t>
            </a:r>
          </a:p>
        </p:txBody>
      </p:sp>
      <p:pic>
        <p:nvPicPr>
          <p:cNvPr id="4" name="Image 3">
            <a:hlinkClick r:id="rId5" action="ppaction://hlinkfile"/>
            <a:extLst>
              <a:ext uri="{FF2B5EF4-FFF2-40B4-BE49-F238E27FC236}">
                <a16:creationId xmlns:a16="http://schemas.microsoft.com/office/drawing/2014/main" id="{89DC1508-E88C-F872-9BE8-8075EDC8846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852" b="96305" l="10000" r="90000"/>
                    </a14:imgEffect>
                  </a14:imgLayer>
                </a14:imgProps>
              </a:ext>
              <a:ext uri="{28A0092B-C50C-407E-A947-70E740481C1C}">
                <a14:useLocalDpi xmlns:a14="http://schemas.microsoft.com/office/drawing/2010/main" val="0"/>
              </a:ext>
            </a:extLst>
          </a:blip>
          <a:stretch>
            <a:fillRect/>
          </a:stretch>
        </p:blipFill>
        <p:spPr>
          <a:xfrm>
            <a:off x="4572000" y="3590925"/>
            <a:ext cx="2755003" cy="1747706"/>
          </a:xfrm>
          <a:prstGeom prst="rect">
            <a:avLst/>
          </a:prstGeom>
        </p:spPr>
      </p:pic>
      <p:sp>
        <p:nvSpPr>
          <p:cNvPr id="5" name="ZoneTexte 4">
            <a:extLst>
              <a:ext uri="{FF2B5EF4-FFF2-40B4-BE49-F238E27FC236}">
                <a16:creationId xmlns:a16="http://schemas.microsoft.com/office/drawing/2014/main" id="{3CF46D44-F0E0-9483-652C-C24FC7D903D1}"/>
              </a:ext>
            </a:extLst>
          </p:cNvPr>
          <p:cNvSpPr txBox="1"/>
          <p:nvPr/>
        </p:nvSpPr>
        <p:spPr bwMode="auto">
          <a:xfrm>
            <a:off x="4427142" y="2820799"/>
            <a:ext cx="2755003" cy="892552"/>
          </a:xfrm>
          <a:prstGeom prst="rect">
            <a:avLst/>
          </a:prstGeom>
          <a:noFill/>
        </p:spPr>
        <p:txBody>
          <a:bodyPr wrap="square" rtlCol="0">
            <a:spAutoFit/>
          </a:bodyPr>
          <a:lstStyle/>
          <a:p>
            <a:pPr lvl="0" algn="ctr" rtl="0">
              <a:buClr>
                <a:srgbClr val="000000"/>
              </a:buClr>
              <a:buSzPct val="100000"/>
            </a:pPr>
            <a:endParaRPr lang="fr-FR" sz="1600" dirty="0">
              <a:solidFill>
                <a:srgbClr val="000000"/>
              </a:solidFill>
              <a:latin typeface="Arial"/>
              <a:sym typeface="Arial"/>
            </a:endParaRPr>
          </a:p>
          <a:p>
            <a:pPr algn="ctr" rtl="0">
              <a:buClr>
                <a:srgbClr val="000000"/>
              </a:buClr>
              <a:buSzPct val="100000"/>
            </a:pPr>
            <a:r>
              <a:rPr lang="fr-FR" sz="3600" dirty="0"/>
              <a:t>Conclusion</a:t>
            </a:r>
          </a:p>
        </p:txBody>
      </p:sp>
      <mc:AlternateContent xmlns:mc="http://schemas.openxmlformats.org/markup-compatibility/2006" xmlns:pslz="http://schemas.microsoft.com/office/powerpoint/2016/slidezoom">
        <mc:Choice Requires="pslz">
          <p:graphicFrame>
            <p:nvGraphicFramePr>
              <p:cNvPr id="6" name="Zoom de diapositive 5">
                <a:extLst>
                  <a:ext uri="{FF2B5EF4-FFF2-40B4-BE49-F238E27FC236}">
                    <a16:creationId xmlns:a16="http://schemas.microsoft.com/office/drawing/2014/main" id="{E2A79FE3-3762-8E66-3229-D825E050E0F2}"/>
                  </a:ext>
                </a:extLst>
              </p:cNvPr>
              <p:cNvGraphicFramePr>
                <a:graphicFrameLocks noChangeAspect="1"/>
              </p:cNvGraphicFramePr>
              <p:nvPr>
                <p:extLst>
                  <p:ext uri="{D42A27DB-BD31-4B8C-83A1-F6EECF244321}">
                    <p14:modId xmlns:p14="http://schemas.microsoft.com/office/powerpoint/2010/main" val="4263645974"/>
                  </p:ext>
                </p:extLst>
              </p:nvPr>
            </p:nvGraphicFramePr>
            <p:xfrm>
              <a:off x="7857580" y="5871561"/>
              <a:ext cx="891540" cy="668655"/>
            </p:xfrm>
            <a:graphic>
              <a:graphicData uri="http://schemas.microsoft.com/office/powerpoint/2016/slidezoom">
                <pslz:sldZm>
                  <pslz:sldZmObj sldId="278" cId="3885487160">
                    <pslz:zmPr id="{C0BC91AC-6426-473D-8CEB-4F47D30E78C1}" returnToParent="0" transitionDur="1000">
                      <p166:blipFill xmlns:p166="http://schemas.microsoft.com/office/powerpoint/2016/6/main">
                        <a:blip r:embed="rId6"/>
                        <a:stretch>
                          <a:fillRect/>
                        </a:stretch>
                      </p166:blipFill>
                      <p166:spPr xmlns:p166="http://schemas.microsoft.com/office/powerpoint/2016/6/main">
                        <a:xfrm>
                          <a:off x="0" y="0"/>
                          <a:ext cx="891540" cy="668655"/>
                        </a:xfrm>
                        <a:prstGeom prst="rect">
                          <a:avLst/>
                        </a:prstGeom>
                        <a:ln w="3175">
                          <a:solidFill>
                            <a:prstClr val="ltGray"/>
                          </a:solidFill>
                        </a:ln>
                      </p166:spPr>
                    </pslz:zmPr>
                  </pslz:sldZmObj>
                </pslz:sldZm>
              </a:graphicData>
            </a:graphic>
          </p:graphicFrame>
        </mc:Choice>
        <mc:Fallback xmlns="">
          <p:pic>
            <p:nvPicPr>
              <p:cNvPr id="6" name="Zoom de diapositive 5">
                <a:hlinkClick r:id="rId7" action="ppaction://hlinksldjump"/>
                <a:extLst>
                  <a:ext uri="{FF2B5EF4-FFF2-40B4-BE49-F238E27FC236}">
                    <a16:creationId xmlns:a16="http://schemas.microsoft.com/office/drawing/2014/main" id="{E2A79FE3-3762-8E66-3229-D825E050E0F2}"/>
                  </a:ext>
                </a:extLst>
              </p:cNvPr>
              <p:cNvPicPr>
                <a:picLocks noGrp="1" noRot="1" noChangeAspect="1" noMove="1" noResize="1" noEditPoints="1" noAdjustHandles="1" noChangeArrowheads="1" noChangeShapeType="1"/>
              </p:cNvPicPr>
              <p:nvPr/>
            </p:nvPicPr>
            <p:blipFill>
              <a:blip r:embed="rId8"/>
              <a:stretch>
                <a:fillRect/>
              </a:stretch>
            </p:blipFill>
            <p:spPr>
              <a:xfrm>
                <a:off x="7857580" y="5871561"/>
                <a:ext cx="891540" cy="668655"/>
              </a:xfrm>
              <a:prstGeom prst="rect">
                <a:avLst/>
              </a:prstGeom>
              <a:ln w="3175">
                <a:solidFill>
                  <a:prstClr val="ltGray"/>
                </a:solidFill>
              </a:ln>
            </p:spPr>
          </p:pic>
        </mc:Fallback>
      </mc:AlternateContent>
    </p:spTree>
    <p:extLst>
      <p:ext uri="{BB962C8B-B14F-4D97-AF65-F5344CB8AC3E}">
        <p14:creationId xmlns:p14="http://schemas.microsoft.com/office/powerpoint/2010/main" val="3025484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2FBDD4E-552C-53D1-40A9-6ED59D88EDB5}"/>
              </a:ext>
            </a:extLst>
          </p:cNvPr>
          <p:cNvSpPr txBox="1"/>
          <p:nvPr/>
        </p:nvSpPr>
        <p:spPr>
          <a:xfrm>
            <a:off x="655608" y="1104719"/>
            <a:ext cx="4572000" cy="318100"/>
          </a:xfrm>
          <a:prstGeom prst="rect">
            <a:avLst/>
          </a:prstGeom>
          <a:noFill/>
        </p:spPr>
        <p:txBody>
          <a:bodyPr wrap="square">
            <a:spAutoFit/>
          </a:bodyPr>
          <a:lstStyle/>
          <a:p>
            <a:pPr>
              <a:lnSpc>
                <a:spcPts val="1680"/>
              </a:lnSpc>
              <a:buNone/>
            </a:pPr>
            <a:r>
              <a:rPr lang="fr-FR" sz="1800" b="1" dirty="0">
                <a:solidFill>
                  <a:srgbClr val="001F39"/>
                </a:solidFill>
                <a:effectLst/>
                <a:latin typeface="Arial" panose="020B0604020202020204" pitchFamily="34" charset="0"/>
                <a:ea typeface="Times New Roman" panose="02020603050405020304" pitchFamily="18" charset="0"/>
                <a:cs typeface="Arial" panose="020B0604020202020204" pitchFamily="34" charset="0"/>
              </a:rPr>
              <a:t>Droit à l’erreur</a:t>
            </a:r>
            <a:endParaRPr lang="fr-FR" sz="2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ZoneTexte 4">
            <a:extLst>
              <a:ext uri="{FF2B5EF4-FFF2-40B4-BE49-F238E27FC236}">
                <a16:creationId xmlns:a16="http://schemas.microsoft.com/office/drawing/2014/main" id="{AEFA597D-84A9-3B7A-8E5C-B6E2C59F2BD9}"/>
              </a:ext>
            </a:extLst>
          </p:cNvPr>
          <p:cNvSpPr txBox="1"/>
          <p:nvPr/>
        </p:nvSpPr>
        <p:spPr>
          <a:xfrm>
            <a:off x="655608" y="1995212"/>
            <a:ext cx="6495691" cy="950709"/>
          </a:xfrm>
          <a:prstGeom prst="rect">
            <a:avLst/>
          </a:prstGeom>
          <a:noFill/>
        </p:spPr>
        <p:txBody>
          <a:bodyPr wrap="square">
            <a:spAutoFit/>
          </a:bodyPr>
          <a:lstStyle/>
          <a:p>
            <a:pPr>
              <a:lnSpc>
                <a:spcPts val="1680"/>
              </a:lnSpc>
              <a:buNone/>
            </a:pPr>
            <a:r>
              <a:rPr lang="fr-FR" sz="1400" dirty="0">
                <a:solidFill>
                  <a:srgbClr val="001F39"/>
                </a:solidFill>
                <a:effectLst/>
                <a:latin typeface="Arial" panose="020B0604020202020204" pitchFamily="34" charset="0"/>
                <a:ea typeface="Times New Roman" panose="02020603050405020304" pitchFamily="18" charset="0"/>
                <a:cs typeface="Arial" panose="020B0604020202020204" pitchFamily="34" charset="0"/>
              </a:rPr>
              <a:t>Le jeu donne la possibilité à l’apprenant d’essayer et de se tromper, ce qui lui permet à la fois de constater les conséquences qui découlent de ses erreurs, mais également de rectifier sa stratégie et de découvrir par lui-même quelles solutions mettre en œuvre face à différentes situations concrètes.</a:t>
            </a:r>
            <a:endParaRPr lang="fr-FR" sz="14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ZoneTexte 6">
            <a:extLst>
              <a:ext uri="{FF2B5EF4-FFF2-40B4-BE49-F238E27FC236}">
                <a16:creationId xmlns:a16="http://schemas.microsoft.com/office/drawing/2014/main" id="{1E2174C8-83AB-F3AB-6D6B-F21815C33F7D}"/>
              </a:ext>
            </a:extLst>
          </p:cNvPr>
          <p:cNvSpPr txBox="1"/>
          <p:nvPr/>
        </p:nvSpPr>
        <p:spPr>
          <a:xfrm>
            <a:off x="655608" y="3589391"/>
            <a:ext cx="4572000" cy="369332"/>
          </a:xfrm>
          <a:prstGeom prst="rect">
            <a:avLst/>
          </a:prstGeom>
          <a:noFill/>
        </p:spPr>
        <p:txBody>
          <a:bodyPr wrap="square">
            <a:spAutoFit/>
          </a:bodyPr>
          <a:lstStyle/>
          <a:p>
            <a:r>
              <a:rPr lang="fr-FR" b="1" dirty="0">
                <a:latin typeface="Arial" panose="020B0604020202020204" pitchFamily="34" charset="0"/>
                <a:cs typeface="Arial" panose="020B0604020202020204" pitchFamily="34" charset="0"/>
              </a:rPr>
              <a:t>Différenciation pédagogique</a:t>
            </a:r>
          </a:p>
        </p:txBody>
      </p:sp>
      <p:sp>
        <p:nvSpPr>
          <p:cNvPr id="9" name="ZoneTexte 8">
            <a:extLst>
              <a:ext uri="{FF2B5EF4-FFF2-40B4-BE49-F238E27FC236}">
                <a16:creationId xmlns:a16="http://schemas.microsoft.com/office/drawing/2014/main" id="{BEA111D8-CBCE-9390-C923-FB6DD6BB84AB}"/>
              </a:ext>
            </a:extLst>
          </p:cNvPr>
          <p:cNvSpPr txBox="1"/>
          <p:nvPr/>
        </p:nvSpPr>
        <p:spPr>
          <a:xfrm>
            <a:off x="655609" y="4421039"/>
            <a:ext cx="6495690" cy="523220"/>
          </a:xfrm>
          <a:prstGeom prst="rect">
            <a:avLst/>
          </a:prstGeom>
          <a:noFill/>
        </p:spPr>
        <p:txBody>
          <a:bodyPr wrap="square">
            <a:spAutoFit/>
          </a:bodyPr>
          <a:lstStyle/>
          <a:p>
            <a:r>
              <a:rPr lang="fr-FR" sz="1400" dirty="0">
                <a:solidFill>
                  <a:srgbClr val="001F39"/>
                </a:solidFill>
                <a:effectLst/>
                <a:latin typeface="Arial" panose="020B0604020202020204" pitchFamily="34" charset="0"/>
                <a:ea typeface="Calibri" panose="020F0502020204030204" pitchFamily="34" charset="0"/>
                <a:cs typeface="Arial" panose="020B0604020202020204" pitchFamily="34" charset="0"/>
              </a:rPr>
              <a:t>Le jeu est un outil qui peut être décliné et adapté à différents profils d’apprenants, à leur vécu et à leur niveau d’acquisition.</a:t>
            </a:r>
            <a:endParaRPr lang="fr-FR" sz="1400" dirty="0">
              <a:latin typeface="Arial" panose="020B0604020202020204" pitchFamily="34" charset="0"/>
              <a:cs typeface="Arial" panose="020B0604020202020204" pitchFamily="34" charset="0"/>
            </a:endParaRPr>
          </a:p>
        </p:txBody>
      </p:sp>
      <p:grpSp>
        <p:nvGrpSpPr>
          <p:cNvPr id="11" name="Group 236899">
            <a:extLst>
              <a:ext uri="{FF2B5EF4-FFF2-40B4-BE49-F238E27FC236}">
                <a16:creationId xmlns:a16="http://schemas.microsoft.com/office/drawing/2014/main" id="{896E8BE6-98BA-97AD-B16F-C122261396BC}"/>
              </a:ext>
            </a:extLst>
          </p:cNvPr>
          <p:cNvGrpSpPr/>
          <p:nvPr/>
        </p:nvGrpSpPr>
        <p:grpSpPr>
          <a:xfrm>
            <a:off x="7563197" y="650376"/>
            <a:ext cx="925195" cy="908685"/>
            <a:chOff x="0" y="0"/>
            <a:chExt cx="925195" cy="909168"/>
          </a:xfrm>
        </p:grpSpPr>
        <p:pic>
          <p:nvPicPr>
            <p:cNvPr id="12" name="Picture 46">
              <a:extLst>
                <a:ext uri="{FF2B5EF4-FFF2-40B4-BE49-F238E27FC236}">
                  <a16:creationId xmlns:a16="http://schemas.microsoft.com/office/drawing/2014/main" id="{FE4F8044-9FCC-E658-B16C-C2E09B4BF36C}"/>
                </a:ext>
              </a:extLst>
            </p:cNvPr>
            <p:cNvPicPr/>
            <p:nvPr/>
          </p:nvPicPr>
          <p:blipFill>
            <a:blip r:embed="rId2"/>
            <a:stretch>
              <a:fillRect/>
            </a:stretch>
          </p:blipFill>
          <p:spPr>
            <a:xfrm>
              <a:off x="0" y="13399"/>
              <a:ext cx="925195" cy="895769"/>
            </a:xfrm>
            <a:prstGeom prst="rect">
              <a:avLst/>
            </a:prstGeom>
          </p:spPr>
        </p:pic>
        <p:sp>
          <p:nvSpPr>
            <p:cNvPr id="13" name="Rectangle 12">
              <a:extLst>
                <a:ext uri="{FF2B5EF4-FFF2-40B4-BE49-F238E27FC236}">
                  <a16:creationId xmlns:a16="http://schemas.microsoft.com/office/drawing/2014/main" id="{BF4353AC-4EE4-1853-B3DF-06DC71C88F8D}"/>
                </a:ext>
              </a:extLst>
            </p:cNvPr>
            <p:cNvSpPr/>
            <p:nvPr/>
          </p:nvSpPr>
          <p:spPr>
            <a:xfrm>
              <a:off x="393954" y="0"/>
              <a:ext cx="202692" cy="897520"/>
            </a:xfrm>
            <a:prstGeom prst="rect">
              <a:avLst/>
            </a:prstGeom>
            <a:ln>
              <a:noFill/>
            </a:ln>
          </p:spPr>
          <p:txBody>
            <a:bodyPr vert="horz" lIns="0" tIns="0" rIns="0" bIns="0" rtlCol="0">
              <a:noAutofit/>
            </a:bodyPr>
            <a:lstStyle/>
            <a:p>
              <a:pPr>
                <a:lnSpc>
                  <a:spcPct val="107000"/>
                </a:lnSpc>
                <a:spcAft>
                  <a:spcPts val="800"/>
                </a:spcAft>
                <a:buNone/>
              </a:pPr>
              <a:r>
                <a:rPr lang="fr-FR" sz="4800" kern="100">
                  <a:solidFill>
                    <a:srgbClr val="000000"/>
                  </a:solidFill>
                  <a:effectLst/>
                  <a:latin typeface="Times New Roman" panose="02020603050405020304" pitchFamily="18" charset="0"/>
                  <a:ea typeface="Times New Roman" panose="02020603050405020304" pitchFamily="18" charset="0"/>
                </a:rPr>
                <a:t> </a:t>
              </a:r>
              <a:endParaRPr lang="fr-FR" sz="1100" kern="100">
                <a:solidFill>
                  <a:srgbClr val="000000"/>
                </a:solidFill>
                <a:effectLst/>
                <a:latin typeface="Calibri" panose="020F0502020204030204" pitchFamily="34" charset="0"/>
                <a:ea typeface="Calibri" panose="020F0502020204030204" pitchFamily="34" charset="0"/>
              </a:endParaRPr>
            </a:p>
          </p:txBody>
        </p:sp>
      </p:grpSp>
    </p:spTree>
    <p:extLst>
      <p:ext uri="{BB962C8B-B14F-4D97-AF65-F5344CB8AC3E}">
        <p14:creationId xmlns:p14="http://schemas.microsoft.com/office/powerpoint/2010/main" val="210127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50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50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50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blipFill>
          <a:blip r:embed="rId3">
            <a:lum/>
          </a:blip>
          <a:stretch/>
        </a:blipFill>
        <a:effectLst/>
      </p:bgPr>
    </p:bg>
    <p:spTree>
      <p:nvGrpSpPr>
        <p:cNvPr id="1" name=""/>
        <p:cNvGrpSpPr/>
        <p:nvPr/>
      </p:nvGrpSpPr>
      <p:grpSpPr bwMode="auto">
        <a:xfrm>
          <a:off x="0" y="0"/>
          <a:ext cx="0" cy="0"/>
          <a:chOff x="0" y="0"/>
          <a:chExt cx="0" cy="0"/>
        </a:xfrm>
      </p:grpSpPr>
      <p:sp>
        <p:nvSpPr>
          <p:cNvPr id="2" name="Espace réservé du numéro de diapositive 1"/>
          <p:cNvSpPr>
            <a:spLocks noGrp="1"/>
          </p:cNvSpPr>
          <p:nvPr>
            <p:ph type="sldNum" sz="quarter" idx="12"/>
          </p:nvPr>
        </p:nvSpPr>
        <p:spPr bwMode="auto">
          <a:xfrm>
            <a:off x="6885332" y="6207264"/>
            <a:ext cx="2057400" cy="365125"/>
          </a:xfrm>
        </p:spPr>
        <p:txBody>
          <a:bodyPr/>
          <a:lstStyle/>
          <a:p>
            <a:pPr>
              <a:defRPr/>
            </a:pPr>
            <a:fld id="{89ECEC1F-3C90-4926-9089-6A65B407B304}" type="slidenum">
              <a:rPr lang="fr-FR" sz="900"/>
              <a:t>5</a:t>
            </a:fld>
            <a:endParaRPr lang="fr-FR" sz="900"/>
          </a:p>
        </p:txBody>
      </p:sp>
      <p:sp>
        <p:nvSpPr>
          <p:cNvPr id="14" name="ZoneTexte 13"/>
          <p:cNvSpPr txBox="1"/>
          <p:nvPr/>
        </p:nvSpPr>
        <p:spPr bwMode="auto">
          <a:xfrm>
            <a:off x="3144548" y="1458582"/>
            <a:ext cx="8112139" cy="400110"/>
          </a:xfrm>
          <a:prstGeom prst="rect">
            <a:avLst/>
          </a:prstGeom>
          <a:noFill/>
        </p:spPr>
        <p:txBody>
          <a:bodyPr wrap="square" rtlCol="0">
            <a:spAutoFit/>
          </a:bodyPr>
          <a:lstStyle/>
          <a:p>
            <a:pPr>
              <a:defRPr/>
            </a:pPr>
            <a:r>
              <a:rPr lang="fr-FR" sz="2000" b="1" dirty="0">
                <a:solidFill>
                  <a:srgbClr val="164194"/>
                </a:solidFill>
                <a:latin typeface="Marianne"/>
              </a:rPr>
              <a:t>Mises en situations</a:t>
            </a:r>
            <a:endParaRPr sz="2000" dirty="0"/>
          </a:p>
        </p:txBody>
      </p:sp>
      <p:cxnSp>
        <p:nvCxnSpPr>
          <p:cNvPr id="16" name="Connecteur droit 15"/>
          <p:cNvCxnSpPr>
            <a:cxnSpLocks/>
          </p:cNvCxnSpPr>
          <p:nvPr/>
        </p:nvCxnSpPr>
        <p:spPr bwMode="auto">
          <a:xfrm>
            <a:off x="453622" y="2154987"/>
            <a:ext cx="8223239" cy="0"/>
          </a:xfrm>
          <a:prstGeom prst="line">
            <a:avLst/>
          </a:prstGeom>
          <a:ln w="3175">
            <a:solidFill>
              <a:srgbClr val="E94256"/>
            </a:solidFill>
          </a:ln>
        </p:spPr>
        <p:style>
          <a:lnRef idx="1">
            <a:schemeClr val="accent1"/>
          </a:lnRef>
          <a:fillRef idx="0">
            <a:schemeClr val="accent1"/>
          </a:fillRef>
          <a:effectRef idx="0">
            <a:schemeClr val="accent1"/>
          </a:effectRef>
          <a:fontRef idx="minor">
            <a:schemeClr val="tx1"/>
          </a:fontRef>
        </p:style>
      </p:cxnSp>
      <p:sp>
        <p:nvSpPr>
          <p:cNvPr id="26" name="Google Shape;146;g35edbde675a_0_16"/>
          <p:cNvSpPr/>
          <p:nvPr/>
        </p:nvSpPr>
        <p:spPr>
          <a:xfrm>
            <a:off x="2067715" y="2392499"/>
            <a:ext cx="1200839" cy="1008283"/>
          </a:xfrm>
          <a:prstGeom prst="rect">
            <a:avLst/>
          </a:prstGeom>
          <a:solidFill>
            <a:srgbClr val="164194"/>
          </a:solidFill>
          <a:ln>
            <a:noFill/>
          </a:ln>
          <a:effectLst>
            <a:outerShdw blurRad="152400" dist="317500" dir="5400000" sx="90000" sy="-19000" rotWithShape="0">
              <a:prstClr val="black">
                <a:alpha val="15000"/>
              </a:prstClr>
            </a:outerShdw>
            <a:reflection blurRad="6350" stA="50000" endA="300" endPos="55000" dir="5400000" sy="-100000" algn="bl" rotWithShape="0"/>
          </a:effectLst>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4500"/>
              <a:buFont typeface="Arial"/>
              <a:buNone/>
            </a:pPr>
            <a:r>
              <a:rPr lang="fr-FR" sz="4500" b="1" i="0" u="none" strike="noStrike" cap="none" dirty="0">
                <a:solidFill>
                  <a:srgbClr val="FFFFFF"/>
                </a:solidFill>
                <a:latin typeface="Arial"/>
                <a:ea typeface="Arial"/>
                <a:cs typeface="Arial"/>
                <a:sym typeface="Arial"/>
              </a:rPr>
              <a:t>1</a:t>
            </a:r>
            <a:endParaRPr sz="4500" b="0" i="0" u="none" strike="noStrike" cap="none" dirty="0">
              <a:solidFill>
                <a:schemeClr val="lt1"/>
              </a:solidFill>
              <a:latin typeface="Arial"/>
              <a:ea typeface="Arial"/>
              <a:cs typeface="Arial"/>
              <a:sym typeface="Arial"/>
            </a:endParaRPr>
          </a:p>
        </p:txBody>
      </p:sp>
      <p:sp>
        <p:nvSpPr>
          <p:cNvPr id="7" name="Google Shape;146;g35edbde675a_0_16"/>
          <p:cNvSpPr/>
          <p:nvPr/>
        </p:nvSpPr>
        <p:spPr bwMode="auto">
          <a:xfrm>
            <a:off x="3592588" y="2383798"/>
            <a:ext cx="1200839" cy="1008283"/>
          </a:xfrm>
          <a:prstGeom prst="rect">
            <a:avLst/>
          </a:prstGeom>
          <a:solidFill>
            <a:srgbClr val="164194"/>
          </a:solidFill>
          <a:ln>
            <a:noFill/>
          </a:ln>
          <a:effectLst>
            <a:outerShdw blurRad="152400" dist="317500" dir="5400000" sx="90000" sy="-19000" rotWithShape="0">
              <a:prstClr val="black">
                <a:alpha val="15000"/>
              </a:prstClr>
            </a:outerShdw>
            <a:reflection blurRad="6350" stA="50000" endA="300" endPos="55000" dir="5400000" sy="-100000" algn="bl" rotWithShape="0"/>
          </a:effectLst>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4500"/>
              <a:buFont typeface="Arial"/>
              <a:buNone/>
            </a:pPr>
            <a:r>
              <a:rPr lang="fr-FR" sz="4500" b="1" i="0" u="none" strike="noStrike" cap="none" dirty="0">
                <a:solidFill>
                  <a:srgbClr val="FFFFFF"/>
                </a:solidFill>
                <a:latin typeface="Arial"/>
                <a:ea typeface="Arial"/>
                <a:cs typeface="Arial"/>
                <a:sym typeface="Arial"/>
              </a:rPr>
              <a:t>2</a:t>
            </a:r>
            <a:endParaRPr sz="4500" b="0" i="0" u="none" strike="noStrike" cap="none" dirty="0">
              <a:solidFill>
                <a:schemeClr val="lt1"/>
              </a:solidFill>
              <a:latin typeface="Arial"/>
              <a:ea typeface="Arial"/>
              <a:cs typeface="Arial"/>
              <a:sym typeface="Arial"/>
            </a:endParaRPr>
          </a:p>
        </p:txBody>
      </p:sp>
      <p:sp>
        <p:nvSpPr>
          <p:cNvPr id="8" name="Google Shape;146;g35edbde675a_0_16"/>
          <p:cNvSpPr/>
          <p:nvPr/>
        </p:nvSpPr>
        <p:spPr bwMode="auto">
          <a:xfrm>
            <a:off x="5189840" y="2383798"/>
            <a:ext cx="1200839" cy="1008283"/>
          </a:xfrm>
          <a:prstGeom prst="rect">
            <a:avLst/>
          </a:prstGeom>
          <a:solidFill>
            <a:srgbClr val="164194"/>
          </a:solidFill>
          <a:ln>
            <a:noFill/>
          </a:ln>
          <a:effectLst>
            <a:outerShdw blurRad="152400" dist="317500" dir="5400000" sx="90000" sy="-19000" rotWithShape="0">
              <a:prstClr val="black">
                <a:alpha val="15000"/>
              </a:prstClr>
            </a:outerShdw>
            <a:reflection blurRad="6350" stA="50000" endA="300" endPos="55000" dir="5400000" sy="-100000" algn="bl" rotWithShape="0"/>
          </a:effectLst>
        </p:spPr>
        <p:txBody>
          <a:bodyPr spcFirstLastPara="1" wrap="square" lIns="91425" tIns="45700" rIns="91425" bIns="45700" anchor="t" anchorCtr="0">
            <a:noAutofit/>
          </a:bodyPr>
          <a:lstStyle/>
          <a:p>
            <a:pPr rtl="0">
              <a:buClr>
                <a:srgbClr val="000000"/>
              </a:buClr>
              <a:buSzPts val="4500"/>
            </a:pPr>
            <a:r>
              <a:rPr lang="fr-FR" sz="4500" b="1" dirty="0">
                <a:solidFill>
                  <a:srgbClr val="FFFFFF"/>
                </a:solidFill>
                <a:latin typeface="Arial"/>
                <a:cs typeface="Arial"/>
                <a:sym typeface="Arial"/>
              </a:rPr>
              <a:t>3</a:t>
            </a:r>
            <a:endParaRPr sz="4500" b="1" dirty="0">
              <a:solidFill>
                <a:srgbClr val="FFFFFF"/>
              </a:solidFill>
              <a:latin typeface="Arial"/>
              <a:cs typeface="Arial"/>
              <a:sym typeface="Arial"/>
            </a:endParaRPr>
          </a:p>
        </p:txBody>
      </p:sp>
      <p:sp>
        <p:nvSpPr>
          <p:cNvPr id="9" name="Google Shape;146;g35edbde675a_0_16"/>
          <p:cNvSpPr/>
          <p:nvPr/>
        </p:nvSpPr>
        <p:spPr bwMode="auto">
          <a:xfrm>
            <a:off x="6885549" y="2384356"/>
            <a:ext cx="1200839" cy="1008283"/>
          </a:xfrm>
          <a:prstGeom prst="rect">
            <a:avLst/>
          </a:prstGeom>
          <a:solidFill>
            <a:srgbClr val="164194"/>
          </a:solidFill>
          <a:ln>
            <a:noFill/>
          </a:ln>
          <a:effectLst>
            <a:outerShdw blurRad="152400" dist="317500" dir="5400000" sx="90000" sy="-19000" rotWithShape="0">
              <a:prstClr val="black">
                <a:alpha val="15000"/>
              </a:prstClr>
            </a:outerShdw>
            <a:reflection blurRad="6350" stA="50000" endA="300" endPos="55000" dir="5400000" sy="-100000" algn="bl" rotWithShape="0"/>
          </a:effectLst>
        </p:spPr>
        <p:txBody>
          <a:bodyPr spcFirstLastPara="1" wrap="square" lIns="91425" tIns="45700" rIns="91425" bIns="45700" anchor="t" anchorCtr="0">
            <a:noAutofit/>
          </a:bodyPr>
          <a:lstStyle/>
          <a:p>
            <a:pPr rtl="0">
              <a:buClr>
                <a:srgbClr val="000000"/>
              </a:buClr>
              <a:buSzPts val="4500"/>
            </a:pPr>
            <a:r>
              <a:rPr lang="fr-FR" sz="4500" b="1" dirty="0">
                <a:solidFill>
                  <a:srgbClr val="FFFFFF"/>
                </a:solidFill>
                <a:latin typeface="Arial"/>
                <a:cs typeface="Arial"/>
                <a:sym typeface="Arial"/>
              </a:rPr>
              <a:t>4</a:t>
            </a:r>
            <a:endParaRPr sz="4500" b="1" dirty="0">
              <a:solidFill>
                <a:srgbClr val="FFFFFF"/>
              </a:solidFill>
              <a:latin typeface="Arial"/>
              <a:cs typeface="Arial"/>
              <a:sym typeface="Arial"/>
            </a:endParaRPr>
          </a:p>
        </p:txBody>
      </p:sp>
      <p:sp>
        <p:nvSpPr>
          <p:cNvPr id="10" name="Google Shape;146;g35edbde675a_0_16"/>
          <p:cNvSpPr/>
          <p:nvPr/>
        </p:nvSpPr>
        <p:spPr bwMode="auto">
          <a:xfrm>
            <a:off x="471982" y="3621689"/>
            <a:ext cx="1200839" cy="1008283"/>
          </a:xfrm>
          <a:prstGeom prst="rect">
            <a:avLst/>
          </a:prstGeom>
          <a:solidFill>
            <a:srgbClr val="164194"/>
          </a:solidFill>
          <a:ln>
            <a:noFill/>
          </a:ln>
          <a:effectLst>
            <a:outerShdw blurRad="152400" dist="317500" dir="5400000" sx="90000" sy="-19000" rotWithShape="0">
              <a:prstClr val="black">
                <a:alpha val="15000"/>
              </a:prstClr>
            </a:outerShdw>
            <a:reflection blurRad="6350" stA="50000" endA="300" endPos="55000" dir="5400000" sy="-100000" algn="bl" rotWithShape="0"/>
          </a:effectLst>
        </p:spPr>
        <p:txBody>
          <a:bodyPr spcFirstLastPara="1" wrap="square" lIns="91425" tIns="45700" rIns="91425" bIns="45700" anchor="t" anchorCtr="0">
            <a:noAutofit/>
          </a:bodyPr>
          <a:lstStyle/>
          <a:p>
            <a:pPr rtl="0">
              <a:buClr>
                <a:srgbClr val="000000"/>
              </a:buClr>
              <a:buSzPts val="4500"/>
            </a:pPr>
            <a:r>
              <a:rPr lang="fr-FR" sz="4500" b="1" dirty="0">
                <a:solidFill>
                  <a:srgbClr val="FFFFFF"/>
                </a:solidFill>
                <a:latin typeface="Arial"/>
                <a:cs typeface="Arial"/>
                <a:sym typeface="Arial"/>
              </a:rPr>
              <a:t>5</a:t>
            </a:r>
            <a:endParaRPr sz="4500" b="1" dirty="0">
              <a:solidFill>
                <a:srgbClr val="FFFFFF"/>
              </a:solidFill>
              <a:latin typeface="Arial"/>
              <a:cs typeface="Arial"/>
              <a:sym typeface="Arial"/>
            </a:endParaRPr>
          </a:p>
        </p:txBody>
      </p:sp>
      <p:sp>
        <p:nvSpPr>
          <p:cNvPr id="11" name="Google Shape;146;g35edbde675a_0_16"/>
          <p:cNvSpPr/>
          <p:nvPr/>
        </p:nvSpPr>
        <p:spPr bwMode="auto">
          <a:xfrm>
            <a:off x="2067716" y="3620891"/>
            <a:ext cx="1200839" cy="1008283"/>
          </a:xfrm>
          <a:prstGeom prst="rect">
            <a:avLst/>
          </a:prstGeom>
          <a:solidFill>
            <a:srgbClr val="164194"/>
          </a:solidFill>
          <a:ln>
            <a:noFill/>
          </a:ln>
          <a:effectLst>
            <a:outerShdw blurRad="152400" dist="317500" dir="5400000" sx="90000" sy="-19000" rotWithShape="0">
              <a:prstClr val="black">
                <a:alpha val="15000"/>
              </a:prstClr>
            </a:outerShdw>
            <a:reflection blurRad="6350" stA="50000" endA="300" endPos="55000" dir="5400000" sy="-100000" algn="bl" rotWithShape="0"/>
          </a:effectLst>
        </p:spPr>
        <p:txBody>
          <a:bodyPr spcFirstLastPara="1" wrap="square" lIns="91425" tIns="45700" rIns="91425" bIns="45700" anchor="t" anchorCtr="0">
            <a:noAutofit/>
          </a:bodyPr>
          <a:lstStyle/>
          <a:p>
            <a:pPr rtl="0">
              <a:buClr>
                <a:srgbClr val="000000"/>
              </a:buClr>
              <a:buSzPts val="4500"/>
            </a:pPr>
            <a:r>
              <a:rPr lang="fr-FR" sz="4500" b="1" dirty="0">
                <a:solidFill>
                  <a:srgbClr val="FFFFFF"/>
                </a:solidFill>
                <a:latin typeface="Arial"/>
                <a:cs typeface="Arial"/>
                <a:sym typeface="Arial"/>
              </a:rPr>
              <a:t>6</a:t>
            </a:r>
            <a:endParaRPr sz="4500" b="1" dirty="0">
              <a:solidFill>
                <a:srgbClr val="FFFFFF"/>
              </a:solidFill>
              <a:latin typeface="Arial"/>
              <a:cs typeface="Arial"/>
              <a:sym typeface="Arial"/>
            </a:endParaRPr>
          </a:p>
        </p:txBody>
      </p:sp>
      <p:sp>
        <p:nvSpPr>
          <p:cNvPr id="12" name="Google Shape;146;g35edbde675a_0_16"/>
          <p:cNvSpPr/>
          <p:nvPr/>
        </p:nvSpPr>
        <p:spPr bwMode="auto">
          <a:xfrm>
            <a:off x="3592588" y="3622712"/>
            <a:ext cx="1200839" cy="1008283"/>
          </a:xfrm>
          <a:prstGeom prst="rect">
            <a:avLst/>
          </a:prstGeom>
          <a:solidFill>
            <a:srgbClr val="164194"/>
          </a:solidFill>
          <a:ln>
            <a:noFill/>
          </a:ln>
          <a:effectLst>
            <a:outerShdw blurRad="152400" dist="317500" dir="5400000" sx="90000" sy="-19000" rotWithShape="0">
              <a:prstClr val="black">
                <a:alpha val="15000"/>
              </a:prstClr>
            </a:outerShdw>
            <a:reflection blurRad="6350" stA="50000" endA="300" endPos="55000" dir="5400000" sy="-100000" algn="bl" rotWithShape="0"/>
          </a:effectLst>
        </p:spPr>
        <p:txBody>
          <a:bodyPr spcFirstLastPara="1" wrap="square" lIns="91425" tIns="45700" rIns="91425" bIns="45700" anchor="t" anchorCtr="0">
            <a:noAutofit/>
          </a:bodyPr>
          <a:lstStyle/>
          <a:p>
            <a:pPr rtl="0">
              <a:buClr>
                <a:srgbClr val="000000"/>
              </a:buClr>
              <a:buSzPts val="4500"/>
            </a:pPr>
            <a:r>
              <a:rPr lang="fr-FR" sz="4500" b="1" dirty="0">
                <a:solidFill>
                  <a:srgbClr val="FFFFFF"/>
                </a:solidFill>
                <a:latin typeface="Arial"/>
                <a:cs typeface="Arial"/>
                <a:sym typeface="Arial"/>
              </a:rPr>
              <a:t>7</a:t>
            </a:r>
            <a:endParaRPr sz="4500" b="1" dirty="0">
              <a:solidFill>
                <a:srgbClr val="FFFFFF"/>
              </a:solidFill>
              <a:latin typeface="Arial"/>
              <a:cs typeface="Arial"/>
              <a:sym typeface="Arial"/>
            </a:endParaRPr>
          </a:p>
        </p:txBody>
      </p:sp>
      <p:sp>
        <p:nvSpPr>
          <p:cNvPr id="13" name="Google Shape;146;g35edbde675a_0_16">
            <a:hlinkClick r:id="" action="ppaction://noaction"/>
          </p:cNvPr>
          <p:cNvSpPr/>
          <p:nvPr/>
        </p:nvSpPr>
        <p:spPr bwMode="auto">
          <a:xfrm>
            <a:off x="5187451" y="3622713"/>
            <a:ext cx="1200839" cy="1008283"/>
          </a:xfrm>
          <a:prstGeom prst="rect">
            <a:avLst/>
          </a:prstGeom>
          <a:solidFill>
            <a:srgbClr val="164194"/>
          </a:solidFill>
          <a:ln>
            <a:noFill/>
          </a:ln>
          <a:effectLst>
            <a:outerShdw blurRad="152400" dist="317500" dir="5400000" sx="90000" sy="-19000" rotWithShape="0">
              <a:prstClr val="black">
                <a:alpha val="15000"/>
              </a:prstClr>
            </a:outerShdw>
            <a:reflection blurRad="6350" stA="50000" endA="300" endPos="55000" dir="5400000" sy="-100000" algn="bl" rotWithShape="0"/>
          </a:effectLst>
        </p:spPr>
        <p:txBody>
          <a:bodyPr spcFirstLastPara="1" wrap="square" lIns="91425" tIns="45700" rIns="91425" bIns="45700" anchor="t" anchorCtr="0">
            <a:noAutofit/>
          </a:bodyPr>
          <a:lstStyle/>
          <a:p>
            <a:pPr rtl="0">
              <a:buClr>
                <a:srgbClr val="000000"/>
              </a:buClr>
              <a:buSzPts val="4500"/>
            </a:pPr>
            <a:r>
              <a:rPr lang="fr-FR" sz="4500" b="1" dirty="0">
                <a:solidFill>
                  <a:srgbClr val="FFFFFF"/>
                </a:solidFill>
                <a:latin typeface="Arial"/>
                <a:cs typeface="Arial"/>
                <a:sym typeface="Arial"/>
              </a:rPr>
              <a:t>8</a:t>
            </a:r>
            <a:endParaRPr sz="4500" b="1" dirty="0">
              <a:solidFill>
                <a:srgbClr val="FFFFFF"/>
              </a:solidFill>
              <a:latin typeface="Arial"/>
              <a:cs typeface="Arial"/>
              <a:sym typeface="Arial"/>
            </a:endParaRPr>
          </a:p>
        </p:txBody>
      </p:sp>
      <p:sp>
        <p:nvSpPr>
          <p:cNvPr id="15" name="Google Shape;146;g35edbde675a_0_16"/>
          <p:cNvSpPr/>
          <p:nvPr/>
        </p:nvSpPr>
        <p:spPr bwMode="auto">
          <a:xfrm>
            <a:off x="6885332" y="3622712"/>
            <a:ext cx="1200839" cy="1008283"/>
          </a:xfrm>
          <a:prstGeom prst="rect">
            <a:avLst/>
          </a:prstGeom>
          <a:solidFill>
            <a:srgbClr val="164194"/>
          </a:solidFill>
          <a:ln>
            <a:noFill/>
          </a:ln>
          <a:effectLst>
            <a:outerShdw blurRad="152400" dist="317500" dir="5400000" sx="90000" sy="-19000" rotWithShape="0">
              <a:prstClr val="black">
                <a:alpha val="15000"/>
              </a:prstClr>
            </a:outerShdw>
            <a:reflection blurRad="6350" stA="50000" endA="300" endPos="55000" dir="5400000" sy="-100000" algn="bl" rotWithShape="0"/>
          </a:effectLst>
        </p:spPr>
        <p:txBody>
          <a:bodyPr spcFirstLastPara="1" wrap="square" lIns="91425" tIns="45700" rIns="91425" bIns="45700" anchor="t" anchorCtr="0">
            <a:noAutofit/>
          </a:bodyPr>
          <a:lstStyle/>
          <a:p>
            <a:pPr rtl="0">
              <a:buClr>
                <a:srgbClr val="000000"/>
              </a:buClr>
              <a:buSzPts val="4500"/>
            </a:pPr>
            <a:r>
              <a:rPr lang="fr-FR" sz="4500" b="1" dirty="0">
                <a:solidFill>
                  <a:srgbClr val="FFFFFF"/>
                </a:solidFill>
                <a:latin typeface="Arial"/>
                <a:cs typeface="Arial"/>
                <a:sym typeface="Arial"/>
              </a:rPr>
              <a:t>9</a:t>
            </a:r>
            <a:endParaRPr sz="4500" b="1" dirty="0">
              <a:solidFill>
                <a:srgbClr val="FFFFFF"/>
              </a:solidFill>
              <a:latin typeface="Arial"/>
              <a:cs typeface="Arial"/>
              <a:sym typeface="Arial"/>
            </a:endParaRPr>
          </a:p>
        </p:txBody>
      </p:sp>
      <p:sp>
        <p:nvSpPr>
          <p:cNvPr id="17" name="Google Shape;146;g35edbde675a_0_16"/>
          <p:cNvSpPr/>
          <p:nvPr/>
        </p:nvSpPr>
        <p:spPr bwMode="auto">
          <a:xfrm>
            <a:off x="471983" y="4991773"/>
            <a:ext cx="1200839" cy="1008283"/>
          </a:xfrm>
          <a:prstGeom prst="rect">
            <a:avLst/>
          </a:prstGeom>
          <a:solidFill>
            <a:srgbClr val="164194"/>
          </a:solidFill>
          <a:ln>
            <a:noFill/>
          </a:ln>
          <a:effectLst>
            <a:outerShdw blurRad="152400" dist="317500" dir="5400000" sx="90000" sy="-19000" rotWithShape="0">
              <a:prstClr val="black">
                <a:alpha val="15000"/>
              </a:prstClr>
            </a:outerShdw>
            <a:reflection blurRad="6350" stA="50000" endA="300" endPos="55000" dir="5400000" sy="-100000" algn="bl" rotWithShape="0"/>
          </a:effectLst>
        </p:spPr>
        <p:txBody>
          <a:bodyPr spcFirstLastPara="1" wrap="square" lIns="91425" tIns="45700" rIns="91425" bIns="45700" anchor="t" anchorCtr="0">
            <a:noAutofit/>
          </a:bodyPr>
          <a:lstStyle/>
          <a:p>
            <a:pPr rtl="0">
              <a:buClr>
                <a:srgbClr val="000000"/>
              </a:buClr>
              <a:buSzPts val="4500"/>
            </a:pPr>
            <a:r>
              <a:rPr lang="fr-FR" sz="4500" b="1" dirty="0">
                <a:solidFill>
                  <a:srgbClr val="FFFFFF"/>
                </a:solidFill>
                <a:latin typeface="Arial"/>
                <a:cs typeface="Arial"/>
                <a:sym typeface="Arial"/>
              </a:rPr>
              <a:t>10</a:t>
            </a:r>
            <a:endParaRPr sz="4500" b="1" dirty="0">
              <a:solidFill>
                <a:srgbClr val="FFFFFF"/>
              </a:solidFill>
              <a:latin typeface="Arial"/>
              <a:cs typeface="Arial"/>
              <a:sym typeface="Arial"/>
            </a:endParaRPr>
          </a:p>
        </p:txBody>
      </p:sp>
      <p:sp>
        <p:nvSpPr>
          <p:cNvPr id="18" name="Google Shape;146;g35edbde675a_0_16"/>
          <p:cNvSpPr/>
          <p:nvPr/>
        </p:nvSpPr>
        <p:spPr bwMode="auto">
          <a:xfrm>
            <a:off x="2068761" y="4996555"/>
            <a:ext cx="1200839" cy="1008283"/>
          </a:xfrm>
          <a:prstGeom prst="rect">
            <a:avLst/>
          </a:prstGeom>
          <a:solidFill>
            <a:srgbClr val="164194"/>
          </a:solidFill>
          <a:ln>
            <a:noFill/>
          </a:ln>
          <a:effectLst>
            <a:outerShdw blurRad="152400" dist="317500" dir="5400000" sx="90000" sy="-19000" rotWithShape="0">
              <a:prstClr val="black">
                <a:alpha val="15000"/>
              </a:prstClr>
            </a:outerShdw>
            <a:reflection blurRad="6350" stA="50000" endA="300" endPos="55000" dir="5400000" sy="-100000" algn="bl" rotWithShape="0"/>
          </a:effectLst>
        </p:spPr>
        <p:txBody>
          <a:bodyPr spcFirstLastPara="1" wrap="square" lIns="91425" tIns="45700" rIns="91425" bIns="45700" anchor="t" anchorCtr="0">
            <a:noAutofit/>
          </a:bodyPr>
          <a:lstStyle/>
          <a:p>
            <a:pPr rtl="0">
              <a:buClr>
                <a:srgbClr val="000000"/>
              </a:buClr>
              <a:buSzPts val="4500"/>
            </a:pPr>
            <a:r>
              <a:rPr lang="fr-FR" sz="4500" b="1" dirty="0">
                <a:solidFill>
                  <a:srgbClr val="FFFFFF"/>
                </a:solidFill>
                <a:latin typeface="Arial"/>
                <a:cs typeface="Arial"/>
                <a:sym typeface="Arial"/>
              </a:rPr>
              <a:t>11</a:t>
            </a:r>
            <a:endParaRPr sz="4500" b="1" dirty="0">
              <a:solidFill>
                <a:srgbClr val="FFFFFF"/>
              </a:solidFill>
              <a:latin typeface="Arial"/>
              <a:cs typeface="Arial"/>
              <a:sym typeface="Arial"/>
            </a:endParaRPr>
          </a:p>
        </p:txBody>
      </p:sp>
      <p:sp>
        <p:nvSpPr>
          <p:cNvPr id="19" name="Google Shape;146;g35edbde675a_0_16"/>
          <p:cNvSpPr/>
          <p:nvPr/>
        </p:nvSpPr>
        <p:spPr bwMode="auto">
          <a:xfrm>
            <a:off x="3592588" y="4996554"/>
            <a:ext cx="1200839" cy="1008283"/>
          </a:xfrm>
          <a:prstGeom prst="rect">
            <a:avLst/>
          </a:prstGeom>
          <a:solidFill>
            <a:srgbClr val="164194"/>
          </a:solidFill>
          <a:ln>
            <a:noFill/>
          </a:ln>
          <a:effectLst>
            <a:outerShdw blurRad="152400" dist="317500" dir="5400000" sx="90000" sy="-19000" rotWithShape="0">
              <a:prstClr val="black">
                <a:alpha val="15000"/>
              </a:prstClr>
            </a:outerShdw>
            <a:reflection blurRad="6350" stA="50000" endA="300" endPos="55000" dir="5400000" sy="-100000" algn="bl" rotWithShape="0"/>
          </a:effectLst>
        </p:spPr>
        <p:txBody>
          <a:bodyPr spcFirstLastPara="1" wrap="square" lIns="91425" tIns="45700" rIns="91425" bIns="45700" anchor="t" anchorCtr="0">
            <a:noAutofit/>
          </a:bodyPr>
          <a:lstStyle/>
          <a:p>
            <a:pPr rtl="0">
              <a:buClr>
                <a:srgbClr val="000000"/>
              </a:buClr>
              <a:buSzPts val="4500"/>
            </a:pPr>
            <a:r>
              <a:rPr lang="fr-FR" sz="4500" b="1" dirty="0">
                <a:solidFill>
                  <a:srgbClr val="FFFFFF"/>
                </a:solidFill>
                <a:latin typeface="Arial"/>
                <a:cs typeface="Arial"/>
                <a:sym typeface="Arial"/>
              </a:rPr>
              <a:t>12</a:t>
            </a:r>
            <a:endParaRPr sz="4500" b="1" dirty="0">
              <a:solidFill>
                <a:srgbClr val="FFFFFF"/>
              </a:solidFill>
              <a:latin typeface="Arial"/>
              <a:cs typeface="Arial"/>
              <a:sym typeface="Arial"/>
            </a:endParaRPr>
          </a:p>
        </p:txBody>
      </p:sp>
      <p:sp>
        <p:nvSpPr>
          <p:cNvPr id="20" name="Google Shape;146;g35edbde675a_0_16"/>
          <p:cNvSpPr/>
          <p:nvPr/>
        </p:nvSpPr>
        <p:spPr bwMode="auto">
          <a:xfrm>
            <a:off x="5189366" y="4991773"/>
            <a:ext cx="1200839" cy="1008283"/>
          </a:xfrm>
          <a:prstGeom prst="rect">
            <a:avLst/>
          </a:prstGeom>
          <a:solidFill>
            <a:srgbClr val="164194"/>
          </a:solidFill>
          <a:ln>
            <a:noFill/>
          </a:ln>
          <a:effectLst>
            <a:outerShdw blurRad="152400" dist="317500" dir="5400000" sx="90000" sy="-19000" rotWithShape="0">
              <a:prstClr val="black">
                <a:alpha val="15000"/>
              </a:prstClr>
            </a:outerShdw>
            <a:reflection blurRad="6350" stA="50000" endA="300" endPos="55000" dir="5400000" sy="-100000" algn="bl" rotWithShape="0"/>
          </a:effectLst>
        </p:spPr>
        <p:txBody>
          <a:bodyPr spcFirstLastPara="1" wrap="square" lIns="91425" tIns="45700" rIns="91425" bIns="45700" anchor="t" anchorCtr="0">
            <a:noAutofit/>
          </a:bodyPr>
          <a:lstStyle/>
          <a:p>
            <a:pPr rtl="0">
              <a:buClr>
                <a:srgbClr val="000000"/>
              </a:buClr>
              <a:buSzPts val="4500"/>
            </a:pPr>
            <a:r>
              <a:rPr lang="fr-FR" sz="4500" b="1" dirty="0">
                <a:solidFill>
                  <a:srgbClr val="FFFFFF"/>
                </a:solidFill>
                <a:latin typeface="Arial"/>
                <a:cs typeface="Arial"/>
                <a:sym typeface="Arial"/>
              </a:rPr>
              <a:t>13</a:t>
            </a:r>
            <a:endParaRPr sz="4500" b="1" dirty="0">
              <a:solidFill>
                <a:srgbClr val="FFFFFF"/>
              </a:solidFill>
              <a:latin typeface="Arial"/>
              <a:cs typeface="Arial"/>
              <a:sym typeface="Arial"/>
            </a:endParaRPr>
          </a:p>
        </p:txBody>
      </p:sp>
      <p:sp>
        <p:nvSpPr>
          <p:cNvPr id="4" name="Google Shape;146;g35edbde675a_0_16">
            <a:extLst>
              <a:ext uri="{FF2B5EF4-FFF2-40B4-BE49-F238E27FC236}">
                <a16:creationId xmlns:a16="http://schemas.microsoft.com/office/drawing/2014/main" id="{0CC9CE6A-F046-3A5A-381C-93ACB3CA86C7}"/>
              </a:ext>
            </a:extLst>
          </p:cNvPr>
          <p:cNvSpPr/>
          <p:nvPr/>
        </p:nvSpPr>
        <p:spPr bwMode="auto">
          <a:xfrm>
            <a:off x="6885331" y="4966420"/>
            <a:ext cx="1200839" cy="1008283"/>
          </a:xfrm>
          <a:prstGeom prst="rect">
            <a:avLst/>
          </a:prstGeom>
          <a:solidFill>
            <a:srgbClr val="164194"/>
          </a:solidFill>
          <a:ln>
            <a:noFill/>
          </a:ln>
          <a:effectLst>
            <a:outerShdw blurRad="152400" dist="317500" dir="5400000" sx="90000" sy="-19000" rotWithShape="0">
              <a:prstClr val="black">
                <a:alpha val="15000"/>
              </a:prstClr>
            </a:outerShdw>
            <a:reflection blurRad="6350" stA="50000" endA="300" endPos="55000" dir="5400000" sy="-100000" algn="bl" rotWithShape="0"/>
          </a:effectLst>
        </p:spPr>
        <p:txBody>
          <a:bodyPr spcFirstLastPara="1" wrap="square" lIns="91425" tIns="45700" rIns="91425" bIns="45700" anchor="t" anchorCtr="0">
            <a:noAutofit/>
          </a:bodyPr>
          <a:lstStyle/>
          <a:p>
            <a:pPr rtl="0">
              <a:buClr>
                <a:srgbClr val="000000"/>
              </a:buClr>
              <a:buSzPts val="4500"/>
            </a:pPr>
            <a:r>
              <a:rPr lang="fr-FR" sz="1400" b="1" dirty="0">
                <a:solidFill>
                  <a:srgbClr val="FFFFFF"/>
                </a:solidFill>
                <a:latin typeface="Arial"/>
                <a:cs typeface="Arial"/>
                <a:sym typeface="Arial"/>
              </a:rPr>
              <a:t>Conclusion</a:t>
            </a:r>
            <a:endParaRPr sz="1400" b="1" dirty="0">
              <a:solidFill>
                <a:srgbClr val="FFFFFF"/>
              </a:solidFill>
              <a:latin typeface="Arial"/>
              <a:cs typeface="Arial"/>
              <a:sym typeface="Arial"/>
            </a:endParaRPr>
          </a:p>
        </p:txBody>
      </p:sp>
      <mc:AlternateContent xmlns:mc="http://schemas.openxmlformats.org/markup-compatibility/2006" xmlns:pslz="http://schemas.microsoft.com/office/powerpoint/2016/slidezoom">
        <mc:Choice Requires="pslz">
          <p:graphicFrame>
            <p:nvGraphicFramePr>
              <p:cNvPr id="6" name="Zoom de diapositive 5">
                <a:extLst>
                  <a:ext uri="{FF2B5EF4-FFF2-40B4-BE49-F238E27FC236}">
                    <a16:creationId xmlns:a16="http://schemas.microsoft.com/office/drawing/2014/main" id="{1335C3B3-75EB-373A-8E6D-571C74A70FB0}"/>
                  </a:ext>
                </a:extLst>
              </p:cNvPr>
              <p:cNvGraphicFramePr>
                <a:graphicFrameLocks noChangeAspect="1"/>
              </p:cNvGraphicFramePr>
              <p:nvPr>
                <p:extLst>
                  <p:ext uri="{D42A27DB-BD31-4B8C-83A1-F6EECF244321}">
                    <p14:modId xmlns:p14="http://schemas.microsoft.com/office/powerpoint/2010/main" val="1560945228"/>
                  </p:ext>
                </p:extLst>
              </p:nvPr>
            </p:nvGraphicFramePr>
            <p:xfrm>
              <a:off x="2667000" y="4178009"/>
              <a:ext cx="601554" cy="451165"/>
            </p:xfrm>
            <a:graphic>
              <a:graphicData uri="http://schemas.microsoft.com/office/powerpoint/2016/slidezoom">
                <pslz:sldZm>
                  <pslz:sldZmObj sldId="323" cId="1509467470">
                    <pslz:zmPr id="{B683C0BE-DDD0-46C3-89D7-37576BD99A5E}" returnToParent="0" transitionDur="1000">
                      <p166:blipFill xmlns:p166="http://schemas.microsoft.com/office/powerpoint/2016/6/main">
                        <a:blip r:embed="rId4"/>
                        <a:stretch>
                          <a:fillRect/>
                        </a:stretch>
                      </p166:blipFill>
                      <p166:spPr xmlns:p166="http://schemas.microsoft.com/office/powerpoint/2016/6/main">
                        <a:xfrm>
                          <a:off x="0" y="0"/>
                          <a:ext cx="601554" cy="451165"/>
                        </a:xfrm>
                        <a:prstGeom prst="rect">
                          <a:avLst/>
                        </a:prstGeom>
                        <a:ln w="3175">
                          <a:solidFill>
                            <a:prstClr val="ltGray"/>
                          </a:solidFill>
                        </a:ln>
                      </p166:spPr>
                    </pslz:zmPr>
                  </pslz:sldZmObj>
                </pslz:sldZm>
              </a:graphicData>
            </a:graphic>
          </p:graphicFrame>
        </mc:Choice>
        <mc:Fallback xmlns="">
          <p:pic>
            <p:nvPicPr>
              <p:cNvPr id="6" name="Zoom de diapositive 5">
                <a:hlinkClick r:id="rId5" action="ppaction://hlinksldjump"/>
                <a:extLst>
                  <a:ext uri="{FF2B5EF4-FFF2-40B4-BE49-F238E27FC236}">
                    <a16:creationId xmlns:a16="http://schemas.microsoft.com/office/drawing/2014/main" id="{1335C3B3-75EB-373A-8E6D-571C74A70FB0}"/>
                  </a:ext>
                </a:extLst>
              </p:cNvPr>
              <p:cNvPicPr>
                <a:picLocks noGrp="1" noRot="1" noChangeAspect="1" noMove="1" noResize="1" noEditPoints="1" noAdjustHandles="1" noChangeArrowheads="1" noChangeShapeType="1"/>
              </p:cNvPicPr>
              <p:nvPr/>
            </p:nvPicPr>
            <p:blipFill>
              <a:blip r:embed="rId6"/>
              <a:stretch>
                <a:fillRect/>
              </a:stretch>
            </p:blipFill>
            <p:spPr>
              <a:xfrm>
                <a:off x="2667000" y="4178009"/>
                <a:ext cx="601554" cy="45116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2" name="Zoom de diapositive 21">
                <a:extLst>
                  <a:ext uri="{FF2B5EF4-FFF2-40B4-BE49-F238E27FC236}">
                    <a16:creationId xmlns:a16="http://schemas.microsoft.com/office/drawing/2014/main" id="{8776A982-0775-FD86-EFFC-5D33AFF411B2}"/>
                  </a:ext>
                </a:extLst>
              </p:cNvPr>
              <p:cNvGraphicFramePr>
                <a:graphicFrameLocks noChangeAspect="1"/>
              </p:cNvGraphicFramePr>
              <p:nvPr>
                <p:extLst>
                  <p:ext uri="{D42A27DB-BD31-4B8C-83A1-F6EECF244321}">
                    <p14:modId xmlns:p14="http://schemas.microsoft.com/office/powerpoint/2010/main" val="1485914598"/>
                  </p:ext>
                </p:extLst>
              </p:nvPr>
            </p:nvGraphicFramePr>
            <p:xfrm>
              <a:off x="1057829" y="4167930"/>
              <a:ext cx="614992" cy="461244"/>
            </p:xfrm>
            <a:graphic>
              <a:graphicData uri="http://schemas.microsoft.com/office/powerpoint/2016/slidezoom">
                <pslz:sldZm>
                  <pslz:sldZmObj sldId="350" cId="984722507">
                    <pslz:zmPr id="{6D826018-4F5E-43BD-B428-9814D3F684E8}" returnToParent="0" transitionDur="1000">
                      <p166:blipFill xmlns:p166="http://schemas.microsoft.com/office/powerpoint/2016/6/main">
                        <a:blip r:embed="rId7"/>
                        <a:stretch>
                          <a:fillRect/>
                        </a:stretch>
                      </p166:blipFill>
                      <p166:spPr xmlns:p166="http://schemas.microsoft.com/office/powerpoint/2016/6/main">
                        <a:xfrm>
                          <a:off x="0" y="0"/>
                          <a:ext cx="614992" cy="461244"/>
                        </a:xfrm>
                        <a:prstGeom prst="rect">
                          <a:avLst/>
                        </a:prstGeom>
                        <a:ln w="3175">
                          <a:solidFill>
                            <a:prstClr val="ltGray"/>
                          </a:solidFill>
                        </a:ln>
                      </p166:spPr>
                    </pslz:zmPr>
                  </pslz:sldZmObj>
                </pslz:sldZm>
              </a:graphicData>
            </a:graphic>
          </p:graphicFrame>
        </mc:Choice>
        <mc:Fallback xmlns="">
          <p:pic>
            <p:nvPicPr>
              <p:cNvPr id="22" name="Zoom de diapositive 21">
                <a:hlinkClick r:id="rId8" action="ppaction://hlinksldjump"/>
                <a:extLst>
                  <a:ext uri="{FF2B5EF4-FFF2-40B4-BE49-F238E27FC236}">
                    <a16:creationId xmlns:a16="http://schemas.microsoft.com/office/drawing/2014/main" id="{8776A982-0775-FD86-EFFC-5D33AFF411B2}"/>
                  </a:ext>
                </a:extLst>
              </p:cNvPr>
              <p:cNvPicPr>
                <a:picLocks noGrp="1" noRot="1" noChangeAspect="1" noMove="1" noResize="1" noEditPoints="1" noAdjustHandles="1" noChangeArrowheads="1" noChangeShapeType="1"/>
              </p:cNvPicPr>
              <p:nvPr/>
            </p:nvPicPr>
            <p:blipFill>
              <a:blip r:embed="rId9"/>
              <a:stretch>
                <a:fillRect/>
              </a:stretch>
            </p:blipFill>
            <p:spPr>
              <a:xfrm>
                <a:off x="1057829" y="4167930"/>
                <a:ext cx="614992" cy="46124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4" name="Zoom de diapositive 23">
                <a:extLst>
                  <a:ext uri="{FF2B5EF4-FFF2-40B4-BE49-F238E27FC236}">
                    <a16:creationId xmlns:a16="http://schemas.microsoft.com/office/drawing/2014/main" id="{CF1EE0A3-E50D-0C53-A46C-FE793FA0E848}"/>
                  </a:ext>
                </a:extLst>
              </p:cNvPr>
              <p:cNvGraphicFramePr>
                <a:graphicFrameLocks noChangeAspect="1"/>
              </p:cNvGraphicFramePr>
              <p:nvPr>
                <p:extLst>
                  <p:ext uri="{D42A27DB-BD31-4B8C-83A1-F6EECF244321}">
                    <p14:modId xmlns:p14="http://schemas.microsoft.com/office/powerpoint/2010/main" val="3392904048"/>
                  </p:ext>
                </p:extLst>
              </p:nvPr>
            </p:nvGraphicFramePr>
            <p:xfrm>
              <a:off x="7483212" y="2937933"/>
              <a:ext cx="602957" cy="452218"/>
            </p:xfrm>
            <a:graphic>
              <a:graphicData uri="http://schemas.microsoft.com/office/powerpoint/2016/slidezoom">
                <pslz:sldZm>
                  <pslz:sldZmObj sldId="326" cId="2963129121">
                    <pslz:zmPr id="{3CEA70C0-F0B8-4F9F-A335-DBD6DD685E85}" returnToParent="0" transitionDur="1000">
                      <p166:blipFill xmlns:p166="http://schemas.microsoft.com/office/powerpoint/2016/6/main">
                        <a:blip r:embed="rId10"/>
                        <a:stretch>
                          <a:fillRect/>
                        </a:stretch>
                      </p166:blipFill>
                      <p166:spPr xmlns:p166="http://schemas.microsoft.com/office/powerpoint/2016/6/main">
                        <a:xfrm>
                          <a:off x="0" y="0"/>
                          <a:ext cx="602957" cy="452218"/>
                        </a:xfrm>
                        <a:prstGeom prst="rect">
                          <a:avLst/>
                        </a:prstGeom>
                        <a:ln w="3175">
                          <a:solidFill>
                            <a:prstClr val="ltGray"/>
                          </a:solidFill>
                        </a:ln>
                      </p166:spPr>
                    </pslz:zmPr>
                  </pslz:sldZmObj>
                </pslz:sldZm>
              </a:graphicData>
            </a:graphic>
          </p:graphicFrame>
        </mc:Choice>
        <mc:Fallback xmlns="">
          <p:pic>
            <p:nvPicPr>
              <p:cNvPr id="24" name="Zoom de diapositive 23">
                <a:hlinkClick r:id="rId11" action="ppaction://hlinksldjump"/>
                <a:extLst>
                  <a:ext uri="{FF2B5EF4-FFF2-40B4-BE49-F238E27FC236}">
                    <a16:creationId xmlns:a16="http://schemas.microsoft.com/office/drawing/2014/main" id="{CF1EE0A3-E50D-0C53-A46C-FE793FA0E848}"/>
                  </a:ext>
                </a:extLst>
              </p:cNvPr>
              <p:cNvPicPr>
                <a:picLocks noGrp="1" noRot="1" noChangeAspect="1" noMove="1" noResize="1" noEditPoints="1" noAdjustHandles="1" noChangeArrowheads="1" noChangeShapeType="1"/>
              </p:cNvPicPr>
              <p:nvPr/>
            </p:nvPicPr>
            <p:blipFill>
              <a:blip r:embed="rId12"/>
              <a:stretch>
                <a:fillRect/>
              </a:stretch>
            </p:blipFill>
            <p:spPr>
              <a:xfrm>
                <a:off x="7483212" y="2937933"/>
                <a:ext cx="602957" cy="452218"/>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7" name="Zoom de diapositive 26">
                <a:extLst>
                  <a:ext uri="{FF2B5EF4-FFF2-40B4-BE49-F238E27FC236}">
                    <a16:creationId xmlns:a16="http://schemas.microsoft.com/office/drawing/2014/main" id="{0612A471-C2C7-AA53-85DF-20CBBEB1C0BC}"/>
                  </a:ext>
                </a:extLst>
              </p:cNvPr>
              <p:cNvGraphicFramePr>
                <a:graphicFrameLocks noChangeAspect="1"/>
              </p:cNvGraphicFramePr>
              <p:nvPr>
                <p:extLst>
                  <p:ext uri="{D42A27DB-BD31-4B8C-83A1-F6EECF244321}">
                    <p14:modId xmlns:p14="http://schemas.microsoft.com/office/powerpoint/2010/main" val="1725312711"/>
                  </p:ext>
                </p:extLst>
              </p:nvPr>
            </p:nvGraphicFramePr>
            <p:xfrm>
              <a:off x="2667000" y="2949616"/>
              <a:ext cx="601554" cy="451166"/>
            </p:xfrm>
            <a:graphic>
              <a:graphicData uri="http://schemas.microsoft.com/office/powerpoint/2016/slidezoom">
                <pslz:sldZm>
                  <pslz:sldZmObj sldId="318" cId="1879604680">
                    <pslz:zmPr id="{71D4B8E7-41AB-4C2C-BD5F-B7A811E4335E}" returnToParent="0" transitionDur="1000">
                      <p166:blipFill xmlns:p166="http://schemas.microsoft.com/office/powerpoint/2016/6/main">
                        <a:blip r:embed="rId13"/>
                        <a:stretch>
                          <a:fillRect/>
                        </a:stretch>
                      </p166:blipFill>
                      <p166:spPr xmlns:p166="http://schemas.microsoft.com/office/powerpoint/2016/6/main">
                        <a:xfrm>
                          <a:off x="0" y="0"/>
                          <a:ext cx="601554" cy="451166"/>
                        </a:xfrm>
                        <a:prstGeom prst="rect">
                          <a:avLst/>
                        </a:prstGeom>
                        <a:ln w="3175">
                          <a:solidFill>
                            <a:prstClr val="ltGray"/>
                          </a:solidFill>
                        </a:ln>
                      </p166:spPr>
                    </pslz:zmPr>
                  </pslz:sldZmObj>
                </pslz:sldZm>
              </a:graphicData>
            </a:graphic>
          </p:graphicFrame>
        </mc:Choice>
        <mc:Fallback xmlns="">
          <p:pic>
            <p:nvPicPr>
              <p:cNvPr id="27" name="Zoom de diapositive 26">
                <a:hlinkClick r:id="rId14" action="ppaction://hlinksldjump"/>
                <a:extLst>
                  <a:ext uri="{FF2B5EF4-FFF2-40B4-BE49-F238E27FC236}">
                    <a16:creationId xmlns:a16="http://schemas.microsoft.com/office/drawing/2014/main" id="{0612A471-C2C7-AA53-85DF-20CBBEB1C0BC}"/>
                  </a:ext>
                </a:extLst>
              </p:cNvPr>
              <p:cNvPicPr>
                <a:picLocks noGrp="1" noRot="1" noChangeAspect="1" noMove="1" noResize="1" noEditPoints="1" noAdjustHandles="1" noChangeArrowheads="1" noChangeShapeType="1"/>
              </p:cNvPicPr>
              <p:nvPr/>
            </p:nvPicPr>
            <p:blipFill>
              <a:blip r:embed="rId15"/>
              <a:stretch>
                <a:fillRect/>
              </a:stretch>
            </p:blipFill>
            <p:spPr>
              <a:xfrm>
                <a:off x="2667000" y="2949616"/>
                <a:ext cx="601554" cy="45116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9" name="Zoom de diapositive 28">
                <a:extLst>
                  <a:ext uri="{FF2B5EF4-FFF2-40B4-BE49-F238E27FC236}">
                    <a16:creationId xmlns:a16="http://schemas.microsoft.com/office/drawing/2014/main" id="{3A35D996-47C6-7493-ED95-ED16160B58F3}"/>
                  </a:ext>
                </a:extLst>
              </p:cNvPr>
              <p:cNvGraphicFramePr>
                <a:graphicFrameLocks noChangeAspect="1"/>
              </p:cNvGraphicFramePr>
              <p:nvPr>
                <p:extLst>
                  <p:ext uri="{D42A27DB-BD31-4B8C-83A1-F6EECF244321}">
                    <p14:modId xmlns:p14="http://schemas.microsoft.com/office/powerpoint/2010/main" val="851575119"/>
                  </p:ext>
                </p:extLst>
              </p:nvPr>
            </p:nvGraphicFramePr>
            <p:xfrm>
              <a:off x="4188335" y="2936333"/>
              <a:ext cx="605091" cy="453818"/>
            </p:xfrm>
            <a:graphic>
              <a:graphicData uri="http://schemas.microsoft.com/office/powerpoint/2016/slidezoom">
                <pslz:sldZm>
                  <pslz:sldZmObj sldId="353" cId="1140525121">
                    <pslz:zmPr id="{55453822-6124-4855-A0E7-E1BEB10A7154}" returnToParent="0" transitionDur="1000">
                      <p166:blipFill xmlns:p166="http://schemas.microsoft.com/office/powerpoint/2016/6/main">
                        <a:blip r:embed="rId16"/>
                        <a:stretch>
                          <a:fillRect/>
                        </a:stretch>
                      </p166:blipFill>
                      <p166:spPr xmlns:p166="http://schemas.microsoft.com/office/powerpoint/2016/6/main">
                        <a:xfrm>
                          <a:off x="0" y="0"/>
                          <a:ext cx="605091" cy="453818"/>
                        </a:xfrm>
                        <a:prstGeom prst="rect">
                          <a:avLst/>
                        </a:prstGeom>
                        <a:ln w="3175">
                          <a:solidFill>
                            <a:prstClr val="ltGray"/>
                          </a:solidFill>
                        </a:ln>
                      </p166:spPr>
                    </pslz:zmPr>
                  </pslz:sldZmObj>
                </pslz:sldZm>
              </a:graphicData>
            </a:graphic>
          </p:graphicFrame>
        </mc:Choice>
        <mc:Fallback xmlns="">
          <p:pic>
            <p:nvPicPr>
              <p:cNvPr id="29" name="Zoom de diapositive 28">
                <a:hlinkClick r:id="rId17" action="ppaction://hlinksldjump"/>
                <a:extLst>
                  <a:ext uri="{FF2B5EF4-FFF2-40B4-BE49-F238E27FC236}">
                    <a16:creationId xmlns:a16="http://schemas.microsoft.com/office/drawing/2014/main" id="{3A35D996-47C6-7493-ED95-ED16160B58F3}"/>
                  </a:ext>
                </a:extLst>
              </p:cNvPr>
              <p:cNvPicPr>
                <a:picLocks noGrp="1" noRot="1" noChangeAspect="1" noMove="1" noResize="1" noEditPoints="1" noAdjustHandles="1" noChangeArrowheads="1" noChangeShapeType="1"/>
              </p:cNvPicPr>
              <p:nvPr/>
            </p:nvPicPr>
            <p:blipFill>
              <a:blip r:embed="rId18"/>
              <a:stretch>
                <a:fillRect/>
              </a:stretch>
            </p:blipFill>
            <p:spPr>
              <a:xfrm>
                <a:off x="4188335" y="2936333"/>
                <a:ext cx="605091" cy="453818"/>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1" name="Zoom de diapositive 30">
                <a:extLst>
                  <a:ext uri="{FF2B5EF4-FFF2-40B4-BE49-F238E27FC236}">
                    <a16:creationId xmlns:a16="http://schemas.microsoft.com/office/drawing/2014/main" id="{EB8C178D-3BBF-4E76-B84A-33A4046D2396}"/>
                  </a:ext>
                </a:extLst>
              </p:cNvPr>
              <p:cNvGraphicFramePr>
                <a:graphicFrameLocks noChangeAspect="1"/>
              </p:cNvGraphicFramePr>
              <p:nvPr>
                <p:extLst>
                  <p:ext uri="{D42A27DB-BD31-4B8C-83A1-F6EECF244321}">
                    <p14:modId xmlns:p14="http://schemas.microsoft.com/office/powerpoint/2010/main" val="3835458372"/>
                  </p:ext>
                </p:extLst>
              </p:nvPr>
            </p:nvGraphicFramePr>
            <p:xfrm>
              <a:off x="5795944" y="2940108"/>
              <a:ext cx="594845" cy="446134"/>
            </p:xfrm>
            <a:graphic>
              <a:graphicData uri="http://schemas.microsoft.com/office/powerpoint/2016/slidezoom">
                <pslz:sldZm>
                  <pslz:sldZmObj sldId="330" cId="3757466487">
                    <pslz:zmPr id="{F1691398-05E7-4C07-9C0D-ACB52A79DEB9}" returnToParent="0" transitionDur="1000">
                      <p166:blipFill xmlns:p166="http://schemas.microsoft.com/office/powerpoint/2016/6/main">
                        <a:blip r:embed="rId19"/>
                        <a:stretch>
                          <a:fillRect/>
                        </a:stretch>
                      </p166:blipFill>
                      <p166:spPr xmlns:p166="http://schemas.microsoft.com/office/powerpoint/2016/6/main">
                        <a:xfrm>
                          <a:off x="0" y="0"/>
                          <a:ext cx="594845" cy="446134"/>
                        </a:xfrm>
                        <a:prstGeom prst="rect">
                          <a:avLst/>
                        </a:prstGeom>
                        <a:ln w="3175">
                          <a:solidFill>
                            <a:prstClr val="ltGray"/>
                          </a:solidFill>
                        </a:ln>
                      </p166:spPr>
                    </pslz:zmPr>
                  </pslz:sldZmObj>
                </pslz:sldZm>
              </a:graphicData>
            </a:graphic>
          </p:graphicFrame>
        </mc:Choice>
        <mc:Fallback xmlns="">
          <p:pic>
            <p:nvPicPr>
              <p:cNvPr id="31" name="Zoom de diapositive 30">
                <a:hlinkClick r:id="rId20" action="ppaction://hlinksldjump"/>
                <a:extLst>
                  <a:ext uri="{FF2B5EF4-FFF2-40B4-BE49-F238E27FC236}">
                    <a16:creationId xmlns:a16="http://schemas.microsoft.com/office/drawing/2014/main" id="{EB8C178D-3BBF-4E76-B84A-33A4046D2396}"/>
                  </a:ext>
                </a:extLst>
              </p:cNvPr>
              <p:cNvPicPr>
                <a:picLocks noGrp="1" noRot="1" noChangeAspect="1" noMove="1" noResize="1" noEditPoints="1" noAdjustHandles="1" noChangeArrowheads="1" noChangeShapeType="1"/>
              </p:cNvPicPr>
              <p:nvPr/>
            </p:nvPicPr>
            <p:blipFill>
              <a:blip r:embed="rId21"/>
              <a:stretch>
                <a:fillRect/>
              </a:stretch>
            </p:blipFill>
            <p:spPr>
              <a:xfrm>
                <a:off x="5795944" y="2940108"/>
                <a:ext cx="594845" cy="44613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3" name="Zoom de diapositive 32">
                <a:extLst>
                  <a:ext uri="{FF2B5EF4-FFF2-40B4-BE49-F238E27FC236}">
                    <a16:creationId xmlns:a16="http://schemas.microsoft.com/office/drawing/2014/main" id="{820B0466-6A78-0BD5-84FC-866CFA2E6C9C}"/>
                  </a:ext>
                </a:extLst>
              </p:cNvPr>
              <p:cNvGraphicFramePr>
                <a:graphicFrameLocks noChangeAspect="1"/>
              </p:cNvGraphicFramePr>
              <p:nvPr>
                <p:extLst>
                  <p:ext uri="{D42A27DB-BD31-4B8C-83A1-F6EECF244321}">
                    <p14:modId xmlns:p14="http://schemas.microsoft.com/office/powerpoint/2010/main" val="1830266684"/>
                  </p:ext>
                </p:extLst>
              </p:nvPr>
            </p:nvGraphicFramePr>
            <p:xfrm>
              <a:off x="471982" y="2428754"/>
              <a:ext cx="1247696" cy="935772"/>
            </p:xfrm>
            <a:graphic>
              <a:graphicData uri="http://schemas.microsoft.com/office/powerpoint/2016/slidezoom">
                <pslz:sldZm>
                  <pslz:sldZmObj sldId="322" cId="3278958477">
                    <pslz:zmPr id="{4B6FD189-31B7-41A5-BA0E-92E79E969A60}" returnToParent="0" transitionDur="1000">
                      <p166:blipFill xmlns:p166="http://schemas.microsoft.com/office/powerpoint/2016/6/main">
                        <a:blip r:embed="rId22"/>
                        <a:stretch>
                          <a:fillRect/>
                        </a:stretch>
                      </p166:blipFill>
                      <p166:spPr xmlns:p166="http://schemas.microsoft.com/office/powerpoint/2016/6/main">
                        <a:xfrm>
                          <a:off x="0" y="0"/>
                          <a:ext cx="1247696" cy="935772"/>
                        </a:xfrm>
                        <a:prstGeom prst="rect">
                          <a:avLst/>
                        </a:prstGeom>
                        <a:ln w="3175">
                          <a:solidFill>
                            <a:prstClr val="ltGray"/>
                          </a:solidFill>
                        </a:ln>
                      </p166:spPr>
                    </pslz:zmPr>
                  </pslz:sldZmObj>
                </pslz:sldZm>
              </a:graphicData>
            </a:graphic>
          </p:graphicFrame>
        </mc:Choice>
        <mc:Fallback xmlns="">
          <p:pic>
            <p:nvPicPr>
              <p:cNvPr id="33" name="Zoom de diapositive 32">
                <a:hlinkClick r:id="rId23" action="ppaction://hlinksldjump"/>
                <a:extLst>
                  <a:ext uri="{FF2B5EF4-FFF2-40B4-BE49-F238E27FC236}">
                    <a16:creationId xmlns:a16="http://schemas.microsoft.com/office/drawing/2014/main" id="{820B0466-6A78-0BD5-84FC-866CFA2E6C9C}"/>
                  </a:ext>
                </a:extLst>
              </p:cNvPr>
              <p:cNvPicPr>
                <a:picLocks noGrp="1" noRot="1" noChangeAspect="1" noMove="1" noResize="1" noEditPoints="1" noAdjustHandles="1" noChangeArrowheads="1" noChangeShapeType="1"/>
              </p:cNvPicPr>
              <p:nvPr/>
            </p:nvPicPr>
            <p:blipFill>
              <a:blip r:embed="rId24"/>
              <a:stretch>
                <a:fillRect/>
              </a:stretch>
            </p:blipFill>
            <p:spPr>
              <a:xfrm>
                <a:off x="471982" y="2428754"/>
                <a:ext cx="1247696" cy="935772"/>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5" name="Zoom de diapositive 34">
                <a:extLst>
                  <a:ext uri="{FF2B5EF4-FFF2-40B4-BE49-F238E27FC236}">
                    <a16:creationId xmlns:a16="http://schemas.microsoft.com/office/drawing/2014/main" id="{1210C929-E66C-641D-29E1-E6E3DCA1977C}"/>
                  </a:ext>
                </a:extLst>
              </p:cNvPr>
              <p:cNvGraphicFramePr>
                <a:graphicFrameLocks noChangeAspect="1"/>
              </p:cNvGraphicFramePr>
              <p:nvPr>
                <p:extLst>
                  <p:ext uri="{D42A27DB-BD31-4B8C-83A1-F6EECF244321}">
                    <p14:modId xmlns:p14="http://schemas.microsoft.com/office/powerpoint/2010/main" val="3520948896"/>
                  </p:ext>
                </p:extLst>
              </p:nvPr>
            </p:nvGraphicFramePr>
            <p:xfrm>
              <a:off x="4176066" y="4167930"/>
              <a:ext cx="614992" cy="461244"/>
            </p:xfrm>
            <a:graphic>
              <a:graphicData uri="http://schemas.microsoft.com/office/powerpoint/2016/slidezoom">
                <pslz:sldZm>
                  <pslz:sldZmObj sldId="341" cId="3092890505">
                    <pslz:zmPr id="{87D25504-C482-4F8F-A194-11FC4ABA3935}" returnToParent="0" transitionDur="1000">
                      <p166:blipFill xmlns:p166="http://schemas.microsoft.com/office/powerpoint/2016/6/main">
                        <a:blip r:embed="rId25"/>
                        <a:stretch>
                          <a:fillRect/>
                        </a:stretch>
                      </p166:blipFill>
                      <p166:spPr xmlns:p166="http://schemas.microsoft.com/office/powerpoint/2016/6/main">
                        <a:xfrm>
                          <a:off x="0" y="0"/>
                          <a:ext cx="614992" cy="461244"/>
                        </a:xfrm>
                        <a:prstGeom prst="rect">
                          <a:avLst/>
                        </a:prstGeom>
                        <a:ln w="3175">
                          <a:solidFill>
                            <a:prstClr val="ltGray"/>
                          </a:solidFill>
                        </a:ln>
                      </p166:spPr>
                    </pslz:zmPr>
                  </pslz:sldZmObj>
                </pslz:sldZm>
              </a:graphicData>
            </a:graphic>
          </p:graphicFrame>
        </mc:Choice>
        <mc:Fallback xmlns="">
          <p:pic>
            <p:nvPicPr>
              <p:cNvPr id="35" name="Zoom de diapositive 34">
                <a:hlinkClick r:id="rId26" action="ppaction://hlinksldjump"/>
                <a:extLst>
                  <a:ext uri="{FF2B5EF4-FFF2-40B4-BE49-F238E27FC236}">
                    <a16:creationId xmlns:a16="http://schemas.microsoft.com/office/drawing/2014/main" id="{1210C929-E66C-641D-29E1-E6E3DCA1977C}"/>
                  </a:ext>
                </a:extLst>
              </p:cNvPr>
              <p:cNvPicPr>
                <a:picLocks noGrp="1" noRot="1" noChangeAspect="1" noMove="1" noResize="1" noEditPoints="1" noAdjustHandles="1" noChangeArrowheads="1" noChangeShapeType="1"/>
              </p:cNvPicPr>
              <p:nvPr/>
            </p:nvPicPr>
            <p:blipFill>
              <a:blip r:embed="rId27"/>
              <a:stretch>
                <a:fillRect/>
              </a:stretch>
            </p:blipFill>
            <p:spPr>
              <a:xfrm>
                <a:off x="4176066" y="4167930"/>
                <a:ext cx="614992" cy="46124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7" name="Zoom de diapositive 36">
                <a:extLst>
                  <a:ext uri="{FF2B5EF4-FFF2-40B4-BE49-F238E27FC236}">
                    <a16:creationId xmlns:a16="http://schemas.microsoft.com/office/drawing/2014/main" id="{D692B1A6-0E45-92C2-30F3-867165C08357}"/>
                  </a:ext>
                </a:extLst>
              </p:cNvPr>
              <p:cNvGraphicFramePr>
                <a:graphicFrameLocks noChangeAspect="1"/>
              </p:cNvGraphicFramePr>
              <p:nvPr>
                <p:extLst>
                  <p:ext uri="{D42A27DB-BD31-4B8C-83A1-F6EECF244321}">
                    <p14:modId xmlns:p14="http://schemas.microsoft.com/office/powerpoint/2010/main" val="2558836671"/>
                  </p:ext>
                </p:extLst>
              </p:nvPr>
            </p:nvGraphicFramePr>
            <p:xfrm>
              <a:off x="5795602" y="4177201"/>
              <a:ext cx="592687" cy="444516"/>
            </p:xfrm>
            <a:graphic>
              <a:graphicData uri="http://schemas.microsoft.com/office/powerpoint/2016/slidezoom">
                <pslz:sldZm>
                  <pslz:sldZmObj sldId="315" cId="3610702494">
                    <pslz:zmPr id="{602C9CB6-438E-457D-BAD0-D544CAB68B7B}" returnToParent="0" transitionDur="1000">
                      <p166:blipFill xmlns:p166="http://schemas.microsoft.com/office/powerpoint/2016/6/main">
                        <a:blip r:embed="rId28"/>
                        <a:stretch>
                          <a:fillRect/>
                        </a:stretch>
                      </p166:blipFill>
                      <p166:spPr xmlns:p166="http://schemas.microsoft.com/office/powerpoint/2016/6/main">
                        <a:xfrm>
                          <a:off x="0" y="0"/>
                          <a:ext cx="592687" cy="444516"/>
                        </a:xfrm>
                        <a:prstGeom prst="rect">
                          <a:avLst/>
                        </a:prstGeom>
                        <a:ln w="3175">
                          <a:solidFill>
                            <a:prstClr val="ltGray"/>
                          </a:solidFill>
                        </a:ln>
                      </p166:spPr>
                    </pslz:zmPr>
                  </pslz:sldZmObj>
                </pslz:sldZm>
              </a:graphicData>
            </a:graphic>
          </p:graphicFrame>
        </mc:Choice>
        <mc:Fallback xmlns="">
          <p:pic>
            <p:nvPicPr>
              <p:cNvPr id="37" name="Zoom de diapositive 36">
                <a:hlinkClick r:id="rId29" action="ppaction://hlinksldjump"/>
                <a:extLst>
                  <a:ext uri="{FF2B5EF4-FFF2-40B4-BE49-F238E27FC236}">
                    <a16:creationId xmlns:a16="http://schemas.microsoft.com/office/drawing/2014/main" id="{D692B1A6-0E45-92C2-30F3-867165C08357}"/>
                  </a:ext>
                </a:extLst>
              </p:cNvPr>
              <p:cNvPicPr>
                <a:picLocks noGrp="1" noRot="1" noChangeAspect="1" noMove="1" noResize="1" noEditPoints="1" noAdjustHandles="1" noChangeArrowheads="1" noChangeShapeType="1"/>
              </p:cNvPicPr>
              <p:nvPr/>
            </p:nvPicPr>
            <p:blipFill>
              <a:blip r:embed="rId30"/>
              <a:stretch>
                <a:fillRect/>
              </a:stretch>
            </p:blipFill>
            <p:spPr>
              <a:xfrm>
                <a:off x="5795602" y="4177201"/>
                <a:ext cx="592687" cy="4445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9" name="Zoom de diapositive 38">
                <a:extLst>
                  <a:ext uri="{FF2B5EF4-FFF2-40B4-BE49-F238E27FC236}">
                    <a16:creationId xmlns:a16="http://schemas.microsoft.com/office/drawing/2014/main" id="{A8EBC846-81D0-4E25-CB93-C59AF455EA23}"/>
                  </a:ext>
                </a:extLst>
              </p:cNvPr>
              <p:cNvGraphicFramePr>
                <a:graphicFrameLocks noChangeAspect="1"/>
              </p:cNvGraphicFramePr>
              <p:nvPr>
                <p:extLst>
                  <p:ext uri="{D42A27DB-BD31-4B8C-83A1-F6EECF244321}">
                    <p14:modId xmlns:p14="http://schemas.microsoft.com/office/powerpoint/2010/main" val="1845609319"/>
                  </p:ext>
                </p:extLst>
              </p:nvPr>
            </p:nvGraphicFramePr>
            <p:xfrm>
              <a:off x="7483211" y="4176956"/>
              <a:ext cx="602957" cy="452218"/>
            </p:xfrm>
            <a:graphic>
              <a:graphicData uri="http://schemas.microsoft.com/office/powerpoint/2016/slidezoom">
                <pslz:sldZm>
                  <pslz:sldZmObj sldId="332" cId="149983052">
                    <pslz:zmPr id="{180DCC4A-018D-4977-B9FD-416E14DB260E}" returnToParent="0" transitionDur="1000">
                      <p166:blipFill xmlns:p166="http://schemas.microsoft.com/office/powerpoint/2016/6/main">
                        <a:blip r:embed="rId31"/>
                        <a:stretch>
                          <a:fillRect/>
                        </a:stretch>
                      </p166:blipFill>
                      <p166:spPr xmlns:p166="http://schemas.microsoft.com/office/powerpoint/2016/6/main">
                        <a:xfrm>
                          <a:off x="0" y="0"/>
                          <a:ext cx="602957" cy="452218"/>
                        </a:xfrm>
                        <a:prstGeom prst="rect">
                          <a:avLst/>
                        </a:prstGeom>
                        <a:ln w="3175">
                          <a:solidFill>
                            <a:prstClr val="ltGray"/>
                          </a:solidFill>
                        </a:ln>
                      </p166:spPr>
                    </pslz:zmPr>
                  </pslz:sldZmObj>
                </pslz:sldZm>
              </a:graphicData>
            </a:graphic>
          </p:graphicFrame>
        </mc:Choice>
        <mc:Fallback xmlns="">
          <p:pic>
            <p:nvPicPr>
              <p:cNvPr id="39" name="Zoom de diapositive 38">
                <a:hlinkClick r:id="rId32" action="ppaction://hlinksldjump"/>
                <a:extLst>
                  <a:ext uri="{FF2B5EF4-FFF2-40B4-BE49-F238E27FC236}">
                    <a16:creationId xmlns:a16="http://schemas.microsoft.com/office/drawing/2014/main" id="{A8EBC846-81D0-4E25-CB93-C59AF455EA23}"/>
                  </a:ext>
                </a:extLst>
              </p:cNvPr>
              <p:cNvPicPr>
                <a:picLocks noGrp="1" noRot="1" noChangeAspect="1" noMove="1" noResize="1" noEditPoints="1" noAdjustHandles="1" noChangeArrowheads="1" noChangeShapeType="1"/>
              </p:cNvPicPr>
              <p:nvPr/>
            </p:nvPicPr>
            <p:blipFill>
              <a:blip r:embed="rId33"/>
              <a:stretch>
                <a:fillRect/>
              </a:stretch>
            </p:blipFill>
            <p:spPr>
              <a:xfrm>
                <a:off x="7483211" y="4176956"/>
                <a:ext cx="602957" cy="452218"/>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1" name="Zoom de diapositive 40">
                <a:extLst>
                  <a:ext uri="{FF2B5EF4-FFF2-40B4-BE49-F238E27FC236}">
                    <a16:creationId xmlns:a16="http://schemas.microsoft.com/office/drawing/2014/main" id="{C4695755-CFC0-A711-734D-EF12F8971A81}"/>
                  </a:ext>
                </a:extLst>
              </p:cNvPr>
              <p:cNvGraphicFramePr>
                <a:graphicFrameLocks noChangeAspect="1"/>
              </p:cNvGraphicFramePr>
              <p:nvPr>
                <p:extLst>
                  <p:ext uri="{D42A27DB-BD31-4B8C-83A1-F6EECF244321}">
                    <p14:modId xmlns:p14="http://schemas.microsoft.com/office/powerpoint/2010/main" val="1726512016"/>
                  </p:ext>
                </p:extLst>
              </p:nvPr>
            </p:nvGraphicFramePr>
            <p:xfrm>
              <a:off x="1057829" y="5530477"/>
              <a:ext cx="614992" cy="461244"/>
            </p:xfrm>
            <a:graphic>
              <a:graphicData uri="http://schemas.microsoft.com/office/powerpoint/2016/slidezoom">
                <pslz:sldZm>
                  <pslz:sldZmObj sldId="338" cId="3204517525">
                    <pslz:zmPr id="{EFD0CD0E-CB5F-4896-8952-905289227473}" returnToParent="0" transitionDur="1000">
                      <p166:blipFill xmlns:p166="http://schemas.microsoft.com/office/powerpoint/2016/6/main">
                        <a:blip r:embed="rId34"/>
                        <a:stretch>
                          <a:fillRect/>
                        </a:stretch>
                      </p166:blipFill>
                      <p166:spPr xmlns:p166="http://schemas.microsoft.com/office/powerpoint/2016/6/main">
                        <a:xfrm>
                          <a:off x="0" y="0"/>
                          <a:ext cx="614992" cy="461244"/>
                        </a:xfrm>
                        <a:prstGeom prst="rect">
                          <a:avLst/>
                        </a:prstGeom>
                        <a:ln w="3175">
                          <a:solidFill>
                            <a:prstClr val="ltGray"/>
                          </a:solidFill>
                        </a:ln>
                      </p166:spPr>
                    </pslz:zmPr>
                  </pslz:sldZmObj>
                </pslz:sldZm>
              </a:graphicData>
            </a:graphic>
          </p:graphicFrame>
        </mc:Choice>
        <mc:Fallback xmlns="">
          <p:pic>
            <p:nvPicPr>
              <p:cNvPr id="41" name="Zoom de diapositive 40">
                <a:hlinkClick r:id="rId35" action="ppaction://hlinksldjump"/>
                <a:extLst>
                  <a:ext uri="{FF2B5EF4-FFF2-40B4-BE49-F238E27FC236}">
                    <a16:creationId xmlns:a16="http://schemas.microsoft.com/office/drawing/2014/main" id="{C4695755-CFC0-A711-734D-EF12F8971A81}"/>
                  </a:ext>
                </a:extLst>
              </p:cNvPr>
              <p:cNvPicPr>
                <a:picLocks noGrp="1" noRot="1" noChangeAspect="1" noMove="1" noResize="1" noEditPoints="1" noAdjustHandles="1" noChangeArrowheads="1" noChangeShapeType="1"/>
              </p:cNvPicPr>
              <p:nvPr/>
            </p:nvPicPr>
            <p:blipFill>
              <a:blip r:embed="rId36"/>
              <a:stretch>
                <a:fillRect/>
              </a:stretch>
            </p:blipFill>
            <p:spPr>
              <a:xfrm>
                <a:off x="1057829" y="5530477"/>
                <a:ext cx="614992" cy="46124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3" name="Zoom de diapositive 42">
                <a:extLst>
                  <a:ext uri="{FF2B5EF4-FFF2-40B4-BE49-F238E27FC236}">
                    <a16:creationId xmlns:a16="http://schemas.microsoft.com/office/drawing/2014/main" id="{43FFB391-20B0-AD17-9317-4B495629D9EE}"/>
                  </a:ext>
                </a:extLst>
              </p:cNvPr>
              <p:cNvGraphicFramePr>
                <a:graphicFrameLocks noChangeAspect="1"/>
              </p:cNvGraphicFramePr>
              <p:nvPr>
                <p:extLst>
                  <p:ext uri="{D42A27DB-BD31-4B8C-83A1-F6EECF244321}">
                    <p14:modId xmlns:p14="http://schemas.microsoft.com/office/powerpoint/2010/main" val="2217158006"/>
                  </p:ext>
                </p:extLst>
              </p:nvPr>
            </p:nvGraphicFramePr>
            <p:xfrm>
              <a:off x="7006431" y="5251992"/>
              <a:ext cx="953560" cy="715171"/>
            </p:xfrm>
            <a:graphic>
              <a:graphicData uri="http://schemas.microsoft.com/office/powerpoint/2016/slidezoom">
                <pslz:sldZm>
                  <pslz:sldZmObj sldId="355" cId="3025484041">
                    <pslz:zmPr id="{B16DD242-218D-4D42-AFA4-5314E02AE3EF}" returnToParent="0" transitionDur="1000">
                      <p166:blipFill xmlns:p166="http://schemas.microsoft.com/office/powerpoint/2016/6/main">
                        <a:blip r:embed="rId37"/>
                        <a:stretch>
                          <a:fillRect/>
                        </a:stretch>
                      </p166:blipFill>
                      <p166:spPr xmlns:p166="http://schemas.microsoft.com/office/powerpoint/2016/6/main">
                        <a:xfrm>
                          <a:off x="0" y="0"/>
                          <a:ext cx="953560" cy="715171"/>
                        </a:xfrm>
                        <a:prstGeom prst="rect">
                          <a:avLst/>
                        </a:prstGeom>
                        <a:ln w="3175">
                          <a:solidFill>
                            <a:prstClr val="ltGray"/>
                          </a:solidFill>
                        </a:ln>
                      </p166:spPr>
                    </pslz:zmPr>
                  </pslz:sldZmObj>
                </pslz:sldZm>
              </a:graphicData>
            </a:graphic>
          </p:graphicFrame>
        </mc:Choice>
        <mc:Fallback xmlns="">
          <p:pic>
            <p:nvPicPr>
              <p:cNvPr id="43" name="Zoom de diapositive 42">
                <a:hlinkClick r:id="rId38" action="ppaction://hlinksldjump"/>
                <a:extLst>
                  <a:ext uri="{FF2B5EF4-FFF2-40B4-BE49-F238E27FC236}">
                    <a16:creationId xmlns:a16="http://schemas.microsoft.com/office/drawing/2014/main" id="{43FFB391-20B0-AD17-9317-4B495629D9EE}"/>
                  </a:ext>
                </a:extLst>
              </p:cNvPr>
              <p:cNvPicPr>
                <a:picLocks noGrp="1" noRot="1" noChangeAspect="1" noMove="1" noResize="1" noEditPoints="1" noAdjustHandles="1" noChangeArrowheads="1" noChangeShapeType="1"/>
              </p:cNvPicPr>
              <p:nvPr/>
            </p:nvPicPr>
            <p:blipFill>
              <a:blip r:embed="rId39"/>
              <a:stretch>
                <a:fillRect/>
              </a:stretch>
            </p:blipFill>
            <p:spPr>
              <a:xfrm>
                <a:off x="7006431" y="5251992"/>
                <a:ext cx="953560" cy="715171"/>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5" name="Zoom de diapositive 44">
                <a:extLst>
                  <a:ext uri="{FF2B5EF4-FFF2-40B4-BE49-F238E27FC236}">
                    <a16:creationId xmlns:a16="http://schemas.microsoft.com/office/drawing/2014/main" id="{BA2BF715-8608-97AE-B2FC-E6AB19010D87}"/>
                  </a:ext>
                </a:extLst>
              </p:cNvPr>
              <p:cNvGraphicFramePr>
                <a:graphicFrameLocks noChangeAspect="1"/>
              </p:cNvGraphicFramePr>
              <p:nvPr>
                <p:extLst>
                  <p:ext uri="{D42A27DB-BD31-4B8C-83A1-F6EECF244321}">
                    <p14:modId xmlns:p14="http://schemas.microsoft.com/office/powerpoint/2010/main" val="1908656764"/>
                  </p:ext>
                </p:extLst>
              </p:nvPr>
            </p:nvGraphicFramePr>
            <p:xfrm>
              <a:off x="2642448" y="5530477"/>
              <a:ext cx="626106" cy="469579"/>
            </p:xfrm>
            <a:graphic>
              <a:graphicData uri="http://schemas.microsoft.com/office/powerpoint/2016/slidezoom">
                <pslz:sldZm>
                  <pslz:sldZmObj sldId="344" cId="685333419">
                    <pslz:zmPr id="{BC8B0C51-115F-4C04-BF51-DFA8FAED1203}" returnToParent="0" transitionDur="1000">
                      <p166:blipFill xmlns:p166="http://schemas.microsoft.com/office/powerpoint/2016/6/main">
                        <a:blip r:embed="rId40"/>
                        <a:stretch>
                          <a:fillRect/>
                        </a:stretch>
                      </p166:blipFill>
                      <p166:spPr xmlns:p166="http://schemas.microsoft.com/office/powerpoint/2016/6/main">
                        <a:xfrm>
                          <a:off x="0" y="0"/>
                          <a:ext cx="626106" cy="469579"/>
                        </a:xfrm>
                        <a:prstGeom prst="rect">
                          <a:avLst/>
                        </a:prstGeom>
                        <a:ln w="3175">
                          <a:solidFill>
                            <a:prstClr val="ltGray"/>
                          </a:solidFill>
                        </a:ln>
                      </p166:spPr>
                    </pslz:zmPr>
                  </pslz:sldZmObj>
                </pslz:sldZm>
              </a:graphicData>
            </a:graphic>
          </p:graphicFrame>
        </mc:Choice>
        <mc:Fallback xmlns="">
          <p:pic>
            <p:nvPicPr>
              <p:cNvPr id="45" name="Zoom de diapositive 44">
                <a:hlinkClick r:id="rId41" action="ppaction://hlinksldjump"/>
                <a:extLst>
                  <a:ext uri="{FF2B5EF4-FFF2-40B4-BE49-F238E27FC236}">
                    <a16:creationId xmlns:a16="http://schemas.microsoft.com/office/drawing/2014/main" id="{BA2BF715-8608-97AE-B2FC-E6AB19010D87}"/>
                  </a:ext>
                </a:extLst>
              </p:cNvPr>
              <p:cNvPicPr>
                <a:picLocks noGrp="1" noRot="1" noChangeAspect="1" noMove="1" noResize="1" noEditPoints="1" noAdjustHandles="1" noChangeArrowheads="1" noChangeShapeType="1"/>
              </p:cNvPicPr>
              <p:nvPr/>
            </p:nvPicPr>
            <p:blipFill>
              <a:blip r:embed="rId42"/>
              <a:stretch>
                <a:fillRect/>
              </a:stretch>
            </p:blipFill>
            <p:spPr>
              <a:xfrm>
                <a:off x="2642448" y="5530477"/>
                <a:ext cx="626106" cy="46957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6" name="Zoom de diapositive 45">
                <a:extLst>
                  <a:ext uri="{FF2B5EF4-FFF2-40B4-BE49-F238E27FC236}">
                    <a16:creationId xmlns:a16="http://schemas.microsoft.com/office/drawing/2014/main" id="{E243E5D3-515D-E16D-1591-F8E412CC819F}"/>
                  </a:ext>
                </a:extLst>
              </p:cNvPr>
              <p:cNvGraphicFramePr>
                <a:graphicFrameLocks noChangeAspect="1"/>
              </p:cNvGraphicFramePr>
              <p:nvPr>
                <p:extLst>
                  <p:ext uri="{D42A27DB-BD31-4B8C-83A1-F6EECF244321}">
                    <p14:modId xmlns:p14="http://schemas.microsoft.com/office/powerpoint/2010/main" val="2118921330"/>
                  </p:ext>
                </p:extLst>
              </p:nvPr>
            </p:nvGraphicFramePr>
            <p:xfrm>
              <a:off x="4208022" y="5555540"/>
              <a:ext cx="592687" cy="444516"/>
            </p:xfrm>
            <a:graphic>
              <a:graphicData uri="http://schemas.microsoft.com/office/powerpoint/2016/slidezoom">
                <pslz:sldZm>
                  <pslz:sldZmObj sldId="315" cId="3610702494">
                    <pslz:zmPr id="{602C9CB6-438E-457D-BAD0-D544CAB68B7B}" returnToParent="0" transitionDur="1000">
                      <p166:blipFill xmlns:p166="http://schemas.microsoft.com/office/powerpoint/2016/6/main">
                        <a:blip r:embed="rId28"/>
                        <a:stretch>
                          <a:fillRect/>
                        </a:stretch>
                      </p166:blipFill>
                      <p166:spPr xmlns:p166="http://schemas.microsoft.com/office/powerpoint/2016/6/main">
                        <a:xfrm>
                          <a:off x="0" y="0"/>
                          <a:ext cx="592687" cy="444516"/>
                        </a:xfrm>
                        <a:prstGeom prst="rect">
                          <a:avLst/>
                        </a:prstGeom>
                        <a:ln w="3175">
                          <a:solidFill>
                            <a:prstClr val="ltGray"/>
                          </a:solidFill>
                        </a:ln>
                      </p166:spPr>
                    </pslz:zmPr>
                  </pslz:sldZmObj>
                </pslz:sldZm>
              </a:graphicData>
            </a:graphic>
          </p:graphicFrame>
        </mc:Choice>
        <mc:Fallback xmlns="">
          <p:pic>
            <p:nvPicPr>
              <p:cNvPr id="46" name="Zoom de diapositive 45">
                <a:hlinkClick r:id="rId29" action="ppaction://hlinksldjump"/>
                <a:extLst>
                  <a:ext uri="{FF2B5EF4-FFF2-40B4-BE49-F238E27FC236}">
                    <a16:creationId xmlns:a16="http://schemas.microsoft.com/office/drawing/2014/main" id="{E243E5D3-515D-E16D-1591-F8E412CC819F}"/>
                  </a:ext>
                </a:extLst>
              </p:cNvPr>
              <p:cNvPicPr>
                <a:picLocks noGrp="1" noRot="1" noChangeAspect="1" noMove="1" noResize="1" noEditPoints="1" noAdjustHandles="1" noChangeArrowheads="1" noChangeShapeType="1"/>
              </p:cNvPicPr>
              <p:nvPr/>
            </p:nvPicPr>
            <p:blipFill>
              <a:blip r:embed="rId43"/>
              <a:stretch>
                <a:fillRect/>
              </a:stretch>
            </p:blipFill>
            <p:spPr>
              <a:xfrm>
                <a:off x="4208022" y="5555540"/>
                <a:ext cx="592687" cy="44451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7" name="Zoom de diapositive 46">
                <a:extLst>
                  <a:ext uri="{FF2B5EF4-FFF2-40B4-BE49-F238E27FC236}">
                    <a16:creationId xmlns:a16="http://schemas.microsoft.com/office/drawing/2014/main" id="{5666E99D-A80D-BFA4-25BE-8DF84E76FB99}"/>
                  </a:ext>
                </a:extLst>
              </p:cNvPr>
              <p:cNvGraphicFramePr>
                <a:graphicFrameLocks noChangeAspect="1"/>
              </p:cNvGraphicFramePr>
              <p:nvPr>
                <p:extLst>
                  <p:ext uri="{D42A27DB-BD31-4B8C-83A1-F6EECF244321}">
                    <p14:modId xmlns:p14="http://schemas.microsoft.com/office/powerpoint/2010/main" val="1845598058"/>
                  </p:ext>
                </p:extLst>
              </p:nvPr>
            </p:nvGraphicFramePr>
            <p:xfrm>
              <a:off x="5795602" y="5559220"/>
              <a:ext cx="594845" cy="446134"/>
            </p:xfrm>
            <a:graphic>
              <a:graphicData uri="http://schemas.microsoft.com/office/powerpoint/2016/slidezoom">
                <pslz:sldZm>
                  <pslz:sldZmObj sldId="330" cId="3757466487">
                    <pslz:zmPr id="{F1691398-05E7-4C07-9C0D-ACB52A79DEB9}" returnToParent="0" transitionDur="1000">
                      <p166:blipFill xmlns:p166="http://schemas.microsoft.com/office/powerpoint/2016/6/main">
                        <a:blip r:embed="rId44"/>
                        <a:stretch>
                          <a:fillRect/>
                        </a:stretch>
                      </p166:blipFill>
                      <p166:spPr xmlns:p166="http://schemas.microsoft.com/office/powerpoint/2016/6/main">
                        <a:xfrm>
                          <a:off x="0" y="0"/>
                          <a:ext cx="594845" cy="446134"/>
                        </a:xfrm>
                        <a:prstGeom prst="rect">
                          <a:avLst/>
                        </a:prstGeom>
                        <a:ln w="3175">
                          <a:solidFill>
                            <a:prstClr val="ltGray"/>
                          </a:solidFill>
                        </a:ln>
                      </p166:spPr>
                    </pslz:zmPr>
                  </pslz:sldZmObj>
                </pslz:sldZm>
              </a:graphicData>
            </a:graphic>
          </p:graphicFrame>
        </mc:Choice>
        <mc:Fallback xmlns="">
          <p:pic>
            <p:nvPicPr>
              <p:cNvPr id="47" name="Zoom de diapositive 46">
                <a:hlinkClick r:id="rId20" action="ppaction://hlinksldjump"/>
                <a:extLst>
                  <a:ext uri="{FF2B5EF4-FFF2-40B4-BE49-F238E27FC236}">
                    <a16:creationId xmlns:a16="http://schemas.microsoft.com/office/drawing/2014/main" id="{5666E99D-A80D-BFA4-25BE-8DF84E76FB99}"/>
                  </a:ext>
                </a:extLst>
              </p:cNvPr>
              <p:cNvPicPr>
                <a:picLocks noGrp="1" noRot="1" noChangeAspect="1" noMove="1" noResize="1" noEditPoints="1" noAdjustHandles="1" noChangeArrowheads="1" noChangeShapeType="1"/>
              </p:cNvPicPr>
              <p:nvPr/>
            </p:nvPicPr>
            <p:blipFill>
              <a:blip r:embed="rId45"/>
              <a:stretch>
                <a:fillRect/>
              </a:stretch>
            </p:blipFill>
            <p:spPr>
              <a:xfrm>
                <a:off x="5795602" y="5559220"/>
                <a:ext cx="594845" cy="446134"/>
              </a:xfrm>
              <a:prstGeom prst="rect">
                <a:avLst/>
              </a:prstGeom>
              <a:ln w="3175">
                <a:solidFill>
                  <a:prstClr val="ltGray"/>
                </a:solidFill>
              </a:ln>
            </p:spPr>
          </p:pic>
        </mc:Fallback>
      </mc:AlternateContent>
      <p:pic>
        <p:nvPicPr>
          <p:cNvPr id="25" name="Picture 2" descr="Lot de sablier calcul du temps grand format matériel pédagogique">
            <a:extLst>
              <a:ext uri="{FF2B5EF4-FFF2-40B4-BE49-F238E27FC236}">
                <a16:creationId xmlns:a16="http://schemas.microsoft.com/office/drawing/2014/main" id="{0A66E115-9977-C89A-5561-13D22892E332}"/>
              </a:ext>
            </a:extLst>
          </p:cNvPr>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252427" y="-59248"/>
            <a:ext cx="1686806" cy="19179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6">
            <a:extLst>
              <a:ext uri="{FF2B5EF4-FFF2-40B4-BE49-F238E27FC236}">
                <a16:creationId xmlns:a16="http://schemas.microsoft.com/office/drawing/2014/main" id="{F155A34A-FAF1-1117-7968-F36D3E4240D6}"/>
              </a:ext>
            </a:extLst>
          </p:cNvPr>
          <p:cNvPicPr/>
          <p:nvPr/>
        </p:nvPicPr>
        <p:blipFill>
          <a:blip r:embed="rId47"/>
          <a:stretch>
            <a:fillRect/>
          </a:stretch>
        </p:blipFill>
        <p:spPr>
          <a:xfrm>
            <a:off x="7784689" y="396154"/>
            <a:ext cx="1007839" cy="894715"/>
          </a:xfrm>
          <a:prstGeom prst="rect">
            <a:avLst/>
          </a:prstGeom>
        </p:spPr>
      </p:pic>
    </p:spTree>
    <p:extLst>
      <p:ext uri="{BB962C8B-B14F-4D97-AF65-F5344CB8AC3E}">
        <p14:creationId xmlns:p14="http://schemas.microsoft.com/office/powerpoint/2010/main" val="3885487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bwMode="auto">
          <a:xfrm>
            <a:off x="410094" y="541961"/>
            <a:ext cx="8471243" cy="923330"/>
          </a:xfrm>
          <a:prstGeom prst="rect">
            <a:avLst/>
          </a:prstGeom>
          <a:noFill/>
        </p:spPr>
        <p:txBody>
          <a:bodyPr wrap="square" rtlCol="0">
            <a:spAutoFit/>
          </a:bodyPr>
          <a:lstStyle/>
          <a:p>
            <a:pPr algn="just"/>
            <a:r>
              <a:rPr lang="fr-FR" dirty="0"/>
              <a:t>Dans son atelier, Julien perce une plaque métallique quand celle-ci se bloque dans le foret et se met à tourner, lui entaillant profondément le bras. Le sang jaillit en abondance, maculant le sol et ses vêtements. </a:t>
            </a:r>
          </a:p>
        </p:txBody>
      </p:sp>
      <p:sp>
        <p:nvSpPr>
          <p:cNvPr id="5" name="ZoneTexte 4"/>
          <p:cNvSpPr txBox="1"/>
          <p:nvPr/>
        </p:nvSpPr>
        <p:spPr bwMode="auto">
          <a:xfrm>
            <a:off x="5835535" y="1612073"/>
            <a:ext cx="3045802" cy="3662541"/>
          </a:xfrm>
          <a:prstGeom prst="rect">
            <a:avLst/>
          </a:prstGeom>
          <a:noFill/>
        </p:spPr>
        <p:txBody>
          <a:bodyPr wrap="square" rtlCol="0">
            <a:spAutoFit/>
          </a:bodyPr>
          <a:lstStyle/>
          <a:p>
            <a:pPr lvl="0" algn="just" rtl="0">
              <a:buClr>
                <a:srgbClr val="000000"/>
              </a:buClr>
              <a:buSzPct val="100000"/>
            </a:pPr>
            <a:endParaRPr lang="fr-FR" sz="1000" dirty="0">
              <a:solidFill>
                <a:srgbClr val="000000"/>
              </a:solidFill>
              <a:latin typeface="Arial"/>
              <a:sym typeface="Arial"/>
            </a:endParaRPr>
          </a:p>
          <a:p>
            <a:pPr algn="just" rtl="0">
              <a:buClr>
                <a:srgbClr val="000000"/>
              </a:buClr>
              <a:buSzPct val="100000"/>
            </a:pPr>
            <a:r>
              <a:rPr lang="fr-FR" dirty="0"/>
              <a:t>Pris d’un vertige, il sert la plaie avec un morceau de tissu, mais le flot ne ralentit pas. La panique monte alors qu’il sent ses forces le quitter. Tremblant, il compose le numéro des secours, priant pour qu’ils arrivent vite.</a:t>
            </a:r>
          </a:p>
          <a:p>
            <a:pPr algn="just" rtl="0">
              <a:buClr>
                <a:srgbClr val="000000"/>
              </a:buClr>
              <a:buSzPct val="100000"/>
            </a:pPr>
            <a:endParaRPr lang="fr-FR" dirty="0"/>
          </a:p>
          <a:p>
            <a:pPr lvl="0" algn="just" rtl="0">
              <a:buClr>
                <a:srgbClr val="000000"/>
              </a:buClr>
              <a:buSzPct val="100000"/>
            </a:pPr>
            <a:r>
              <a:rPr lang="fr-FR" dirty="0">
                <a:solidFill>
                  <a:srgbClr val="000000"/>
                </a:solidFill>
                <a:sym typeface="Arial"/>
              </a:rPr>
              <a:t>Le 15 vous déclenche pour une hémorragie</a:t>
            </a:r>
            <a:r>
              <a:rPr lang="fr-FR" dirty="0">
                <a:solidFill>
                  <a:srgbClr val="000000"/>
                </a:solidFill>
                <a:latin typeface="Arial"/>
                <a:sym typeface="Arial"/>
              </a:rPr>
              <a:t>.</a:t>
            </a:r>
          </a:p>
          <a:p>
            <a:pPr indent="93663" algn="just">
              <a:lnSpc>
                <a:spcPct val="150000"/>
              </a:lnSpc>
              <a:defRPr/>
            </a:pPr>
            <a:endParaRPr lang="fr-FR" sz="1600" dirty="0">
              <a:solidFill>
                <a:srgbClr val="164194"/>
              </a:solidFill>
              <a:latin typeface="Marianne ExtraBold"/>
            </a:endParaRPr>
          </a:p>
        </p:txBody>
      </p:sp>
      <mc:AlternateContent xmlns:mc="http://schemas.openxmlformats.org/markup-compatibility/2006" xmlns:pslz="http://schemas.microsoft.com/office/powerpoint/2016/slidezoom">
        <mc:Choice Requires="pslz">
          <p:graphicFrame>
            <p:nvGraphicFramePr>
              <p:cNvPr id="7" name="Zoom de diapositive 6">
                <a:extLst>
                  <a:ext uri="{FF2B5EF4-FFF2-40B4-BE49-F238E27FC236}">
                    <a16:creationId xmlns:a16="http://schemas.microsoft.com/office/drawing/2014/main" id="{890FCC8D-2C2E-E905-B29E-4F09EE2D01B6}"/>
                  </a:ext>
                </a:extLst>
              </p:cNvPr>
              <p:cNvGraphicFramePr>
                <a:graphicFrameLocks noChangeAspect="1"/>
              </p:cNvGraphicFramePr>
              <p:nvPr>
                <p:extLst>
                  <p:ext uri="{D42A27DB-BD31-4B8C-83A1-F6EECF244321}">
                    <p14:modId xmlns:p14="http://schemas.microsoft.com/office/powerpoint/2010/main" val="2136296249"/>
                  </p:ext>
                </p:extLst>
              </p:nvPr>
            </p:nvGraphicFramePr>
            <p:xfrm>
              <a:off x="7989797" y="5981711"/>
              <a:ext cx="891540" cy="668655"/>
            </p:xfrm>
            <a:graphic>
              <a:graphicData uri="http://schemas.microsoft.com/office/powerpoint/2016/slidezoom">
                <pslz:sldZm>
                  <pslz:sldZmObj sldId="278" cId="3885487160">
                    <pslz:zmPr id="{C0BC91AC-6426-473D-8CEB-4F47D30E78C1}" returnToParent="0" transitionDur="1000">
                      <p166:blipFill xmlns:p166="http://schemas.microsoft.com/office/powerpoint/2016/6/main">
                        <a:blip r:embed="rId2"/>
                        <a:stretch>
                          <a:fillRect/>
                        </a:stretch>
                      </p166:blipFill>
                      <p166:spPr xmlns:p166="http://schemas.microsoft.com/office/powerpoint/2016/6/main">
                        <a:xfrm>
                          <a:off x="0" y="0"/>
                          <a:ext cx="891540" cy="668655"/>
                        </a:xfrm>
                        <a:prstGeom prst="rect">
                          <a:avLst/>
                        </a:prstGeom>
                        <a:ln w="3175">
                          <a:solidFill>
                            <a:prstClr val="ltGray"/>
                          </a:solidFill>
                        </a:ln>
                      </p166:spPr>
                    </pslz:zmPr>
                  </pslz:sldZmObj>
                </pslz:sldZm>
              </a:graphicData>
            </a:graphic>
          </p:graphicFrame>
        </mc:Choice>
        <mc:Fallback xmlns="">
          <p:pic>
            <p:nvPicPr>
              <p:cNvPr id="7" name="Zoom de diapositive 6">
                <a:hlinkClick r:id="rId3" action="ppaction://hlinksldjump"/>
                <a:extLst>
                  <a:ext uri="{FF2B5EF4-FFF2-40B4-BE49-F238E27FC236}">
                    <a16:creationId xmlns:a16="http://schemas.microsoft.com/office/drawing/2014/main" id="{890FCC8D-2C2E-E905-B29E-4F09EE2D01B6}"/>
                  </a:ext>
                </a:extLst>
              </p:cNvPr>
              <p:cNvPicPr>
                <a:picLocks noGrp="1" noRot="1" noChangeAspect="1" noMove="1" noResize="1" noEditPoints="1" noAdjustHandles="1" noChangeArrowheads="1" noChangeShapeType="1"/>
              </p:cNvPicPr>
              <p:nvPr/>
            </p:nvPicPr>
            <p:blipFill>
              <a:blip r:embed="rId4"/>
              <a:stretch>
                <a:fillRect/>
              </a:stretch>
            </p:blipFill>
            <p:spPr>
              <a:xfrm>
                <a:off x="7989797" y="5981711"/>
                <a:ext cx="891540" cy="668655"/>
              </a:xfrm>
              <a:prstGeom prst="rect">
                <a:avLst/>
              </a:prstGeom>
              <a:ln w="3175">
                <a:solidFill>
                  <a:prstClr val="ltGray"/>
                </a:solidFill>
              </a:ln>
            </p:spPr>
          </p:pic>
        </mc:Fallback>
      </mc:AlternateContent>
      <p:pic>
        <p:nvPicPr>
          <p:cNvPr id="9" name="Image 8" descr="Une image contenant personne, habits, Visage humain, homme&#10;&#10;Le contenu généré par l’IA peut être incorrect.">
            <a:extLst>
              <a:ext uri="{FF2B5EF4-FFF2-40B4-BE49-F238E27FC236}">
                <a16:creationId xmlns:a16="http://schemas.microsoft.com/office/drawing/2014/main" id="{7D9F484B-88D8-EAAB-AC85-F95B15C10E21}"/>
              </a:ext>
            </a:extLst>
          </p:cNvPr>
          <p:cNvPicPr>
            <a:picLocks noChangeAspect="1"/>
          </p:cNvPicPr>
          <p:nvPr/>
        </p:nvPicPr>
        <p:blipFill>
          <a:blip r:embed="rId5"/>
          <a:stretch>
            <a:fillRect/>
          </a:stretch>
        </p:blipFill>
        <p:spPr>
          <a:xfrm>
            <a:off x="537210" y="1612073"/>
            <a:ext cx="4857750" cy="4857750"/>
          </a:xfrm>
          <a:prstGeom prst="rect">
            <a:avLst/>
          </a:prstGeom>
        </p:spPr>
      </p:pic>
    </p:spTree>
    <p:extLst>
      <p:ext uri="{BB962C8B-B14F-4D97-AF65-F5344CB8AC3E}">
        <p14:creationId xmlns:p14="http://schemas.microsoft.com/office/powerpoint/2010/main" val="1879604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backgroundMark x1="40938" y1="45433" x2="40938" y2="45433"/>
                        <a14:backgroundMark x1="63125" y1="45902" x2="63125" y2="45902"/>
                        <a14:backgroundMark x1="23906" y1="64637" x2="23906" y2="64637"/>
                        <a14:backgroundMark x1="24844" y1="63466" x2="27656" y2="62295"/>
                        <a14:backgroundMark x1="69688" y1="49415" x2="69688" y2="49415"/>
                        <a14:backgroundMark x1="64531" y1="77752" x2="64531" y2="77752"/>
                        <a14:backgroundMark x1="50938" y1="78220" x2="50938" y2="78220"/>
                        <a14:backgroundMark x1="36406" y1="77518" x2="36406" y2="77518"/>
                        <a14:backgroundMark x1="39844" y1="77752" x2="39844" y2="77752"/>
                        <a14:backgroundMark x1="40781" y1="77752" x2="40781" y2="77752"/>
                        <a14:backgroundMark x1="41563" y1="77752" x2="41563" y2="77752"/>
                        <a14:backgroundMark x1="42500" y1="77752" x2="42500" y2="77752"/>
                      </a14:backgroundRemoval>
                    </a14:imgEffect>
                  </a14:imgLayer>
                </a14:imgProps>
              </a:ext>
              <a:ext uri="{28A0092B-C50C-407E-A947-70E740481C1C}">
                <a14:useLocalDpi xmlns:a14="http://schemas.microsoft.com/office/drawing/2010/main" val="0"/>
              </a:ext>
            </a:extLst>
          </a:blip>
          <a:srcRect l="33484" t="48326" r="24867" b="22255"/>
          <a:stretch/>
        </p:blipFill>
        <p:spPr>
          <a:xfrm rot="16200000">
            <a:off x="-243188" y="1295638"/>
            <a:ext cx="2538919" cy="1196508"/>
          </a:xfrm>
          <a:prstGeom prst="rect">
            <a:avLst/>
          </a:prstGeom>
        </p:spPr>
      </p:pic>
      <p:sp>
        <p:nvSpPr>
          <p:cNvPr id="4" name="Rectangle 3"/>
          <p:cNvSpPr/>
          <p:nvPr/>
        </p:nvSpPr>
        <p:spPr>
          <a:xfrm>
            <a:off x="428017" y="282103"/>
            <a:ext cx="8377415" cy="62159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5"/>
          <p:cNvCxnSpPr/>
          <p:nvPr/>
        </p:nvCxnSpPr>
        <p:spPr>
          <a:xfrm flipH="1">
            <a:off x="679270" y="199535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flipH="1">
            <a:off x="679270" y="2180408"/>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rot="5400000" flipH="1">
            <a:off x="753292" y="2085159"/>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rot="5400000" flipH="1">
            <a:off x="609058" y="2085159"/>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rot="5400000" flipH="1">
            <a:off x="746216" y="2277836"/>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rot="5400000" flipH="1">
            <a:off x="997675" y="2281102"/>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H="1">
            <a:off x="672738" y="2354580"/>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rot="5400000" flipH="1">
            <a:off x="1244781" y="181017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rot="5400000" flipH="1">
            <a:off x="997675" y="2100398"/>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H="1">
            <a:off x="924197" y="2193472"/>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H="1">
            <a:off x="924197" y="236546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flipH="1">
            <a:off x="924197" y="201168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rot="5400000" flipH="1">
            <a:off x="1244781" y="1621383"/>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rot="5400000" flipH="1">
            <a:off x="1104891" y="1621383"/>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rot="5400000" flipH="1">
            <a:off x="1106140" y="181017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rot="5400000" flipH="1">
            <a:off x="998868" y="161797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rot="5400000" flipH="1">
            <a:off x="850719" y="179994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rot="5400000" flipH="1">
            <a:off x="753867" y="161797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rot="5400000" flipH="1">
            <a:off x="759910" y="179311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flipH="1">
            <a:off x="924197" y="1545404"/>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flipH="1">
            <a:off x="926051" y="1883655"/>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flipH="1">
            <a:off x="1171303" y="1548816"/>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flipH="1">
            <a:off x="1178369" y="171622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flipH="1">
            <a:off x="1178369" y="189389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36" name="ZoneTexte 35"/>
          <p:cNvSpPr txBox="1"/>
          <p:nvPr/>
        </p:nvSpPr>
        <p:spPr>
          <a:xfrm>
            <a:off x="1924048" y="626884"/>
            <a:ext cx="6476835" cy="1015663"/>
          </a:xfrm>
          <a:prstGeom prst="rect">
            <a:avLst/>
          </a:prstGeom>
          <a:noFill/>
        </p:spPr>
        <p:txBody>
          <a:bodyPr wrap="square" rtlCol="0">
            <a:spAutoFit/>
          </a:bodyPr>
          <a:lstStyle/>
          <a:p>
            <a:r>
              <a:rPr lang="fr-FR" sz="2400" b="1" dirty="0"/>
              <a:t>P</a:t>
            </a:r>
            <a:r>
              <a:rPr lang="fr-FR" b="1" dirty="0"/>
              <a:t>rovoqué par </a:t>
            </a:r>
            <a:r>
              <a:rPr lang="fr-FR" dirty="0"/>
              <a:t>:</a:t>
            </a:r>
          </a:p>
          <a:p>
            <a:pPr algn="just"/>
            <a:r>
              <a:rPr lang="fr-FR" dirty="0"/>
              <a:t>La plaque métallique est épaisse comme du papier. De plus, la vitesse de rotation de la plaque a coupé d'un seul coup mon bras.</a:t>
            </a:r>
          </a:p>
        </p:txBody>
      </p:sp>
      <p:sp>
        <p:nvSpPr>
          <p:cNvPr id="37" name="ZoneTexte 36"/>
          <p:cNvSpPr txBox="1"/>
          <p:nvPr/>
        </p:nvSpPr>
        <p:spPr>
          <a:xfrm>
            <a:off x="1924048" y="1932436"/>
            <a:ext cx="6600824" cy="1015663"/>
          </a:xfrm>
          <a:prstGeom prst="rect">
            <a:avLst/>
          </a:prstGeom>
          <a:noFill/>
        </p:spPr>
        <p:txBody>
          <a:bodyPr wrap="square" rtlCol="0">
            <a:spAutoFit/>
          </a:bodyPr>
          <a:lstStyle/>
          <a:p>
            <a:r>
              <a:rPr lang="fr-FR" sz="2400" b="1" dirty="0"/>
              <a:t>Q</a:t>
            </a:r>
            <a:r>
              <a:rPr lang="fr-FR" b="1" dirty="0"/>
              <a:t>ualité </a:t>
            </a:r>
            <a:r>
              <a:rPr lang="fr-FR" dirty="0"/>
              <a:t>:</a:t>
            </a:r>
          </a:p>
          <a:p>
            <a:r>
              <a:rPr lang="fr-FR" dirty="0"/>
              <a:t>Ça pique</a:t>
            </a:r>
          </a:p>
          <a:p>
            <a:endParaRPr lang="fr-FR" dirty="0"/>
          </a:p>
        </p:txBody>
      </p:sp>
      <p:sp>
        <p:nvSpPr>
          <p:cNvPr id="38" name="ZoneTexte 37"/>
          <p:cNvSpPr txBox="1"/>
          <p:nvPr/>
        </p:nvSpPr>
        <p:spPr>
          <a:xfrm>
            <a:off x="1924048" y="2847040"/>
            <a:ext cx="4192970" cy="738664"/>
          </a:xfrm>
          <a:prstGeom prst="rect">
            <a:avLst/>
          </a:prstGeom>
          <a:noFill/>
        </p:spPr>
        <p:txBody>
          <a:bodyPr wrap="square" rtlCol="0">
            <a:spAutoFit/>
          </a:bodyPr>
          <a:lstStyle/>
          <a:p>
            <a:r>
              <a:rPr lang="fr-FR" sz="2400" b="1" dirty="0"/>
              <a:t>R</a:t>
            </a:r>
            <a:r>
              <a:rPr lang="fr-FR" b="1" dirty="0"/>
              <a:t>égion</a:t>
            </a:r>
            <a:r>
              <a:rPr lang="fr-FR" dirty="0"/>
              <a:t>:</a:t>
            </a:r>
          </a:p>
          <a:p>
            <a:r>
              <a:rPr lang="fr-FR" dirty="0"/>
              <a:t>Le bras</a:t>
            </a:r>
          </a:p>
        </p:txBody>
      </p:sp>
      <p:sp>
        <p:nvSpPr>
          <p:cNvPr id="39" name="ZoneTexte 38"/>
          <p:cNvSpPr txBox="1"/>
          <p:nvPr/>
        </p:nvSpPr>
        <p:spPr>
          <a:xfrm>
            <a:off x="1924048" y="3745843"/>
            <a:ext cx="4288547" cy="738664"/>
          </a:xfrm>
          <a:prstGeom prst="rect">
            <a:avLst/>
          </a:prstGeom>
          <a:noFill/>
        </p:spPr>
        <p:txBody>
          <a:bodyPr wrap="square" rtlCol="0">
            <a:spAutoFit/>
          </a:bodyPr>
          <a:lstStyle/>
          <a:p>
            <a:r>
              <a:rPr lang="fr-FR" sz="2400" b="1" dirty="0"/>
              <a:t>S</a:t>
            </a:r>
            <a:r>
              <a:rPr lang="fr-FR" b="1" dirty="0"/>
              <a:t>évérité</a:t>
            </a:r>
            <a:r>
              <a:rPr lang="fr-FR" dirty="0"/>
              <a:t>:</a:t>
            </a:r>
          </a:p>
          <a:p>
            <a:r>
              <a:rPr lang="fr-FR" dirty="0"/>
              <a:t>4/10</a:t>
            </a:r>
          </a:p>
        </p:txBody>
      </p:sp>
      <p:sp>
        <p:nvSpPr>
          <p:cNvPr id="40" name="ZoneTexte 39"/>
          <p:cNvSpPr txBox="1"/>
          <p:nvPr/>
        </p:nvSpPr>
        <p:spPr>
          <a:xfrm>
            <a:off x="1924048" y="4644646"/>
            <a:ext cx="4288547" cy="738664"/>
          </a:xfrm>
          <a:prstGeom prst="rect">
            <a:avLst/>
          </a:prstGeom>
          <a:noFill/>
        </p:spPr>
        <p:txBody>
          <a:bodyPr wrap="square" rtlCol="0">
            <a:spAutoFit/>
          </a:bodyPr>
          <a:lstStyle/>
          <a:p>
            <a:r>
              <a:rPr lang="fr-FR" sz="2400" b="1" dirty="0"/>
              <a:t>T</a:t>
            </a:r>
            <a:r>
              <a:rPr lang="fr-FR" b="1" dirty="0"/>
              <a:t>emps </a:t>
            </a:r>
            <a:r>
              <a:rPr lang="fr-FR" dirty="0"/>
              <a:t>:</a:t>
            </a:r>
          </a:p>
          <a:p>
            <a:r>
              <a:rPr lang="fr-FR" dirty="0"/>
              <a:t>Il y a 15 min</a:t>
            </a:r>
          </a:p>
        </p:txBody>
      </p:sp>
      <p:cxnSp>
        <p:nvCxnSpPr>
          <p:cNvPr id="42" name="Connecteur droit 41"/>
          <p:cNvCxnSpPr/>
          <p:nvPr/>
        </p:nvCxnSpPr>
        <p:spPr>
          <a:xfrm>
            <a:off x="1924048" y="5420727"/>
            <a:ext cx="43014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rot="5400000" flipH="1">
            <a:off x="860640" y="2100398"/>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p:nvCxnSpPr>
        <p:spPr>
          <a:xfrm rot="5400000" flipH="1">
            <a:off x="859397" y="2277836"/>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flipH="1">
            <a:off x="932875" y="1726463"/>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pic>
        <p:nvPicPr>
          <p:cNvPr id="3" name="Image 2" descr="Une image contenant personne, habits, Visage humain, homme&#10;&#10;Le contenu généré par l’IA peut être incorrect.">
            <a:extLst>
              <a:ext uri="{FF2B5EF4-FFF2-40B4-BE49-F238E27FC236}">
                <a16:creationId xmlns:a16="http://schemas.microsoft.com/office/drawing/2014/main" id="{8F58E125-A011-65C7-4721-3CD575433E27}"/>
              </a:ext>
            </a:extLst>
          </p:cNvPr>
          <p:cNvPicPr>
            <a:picLocks noChangeAspect="1"/>
          </p:cNvPicPr>
          <p:nvPr/>
        </p:nvPicPr>
        <p:blipFill>
          <a:blip r:embed="rId4"/>
          <a:stretch>
            <a:fillRect/>
          </a:stretch>
        </p:blipFill>
        <p:spPr>
          <a:xfrm>
            <a:off x="4903470" y="1793117"/>
            <a:ext cx="3497413" cy="3497413"/>
          </a:xfrm>
          <a:prstGeom prst="rect">
            <a:avLst/>
          </a:prstGeom>
        </p:spPr>
      </p:pic>
      <mc:AlternateContent xmlns:mc="http://schemas.openxmlformats.org/markup-compatibility/2006" xmlns:pslz="http://schemas.microsoft.com/office/powerpoint/2016/slidezoom">
        <mc:Choice Requires="pslz">
          <p:graphicFrame>
            <p:nvGraphicFramePr>
              <p:cNvPr id="5" name="Zoom de diapositive 4">
                <a:extLst>
                  <a:ext uri="{FF2B5EF4-FFF2-40B4-BE49-F238E27FC236}">
                    <a16:creationId xmlns:a16="http://schemas.microsoft.com/office/drawing/2014/main" id="{ABE06179-B606-F74D-5939-80CB735FB997}"/>
                  </a:ext>
                </a:extLst>
              </p:cNvPr>
              <p:cNvGraphicFramePr>
                <a:graphicFrameLocks noChangeAspect="1"/>
              </p:cNvGraphicFramePr>
              <p:nvPr>
                <p:extLst>
                  <p:ext uri="{D42A27DB-BD31-4B8C-83A1-F6EECF244321}">
                    <p14:modId xmlns:p14="http://schemas.microsoft.com/office/powerpoint/2010/main" val="3721218248"/>
                  </p:ext>
                </p:extLst>
              </p:nvPr>
            </p:nvGraphicFramePr>
            <p:xfrm>
              <a:off x="551905" y="5776311"/>
              <a:ext cx="891540" cy="668655"/>
            </p:xfrm>
            <a:graphic>
              <a:graphicData uri="http://schemas.microsoft.com/office/powerpoint/2016/slidezoom">
                <pslz:sldZm>
                  <pslz:sldZmObj sldId="278" cId="3885487160">
                    <pslz:zmPr id="{C0BC91AC-6426-473D-8CEB-4F47D30E78C1}" returnToParent="0" transitionDur="1000">
                      <p166:blipFill xmlns:p166="http://schemas.microsoft.com/office/powerpoint/2016/6/main">
                        <a:blip r:embed="rId5"/>
                        <a:stretch>
                          <a:fillRect/>
                        </a:stretch>
                      </p166:blipFill>
                      <p166:spPr xmlns:p166="http://schemas.microsoft.com/office/powerpoint/2016/6/main">
                        <a:xfrm>
                          <a:off x="0" y="0"/>
                          <a:ext cx="891540" cy="668655"/>
                        </a:xfrm>
                        <a:prstGeom prst="rect">
                          <a:avLst/>
                        </a:prstGeom>
                        <a:ln w="3175">
                          <a:solidFill>
                            <a:prstClr val="ltGray"/>
                          </a:solidFill>
                        </a:ln>
                      </p166:spPr>
                    </pslz:zmPr>
                  </pslz:sldZmObj>
                </pslz:sldZm>
              </a:graphicData>
            </a:graphic>
          </p:graphicFrame>
        </mc:Choice>
        <mc:Fallback xmlns="">
          <p:pic>
            <p:nvPicPr>
              <p:cNvPr id="5" name="Zoom de diapositive 4">
                <a:hlinkClick r:id="rId6" action="ppaction://hlinksldjump"/>
                <a:extLst>
                  <a:ext uri="{FF2B5EF4-FFF2-40B4-BE49-F238E27FC236}">
                    <a16:creationId xmlns:a16="http://schemas.microsoft.com/office/drawing/2014/main" id="{ABE06179-B606-F74D-5939-80CB735FB997}"/>
                  </a:ext>
                </a:extLst>
              </p:cNvPr>
              <p:cNvPicPr>
                <a:picLocks noGrp="1" noRot="1" noChangeAspect="1" noMove="1" noResize="1" noEditPoints="1" noAdjustHandles="1" noChangeArrowheads="1" noChangeShapeType="1"/>
              </p:cNvPicPr>
              <p:nvPr/>
            </p:nvPicPr>
            <p:blipFill>
              <a:blip r:embed="rId7"/>
              <a:stretch>
                <a:fillRect/>
              </a:stretch>
            </p:blipFill>
            <p:spPr>
              <a:xfrm>
                <a:off x="551905" y="5776311"/>
                <a:ext cx="891540" cy="668655"/>
              </a:xfrm>
              <a:prstGeom prst="rect">
                <a:avLst/>
              </a:prstGeom>
              <a:ln w="3175">
                <a:solidFill>
                  <a:prstClr val="ltGray"/>
                </a:solidFill>
              </a:ln>
            </p:spPr>
          </p:pic>
        </mc:Fallback>
      </mc:AlternateContent>
    </p:spTree>
    <p:extLst>
      <p:ext uri="{BB962C8B-B14F-4D97-AF65-F5344CB8AC3E}">
        <p14:creationId xmlns:p14="http://schemas.microsoft.com/office/powerpoint/2010/main" val="296323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backgroundMark x1="40938" y1="45433" x2="40938" y2="45433"/>
                        <a14:backgroundMark x1="63125" y1="45902" x2="63125" y2="45902"/>
                        <a14:backgroundMark x1="23906" y1="64637" x2="23906" y2="64637"/>
                        <a14:backgroundMark x1="24844" y1="63466" x2="27656" y2="62295"/>
                        <a14:backgroundMark x1="69688" y1="49415" x2="69688" y2="49415"/>
                        <a14:backgroundMark x1="64531" y1="77752" x2="64531" y2="77752"/>
                        <a14:backgroundMark x1="50938" y1="78220" x2="50938" y2="78220"/>
                        <a14:backgroundMark x1="36406" y1="77518" x2="36406" y2="77518"/>
                        <a14:backgroundMark x1="39844" y1="77752" x2="39844" y2="77752"/>
                        <a14:backgroundMark x1="40781" y1="77752" x2="40781" y2="77752"/>
                        <a14:backgroundMark x1="41563" y1="77752" x2="41563" y2="77752"/>
                        <a14:backgroundMark x1="42500" y1="77752" x2="42500" y2="77752"/>
                      </a14:backgroundRemoval>
                    </a14:imgEffect>
                  </a14:imgLayer>
                </a14:imgProps>
              </a:ext>
              <a:ext uri="{28A0092B-C50C-407E-A947-70E740481C1C}">
                <a14:useLocalDpi xmlns:a14="http://schemas.microsoft.com/office/drawing/2010/main" val="0"/>
              </a:ext>
            </a:extLst>
          </a:blip>
          <a:srcRect l="33484" t="48326" r="24867" b="22255"/>
          <a:stretch/>
        </p:blipFill>
        <p:spPr>
          <a:xfrm rot="16200000">
            <a:off x="-243188" y="1295638"/>
            <a:ext cx="2538919" cy="1196508"/>
          </a:xfrm>
          <a:prstGeom prst="rect">
            <a:avLst/>
          </a:prstGeom>
        </p:spPr>
      </p:pic>
      <p:sp>
        <p:nvSpPr>
          <p:cNvPr id="4" name="Rectangle 3"/>
          <p:cNvSpPr/>
          <p:nvPr/>
        </p:nvSpPr>
        <p:spPr>
          <a:xfrm>
            <a:off x="428017" y="282103"/>
            <a:ext cx="8377415" cy="62159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5"/>
          <p:cNvCxnSpPr/>
          <p:nvPr/>
        </p:nvCxnSpPr>
        <p:spPr>
          <a:xfrm flipH="1">
            <a:off x="679270" y="199535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flipH="1">
            <a:off x="679270" y="2180408"/>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rot="5400000" flipH="1">
            <a:off x="753292" y="2085159"/>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rot="5400000" flipH="1">
            <a:off x="609058" y="2085159"/>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rot="5400000" flipH="1">
            <a:off x="746216" y="2277836"/>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rot="5400000" flipH="1">
            <a:off x="997675" y="2281102"/>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H="1">
            <a:off x="672738" y="2354580"/>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rot="5400000" flipH="1">
            <a:off x="1244781" y="181017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rot="5400000" flipH="1">
            <a:off x="997675" y="2100398"/>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H="1">
            <a:off x="924197" y="2193472"/>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H="1">
            <a:off x="924197" y="236546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flipH="1">
            <a:off x="924197" y="201168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rot="5400000" flipH="1">
            <a:off x="1104891" y="1621383"/>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rot="5400000" flipH="1">
            <a:off x="1106140" y="1810177"/>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rot="5400000" flipH="1">
            <a:off x="998868" y="161797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flipH="1">
            <a:off x="924197" y="1545404"/>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flipH="1">
            <a:off x="926051" y="1883655"/>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flipH="1">
            <a:off x="1171303" y="1548816"/>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flipH="1">
            <a:off x="1178369" y="189389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43" name="ZoneTexte 42"/>
          <p:cNvSpPr txBox="1"/>
          <p:nvPr/>
        </p:nvSpPr>
        <p:spPr>
          <a:xfrm>
            <a:off x="1924051" y="695325"/>
            <a:ext cx="6600824" cy="646331"/>
          </a:xfrm>
          <a:prstGeom prst="rect">
            <a:avLst/>
          </a:prstGeom>
          <a:noFill/>
        </p:spPr>
        <p:txBody>
          <a:bodyPr wrap="square" rtlCol="0">
            <a:spAutoFit/>
          </a:bodyPr>
          <a:lstStyle/>
          <a:p>
            <a:r>
              <a:rPr lang="fr-FR" b="1" dirty="0"/>
              <a:t>La mesure des paramètres physiologiques </a:t>
            </a:r>
            <a:r>
              <a:rPr lang="fr-FR" dirty="0"/>
              <a:t>:</a:t>
            </a:r>
          </a:p>
          <a:p>
            <a:endParaRPr lang="fr-FR" dirty="0"/>
          </a:p>
        </p:txBody>
      </p:sp>
      <p:sp>
        <p:nvSpPr>
          <p:cNvPr id="34" name="Rectangle 33"/>
          <p:cNvSpPr/>
          <p:nvPr/>
        </p:nvSpPr>
        <p:spPr bwMode="auto">
          <a:xfrm>
            <a:off x="2075677" y="1253397"/>
            <a:ext cx="3540458" cy="646331"/>
          </a:xfrm>
          <a:prstGeom prst="rect">
            <a:avLst/>
          </a:prstGeom>
        </p:spPr>
        <p:txBody>
          <a:bodyPr wrap="square">
            <a:spAutoFit/>
          </a:bodyPr>
          <a:lstStyle/>
          <a:p>
            <a:pPr lvl="0" rtl="0">
              <a:buClr>
                <a:srgbClr val="000000"/>
              </a:buClr>
              <a:buSzPct val="100000"/>
            </a:pPr>
            <a:r>
              <a:rPr lang="fr-FR" b="1" dirty="0">
                <a:solidFill>
                  <a:srgbClr val="000000"/>
                </a:solidFill>
                <a:sym typeface="Arial"/>
              </a:rPr>
              <a:t>Respiration :</a:t>
            </a:r>
            <a:endParaRPr lang="fr-FR" sz="1000" b="1" dirty="0">
              <a:solidFill>
                <a:srgbClr val="000000"/>
              </a:solidFill>
              <a:sym typeface="Arial"/>
            </a:endParaRP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FAR : 13 / ample / régulière</a:t>
            </a:r>
          </a:p>
        </p:txBody>
      </p:sp>
      <p:sp>
        <p:nvSpPr>
          <p:cNvPr id="35" name="Rectangle 34"/>
          <p:cNvSpPr/>
          <p:nvPr/>
        </p:nvSpPr>
        <p:spPr bwMode="auto">
          <a:xfrm>
            <a:off x="2016203" y="2020084"/>
            <a:ext cx="2757975" cy="1477328"/>
          </a:xfrm>
          <a:prstGeom prst="rect">
            <a:avLst/>
          </a:prstGeom>
        </p:spPr>
        <p:txBody>
          <a:bodyPr wrap="square">
            <a:spAutoFit/>
          </a:bodyPr>
          <a:lstStyle/>
          <a:p>
            <a:pPr lvl="0" rtl="0">
              <a:buClr>
                <a:srgbClr val="000000"/>
              </a:buClr>
              <a:buSzPct val="100000"/>
            </a:pPr>
            <a:r>
              <a:rPr lang="fr-FR" b="1" dirty="0">
                <a:solidFill>
                  <a:srgbClr val="000000"/>
                </a:solidFill>
                <a:sym typeface="Arial"/>
              </a:rPr>
              <a:t>Circulation :</a:t>
            </a:r>
            <a:endParaRPr lang="fr-FR" sz="1000" b="1" dirty="0">
              <a:solidFill>
                <a:srgbClr val="000000"/>
              </a:solidFill>
              <a:sym typeface="Arial"/>
            </a:endParaRP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FAR : 126 / Bien frappé</a:t>
            </a: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Pâleur</a:t>
            </a: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PA : 110 / 80</a:t>
            </a: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TRC 4s</a:t>
            </a:r>
            <a:endParaRPr lang="fr-FR" dirty="0">
              <a:solidFill>
                <a:schemeClr val="dk1"/>
              </a:solidFill>
              <a:sym typeface="Arial"/>
            </a:endParaRPr>
          </a:p>
        </p:txBody>
      </p:sp>
      <p:sp>
        <p:nvSpPr>
          <p:cNvPr id="36" name="Rectangle 35"/>
          <p:cNvSpPr/>
          <p:nvPr/>
        </p:nvSpPr>
        <p:spPr bwMode="auto">
          <a:xfrm>
            <a:off x="2016203" y="3473154"/>
            <a:ext cx="3599932" cy="646331"/>
          </a:xfrm>
          <a:prstGeom prst="rect">
            <a:avLst/>
          </a:prstGeom>
        </p:spPr>
        <p:txBody>
          <a:bodyPr wrap="square">
            <a:spAutoFit/>
          </a:bodyPr>
          <a:lstStyle/>
          <a:p>
            <a:pPr lvl="0" rtl="0">
              <a:buClr>
                <a:srgbClr val="000000"/>
              </a:buClr>
              <a:buSzPct val="100000"/>
            </a:pPr>
            <a:r>
              <a:rPr lang="fr-FR" b="1" dirty="0">
                <a:solidFill>
                  <a:srgbClr val="000000"/>
                </a:solidFill>
                <a:sym typeface="Arial"/>
              </a:rPr>
              <a:t>Scores ou </a:t>
            </a:r>
            <a:r>
              <a:rPr lang="fr-FR" b="1" dirty="0" err="1">
                <a:solidFill>
                  <a:srgbClr val="000000"/>
                </a:solidFill>
                <a:sym typeface="Arial"/>
              </a:rPr>
              <a:t>echelles</a:t>
            </a:r>
            <a:r>
              <a:rPr lang="fr-FR" b="1" dirty="0">
                <a:solidFill>
                  <a:srgbClr val="000000"/>
                </a:solidFill>
                <a:sym typeface="Arial"/>
              </a:rPr>
              <a:t> :</a:t>
            </a:r>
            <a:endParaRPr lang="fr-FR" sz="1000" b="1" dirty="0">
              <a:solidFill>
                <a:srgbClr val="000000"/>
              </a:solidFill>
              <a:sym typeface="Arial"/>
            </a:endParaRPr>
          </a:p>
          <a:p>
            <a:pPr marL="179388" lvl="0" indent="-179388" rtl="0">
              <a:buClr>
                <a:srgbClr val="000000"/>
              </a:buClr>
              <a:buSzPct val="100000"/>
              <a:buFont typeface="Arial" panose="020B0604020202020204" pitchFamily="34" charset="0"/>
              <a:buChar char="•"/>
            </a:pPr>
            <a:r>
              <a:rPr lang="fr-FR" dirty="0">
                <a:solidFill>
                  <a:srgbClr val="000000"/>
                </a:solidFill>
                <a:sym typeface="Arial"/>
              </a:rPr>
              <a:t>AVPU : RAS</a:t>
            </a:r>
            <a:endParaRPr lang="fr-FR" dirty="0">
              <a:solidFill>
                <a:schemeClr val="dk1"/>
              </a:solidFill>
              <a:sym typeface="Arial"/>
            </a:endParaRPr>
          </a:p>
        </p:txBody>
      </p:sp>
      <p:cxnSp>
        <p:nvCxnSpPr>
          <p:cNvPr id="37" name="Connecteur droit 36"/>
          <p:cNvCxnSpPr/>
          <p:nvPr/>
        </p:nvCxnSpPr>
        <p:spPr>
          <a:xfrm rot="5400000" flipH="1">
            <a:off x="859397" y="179994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38" name="Connecteur droit 37"/>
          <p:cNvCxnSpPr/>
          <p:nvPr/>
        </p:nvCxnSpPr>
        <p:spPr>
          <a:xfrm flipH="1">
            <a:off x="1178369" y="1714739"/>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25" name="Rectangle à coins arrondis 24"/>
          <p:cNvSpPr/>
          <p:nvPr/>
        </p:nvSpPr>
        <p:spPr>
          <a:xfrm>
            <a:off x="426362" y="4376046"/>
            <a:ext cx="2219325" cy="5753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Geste attendu :</a:t>
            </a:r>
          </a:p>
        </p:txBody>
      </p:sp>
      <p:sp>
        <p:nvSpPr>
          <p:cNvPr id="26" name="ZoneTexte 25"/>
          <p:cNvSpPr txBox="1"/>
          <p:nvPr/>
        </p:nvSpPr>
        <p:spPr>
          <a:xfrm>
            <a:off x="2644030" y="4316282"/>
            <a:ext cx="6161401" cy="1200329"/>
          </a:xfrm>
          <a:prstGeom prst="rect">
            <a:avLst/>
          </a:prstGeom>
          <a:noFill/>
        </p:spPr>
        <p:txBody>
          <a:bodyPr wrap="square" rtlCol="0">
            <a:spAutoFit/>
          </a:bodyPr>
          <a:lstStyle/>
          <a:p>
            <a:r>
              <a:rPr lang="fr-FR" dirty="0"/>
              <a:t>La victime est en détresse vitale : Pâleur, TRC &gt; 2s, BPM &gt; 120</a:t>
            </a:r>
          </a:p>
          <a:p>
            <a:r>
              <a:rPr lang="fr-FR" dirty="0"/>
              <a:t>Pression artérielle diminuée de plus de 30% </a:t>
            </a:r>
            <a:r>
              <a:rPr lang="fr-FR" sz="1600" dirty="0"/>
              <a:t>(15/9 habituellement)</a:t>
            </a:r>
            <a:endParaRPr lang="fr-FR" dirty="0"/>
          </a:p>
          <a:p>
            <a:r>
              <a:rPr lang="fr-FR" dirty="0"/>
              <a:t>La victime doit être mise sous O</a:t>
            </a:r>
            <a:r>
              <a:rPr lang="fr-FR" baseline="30000" dirty="0"/>
              <a:t>2</a:t>
            </a:r>
            <a:r>
              <a:rPr lang="fr-FR" dirty="0"/>
              <a:t> malgré une SAT à 98.</a:t>
            </a:r>
          </a:p>
          <a:p>
            <a:r>
              <a:rPr lang="fr-FR" i="1" dirty="0">
                <a:solidFill>
                  <a:schemeClr val="bg1">
                    <a:lumMod val="50000"/>
                  </a:schemeClr>
                </a:solidFill>
              </a:rPr>
              <a:t>Fiche 05AC02 pour les signes </a:t>
            </a:r>
            <a:r>
              <a:rPr lang="fr-FR" i="1" dirty="0">
                <a:solidFill>
                  <a:srgbClr val="FF9900"/>
                </a:solidFill>
              </a:rPr>
              <a:t>et Fiche technique 05FT20</a:t>
            </a:r>
          </a:p>
        </p:txBody>
      </p:sp>
      <p:pic>
        <p:nvPicPr>
          <p:cNvPr id="39" name="Image 38">
            <a:hlinkClick r:id="rId4" action="ppaction://hlinkfile"/>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852" b="96305" l="10000" r="90000"/>
                    </a14:imgEffect>
                  </a14:imgLayer>
                </a14:imgProps>
              </a:ext>
              <a:ext uri="{28A0092B-C50C-407E-A947-70E740481C1C}">
                <a14:useLocalDpi xmlns:a14="http://schemas.microsoft.com/office/drawing/2010/main" val="0"/>
              </a:ext>
            </a:extLst>
          </a:blip>
          <a:stretch>
            <a:fillRect/>
          </a:stretch>
        </p:blipFill>
        <p:spPr>
          <a:xfrm>
            <a:off x="7311967" y="5481769"/>
            <a:ext cx="1602061" cy="1016308"/>
          </a:xfrm>
          <a:prstGeom prst="rect">
            <a:avLst/>
          </a:prstGeom>
        </p:spPr>
      </p:pic>
      <p:cxnSp>
        <p:nvCxnSpPr>
          <p:cNvPr id="40" name="Connecteur droit 39"/>
          <p:cNvCxnSpPr/>
          <p:nvPr/>
        </p:nvCxnSpPr>
        <p:spPr>
          <a:xfrm rot="5400000" flipH="1">
            <a:off x="859397" y="2119994"/>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rot="5400000" flipH="1">
            <a:off x="859397" y="2277836"/>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rot="5400000" flipH="1">
            <a:off x="752748" y="1784718"/>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p:nvCxnSpPr>
        <p:spPr>
          <a:xfrm rot="5400000" flipH="1">
            <a:off x="752748" y="1617971"/>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flipH="1">
            <a:off x="924197" y="1711240"/>
            <a:ext cx="146956" cy="0"/>
          </a:xfrm>
          <a:prstGeom prst="line">
            <a:avLst/>
          </a:prstGeom>
          <a:ln w="57150">
            <a:solidFill>
              <a:schemeClr val="accent2">
                <a:lumMod val="75000"/>
              </a:schemeClr>
            </a:solidFill>
          </a:ln>
          <a:effectLst>
            <a:softEdge rad="12700"/>
          </a:effectLst>
        </p:spPr>
        <p:style>
          <a:lnRef idx="1">
            <a:schemeClr val="accent1"/>
          </a:lnRef>
          <a:fillRef idx="0">
            <a:schemeClr val="accent1"/>
          </a:fillRef>
          <a:effectRef idx="0">
            <a:schemeClr val="accent1"/>
          </a:effectRef>
          <a:fontRef idx="minor">
            <a:schemeClr val="tx1"/>
          </a:fontRef>
        </p:style>
      </p:cxnSp>
      <p:sp>
        <p:nvSpPr>
          <p:cNvPr id="5" name="Rectangle à coins arrondis 24">
            <a:hlinkClick r:id="rId7" action="ppaction://hlinksldjump"/>
            <a:extLst>
              <a:ext uri="{FF2B5EF4-FFF2-40B4-BE49-F238E27FC236}">
                <a16:creationId xmlns:a16="http://schemas.microsoft.com/office/drawing/2014/main" id="{6C11F884-AA5C-848A-ADF1-B048B0482375}"/>
              </a:ext>
            </a:extLst>
          </p:cNvPr>
          <p:cNvSpPr/>
          <p:nvPr/>
        </p:nvSpPr>
        <p:spPr>
          <a:xfrm>
            <a:off x="426362" y="5745420"/>
            <a:ext cx="2219325" cy="5753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AC : oxymètre</a:t>
            </a:r>
          </a:p>
        </p:txBody>
      </p:sp>
      <mc:AlternateContent xmlns:mc="http://schemas.openxmlformats.org/markup-compatibility/2006" xmlns:pslz="http://schemas.microsoft.com/office/powerpoint/2016/slidezoom">
        <mc:Choice Requires="pslz">
          <p:graphicFrame>
            <p:nvGraphicFramePr>
              <p:cNvPr id="3" name="Zoom de diapositive 2">
                <a:extLst>
                  <a:ext uri="{FF2B5EF4-FFF2-40B4-BE49-F238E27FC236}">
                    <a16:creationId xmlns:a16="http://schemas.microsoft.com/office/drawing/2014/main" id="{970B5638-45FB-B0AB-B5D1-E81A4BBCA523}"/>
                  </a:ext>
                </a:extLst>
              </p:cNvPr>
              <p:cNvGraphicFramePr>
                <a:graphicFrameLocks noChangeAspect="1"/>
              </p:cNvGraphicFramePr>
              <p:nvPr>
                <p:extLst>
                  <p:ext uri="{D42A27DB-BD31-4B8C-83A1-F6EECF244321}">
                    <p14:modId xmlns:p14="http://schemas.microsoft.com/office/powerpoint/2010/main" val="3659188296"/>
                  </p:ext>
                </p:extLst>
              </p:nvPr>
            </p:nvGraphicFramePr>
            <p:xfrm>
              <a:off x="8010302" y="308878"/>
              <a:ext cx="795130" cy="596348"/>
            </p:xfrm>
            <a:graphic>
              <a:graphicData uri="http://schemas.microsoft.com/office/powerpoint/2016/slidezoom">
                <pslz:sldZm>
                  <pslz:sldZmObj sldId="278" cId="3885487160">
                    <pslz:zmPr id="{DF8EA7F6-84A3-4020-8B2C-EB1121AF9DF0}" returnToParent="0" transitionDur="1000">
                      <p166:blipFill xmlns:p166="http://schemas.microsoft.com/office/powerpoint/2016/6/main">
                        <a:blip r:embed="rId8"/>
                        <a:stretch>
                          <a:fillRect/>
                        </a:stretch>
                      </p166:blipFill>
                      <p166:spPr xmlns:p166="http://schemas.microsoft.com/office/powerpoint/2016/6/main">
                        <a:xfrm>
                          <a:off x="0" y="0"/>
                          <a:ext cx="795130" cy="596348"/>
                        </a:xfrm>
                        <a:prstGeom prst="rect">
                          <a:avLst/>
                        </a:prstGeom>
                        <a:ln w="3175">
                          <a:solidFill>
                            <a:prstClr val="ltGray"/>
                          </a:solidFill>
                        </a:ln>
                      </p166:spPr>
                    </pslz:zmPr>
                  </pslz:sldZmObj>
                </pslz:sldZm>
              </a:graphicData>
            </a:graphic>
          </p:graphicFrame>
        </mc:Choice>
        <mc:Fallback xmlns="">
          <p:pic>
            <p:nvPicPr>
              <p:cNvPr id="3" name="Zoom de diapositive 2">
                <a:hlinkClick r:id="rId9" action="ppaction://hlinksldjump"/>
                <a:extLst>
                  <a:ext uri="{FF2B5EF4-FFF2-40B4-BE49-F238E27FC236}">
                    <a16:creationId xmlns:a16="http://schemas.microsoft.com/office/drawing/2014/main" id="{970B5638-45FB-B0AB-B5D1-E81A4BBCA523}"/>
                  </a:ext>
                </a:extLst>
              </p:cNvPr>
              <p:cNvPicPr>
                <a:picLocks noGrp="1" noRot="1" noChangeAspect="1" noMove="1" noResize="1" noEditPoints="1" noAdjustHandles="1" noChangeArrowheads="1" noChangeShapeType="1"/>
              </p:cNvPicPr>
              <p:nvPr/>
            </p:nvPicPr>
            <p:blipFill>
              <a:blip r:embed="rId10"/>
              <a:stretch>
                <a:fillRect/>
              </a:stretch>
            </p:blipFill>
            <p:spPr>
              <a:xfrm>
                <a:off x="8010302" y="308878"/>
                <a:ext cx="795130" cy="596348"/>
              </a:xfrm>
              <a:prstGeom prst="rect">
                <a:avLst/>
              </a:prstGeom>
              <a:ln w="3175">
                <a:solidFill>
                  <a:prstClr val="ltGray"/>
                </a:solidFill>
              </a:ln>
            </p:spPr>
          </p:pic>
        </mc:Fallback>
      </mc:AlternateContent>
      <p:pic>
        <p:nvPicPr>
          <p:cNvPr id="7" name="Image 6" descr="Une image contenant personne, habits, Visage humain, homme&#10;&#10;Le contenu généré par l’IA peut être incorrect.">
            <a:extLst>
              <a:ext uri="{FF2B5EF4-FFF2-40B4-BE49-F238E27FC236}">
                <a16:creationId xmlns:a16="http://schemas.microsoft.com/office/drawing/2014/main" id="{6A92B7F0-9433-DEC4-FFBF-FC2E9D9F0235}"/>
              </a:ext>
            </a:extLst>
          </p:cNvPr>
          <p:cNvPicPr>
            <a:picLocks noChangeAspect="1"/>
          </p:cNvPicPr>
          <p:nvPr/>
        </p:nvPicPr>
        <p:blipFill>
          <a:blip r:embed="rId11"/>
          <a:stretch>
            <a:fillRect/>
          </a:stretch>
        </p:blipFill>
        <p:spPr>
          <a:xfrm>
            <a:off x="5586804" y="1186459"/>
            <a:ext cx="2963038" cy="2963038"/>
          </a:xfrm>
          <a:prstGeom prst="rect">
            <a:avLst/>
          </a:prstGeom>
        </p:spPr>
      </p:pic>
    </p:spTree>
    <p:extLst>
      <p:ext uri="{BB962C8B-B14F-4D97-AF65-F5344CB8AC3E}">
        <p14:creationId xmlns:p14="http://schemas.microsoft.com/office/powerpoint/2010/main" val="303922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p:cNvSpPr txBox="1"/>
          <p:nvPr/>
        </p:nvSpPr>
        <p:spPr>
          <a:xfrm>
            <a:off x="4775843" y="3436634"/>
            <a:ext cx="3895222" cy="2123658"/>
          </a:xfrm>
          <a:prstGeom prst="rect">
            <a:avLst/>
          </a:prstGeom>
          <a:noFill/>
        </p:spPr>
        <p:txBody>
          <a:bodyPr wrap="square" rtlCol="0">
            <a:spAutoFit/>
          </a:bodyPr>
          <a:lstStyle/>
          <a:p>
            <a:pPr algn="just"/>
            <a:r>
              <a:rPr lang="fr-FR" sz="1200" b="1" dirty="0"/>
              <a:t>Calcul de la saturation en oxygène</a:t>
            </a:r>
            <a:r>
              <a:rPr lang="fr-FR" sz="1200" dirty="0"/>
              <a:t> : L'oxymètre utilise des algorithmes pour analyser les variations de lumière absorbée et transmise. Ces algorithmes prennent en compte les différences d'absorption entre l'hémoglobine oxygénée et désoxygénée pour déterminer la saturation en oxygène (SpO2).</a:t>
            </a:r>
          </a:p>
          <a:p>
            <a:pPr algn="just"/>
            <a:endParaRPr lang="fr-FR" sz="1200" dirty="0"/>
          </a:p>
          <a:p>
            <a:pPr algn="just"/>
            <a:r>
              <a:rPr lang="fr-FR" sz="1200" b="1" dirty="0"/>
              <a:t>Affichage du résultat</a:t>
            </a:r>
            <a:r>
              <a:rPr lang="fr-FR" sz="1200" dirty="0"/>
              <a:t> : Le résultat est affiché sur l'écran de l'oxymètre, généralement sous forme de pourcentage (par exemple, 98% SpO2).</a:t>
            </a:r>
          </a:p>
          <a:p>
            <a:pPr algn="just"/>
            <a:endParaRPr lang="fr-FR" sz="1200" dirty="0"/>
          </a:p>
        </p:txBody>
      </p:sp>
      <p:grpSp>
        <p:nvGrpSpPr>
          <p:cNvPr id="47" name="Groupe 46"/>
          <p:cNvGrpSpPr/>
          <p:nvPr/>
        </p:nvGrpSpPr>
        <p:grpSpPr>
          <a:xfrm>
            <a:off x="1931575" y="323586"/>
            <a:ext cx="5417225" cy="2850266"/>
            <a:chOff x="1464648" y="411135"/>
            <a:chExt cx="5417225" cy="2850266"/>
          </a:xfrm>
        </p:grpSpPr>
        <p:sp>
          <p:nvSpPr>
            <p:cNvPr id="2" name="Rectangle à coins arrondis 1"/>
            <p:cNvSpPr/>
            <p:nvPr/>
          </p:nvSpPr>
          <p:spPr>
            <a:xfrm>
              <a:off x="1585298" y="1852308"/>
              <a:ext cx="800100" cy="24765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à coins arrondis 2"/>
            <p:cNvSpPr/>
            <p:nvPr/>
          </p:nvSpPr>
          <p:spPr>
            <a:xfrm>
              <a:off x="2499698" y="1858658"/>
              <a:ext cx="800100" cy="24765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à coins arrondis 3"/>
            <p:cNvSpPr/>
            <p:nvPr/>
          </p:nvSpPr>
          <p:spPr>
            <a:xfrm>
              <a:off x="5242898" y="1858658"/>
              <a:ext cx="800100" cy="24765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à coins arrondis 4"/>
            <p:cNvSpPr/>
            <p:nvPr/>
          </p:nvSpPr>
          <p:spPr>
            <a:xfrm>
              <a:off x="3414098" y="1858658"/>
              <a:ext cx="800100" cy="24765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à coins arrondis 5"/>
            <p:cNvSpPr/>
            <p:nvPr/>
          </p:nvSpPr>
          <p:spPr>
            <a:xfrm>
              <a:off x="4328498" y="1855483"/>
              <a:ext cx="800100" cy="24765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Triangle isocèle 6"/>
            <p:cNvSpPr/>
            <p:nvPr/>
          </p:nvSpPr>
          <p:spPr>
            <a:xfrm>
              <a:off x="4297688" y="2365677"/>
              <a:ext cx="838200" cy="89572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riangle isocèle 7"/>
            <p:cNvSpPr/>
            <p:nvPr/>
          </p:nvSpPr>
          <p:spPr>
            <a:xfrm rot="10800000">
              <a:off x="4300863" y="715658"/>
              <a:ext cx="842306" cy="90011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Connecteur droit 9"/>
            <p:cNvCxnSpPr>
              <a:stCxn id="8" idx="5"/>
            </p:cNvCxnSpPr>
            <p:nvPr/>
          </p:nvCxnSpPr>
          <p:spPr>
            <a:xfrm flipH="1">
              <a:off x="4495469" y="1165713"/>
              <a:ext cx="15970" cy="1848640"/>
            </a:xfrm>
            <a:prstGeom prst="line">
              <a:avLst/>
            </a:prstGeom>
            <a:ln w="76200">
              <a:solidFill>
                <a:schemeClr val="accent2">
                  <a:lumMod val="75000"/>
                </a:schemeClr>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Connecteur droit 10"/>
            <p:cNvCxnSpPr>
              <a:stCxn id="8" idx="1"/>
            </p:cNvCxnSpPr>
            <p:nvPr/>
          </p:nvCxnSpPr>
          <p:spPr>
            <a:xfrm flipH="1">
              <a:off x="4883503" y="1165713"/>
              <a:ext cx="49089" cy="1848640"/>
            </a:xfrm>
            <a:prstGeom prst="line">
              <a:avLst/>
            </a:prstGeom>
            <a:ln w="76200">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1464648" y="1764997"/>
              <a:ext cx="5016500" cy="127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a:off x="1464648" y="2177744"/>
              <a:ext cx="5016500" cy="127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4169748" y="411135"/>
              <a:ext cx="1212191" cy="369332"/>
            </a:xfrm>
            <a:prstGeom prst="rect">
              <a:avLst/>
            </a:prstGeom>
            <a:noFill/>
          </p:spPr>
          <p:txBody>
            <a:bodyPr wrap="none" rtlCol="0">
              <a:spAutoFit/>
            </a:bodyPr>
            <a:lstStyle/>
            <a:p>
              <a:r>
                <a:rPr lang="fr-FR" dirty="0"/>
                <a:t>Lecteur O</a:t>
              </a:r>
              <a:r>
                <a:rPr lang="fr-FR" baseline="30000" dirty="0"/>
                <a:t>2</a:t>
              </a:r>
            </a:p>
          </p:txBody>
        </p:sp>
        <p:cxnSp>
          <p:nvCxnSpPr>
            <p:cNvPr id="18" name="Connecteur droit 17"/>
            <p:cNvCxnSpPr>
              <a:endCxn id="19" idx="1"/>
            </p:cNvCxnSpPr>
            <p:nvPr/>
          </p:nvCxnSpPr>
          <p:spPr>
            <a:xfrm flipV="1">
              <a:off x="4932592" y="1057488"/>
              <a:ext cx="599231" cy="245822"/>
            </a:xfrm>
            <a:prstGeom prst="line">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a:off x="5531823" y="872822"/>
              <a:ext cx="1350050" cy="369332"/>
            </a:xfrm>
            <a:prstGeom prst="rect">
              <a:avLst/>
            </a:prstGeom>
            <a:noFill/>
          </p:spPr>
          <p:txBody>
            <a:bodyPr wrap="none" rtlCol="0">
              <a:spAutoFit/>
            </a:bodyPr>
            <a:lstStyle/>
            <a:p>
              <a:r>
                <a:rPr lang="fr-FR" dirty="0"/>
                <a:t>Onde rouge </a:t>
              </a:r>
            </a:p>
          </p:txBody>
        </p:sp>
        <p:sp>
          <p:nvSpPr>
            <p:cNvPr id="20" name="ZoneTexte 19"/>
            <p:cNvSpPr txBox="1"/>
            <p:nvPr/>
          </p:nvSpPr>
          <p:spPr>
            <a:xfrm>
              <a:off x="2421783" y="881793"/>
              <a:ext cx="1786066" cy="369332"/>
            </a:xfrm>
            <a:prstGeom prst="rect">
              <a:avLst/>
            </a:prstGeom>
            <a:noFill/>
          </p:spPr>
          <p:txBody>
            <a:bodyPr wrap="none" rtlCol="0">
              <a:spAutoFit/>
            </a:bodyPr>
            <a:lstStyle/>
            <a:p>
              <a:r>
                <a:rPr lang="fr-FR" dirty="0"/>
                <a:t>Onde infrarouge </a:t>
              </a:r>
            </a:p>
          </p:txBody>
        </p:sp>
        <p:cxnSp>
          <p:nvCxnSpPr>
            <p:cNvPr id="22" name="Connecteur droit 21"/>
            <p:cNvCxnSpPr>
              <a:stCxn id="20" idx="3"/>
            </p:cNvCxnSpPr>
            <p:nvPr/>
          </p:nvCxnSpPr>
          <p:spPr>
            <a:xfrm>
              <a:off x="4207849" y="1066459"/>
              <a:ext cx="295605" cy="201649"/>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Rectangle à coins arrondis 33"/>
            <p:cNvSpPr/>
            <p:nvPr/>
          </p:nvSpPr>
          <p:spPr>
            <a:xfrm>
              <a:off x="4415163" y="3014353"/>
              <a:ext cx="603250" cy="247048"/>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dirty="0">
                <a:solidFill>
                  <a:schemeClr val="tx1"/>
                </a:solidFill>
              </a:endParaRPr>
            </a:p>
          </p:txBody>
        </p:sp>
        <p:sp>
          <p:nvSpPr>
            <p:cNvPr id="35" name="ZoneTexte 34"/>
            <p:cNvSpPr txBox="1"/>
            <p:nvPr/>
          </p:nvSpPr>
          <p:spPr>
            <a:xfrm>
              <a:off x="2384519" y="2323507"/>
              <a:ext cx="1500336" cy="646331"/>
            </a:xfrm>
            <a:prstGeom prst="rect">
              <a:avLst/>
            </a:prstGeom>
            <a:noFill/>
          </p:spPr>
          <p:txBody>
            <a:bodyPr wrap="square" rtlCol="0">
              <a:spAutoFit/>
            </a:bodyPr>
            <a:lstStyle/>
            <a:p>
              <a:pPr algn="ctr"/>
              <a:r>
                <a:rPr lang="fr-FR" dirty="0"/>
                <a:t>Capteur de mesure</a:t>
              </a:r>
            </a:p>
          </p:txBody>
        </p:sp>
        <p:cxnSp>
          <p:nvCxnSpPr>
            <p:cNvPr id="37" name="Connecteur droit avec flèche 36"/>
            <p:cNvCxnSpPr>
              <a:stCxn id="35" idx="3"/>
            </p:cNvCxnSpPr>
            <p:nvPr/>
          </p:nvCxnSpPr>
          <p:spPr>
            <a:xfrm>
              <a:off x="3884855" y="2646673"/>
              <a:ext cx="741398" cy="4759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3" name="ZoneTexte 42"/>
          <p:cNvSpPr txBox="1"/>
          <p:nvPr/>
        </p:nvSpPr>
        <p:spPr>
          <a:xfrm>
            <a:off x="540145" y="3250834"/>
            <a:ext cx="4029282" cy="3416320"/>
          </a:xfrm>
          <a:prstGeom prst="rect">
            <a:avLst/>
          </a:prstGeom>
          <a:noFill/>
        </p:spPr>
        <p:txBody>
          <a:bodyPr wrap="square" rtlCol="0">
            <a:spAutoFit/>
          </a:bodyPr>
          <a:lstStyle/>
          <a:p>
            <a:pPr algn="just"/>
            <a:endParaRPr lang="fr-FR" sz="1200" b="1" dirty="0"/>
          </a:p>
          <a:p>
            <a:pPr algn="just"/>
            <a:r>
              <a:rPr lang="fr-FR" sz="1200" b="1" dirty="0"/>
              <a:t>Placement du capteur</a:t>
            </a:r>
            <a:r>
              <a:rPr lang="fr-FR" sz="1200" dirty="0"/>
              <a:t> : Le capteur de l'oxymètre de pouls est généralement placé sur un doigt, un lobe d'oreille ou un autre endroit où la circulation sanguine est bonne. Le capteur émet deux longueurs d'onde de lumière : une dans le rouge (environ 660 nm) et une dans l'infrarouge (environ 940 nm).</a:t>
            </a:r>
          </a:p>
          <a:p>
            <a:pPr algn="just"/>
            <a:endParaRPr lang="fr-FR" sz="1200" dirty="0"/>
          </a:p>
          <a:p>
            <a:pPr algn="just"/>
            <a:r>
              <a:rPr lang="fr-FR" sz="1200" b="1" dirty="0"/>
              <a:t>Absorption de la lumière</a:t>
            </a:r>
            <a:r>
              <a:rPr lang="fr-FR" sz="1200" dirty="0"/>
              <a:t> : La lumière traverse les tissus et est absorbée différemment par l'hémoglobine oxygénée (HbO2) et l'hémoglobine désoxygénée (</a:t>
            </a:r>
            <a:r>
              <a:rPr lang="fr-FR" sz="1200" dirty="0" err="1"/>
              <a:t>Hb</a:t>
            </a:r>
            <a:r>
              <a:rPr lang="fr-FR" sz="1200" dirty="0"/>
              <a:t>). L'hémoglobine oxygénée absorbe plus de lumière infrarouge, tandis que l'hémoglobine désoxygénée absorbe plus de lumière rouge.</a:t>
            </a:r>
          </a:p>
          <a:p>
            <a:pPr algn="just"/>
            <a:endParaRPr lang="fr-FR" sz="1200" dirty="0"/>
          </a:p>
          <a:p>
            <a:pPr algn="just"/>
            <a:r>
              <a:rPr lang="fr-FR" sz="1200" b="1" dirty="0"/>
              <a:t>Détection de la lumière transmise</a:t>
            </a:r>
            <a:r>
              <a:rPr lang="fr-FR" sz="1200" dirty="0"/>
              <a:t> : Un </a:t>
            </a:r>
            <a:r>
              <a:rPr lang="fr-FR" sz="1200" dirty="0" err="1"/>
              <a:t>photodétecteur</a:t>
            </a:r>
            <a:r>
              <a:rPr lang="fr-FR" sz="1200" dirty="0"/>
              <a:t> situé de l'autre côté du capteur mesure la quantité de lumière qui traverse les tissus. Les variations de lumière détectée sont utilisées pour calculer la saturation en oxygène.</a:t>
            </a:r>
          </a:p>
          <a:p>
            <a:pPr algn="just"/>
            <a:endParaRPr lang="fr-FR" sz="1200" dirty="0"/>
          </a:p>
        </p:txBody>
      </p:sp>
      <p:sp>
        <p:nvSpPr>
          <p:cNvPr id="45" name="ZoneTexte 44"/>
          <p:cNvSpPr txBox="1"/>
          <p:nvPr/>
        </p:nvSpPr>
        <p:spPr>
          <a:xfrm>
            <a:off x="6634358" y="5343715"/>
            <a:ext cx="2168492" cy="1323439"/>
          </a:xfrm>
          <a:prstGeom prst="rect">
            <a:avLst/>
          </a:prstGeom>
          <a:noFill/>
        </p:spPr>
        <p:txBody>
          <a:bodyPr wrap="square" rtlCol="0">
            <a:spAutoFit/>
          </a:bodyPr>
          <a:lstStyle/>
          <a:p>
            <a:pPr algn="ctr"/>
            <a:r>
              <a:rPr lang="fr-FR" sz="2000" b="1" dirty="0">
                <a:solidFill>
                  <a:srgbClr val="164194"/>
                </a:solidFill>
              </a:rPr>
              <a:t>Fonctionnement mécanique et optique de l’oxymètre</a:t>
            </a:r>
          </a:p>
        </p:txBody>
      </p:sp>
      <p:pic>
        <p:nvPicPr>
          <p:cNvPr id="46" name="Image 45"/>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backgroundMark x1="40938" y1="45433" x2="40938" y2="45433"/>
                        <a14:backgroundMark x1="63125" y1="45902" x2="63125" y2="45902"/>
                        <a14:backgroundMark x1="23906" y1="64637" x2="23906" y2="64637"/>
                        <a14:backgroundMark x1="24844" y1="63466" x2="27656" y2="62295"/>
                        <a14:backgroundMark x1="69688" y1="49415" x2="69688" y2="49415"/>
                        <a14:backgroundMark x1="64531" y1="77752" x2="64531" y2="77752"/>
                        <a14:backgroundMark x1="50938" y1="78220" x2="50938" y2="78220"/>
                        <a14:backgroundMark x1="36406" y1="77518" x2="36406" y2="77518"/>
                        <a14:backgroundMark x1="39844" y1="77752" x2="39844" y2="77752"/>
                        <a14:backgroundMark x1="40781" y1="77752" x2="40781" y2="77752"/>
                        <a14:backgroundMark x1="41563" y1="77752" x2="41563" y2="77752"/>
                        <a14:backgroundMark x1="42500" y1="77752" x2="42500" y2="77752"/>
                      </a14:backgroundRemoval>
                    </a14:imgEffect>
                  </a14:imgLayer>
                </a14:imgProps>
              </a:ext>
              <a:ext uri="{28A0092B-C50C-407E-A947-70E740481C1C}">
                <a14:useLocalDpi xmlns:a14="http://schemas.microsoft.com/office/drawing/2010/main" val="0"/>
              </a:ext>
            </a:extLst>
          </a:blip>
          <a:srcRect l="33484" t="48326" r="24867" b="22255"/>
          <a:stretch/>
        </p:blipFill>
        <p:spPr>
          <a:xfrm rot="16200000">
            <a:off x="-671055" y="633106"/>
            <a:ext cx="2538919" cy="1196508"/>
          </a:xfrm>
          <a:prstGeom prst="rect">
            <a:avLst/>
          </a:prstGeom>
        </p:spPr>
      </p:pic>
      <mc:AlternateContent xmlns:mc="http://schemas.openxmlformats.org/markup-compatibility/2006" xmlns:pslz="http://schemas.microsoft.com/office/powerpoint/2016/slidezoom">
        <mc:Choice Requires="pslz">
          <p:graphicFrame>
            <p:nvGraphicFramePr>
              <p:cNvPr id="12" name="Zoom de diapositive 11">
                <a:extLst>
                  <a:ext uri="{FF2B5EF4-FFF2-40B4-BE49-F238E27FC236}">
                    <a16:creationId xmlns:a16="http://schemas.microsoft.com/office/drawing/2014/main" id="{6411D210-B78B-83FB-A433-51A992368E66}"/>
                  </a:ext>
                </a:extLst>
              </p:cNvPr>
              <p:cNvGraphicFramePr>
                <a:graphicFrameLocks noChangeAspect="1"/>
              </p:cNvGraphicFramePr>
              <p:nvPr>
                <p:extLst>
                  <p:ext uri="{D42A27DB-BD31-4B8C-83A1-F6EECF244321}">
                    <p14:modId xmlns:p14="http://schemas.microsoft.com/office/powerpoint/2010/main" val="3611490737"/>
                  </p:ext>
                </p:extLst>
              </p:nvPr>
            </p:nvGraphicFramePr>
            <p:xfrm>
              <a:off x="8010302" y="308878"/>
              <a:ext cx="795130" cy="596348"/>
            </p:xfrm>
            <a:graphic>
              <a:graphicData uri="http://schemas.microsoft.com/office/powerpoint/2016/slidezoom">
                <pslz:sldZm>
                  <pslz:sldZmObj sldId="278" cId="3885487160">
                    <pslz:zmPr id="{DF8EA7F6-84A3-4020-8B2C-EB1121AF9DF0}" returnToParent="0" transitionDur="1000">
                      <p166:blipFill xmlns:p166="http://schemas.microsoft.com/office/powerpoint/2016/6/main">
                        <a:blip r:embed="rId4"/>
                        <a:stretch>
                          <a:fillRect/>
                        </a:stretch>
                      </p166:blipFill>
                      <p166:spPr xmlns:p166="http://schemas.microsoft.com/office/powerpoint/2016/6/main">
                        <a:xfrm>
                          <a:off x="0" y="0"/>
                          <a:ext cx="795130" cy="596348"/>
                        </a:xfrm>
                        <a:prstGeom prst="rect">
                          <a:avLst/>
                        </a:prstGeom>
                        <a:ln w="3175">
                          <a:solidFill>
                            <a:prstClr val="ltGray"/>
                          </a:solidFill>
                        </a:ln>
                      </p166:spPr>
                    </pslz:zmPr>
                  </pslz:sldZmObj>
                </pslz:sldZm>
              </a:graphicData>
            </a:graphic>
          </p:graphicFrame>
        </mc:Choice>
        <mc:Fallback xmlns="">
          <p:pic>
            <p:nvPicPr>
              <p:cNvPr id="12" name="Zoom de diapositive 11">
                <a:hlinkClick r:id="rId5" action="ppaction://hlinksldjump"/>
                <a:extLst>
                  <a:ext uri="{FF2B5EF4-FFF2-40B4-BE49-F238E27FC236}">
                    <a16:creationId xmlns:a16="http://schemas.microsoft.com/office/drawing/2014/main" id="{6411D210-B78B-83FB-A433-51A992368E66}"/>
                  </a:ext>
                </a:extLst>
              </p:cNvPr>
              <p:cNvPicPr>
                <a:picLocks noGrp="1" noRot="1" noChangeAspect="1" noMove="1" noResize="1" noEditPoints="1" noAdjustHandles="1" noChangeArrowheads="1" noChangeShapeType="1"/>
              </p:cNvPicPr>
              <p:nvPr/>
            </p:nvPicPr>
            <p:blipFill>
              <a:blip r:embed="rId6"/>
              <a:stretch>
                <a:fillRect/>
              </a:stretch>
            </p:blipFill>
            <p:spPr>
              <a:xfrm>
                <a:off x="8010302" y="308878"/>
                <a:ext cx="795130" cy="596348"/>
              </a:xfrm>
              <a:prstGeom prst="rect">
                <a:avLst/>
              </a:prstGeom>
              <a:ln w="3175">
                <a:solidFill>
                  <a:prstClr val="ltGray"/>
                </a:solidFill>
              </a:ln>
            </p:spPr>
          </p:pic>
        </mc:Fallback>
      </mc:AlternateContent>
    </p:spTree>
    <p:extLst>
      <p:ext uri="{BB962C8B-B14F-4D97-AF65-F5344CB8AC3E}">
        <p14:creationId xmlns:p14="http://schemas.microsoft.com/office/powerpoint/2010/main" val="3278958477"/>
      </p:ext>
    </p:extLst>
  </p:cSld>
  <p:clrMapOvr>
    <a:masterClrMapping/>
  </p:clrMapOvr>
</p:sld>
</file>

<file path=ppt/theme/theme1.xml><?xml version="1.0" encoding="utf-8"?>
<a:theme xmlns:a="http://schemas.openxmlformats.org/drawingml/2006/main" name="Base">
  <a:themeElements>
    <a:clrScheme name="Base">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e">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e">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TM03457444[[fn=Base]]</Template>
  <TotalTime>5</TotalTime>
  <Words>2546</Words>
  <Application>Microsoft Office PowerPoint</Application>
  <DocSecurity>0</DocSecurity>
  <PresentationFormat>Affichage à l'écran (4:3)</PresentationFormat>
  <Paragraphs>328</Paragraphs>
  <Slides>35</Slides>
  <Notes>1</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35</vt:i4>
      </vt:variant>
    </vt:vector>
  </HeadingPairs>
  <TitlesOfParts>
    <vt:vector size="43" baseType="lpstr">
      <vt:lpstr>Arial</vt:lpstr>
      <vt:lpstr>Calibri</vt:lpstr>
      <vt:lpstr>Corbel</vt:lpstr>
      <vt:lpstr>Marianne</vt:lpstr>
      <vt:lpstr>Marianne ExtraBold</vt:lpstr>
      <vt:lpstr>Poppins</vt:lpstr>
      <vt:lpstr>Times New Roman</vt:lpstr>
      <vt:lpstr>Base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Manager/>
  <Company>Ministère des Armées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MIELLET Sophie ASC NIV 1 OA</dc:creator>
  <cp:keywords/>
  <dc:description/>
  <cp:lastModifiedBy>LEBLANC Philippe</cp:lastModifiedBy>
  <cp:revision>251</cp:revision>
  <cp:lastPrinted>2025-08-14T09:46:45Z</cp:lastPrinted>
  <dcterms:created xsi:type="dcterms:W3CDTF">2022-09-27T12:25:52Z</dcterms:created>
  <dcterms:modified xsi:type="dcterms:W3CDTF">2025-10-01T19:35:32Z</dcterms:modified>
  <cp:category/>
  <dc:identifier/>
  <cp:contentStatus/>
  <dc:language/>
  <cp:version/>
</cp:coreProperties>
</file>