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6"/>
  </p:notesMasterIdLst>
  <p:handoutMasterIdLst>
    <p:handoutMasterId r:id="rId27"/>
  </p:handoutMasterIdLst>
  <p:sldIdLst>
    <p:sldId id="332" r:id="rId2"/>
    <p:sldId id="333" r:id="rId3"/>
    <p:sldId id="334" r:id="rId4"/>
    <p:sldId id="335" r:id="rId5"/>
    <p:sldId id="336" r:id="rId6"/>
    <p:sldId id="338" r:id="rId7"/>
    <p:sldId id="337" r:id="rId8"/>
    <p:sldId id="339" r:id="rId9"/>
    <p:sldId id="340" r:id="rId10"/>
    <p:sldId id="342" r:id="rId11"/>
    <p:sldId id="341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kumimoji="1" sz="2000" b="1" kern="1200">
        <a:solidFill>
          <a:srgbClr val="0000FF"/>
        </a:solidFill>
        <a:latin typeface="Calibri" pitchFamily="34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_landr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90033"/>
    <a:srgbClr val="0000FF"/>
    <a:srgbClr val="008000"/>
    <a:srgbClr val="009900"/>
    <a:srgbClr val="6BE73F"/>
    <a:srgbClr val="F1FD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2" autoAdjust="0"/>
    <p:restoredTop sz="94675" autoAdjust="0"/>
  </p:normalViewPr>
  <p:slideViewPr>
    <p:cSldViewPr snapToObjects="1">
      <p:cViewPr varScale="1">
        <p:scale>
          <a:sx n="72" d="100"/>
          <a:sy n="72" d="100"/>
        </p:scale>
        <p:origin x="1488" y="5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2683" y="-58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t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t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b" anchorCtr="0" compatLnSpc="1">
            <a:prstTxWarp prst="textNoShape">
              <a:avLst/>
            </a:prstTxWarp>
          </a:bodyPr>
          <a:lstStyle>
            <a:lvl1pPr defTabSz="96043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fr-FR" altLang="fr-FR"/>
              <a:t>Informations données par ERP 2.0</a:t>
            </a:r>
          </a:p>
        </p:txBody>
      </p:sp>
      <p:sp>
        <p:nvSpPr>
          <p:cNvPr id="578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b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41544D1-334C-4F1B-8023-07313700D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496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t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628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b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r>
              <a:rPr lang="fr-FR" altLang="fr-FR"/>
              <a:t>Informations données par ERP 2.0</a:t>
            </a:r>
          </a:p>
        </p:txBody>
      </p:sp>
      <p:sp>
        <p:nvSpPr>
          <p:cNvPr id="62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8" tIns="48039" rIns="96078" bIns="4803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200">
                <a:latin typeface="Arial" charset="0"/>
              </a:defRPr>
            </a:lvl1pPr>
          </a:lstStyle>
          <a:p>
            <a:fld id="{08D99487-6916-461E-A337-B8C85BD660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4105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CCAC-BED4-478A-B6BC-F8165E1BA0C5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2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484313"/>
            <a:ext cx="76676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7662863" y="0"/>
            <a:ext cx="4762" cy="14843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1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9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111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24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3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2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46830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600" dirty="0" smtClean="0">
                <a:solidFill>
                  <a:srgbClr val="C00000"/>
                </a:solidFill>
              </a:rPr>
              <a:t>Service départemental d’incendie et de secours du Puy-de-Dôme</a:t>
            </a:r>
            <a:endParaRPr lang="fr-FR" alt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599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190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4" r="40573" b="2439"/>
          <a:stretch/>
        </p:blipFill>
        <p:spPr>
          <a:xfrm rot="5400000">
            <a:off x="4285138" y="2233104"/>
            <a:ext cx="319000" cy="89307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1" r="40573" b="2439"/>
          <a:stretch/>
        </p:blipFill>
        <p:spPr>
          <a:xfrm>
            <a:off x="8388350" y="0"/>
            <a:ext cx="755650" cy="6858000"/>
          </a:xfrm>
          <a:prstGeom prst="rect">
            <a:avLst/>
          </a:prstGeom>
        </p:spPr>
      </p:pic>
      <p:pic>
        <p:nvPicPr>
          <p:cNvPr id="603143" name="Picture 7" descr="logo SDIS roug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48388"/>
            <a:ext cx="598487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2771800" y="101599"/>
            <a:ext cx="56166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800" dirty="0" smtClean="0">
                <a:solidFill>
                  <a:srgbClr val="A50021"/>
                </a:solidFill>
              </a:rPr>
              <a:t>Les dangers des produits de piscines individuelles et collectives</a:t>
            </a:r>
            <a:endParaRPr lang="fr-FR" altLang="fr-FR" sz="2800" dirty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688449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Service départemental d’incendie et de secours </a:t>
            </a:r>
          </a:p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du Puy-de-Dôme</a:t>
            </a:r>
            <a:endParaRPr lang="fr-FR" altLang="fr-FR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692696"/>
            <a:ext cx="8388424" cy="432048"/>
            <a:chOff x="0" y="692696"/>
            <a:chExt cx="8388424" cy="432048"/>
          </a:xfrm>
        </p:grpSpPr>
        <p:cxnSp>
          <p:nvCxnSpPr>
            <p:cNvPr id="6" name="Connecteur droit 5"/>
            <p:cNvCxnSpPr/>
            <p:nvPr/>
          </p:nvCxnSpPr>
          <p:spPr bwMode="auto">
            <a:xfrm>
              <a:off x="0" y="692696"/>
              <a:ext cx="3419872" cy="0"/>
            </a:xfrm>
            <a:prstGeom prst="line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4499992" y="1124744"/>
              <a:ext cx="3888432" cy="0"/>
            </a:xfrm>
            <a:prstGeom prst="line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3419872" y="692696"/>
              <a:ext cx="1080120" cy="432048"/>
            </a:xfrm>
            <a:prstGeom prst="line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5599"/>
            <a:ext cx="6324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01117" y="6242446"/>
            <a:ext cx="608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d</a:t>
            </a:r>
            <a:r>
              <a:rPr lang="fr-FR" sz="1400" dirty="0" smtClean="0">
                <a:solidFill>
                  <a:schemeClr val="tx1"/>
                </a:solidFill>
              </a:rPr>
              <a:t>’après une présentation du Pharmacien Commandant Vivien VEYRAT (SDIS 78)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8213" y="709245"/>
            <a:ext cx="34280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400" dirty="0" smtClean="0">
                <a:solidFill>
                  <a:schemeClr val="tx1"/>
                </a:solidFill>
              </a:rPr>
              <a:t>FMAPA RCH 1&amp;2 / SDIS 63 / 2019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067944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3400" y="1443841"/>
            <a:ext cx="468243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Principalement 2 produits  utilisés :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sz="2800" dirty="0" smtClean="0"/>
              <a:t>L’hypochlorite de sodium</a:t>
            </a:r>
          </a:p>
          <a:p>
            <a:pPr lvl="1"/>
            <a:r>
              <a:rPr lang="fr-FR" b="0" i="1" dirty="0" smtClean="0"/>
              <a:t>en solution dans l’eau</a:t>
            </a:r>
          </a:p>
          <a:p>
            <a:pPr marL="342900" indent="-342900">
              <a:buFontTx/>
              <a:buChar char="-"/>
            </a:pPr>
            <a:endParaRPr lang="fr-FR" b="0" i="1" dirty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sz="2800" dirty="0" smtClean="0"/>
              <a:t>L’hypochlorite de calcium</a:t>
            </a:r>
          </a:p>
          <a:p>
            <a:pPr lvl="1"/>
            <a:r>
              <a:rPr lang="fr-FR" b="0" i="1" dirty="0"/>
              <a:t>s</a:t>
            </a:r>
            <a:r>
              <a:rPr lang="fr-FR" b="0" i="1" dirty="0" smtClean="0"/>
              <a:t>ous forme de granulés</a:t>
            </a:r>
            <a:endParaRPr lang="fr-FR" b="0" i="1" dirty="0"/>
          </a:p>
        </p:txBody>
      </p:sp>
      <p:pic>
        <p:nvPicPr>
          <p:cNvPr id="7170" name="Picture 2" descr="Résultat de recherche d'images pour &quot;hypochlorite de sodiu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09" y="1700808"/>
            <a:ext cx="1997643" cy="23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7422"/>
            <a:ext cx="2115370" cy="21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572884" cy="24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99980" y="1268760"/>
            <a:ext cx="23083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Eaux de javel :</a:t>
            </a:r>
          </a:p>
          <a:p>
            <a:r>
              <a:rPr lang="fr-FR" sz="2800" dirty="0" smtClean="0"/>
              <a:t>9°Chl ou 2,6%</a:t>
            </a:r>
            <a:endParaRPr lang="fr-F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72" y="3429001"/>
            <a:ext cx="6118644" cy="31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9" y="620688"/>
            <a:ext cx="7477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76056" y="3808720"/>
            <a:ext cx="3103984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Question : </a:t>
            </a:r>
          </a:p>
          <a:p>
            <a:pPr algn="ctr"/>
            <a:r>
              <a:rPr lang="fr-FR" dirty="0" smtClean="0"/>
              <a:t>combien de litres de chlore sont susceptibles d’être libérés par 1 litre de cette solution industrielle d’hypochlorite de sodium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5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9" y="620688"/>
            <a:ext cx="7477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2267744" y="4221088"/>
            <a:ext cx="25202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  <a:tab pos="1711325" algn="l"/>
                <a:tab pos="2857500" algn="l"/>
              </a:tabLst>
            </a:pPr>
            <a:endParaRPr kumimoji="1" lang="fr-FR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76056" y="3284984"/>
            <a:ext cx="317599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Degré chlorométrique de Gay Lussac</a:t>
            </a:r>
          </a:p>
          <a:p>
            <a:pPr algn="ctr"/>
            <a:r>
              <a:rPr lang="fr-FR" dirty="0" smtClean="0"/>
              <a:t>=</a:t>
            </a:r>
          </a:p>
          <a:p>
            <a:pPr algn="ctr"/>
            <a:r>
              <a:rPr lang="fr-FR" dirty="0" smtClean="0"/>
              <a:t>Le nombre de litres de chlore gazeux qu’un litre de solution est capable de dégager en présence d’un acide</a:t>
            </a:r>
          </a:p>
        </p:txBody>
      </p:sp>
      <p:cxnSp>
        <p:nvCxnSpPr>
          <p:cNvPr id="9" name="Connecteur droit 8"/>
          <p:cNvCxnSpPr>
            <a:stCxn id="2" idx="0"/>
          </p:cNvCxnSpPr>
          <p:nvPr/>
        </p:nvCxnSpPr>
        <p:spPr bwMode="auto">
          <a:xfrm flipV="1">
            <a:off x="3527884" y="3284984"/>
            <a:ext cx="1548172" cy="93610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>
            <a:stCxn id="2" idx="4"/>
          </p:cNvCxnSpPr>
          <p:nvPr/>
        </p:nvCxnSpPr>
        <p:spPr bwMode="auto">
          <a:xfrm>
            <a:off x="3527884" y="4653136"/>
            <a:ext cx="1548172" cy="149417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42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ésultat de recherche d'images pour &quot;hypochlorite de sodium 9,6%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54634"/>
            <a:ext cx="2308528" cy="32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2"/>
          <a:stretch/>
        </p:blipFill>
        <p:spPr bwMode="auto">
          <a:xfrm>
            <a:off x="251520" y="764704"/>
            <a:ext cx="7218025" cy="227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4142875"/>
            <a:ext cx="428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dirty="0" smtClean="0"/>
              <a:t>Par exemple, 100g de cette solution à 9,6% de chlore actif génèrent 9,6g de chlore gazeux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15277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144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Risque principal</a:t>
            </a:r>
            <a:r>
              <a:rPr lang="fr-FR" sz="2800" dirty="0" smtClean="0"/>
              <a:t> : </a:t>
            </a:r>
            <a:r>
              <a:rPr lang="fr-FR" sz="2800" dirty="0" smtClean="0">
                <a:solidFill>
                  <a:srgbClr val="FF0000"/>
                </a:solidFill>
              </a:rPr>
              <a:t>incompatibilité avec les acides (correcteurs de pH) et les désinfectants chlorés </a:t>
            </a:r>
            <a:r>
              <a:rPr lang="fr-FR" sz="2800" u="sng" dirty="0" smtClean="0">
                <a:solidFill>
                  <a:srgbClr val="FF0000"/>
                </a:solidFill>
              </a:rPr>
              <a:t>organiques </a:t>
            </a:r>
            <a:r>
              <a:rPr lang="fr-FR" sz="2800" dirty="0" smtClean="0">
                <a:solidFill>
                  <a:srgbClr val="FF0000"/>
                </a:solidFill>
              </a:rPr>
              <a:t>(ATCC et </a:t>
            </a:r>
            <a:r>
              <a:rPr lang="fr-FR" sz="2800" dirty="0" err="1" smtClean="0">
                <a:solidFill>
                  <a:srgbClr val="FF0000"/>
                </a:solidFill>
              </a:rPr>
              <a:t>DCCNa</a:t>
            </a:r>
            <a:r>
              <a:rPr lang="fr-FR" sz="2800" dirty="0" smtClean="0">
                <a:solidFill>
                  <a:srgbClr val="FF0000"/>
                </a:solidFill>
              </a:rPr>
              <a:t>) </a:t>
            </a:r>
            <a:r>
              <a:rPr lang="fr-FR" sz="2800" dirty="0" smtClean="0">
                <a:solidFill>
                  <a:srgbClr val="FF0000"/>
                </a:solidFill>
                <a:sym typeface="Wingdings"/>
              </a:rPr>
              <a:t> formation de </a:t>
            </a:r>
            <a:r>
              <a:rPr lang="fr-FR" sz="2800" dirty="0" err="1" smtClean="0">
                <a:solidFill>
                  <a:srgbClr val="FF0000"/>
                </a:solidFill>
                <a:sym typeface="Wingdings"/>
              </a:rPr>
              <a:t>dichlore</a:t>
            </a:r>
            <a:endParaRPr lang="fr-FR" sz="2800" dirty="0" smtClean="0">
              <a:solidFill>
                <a:srgbClr val="FF0000"/>
              </a:solidFill>
              <a:sym typeface="Wingdings"/>
            </a:endParaRPr>
          </a:p>
          <a:p>
            <a:endParaRPr lang="fr-FR" sz="2800" u="sng" dirty="0">
              <a:solidFill>
                <a:srgbClr val="FF0000"/>
              </a:solidFill>
              <a:sym typeface="Wingdings"/>
            </a:endParaRPr>
          </a:p>
          <a:p>
            <a:r>
              <a:rPr lang="fr-FR" u="sng" dirty="0" smtClean="0">
                <a:solidFill>
                  <a:schemeClr val="tx1"/>
                </a:solidFill>
                <a:sym typeface="Wingdings"/>
              </a:rPr>
              <a:t>NB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 : </a:t>
            </a:r>
            <a:r>
              <a:rPr lang="fr-FR" b="0" dirty="0" smtClean="0">
                <a:solidFill>
                  <a:schemeClr val="tx1"/>
                </a:solidFill>
                <a:sym typeface="Wingdings"/>
              </a:rPr>
              <a:t>un déversement accidentel d’acide dans une solution d’hypochlorite de sodium pour piscine dégagera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5 fois plus </a:t>
            </a:r>
            <a:r>
              <a:rPr lang="fr-FR" b="0" dirty="0" smtClean="0">
                <a:solidFill>
                  <a:schemeClr val="tx1"/>
                </a:solidFill>
                <a:sym typeface="Wingdings"/>
              </a:rPr>
              <a:t>de </a:t>
            </a:r>
            <a:r>
              <a:rPr lang="fr-FR" b="0" dirty="0" err="1" smtClean="0">
                <a:solidFill>
                  <a:schemeClr val="tx1"/>
                </a:solidFill>
                <a:sym typeface="Wingdings"/>
              </a:rPr>
              <a:t>dichlore</a:t>
            </a:r>
            <a:r>
              <a:rPr lang="fr-FR" b="0" dirty="0" smtClean="0">
                <a:solidFill>
                  <a:schemeClr val="tx1"/>
                </a:solidFill>
                <a:sym typeface="Wingdings"/>
              </a:rPr>
              <a:t> qu’une solution d’eau de javel</a:t>
            </a:r>
          </a:p>
          <a:p>
            <a:r>
              <a:rPr lang="fr-FR" b="0" dirty="0" smtClean="0">
                <a:solidFill>
                  <a:schemeClr val="tx1"/>
                </a:solidFill>
                <a:sym typeface="Wingdings"/>
              </a:rPr>
              <a:t>Cette réaction peut être stoppée en introduisant </a:t>
            </a:r>
            <a:r>
              <a:rPr lang="fr-FR" u="sng" dirty="0" smtClean="0">
                <a:solidFill>
                  <a:schemeClr val="tx1"/>
                </a:solidFill>
                <a:sym typeface="Wingdings"/>
              </a:rPr>
              <a:t>progressivement</a:t>
            </a:r>
            <a:r>
              <a:rPr lang="fr-FR" b="0" dirty="0" smtClean="0">
                <a:solidFill>
                  <a:schemeClr val="tx1"/>
                </a:solidFill>
                <a:sym typeface="Wingdings"/>
              </a:rPr>
              <a:t> de l’hydroxyde de sodium (soude) jusqu’à obtenir un 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pH &gt; 5.</a:t>
            </a:r>
          </a:p>
          <a:p>
            <a:r>
              <a:rPr lang="fr-FR" b="0" dirty="0" smtClean="0">
                <a:solidFill>
                  <a:schemeClr val="tx1"/>
                </a:solidFill>
                <a:sym typeface="Wingdings"/>
              </a:rPr>
              <a:t>La soude est fréquemment stockée dans les piscines (correcteurs de pH)</a:t>
            </a:r>
            <a:endParaRPr 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ésultat de recherche d'images pour &quot;hypochlorite de calcium cho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96575"/>
            <a:ext cx="2493050" cy="24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inorganiques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13995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7164" y="692696"/>
            <a:ext cx="8144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tx1"/>
                </a:solidFill>
              </a:rPr>
              <a:t>Hypochlorite de calcium</a:t>
            </a:r>
            <a:r>
              <a:rPr lang="fr-FR" sz="2800" dirty="0" smtClean="0">
                <a:solidFill>
                  <a:schemeClr val="tx1"/>
                </a:solidFill>
              </a:rPr>
              <a:t> :</a:t>
            </a:r>
            <a:endParaRPr lang="fr-FR" sz="2800" u="sng" dirty="0" smtClean="0">
              <a:solidFill>
                <a:schemeClr val="tx1"/>
              </a:solidFill>
            </a:endParaRPr>
          </a:p>
          <a:p>
            <a:r>
              <a:rPr lang="fr-FR" sz="2400" u="sng" dirty="0" smtClean="0"/>
              <a:t>Risques principaux</a:t>
            </a:r>
            <a:r>
              <a:rPr lang="fr-FR" sz="2400" dirty="0" smtClean="0"/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FF0000"/>
                </a:solidFill>
              </a:rPr>
              <a:t>incompatibilité avec les acides (correcteurs de pH) et les désinfectants chlorés </a:t>
            </a:r>
            <a:r>
              <a:rPr lang="fr-FR" b="0" u="sng" dirty="0" smtClean="0">
                <a:solidFill>
                  <a:srgbClr val="FF0000"/>
                </a:solidFill>
              </a:rPr>
              <a:t>organiques </a:t>
            </a:r>
            <a:r>
              <a:rPr lang="fr-FR" b="0" dirty="0" smtClean="0">
                <a:solidFill>
                  <a:srgbClr val="FF0000"/>
                </a:solidFill>
              </a:rPr>
              <a:t>(ATCC et </a:t>
            </a:r>
            <a:r>
              <a:rPr lang="fr-FR" b="0" dirty="0" err="1" smtClean="0">
                <a:solidFill>
                  <a:srgbClr val="FF0000"/>
                </a:solidFill>
              </a:rPr>
              <a:t>DCCNa</a:t>
            </a:r>
            <a:r>
              <a:rPr lang="fr-FR" b="0" dirty="0" smtClean="0">
                <a:solidFill>
                  <a:srgbClr val="FF0000"/>
                </a:solidFill>
              </a:rPr>
              <a:t>) </a:t>
            </a:r>
            <a:r>
              <a:rPr lang="fr-FR" b="0" dirty="0" smtClean="0">
                <a:solidFill>
                  <a:srgbClr val="FF0000"/>
                </a:solidFill>
                <a:sym typeface="Wingdings"/>
              </a:rPr>
              <a:t> formation de </a:t>
            </a:r>
            <a:r>
              <a:rPr lang="fr-FR" b="0" dirty="0" err="1" smtClean="0">
                <a:solidFill>
                  <a:srgbClr val="FF0000"/>
                </a:solidFill>
                <a:sym typeface="Wingdings"/>
              </a:rPr>
              <a:t>dichlore</a:t>
            </a:r>
            <a:endParaRPr lang="fr-FR" b="0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FF0000"/>
                </a:solidFill>
                <a:sym typeface="Wingdings"/>
              </a:rPr>
              <a:t>Réaction exothermique avec une faible quantité d’eau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FF0000"/>
                </a:solidFill>
                <a:sym typeface="Wingdings"/>
              </a:rPr>
              <a:t>Risque d’incendie avec matières organiques (huile, graisse, sciure, etc.), les solvants, les alcools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FF0000"/>
                </a:solidFill>
                <a:sym typeface="Wingdings"/>
              </a:rPr>
              <a:t>En cas d’incendie ou température &gt; 180°C : décomposition violente avec production de chaleur et d’oxygène</a:t>
            </a:r>
          </a:p>
        </p:txBody>
      </p:sp>
      <p:pic>
        <p:nvPicPr>
          <p:cNvPr id="12290" name="Picture 2" descr="Résultat de recherche d'images pour &quot;panneau atten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5" y="4697909"/>
            <a:ext cx="1533281" cy="13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91680" y="4708301"/>
            <a:ext cx="423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Peut aussi se trouver sous le nom de « chlore choc » !!!!!!!!!!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bromés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29208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4" y="3429000"/>
            <a:ext cx="5248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Résultat de recherche d'images pour &quot;désinfectant brom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4400"/>
            <a:ext cx="3182906" cy="31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27" y="1204769"/>
            <a:ext cx="1676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autres désinfectants</a:t>
            </a: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29208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5362" name="Picture 2" descr="Résultat de recherche d'images pour &quot;oxygène actif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0" y="692696"/>
            <a:ext cx="4084823" cy="40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23480" y="5157192"/>
            <a:ext cx="4709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Poudre corrosive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Dégage du SO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en cas d’incendie</a:t>
            </a:r>
          </a:p>
        </p:txBody>
      </p:sp>
    </p:spTree>
    <p:extLst>
      <p:ext uri="{BB962C8B-B14F-4D97-AF65-F5344CB8AC3E}">
        <p14:creationId xmlns:p14="http://schemas.microsoft.com/office/powerpoint/2010/main" val="242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stabilisants du chlore</a:t>
            </a: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29208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8" y="914400"/>
            <a:ext cx="7111306" cy="355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5031" y="4345940"/>
            <a:ext cx="8019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Produit non classé </a:t>
            </a:r>
            <a:r>
              <a:rPr lang="fr-FR" sz="2800" dirty="0" smtClean="0">
                <a:sym typeface="Wingdings"/>
              </a:rPr>
              <a:t> absence d’étiquetage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Attention en cas de décomposition thermique : </a:t>
            </a:r>
            <a:r>
              <a:rPr lang="fr-FR" sz="2800" b="0" dirty="0" smtClean="0">
                <a:solidFill>
                  <a:srgbClr val="FF0000"/>
                </a:solidFill>
              </a:rPr>
              <a:t>formation de cyanure (CN), oxydes d’azote (</a:t>
            </a:r>
            <a:r>
              <a:rPr lang="fr-FR" sz="2800" b="0" dirty="0" err="1" smtClean="0">
                <a:solidFill>
                  <a:srgbClr val="FF0000"/>
                </a:solidFill>
              </a:rPr>
              <a:t>Nox</a:t>
            </a:r>
            <a:r>
              <a:rPr lang="fr-FR" sz="2800" b="0" dirty="0" smtClean="0">
                <a:solidFill>
                  <a:srgbClr val="FF0000"/>
                </a:solidFill>
              </a:rPr>
              <a:t>), CO</a:t>
            </a:r>
            <a:endParaRPr lang="fr-FR" sz="2800" b="0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070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72000" y="46038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SOMMAIRE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6660232" y="62736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" name="Text Box 440"/>
          <p:cNvSpPr txBox="1">
            <a:spLocks noChangeArrowheads="1"/>
          </p:cNvSpPr>
          <p:nvPr/>
        </p:nvSpPr>
        <p:spPr bwMode="auto">
          <a:xfrm>
            <a:off x="228600" y="908720"/>
            <a:ext cx="7315200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u="sng" dirty="0" smtClean="0">
                <a:solidFill>
                  <a:schemeClr val="tx1"/>
                </a:solidFill>
                <a:cs typeface="Times New Roman" pitchFamily="18" charset="0"/>
              </a:rPr>
              <a:t>PRESENTATION DES PRODUITS UTILISES</a:t>
            </a:r>
          </a:p>
          <a:p>
            <a:pPr marL="285750" indent="-285750">
              <a:buFontTx/>
              <a:buChar char="-"/>
            </a:pPr>
            <a:endParaRPr lang="fr-FR" altLang="fr-FR" sz="1800" b="0" dirty="0">
              <a:solidFill>
                <a:schemeClr val="tx1"/>
              </a:solidFill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désinfectants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stabilisants du chlore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floculants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correcteurs de pH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neutralisateurs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Les piscines collectives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800" b="0" dirty="0" smtClean="0">
                <a:solidFill>
                  <a:schemeClr val="tx1"/>
                </a:solidFill>
                <a:cs typeface="Times New Roman" pitchFamily="18" charset="0"/>
              </a:rPr>
              <a:t>Le mésusage des produits de piscine</a:t>
            </a:r>
            <a:endParaRPr lang="fr-FR" altLang="fr-F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539552" y="373887"/>
            <a:ext cx="350743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 u="sng" dirty="0" smtClean="0"/>
              <a:t>En liquide ou en pastilles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floculants</a:t>
            </a: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6732240" y="62736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14400"/>
            <a:ext cx="5991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0" y="3789040"/>
            <a:ext cx="3104046" cy="2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5976" y="4082296"/>
            <a:ext cx="3968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À base de sels d’aluminium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Non dangereux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pH acide = </a:t>
            </a:r>
            <a:r>
              <a:rPr lang="fr-FR" sz="2400" dirty="0" smtClean="0">
                <a:solidFill>
                  <a:srgbClr val="FF0000"/>
                </a:solidFill>
              </a:rPr>
              <a:t>incompatibilité avec les produits chlorés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correcteurs de pH</a:t>
            </a: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868144" y="46038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486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16" y="980728"/>
            <a:ext cx="5105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3355"/>
            <a:ext cx="22764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3259495" y="3501008"/>
            <a:ext cx="368876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ésultat de recherche d'images pour &quot;corrosif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19" y="4144884"/>
            <a:ext cx="1967170" cy="15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37590" y="5694347"/>
            <a:ext cx="611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 Dégagement de Cl</a:t>
            </a:r>
            <a:r>
              <a:rPr lang="fr-FR" sz="2400" baseline="-25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en grande quantité si contact avec désinfectants chlorés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neutralisateurs</a:t>
            </a:r>
          </a:p>
          <a:p>
            <a:pPr algn="r">
              <a:spcBef>
                <a:spcPct val="50000"/>
              </a:spcBef>
            </a:pP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868144" y="46038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6658"/>
            <a:ext cx="5256585" cy="3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Résultat de recherche d'images pour &quot;neutralisateur piscin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48" y="3933056"/>
            <a:ext cx="4215556" cy="25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piscines collectives</a:t>
            </a:r>
            <a:endParaRPr lang="fr-FR" altLang="fr-FR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5796136" y="46038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0482" name="Picture 2" descr="Résultat de recherche d'images pour &quot;piscine coubert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13084" cy="24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11960" y="1139260"/>
            <a:ext cx="4483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mêmes produits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En plus grande quantité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À concentrations plus élevées !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8546" y="3933056"/>
            <a:ext cx="8398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Autre désinfectant chloré non organique utilisé :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le chlore gazeux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4979" y="5269555"/>
            <a:ext cx="75592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/>
              <a:t>Ne peut être utilisé que dans des locaux sécurisés pour éviter les fuites</a:t>
            </a:r>
          </a:p>
          <a:p>
            <a:r>
              <a:rPr lang="fr-FR" b="0" dirty="0" smtClean="0"/>
              <a:t>Stockage en bouteilles, liquéfié sous pression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5164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Mésusage des produits chlorés</a:t>
            </a:r>
            <a:endParaRPr lang="fr-FR" altLang="fr-FR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endParaRPr lang="fr-FR" altLang="fr-F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860032" y="76199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7517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Fumigènes artisanaux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Fabrication de trichlorure d’azote explosif : </a:t>
            </a:r>
            <a:r>
              <a:rPr lang="fr-FR" dirty="0" err="1" smtClean="0"/>
              <a:t>DCCNa</a:t>
            </a:r>
            <a:r>
              <a:rPr lang="fr-FR" dirty="0" smtClean="0"/>
              <a:t> + ammoniaque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Bombe chlore / lait (</a:t>
            </a:r>
            <a:r>
              <a:rPr lang="fr-FR" dirty="0" err="1" smtClean="0"/>
              <a:t>DCCNa</a:t>
            </a:r>
            <a:r>
              <a:rPr lang="fr-FR" dirty="0" smtClean="0"/>
              <a:t> + lait en poudre)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Mélanges avec produits chlorés et combustibles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72000" y="46038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Les désinfectants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6300192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08018" y="1331596"/>
            <a:ext cx="313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DESINFECTANTS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25878" y="2708920"/>
            <a:ext cx="129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Chlorés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21962" y="2708920"/>
            <a:ext cx="131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Bromés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46569" y="2708920"/>
            <a:ext cx="2060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Autres types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7300" y="4149080"/>
            <a:ext cx="18814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Organiques</a:t>
            </a:r>
          </a:p>
          <a:p>
            <a:pPr algn="ctr"/>
            <a:r>
              <a:rPr lang="fr-FR" sz="2800" dirty="0" smtClean="0"/>
              <a:t>(solide)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55776" y="4149080"/>
            <a:ext cx="21203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Inorganiques</a:t>
            </a:r>
          </a:p>
          <a:p>
            <a:pPr algn="ctr"/>
            <a:r>
              <a:rPr lang="fr-FR" sz="2800" dirty="0" smtClean="0"/>
              <a:t>(en solution)</a:t>
            </a:r>
            <a:endParaRPr lang="fr-FR" sz="2800" dirty="0"/>
          </a:p>
        </p:txBody>
      </p:sp>
      <p:cxnSp>
        <p:nvCxnSpPr>
          <p:cNvPr id="15" name="Connecteur en angle 14"/>
          <p:cNvCxnSpPr>
            <a:stCxn id="2" idx="2"/>
            <a:endCxn id="10" idx="0"/>
          </p:cNvCxnSpPr>
          <p:nvPr/>
        </p:nvCxnSpPr>
        <p:spPr bwMode="auto">
          <a:xfrm rot="5400000">
            <a:off x="3048614" y="1180240"/>
            <a:ext cx="854104" cy="2203257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en angle 17"/>
          <p:cNvCxnSpPr>
            <a:stCxn id="2" idx="2"/>
            <a:endCxn id="11" idx="0"/>
          </p:cNvCxnSpPr>
          <p:nvPr/>
        </p:nvCxnSpPr>
        <p:spPr bwMode="auto">
          <a:xfrm rot="16200000" flipH="1">
            <a:off x="4152185" y="2279924"/>
            <a:ext cx="854104" cy="3887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en angle 19"/>
          <p:cNvCxnSpPr>
            <a:stCxn id="12" idx="0"/>
            <a:endCxn id="2" idx="2"/>
          </p:cNvCxnSpPr>
          <p:nvPr/>
        </p:nvCxnSpPr>
        <p:spPr bwMode="auto">
          <a:xfrm rot="16200000" flipV="1">
            <a:off x="5450117" y="981993"/>
            <a:ext cx="854104" cy="2599750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en angle 21"/>
          <p:cNvCxnSpPr>
            <a:stCxn id="13" idx="0"/>
            <a:endCxn id="10" idx="2"/>
          </p:cNvCxnSpPr>
          <p:nvPr/>
        </p:nvCxnSpPr>
        <p:spPr bwMode="auto">
          <a:xfrm rot="5400000" flipH="1" flipV="1">
            <a:off x="1397568" y="3172611"/>
            <a:ext cx="916940" cy="1035998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en angle 23"/>
          <p:cNvCxnSpPr>
            <a:stCxn id="14" idx="0"/>
            <a:endCxn id="10" idx="2"/>
          </p:cNvCxnSpPr>
          <p:nvPr/>
        </p:nvCxnSpPr>
        <p:spPr bwMode="auto">
          <a:xfrm rot="16200000" flipV="1">
            <a:off x="2536518" y="3069659"/>
            <a:ext cx="916940" cy="1241901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0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338">
            <a:off x="7402666" y="1449313"/>
            <a:ext cx="1481494" cy="192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70" y="4077072"/>
            <a:ext cx="1708398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3400" y="1443841"/>
            <a:ext cx="73772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Principalement 2 </a:t>
            </a:r>
            <a:r>
              <a:rPr lang="fr-FR" sz="2400" u="sng" dirty="0" smtClean="0"/>
              <a:t>produits </a:t>
            </a:r>
            <a:r>
              <a:rPr lang="fr-FR" sz="2400" u="sng" dirty="0" smtClean="0"/>
              <a:t>utilisés :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sz="2800" dirty="0" smtClean="0"/>
              <a:t>l’acide </a:t>
            </a:r>
            <a:r>
              <a:rPr lang="fr-FR" sz="2800" dirty="0" err="1" smtClean="0"/>
              <a:t>trichloroisocyanurique</a:t>
            </a:r>
            <a:endParaRPr lang="fr-FR" sz="2800" dirty="0" smtClean="0"/>
          </a:p>
          <a:p>
            <a:pPr lvl="1"/>
            <a:r>
              <a:rPr lang="fr-FR" b="0" i="1" dirty="0" smtClean="0"/>
              <a:t>ATCC ou TCAC ou « </a:t>
            </a:r>
            <a:r>
              <a:rPr lang="fr-FR" b="0" i="1" dirty="0" err="1" smtClean="0"/>
              <a:t>trichlor</a:t>
            </a:r>
            <a:r>
              <a:rPr lang="fr-FR" b="0" i="1" dirty="0" smtClean="0"/>
              <a:t> » ou « chlore lent » ou « </a:t>
            </a:r>
            <a:r>
              <a:rPr lang="fr-FR" b="0" i="1" dirty="0" err="1" smtClean="0"/>
              <a:t>symclosène</a:t>
            </a:r>
            <a:r>
              <a:rPr lang="fr-FR" b="0" i="1" dirty="0" smtClean="0"/>
              <a:t> »</a:t>
            </a:r>
          </a:p>
          <a:p>
            <a:pPr marL="342900" indent="-342900">
              <a:buFontTx/>
              <a:buChar char="-"/>
            </a:pPr>
            <a:endParaRPr lang="fr-FR" b="0" i="1" dirty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le </a:t>
            </a:r>
            <a:r>
              <a:rPr lang="fr-FR" sz="2400" dirty="0" err="1" smtClean="0"/>
              <a:t>dichloroisocyanurate</a:t>
            </a:r>
            <a:r>
              <a:rPr lang="fr-FR" sz="2400" dirty="0" smtClean="0"/>
              <a:t> de sodium</a:t>
            </a:r>
          </a:p>
          <a:p>
            <a:pPr lvl="1"/>
            <a:r>
              <a:rPr lang="fr-FR" b="0" i="1" dirty="0" err="1" smtClean="0"/>
              <a:t>DCCNa</a:t>
            </a:r>
            <a:r>
              <a:rPr lang="fr-FR" b="0" i="1" dirty="0" smtClean="0"/>
              <a:t> ou « </a:t>
            </a:r>
            <a:r>
              <a:rPr lang="fr-FR" b="0" i="1" dirty="0" err="1" smtClean="0"/>
              <a:t>dichlor</a:t>
            </a:r>
            <a:r>
              <a:rPr lang="fr-FR" b="0" i="1" dirty="0" smtClean="0"/>
              <a:t> » ou « chlore choc »</a:t>
            </a:r>
            <a:endParaRPr lang="fr-FR" b="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70551"/>
            <a:ext cx="1523583" cy="15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ésultat de recherche d'images pour &quot;chlore len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2" y="1743736"/>
            <a:ext cx="1438112" cy="13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1734" y="6125234"/>
            <a:ext cx="4250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/>
              <a:t>…sous forme de galets ou de granulés.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013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876597" y="1358496"/>
            <a:ext cx="805279" cy="744448"/>
            <a:chOff x="5868144" y="2364582"/>
            <a:chExt cx="805279" cy="74444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868144" y="2364582"/>
              <a:ext cx="805279" cy="40011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52500" algn="l"/>
                  <a:tab pos="1711325" algn="l"/>
                  <a:tab pos="2857500" algn="l"/>
                </a:tabLst>
              </a:pPr>
              <a:r>
                <a:rPr kumimoji="1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50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868144" y="2708920"/>
              <a:ext cx="805279" cy="40011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52500" algn="l"/>
                  <a:tab pos="1711325" algn="l"/>
                  <a:tab pos="2857500" algn="l"/>
                </a:tabLst>
              </a:pPr>
              <a:r>
                <a:rPr kumimoji="1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2468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339752" y="1358496"/>
            <a:ext cx="805279" cy="744448"/>
            <a:chOff x="5929513" y="4452814"/>
            <a:chExt cx="805279" cy="74444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929513" y="4452814"/>
              <a:ext cx="805279" cy="40011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52500" algn="l"/>
                  <a:tab pos="1711325" algn="l"/>
                  <a:tab pos="2857500" algn="l"/>
                </a:tabLst>
              </a:pPr>
              <a:r>
                <a:rPr kumimoji="1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50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929513" y="4797152"/>
              <a:ext cx="805279" cy="40011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52500" algn="l"/>
                  <a:tab pos="1711325" algn="l"/>
                  <a:tab pos="2857500" algn="l"/>
                </a:tabLst>
              </a:pPr>
              <a:r>
                <a:rPr kumimoji="1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2465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922441" y="1001672"/>
            <a:ext cx="71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ATCC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285376" y="1001672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DCCNa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95" y="1001672"/>
            <a:ext cx="3741397" cy="26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86587" y="407707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INGESTION : </a:t>
            </a:r>
            <a:r>
              <a:rPr lang="fr-FR" b="0" dirty="0" smtClean="0"/>
              <a:t>irritation buccale, ulcérations gastriques, dyspnée, troubles neurologiques voire mort dans les cas graves ;</a:t>
            </a:r>
          </a:p>
          <a:p>
            <a:endParaRPr lang="fr-FR" dirty="0"/>
          </a:p>
          <a:p>
            <a:r>
              <a:rPr lang="fr-FR" dirty="0" smtClean="0"/>
              <a:t>CONTACT CUTANE : </a:t>
            </a:r>
            <a:r>
              <a:rPr lang="fr-FR" b="0" dirty="0" smtClean="0"/>
              <a:t>si peau sèche, peu irritant sinon très irritant sur peau humide</a:t>
            </a:r>
            <a:endParaRPr lang="fr-FR" b="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2636912"/>
            <a:ext cx="352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dirty="0" smtClean="0"/>
              <a:t>Stabilisés chimiquement pour éviter la dégradation par les UV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5909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466326"/>
            <a:ext cx="254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Quels dangers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48296" y="1268760"/>
            <a:ext cx="479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1. Dégagement de gaz toxiques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92106" y="2308810"/>
            <a:ext cx="25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cas d’incendie ou température &gt; 230°C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47565" y="2308810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ar incompatibilité avec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04" y="3429000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faible quantité d’eau / humidité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acides 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Cl</a:t>
            </a:r>
            <a:r>
              <a:rPr lang="fr-FR" baseline="-25000" dirty="0" smtClean="0">
                <a:solidFill>
                  <a:schemeClr val="tx1"/>
                </a:solidFill>
                <a:sym typeface="Wingdings"/>
              </a:rPr>
              <a:t>2</a:t>
            </a:r>
            <a:endParaRPr lang="fr-FR" baseline="-25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désinfectants chlorés</a:t>
            </a:r>
            <a:r>
              <a:rPr lang="fr-FR" dirty="0" smtClean="0"/>
              <a:t> </a:t>
            </a:r>
            <a:r>
              <a:rPr lang="fr-FR" u="sng" dirty="0" smtClean="0">
                <a:solidFill>
                  <a:srgbClr val="FF0000"/>
                </a:solidFill>
              </a:rPr>
              <a:t>inorganiques </a:t>
            </a:r>
            <a:r>
              <a:rPr lang="fr-FR" u="sng" dirty="0" smtClean="0">
                <a:solidFill>
                  <a:srgbClr val="FF0000"/>
                </a:solidFill>
              </a:rPr>
              <a:t>(javel...)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 </a:t>
            </a:r>
            <a:r>
              <a:rPr lang="fr-FR" dirty="0" smtClean="0">
                <a:solidFill>
                  <a:schemeClr val="tx1"/>
                </a:solidFill>
                <a:sym typeface="Wingdings"/>
              </a:rPr>
              <a:t>Cl</a:t>
            </a:r>
            <a:r>
              <a:rPr lang="fr-FR" baseline="-25000" dirty="0" smtClean="0">
                <a:solidFill>
                  <a:schemeClr val="tx1"/>
                </a:solidFill>
                <a:sym typeface="Wingdings"/>
              </a:rPr>
              <a:t>2</a:t>
            </a:r>
            <a:endParaRPr lang="fr-FR" baseline="-25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1382" y="5373216"/>
            <a:ext cx="3012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0" dirty="0" smtClean="0"/>
              <a:t>1 galet de chlore solide</a:t>
            </a:r>
          </a:p>
          <a:p>
            <a:pPr algn="ctr">
              <a:spcBef>
                <a:spcPts val="0"/>
              </a:spcBef>
            </a:pPr>
            <a:r>
              <a:rPr lang="fr-FR" b="0" dirty="0" smtClean="0"/>
              <a:t>=</a:t>
            </a:r>
          </a:p>
          <a:p>
            <a:pPr algn="ctr">
              <a:spcBef>
                <a:spcPts val="0"/>
              </a:spcBef>
            </a:pPr>
            <a:r>
              <a:rPr lang="fr-FR" b="0" dirty="0" smtClean="0"/>
              <a:t>20 litres de </a:t>
            </a:r>
            <a:r>
              <a:rPr lang="fr-FR" b="0" dirty="0" err="1" smtClean="0"/>
              <a:t>dichlore</a:t>
            </a:r>
            <a:r>
              <a:rPr lang="fr-FR" b="0" dirty="0" smtClean="0"/>
              <a:t> gazeux</a:t>
            </a:r>
            <a:endParaRPr lang="fr-FR" b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902033" y="3396077"/>
            <a:ext cx="39604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Production de </a:t>
            </a:r>
            <a:r>
              <a:rPr lang="fr-FR" dirty="0" err="1" smtClean="0">
                <a:solidFill>
                  <a:schemeClr val="tx1"/>
                </a:solidFill>
              </a:rPr>
              <a:t>HCl</a:t>
            </a:r>
            <a:r>
              <a:rPr lang="fr-FR" dirty="0" smtClean="0">
                <a:solidFill>
                  <a:schemeClr val="tx1"/>
                </a:solidFill>
              </a:rPr>
              <a:t>, Phosgène (COCl</a:t>
            </a:r>
            <a:r>
              <a:rPr lang="fr-FR" baseline="-25000" dirty="0" smtClean="0">
                <a:solidFill>
                  <a:schemeClr val="tx1"/>
                </a:solidFill>
              </a:rPr>
              <a:t>2</a:t>
            </a:r>
            <a:r>
              <a:rPr lang="fr-FR" dirty="0" smtClean="0">
                <a:solidFill>
                  <a:schemeClr val="tx1"/>
                </a:solidFill>
              </a:rPr>
              <a:t>), CO, Chlorure de cyanogène (CNCl</a:t>
            </a:r>
            <a:r>
              <a:rPr lang="fr-FR" baseline="-25000" dirty="0" smtClean="0">
                <a:solidFill>
                  <a:schemeClr val="tx1"/>
                </a:solidFill>
              </a:rPr>
              <a:t>2</a:t>
            </a:r>
            <a:r>
              <a:rPr lang="fr-FR" dirty="0" smtClean="0">
                <a:solidFill>
                  <a:schemeClr val="tx1"/>
                </a:solidFill>
              </a:rPr>
              <a:t>) et Acide cyanhydrique (HCN)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DAE difficile à arrêter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Risque d’explosion si confinement des gaz émis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Produits comburants</a:t>
            </a:r>
          </a:p>
        </p:txBody>
      </p:sp>
      <p:cxnSp>
        <p:nvCxnSpPr>
          <p:cNvPr id="22" name="Connecteur en angle 21"/>
          <p:cNvCxnSpPr>
            <a:stCxn id="18" idx="2"/>
            <a:endCxn id="20" idx="0"/>
          </p:cNvCxnSpPr>
          <p:nvPr/>
        </p:nvCxnSpPr>
        <p:spPr bwMode="auto">
          <a:xfrm rot="5400000">
            <a:off x="3059588" y="820118"/>
            <a:ext cx="516830" cy="2460555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18" idx="2"/>
            <a:endCxn id="19" idx="0"/>
          </p:cNvCxnSpPr>
          <p:nvPr/>
        </p:nvCxnSpPr>
        <p:spPr bwMode="auto">
          <a:xfrm rot="16200000" flipH="1">
            <a:off x="5456851" y="883408"/>
            <a:ext cx="516830" cy="2333973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2087724" y="2708920"/>
            <a:ext cx="1" cy="7200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>
            <a:stCxn id="19" idx="2"/>
            <a:endCxn id="23" idx="0"/>
          </p:cNvCxnSpPr>
          <p:nvPr/>
        </p:nvCxnSpPr>
        <p:spPr bwMode="auto">
          <a:xfrm>
            <a:off x="6882253" y="3016696"/>
            <a:ext cx="0" cy="37938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5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ésultat de recherche d'images pour &quot;etiquette explosif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43" y="1264939"/>
            <a:ext cx="1299965" cy="12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466326"/>
            <a:ext cx="254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Quels dangers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17057" y="1268760"/>
            <a:ext cx="5491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2. Formation de composés explosifs</a:t>
            </a:r>
            <a:endParaRPr lang="fr-FR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04" y="3083476"/>
            <a:ext cx="4455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En présence d’humidité ou d’une petite quantité d’eau</a:t>
            </a:r>
          </a:p>
          <a:p>
            <a:pPr algn="ctr">
              <a:spcBef>
                <a:spcPts val="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=</a:t>
            </a:r>
          </a:p>
          <a:p>
            <a:pPr algn="ctr">
              <a:spcBef>
                <a:spcPts val="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formation de </a:t>
            </a:r>
            <a:r>
              <a:rPr lang="fr-FR" sz="2400" dirty="0" err="1" smtClean="0">
                <a:solidFill>
                  <a:schemeClr val="tx1"/>
                </a:solidFill>
              </a:rPr>
              <a:t>dichlore</a:t>
            </a:r>
            <a:r>
              <a:rPr lang="fr-FR" sz="2400" dirty="0" smtClean="0">
                <a:solidFill>
                  <a:schemeClr val="tx1"/>
                </a:solidFill>
              </a:rPr>
              <a:t> et de trichlorure d’azote (NCl</a:t>
            </a:r>
            <a:r>
              <a:rPr lang="fr-FR" sz="2400" baseline="-25000" dirty="0" smtClean="0">
                <a:solidFill>
                  <a:schemeClr val="tx1"/>
                </a:solidFill>
              </a:rPr>
              <a:t>3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  <a:endParaRPr lang="fr-FR" sz="2400" baseline="-250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FR" sz="1800" b="0" dirty="0" smtClean="0">
                <a:solidFill>
                  <a:schemeClr val="tx1"/>
                </a:solidFill>
              </a:rPr>
              <a:t>(ou </a:t>
            </a:r>
            <a:r>
              <a:rPr lang="fr-FR" sz="1800" b="0" dirty="0" err="1" smtClean="0">
                <a:solidFill>
                  <a:schemeClr val="tx1"/>
                </a:solidFill>
              </a:rPr>
              <a:t>trichloramine</a:t>
            </a:r>
            <a:r>
              <a:rPr lang="fr-FR" sz="1800" b="0" dirty="0" smtClean="0">
                <a:solidFill>
                  <a:schemeClr val="tx1"/>
                </a:solidFill>
              </a:rPr>
              <a:t>, composé lacrymogène)</a:t>
            </a:r>
          </a:p>
        </p:txBody>
      </p:sp>
      <p:cxnSp>
        <p:nvCxnSpPr>
          <p:cNvPr id="22" name="Connecteur en angle 21"/>
          <p:cNvCxnSpPr>
            <a:stCxn id="18" idx="2"/>
            <a:endCxn id="21" idx="0"/>
          </p:cNvCxnSpPr>
          <p:nvPr/>
        </p:nvCxnSpPr>
        <p:spPr bwMode="auto">
          <a:xfrm rot="5400000">
            <a:off x="2803139" y="1323934"/>
            <a:ext cx="1291496" cy="22275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54" y="5319902"/>
            <a:ext cx="1794833" cy="11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à coins arrondis 2050"/>
          <p:cNvSpPr/>
          <p:nvPr/>
        </p:nvSpPr>
        <p:spPr bwMode="auto">
          <a:xfrm>
            <a:off x="5076056" y="2965192"/>
            <a:ext cx="3744416" cy="3056096"/>
          </a:xfrm>
          <a:prstGeom prst="roundRect">
            <a:avLst>
              <a:gd name="adj" fmla="val 1149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52500" algn="l"/>
                <a:tab pos="1711325" algn="l"/>
                <a:tab pos="2857500" algn="l"/>
              </a:tabLst>
            </a:pPr>
            <a:r>
              <a:rPr kumimoji="1" lang="fr-F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sym typeface="Wingdings" pitchFamily="2" charset="2"/>
              </a:rPr>
              <a:t>Se méfier des inondations de caves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52500" algn="l"/>
                <a:tab pos="1711325" algn="l"/>
                <a:tab pos="2857500" algn="l"/>
              </a:tabLst>
            </a:pPr>
            <a:r>
              <a:rPr lang="fr-FR" b="0" dirty="0" smtClean="0"/>
              <a:t>Ne pas manipuler des récipients non hermétiques ou mal conservés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52500" algn="l"/>
                <a:tab pos="1711325" algn="l"/>
                <a:tab pos="2857500" algn="l"/>
              </a:tabLst>
            </a:pPr>
            <a:r>
              <a:rPr kumimoji="1" lang="fr-F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sym typeface="Wingdings" pitchFamily="2" charset="2"/>
              </a:rPr>
              <a:t>Un</a:t>
            </a:r>
            <a:r>
              <a:rPr kumimoji="1" lang="fr-FR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sym typeface="Wingdings" pitchFamily="2" charset="2"/>
              </a:rPr>
              <a:t> bidon déformé peut être le signe d’une réaction chimique en cours</a:t>
            </a:r>
            <a:endParaRPr kumimoji="1" lang="fr-FR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3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466326"/>
            <a:ext cx="254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Quels dangers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23728" y="1268760"/>
            <a:ext cx="485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3. Instabilité en cas de mélange</a:t>
            </a:r>
            <a:endParaRPr lang="fr-FR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04" y="3429000"/>
            <a:ext cx="445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Les produits chlorés solides ne doivent pas être mélangés avec sciures, poussières combustibles, matériau en bois, etc.</a:t>
            </a:r>
            <a:endParaRPr lang="fr-FR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22" name="Connecteur en angle 21"/>
          <p:cNvCxnSpPr>
            <a:stCxn id="18" idx="2"/>
            <a:endCxn id="21" idx="0"/>
          </p:cNvCxnSpPr>
          <p:nvPr/>
        </p:nvCxnSpPr>
        <p:spPr bwMode="auto">
          <a:xfrm rot="5400000">
            <a:off x="2623989" y="1503084"/>
            <a:ext cx="1637020" cy="221481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 descr="Résultat de recherche d'images pour &quot;combura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3330"/>
            <a:ext cx="2559918" cy="25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3615938" y="46038"/>
            <a:ext cx="4766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2000" dirty="0" smtClean="0">
                <a:latin typeface="Calibri" panose="020F0502020204030204" pitchFamily="34" charset="0"/>
              </a:rPr>
              <a:t>Les désinfectants </a:t>
            </a:r>
            <a:r>
              <a:rPr lang="fr-FR" altLang="fr-FR" sz="20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chlorés organiques</a:t>
            </a:r>
            <a:endParaRPr lang="fr-FR" altLang="fr-FR" sz="20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409"/>
          <p:cNvSpPr>
            <a:spLocks noChangeShapeType="1"/>
          </p:cNvSpPr>
          <p:nvPr/>
        </p:nvSpPr>
        <p:spPr bwMode="auto">
          <a:xfrm flipV="1">
            <a:off x="6876256" y="442913"/>
            <a:ext cx="1447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Line 410"/>
          <p:cNvSpPr>
            <a:spLocks noChangeShapeType="1"/>
          </p:cNvSpPr>
          <p:nvPr/>
        </p:nvSpPr>
        <p:spPr bwMode="auto">
          <a:xfrm>
            <a:off x="4211960" y="76200"/>
            <a:ext cx="0" cy="3667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466326"/>
            <a:ext cx="254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Quels dangers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98021" y="1412776"/>
            <a:ext cx="65950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DCCNa</a:t>
            </a:r>
            <a:r>
              <a:rPr lang="fr-FR" sz="2800" dirty="0" smtClean="0"/>
              <a:t> et NH</a:t>
            </a:r>
            <a:r>
              <a:rPr lang="fr-FR" sz="2800" baseline="-25000" dirty="0" smtClean="0"/>
              <a:t>4</a:t>
            </a:r>
            <a:r>
              <a:rPr lang="fr-FR" sz="2800" dirty="0" smtClean="0"/>
              <a:t>NO</a:t>
            </a:r>
            <a:r>
              <a:rPr lang="fr-FR" sz="2800" baseline="-25000" dirty="0" smtClean="0"/>
              <a:t>3</a:t>
            </a:r>
            <a:r>
              <a:rPr lang="fr-FR" sz="2800" dirty="0"/>
              <a:t> </a:t>
            </a:r>
            <a:r>
              <a:rPr lang="fr-FR" sz="2800" dirty="0" smtClean="0"/>
              <a:t>(nitrate d’ammonium)…</a:t>
            </a:r>
          </a:p>
          <a:p>
            <a:r>
              <a:rPr lang="fr-FR" sz="2800" dirty="0" smtClean="0"/>
              <a:t>=&gt;AZF</a:t>
            </a:r>
            <a:endParaRPr lang="fr-FR" sz="2800" dirty="0"/>
          </a:p>
          <a:p>
            <a:r>
              <a:rPr lang="fr-FR" sz="2800" dirty="0" smtClean="0"/>
              <a:t>			31 morts, 2500 blessés…</a:t>
            </a:r>
            <a:endParaRPr lang="fr-F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7" y="3452687"/>
            <a:ext cx="8716186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u 1">
  <a:themeElements>
    <a:clrScheme name="contenu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952500" algn="l"/>
            <a:tab pos="1711325" algn="l"/>
            <a:tab pos="2857500" algn="l"/>
          </a:tabLst>
          <a:defRPr kumimoji="1" lang="en-US" altLang="fr-FR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alibri" pitchFamily="34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952500" algn="l"/>
            <a:tab pos="1711325" algn="l"/>
            <a:tab pos="2857500" algn="l"/>
          </a:tabLst>
          <a:defRPr kumimoji="1" lang="en-US" altLang="fr-FR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alibri" pitchFamily="34" charset="0"/>
            <a:sym typeface="Wingdings" pitchFamily="2" charset="2"/>
          </a:defRPr>
        </a:defPPr>
      </a:lstStyle>
    </a:lnDef>
  </a:objectDefaults>
  <a:extraClrSchemeLst>
    <a:extraClrScheme>
      <a:clrScheme name="contenu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T:\COMMUN\A_partager\Maquettes PowerPoint\début - fin 1.ppt</Template>
  <TotalTime>6640</TotalTime>
  <Words>890</Words>
  <Application>Microsoft Office PowerPoint</Application>
  <PresentationFormat>Affichage à l'écran (4:3)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Wingdings</vt:lpstr>
      <vt:lpstr>contenu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SDIS 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CONSULTATIVE DEPARTEMENTALE  DE LA SECURITE ET DE L’ACCESSIBILITE Séance du 6 Mai 2003</dc:title>
  <dc:creator>c_cournol</dc:creator>
  <cp:lastModifiedBy>LUCAS Christophe</cp:lastModifiedBy>
  <cp:revision>403</cp:revision>
  <cp:lastPrinted>1601-01-01T00:00:00Z</cp:lastPrinted>
  <dcterms:created xsi:type="dcterms:W3CDTF">2003-04-30T08:47:15Z</dcterms:created>
  <dcterms:modified xsi:type="dcterms:W3CDTF">2024-10-25T10:14:43Z</dcterms:modified>
</cp:coreProperties>
</file>