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6" r:id="rId7"/>
    <p:sldId id="298" r:id="rId8"/>
    <p:sldId id="261" r:id="rId9"/>
    <p:sldId id="262" r:id="rId10"/>
    <p:sldId id="294" r:id="rId11"/>
    <p:sldId id="263" r:id="rId12"/>
    <p:sldId id="295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97" r:id="rId25"/>
    <p:sldId id="275" r:id="rId26"/>
    <p:sldId id="293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300" r:id="rId36"/>
    <p:sldId id="299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84985" y="1575003"/>
            <a:ext cx="6054725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22C3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CD09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fr-FR" dirty="0"/>
              <a:t>Présentation ARI MSA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22C3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CD09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fr-FR" dirty="0"/>
              <a:t>Présentation ARI MSA</a:t>
            </a:r>
            <a:endParaRPr lang="fr-FR"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22C3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CD09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fr-FR" dirty="0"/>
              <a:t>Présentation ARI MSA</a:t>
            </a:r>
            <a:endParaRPr lang="fr-FR"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22C3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CD09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fr-FR" dirty="0"/>
              <a:t>Présentation ARI MSA</a:t>
            </a:r>
            <a:endParaRPr lang="fr-FR"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4059935"/>
            <a:ext cx="9134856" cy="84734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567" y="3020567"/>
            <a:ext cx="1694688" cy="72542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1216" y="3011423"/>
            <a:ext cx="3925824" cy="7345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0671" y="3020567"/>
            <a:ext cx="1219200" cy="71323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095" y="341375"/>
            <a:ext cx="9135110" cy="289560"/>
          </a:xfrm>
          <a:custGeom>
            <a:avLst/>
            <a:gdLst/>
            <a:ahLst/>
            <a:cxnLst/>
            <a:rect l="l" t="t" r="r" b="b"/>
            <a:pathLst>
              <a:path w="9135110" h="289559">
                <a:moveTo>
                  <a:pt x="9134856" y="289560"/>
                </a:moveTo>
                <a:lnTo>
                  <a:pt x="0" y="289560"/>
                </a:lnTo>
                <a:lnTo>
                  <a:pt x="0" y="0"/>
                </a:lnTo>
                <a:lnTo>
                  <a:pt x="9134856" y="0"/>
                </a:lnTo>
                <a:lnTo>
                  <a:pt x="9134856" y="289560"/>
                </a:lnTo>
                <a:close/>
              </a:path>
            </a:pathLst>
          </a:custGeom>
          <a:solidFill>
            <a:srgbClr val="0A31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5" y="798575"/>
            <a:ext cx="9137904" cy="5486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5" y="798575"/>
            <a:ext cx="9137904" cy="54863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095" y="865631"/>
            <a:ext cx="9135110" cy="247015"/>
          </a:xfrm>
          <a:custGeom>
            <a:avLst/>
            <a:gdLst/>
            <a:ahLst/>
            <a:cxnLst/>
            <a:rect l="l" t="t" r="r" b="b"/>
            <a:pathLst>
              <a:path w="9135110" h="247015">
                <a:moveTo>
                  <a:pt x="9134856" y="246888"/>
                </a:moveTo>
                <a:lnTo>
                  <a:pt x="0" y="246888"/>
                </a:lnTo>
                <a:lnTo>
                  <a:pt x="0" y="0"/>
                </a:lnTo>
                <a:lnTo>
                  <a:pt x="9134856" y="0"/>
                </a:lnTo>
                <a:lnTo>
                  <a:pt x="9134856" y="246888"/>
                </a:lnTo>
                <a:close/>
              </a:path>
            </a:pathLst>
          </a:custGeom>
          <a:solidFill>
            <a:srgbClr val="0A31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095" y="1853183"/>
            <a:ext cx="9135110" cy="381000"/>
          </a:xfrm>
          <a:custGeom>
            <a:avLst/>
            <a:gdLst/>
            <a:ahLst/>
            <a:cxnLst/>
            <a:rect l="l" t="t" r="r" b="b"/>
            <a:pathLst>
              <a:path w="9135110" h="381000">
                <a:moveTo>
                  <a:pt x="9134856" y="381000"/>
                </a:moveTo>
                <a:lnTo>
                  <a:pt x="0" y="381000"/>
                </a:lnTo>
                <a:lnTo>
                  <a:pt x="0" y="0"/>
                </a:lnTo>
                <a:lnTo>
                  <a:pt x="9134856" y="0"/>
                </a:lnTo>
                <a:lnTo>
                  <a:pt x="9134856" y="381000"/>
                </a:lnTo>
                <a:close/>
              </a:path>
            </a:pathLst>
          </a:custGeom>
          <a:solidFill>
            <a:srgbClr val="0A31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095" y="2298191"/>
            <a:ext cx="9135110" cy="307975"/>
          </a:xfrm>
          <a:custGeom>
            <a:avLst/>
            <a:gdLst/>
            <a:ahLst/>
            <a:cxnLst/>
            <a:rect l="l" t="t" r="r" b="b"/>
            <a:pathLst>
              <a:path w="9135110" h="307975">
                <a:moveTo>
                  <a:pt x="9134856" y="307848"/>
                </a:moveTo>
                <a:lnTo>
                  <a:pt x="0" y="307848"/>
                </a:lnTo>
                <a:lnTo>
                  <a:pt x="0" y="0"/>
                </a:lnTo>
                <a:lnTo>
                  <a:pt x="9134856" y="0"/>
                </a:lnTo>
                <a:lnTo>
                  <a:pt x="9134856" y="307848"/>
                </a:lnTo>
                <a:close/>
              </a:path>
            </a:pathLst>
          </a:custGeom>
          <a:solidFill>
            <a:srgbClr val="0A31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CD09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23692" y="4360585"/>
            <a:ext cx="1362073" cy="57800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4349115" cy="113788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1813" y="0"/>
            <a:ext cx="1822186" cy="15102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7016" y="225933"/>
            <a:ext cx="6788784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22C3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3822" y="1739264"/>
            <a:ext cx="8009890" cy="2543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71620" y="4842378"/>
            <a:ext cx="114681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CD09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fr-FR" dirty="0"/>
              <a:t>Présentation ARI MSA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4408" y="4883766"/>
            <a:ext cx="1536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XbqzoJRScd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pNv7Rq6cL4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sWCvqA0PBnQ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FvKMcIV6-nM" TargetMode="Externa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IBabGEw2c6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0LZi_UD3LD0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5405"/>
          </a:xfrm>
          <a:custGeom>
            <a:avLst/>
            <a:gdLst/>
            <a:ahLst/>
            <a:cxnLst/>
            <a:rect l="l" t="t" r="r" b="b"/>
            <a:pathLst>
              <a:path w="9144000" h="5145405">
                <a:moveTo>
                  <a:pt x="9144000" y="0"/>
                </a:moveTo>
                <a:lnTo>
                  <a:pt x="0" y="0"/>
                </a:lnTo>
                <a:lnTo>
                  <a:pt x="0" y="5145024"/>
                </a:lnTo>
                <a:lnTo>
                  <a:pt x="9144000" y="5145024"/>
                </a:lnTo>
                <a:lnTo>
                  <a:pt x="9144000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00" y="1324143"/>
            <a:ext cx="8956675" cy="2458085"/>
          </a:xfrm>
          <a:custGeom>
            <a:avLst/>
            <a:gdLst/>
            <a:ahLst/>
            <a:cxnLst/>
            <a:rect l="l" t="t" r="r" b="b"/>
            <a:pathLst>
              <a:path w="8956675" h="2458085">
                <a:moveTo>
                  <a:pt x="458931" y="0"/>
                </a:moveTo>
                <a:lnTo>
                  <a:pt x="0" y="0"/>
                </a:lnTo>
                <a:lnTo>
                  <a:pt x="0" y="347785"/>
                </a:lnTo>
                <a:lnTo>
                  <a:pt x="195792" y="347785"/>
                </a:lnTo>
                <a:lnTo>
                  <a:pt x="240767" y="353381"/>
                </a:lnTo>
                <a:lnTo>
                  <a:pt x="274051" y="370434"/>
                </a:lnTo>
                <a:lnTo>
                  <a:pt x="294708" y="399339"/>
                </a:lnTo>
                <a:lnTo>
                  <a:pt x="301802" y="440490"/>
                </a:lnTo>
                <a:lnTo>
                  <a:pt x="301802" y="2188953"/>
                </a:lnTo>
                <a:lnTo>
                  <a:pt x="304532" y="2242318"/>
                </a:lnTo>
                <a:lnTo>
                  <a:pt x="312866" y="2289341"/>
                </a:lnTo>
                <a:lnTo>
                  <a:pt x="327021" y="2330192"/>
                </a:lnTo>
                <a:lnTo>
                  <a:pt x="347215" y="2365043"/>
                </a:lnTo>
                <a:lnTo>
                  <a:pt x="373663" y="2394063"/>
                </a:lnTo>
                <a:lnTo>
                  <a:pt x="406584" y="2417425"/>
                </a:lnTo>
                <a:lnTo>
                  <a:pt x="446195" y="2435298"/>
                </a:lnTo>
                <a:lnTo>
                  <a:pt x="492711" y="2447853"/>
                </a:lnTo>
                <a:lnTo>
                  <a:pt x="546352" y="2455260"/>
                </a:lnTo>
                <a:lnTo>
                  <a:pt x="607332" y="2457692"/>
                </a:lnTo>
                <a:lnTo>
                  <a:pt x="8956652" y="2457692"/>
                </a:lnTo>
                <a:lnTo>
                  <a:pt x="8956652" y="2109901"/>
                </a:lnTo>
                <a:lnTo>
                  <a:pt x="869225" y="2109901"/>
                </a:lnTo>
                <a:lnTo>
                  <a:pt x="824971" y="2104302"/>
                </a:lnTo>
                <a:lnTo>
                  <a:pt x="792057" y="2087243"/>
                </a:lnTo>
                <a:lnTo>
                  <a:pt x="771536" y="2058329"/>
                </a:lnTo>
                <a:lnTo>
                  <a:pt x="764461" y="2017168"/>
                </a:lnTo>
                <a:lnTo>
                  <a:pt x="764461" y="268704"/>
                </a:lnTo>
                <a:lnTo>
                  <a:pt x="761698" y="215102"/>
                </a:lnTo>
                <a:lnTo>
                  <a:pt x="753278" y="167943"/>
                </a:lnTo>
                <a:lnTo>
                  <a:pt x="739007" y="127040"/>
                </a:lnTo>
                <a:lnTo>
                  <a:pt x="718690" y="92202"/>
                </a:lnTo>
                <a:lnTo>
                  <a:pt x="692133" y="63243"/>
                </a:lnTo>
                <a:lnTo>
                  <a:pt x="659141" y="39972"/>
                </a:lnTo>
                <a:lnTo>
                  <a:pt x="619519" y="22201"/>
                </a:lnTo>
                <a:lnTo>
                  <a:pt x="573073" y="9741"/>
                </a:lnTo>
                <a:lnTo>
                  <a:pt x="519609" y="2403"/>
                </a:lnTo>
                <a:lnTo>
                  <a:pt x="458931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784985" y="1575003"/>
            <a:ext cx="667321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5755">
              <a:lnSpc>
                <a:spcPct val="100000"/>
              </a:lnSpc>
              <a:spcBef>
                <a:spcPts val="100"/>
              </a:spcBef>
              <a:tabLst>
                <a:tab pos="4785360" algn="l"/>
              </a:tabLst>
            </a:pP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Présentation</a:t>
            </a:r>
            <a:r>
              <a:rPr sz="3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Arial"/>
                <a:cs typeface="Arial"/>
              </a:rPr>
              <a:t>l’ARI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300" b="1" spc="-25" dirty="0">
                <a:solidFill>
                  <a:srgbClr val="FFFFFF"/>
                </a:solidFill>
                <a:latin typeface="Arial"/>
                <a:cs typeface="Arial"/>
              </a:rPr>
              <a:t>MSA 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3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Arial"/>
                <a:cs typeface="Arial"/>
              </a:rPr>
              <a:t>V2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595" y="4127093"/>
            <a:ext cx="23780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 err="1">
                <a:solidFill>
                  <a:srgbClr val="FFFFFF"/>
                </a:solidFill>
                <a:latin typeface="Arial MT"/>
                <a:cs typeface="Arial MT"/>
              </a:rPr>
              <a:t>Février</a:t>
            </a:r>
            <a:r>
              <a:rPr sz="33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Arial MT"/>
                <a:cs typeface="Arial MT"/>
              </a:rPr>
              <a:t>202</a:t>
            </a:r>
            <a:r>
              <a:rPr lang="fr-FR" sz="3300" spc="-2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endParaRPr sz="33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0943" y="3951358"/>
            <a:ext cx="1797170" cy="8005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708" y="1526234"/>
            <a:ext cx="566369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lang="fr-FR" sz="1500" b="1" dirty="0">
                <a:solidFill>
                  <a:srgbClr val="1A202B"/>
                </a:solidFill>
                <a:latin typeface="Arial"/>
                <a:cs typeface="Arial"/>
              </a:rPr>
              <a:t>Avant utilisation, il est important de vérifier la présence du joint blanc de la SAD = sinon risque de fuite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Soupape</a:t>
            </a:r>
            <a:r>
              <a:rPr spc="-20" dirty="0"/>
              <a:t> </a:t>
            </a:r>
            <a:r>
              <a:rPr dirty="0"/>
              <a:t>à</a:t>
            </a:r>
            <a:r>
              <a:rPr spc="10" dirty="0"/>
              <a:t> </a:t>
            </a:r>
            <a:r>
              <a:rPr dirty="0"/>
              <a:t>la</a:t>
            </a:r>
            <a:r>
              <a:rPr spc="15" dirty="0"/>
              <a:t> </a:t>
            </a:r>
            <a:r>
              <a:rPr spc="-10" dirty="0"/>
              <a:t>demande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B2BE934-471F-487B-879F-4A9C24360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323340"/>
            <a:ext cx="2809234" cy="2503170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B7A5E801-D318-429A-B686-953B894667EA}"/>
              </a:ext>
            </a:extLst>
          </p:cNvPr>
          <p:cNvSpPr/>
          <p:nvPr/>
        </p:nvSpPr>
        <p:spPr>
          <a:xfrm>
            <a:off x="4953000" y="1877612"/>
            <a:ext cx="1752600" cy="8771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31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3708" y="1169060"/>
            <a:ext cx="5587365" cy="1436932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515110">
              <a:lnSpc>
                <a:spcPct val="100000"/>
              </a:lnSpc>
              <a:spcBef>
                <a:spcPts val="605"/>
              </a:spcBef>
            </a:pPr>
            <a:r>
              <a:rPr sz="1600" b="1" dirty="0">
                <a:solidFill>
                  <a:srgbClr val="C8201E"/>
                </a:solidFill>
                <a:latin typeface="Arial"/>
                <a:cs typeface="Arial"/>
              </a:rPr>
              <a:t>Protocole</a:t>
            </a:r>
            <a:r>
              <a:rPr sz="1600" b="1" spc="-1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8201E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8201E"/>
                </a:solidFill>
                <a:latin typeface="Arial"/>
                <a:cs typeface="Arial"/>
              </a:rPr>
              <a:t>mise</a:t>
            </a:r>
            <a:r>
              <a:rPr sz="1600" b="1" spc="-2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8201E"/>
                </a:solidFill>
                <a:latin typeface="Arial"/>
                <a:cs typeface="Arial"/>
              </a:rPr>
              <a:t>en</a:t>
            </a:r>
            <a:r>
              <a:rPr sz="1600" b="1" spc="-3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8201E"/>
                </a:solidFill>
                <a:latin typeface="Arial"/>
                <a:cs typeface="Arial"/>
              </a:rPr>
              <a:t>place</a:t>
            </a:r>
            <a:endParaRPr sz="1600" dirty="0">
              <a:latin typeface="Arial"/>
              <a:cs typeface="Arial"/>
            </a:endParaRPr>
          </a:p>
          <a:p>
            <a:pPr marL="12700" marR="50800" indent="457200">
              <a:lnSpc>
                <a:spcPct val="100000"/>
              </a:lnSpc>
              <a:spcBef>
                <a:spcPts val="505"/>
              </a:spcBef>
            </a:pP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-</a:t>
            </a:r>
            <a:r>
              <a:rPr sz="16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6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position</a:t>
            </a:r>
            <a:r>
              <a:rPr sz="16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d’attente</a:t>
            </a:r>
            <a:r>
              <a:rPr sz="16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ou</a:t>
            </a:r>
            <a:r>
              <a:rPr sz="16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6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conditionnement 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engin,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6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filet</a:t>
            </a:r>
            <a:r>
              <a:rPr sz="16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recouvre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l’écran</a:t>
            </a:r>
            <a:r>
              <a:rPr sz="16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facial</a:t>
            </a:r>
            <a:r>
              <a:rPr sz="16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permettant</a:t>
            </a:r>
            <a:r>
              <a:rPr sz="16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r>
              <a:rPr sz="16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protection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l’écran</a:t>
            </a:r>
            <a:r>
              <a:rPr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6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r>
              <a:rPr sz="16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facilité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1A202B"/>
                </a:solidFill>
                <a:latin typeface="Arial"/>
                <a:cs typeface="Arial"/>
              </a:rPr>
              <a:t>capelage</a:t>
            </a:r>
            <a:r>
              <a:rPr lang="fr-FR" sz="1600" b="1" spc="-10" dirty="0">
                <a:solidFill>
                  <a:srgbClr val="1A202B"/>
                </a:solidFill>
                <a:latin typeface="Arial"/>
                <a:cs typeface="Arial"/>
              </a:rPr>
              <a:t> (évite les rayures)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2700" marR="151765" indent="571500">
              <a:lnSpc>
                <a:spcPct val="100000"/>
              </a:lnSpc>
              <a:spcBef>
                <a:spcPts val="505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Masque</a:t>
            </a:r>
            <a:r>
              <a:rPr spc="-30" dirty="0"/>
              <a:t> </a:t>
            </a:r>
            <a:r>
              <a:rPr dirty="0"/>
              <a:t>à</a:t>
            </a:r>
            <a:r>
              <a:rPr spc="-20" dirty="0"/>
              <a:t> </a:t>
            </a:r>
            <a:r>
              <a:rPr dirty="0"/>
              <a:t>filet</a:t>
            </a:r>
            <a:r>
              <a:rPr spc="-10" dirty="0"/>
              <a:t> </a:t>
            </a:r>
            <a:r>
              <a:rPr dirty="0"/>
              <a:t>modèle</a:t>
            </a:r>
            <a:r>
              <a:rPr spc="-30" dirty="0"/>
              <a:t> </a:t>
            </a:r>
            <a:r>
              <a:rPr dirty="0"/>
              <a:t>«</a:t>
            </a:r>
            <a:r>
              <a:rPr spc="-50" dirty="0"/>
              <a:t> </a:t>
            </a:r>
            <a:r>
              <a:rPr dirty="0"/>
              <a:t>G1</a:t>
            </a:r>
            <a:r>
              <a:rPr spc="-25" dirty="0"/>
              <a:t> </a:t>
            </a:r>
            <a:r>
              <a:rPr spc="-50" dirty="0"/>
              <a:t>»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101C4A3-A7FE-434E-AB45-A247254BE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69060"/>
            <a:ext cx="2720105" cy="30951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9339048-A6E2-4725-A2CA-17668C66C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375" y="2421104"/>
            <a:ext cx="3082625" cy="2419119"/>
          </a:xfrm>
          <a:prstGeom prst="rect">
            <a:avLst/>
          </a:prstGeom>
        </p:spPr>
      </p:pic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4718878C-47E0-41BF-9E47-D85304A803F0}"/>
              </a:ext>
            </a:extLst>
          </p:cNvPr>
          <p:cNvSpPr/>
          <p:nvPr/>
        </p:nvSpPr>
        <p:spPr>
          <a:xfrm rot="655441">
            <a:off x="4973529" y="2492893"/>
            <a:ext cx="2209800" cy="6895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7591EA0D-091C-49BA-851E-323C77612550}"/>
              </a:ext>
            </a:extLst>
          </p:cNvPr>
          <p:cNvSpPr/>
          <p:nvPr/>
        </p:nvSpPr>
        <p:spPr>
          <a:xfrm rot="3266767">
            <a:off x="2277021" y="2655580"/>
            <a:ext cx="1008556" cy="1221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2">
            <a:hlinkClick r:id="rId4"/>
            <a:extLst>
              <a:ext uri="{FF2B5EF4-FFF2-40B4-BE49-F238E27FC236}">
                <a16:creationId xmlns:a16="http://schemas.microsoft.com/office/drawing/2014/main" id="{BC5B623D-B48D-4000-BB9C-5E139660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330290"/>
            <a:ext cx="308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1200" dirty="0">
                <a:solidFill>
                  <a:srgbClr val="0070C0"/>
                </a:solidFill>
              </a:rPr>
              <a:t>Vidéo : mise en place du masque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27420" y="0"/>
            <a:ext cx="3116580" cy="3964304"/>
            <a:chOff x="6027420" y="0"/>
            <a:chExt cx="3116580" cy="39643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27420" y="1440179"/>
              <a:ext cx="2971800" cy="25191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20384" y="3240023"/>
              <a:ext cx="178435" cy="361315"/>
            </a:xfrm>
            <a:custGeom>
              <a:avLst/>
              <a:gdLst/>
              <a:ahLst/>
              <a:cxnLst/>
              <a:rect l="l" t="t" r="r" b="b"/>
              <a:pathLst>
                <a:path w="178435" h="361314">
                  <a:moveTo>
                    <a:pt x="89153" y="0"/>
                  </a:moveTo>
                  <a:lnTo>
                    <a:pt x="0" y="89535"/>
                  </a:lnTo>
                  <a:lnTo>
                    <a:pt x="44576" y="89535"/>
                  </a:lnTo>
                  <a:lnTo>
                    <a:pt x="44576" y="361188"/>
                  </a:lnTo>
                  <a:lnTo>
                    <a:pt x="133730" y="361188"/>
                  </a:lnTo>
                  <a:lnTo>
                    <a:pt x="133730" y="89535"/>
                  </a:lnTo>
                  <a:lnTo>
                    <a:pt x="178307" y="89535"/>
                  </a:lnTo>
                  <a:lnTo>
                    <a:pt x="89153" y="0"/>
                  </a:lnTo>
                  <a:close/>
                </a:path>
              </a:pathLst>
            </a:custGeom>
            <a:solidFill>
              <a:srgbClr val="719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20384" y="3240023"/>
              <a:ext cx="178435" cy="361315"/>
            </a:xfrm>
            <a:custGeom>
              <a:avLst/>
              <a:gdLst/>
              <a:ahLst/>
              <a:cxnLst/>
              <a:rect l="l" t="t" r="r" b="b"/>
              <a:pathLst>
                <a:path w="178435" h="361314">
                  <a:moveTo>
                    <a:pt x="0" y="89535"/>
                  </a:moveTo>
                  <a:lnTo>
                    <a:pt x="89153" y="0"/>
                  </a:lnTo>
                  <a:lnTo>
                    <a:pt x="178307" y="89535"/>
                  </a:lnTo>
                  <a:lnTo>
                    <a:pt x="133730" y="89535"/>
                  </a:lnTo>
                  <a:lnTo>
                    <a:pt x="133730" y="361188"/>
                  </a:lnTo>
                  <a:lnTo>
                    <a:pt x="44576" y="361188"/>
                  </a:lnTo>
                  <a:lnTo>
                    <a:pt x="44576" y="89535"/>
                  </a:lnTo>
                  <a:lnTo>
                    <a:pt x="0" y="89535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9544" y="3419855"/>
              <a:ext cx="180340" cy="539750"/>
            </a:xfrm>
            <a:custGeom>
              <a:avLst/>
              <a:gdLst/>
              <a:ahLst/>
              <a:cxnLst/>
              <a:rect l="l" t="t" r="r" b="b"/>
              <a:pathLst>
                <a:path w="180340" h="539750">
                  <a:moveTo>
                    <a:pt x="89915" y="0"/>
                  </a:moveTo>
                  <a:lnTo>
                    <a:pt x="0" y="135255"/>
                  </a:lnTo>
                  <a:lnTo>
                    <a:pt x="44957" y="135255"/>
                  </a:lnTo>
                  <a:lnTo>
                    <a:pt x="44957" y="539496"/>
                  </a:lnTo>
                  <a:lnTo>
                    <a:pt x="134874" y="539496"/>
                  </a:lnTo>
                  <a:lnTo>
                    <a:pt x="134874" y="135255"/>
                  </a:lnTo>
                  <a:lnTo>
                    <a:pt x="179831" y="135255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9544" y="3419855"/>
              <a:ext cx="180340" cy="539750"/>
            </a:xfrm>
            <a:custGeom>
              <a:avLst/>
              <a:gdLst/>
              <a:ahLst/>
              <a:cxnLst/>
              <a:rect l="l" t="t" r="r" b="b"/>
              <a:pathLst>
                <a:path w="180340" h="539750">
                  <a:moveTo>
                    <a:pt x="0" y="135255"/>
                  </a:moveTo>
                  <a:lnTo>
                    <a:pt x="89915" y="0"/>
                  </a:lnTo>
                  <a:lnTo>
                    <a:pt x="179831" y="135255"/>
                  </a:lnTo>
                  <a:lnTo>
                    <a:pt x="134874" y="135255"/>
                  </a:lnTo>
                  <a:lnTo>
                    <a:pt x="134874" y="539496"/>
                  </a:lnTo>
                  <a:lnTo>
                    <a:pt x="44957" y="539496"/>
                  </a:lnTo>
                  <a:lnTo>
                    <a:pt x="44957" y="135255"/>
                  </a:lnTo>
                  <a:lnTo>
                    <a:pt x="0" y="135255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0900" y="2339339"/>
              <a:ext cx="180340" cy="541020"/>
            </a:xfrm>
            <a:custGeom>
              <a:avLst/>
              <a:gdLst/>
              <a:ahLst/>
              <a:cxnLst/>
              <a:rect l="l" t="t" r="r" b="b"/>
              <a:pathLst>
                <a:path w="180340" h="541019">
                  <a:moveTo>
                    <a:pt x="89916" y="0"/>
                  </a:moveTo>
                  <a:lnTo>
                    <a:pt x="0" y="135254"/>
                  </a:lnTo>
                  <a:lnTo>
                    <a:pt x="44957" y="135254"/>
                  </a:lnTo>
                  <a:lnTo>
                    <a:pt x="44957" y="541019"/>
                  </a:lnTo>
                  <a:lnTo>
                    <a:pt x="134874" y="541019"/>
                  </a:lnTo>
                  <a:lnTo>
                    <a:pt x="134874" y="135254"/>
                  </a:lnTo>
                  <a:lnTo>
                    <a:pt x="179831" y="135254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0900" y="2339339"/>
              <a:ext cx="180340" cy="541020"/>
            </a:xfrm>
            <a:custGeom>
              <a:avLst/>
              <a:gdLst/>
              <a:ahLst/>
              <a:cxnLst/>
              <a:rect l="l" t="t" r="r" b="b"/>
              <a:pathLst>
                <a:path w="180340" h="541019">
                  <a:moveTo>
                    <a:pt x="0" y="135254"/>
                  </a:moveTo>
                  <a:lnTo>
                    <a:pt x="89916" y="0"/>
                  </a:lnTo>
                  <a:lnTo>
                    <a:pt x="179831" y="135254"/>
                  </a:lnTo>
                  <a:lnTo>
                    <a:pt x="134874" y="135254"/>
                  </a:lnTo>
                  <a:lnTo>
                    <a:pt x="134874" y="541019"/>
                  </a:lnTo>
                  <a:lnTo>
                    <a:pt x="44957" y="541019"/>
                  </a:lnTo>
                  <a:lnTo>
                    <a:pt x="44957" y="135254"/>
                  </a:lnTo>
                  <a:lnTo>
                    <a:pt x="0" y="135254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3708" y="1169060"/>
            <a:ext cx="5587365" cy="2303836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515110">
              <a:lnSpc>
                <a:spcPct val="100000"/>
              </a:lnSpc>
              <a:spcBef>
                <a:spcPts val="605"/>
              </a:spcBef>
            </a:pPr>
            <a:r>
              <a:rPr sz="1600" b="1" dirty="0">
                <a:solidFill>
                  <a:srgbClr val="C8201E"/>
                </a:solidFill>
                <a:latin typeface="Arial"/>
                <a:cs typeface="Arial"/>
              </a:rPr>
              <a:t>Protocole</a:t>
            </a:r>
            <a:r>
              <a:rPr sz="1600" b="1" spc="-1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8201E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8201E"/>
                </a:solidFill>
                <a:latin typeface="Arial"/>
                <a:cs typeface="Arial"/>
              </a:rPr>
              <a:t>mise</a:t>
            </a:r>
            <a:r>
              <a:rPr sz="1600" b="1" spc="-2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C8201E"/>
                </a:solidFill>
                <a:latin typeface="Arial"/>
                <a:cs typeface="Arial"/>
              </a:rPr>
              <a:t>en</a:t>
            </a:r>
            <a:r>
              <a:rPr sz="1600" b="1" spc="-3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8201E"/>
                </a:solidFill>
                <a:latin typeface="Arial"/>
                <a:cs typeface="Arial"/>
              </a:rPr>
              <a:t>place</a:t>
            </a:r>
            <a:endParaRPr lang="fr-FR" sz="1600" dirty="0">
              <a:latin typeface="Arial"/>
              <a:cs typeface="Arial"/>
            </a:endParaRPr>
          </a:p>
          <a:p>
            <a:pPr marL="12700" marR="50800" indent="457200">
              <a:lnSpc>
                <a:spcPct val="100000"/>
              </a:lnSpc>
              <a:spcBef>
                <a:spcPts val="505"/>
              </a:spcBef>
            </a:pPr>
            <a:endParaRPr lang="fr-FR" sz="1600" dirty="0">
              <a:latin typeface="Arial"/>
              <a:cs typeface="Arial"/>
            </a:endParaRPr>
          </a:p>
          <a:p>
            <a:pPr marL="12700" marR="151765" indent="571500">
              <a:lnSpc>
                <a:spcPct val="100000"/>
              </a:lnSpc>
              <a:spcBef>
                <a:spcPts val="505"/>
              </a:spcBef>
            </a:pP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-</a:t>
            </a:r>
            <a:r>
              <a:rPr lang="fr-FR" sz="16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privilégier</a:t>
            </a:r>
            <a:r>
              <a:rPr lang="fr-FR" sz="1600" b="1" spc="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lang="fr-FR"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mise</a:t>
            </a:r>
            <a:r>
              <a:rPr lang="fr-FR" sz="16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lang="fr-FR"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place</a:t>
            </a:r>
            <a:r>
              <a:rPr lang="fr-FR"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lang="fr-FR" sz="16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lang="fr-FR" sz="16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sangle</a:t>
            </a:r>
            <a:r>
              <a:rPr lang="fr-FR" sz="16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spc="-10" dirty="0">
                <a:solidFill>
                  <a:srgbClr val="1A202B"/>
                </a:solidFill>
                <a:latin typeface="Arial"/>
                <a:cs typeface="Arial"/>
              </a:rPr>
              <a:t>d’attente </a:t>
            </a: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lang="fr-FR" sz="16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lang="fr-FR" sz="16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attaches</a:t>
            </a:r>
            <a:r>
              <a:rPr lang="fr-FR"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métalliques</a:t>
            </a:r>
            <a:r>
              <a:rPr lang="fr-FR" sz="16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supérieures</a:t>
            </a:r>
            <a:r>
              <a:rPr lang="fr-FR" sz="16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lang="fr-FR" sz="1600" b="1" i="1" dirty="0">
                <a:solidFill>
                  <a:srgbClr val="1A202B"/>
                </a:solidFill>
                <a:latin typeface="Arial"/>
                <a:cs typeface="Arial"/>
              </a:rPr>
              <a:t>partie</a:t>
            </a:r>
            <a:r>
              <a:rPr lang="fr-FR" sz="1600" b="1" i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600" b="1" i="1" spc="-10" dirty="0">
                <a:solidFill>
                  <a:srgbClr val="1A202B"/>
                </a:solidFill>
                <a:latin typeface="Arial"/>
                <a:cs typeface="Arial"/>
              </a:rPr>
              <a:t>haute</a:t>
            </a:r>
            <a:r>
              <a:rPr lang="fr-FR" sz="1600" b="1" spc="-10" dirty="0">
                <a:solidFill>
                  <a:srgbClr val="1A202B"/>
                </a:solidFill>
                <a:latin typeface="Arial"/>
                <a:cs typeface="Arial"/>
              </a:rPr>
              <a:t>).</a:t>
            </a:r>
            <a:endParaRPr lang="fr-FR" sz="1600" dirty="0">
              <a:latin typeface="Arial"/>
              <a:cs typeface="Arial"/>
            </a:endParaRPr>
          </a:p>
          <a:p>
            <a:pPr marL="12700" marR="5080" indent="640080">
              <a:lnSpc>
                <a:spcPct val="100000"/>
              </a:lnSpc>
              <a:spcBef>
                <a:spcPts val="495"/>
              </a:spcBef>
              <a:buChar char="-"/>
              <a:tabLst>
                <a:tab pos="652780" algn="l"/>
                <a:tab pos="2188210" algn="l"/>
              </a:tabLst>
            </a:pP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placer</a:t>
            </a:r>
            <a:r>
              <a:rPr sz="16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pièce</a:t>
            </a:r>
            <a:r>
              <a:rPr sz="16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faciale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6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visage</a:t>
            </a:r>
            <a:r>
              <a:rPr sz="1600" b="1" spc="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puis</a:t>
            </a:r>
            <a:r>
              <a:rPr sz="16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recouvrir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6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crâne</a:t>
            </a:r>
            <a:r>
              <a:rPr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jusqu’à</a:t>
            </a:r>
            <a:r>
              <a:rPr sz="16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l’arrière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tête</a:t>
            </a:r>
            <a:r>
              <a:rPr sz="16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avec le</a:t>
            </a:r>
            <a:r>
              <a:rPr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filet</a:t>
            </a:r>
            <a:r>
              <a:rPr sz="16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6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utilisant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6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passant </a:t>
            </a:r>
            <a:r>
              <a:rPr sz="1600" b="1" spc="-20" dirty="0">
                <a:solidFill>
                  <a:srgbClr val="1A202B"/>
                </a:solidFill>
                <a:latin typeface="Arial"/>
                <a:cs typeface="Arial"/>
              </a:rPr>
              <a:t>noir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	</a:t>
            </a:r>
            <a:r>
              <a:rPr sz="1600" b="1" spc="-50" dirty="0">
                <a:solidFill>
                  <a:srgbClr val="1A202B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652780" indent="-127000">
              <a:lnSpc>
                <a:spcPct val="100000"/>
              </a:lnSpc>
              <a:spcBef>
                <a:spcPts val="505"/>
              </a:spcBef>
              <a:buChar char="-"/>
              <a:tabLst>
                <a:tab pos="652780" algn="l"/>
              </a:tabLst>
            </a:pP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Procéder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au</a:t>
            </a:r>
            <a:r>
              <a:rPr sz="16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serrage</a:t>
            </a:r>
            <a:r>
              <a:rPr sz="16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6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2</a:t>
            </a:r>
            <a:r>
              <a:rPr sz="16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sangles</a:t>
            </a:r>
            <a:r>
              <a:rPr sz="16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inférieures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1278" y="3486203"/>
            <a:ext cx="2225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puis</a:t>
            </a:r>
            <a:r>
              <a:rPr sz="16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2</a:t>
            </a:r>
            <a:r>
              <a:rPr sz="16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supérieures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68523" y="3926230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1A202B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Masque</a:t>
            </a:r>
            <a:r>
              <a:rPr spc="-30" dirty="0"/>
              <a:t> </a:t>
            </a:r>
            <a:r>
              <a:rPr dirty="0"/>
              <a:t>à</a:t>
            </a:r>
            <a:r>
              <a:rPr spc="-20" dirty="0"/>
              <a:t> </a:t>
            </a:r>
            <a:r>
              <a:rPr dirty="0"/>
              <a:t>filet</a:t>
            </a:r>
            <a:r>
              <a:rPr spc="-10" dirty="0"/>
              <a:t> </a:t>
            </a:r>
            <a:r>
              <a:rPr dirty="0"/>
              <a:t>modèle</a:t>
            </a:r>
            <a:r>
              <a:rPr spc="-30" dirty="0"/>
              <a:t> </a:t>
            </a:r>
            <a:r>
              <a:rPr dirty="0"/>
              <a:t>«</a:t>
            </a:r>
            <a:r>
              <a:rPr spc="-50" dirty="0"/>
              <a:t> </a:t>
            </a:r>
            <a:r>
              <a:rPr dirty="0"/>
              <a:t>G1</a:t>
            </a:r>
            <a:r>
              <a:rPr spc="-25" dirty="0"/>
              <a:t> </a:t>
            </a:r>
            <a:r>
              <a:rPr spc="-50" dirty="0"/>
              <a:t>»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828800" y="2909308"/>
            <a:ext cx="548640" cy="189230"/>
            <a:chOff x="1795272" y="3416808"/>
            <a:chExt cx="548640" cy="189230"/>
          </a:xfrm>
        </p:grpSpPr>
        <p:sp>
          <p:nvSpPr>
            <p:cNvPr id="16" name="object 16"/>
            <p:cNvSpPr/>
            <p:nvPr/>
          </p:nvSpPr>
          <p:spPr>
            <a:xfrm>
              <a:off x="1799844" y="3421380"/>
              <a:ext cx="539750" cy="180340"/>
            </a:xfrm>
            <a:custGeom>
              <a:avLst/>
              <a:gdLst/>
              <a:ahLst/>
              <a:cxnLst/>
              <a:rect l="l" t="t" r="r" b="b"/>
              <a:pathLst>
                <a:path w="539750" h="180339">
                  <a:moveTo>
                    <a:pt x="404241" y="0"/>
                  </a:moveTo>
                  <a:lnTo>
                    <a:pt x="404241" y="44958"/>
                  </a:lnTo>
                  <a:lnTo>
                    <a:pt x="0" y="44958"/>
                  </a:lnTo>
                  <a:lnTo>
                    <a:pt x="0" y="134874"/>
                  </a:lnTo>
                  <a:lnTo>
                    <a:pt x="404241" y="134874"/>
                  </a:lnTo>
                  <a:lnTo>
                    <a:pt x="404241" y="179832"/>
                  </a:lnTo>
                  <a:lnTo>
                    <a:pt x="539495" y="89916"/>
                  </a:lnTo>
                  <a:lnTo>
                    <a:pt x="404241" y="0"/>
                  </a:lnTo>
                  <a:close/>
                </a:path>
              </a:pathLst>
            </a:custGeom>
            <a:solidFill>
              <a:srgbClr val="719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9844" y="3421380"/>
              <a:ext cx="539750" cy="180340"/>
            </a:xfrm>
            <a:custGeom>
              <a:avLst/>
              <a:gdLst/>
              <a:ahLst/>
              <a:cxnLst/>
              <a:rect l="l" t="t" r="r" b="b"/>
              <a:pathLst>
                <a:path w="539750" h="180339">
                  <a:moveTo>
                    <a:pt x="0" y="44958"/>
                  </a:moveTo>
                  <a:lnTo>
                    <a:pt x="404241" y="44958"/>
                  </a:lnTo>
                  <a:lnTo>
                    <a:pt x="404241" y="0"/>
                  </a:lnTo>
                  <a:lnTo>
                    <a:pt x="539495" y="89916"/>
                  </a:lnTo>
                  <a:lnTo>
                    <a:pt x="404241" y="179832"/>
                  </a:lnTo>
                  <a:lnTo>
                    <a:pt x="404241" y="134874"/>
                  </a:lnTo>
                  <a:lnTo>
                    <a:pt x="0" y="134874"/>
                  </a:lnTo>
                  <a:lnTo>
                    <a:pt x="0" y="44958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368503" y="3272101"/>
            <a:ext cx="548640" cy="189230"/>
            <a:chOff x="5396484" y="3776471"/>
            <a:chExt cx="548640" cy="189230"/>
          </a:xfrm>
        </p:grpSpPr>
        <p:sp>
          <p:nvSpPr>
            <p:cNvPr id="19" name="object 19"/>
            <p:cNvSpPr/>
            <p:nvPr/>
          </p:nvSpPr>
          <p:spPr>
            <a:xfrm>
              <a:off x="5401056" y="3781043"/>
              <a:ext cx="539750" cy="180340"/>
            </a:xfrm>
            <a:custGeom>
              <a:avLst/>
              <a:gdLst/>
              <a:ahLst/>
              <a:cxnLst/>
              <a:rect l="l" t="t" r="r" b="b"/>
              <a:pathLst>
                <a:path w="539750" h="180339">
                  <a:moveTo>
                    <a:pt x="404241" y="0"/>
                  </a:moveTo>
                  <a:lnTo>
                    <a:pt x="404241" y="44957"/>
                  </a:lnTo>
                  <a:lnTo>
                    <a:pt x="0" y="44957"/>
                  </a:lnTo>
                  <a:lnTo>
                    <a:pt x="0" y="134873"/>
                  </a:lnTo>
                  <a:lnTo>
                    <a:pt x="404241" y="134873"/>
                  </a:lnTo>
                  <a:lnTo>
                    <a:pt x="404241" y="179831"/>
                  </a:lnTo>
                  <a:lnTo>
                    <a:pt x="539496" y="89915"/>
                  </a:lnTo>
                  <a:lnTo>
                    <a:pt x="40424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01056" y="3781043"/>
              <a:ext cx="539750" cy="180340"/>
            </a:xfrm>
            <a:custGeom>
              <a:avLst/>
              <a:gdLst/>
              <a:ahLst/>
              <a:cxnLst/>
              <a:rect l="l" t="t" r="r" b="b"/>
              <a:pathLst>
                <a:path w="539750" h="180339">
                  <a:moveTo>
                    <a:pt x="0" y="44957"/>
                  </a:moveTo>
                  <a:lnTo>
                    <a:pt x="404241" y="44957"/>
                  </a:lnTo>
                  <a:lnTo>
                    <a:pt x="404241" y="0"/>
                  </a:lnTo>
                  <a:lnTo>
                    <a:pt x="539496" y="89915"/>
                  </a:lnTo>
                  <a:lnTo>
                    <a:pt x="404241" y="179831"/>
                  </a:lnTo>
                  <a:lnTo>
                    <a:pt x="404241" y="134873"/>
                  </a:lnTo>
                  <a:lnTo>
                    <a:pt x="0" y="134873"/>
                  </a:lnTo>
                  <a:lnTo>
                    <a:pt x="0" y="44957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142995" y="3567483"/>
            <a:ext cx="548640" cy="187960"/>
            <a:chOff x="2514600" y="4136135"/>
            <a:chExt cx="548640" cy="187960"/>
          </a:xfrm>
        </p:grpSpPr>
        <p:sp>
          <p:nvSpPr>
            <p:cNvPr id="22" name="object 22"/>
            <p:cNvSpPr/>
            <p:nvPr/>
          </p:nvSpPr>
          <p:spPr>
            <a:xfrm>
              <a:off x="2519172" y="4140707"/>
              <a:ext cx="539750" cy="178435"/>
            </a:xfrm>
            <a:custGeom>
              <a:avLst/>
              <a:gdLst/>
              <a:ahLst/>
              <a:cxnLst/>
              <a:rect l="l" t="t" r="r" b="b"/>
              <a:pathLst>
                <a:path w="539750" h="178435">
                  <a:moveTo>
                    <a:pt x="405383" y="0"/>
                  </a:moveTo>
                  <a:lnTo>
                    <a:pt x="405383" y="44576"/>
                  </a:lnTo>
                  <a:lnTo>
                    <a:pt x="0" y="44576"/>
                  </a:lnTo>
                  <a:lnTo>
                    <a:pt x="0" y="133730"/>
                  </a:lnTo>
                  <a:lnTo>
                    <a:pt x="405383" y="133730"/>
                  </a:lnTo>
                  <a:lnTo>
                    <a:pt x="405383" y="178307"/>
                  </a:lnTo>
                  <a:lnTo>
                    <a:pt x="539495" y="89153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19172" y="4140707"/>
              <a:ext cx="539750" cy="178435"/>
            </a:xfrm>
            <a:custGeom>
              <a:avLst/>
              <a:gdLst/>
              <a:ahLst/>
              <a:cxnLst/>
              <a:rect l="l" t="t" r="r" b="b"/>
              <a:pathLst>
                <a:path w="539750" h="178435">
                  <a:moveTo>
                    <a:pt x="0" y="44576"/>
                  </a:moveTo>
                  <a:lnTo>
                    <a:pt x="405383" y="44576"/>
                  </a:lnTo>
                  <a:lnTo>
                    <a:pt x="405383" y="0"/>
                  </a:lnTo>
                  <a:lnTo>
                    <a:pt x="539495" y="89153"/>
                  </a:lnTo>
                  <a:lnTo>
                    <a:pt x="405383" y="178307"/>
                  </a:lnTo>
                  <a:lnTo>
                    <a:pt x="405383" y="133730"/>
                  </a:lnTo>
                  <a:lnTo>
                    <a:pt x="0" y="133730"/>
                  </a:lnTo>
                  <a:lnTo>
                    <a:pt x="0" y="44576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89468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708" y="1233931"/>
            <a:ext cx="7982584" cy="3278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04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C8201E"/>
                </a:solidFill>
                <a:latin typeface="Arial"/>
                <a:cs typeface="Arial"/>
              </a:rPr>
              <a:t>Protocole</a:t>
            </a:r>
            <a:r>
              <a:rPr sz="1600" b="1" spc="-1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8201E"/>
                </a:solidFill>
                <a:latin typeface="Arial"/>
                <a:cs typeface="Arial"/>
              </a:rPr>
              <a:t>de</a:t>
            </a:r>
            <a:r>
              <a:rPr sz="1600" b="1" spc="-1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8201E"/>
                </a:solidFill>
                <a:latin typeface="Arial"/>
                <a:cs typeface="Arial"/>
              </a:rPr>
              <a:t>mise</a:t>
            </a:r>
            <a:r>
              <a:rPr sz="1600" b="1" spc="-1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8201E"/>
                </a:solidFill>
                <a:latin typeface="Arial"/>
                <a:cs typeface="Arial"/>
              </a:rPr>
              <a:t>en</a:t>
            </a:r>
            <a:r>
              <a:rPr sz="1600" b="1" spc="-1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8201E"/>
                </a:solidFill>
                <a:latin typeface="Arial"/>
                <a:cs typeface="Arial"/>
              </a:rPr>
              <a:t>place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S’assurer</a:t>
            </a:r>
            <a:r>
              <a:rPr sz="16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par</a:t>
            </a:r>
            <a:r>
              <a:rPr sz="16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6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contrôle</a:t>
            </a:r>
            <a:r>
              <a:rPr sz="16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croisé</a:t>
            </a:r>
            <a:r>
              <a:rPr sz="16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que</a:t>
            </a:r>
            <a:r>
              <a:rPr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600">
              <a:latin typeface="Arial"/>
              <a:cs typeface="Arial"/>
            </a:endParaRPr>
          </a:p>
          <a:p>
            <a:pPr marL="765175" indent="-239395">
              <a:lnSpc>
                <a:spcPct val="100000"/>
              </a:lnSpc>
              <a:buAutoNum type="arabicPlain"/>
              <a:tabLst>
                <a:tab pos="765175" algn="l"/>
              </a:tabLst>
            </a:pP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filet</a:t>
            </a:r>
            <a:r>
              <a:rPr sz="16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n’est</a:t>
            </a:r>
            <a:r>
              <a:rPr sz="16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pas</a:t>
            </a:r>
            <a:r>
              <a:rPr sz="16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tordu,</a:t>
            </a:r>
            <a:r>
              <a:rPr sz="1600" b="1" spc="4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16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sangles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ne</a:t>
            </a:r>
            <a:r>
              <a:rPr sz="16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sont</a:t>
            </a:r>
            <a:r>
              <a:rPr sz="16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pas</a:t>
            </a:r>
            <a:r>
              <a:rPr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vrillées</a:t>
            </a:r>
            <a:r>
              <a:rPr sz="1600" b="1" spc="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6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que</a:t>
            </a:r>
            <a:r>
              <a:rPr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6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filet</a:t>
            </a:r>
            <a:r>
              <a:rPr sz="16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6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répartition</a:t>
            </a:r>
            <a:r>
              <a:rPr sz="16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uniforme</a:t>
            </a:r>
            <a:r>
              <a:rPr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6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6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crâne.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600">
              <a:latin typeface="Arial"/>
              <a:cs typeface="Arial"/>
            </a:endParaRPr>
          </a:p>
          <a:p>
            <a:pPr marL="822325" indent="-238125">
              <a:lnSpc>
                <a:spcPct val="100000"/>
              </a:lnSpc>
              <a:buAutoNum type="arabicPlain" startAt="2"/>
              <a:tabLst>
                <a:tab pos="822325" algn="l"/>
              </a:tabLst>
            </a:pP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vérifiez</a:t>
            </a:r>
            <a:r>
              <a:rPr sz="16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l’étanchéité</a:t>
            </a:r>
            <a:r>
              <a:rPr sz="16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6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masque,</a:t>
            </a:r>
            <a:r>
              <a:rPr sz="16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lorsqu’elle</a:t>
            </a:r>
            <a:r>
              <a:rPr sz="16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est</a:t>
            </a:r>
            <a:r>
              <a:rPr sz="16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correcte</a:t>
            </a:r>
            <a:r>
              <a:rPr sz="16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coiffez</a:t>
            </a:r>
            <a:r>
              <a:rPr sz="16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6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cagoule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6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recouvrant</a:t>
            </a:r>
            <a:r>
              <a:rPr sz="1600" b="1" spc="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16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A202B"/>
                </a:solidFill>
                <a:latin typeface="Arial"/>
                <a:cs typeface="Arial"/>
              </a:rPr>
              <a:t>lèvres du</a:t>
            </a:r>
            <a:r>
              <a:rPr sz="16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A202B"/>
                </a:solidFill>
                <a:latin typeface="Arial"/>
                <a:cs typeface="Arial"/>
              </a:rPr>
              <a:t>masque.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1600">
              <a:latin typeface="Arial"/>
              <a:cs typeface="Arial"/>
            </a:endParaRPr>
          </a:p>
          <a:p>
            <a:pPr marL="187960" algn="ctr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Aucune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surface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peau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doit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être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apparente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Masque</a:t>
            </a:r>
            <a:r>
              <a:rPr spc="-30" dirty="0"/>
              <a:t> </a:t>
            </a:r>
            <a:r>
              <a:rPr dirty="0"/>
              <a:t>à</a:t>
            </a:r>
            <a:r>
              <a:rPr spc="-20" dirty="0"/>
              <a:t> </a:t>
            </a:r>
            <a:r>
              <a:rPr dirty="0"/>
              <a:t>filet</a:t>
            </a:r>
            <a:r>
              <a:rPr spc="-10" dirty="0"/>
              <a:t> </a:t>
            </a:r>
            <a:r>
              <a:rPr dirty="0"/>
              <a:t>modèle</a:t>
            </a:r>
            <a:r>
              <a:rPr spc="-30" dirty="0"/>
              <a:t> </a:t>
            </a:r>
            <a:r>
              <a:rPr dirty="0"/>
              <a:t>«</a:t>
            </a:r>
            <a:r>
              <a:rPr spc="-50" dirty="0"/>
              <a:t> </a:t>
            </a:r>
            <a:r>
              <a:rPr dirty="0"/>
              <a:t>G1</a:t>
            </a:r>
            <a:r>
              <a:rPr spc="-25" dirty="0"/>
              <a:t> </a:t>
            </a:r>
            <a:r>
              <a:rPr spc="-50" dirty="0"/>
              <a:t>»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347" y="4093464"/>
            <a:ext cx="693420" cy="5867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0384" y="659891"/>
            <a:ext cx="1979675" cy="167944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724" y="1235455"/>
            <a:ext cx="6780530" cy="3518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411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8201E"/>
                </a:solidFill>
                <a:latin typeface="Arial"/>
                <a:cs typeface="Arial"/>
              </a:rPr>
              <a:t>Vérification</a:t>
            </a:r>
            <a:r>
              <a:rPr sz="1200" b="1" spc="-3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8201E"/>
                </a:solidFill>
                <a:latin typeface="Arial"/>
                <a:cs typeface="Arial"/>
              </a:rPr>
              <a:t>au</a:t>
            </a:r>
            <a:r>
              <a:rPr sz="1200" b="1" spc="-1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C8201E"/>
                </a:solidFill>
                <a:latin typeface="Arial"/>
                <a:cs typeface="Arial"/>
              </a:rPr>
              <a:t>CIS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Il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convient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vérifier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régulièrement:</a:t>
            </a:r>
            <a:endParaRPr sz="1200" dirty="0">
              <a:latin typeface="Arial"/>
              <a:cs typeface="Arial"/>
            </a:endParaRPr>
          </a:p>
          <a:p>
            <a:pPr marL="407034" indent="-94615">
              <a:lnSpc>
                <a:spcPct val="100000"/>
              </a:lnSpc>
              <a:spcBef>
                <a:spcPts val="1225"/>
              </a:spcBef>
              <a:buChar char="-"/>
              <a:tabLst>
                <a:tab pos="407034" algn="l"/>
              </a:tabLst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l’état</a:t>
            </a:r>
            <a:r>
              <a:rPr sz="12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propreté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200" b="1" i="1" dirty="0">
                <a:solidFill>
                  <a:srgbClr val="1A202B"/>
                </a:solidFill>
                <a:latin typeface="Arial"/>
                <a:cs typeface="Arial"/>
              </a:rPr>
              <a:t>filet,</a:t>
            </a:r>
            <a:r>
              <a:rPr sz="1200" b="1" i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1A202B"/>
                </a:solidFill>
                <a:latin typeface="Arial"/>
                <a:cs typeface="Arial"/>
              </a:rPr>
              <a:t>plastique,…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),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Clr>
                <a:srgbClr val="1A202B"/>
              </a:buClr>
              <a:buFont typeface="Arial"/>
              <a:buChar char="-"/>
            </a:pPr>
            <a:endParaRPr sz="1200" dirty="0">
              <a:latin typeface="Arial"/>
              <a:cs typeface="Arial"/>
            </a:endParaRPr>
          </a:p>
          <a:p>
            <a:pPr marL="407034" indent="-94615">
              <a:lnSpc>
                <a:spcPct val="100000"/>
              </a:lnSpc>
              <a:buChar char="-"/>
              <a:tabLst>
                <a:tab pos="407034" algn="l"/>
              </a:tabLst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l’état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l’écran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200" b="1" i="1" dirty="0">
                <a:solidFill>
                  <a:srgbClr val="1A202B"/>
                </a:solidFill>
                <a:latin typeface="Arial"/>
                <a:cs typeface="Arial"/>
              </a:rPr>
              <a:t>rayures,</a:t>
            </a:r>
            <a:r>
              <a:rPr sz="1200" b="1" i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1A202B"/>
                </a:solidFill>
                <a:latin typeface="Arial"/>
                <a:cs typeface="Arial"/>
              </a:rPr>
              <a:t>fissures,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…),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9"/>
              </a:spcBef>
              <a:buClr>
                <a:srgbClr val="1A202B"/>
              </a:buClr>
              <a:buFont typeface="Arial"/>
              <a:buChar char="-"/>
            </a:pPr>
            <a:endParaRPr sz="1200" dirty="0">
              <a:latin typeface="Arial"/>
              <a:cs typeface="Arial"/>
            </a:endParaRPr>
          </a:p>
          <a:p>
            <a:pPr marL="407034" indent="-94615">
              <a:lnSpc>
                <a:spcPct val="100000"/>
              </a:lnSpc>
              <a:spcBef>
                <a:spcPts val="5"/>
              </a:spcBef>
              <a:buChar char="-"/>
              <a:tabLst>
                <a:tab pos="407034" algn="l"/>
              </a:tabLst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détente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sangles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2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serrage,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Clr>
                <a:srgbClr val="1A202B"/>
              </a:buClr>
              <a:buFont typeface="Arial"/>
              <a:buChar char="-"/>
            </a:pPr>
            <a:endParaRPr sz="1200" dirty="0">
              <a:latin typeface="Arial"/>
              <a:cs typeface="Arial"/>
            </a:endParaRPr>
          </a:p>
          <a:p>
            <a:pPr marL="407034" indent="-94615">
              <a:lnSpc>
                <a:spcPct val="100000"/>
              </a:lnSpc>
              <a:buChar char="-"/>
              <a:tabLst>
                <a:tab pos="407034" algn="l"/>
              </a:tabLst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détérioration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filet,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Clr>
                <a:srgbClr val="1A202B"/>
              </a:buClr>
              <a:buFont typeface="Arial"/>
              <a:buChar char="-"/>
            </a:pPr>
            <a:endParaRPr sz="1200" dirty="0">
              <a:latin typeface="Arial"/>
              <a:cs typeface="Arial"/>
            </a:endParaRPr>
          </a:p>
          <a:p>
            <a:pPr marL="407034" indent="-94615">
              <a:lnSpc>
                <a:spcPct val="100000"/>
              </a:lnSpc>
              <a:buClr>
                <a:srgbClr val="1A202B"/>
              </a:buClr>
              <a:buChar char="-"/>
              <a:tabLst>
                <a:tab pos="407034" algn="l"/>
              </a:tabLst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que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demi-masque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soit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bien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place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qu’il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bloque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pas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languette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d’arrivée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d’air,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9"/>
              </a:spcBef>
              <a:buClr>
                <a:srgbClr val="1A202B"/>
              </a:buClr>
              <a:buFont typeface="Arial"/>
              <a:buChar char="-"/>
            </a:pPr>
            <a:endParaRPr sz="1200" dirty="0">
              <a:latin typeface="Arial"/>
              <a:cs typeface="Arial"/>
            </a:endParaRPr>
          </a:p>
          <a:p>
            <a:pPr marL="407034" indent="-94615">
              <a:lnSpc>
                <a:spcPct val="100000"/>
              </a:lnSpc>
              <a:buChar char="-"/>
              <a:tabLst>
                <a:tab pos="407034" algn="l"/>
              </a:tabLst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présence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le bon fonctionnement</a:t>
            </a:r>
            <a:r>
              <a:rPr sz="1200" b="1" spc="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2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ouïes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demi-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masque.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200" dirty="0">
              <a:latin typeface="Arial"/>
              <a:cs typeface="Arial"/>
            </a:endParaRPr>
          </a:p>
          <a:p>
            <a:pPr marL="1132840" algn="ctr">
              <a:lnSpc>
                <a:spcPct val="100000"/>
              </a:lnSpc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Toute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anomalie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doit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être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identifiée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signalée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service</a:t>
            </a:r>
            <a:r>
              <a:rPr sz="12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ARI</a:t>
            </a:r>
            <a:r>
              <a:rPr sz="12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1200" b="1" spc="-25" dirty="0">
                <a:solidFill>
                  <a:srgbClr val="FF0000"/>
                </a:solidFill>
                <a:latin typeface="Arial"/>
                <a:cs typeface="Arial"/>
              </a:rPr>
              <a:t>centre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Masque</a:t>
            </a:r>
            <a:r>
              <a:rPr spc="-30" dirty="0"/>
              <a:t> </a:t>
            </a:r>
            <a:r>
              <a:rPr dirty="0"/>
              <a:t>à</a:t>
            </a:r>
            <a:r>
              <a:rPr spc="-20" dirty="0"/>
              <a:t> </a:t>
            </a:r>
            <a:r>
              <a:rPr dirty="0"/>
              <a:t>filet</a:t>
            </a:r>
            <a:r>
              <a:rPr spc="-10" dirty="0"/>
              <a:t> </a:t>
            </a:r>
            <a:r>
              <a:rPr dirty="0"/>
              <a:t>modèle</a:t>
            </a:r>
            <a:r>
              <a:rPr spc="-30" dirty="0"/>
              <a:t> </a:t>
            </a:r>
            <a:r>
              <a:rPr dirty="0"/>
              <a:t>«</a:t>
            </a:r>
            <a:r>
              <a:rPr spc="-50" dirty="0"/>
              <a:t> </a:t>
            </a:r>
            <a:r>
              <a:rPr dirty="0"/>
              <a:t>G1</a:t>
            </a:r>
            <a:r>
              <a:rPr spc="-25" dirty="0"/>
              <a:t> </a:t>
            </a:r>
            <a:r>
              <a:rPr spc="-50" dirty="0"/>
              <a:t>»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033515" y="906779"/>
            <a:ext cx="1887220" cy="2699385"/>
            <a:chOff x="6033515" y="906779"/>
            <a:chExt cx="1887220" cy="26993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3515" y="906779"/>
              <a:ext cx="1886712" cy="2514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80047" y="2339339"/>
              <a:ext cx="180340" cy="1262380"/>
            </a:xfrm>
            <a:custGeom>
              <a:avLst/>
              <a:gdLst/>
              <a:ahLst/>
              <a:cxnLst/>
              <a:rect l="l" t="t" r="r" b="b"/>
              <a:pathLst>
                <a:path w="180340" h="1262379">
                  <a:moveTo>
                    <a:pt x="89916" y="0"/>
                  </a:moveTo>
                  <a:lnTo>
                    <a:pt x="0" y="315848"/>
                  </a:lnTo>
                  <a:lnTo>
                    <a:pt x="44957" y="315848"/>
                  </a:lnTo>
                  <a:lnTo>
                    <a:pt x="44957" y="1261871"/>
                  </a:lnTo>
                  <a:lnTo>
                    <a:pt x="134874" y="1261871"/>
                  </a:lnTo>
                  <a:lnTo>
                    <a:pt x="134874" y="315848"/>
                  </a:lnTo>
                  <a:lnTo>
                    <a:pt x="179831" y="315848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80047" y="2339339"/>
              <a:ext cx="180340" cy="1262380"/>
            </a:xfrm>
            <a:custGeom>
              <a:avLst/>
              <a:gdLst/>
              <a:ahLst/>
              <a:cxnLst/>
              <a:rect l="l" t="t" r="r" b="b"/>
              <a:pathLst>
                <a:path w="180340" h="1262379">
                  <a:moveTo>
                    <a:pt x="0" y="315848"/>
                  </a:moveTo>
                  <a:lnTo>
                    <a:pt x="89916" y="0"/>
                  </a:lnTo>
                  <a:lnTo>
                    <a:pt x="179831" y="315848"/>
                  </a:lnTo>
                  <a:lnTo>
                    <a:pt x="134874" y="315848"/>
                  </a:lnTo>
                  <a:lnTo>
                    <a:pt x="134874" y="1261871"/>
                  </a:lnTo>
                  <a:lnTo>
                    <a:pt x="44957" y="1261871"/>
                  </a:lnTo>
                  <a:lnTo>
                    <a:pt x="44957" y="315848"/>
                  </a:lnTo>
                  <a:lnTo>
                    <a:pt x="0" y="315848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1" name="ZoneTexte 6">
            <a:hlinkClick r:id="rId3"/>
            <a:extLst>
              <a:ext uri="{FF2B5EF4-FFF2-40B4-BE49-F238E27FC236}">
                <a16:creationId xmlns:a16="http://schemas.microsoft.com/office/drawing/2014/main" id="{4D96ADE0-2B08-44A1-A13A-BF178E68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331" y="3870325"/>
            <a:ext cx="15097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1100" dirty="0">
                <a:solidFill>
                  <a:srgbClr val="0070C0"/>
                </a:solidFill>
              </a:rPr>
              <a:t>Vidéo : Languette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708" y="1232102"/>
            <a:ext cx="8527415" cy="2569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8201E"/>
                </a:solidFill>
                <a:latin typeface="Arial"/>
                <a:cs typeface="Arial"/>
              </a:rPr>
              <a:t>Informations</a:t>
            </a:r>
            <a:r>
              <a:rPr sz="2000" b="1" spc="-6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8201E"/>
                </a:solidFill>
                <a:latin typeface="Arial"/>
                <a:cs typeface="Arial"/>
              </a:rPr>
              <a:t>diverses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2000">
              <a:latin typeface="Arial"/>
              <a:cs typeface="Arial"/>
            </a:endParaRPr>
          </a:p>
          <a:p>
            <a:pPr marL="215900" indent="-203200">
              <a:lnSpc>
                <a:spcPct val="100000"/>
              </a:lnSpc>
              <a:spcBef>
                <a:spcPts val="5"/>
              </a:spcBef>
              <a:buClr>
                <a:srgbClr val="CD091F"/>
              </a:buClr>
              <a:buSzPct val="70000"/>
              <a:buFont typeface="Wingdings"/>
              <a:buChar char=""/>
              <a:tabLst>
                <a:tab pos="215900" algn="l"/>
              </a:tabLst>
            </a:pPr>
            <a:r>
              <a:rPr sz="2000" b="1" spc="-20" dirty="0">
                <a:solidFill>
                  <a:srgbClr val="1A202B"/>
                </a:solidFill>
                <a:latin typeface="Arial"/>
                <a:cs typeface="Arial"/>
              </a:rPr>
              <a:t>Taille</a:t>
            </a:r>
            <a:r>
              <a:rPr sz="20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20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masque</a:t>
            </a:r>
            <a:r>
              <a:rPr sz="20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20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suite</a:t>
            </a:r>
            <a:r>
              <a:rPr sz="20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aux</a:t>
            </a:r>
            <a:r>
              <a:rPr sz="20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essais</a:t>
            </a:r>
            <a:r>
              <a:rPr sz="20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réalisés</a:t>
            </a:r>
            <a:r>
              <a:rPr sz="20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20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amont</a:t>
            </a:r>
            <a:r>
              <a:rPr sz="20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20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achats,</a:t>
            </a:r>
            <a:r>
              <a:rPr sz="20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masque</a:t>
            </a:r>
            <a:r>
              <a:rPr sz="20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20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taille</a:t>
            </a:r>
            <a:r>
              <a:rPr sz="20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M</a:t>
            </a:r>
            <a:r>
              <a:rPr sz="20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permet</a:t>
            </a:r>
            <a:r>
              <a:rPr sz="20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20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port</a:t>
            </a:r>
            <a:r>
              <a:rPr sz="20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sans</a:t>
            </a:r>
            <a:r>
              <a:rPr sz="20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fuite</a:t>
            </a:r>
            <a:r>
              <a:rPr sz="20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à tous</a:t>
            </a:r>
            <a:r>
              <a:rPr sz="20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20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A202B"/>
                </a:solidFill>
                <a:latin typeface="Arial"/>
                <a:cs typeface="Arial"/>
              </a:rPr>
              <a:t>porteurs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2000" b="1" i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2000" b="1" i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A202B"/>
                </a:solidFill>
                <a:latin typeface="Arial"/>
                <a:cs typeface="Arial"/>
              </a:rPr>
              <a:t>cas</a:t>
            </a:r>
            <a:r>
              <a:rPr sz="2000" b="1" i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2000" b="1" i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A202B"/>
                </a:solidFill>
                <a:latin typeface="Arial"/>
                <a:cs typeface="Arial"/>
              </a:rPr>
              <a:t>fuite</a:t>
            </a:r>
            <a:r>
              <a:rPr sz="2000" b="1" i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A202B"/>
                </a:solidFill>
                <a:latin typeface="Arial"/>
                <a:cs typeface="Arial"/>
              </a:rPr>
              <a:t>contactez</a:t>
            </a:r>
            <a:r>
              <a:rPr sz="2000" b="1" i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2000" b="1" i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A202B"/>
                </a:solidFill>
                <a:latin typeface="Arial"/>
                <a:cs typeface="Arial"/>
              </a:rPr>
              <a:t>référents</a:t>
            </a:r>
            <a:r>
              <a:rPr sz="2000" b="1" i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A202B"/>
                </a:solidFill>
                <a:latin typeface="Arial"/>
                <a:cs typeface="Arial"/>
              </a:rPr>
              <a:t>du </a:t>
            </a:r>
            <a:r>
              <a:rPr sz="2000" b="1" i="1" spc="-10" dirty="0">
                <a:solidFill>
                  <a:srgbClr val="1A202B"/>
                </a:solidFill>
                <a:latin typeface="Arial"/>
                <a:cs typeface="Arial"/>
              </a:rPr>
              <a:t>centre</a:t>
            </a:r>
            <a:r>
              <a:rPr sz="2000" b="1" spc="-10" dirty="0">
                <a:solidFill>
                  <a:srgbClr val="1A202B"/>
                </a:solidFill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marL="215900" indent="-203200">
              <a:lnSpc>
                <a:spcPct val="100000"/>
              </a:lnSpc>
              <a:spcBef>
                <a:spcPts val="1714"/>
              </a:spcBef>
              <a:buClr>
                <a:srgbClr val="CD091F"/>
              </a:buClr>
              <a:buSzPct val="70000"/>
              <a:buFont typeface="Wingdings"/>
              <a:buChar char=""/>
              <a:tabLst>
                <a:tab pos="215900" algn="l"/>
              </a:tabLst>
            </a:pPr>
            <a:r>
              <a:rPr sz="2000" b="1" spc="-10" dirty="0">
                <a:solidFill>
                  <a:srgbClr val="1A202B"/>
                </a:solidFill>
                <a:latin typeface="Arial"/>
                <a:cs typeface="Arial"/>
              </a:rPr>
              <a:t>Pré-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équipement</a:t>
            </a:r>
            <a:r>
              <a:rPr sz="20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20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tous</a:t>
            </a:r>
            <a:r>
              <a:rPr sz="20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20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masques</a:t>
            </a:r>
            <a:r>
              <a:rPr sz="20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2000" b="1" spc="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support</a:t>
            </a:r>
            <a:r>
              <a:rPr sz="20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2000" b="1" spc="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A202B"/>
                </a:solidFill>
                <a:latin typeface="Arial"/>
                <a:cs typeface="Arial"/>
              </a:rPr>
              <a:t>communication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type «</a:t>
            </a:r>
            <a:r>
              <a:rPr sz="20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202B"/>
                </a:solidFill>
                <a:latin typeface="Arial"/>
                <a:cs typeface="Arial"/>
              </a:rPr>
              <a:t>C1</a:t>
            </a:r>
            <a:r>
              <a:rPr sz="20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A202B"/>
                </a:solidFill>
                <a:latin typeface="Arial"/>
                <a:cs typeface="Arial"/>
              </a:rPr>
              <a:t>».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Masque</a:t>
            </a:r>
            <a:r>
              <a:rPr spc="-30" dirty="0"/>
              <a:t> </a:t>
            </a:r>
            <a:r>
              <a:rPr dirty="0"/>
              <a:t>à</a:t>
            </a:r>
            <a:r>
              <a:rPr spc="-20" dirty="0"/>
              <a:t> </a:t>
            </a:r>
            <a:r>
              <a:rPr dirty="0"/>
              <a:t>filet</a:t>
            </a:r>
            <a:r>
              <a:rPr spc="-10" dirty="0"/>
              <a:t> </a:t>
            </a:r>
            <a:r>
              <a:rPr dirty="0"/>
              <a:t>modèle</a:t>
            </a:r>
            <a:r>
              <a:rPr spc="-30" dirty="0"/>
              <a:t> </a:t>
            </a:r>
            <a:r>
              <a:rPr dirty="0"/>
              <a:t>«</a:t>
            </a:r>
            <a:r>
              <a:rPr spc="-50" dirty="0"/>
              <a:t> </a:t>
            </a:r>
            <a:r>
              <a:rPr dirty="0"/>
              <a:t>G1</a:t>
            </a:r>
            <a:r>
              <a:rPr spc="-25" dirty="0"/>
              <a:t> </a:t>
            </a:r>
            <a:r>
              <a:rPr spc="-50" dirty="0"/>
              <a:t>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831" y="1203325"/>
            <a:ext cx="6759575" cy="29604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C8201E"/>
                </a:solidFill>
                <a:latin typeface="Arial"/>
                <a:cs typeface="Arial"/>
              </a:rPr>
              <a:t>Description</a:t>
            </a:r>
            <a:endParaRPr sz="1400" dirty="0">
              <a:latin typeface="Arial"/>
              <a:cs typeface="Arial"/>
            </a:endParaRPr>
          </a:p>
          <a:p>
            <a:pPr marL="12700" marR="518795" indent="599440">
              <a:lnSpc>
                <a:spcPct val="100000"/>
              </a:lnSpc>
              <a:buChar char="-"/>
              <a:tabLst>
                <a:tab pos="612140" algn="l"/>
              </a:tabLst>
            </a:pP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«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flush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»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accessoire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sécurité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qui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permet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donner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ou </a:t>
            </a:r>
            <a:r>
              <a:rPr sz="1400" b="1" dirty="0">
                <a:latin typeface="Arial"/>
                <a:cs typeface="Arial"/>
              </a:rPr>
              <a:t>recevoir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l’air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d’un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autre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porteur.</a:t>
            </a:r>
            <a:endParaRPr sz="1400" dirty="0">
              <a:latin typeface="Arial"/>
              <a:cs typeface="Arial"/>
            </a:endParaRPr>
          </a:p>
          <a:p>
            <a:pPr marL="612140" indent="-106045">
              <a:lnSpc>
                <a:spcPct val="100000"/>
              </a:lnSpc>
              <a:spcBef>
                <a:spcPts val="1500"/>
              </a:spcBef>
              <a:buChar char="-"/>
              <a:tabLst>
                <a:tab pos="612140" algn="l"/>
              </a:tabLst>
            </a:pPr>
            <a:r>
              <a:rPr sz="1400" b="1" dirty="0">
                <a:latin typeface="Arial"/>
                <a:cs typeface="Arial"/>
              </a:rPr>
              <a:t>Il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s’agit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d’une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ligne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indépendante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avec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extrémité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une</a:t>
            </a:r>
            <a:r>
              <a:rPr sz="1400" b="1" spc="-10" dirty="0">
                <a:latin typeface="Arial"/>
                <a:cs typeface="Arial"/>
              </a:rPr>
              <a:t> connexion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Y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«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mâle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/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femelle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».</a:t>
            </a:r>
            <a:endParaRPr sz="1400" dirty="0">
              <a:latin typeface="Arial"/>
              <a:cs typeface="Arial"/>
            </a:endParaRPr>
          </a:p>
          <a:p>
            <a:pPr marL="12700" marR="5080" indent="599440">
              <a:lnSpc>
                <a:spcPct val="100000"/>
              </a:lnSpc>
              <a:spcBef>
                <a:spcPts val="1500"/>
              </a:spcBef>
              <a:buChar char="-"/>
              <a:tabLst>
                <a:tab pos="612140" algn="l"/>
              </a:tabLst>
            </a:pPr>
            <a:r>
              <a:rPr sz="1400" b="1" dirty="0">
                <a:latin typeface="Arial"/>
                <a:cs typeface="Arial"/>
              </a:rPr>
              <a:t>Pourquoi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«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flush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»?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lors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connexion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d’un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accessoire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raccord </a:t>
            </a:r>
            <a:r>
              <a:rPr sz="1400" b="1" dirty="0">
                <a:latin typeface="Arial"/>
                <a:cs typeface="Arial"/>
              </a:rPr>
              <a:t>femelle,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filet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d’air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chasse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impuretés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fumées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pour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sécurité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du </a:t>
            </a:r>
            <a:r>
              <a:rPr sz="1400" b="1" dirty="0">
                <a:latin typeface="Arial"/>
                <a:cs typeface="Arial"/>
              </a:rPr>
              <a:t>porteur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difficulté.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raccord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femelle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donne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l’air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mâle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reçoit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1400" dirty="0">
              <a:latin typeface="Arial"/>
              <a:cs typeface="Arial"/>
            </a:endParaRPr>
          </a:p>
          <a:p>
            <a:pPr marL="12700" marR="289560" indent="599440">
              <a:lnSpc>
                <a:spcPct val="100000"/>
              </a:lnSpc>
              <a:spcBef>
                <a:spcPts val="1505"/>
              </a:spcBef>
              <a:buChar char="-"/>
              <a:tabLst>
                <a:tab pos="612140" algn="l"/>
              </a:tabLst>
            </a:pP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flexible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maintenu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par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pressions,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l’extraction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bretelle </a:t>
            </a:r>
            <a:r>
              <a:rPr sz="1400" b="1" dirty="0">
                <a:latin typeface="Arial"/>
                <a:cs typeface="Arial"/>
              </a:rPr>
              <a:t>permet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gagner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environ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1m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longueur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flexible.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remise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place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est </a:t>
            </a:r>
            <a:r>
              <a:rPr sz="1400" b="1" dirty="0">
                <a:latin typeface="Arial"/>
                <a:cs typeface="Arial"/>
              </a:rPr>
              <a:t>simple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intuitive.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Ligne</a:t>
            </a:r>
            <a:r>
              <a:rPr spc="-45" dirty="0"/>
              <a:t> </a:t>
            </a:r>
            <a:r>
              <a:rPr dirty="0"/>
              <a:t>d’adduction</a:t>
            </a:r>
            <a:r>
              <a:rPr spc="-40" dirty="0"/>
              <a:t> </a:t>
            </a:r>
            <a:r>
              <a:rPr dirty="0"/>
              <a:t>d’air</a:t>
            </a:r>
            <a:r>
              <a:rPr spc="-25" dirty="0"/>
              <a:t> </a:t>
            </a:r>
            <a:r>
              <a:rPr dirty="0"/>
              <a:t>«</a:t>
            </a:r>
            <a:r>
              <a:rPr spc="-70" dirty="0"/>
              <a:t> </a:t>
            </a:r>
            <a:r>
              <a:rPr dirty="0"/>
              <a:t>Flush</a:t>
            </a:r>
            <a:r>
              <a:rPr spc="-30" dirty="0"/>
              <a:t> </a:t>
            </a:r>
            <a:r>
              <a:rPr spc="-50" dirty="0"/>
              <a:t>»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5952" y="1799844"/>
            <a:ext cx="1763268" cy="216103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21813" y="0"/>
            <a:ext cx="1822450" cy="4939030"/>
            <a:chOff x="7321813" y="0"/>
            <a:chExt cx="1822450" cy="4939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3692" y="4360585"/>
              <a:ext cx="1362073" cy="5780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1813" y="0"/>
              <a:ext cx="1822186" cy="151023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49115" cy="113788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07" y="3601211"/>
            <a:ext cx="693420" cy="5852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4408" y="1137880"/>
            <a:ext cx="6117590" cy="2876172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600"/>
              </a:spcBef>
            </a:pPr>
            <a:r>
              <a:rPr sz="1200" b="1" spc="-10" dirty="0">
                <a:solidFill>
                  <a:srgbClr val="C8201E"/>
                </a:solidFill>
                <a:latin typeface="Arial"/>
                <a:cs typeface="Arial"/>
              </a:rPr>
              <a:t>Utilisation</a:t>
            </a:r>
            <a:endParaRPr sz="1200" dirty="0">
              <a:latin typeface="Arial"/>
              <a:cs typeface="Arial"/>
            </a:endParaRPr>
          </a:p>
          <a:p>
            <a:pPr marR="2000250" algn="ctr">
              <a:lnSpc>
                <a:spcPct val="100000"/>
              </a:lnSpc>
              <a:spcBef>
                <a:spcPts val="505"/>
              </a:spcBef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Flush</a:t>
            </a:r>
            <a:r>
              <a:rPr sz="12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permet</a:t>
            </a:r>
            <a:r>
              <a:rPr sz="12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connexion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accessoires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suivants:</a:t>
            </a:r>
            <a:endParaRPr sz="1200" dirty="0">
              <a:latin typeface="Arial"/>
              <a:cs typeface="Arial"/>
            </a:endParaRPr>
          </a:p>
          <a:p>
            <a:pPr marL="12700" marR="785495" indent="435609">
              <a:lnSpc>
                <a:spcPct val="100000"/>
              </a:lnSpc>
              <a:buChar char="-"/>
              <a:tabLst>
                <a:tab pos="448309" algn="l"/>
              </a:tabLst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autre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«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1A202B"/>
                </a:solidFill>
                <a:latin typeface="Arial"/>
                <a:cs typeface="Arial"/>
              </a:rPr>
              <a:t>flush</a:t>
            </a:r>
            <a:r>
              <a:rPr sz="1200" b="1" i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».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Lors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connexion,</a:t>
            </a:r>
            <a:r>
              <a:rPr sz="12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l’appareil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avec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pression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supérieure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prend</a:t>
            </a:r>
            <a:r>
              <a:rPr sz="12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2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dominance.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1A202B"/>
              </a:buClr>
              <a:buFont typeface="Arial"/>
              <a:buChar char="-"/>
            </a:pPr>
            <a:endParaRPr sz="1200" dirty="0">
              <a:latin typeface="Arial"/>
              <a:cs typeface="Arial"/>
            </a:endParaRPr>
          </a:p>
          <a:p>
            <a:pPr marL="492759" indent="-94615">
              <a:lnSpc>
                <a:spcPct val="100000"/>
              </a:lnSpc>
              <a:buChar char="-"/>
              <a:tabLst>
                <a:tab pos="492759" algn="l"/>
              </a:tabLst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r>
              <a:rPr sz="12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cagoule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d’évacuation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200" b="1" i="1" dirty="0">
                <a:solidFill>
                  <a:srgbClr val="1A202B"/>
                </a:solidFill>
                <a:latin typeface="Arial"/>
                <a:cs typeface="Arial"/>
              </a:rPr>
              <a:t>conso</a:t>
            </a:r>
            <a:r>
              <a:rPr sz="1200" b="1" i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1A202B"/>
                </a:solidFill>
                <a:latin typeface="Arial"/>
                <a:cs typeface="Arial"/>
              </a:rPr>
              <a:t>70</a:t>
            </a:r>
            <a:r>
              <a:rPr sz="1200" b="1" i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1A202B"/>
                </a:solidFill>
                <a:latin typeface="Arial"/>
                <a:cs typeface="Arial"/>
              </a:rPr>
              <a:t>L/min</a:t>
            </a:r>
            <a:r>
              <a:rPr sz="1200" b="1" i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200" b="1" i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1A202B"/>
                </a:solidFill>
                <a:latin typeface="Arial"/>
                <a:cs typeface="Arial"/>
              </a:rPr>
              <a:t>débit</a:t>
            </a:r>
            <a:r>
              <a:rPr sz="1200" b="1" i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1A202B"/>
                </a:solidFill>
                <a:latin typeface="Arial"/>
                <a:cs typeface="Arial"/>
              </a:rPr>
              <a:t>continu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).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  <a:p>
            <a:pPr marL="12700" marR="5080" indent="127635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raccord</a:t>
            </a:r>
            <a:r>
              <a:rPr sz="1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femelle</a:t>
            </a:r>
            <a:r>
              <a:rPr sz="1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donne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l’air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mâle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reçoit!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L’inverse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fonctionne aussi,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mais</a:t>
            </a:r>
            <a:r>
              <a:rPr sz="12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le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flush ne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sera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pas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libéré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fumées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impuretés.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 dirty="0">
              <a:latin typeface="Arial"/>
              <a:cs typeface="Arial"/>
            </a:endParaRPr>
          </a:p>
          <a:p>
            <a:pPr marL="440690" marR="824230" indent="-128270">
              <a:lnSpc>
                <a:spcPct val="135100"/>
              </a:lnSpc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Lors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vérification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l’appareil,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vérifier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que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ligne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d’adduction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d’air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«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FLUSH »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soit</a:t>
            </a:r>
            <a:r>
              <a:rPr sz="12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uniquement</a:t>
            </a:r>
            <a:r>
              <a:rPr sz="12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maintenue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bretelle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par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1A202B"/>
                </a:solidFill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  <a:p>
            <a:pPr marL="570230">
              <a:lnSpc>
                <a:spcPct val="100000"/>
              </a:lnSpc>
              <a:spcBef>
                <a:spcPts val="1270"/>
              </a:spcBef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passants</a:t>
            </a:r>
            <a:r>
              <a:rPr sz="12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blancs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largables.</a:t>
            </a:r>
            <a:r>
              <a:rPr sz="12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bouchons</a:t>
            </a:r>
            <a:r>
              <a:rPr sz="1200" b="1" spc="2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doivent être</a:t>
            </a:r>
            <a:r>
              <a:rPr sz="12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places.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Ligne</a:t>
            </a:r>
            <a:r>
              <a:rPr spc="-45" dirty="0"/>
              <a:t> </a:t>
            </a:r>
            <a:r>
              <a:rPr dirty="0"/>
              <a:t>d’adduction</a:t>
            </a:r>
            <a:r>
              <a:rPr spc="-40" dirty="0"/>
              <a:t> </a:t>
            </a:r>
            <a:r>
              <a:rPr dirty="0"/>
              <a:t>d’air</a:t>
            </a:r>
            <a:r>
              <a:rPr spc="-25" dirty="0"/>
              <a:t> </a:t>
            </a:r>
            <a:r>
              <a:rPr dirty="0"/>
              <a:t>«</a:t>
            </a:r>
            <a:r>
              <a:rPr spc="-70" dirty="0"/>
              <a:t> </a:t>
            </a:r>
            <a:r>
              <a:rPr dirty="0"/>
              <a:t>Flush</a:t>
            </a:r>
            <a:r>
              <a:rPr spc="-30" dirty="0"/>
              <a:t> </a:t>
            </a:r>
            <a:r>
              <a:rPr spc="-50" dirty="0"/>
              <a:t>»</a:t>
            </a: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0047" y="1290827"/>
            <a:ext cx="2287524" cy="302818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06F074F-4275-497C-95B5-531142DB9E35}"/>
              </a:ext>
            </a:extLst>
          </p:cNvPr>
          <p:cNvSpPr txBox="1"/>
          <p:nvPr/>
        </p:nvSpPr>
        <p:spPr>
          <a:xfrm>
            <a:off x="736897" y="4364977"/>
            <a:ext cx="579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Il est impératif que les bouchons bleu et vert soient connectés au « Y » sinon ARI non conforme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4776" y="1266443"/>
            <a:ext cx="3950208" cy="296265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731" y="1943226"/>
            <a:ext cx="4138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Débit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continu</a:t>
            </a:r>
            <a:r>
              <a:rPr sz="1200" b="1" spc="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70l/min,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raccorder</a:t>
            </a:r>
            <a:r>
              <a:rPr sz="12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le flush</a:t>
            </a:r>
            <a:r>
              <a:rPr sz="12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200" b="1" i="1" spc="-10" dirty="0">
                <a:solidFill>
                  <a:srgbClr val="1A202B"/>
                </a:solidFill>
                <a:latin typeface="Arial"/>
                <a:cs typeface="Arial"/>
              </a:rPr>
              <a:t>femelle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Cagoule</a:t>
            </a:r>
            <a:r>
              <a:rPr spc="5" dirty="0"/>
              <a:t> </a:t>
            </a:r>
            <a:r>
              <a:rPr spc="-10" dirty="0"/>
              <a:t>d’évacuation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743" y="1273581"/>
            <a:ext cx="6694805" cy="35185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R="1139825" algn="ctr">
              <a:lnSpc>
                <a:spcPct val="100000"/>
              </a:lnSpc>
              <a:spcBef>
                <a:spcPts val="575"/>
              </a:spcBef>
            </a:pPr>
            <a:r>
              <a:rPr sz="1300" b="1" spc="-10" dirty="0">
                <a:solidFill>
                  <a:srgbClr val="C8201E"/>
                </a:solidFill>
                <a:latin typeface="Arial"/>
                <a:cs typeface="Arial"/>
              </a:rPr>
              <a:t>Description</a:t>
            </a:r>
            <a:endParaRPr sz="1300">
              <a:latin typeface="Arial"/>
              <a:cs typeface="Arial"/>
            </a:endParaRPr>
          </a:p>
          <a:p>
            <a:pPr marL="12700" marR="321310" indent="198120" algn="just">
              <a:lnSpc>
                <a:spcPct val="100899"/>
              </a:lnSpc>
              <a:spcBef>
                <a:spcPts val="459"/>
              </a:spcBef>
            </a:pP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Control</a:t>
            </a:r>
            <a:r>
              <a:rPr sz="13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Modul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M1</a:t>
            </a:r>
            <a:r>
              <a:rPr sz="13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«</a:t>
            </a:r>
            <a:r>
              <a:rPr sz="13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1A202B"/>
                </a:solidFill>
                <a:latin typeface="Arial"/>
                <a:cs typeface="Arial"/>
              </a:rPr>
              <a:t>Balise</a:t>
            </a:r>
            <a:r>
              <a:rPr sz="1300" b="1" i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1A202B"/>
                </a:solidFill>
                <a:latin typeface="Arial"/>
                <a:cs typeface="Arial"/>
              </a:rPr>
              <a:t>Sonore</a:t>
            </a:r>
            <a:r>
              <a:rPr sz="1300" b="1" i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300" b="1" i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1A202B"/>
                </a:solidFill>
                <a:latin typeface="Arial"/>
                <a:cs typeface="Arial"/>
              </a:rPr>
              <a:t>Localisation</a:t>
            </a:r>
            <a:r>
              <a:rPr sz="1300" b="1" i="1" spc="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»</a:t>
            </a:r>
            <a:r>
              <a:rPr sz="13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associe un</a:t>
            </a:r>
            <a:r>
              <a:rPr sz="13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manomètre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mécanique,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3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détecteur</a:t>
            </a:r>
            <a:r>
              <a:rPr sz="13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d’immobilité</a:t>
            </a:r>
            <a:r>
              <a:rPr sz="13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r>
              <a:rPr sz="13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unité</a:t>
            </a:r>
            <a:r>
              <a:rPr sz="13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3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contrôle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3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l’appareil.</a:t>
            </a:r>
            <a:r>
              <a:rPr sz="13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1A202B"/>
                </a:solidFill>
                <a:latin typeface="Arial"/>
                <a:cs typeface="Arial"/>
              </a:rPr>
              <a:t>Son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armement</a:t>
            </a:r>
            <a:r>
              <a:rPr sz="13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est</a:t>
            </a:r>
            <a:r>
              <a:rPr sz="13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automatique</a:t>
            </a:r>
            <a:r>
              <a:rPr sz="13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300" b="1" spc="-7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l’ouverture</a:t>
            </a:r>
            <a:r>
              <a:rPr sz="13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bouteille.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300">
              <a:latin typeface="Arial"/>
              <a:cs typeface="Arial"/>
            </a:endParaRPr>
          </a:p>
          <a:p>
            <a:pPr marL="518159">
              <a:lnSpc>
                <a:spcPct val="100000"/>
              </a:lnSpc>
            </a:pPr>
            <a:r>
              <a:rPr sz="1300" b="1" u="sng" dirty="0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Détecteur</a:t>
            </a:r>
            <a:r>
              <a:rPr sz="1300" b="1" u="sng" spc="-35" dirty="0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sz="1300" b="1" u="sng" dirty="0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d’immobilité</a:t>
            </a:r>
            <a:r>
              <a:rPr sz="1300" b="1" u="sng" spc="-35" dirty="0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sz="1300" b="1" u="sng" spc="-50" dirty="0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</a:pP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3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module</a:t>
            </a:r>
            <a:r>
              <a:rPr sz="13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se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déclenche</a:t>
            </a:r>
            <a:r>
              <a:rPr sz="13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après</a:t>
            </a:r>
            <a:r>
              <a:rPr sz="13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30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secondes</a:t>
            </a:r>
            <a:r>
              <a:rPr sz="13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d’immobilité,</a:t>
            </a:r>
            <a:r>
              <a:rPr sz="13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il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s’agit</a:t>
            </a:r>
            <a:r>
              <a:rPr sz="13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3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3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pré-alarme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acquittable en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faisant</a:t>
            </a:r>
            <a:r>
              <a:rPr sz="13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mouvement.</a:t>
            </a:r>
            <a:endParaRPr sz="1300">
              <a:latin typeface="Arial"/>
              <a:cs typeface="Arial"/>
            </a:endParaRPr>
          </a:p>
          <a:p>
            <a:pPr marL="12700" marR="523875" indent="138430">
              <a:lnSpc>
                <a:spcPct val="100000"/>
              </a:lnSpc>
            </a:pP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Si</a:t>
            </a:r>
            <a:r>
              <a:rPr sz="13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aucun</a:t>
            </a:r>
            <a:r>
              <a:rPr sz="13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mouvement</a:t>
            </a:r>
            <a:r>
              <a:rPr sz="1300" b="1" spc="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n’est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effectué,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 celui-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ci</a:t>
            </a:r>
            <a:r>
              <a:rPr sz="13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émettra</a:t>
            </a:r>
            <a:r>
              <a:rPr sz="13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pendant</a:t>
            </a:r>
            <a:r>
              <a:rPr sz="13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15</a:t>
            </a:r>
            <a:r>
              <a:rPr sz="13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secondes </a:t>
            </a:r>
            <a:r>
              <a:rPr sz="1300" b="1" spc="-50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300" b="1" spc="50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4</a:t>
            </a:r>
            <a:r>
              <a:rPr sz="13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bips</a:t>
            </a:r>
            <a:r>
              <a:rPr sz="13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sonores</a:t>
            </a:r>
            <a:r>
              <a:rPr sz="1300" b="1" spc="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puis</a:t>
            </a:r>
            <a:r>
              <a:rPr sz="13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4</a:t>
            </a:r>
            <a:r>
              <a:rPr sz="13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bips de</a:t>
            </a:r>
            <a:r>
              <a:rPr sz="13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plus en</a:t>
            </a:r>
            <a:r>
              <a:rPr sz="13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plus</a:t>
            </a:r>
            <a:r>
              <a:rPr sz="13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forts et</a:t>
            </a:r>
            <a:r>
              <a:rPr sz="13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enfin</a:t>
            </a:r>
            <a:r>
              <a:rPr sz="13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10</a:t>
            </a:r>
            <a:r>
              <a:rPr sz="13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bips</a:t>
            </a:r>
            <a:r>
              <a:rPr sz="1300" b="1" spc="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plus</a:t>
            </a:r>
            <a:r>
              <a:rPr sz="13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intenses.</a:t>
            </a:r>
            <a:endParaRPr sz="1300">
              <a:latin typeface="Arial"/>
              <a:cs typeface="Arial"/>
            </a:endParaRPr>
          </a:p>
          <a:p>
            <a:pPr marL="12700" marR="555625" indent="138430">
              <a:lnSpc>
                <a:spcPct val="100000"/>
              </a:lnSpc>
            </a:pP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Si</a:t>
            </a:r>
            <a:r>
              <a:rPr sz="13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il</a:t>
            </a:r>
            <a:r>
              <a:rPr sz="13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n’y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a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toujours</a:t>
            </a:r>
            <a:r>
              <a:rPr sz="13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aucun</a:t>
            </a:r>
            <a:r>
              <a:rPr sz="13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mouvement,</a:t>
            </a:r>
            <a:r>
              <a:rPr sz="1300" b="1" spc="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verrouillage</a:t>
            </a:r>
            <a:r>
              <a:rPr sz="1300" b="1" spc="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sonore</a:t>
            </a:r>
            <a:r>
              <a:rPr sz="13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BSL,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soit</a:t>
            </a:r>
            <a:r>
              <a:rPr sz="1300" b="1" spc="-25" dirty="0">
                <a:solidFill>
                  <a:srgbClr val="1A202B"/>
                </a:solidFill>
                <a:latin typeface="Arial"/>
                <a:cs typeface="Arial"/>
              </a:rPr>
              <a:t> 45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secondes</a:t>
            </a:r>
            <a:r>
              <a:rPr sz="13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d’immobilité.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30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5"/>
              </a:spcBef>
            </a:pP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L’alarme</a:t>
            </a:r>
            <a:r>
              <a:rPr sz="13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3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détresse</a:t>
            </a:r>
            <a:r>
              <a:rPr sz="13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peut</a:t>
            </a:r>
            <a:r>
              <a:rPr sz="13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être</a:t>
            </a:r>
            <a:r>
              <a:rPr sz="13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déclenchée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par</a:t>
            </a:r>
            <a:r>
              <a:rPr sz="13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r>
              <a:rPr sz="13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pression</a:t>
            </a:r>
            <a:r>
              <a:rPr sz="13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3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quelques</a:t>
            </a:r>
            <a:r>
              <a:rPr sz="13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secondes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3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3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bouton</a:t>
            </a:r>
            <a:r>
              <a:rPr sz="1300" b="1" spc="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rouge</a:t>
            </a:r>
            <a:r>
              <a:rPr sz="13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au</a:t>
            </a:r>
            <a:r>
              <a:rPr sz="13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centre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3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control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 modul.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30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</a:pP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diodes</a:t>
            </a:r>
            <a:r>
              <a:rPr sz="13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latérales</a:t>
            </a:r>
            <a:r>
              <a:rPr sz="13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rouges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clignotantes</a:t>
            </a:r>
            <a:r>
              <a:rPr sz="1300" b="1" spc="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permettent</a:t>
            </a:r>
            <a:r>
              <a:rPr sz="13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3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repérer</a:t>
            </a:r>
            <a:r>
              <a:rPr sz="13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3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A202B"/>
                </a:solidFill>
                <a:latin typeface="Arial"/>
                <a:cs typeface="Arial"/>
              </a:rPr>
              <a:t>porteur.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</a:t>
            </a:r>
            <a:r>
              <a:rPr spc="-35" dirty="0"/>
              <a:t> </a:t>
            </a:r>
            <a:r>
              <a:rPr dirty="0"/>
              <a:t>Modul</a:t>
            </a:r>
            <a:r>
              <a:rPr spc="-30" dirty="0"/>
              <a:t> </a:t>
            </a:r>
            <a:r>
              <a:rPr dirty="0"/>
              <a:t>M1</a:t>
            </a:r>
            <a:r>
              <a:rPr spc="-5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25" dirty="0"/>
              <a:t>BSL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9376" y="1620011"/>
            <a:ext cx="1795272" cy="238810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19700" y="0"/>
            <a:ext cx="3924300" cy="4939030"/>
            <a:chOff x="5219700" y="0"/>
            <a:chExt cx="3924300" cy="4939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3692" y="4360585"/>
              <a:ext cx="1362073" cy="5780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1813" y="0"/>
              <a:ext cx="1822186" cy="15102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9700" y="1078991"/>
              <a:ext cx="3240024" cy="324002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349115" cy="113788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2808" y="1270203"/>
            <a:ext cx="4435475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4629">
              <a:lnSpc>
                <a:spcPct val="100000"/>
              </a:lnSpc>
              <a:spcBef>
                <a:spcPts val="100"/>
              </a:spcBef>
              <a:buClr>
                <a:srgbClr val="CD091F"/>
              </a:buClr>
              <a:buSzPct val="80555"/>
              <a:buFont typeface="Wingdings"/>
              <a:buChar char=""/>
              <a:tabLst>
                <a:tab pos="227329" algn="l"/>
              </a:tabLst>
            </a:pPr>
            <a:r>
              <a:rPr sz="1800" b="1" spc="-10" dirty="0">
                <a:solidFill>
                  <a:srgbClr val="1A202B"/>
                </a:solidFill>
                <a:latin typeface="Arial"/>
                <a:cs typeface="Arial"/>
              </a:rPr>
              <a:t>Dossard</a:t>
            </a:r>
            <a:endParaRPr sz="1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550"/>
              </a:spcBef>
              <a:buClr>
                <a:srgbClr val="CD091F"/>
              </a:buClr>
              <a:buSzPct val="69444"/>
              <a:buFont typeface="Wingdings"/>
              <a:buChar char=""/>
              <a:tabLst>
                <a:tab pos="194945" algn="l"/>
              </a:tabLst>
            </a:pP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Soupape</a:t>
            </a:r>
            <a:r>
              <a:rPr sz="18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8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8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demande</a:t>
            </a:r>
            <a:r>
              <a:rPr sz="18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1A202B"/>
                </a:solidFill>
                <a:latin typeface="Arial"/>
                <a:cs typeface="Arial"/>
              </a:rPr>
              <a:t>(SAD)</a:t>
            </a:r>
            <a:endParaRPr sz="1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475"/>
              </a:spcBef>
              <a:buClr>
                <a:srgbClr val="CD091F"/>
              </a:buClr>
              <a:buSzPct val="69444"/>
              <a:buFont typeface="Wingdings"/>
              <a:buChar char=""/>
              <a:tabLst>
                <a:tab pos="194945" algn="l"/>
              </a:tabLst>
            </a:pP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Masque</a:t>
            </a:r>
            <a:r>
              <a:rPr sz="18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8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A202B"/>
                </a:solidFill>
                <a:latin typeface="Arial"/>
                <a:cs typeface="Arial"/>
              </a:rPr>
              <a:t>filet</a:t>
            </a:r>
            <a:endParaRPr sz="1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495"/>
              </a:spcBef>
              <a:buClr>
                <a:srgbClr val="CD091F"/>
              </a:buClr>
              <a:buSzPct val="69444"/>
              <a:buFont typeface="Wingdings"/>
              <a:buChar char=""/>
              <a:tabLst>
                <a:tab pos="194945" algn="l"/>
              </a:tabLst>
            </a:pP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Ligne</a:t>
            </a:r>
            <a:r>
              <a:rPr sz="18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d’adduction</a:t>
            </a:r>
            <a:r>
              <a:rPr sz="18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d’air</a:t>
            </a:r>
            <a:r>
              <a:rPr sz="18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«</a:t>
            </a:r>
            <a:r>
              <a:rPr sz="18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1A202B"/>
                </a:solidFill>
                <a:latin typeface="Arial"/>
                <a:cs typeface="Arial"/>
              </a:rPr>
              <a:t>flush</a:t>
            </a:r>
            <a:r>
              <a:rPr sz="1800" b="1" i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1A202B"/>
                </a:solidFill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475"/>
              </a:spcBef>
              <a:buClr>
                <a:srgbClr val="CD091F"/>
              </a:buClr>
              <a:buSzPct val="69444"/>
              <a:buFont typeface="Wingdings"/>
              <a:buChar char=""/>
              <a:tabLst>
                <a:tab pos="194945" algn="l"/>
              </a:tabLst>
            </a:pP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Control</a:t>
            </a:r>
            <a:r>
              <a:rPr sz="18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modul</a:t>
            </a:r>
            <a:r>
              <a:rPr sz="18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M1</a:t>
            </a:r>
            <a:r>
              <a:rPr sz="18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-</a:t>
            </a:r>
            <a:r>
              <a:rPr sz="18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A202B"/>
                </a:solidFill>
                <a:latin typeface="Arial"/>
                <a:cs typeface="Arial"/>
              </a:rPr>
              <a:t>BSL</a:t>
            </a:r>
            <a:endParaRPr sz="1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475"/>
              </a:spcBef>
              <a:buClr>
                <a:srgbClr val="CD091F"/>
              </a:buClr>
              <a:buSzPct val="69444"/>
              <a:buFont typeface="Wingdings"/>
              <a:buChar char=""/>
              <a:tabLst>
                <a:tab pos="194945" algn="l"/>
              </a:tabLst>
            </a:pPr>
            <a:r>
              <a:rPr sz="1800" b="1" spc="-10" dirty="0">
                <a:solidFill>
                  <a:srgbClr val="1A202B"/>
                </a:solidFill>
                <a:latin typeface="Arial"/>
                <a:cs typeface="Arial"/>
              </a:rPr>
              <a:t>Bouteille</a:t>
            </a:r>
            <a:endParaRPr sz="1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490"/>
              </a:spcBef>
              <a:buClr>
                <a:srgbClr val="CD091F"/>
              </a:buClr>
              <a:buSzPct val="69444"/>
              <a:buFont typeface="Wingdings"/>
              <a:buChar char=""/>
              <a:tabLst>
                <a:tab pos="194945" algn="l"/>
              </a:tabLst>
            </a:pP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Nettoyage</a:t>
            </a:r>
            <a:r>
              <a:rPr sz="18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/</a:t>
            </a:r>
            <a:r>
              <a:rPr sz="18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désinfection</a:t>
            </a:r>
            <a:r>
              <a:rPr sz="18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202B"/>
                </a:solidFill>
                <a:latin typeface="Arial"/>
                <a:cs typeface="Arial"/>
              </a:rPr>
              <a:t>/</a:t>
            </a:r>
            <a:r>
              <a:rPr sz="18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A202B"/>
                </a:solidFill>
                <a:latin typeface="Arial"/>
                <a:cs typeface="Arial"/>
              </a:rPr>
              <a:t>maintenance</a:t>
            </a:r>
            <a:endParaRPr sz="18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1475"/>
              </a:spcBef>
              <a:buClr>
                <a:srgbClr val="CD091F"/>
              </a:buClr>
              <a:buSzPct val="69444"/>
              <a:buFont typeface="Wingdings"/>
              <a:buChar char=""/>
              <a:tabLst>
                <a:tab pos="186055" algn="l"/>
              </a:tabLst>
            </a:pPr>
            <a:r>
              <a:rPr sz="1800" b="1" spc="-10" dirty="0">
                <a:solidFill>
                  <a:srgbClr val="1A202B"/>
                </a:solidFill>
                <a:latin typeface="Arial"/>
                <a:cs typeface="Arial"/>
              </a:rPr>
              <a:t>Annexes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Sommaire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46876" y="0"/>
            <a:ext cx="2897505" cy="4140835"/>
            <a:chOff x="6246876" y="0"/>
            <a:chExt cx="2897505" cy="4140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6876" y="1193291"/>
              <a:ext cx="1853183" cy="29474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40396" y="1799844"/>
              <a:ext cx="1080770" cy="180340"/>
            </a:xfrm>
            <a:custGeom>
              <a:avLst/>
              <a:gdLst/>
              <a:ahLst/>
              <a:cxnLst/>
              <a:rect l="l" t="t" r="r" b="b"/>
              <a:pathLst>
                <a:path w="1080770" h="180339">
                  <a:moveTo>
                    <a:pt x="270509" y="0"/>
                  </a:moveTo>
                  <a:lnTo>
                    <a:pt x="0" y="89915"/>
                  </a:lnTo>
                  <a:lnTo>
                    <a:pt x="270509" y="179831"/>
                  </a:lnTo>
                  <a:lnTo>
                    <a:pt x="270509" y="134873"/>
                  </a:lnTo>
                  <a:lnTo>
                    <a:pt x="1080515" y="134873"/>
                  </a:lnTo>
                  <a:lnTo>
                    <a:pt x="1080515" y="44957"/>
                  </a:lnTo>
                  <a:lnTo>
                    <a:pt x="270509" y="44957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0396" y="1799844"/>
              <a:ext cx="1080770" cy="180340"/>
            </a:xfrm>
            <a:custGeom>
              <a:avLst/>
              <a:gdLst/>
              <a:ahLst/>
              <a:cxnLst/>
              <a:rect l="l" t="t" r="r" b="b"/>
              <a:pathLst>
                <a:path w="1080770" h="180339">
                  <a:moveTo>
                    <a:pt x="0" y="89915"/>
                  </a:moveTo>
                  <a:lnTo>
                    <a:pt x="270509" y="0"/>
                  </a:lnTo>
                  <a:lnTo>
                    <a:pt x="270509" y="44957"/>
                  </a:lnTo>
                  <a:lnTo>
                    <a:pt x="1080515" y="44957"/>
                  </a:lnTo>
                  <a:lnTo>
                    <a:pt x="1080515" y="134873"/>
                  </a:lnTo>
                  <a:lnTo>
                    <a:pt x="270509" y="134873"/>
                  </a:lnTo>
                  <a:lnTo>
                    <a:pt x="270509" y="179831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708" y="1552702"/>
            <a:ext cx="5645150" cy="1991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946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Manomètre</a:t>
            </a:r>
            <a:r>
              <a:rPr sz="1600" b="1" u="sng" spc="-30" dirty="0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pneumo-</a:t>
            </a:r>
            <a:r>
              <a:rPr sz="1600" b="1" u="sng" dirty="0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mécanique</a:t>
            </a:r>
            <a:r>
              <a:rPr sz="1600" b="1" u="sng" spc="-25" dirty="0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600">
              <a:latin typeface="Arial"/>
              <a:cs typeface="Arial"/>
            </a:endParaRPr>
          </a:p>
          <a:p>
            <a:pPr marL="12700" marR="5080" indent="28448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Un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manomètre</a:t>
            </a:r>
            <a:r>
              <a:rPr sz="1600" spc="-10" dirty="0">
                <a:latin typeface="Arial MT"/>
                <a:cs typeface="Arial MT"/>
              </a:rPr>
              <a:t> pneumo-</a:t>
            </a:r>
            <a:r>
              <a:rPr sz="1600" dirty="0">
                <a:latin typeface="Arial MT"/>
                <a:cs typeface="Arial MT"/>
              </a:rPr>
              <a:t>mécanique</a:t>
            </a:r>
            <a:r>
              <a:rPr sz="1600" spc="-20" dirty="0">
                <a:latin typeface="Arial MT"/>
                <a:cs typeface="Arial MT"/>
              </a:rPr>
              <a:t> photo-</a:t>
            </a:r>
            <a:r>
              <a:rPr sz="1600" spc="-10" dirty="0">
                <a:latin typeface="Arial MT"/>
                <a:cs typeface="Arial MT"/>
              </a:rPr>
              <a:t>luminescent </a:t>
            </a:r>
            <a:r>
              <a:rPr sz="1600" dirty="0">
                <a:latin typeface="Arial MT"/>
                <a:cs typeface="Arial MT"/>
              </a:rPr>
              <a:t>entoure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cadran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digital.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Même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Control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Modul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n’a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plus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batterie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ou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dysfonctionne,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manomètre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indiquera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pression </a:t>
            </a:r>
            <a:r>
              <a:rPr sz="1600" dirty="0">
                <a:latin typeface="Arial MT"/>
                <a:cs typeface="Arial MT"/>
              </a:rPr>
              <a:t>d’air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restante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dans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bouteille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et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reste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associé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au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sifflet </a:t>
            </a:r>
            <a:r>
              <a:rPr sz="1600" dirty="0">
                <a:latin typeface="Arial MT"/>
                <a:cs typeface="Arial MT"/>
              </a:rPr>
              <a:t>mécanique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déclenchera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dès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pression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sera </a:t>
            </a:r>
            <a:r>
              <a:rPr sz="1600" dirty="0">
                <a:latin typeface="Arial MT"/>
                <a:cs typeface="Arial MT"/>
              </a:rPr>
              <a:t>inférieure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à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60b.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</a:t>
            </a:r>
            <a:r>
              <a:rPr spc="-35" dirty="0"/>
              <a:t> </a:t>
            </a:r>
            <a:r>
              <a:rPr dirty="0"/>
              <a:t>Modul</a:t>
            </a:r>
            <a:r>
              <a:rPr spc="-30" dirty="0"/>
              <a:t> </a:t>
            </a:r>
            <a:r>
              <a:rPr dirty="0"/>
              <a:t>M1</a:t>
            </a:r>
            <a:r>
              <a:rPr spc="-5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25" dirty="0"/>
              <a:t>BSL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708" y="1235455"/>
            <a:ext cx="5775325" cy="352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8201E"/>
                </a:solidFill>
                <a:latin typeface="Arial"/>
                <a:cs typeface="Arial"/>
              </a:rPr>
              <a:t>Unité</a:t>
            </a:r>
            <a:r>
              <a:rPr sz="1200" b="1" spc="-2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8201E"/>
                </a:solidFill>
                <a:latin typeface="Arial"/>
                <a:cs typeface="Arial"/>
              </a:rPr>
              <a:t>de</a:t>
            </a:r>
            <a:r>
              <a:rPr sz="1200" b="1" spc="-2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8201E"/>
                </a:solidFill>
                <a:latin typeface="Arial"/>
                <a:cs typeface="Arial"/>
              </a:rPr>
              <a:t>contrôle</a:t>
            </a:r>
            <a:r>
              <a:rPr sz="1200" b="1" spc="-1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8201E"/>
                </a:solidFill>
                <a:latin typeface="Arial"/>
                <a:cs typeface="Arial"/>
              </a:rPr>
              <a:t>de</a:t>
            </a:r>
            <a:r>
              <a:rPr sz="1200" b="1" spc="-2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8201E"/>
                </a:solidFill>
                <a:latin typeface="Arial"/>
                <a:cs typeface="Arial"/>
              </a:rPr>
              <a:t>l’ARI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1200">
              <a:latin typeface="Arial"/>
              <a:cs typeface="Arial"/>
            </a:endParaRPr>
          </a:p>
          <a:p>
            <a:pPr marL="12700" marR="152400" indent="170180" algn="just">
              <a:lnSpc>
                <a:spcPct val="100000"/>
              </a:lnSpc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Il possède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un affichage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digital</a:t>
            </a:r>
            <a:r>
              <a:rPr sz="1200" b="1" spc="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rétroéclairé</a:t>
            </a:r>
            <a:r>
              <a:rPr sz="12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couleur.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Il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se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met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veille</a:t>
            </a:r>
            <a:r>
              <a:rPr sz="12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au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bout</a:t>
            </a:r>
            <a:r>
              <a:rPr sz="12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quelques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secondes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sans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action.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Grâce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inclinomètre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intégré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il</a:t>
            </a:r>
            <a:r>
              <a:rPr sz="12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se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rallumera</a:t>
            </a:r>
            <a:r>
              <a:rPr sz="12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au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changement</a:t>
            </a:r>
            <a:r>
              <a:rPr sz="12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d’orientation.</a:t>
            </a:r>
            <a:endParaRPr sz="1200">
              <a:latin typeface="Arial"/>
              <a:cs typeface="Arial"/>
            </a:endParaRPr>
          </a:p>
          <a:p>
            <a:pPr marL="12700" marR="5080" indent="127635">
              <a:lnSpc>
                <a:spcPct val="100000"/>
              </a:lnSpc>
              <a:spcBef>
                <a:spcPts val="1250"/>
              </a:spcBef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Trois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couleurs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pourront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s’afficher</a:t>
            </a:r>
            <a:r>
              <a:rPr sz="12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cadran,</a:t>
            </a:r>
            <a:r>
              <a:rPr sz="12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associées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2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diodes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lumineuses</a:t>
            </a:r>
            <a:r>
              <a:rPr sz="12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clignotantes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2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boîtier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donnant une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indication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pression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la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bouteille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2700" marR="539750">
              <a:lnSpc>
                <a:spcPct val="100000"/>
              </a:lnSpc>
              <a:spcBef>
                <a:spcPts val="735"/>
              </a:spcBef>
            </a:pPr>
            <a:r>
              <a:rPr sz="1200" b="1" i="1" dirty="0">
                <a:solidFill>
                  <a:srgbClr val="008400"/>
                </a:solidFill>
                <a:latin typeface="Arial"/>
                <a:cs typeface="Arial"/>
              </a:rPr>
              <a:t>Vert</a:t>
            </a:r>
            <a:r>
              <a:rPr sz="1200" b="1" i="1" spc="-30" dirty="0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8400"/>
                </a:solidFill>
                <a:latin typeface="Arial"/>
                <a:cs typeface="Arial"/>
              </a:rPr>
              <a:t>:</a:t>
            </a:r>
            <a:r>
              <a:rPr sz="1200" b="1" i="1" spc="-5" dirty="0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8400"/>
                </a:solidFill>
                <a:latin typeface="Arial"/>
                <a:cs typeface="Arial"/>
              </a:rPr>
              <a:t>pression</a:t>
            </a:r>
            <a:r>
              <a:rPr sz="1200" b="1" i="1" spc="-40" dirty="0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8400"/>
                </a:solidFill>
                <a:latin typeface="Arial"/>
                <a:cs typeface="Arial"/>
              </a:rPr>
              <a:t>supérieure</a:t>
            </a:r>
            <a:r>
              <a:rPr sz="1200" b="1" i="1" spc="-30" dirty="0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8400"/>
                </a:solidFill>
                <a:latin typeface="Arial"/>
                <a:cs typeface="Arial"/>
              </a:rPr>
              <a:t>à</a:t>
            </a:r>
            <a:r>
              <a:rPr sz="1200" b="1" i="1" spc="-20" dirty="0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8400"/>
                </a:solidFill>
                <a:latin typeface="Arial"/>
                <a:cs typeface="Arial"/>
              </a:rPr>
              <a:t>100</a:t>
            </a:r>
            <a:r>
              <a:rPr sz="1200" b="1" i="1" spc="-30" dirty="0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8400"/>
                </a:solidFill>
                <a:latin typeface="Arial"/>
                <a:cs typeface="Arial"/>
              </a:rPr>
              <a:t>bars,</a:t>
            </a:r>
            <a:r>
              <a:rPr sz="1200" b="1" i="1" spc="-25" dirty="0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8400"/>
                </a:solidFill>
                <a:latin typeface="Arial"/>
                <a:cs typeface="Arial"/>
              </a:rPr>
              <a:t>éclairage</a:t>
            </a:r>
            <a:r>
              <a:rPr sz="1200" b="1" i="1" spc="-45" dirty="0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8400"/>
                </a:solidFill>
                <a:latin typeface="Arial"/>
                <a:cs typeface="Arial"/>
              </a:rPr>
              <a:t>des</a:t>
            </a:r>
            <a:r>
              <a:rPr sz="1200" b="1" i="1" spc="-20" dirty="0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8400"/>
                </a:solidFill>
                <a:latin typeface="Arial"/>
                <a:cs typeface="Arial"/>
              </a:rPr>
              <a:t>diodes</a:t>
            </a:r>
            <a:r>
              <a:rPr sz="1200" b="1" i="1" spc="-15" dirty="0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8400"/>
                </a:solidFill>
                <a:latin typeface="Arial"/>
                <a:cs typeface="Arial"/>
              </a:rPr>
              <a:t>toutes</a:t>
            </a:r>
            <a:r>
              <a:rPr sz="1200" b="1" i="1" spc="-10" dirty="0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8400"/>
                </a:solidFill>
                <a:latin typeface="Arial"/>
                <a:cs typeface="Arial"/>
              </a:rPr>
              <a:t>les</a:t>
            </a:r>
            <a:r>
              <a:rPr sz="1200" b="1" i="1" spc="-25" dirty="0">
                <a:solidFill>
                  <a:srgbClr val="008400"/>
                </a:solidFill>
                <a:latin typeface="Arial"/>
                <a:cs typeface="Arial"/>
              </a:rPr>
              <a:t> 20 </a:t>
            </a:r>
            <a:r>
              <a:rPr sz="1200" b="1" i="1" spc="-10" dirty="0">
                <a:solidFill>
                  <a:srgbClr val="008400"/>
                </a:solidFill>
                <a:latin typeface="Arial"/>
                <a:cs typeface="Arial"/>
              </a:rPr>
              <a:t>secondes.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Arial"/>
              <a:cs typeface="Arial"/>
            </a:endParaRPr>
          </a:p>
          <a:p>
            <a:pPr marL="12700" marR="363855">
              <a:lnSpc>
                <a:spcPct val="100000"/>
              </a:lnSpc>
            </a:pPr>
            <a:r>
              <a:rPr sz="1200" b="1" i="1" dirty="0">
                <a:solidFill>
                  <a:srgbClr val="FD7E00"/>
                </a:solidFill>
                <a:latin typeface="Arial"/>
                <a:cs typeface="Arial"/>
              </a:rPr>
              <a:t>Orange:</a:t>
            </a:r>
            <a:r>
              <a:rPr sz="1200" b="1" i="1" spc="-20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D7E00"/>
                </a:solidFill>
                <a:latin typeface="Arial"/>
                <a:cs typeface="Arial"/>
              </a:rPr>
              <a:t>pression</a:t>
            </a:r>
            <a:r>
              <a:rPr sz="1200" b="1" i="1" spc="-15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D7E00"/>
                </a:solidFill>
                <a:latin typeface="Arial"/>
                <a:cs typeface="Arial"/>
              </a:rPr>
              <a:t>comprise</a:t>
            </a:r>
            <a:r>
              <a:rPr sz="1200" b="1" i="1" spc="-25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D7E00"/>
                </a:solidFill>
                <a:latin typeface="Arial"/>
                <a:cs typeface="Arial"/>
              </a:rPr>
              <a:t>entre</a:t>
            </a:r>
            <a:r>
              <a:rPr sz="1200" b="1" i="1" spc="-10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D7E00"/>
                </a:solidFill>
                <a:latin typeface="Arial"/>
                <a:cs typeface="Arial"/>
              </a:rPr>
              <a:t>100</a:t>
            </a:r>
            <a:r>
              <a:rPr sz="1200" b="1" i="1" spc="-25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D7E00"/>
                </a:solidFill>
                <a:latin typeface="Arial"/>
                <a:cs typeface="Arial"/>
              </a:rPr>
              <a:t>bars</a:t>
            </a:r>
            <a:r>
              <a:rPr sz="1200" b="1" i="1" spc="-25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D7E00"/>
                </a:solidFill>
                <a:latin typeface="Arial"/>
                <a:cs typeface="Arial"/>
              </a:rPr>
              <a:t>et</a:t>
            </a:r>
            <a:r>
              <a:rPr sz="1200" b="1" i="1" spc="-5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D7E00"/>
                </a:solidFill>
                <a:latin typeface="Arial"/>
                <a:cs typeface="Arial"/>
              </a:rPr>
              <a:t>60</a:t>
            </a:r>
            <a:r>
              <a:rPr sz="1200" b="1" i="1" spc="-15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D7E00"/>
                </a:solidFill>
                <a:latin typeface="Arial"/>
                <a:cs typeface="Arial"/>
              </a:rPr>
              <a:t>bars,</a:t>
            </a:r>
            <a:r>
              <a:rPr sz="1200" b="1" i="1" spc="-25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D7E00"/>
                </a:solidFill>
                <a:latin typeface="Arial"/>
                <a:cs typeface="Arial"/>
              </a:rPr>
              <a:t>éclairage</a:t>
            </a:r>
            <a:r>
              <a:rPr sz="1200" b="1" i="1" spc="-15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D7E00"/>
                </a:solidFill>
                <a:latin typeface="Arial"/>
                <a:cs typeface="Arial"/>
              </a:rPr>
              <a:t>des</a:t>
            </a:r>
            <a:r>
              <a:rPr sz="1200" b="1" i="1" spc="-15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D7E00"/>
                </a:solidFill>
                <a:latin typeface="Arial"/>
                <a:cs typeface="Arial"/>
              </a:rPr>
              <a:t>diodes </a:t>
            </a:r>
            <a:r>
              <a:rPr sz="1200" b="1" i="1" dirty="0">
                <a:solidFill>
                  <a:srgbClr val="FD7E00"/>
                </a:solidFill>
                <a:latin typeface="Arial"/>
                <a:cs typeface="Arial"/>
              </a:rPr>
              <a:t>toutes</a:t>
            </a:r>
            <a:r>
              <a:rPr sz="1200" b="1" i="1" spc="-15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D7E00"/>
                </a:solidFill>
                <a:latin typeface="Arial"/>
                <a:cs typeface="Arial"/>
              </a:rPr>
              <a:t>les</a:t>
            </a:r>
            <a:r>
              <a:rPr sz="1200" b="1" i="1" spc="-25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D7E00"/>
                </a:solidFill>
                <a:latin typeface="Arial"/>
                <a:cs typeface="Arial"/>
              </a:rPr>
              <a:t>10</a:t>
            </a:r>
            <a:r>
              <a:rPr sz="1200" b="1" i="1" spc="-30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D7E00"/>
                </a:solidFill>
                <a:latin typeface="Arial"/>
                <a:cs typeface="Arial"/>
              </a:rPr>
              <a:t>secondes.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Arial"/>
              <a:cs typeface="Arial"/>
            </a:endParaRPr>
          </a:p>
          <a:p>
            <a:pPr marL="12700" marR="223520">
              <a:lnSpc>
                <a:spcPct val="100000"/>
              </a:lnSpc>
            </a:pP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Rouge:</a:t>
            </a:r>
            <a:r>
              <a:rPr sz="12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pression</a:t>
            </a:r>
            <a:r>
              <a:rPr sz="12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inférieure</a:t>
            </a:r>
            <a:r>
              <a:rPr sz="12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12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60</a:t>
            </a:r>
            <a:r>
              <a:rPr sz="12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bars,</a:t>
            </a:r>
            <a:r>
              <a:rPr sz="12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éclairage</a:t>
            </a:r>
            <a:r>
              <a:rPr sz="12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12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diodes</a:t>
            </a:r>
            <a:r>
              <a:rPr sz="12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toutes</a:t>
            </a:r>
            <a:r>
              <a:rPr sz="12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12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spc="-50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secondes</a:t>
            </a:r>
            <a:r>
              <a:rPr sz="12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12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déclenchement</a:t>
            </a:r>
            <a:r>
              <a:rPr sz="1200" b="1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2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l’alarme</a:t>
            </a:r>
            <a:r>
              <a:rPr sz="12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1200"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pression</a:t>
            </a:r>
            <a:r>
              <a:rPr sz="12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basse</a:t>
            </a:r>
            <a:r>
              <a:rPr sz="12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»</a:t>
            </a:r>
            <a:r>
              <a:rPr sz="12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non acquittable</a:t>
            </a:r>
            <a:r>
              <a:rPr sz="12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spc="-50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déclenchement</a:t>
            </a:r>
            <a:r>
              <a:rPr sz="1200" b="1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12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sifflet</a:t>
            </a:r>
            <a:r>
              <a:rPr sz="12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mécanique</a:t>
            </a:r>
            <a:r>
              <a:rPr sz="12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2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fin</a:t>
            </a:r>
            <a:r>
              <a:rPr sz="12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2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0000"/>
                </a:solidFill>
                <a:latin typeface="Arial"/>
                <a:cs typeface="Arial"/>
              </a:rPr>
              <a:t>charge.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</a:t>
            </a:r>
            <a:r>
              <a:rPr spc="-35" dirty="0"/>
              <a:t> </a:t>
            </a:r>
            <a:r>
              <a:rPr dirty="0"/>
              <a:t>Modul</a:t>
            </a:r>
            <a:r>
              <a:rPr spc="-30" dirty="0"/>
              <a:t> </a:t>
            </a:r>
            <a:r>
              <a:rPr dirty="0"/>
              <a:t>M1</a:t>
            </a:r>
            <a:r>
              <a:rPr spc="-5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25" dirty="0"/>
              <a:t>BSL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0947" y="2167127"/>
            <a:ext cx="3083052" cy="17922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708" y="1200759"/>
            <a:ext cx="6490335" cy="29946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>
              <a:lnSpc>
                <a:spcPct val="154500"/>
              </a:lnSpc>
              <a:spcBef>
                <a:spcPts val="100"/>
              </a:spcBef>
            </a:pP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porteur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entendra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sonnerie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d’information</a:t>
            </a:r>
            <a:r>
              <a:rPr sz="11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lors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passage</a:t>
            </a:r>
            <a:r>
              <a:rPr sz="11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aux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pressions</a:t>
            </a:r>
            <a:r>
              <a:rPr sz="11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200b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100b.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module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possède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3</a:t>
            </a:r>
            <a:r>
              <a:rPr sz="11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boutons:</a:t>
            </a:r>
            <a:endParaRPr sz="1100" dirty="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AutoNum type="arabicPlain"/>
              <a:tabLst>
                <a:tab pos="127000" algn="l"/>
              </a:tabLst>
            </a:pP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bouton</a:t>
            </a:r>
            <a:r>
              <a:rPr sz="11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Rouge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1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appui</a:t>
            </a:r>
            <a:r>
              <a:rPr sz="11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long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=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déclenchement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balise</a:t>
            </a:r>
            <a:r>
              <a:rPr sz="11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1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détresse.</a:t>
            </a:r>
            <a:endParaRPr sz="1100" dirty="0">
              <a:latin typeface="Arial"/>
              <a:cs typeface="Arial"/>
            </a:endParaRPr>
          </a:p>
          <a:p>
            <a:pPr marL="12700" marR="356235" indent="114300">
              <a:lnSpc>
                <a:spcPct val="100000"/>
              </a:lnSpc>
              <a:buAutoNum type="arabicPlain"/>
              <a:tabLst>
                <a:tab pos="127000" algn="l"/>
              </a:tabLst>
            </a:pPr>
            <a:r>
              <a:rPr sz="1100" b="1" dirty="0">
                <a:solidFill>
                  <a:srgbClr val="00AE50"/>
                </a:solidFill>
                <a:latin typeface="Arial"/>
                <a:cs typeface="Arial"/>
              </a:rPr>
              <a:t>boutons</a:t>
            </a:r>
            <a:r>
              <a:rPr sz="1100" b="1" spc="-1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AE50"/>
                </a:solidFill>
                <a:latin typeface="Arial"/>
                <a:cs typeface="Arial"/>
              </a:rPr>
              <a:t>Verts</a:t>
            </a:r>
            <a:r>
              <a:rPr sz="1100" b="1" spc="-3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AE50"/>
                </a:solidFill>
                <a:latin typeface="Arial"/>
                <a:cs typeface="Arial"/>
              </a:rPr>
              <a:t>(</a:t>
            </a:r>
            <a:r>
              <a:rPr sz="1100" b="1" i="1" dirty="0">
                <a:solidFill>
                  <a:srgbClr val="00AE50"/>
                </a:solidFill>
                <a:latin typeface="Arial"/>
                <a:cs typeface="Arial"/>
              </a:rPr>
              <a:t>1</a:t>
            </a:r>
            <a:r>
              <a:rPr sz="1100" b="1" i="1" spc="-3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00AE50"/>
                </a:solidFill>
                <a:latin typeface="Arial"/>
                <a:cs typeface="Arial"/>
              </a:rPr>
              <a:t>de</a:t>
            </a:r>
            <a:r>
              <a:rPr sz="1100" b="1" i="1" spc="-2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00AE50"/>
                </a:solidFill>
                <a:latin typeface="Arial"/>
                <a:cs typeface="Arial"/>
              </a:rPr>
              <a:t>chaque</a:t>
            </a:r>
            <a:r>
              <a:rPr sz="1100" b="1" i="1" spc="-1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00AE50"/>
                </a:solidFill>
                <a:latin typeface="Arial"/>
                <a:cs typeface="Arial"/>
              </a:rPr>
              <a:t>côté</a:t>
            </a:r>
            <a:r>
              <a:rPr sz="1100" b="1" dirty="0">
                <a:solidFill>
                  <a:srgbClr val="00AE50"/>
                </a:solidFill>
                <a:latin typeface="Arial"/>
                <a:cs typeface="Arial"/>
              </a:rPr>
              <a:t>)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1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qui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ont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fonctions</a:t>
            </a:r>
            <a:r>
              <a:rPr sz="11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identiques.</a:t>
            </a:r>
            <a:r>
              <a:rPr sz="11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Il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n’est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nécessaire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que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d’appuyer</a:t>
            </a:r>
            <a:r>
              <a:rPr sz="11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1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seul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2.</a:t>
            </a:r>
            <a:endParaRPr sz="1100" dirty="0">
              <a:latin typeface="Arial"/>
              <a:cs typeface="Arial"/>
            </a:endParaRPr>
          </a:p>
          <a:p>
            <a:pPr marL="12700" marR="145415">
              <a:lnSpc>
                <a:spcPct val="100000"/>
              </a:lnSpc>
              <a:tabLst>
                <a:tab pos="6246495" algn="l"/>
              </a:tabLst>
            </a:pP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-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appui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court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permet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1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naviguer</a:t>
            </a:r>
            <a:r>
              <a:rPr sz="11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entre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modes</a:t>
            </a:r>
            <a:r>
              <a:rPr sz="11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pression</a:t>
            </a:r>
            <a:r>
              <a:rPr sz="11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bouteille</a:t>
            </a:r>
            <a:r>
              <a:rPr sz="11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/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rétroéclairage</a:t>
            </a:r>
            <a:r>
              <a:rPr sz="11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/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temps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restant</a:t>
            </a:r>
            <a:r>
              <a:rPr sz="11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avant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déclenchement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l’alarme</a:t>
            </a:r>
            <a:r>
              <a:rPr sz="11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pression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basse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100" b="1" i="1" spc="-10" dirty="0">
                <a:solidFill>
                  <a:srgbClr val="1A202B"/>
                </a:solidFill>
                <a:latin typeface="Arial"/>
                <a:cs typeface="Arial"/>
              </a:rPr>
              <a:t>60bars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).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	</a:t>
            </a:r>
            <a:r>
              <a:rPr sz="1100" b="1" spc="-50" dirty="0">
                <a:solidFill>
                  <a:srgbClr val="1A202B"/>
                </a:solidFill>
                <a:latin typeface="Arial"/>
                <a:cs typeface="Arial"/>
              </a:rPr>
              <a:t>-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double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appui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court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permet</a:t>
            </a:r>
            <a:r>
              <a:rPr sz="11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l’acquittement</a:t>
            </a:r>
            <a:r>
              <a:rPr sz="11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l’alarme</a:t>
            </a:r>
            <a:r>
              <a:rPr sz="11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BSL</a:t>
            </a:r>
            <a:r>
              <a:rPr sz="11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après</a:t>
            </a:r>
            <a:r>
              <a:rPr sz="11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1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déclenchement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manuel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ou 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d’immobilité.</a:t>
            </a:r>
            <a:r>
              <a:rPr sz="11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L’alarme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pression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basse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100" b="1" i="1" dirty="0">
                <a:solidFill>
                  <a:srgbClr val="1A202B"/>
                </a:solidFill>
                <a:latin typeface="Arial"/>
                <a:cs typeface="Arial"/>
              </a:rPr>
              <a:t>&lt;60b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)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ne</a:t>
            </a:r>
            <a:r>
              <a:rPr sz="11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sera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acquittable</a:t>
            </a:r>
            <a:r>
              <a:rPr sz="11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que lorsque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1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bouteille</a:t>
            </a:r>
            <a:r>
              <a:rPr sz="11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sera 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fermée.</a:t>
            </a:r>
            <a:endParaRPr sz="1100" dirty="0">
              <a:latin typeface="Arial"/>
              <a:cs typeface="Arial"/>
            </a:endParaRPr>
          </a:p>
          <a:p>
            <a:pPr marL="12700" marR="264795" indent="114300">
              <a:lnSpc>
                <a:spcPct val="100000"/>
              </a:lnSpc>
              <a:spcBef>
                <a:spcPts val="1000"/>
              </a:spcBef>
            </a:pP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Pour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éteindre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l’appareil</a:t>
            </a:r>
            <a:r>
              <a:rPr sz="11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fermer</a:t>
            </a:r>
            <a:r>
              <a:rPr sz="11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bouteille,</a:t>
            </a:r>
            <a:r>
              <a:rPr sz="1100" b="1" spc="-7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purger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circuit</a:t>
            </a:r>
            <a:r>
              <a:rPr sz="11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par</a:t>
            </a:r>
            <a:r>
              <a:rPr sz="11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SAD,</a:t>
            </a:r>
            <a:r>
              <a:rPr sz="1100" b="1" spc="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double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clic</a:t>
            </a:r>
            <a:r>
              <a:rPr sz="11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l’un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bouton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vert</a:t>
            </a:r>
            <a:r>
              <a:rPr sz="11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pour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éteindre</a:t>
            </a:r>
            <a:r>
              <a:rPr sz="11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l’appareil.</a:t>
            </a:r>
            <a:endParaRPr sz="1100" dirty="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1005"/>
              </a:spcBef>
            </a:pP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Si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l’alarme</a:t>
            </a:r>
            <a:r>
              <a:rPr sz="11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basse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pression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est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déclenchée,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il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faudra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faire</a:t>
            </a:r>
            <a:r>
              <a:rPr sz="11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2</a:t>
            </a:r>
            <a:r>
              <a:rPr sz="11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fois</a:t>
            </a:r>
            <a:r>
              <a:rPr sz="11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1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double</a:t>
            </a:r>
            <a:r>
              <a:rPr sz="11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clic</a:t>
            </a:r>
            <a:r>
              <a:rPr sz="11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100" b="1" i="1" dirty="0">
                <a:solidFill>
                  <a:srgbClr val="1A202B"/>
                </a:solidFill>
                <a:latin typeface="Arial"/>
                <a:cs typeface="Arial"/>
              </a:rPr>
              <a:t>pour</a:t>
            </a:r>
            <a:r>
              <a:rPr sz="1100" b="1" i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1A202B"/>
                </a:solidFill>
                <a:latin typeface="Arial"/>
                <a:cs typeface="Arial"/>
              </a:rPr>
              <a:t>arrêter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i="1" dirty="0">
                <a:solidFill>
                  <a:srgbClr val="1A202B"/>
                </a:solidFill>
                <a:latin typeface="Arial"/>
                <a:cs typeface="Arial"/>
              </a:rPr>
              <a:t>l’alarme</a:t>
            </a:r>
            <a:r>
              <a:rPr sz="1100" b="1" i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100" b="1" i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1A202B"/>
                </a:solidFill>
                <a:latin typeface="Arial"/>
                <a:cs typeface="Arial"/>
              </a:rPr>
              <a:t>pour</a:t>
            </a:r>
            <a:r>
              <a:rPr sz="1100" b="1" i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1A202B"/>
                </a:solidFill>
                <a:latin typeface="Arial"/>
                <a:cs typeface="Arial"/>
              </a:rPr>
              <a:t>arrêter</a:t>
            </a:r>
            <a:r>
              <a:rPr sz="1100" b="1" i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100" b="1" i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1A202B"/>
                </a:solidFill>
                <a:latin typeface="Arial"/>
                <a:cs typeface="Arial"/>
              </a:rPr>
              <a:t>module</a:t>
            </a:r>
            <a:r>
              <a:rPr sz="1100" b="1" spc="-10" dirty="0">
                <a:solidFill>
                  <a:srgbClr val="1A202B"/>
                </a:solidFill>
                <a:latin typeface="Arial"/>
                <a:cs typeface="Arial"/>
              </a:rPr>
              <a:t>).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11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alarmes</a:t>
            </a:r>
            <a:r>
              <a:rPr sz="11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d’immobilité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1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1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basse</a:t>
            </a: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pression</a:t>
            </a:r>
            <a:r>
              <a:rPr sz="11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sont</a:t>
            </a:r>
            <a:r>
              <a:rPr sz="11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10" dirty="0" err="1">
                <a:solidFill>
                  <a:srgbClr val="FF0000"/>
                </a:solidFill>
                <a:latin typeface="Arial"/>
                <a:cs typeface="Arial"/>
              </a:rPr>
              <a:t>différentes</a:t>
            </a: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</a:t>
            </a:r>
            <a:r>
              <a:rPr spc="-35" dirty="0"/>
              <a:t> </a:t>
            </a:r>
            <a:r>
              <a:rPr dirty="0"/>
              <a:t>Modul</a:t>
            </a:r>
            <a:r>
              <a:rPr spc="-30" dirty="0"/>
              <a:t> </a:t>
            </a:r>
            <a:r>
              <a:rPr dirty="0"/>
              <a:t>M1</a:t>
            </a:r>
            <a:r>
              <a:rPr spc="-5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25" dirty="0"/>
              <a:t>BSL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4847" y="1799844"/>
            <a:ext cx="2359152" cy="19796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615" y="4138752"/>
            <a:ext cx="542605" cy="54104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9" name="ZoneTexte 6">
            <a:hlinkClick r:id="rId4"/>
            <a:extLst>
              <a:ext uri="{FF2B5EF4-FFF2-40B4-BE49-F238E27FC236}">
                <a16:creationId xmlns:a16="http://schemas.microsoft.com/office/drawing/2014/main" id="{915D1D3C-9505-46C2-B97E-BEB1762D8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620" y="4240824"/>
            <a:ext cx="20253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1200" dirty="0">
                <a:solidFill>
                  <a:srgbClr val="0070C0"/>
                </a:solidFill>
              </a:rPr>
              <a:t>Vidéo : Control </a:t>
            </a:r>
            <a:r>
              <a:rPr lang="fr-FR" altLang="fr-FR" sz="1200" dirty="0" err="1">
                <a:solidFill>
                  <a:srgbClr val="0070C0"/>
                </a:solidFill>
              </a:rPr>
              <a:t>Modul</a:t>
            </a:r>
            <a:endParaRPr lang="fr-FR" altLang="fr-FR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708" y="1294363"/>
            <a:ext cx="5967730" cy="326179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834005">
              <a:lnSpc>
                <a:spcPct val="100000"/>
              </a:lnSpc>
              <a:spcBef>
                <a:spcPts val="395"/>
              </a:spcBef>
            </a:pPr>
            <a:r>
              <a:rPr sz="1100" b="1" spc="-10" dirty="0">
                <a:solidFill>
                  <a:srgbClr val="C8201E"/>
                </a:solidFill>
                <a:latin typeface="Arial"/>
                <a:cs typeface="Arial"/>
              </a:rPr>
              <a:t>Batterie</a:t>
            </a:r>
            <a:endParaRPr sz="1100" dirty="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300"/>
              </a:spcBef>
            </a:pPr>
            <a:r>
              <a:rPr sz="1100" b="1" dirty="0">
                <a:latin typeface="Arial"/>
                <a:cs typeface="Arial"/>
              </a:rPr>
              <a:t>Le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Control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modul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fonctionne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avec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une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batterie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rechargeable,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données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constructeur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suivantes: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i="1" dirty="0">
                <a:latin typeface="Arial"/>
                <a:cs typeface="Arial"/>
              </a:rPr>
              <a:t>Autonomie</a:t>
            </a:r>
            <a:r>
              <a:rPr sz="1100" b="1" i="1" spc="-2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en</a:t>
            </a:r>
            <a:r>
              <a:rPr sz="1100" b="1" i="1" spc="-1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veille</a:t>
            </a:r>
            <a:r>
              <a:rPr sz="1100" b="1" i="1" spc="-3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:</a:t>
            </a:r>
            <a:r>
              <a:rPr sz="1100" b="1" i="1" spc="-1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3</a:t>
            </a:r>
            <a:r>
              <a:rPr sz="1100" b="1" i="1" spc="-10" dirty="0">
                <a:latin typeface="Arial"/>
                <a:cs typeface="Arial"/>
              </a:rPr>
              <a:t> mois,</a:t>
            </a:r>
            <a:endParaRPr sz="1100" dirty="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</a:pPr>
            <a:r>
              <a:rPr sz="1100" b="1" i="1" dirty="0">
                <a:latin typeface="Arial"/>
                <a:cs typeface="Arial"/>
              </a:rPr>
              <a:t>Autonomie</a:t>
            </a:r>
            <a:r>
              <a:rPr sz="1100" b="1" i="1" spc="-4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en</a:t>
            </a:r>
            <a:r>
              <a:rPr sz="1100" b="1" i="1" spc="-1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alarme</a:t>
            </a:r>
            <a:r>
              <a:rPr sz="1100" b="1" i="1" spc="-3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sonore et</a:t>
            </a:r>
            <a:r>
              <a:rPr sz="1100" b="1" i="1" spc="-3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lumineuse:</a:t>
            </a:r>
            <a:r>
              <a:rPr sz="1100" b="1" i="1" spc="-4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+18</a:t>
            </a:r>
            <a:r>
              <a:rPr sz="1100" b="1" i="1" spc="-25" dirty="0">
                <a:latin typeface="Arial"/>
                <a:cs typeface="Arial"/>
              </a:rPr>
              <a:t> </a:t>
            </a:r>
            <a:r>
              <a:rPr sz="1100" b="1" i="1" spc="-10" dirty="0">
                <a:latin typeface="Arial"/>
                <a:cs typeface="Arial"/>
              </a:rPr>
              <a:t>heures,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i="1" dirty="0">
                <a:latin typeface="Arial"/>
                <a:cs typeface="Arial"/>
              </a:rPr>
              <a:t>Autonomie</a:t>
            </a:r>
            <a:r>
              <a:rPr sz="1100" b="1" i="1" spc="-2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lors</a:t>
            </a:r>
            <a:r>
              <a:rPr sz="1100" b="1" i="1" spc="-2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de</a:t>
            </a:r>
            <a:r>
              <a:rPr sz="1100" b="1" i="1" spc="-1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batterie</a:t>
            </a:r>
            <a:r>
              <a:rPr sz="1100" b="1" i="1" spc="-4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faible</a:t>
            </a:r>
            <a:r>
              <a:rPr sz="1100" b="1" i="1" spc="-3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+</a:t>
            </a:r>
            <a:r>
              <a:rPr sz="1100" b="1" i="1" spc="-1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déclenchement</a:t>
            </a:r>
            <a:r>
              <a:rPr sz="1100" b="1" i="1" spc="-1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des</a:t>
            </a:r>
            <a:r>
              <a:rPr sz="1100" b="1" i="1" spc="-1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alarmes:</a:t>
            </a:r>
            <a:r>
              <a:rPr sz="1100" b="1" i="1" spc="-4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+</a:t>
            </a:r>
            <a:r>
              <a:rPr sz="1100" b="1" i="1" spc="-1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2</a:t>
            </a:r>
            <a:r>
              <a:rPr sz="1100" b="1" i="1" spc="-10" dirty="0">
                <a:latin typeface="Arial"/>
                <a:cs typeface="Arial"/>
              </a:rPr>
              <a:t> heures.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100" dirty="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Le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niveau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charge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batterie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peut-être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lu:</a:t>
            </a:r>
            <a:endParaRPr sz="1100" dirty="0">
              <a:latin typeface="Arial"/>
              <a:cs typeface="Arial"/>
            </a:endParaRPr>
          </a:p>
          <a:p>
            <a:pPr marL="12700" marR="337820" indent="82550">
              <a:lnSpc>
                <a:spcPct val="100000"/>
              </a:lnSpc>
              <a:spcBef>
                <a:spcPts val="5"/>
              </a:spcBef>
              <a:buChar char="-"/>
              <a:tabLst>
                <a:tab pos="95250" algn="l"/>
              </a:tabLst>
            </a:pPr>
            <a:r>
              <a:rPr sz="1100" b="1" dirty="0">
                <a:latin typeface="Arial"/>
                <a:cs typeface="Arial"/>
              </a:rPr>
              <a:t>Lors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l’allumage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 l’appareil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avec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un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pictogramme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</a:t>
            </a:r>
            <a:r>
              <a:rPr sz="1100" b="1" i="1" dirty="0">
                <a:latin typeface="Arial"/>
                <a:cs typeface="Arial"/>
              </a:rPr>
              <a:t>type</a:t>
            </a:r>
            <a:r>
              <a:rPr sz="1100" b="1" i="1" spc="-2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téléphone</a:t>
            </a:r>
            <a:r>
              <a:rPr sz="1100" b="1" i="1" spc="-2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portable</a:t>
            </a:r>
            <a:r>
              <a:rPr sz="1100" b="1" i="1" spc="-2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en</a:t>
            </a:r>
            <a:r>
              <a:rPr sz="1100" b="1" i="1" spc="-15" dirty="0">
                <a:latin typeface="Arial"/>
                <a:cs typeface="Arial"/>
              </a:rPr>
              <a:t> </a:t>
            </a:r>
            <a:r>
              <a:rPr sz="1100" b="1" i="1" spc="-50" dirty="0">
                <a:latin typeface="Arial"/>
                <a:cs typeface="Arial"/>
              </a:rPr>
              <a:t>3 </a:t>
            </a:r>
            <a:r>
              <a:rPr sz="1100" b="1" i="1" dirty="0">
                <a:latin typeface="Arial"/>
                <a:cs typeface="Arial"/>
              </a:rPr>
              <a:t>niveaux:</a:t>
            </a:r>
            <a:r>
              <a:rPr sz="1100" b="1" i="1" spc="-2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plein</a:t>
            </a:r>
            <a:r>
              <a:rPr sz="1100" b="1" i="1" spc="-3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/</a:t>
            </a:r>
            <a:r>
              <a:rPr sz="1100" b="1" i="1" spc="-1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demi</a:t>
            </a:r>
            <a:r>
              <a:rPr sz="1100" b="1" i="1" spc="-1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charge</a:t>
            </a:r>
            <a:r>
              <a:rPr sz="1100" b="1" i="1" spc="-1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/</a:t>
            </a:r>
            <a:r>
              <a:rPr sz="1100" b="1" i="1" spc="-15" dirty="0">
                <a:latin typeface="Arial"/>
                <a:cs typeface="Arial"/>
              </a:rPr>
              <a:t> </a:t>
            </a:r>
            <a:r>
              <a:rPr sz="1100" b="1" i="1" spc="-10" dirty="0">
                <a:latin typeface="Arial"/>
                <a:cs typeface="Arial"/>
              </a:rPr>
              <a:t>vide</a:t>
            </a:r>
            <a:r>
              <a:rPr sz="1100" b="1" spc="-10" dirty="0">
                <a:latin typeface="Arial"/>
                <a:cs typeface="Arial"/>
              </a:rPr>
              <a:t>).</a:t>
            </a:r>
            <a:endParaRPr sz="1100" dirty="0">
              <a:latin typeface="Arial"/>
              <a:cs typeface="Arial"/>
            </a:endParaRPr>
          </a:p>
          <a:p>
            <a:pPr marL="12700" marR="5080" indent="82550">
              <a:lnSpc>
                <a:spcPct val="100000"/>
              </a:lnSpc>
              <a:spcBef>
                <a:spcPts val="1200"/>
              </a:spcBef>
              <a:buChar char="-"/>
              <a:tabLst>
                <a:tab pos="95250" algn="l"/>
              </a:tabLst>
            </a:pPr>
            <a:r>
              <a:rPr sz="1100" b="1" dirty="0">
                <a:latin typeface="Arial"/>
                <a:cs typeface="Arial"/>
              </a:rPr>
              <a:t>indicateur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diodes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vertes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et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rouges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sur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partie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basse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du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boîtier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</a:t>
            </a:r>
            <a:r>
              <a:rPr sz="1100" b="1" i="1" dirty="0">
                <a:solidFill>
                  <a:srgbClr val="00AF00"/>
                </a:solidFill>
                <a:latin typeface="Arial"/>
                <a:cs typeface="Arial"/>
              </a:rPr>
              <a:t>vert</a:t>
            </a:r>
            <a:r>
              <a:rPr sz="1100" b="1" i="1" spc="-25" dirty="0">
                <a:solidFill>
                  <a:srgbClr val="00AF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00AF00"/>
                </a:solidFill>
                <a:latin typeface="Arial"/>
                <a:cs typeface="Arial"/>
              </a:rPr>
              <a:t>=</a:t>
            </a:r>
            <a:r>
              <a:rPr sz="1100" b="1" i="1" spc="-20" dirty="0">
                <a:solidFill>
                  <a:srgbClr val="00AF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00AF00"/>
                </a:solidFill>
                <a:latin typeface="Arial"/>
                <a:cs typeface="Arial"/>
              </a:rPr>
              <a:t>OK</a:t>
            </a:r>
            <a:r>
              <a:rPr sz="1100" b="1" i="1" dirty="0">
                <a:latin typeface="Arial"/>
                <a:cs typeface="Arial"/>
              </a:rPr>
              <a:t>;</a:t>
            </a:r>
            <a:r>
              <a:rPr sz="1100" b="1" i="1" spc="285" dirty="0"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rouge</a:t>
            </a:r>
            <a:r>
              <a:rPr sz="11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50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remplacement</a:t>
            </a:r>
            <a:r>
              <a:rPr sz="1100" b="1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batterie</a:t>
            </a:r>
            <a:r>
              <a:rPr sz="1100" b="1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sauf</a:t>
            </a:r>
            <a:r>
              <a:rPr sz="11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11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intervention!</a:t>
            </a:r>
            <a:r>
              <a:rPr sz="1100" b="1" dirty="0">
                <a:latin typeface="Arial"/>
                <a:cs typeface="Arial"/>
              </a:rPr>
              <a:t>)</a:t>
            </a:r>
            <a:r>
              <a:rPr sz="1100" b="1" spc="2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voyant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rouge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n’oblige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pas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le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porteur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à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se </a:t>
            </a:r>
            <a:r>
              <a:rPr sz="1100" b="1" dirty="0">
                <a:latin typeface="Arial"/>
                <a:cs typeface="Arial"/>
              </a:rPr>
              <a:t>retirer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 la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mission!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100" dirty="0">
              <a:latin typeface="Arial"/>
              <a:cs typeface="Arial"/>
            </a:endParaRPr>
          </a:p>
          <a:p>
            <a:pPr marL="12700" marR="266700" indent="11430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Pour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remplacement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la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batterie,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décaler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le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caoutchouc,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retirer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le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cavalier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puis</a:t>
            </a:r>
            <a:r>
              <a:rPr sz="1100" b="1" spc="-25" dirty="0">
                <a:latin typeface="Arial"/>
                <a:cs typeface="Arial"/>
              </a:rPr>
              <a:t> la </a:t>
            </a:r>
            <a:r>
              <a:rPr sz="1100" b="1" dirty="0">
                <a:latin typeface="Arial"/>
                <a:cs typeface="Arial"/>
              </a:rPr>
              <a:t>batterie.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Remplacer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cette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dernière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sans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oublier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pas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remettre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cavalier!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</a:t>
            </a:r>
            <a:r>
              <a:rPr spc="-35" dirty="0"/>
              <a:t> </a:t>
            </a:r>
            <a:r>
              <a:rPr dirty="0"/>
              <a:t>Modul</a:t>
            </a:r>
            <a:r>
              <a:rPr spc="-30" dirty="0"/>
              <a:t> </a:t>
            </a:r>
            <a:r>
              <a:rPr dirty="0"/>
              <a:t>M1</a:t>
            </a:r>
            <a:r>
              <a:rPr spc="-5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25" dirty="0"/>
              <a:t>BSL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9900" y="2339339"/>
            <a:ext cx="2001011" cy="8519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47" y="3419855"/>
            <a:ext cx="2548128" cy="8854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1806225"/>
            <a:ext cx="1051559" cy="40205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120384" y="205739"/>
            <a:ext cx="1624965" cy="1955800"/>
            <a:chOff x="6120384" y="205739"/>
            <a:chExt cx="1624965" cy="19558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20384" y="205739"/>
              <a:ext cx="1260347" cy="19552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41236" y="1260347"/>
              <a:ext cx="899160" cy="180340"/>
            </a:xfrm>
            <a:custGeom>
              <a:avLst/>
              <a:gdLst/>
              <a:ahLst/>
              <a:cxnLst/>
              <a:rect l="l" t="t" r="r" b="b"/>
              <a:pathLst>
                <a:path w="899159" h="180340">
                  <a:moveTo>
                    <a:pt x="225552" y="0"/>
                  </a:moveTo>
                  <a:lnTo>
                    <a:pt x="0" y="89915"/>
                  </a:lnTo>
                  <a:lnTo>
                    <a:pt x="225552" y="179831"/>
                  </a:lnTo>
                  <a:lnTo>
                    <a:pt x="225552" y="134874"/>
                  </a:lnTo>
                  <a:lnTo>
                    <a:pt x="899160" y="134874"/>
                  </a:lnTo>
                  <a:lnTo>
                    <a:pt x="899160" y="44958"/>
                  </a:lnTo>
                  <a:lnTo>
                    <a:pt x="225552" y="44958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41236" y="1260347"/>
              <a:ext cx="899160" cy="180340"/>
            </a:xfrm>
            <a:custGeom>
              <a:avLst/>
              <a:gdLst/>
              <a:ahLst/>
              <a:cxnLst/>
              <a:rect l="l" t="t" r="r" b="b"/>
              <a:pathLst>
                <a:path w="899159" h="180340">
                  <a:moveTo>
                    <a:pt x="0" y="89915"/>
                  </a:moveTo>
                  <a:lnTo>
                    <a:pt x="225552" y="0"/>
                  </a:lnTo>
                  <a:lnTo>
                    <a:pt x="225552" y="44958"/>
                  </a:lnTo>
                  <a:lnTo>
                    <a:pt x="899160" y="44958"/>
                  </a:lnTo>
                  <a:lnTo>
                    <a:pt x="899160" y="134874"/>
                  </a:lnTo>
                  <a:lnTo>
                    <a:pt x="225552" y="134874"/>
                  </a:lnTo>
                  <a:lnTo>
                    <a:pt x="225552" y="179831"/>
                  </a:lnTo>
                  <a:lnTo>
                    <a:pt x="0" y="89915"/>
                  </a:lnTo>
                  <a:close/>
                </a:path>
              </a:pathLst>
            </a:custGeom>
            <a:ln w="9143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4" name="ZoneTexte 10">
            <a:hlinkClick r:id="rId6"/>
            <a:extLst>
              <a:ext uri="{FF2B5EF4-FFF2-40B4-BE49-F238E27FC236}">
                <a16:creationId xmlns:a16="http://schemas.microsoft.com/office/drawing/2014/main" id="{C53F7F16-DC38-44E8-9593-B73955044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556" y="4417653"/>
            <a:ext cx="15128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200" dirty="0">
                <a:solidFill>
                  <a:srgbClr val="0070C0"/>
                </a:solidFill>
              </a:rPr>
              <a:t>Vidéo : Batteries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831" y="2574924"/>
            <a:ext cx="5435092" cy="99706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00"/>
              </a:spcBef>
            </a:pPr>
            <a:r>
              <a:rPr lang="fr-FR" sz="1600" b="1" dirty="0">
                <a:latin typeface="Arial"/>
                <a:cs typeface="Arial"/>
              </a:rPr>
              <a:t>Le joint du control </a:t>
            </a:r>
            <a:r>
              <a:rPr lang="fr-FR" sz="1600" b="1" dirty="0" err="1">
                <a:latin typeface="Arial"/>
                <a:cs typeface="Arial"/>
              </a:rPr>
              <a:t>modul</a:t>
            </a:r>
            <a:r>
              <a:rPr lang="fr-FR" sz="1600" b="1" dirty="0">
                <a:latin typeface="Arial"/>
                <a:cs typeface="Arial"/>
              </a:rPr>
              <a:t> M1 doit toujours être présent afin de maintenir les caractéristiques ATEX de celui-ci </a:t>
            </a:r>
            <a:endParaRPr lang="fr-FR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lang="fr-FR"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</a:t>
            </a:r>
            <a:r>
              <a:rPr spc="-35" dirty="0"/>
              <a:t> </a:t>
            </a:r>
            <a:r>
              <a:rPr dirty="0"/>
              <a:t>Modul</a:t>
            </a:r>
            <a:r>
              <a:rPr spc="-30" dirty="0"/>
              <a:t> </a:t>
            </a:r>
            <a:r>
              <a:rPr dirty="0"/>
              <a:t>M1</a:t>
            </a:r>
            <a:r>
              <a:rPr spc="-5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25" dirty="0"/>
              <a:t>BSL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29B5FD1-33CB-4D4B-AB60-883EB0DA8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283" y="1147424"/>
            <a:ext cx="3107034" cy="2855001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DCBDAB5A-467C-4154-AEEF-CE919F66AE33}"/>
              </a:ext>
            </a:extLst>
          </p:cNvPr>
          <p:cNvSpPr/>
          <p:nvPr/>
        </p:nvSpPr>
        <p:spPr>
          <a:xfrm rot="20584393">
            <a:off x="5545566" y="2703309"/>
            <a:ext cx="1419362" cy="941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193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4484" y="1279525"/>
            <a:ext cx="5508625" cy="4419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9539" indent="14732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Un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chargeur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multiple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lang="fr-FR" sz="1400" b="1" spc="-35" dirty="0">
                <a:latin typeface="Arial"/>
                <a:cs typeface="Arial"/>
              </a:rPr>
              <a:t>une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batterie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réserve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EPT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seront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à </a:t>
            </a:r>
            <a:r>
              <a:rPr sz="1400" b="1" spc="-10" dirty="0">
                <a:latin typeface="Arial"/>
                <a:cs typeface="Arial"/>
              </a:rPr>
              <a:t>disposition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lang="fr-FR" sz="1400" b="1" spc="-20" dirty="0">
                <a:latin typeface="Arial"/>
                <a:cs typeface="Arial"/>
              </a:rPr>
              <a:t>centre</a:t>
            </a:r>
            <a:r>
              <a:rPr sz="1400" b="1" spc="-2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400" dirty="0">
              <a:latin typeface="Arial"/>
              <a:cs typeface="Arial"/>
            </a:endParaRPr>
          </a:p>
          <a:p>
            <a:pPr marL="12700" marR="5080" indent="147320">
              <a:lnSpc>
                <a:spcPct val="100000"/>
              </a:lnSpc>
            </a:pP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permet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charge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6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batteries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en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simultané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avec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temps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charge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rapide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d’environ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3h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pour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une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batterie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complètement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vide.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z="1400" dirty="0">
              <a:latin typeface="Arial"/>
              <a:cs typeface="Arial"/>
            </a:endParaRPr>
          </a:p>
          <a:p>
            <a:pPr marL="160020">
              <a:lnSpc>
                <a:spcPct val="100000"/>
              </a:lnSpc>
            </a:pP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lang="fr-FR"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voyant</a:t>
            </a:r>
            <a:r>
              <a:rPr lang="fr-FR" sz="1400" b="1" spc="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lang="fr-FR"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couleur</a:t>
            </a:r>
            <a:r>
              <a:rPr lang="fr-FR"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vous</a:t>
            </a:r>
            <a:r>
              <a:rPr lang="fr-FR" sz="14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indique</a:t>
            </a:r>
            <a:r>
              <a:rPr lang="fr-FR"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lang="fr-FR"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mise</a:t>
            </a:r>
            <a:r>
              <a:rPr lang="fr-FR"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lang="fr-FR"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charge</a:t>
            </a:r>
            <a:r>
              <a:rPr lang="fr-FR"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lang="fr-FR" sz="1400" b="1" spc="-25" dirty="0">
                <a:solidFill>
                  <a:srgbClr val="1A202B"/>
                </a:solidFill>
                <a:latin typeface="Arial"/>
                <a:cs typeface="Arial"/>
              </a:rPr>
              <a:t> dès</a:t>
            </a:r>
            <a:endParaRPr lang="fr-FR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fr-FR" sz="1400" b="1" spc="-10" dirty="0">
                <a:solidFill>
                  <a:srgbClr val="1A202B"/>
                </a:solidFill>
                <a:highlight>
                  <a:srgbClr val="FFFF00"/>
                </a:highlight>
                <a:latin typeface="Arial"/>
                <a:cs typeface="Arial"/>
              </a:rPr>
              <a:t>l’apparition</a:t>
            </a:r>
            <a:r>
              <a:rPr lang="fr-FR" sz="1400" b="1" spc="-60" dirty="0">
                <a:solidFill>
                  <a:srgbClr val="1A202B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highlight>
                  <a:srgbClr val="FFFF00"/>
                </a:highlight>
                <a:latin typeface="Arial"/>
                <a:cs typeface="Arial"/>
              </a:rPr>
              <a:t>du</a:t>
            </a:r>
            <a:r>
              <a:rPr lang="fr-FR" sz="1400" b="1" spc="-15" dirty="0">
                <a:solidFill>
                  <a:srgbClr val="1A202B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highlight>
                  <a:srgbClr val="FFFF00"/>
                </a:highlight>
                <a:latin typeface="Arial"/>
                <a:cs typeface="Arial"/>
              </a:rPr>
              <a:t>voyant</a:t>
            </a:r>
            <a:r>
              <a:rPr lang="fr-FR" sz="1400" b="1" spc="30" dirty="0">
                <a:solidFill>
                  <a:srgbClr val="1A202B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highlight>
                  <a:srgbClr val="FFFF00"/>
                </a:highlight>
                <a:latin typeface="Arial"/>
                <a:cs typeface="Arial"/>
              </a:rPr>
              <a:t>vert,</a:t>
            </a:r>
            <a:r>
              <a:rPr lang="fr-FR" sz="1400" b="1" spc="-20" dirty="0">
                <a:solidFill>
                  <a:srgbClr val="1A202B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highlight>
                  <a:srgbClr val="FFFF00"/>
                </a:highlight>
                <a:latin typeface="Arial"/>
                <a:cs typeface="Arial"/>
              </a:rPr>
              <a:t>celle-ci</a:t>
            </a:r>
            <a:r>
              <a:rPr lang="fr-FR" sz="1400" b="1" spc="-45" dirty="0">
                <a:solidFill>
                  <a:srgbClr val="1A202B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highlight>
                  <a:srgbClr val="FFFF00"/>
                </a:highlight>
                <a:latin typeface="Arial"/>
                <a:cs typeface="Arial"/>
              </a:rPr>
              <a:t>est</a:t>
            </a:r>
            <a:r>
              <a:rPr lang="fr-FR" sz="1400" b="1" spc="-25" dirty="0">
                <a:solidFill>
                  <a:srgbClr val="1A202B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fr-FR" sz="1400" b="1" spc="-10" dirty="0">
                <a:solidFill>
                  <a:srgbClr val="1A202B"/>
                </a:solidFill>
                <a:highlight>
                  <a:srgbClr val="FFFF00"/>
                </a:highlight>
                <a:latin typeface="Arial"/>
                <a:cs typeface="Arial"/>
              </a:rPr>
              <a:t>chargée</a:t>
            </a:r>
            <a:r>
              <a:rPr lang="fr-FR" sz="1400" b="1" spc="-10" dirty="0">
                <a:solidFill>
                  <a:srgbClr val="1A202B"/>
                </a:solidFill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endParaRPr lang="fr-FR" sz="1400" b="1" spc="-10" dirty="0">
              <a:solidFill>
                <a:srgbClr val="1A20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fr-FR" sz="1400" b="1" spc="-10" dirty="0">
                <a:solidFill>
                  <a:srgbClr val="1A202B"/>
                </a:solidFill>
                <a:latin typeface="Arial"/>
                <a:cs typeface="Arial"/>
              </a:rPr>
              <a:t>A la fin de la charge, il est impératif de retirer la batterie du chargeur (risque de détérioration de la batterie si celle-ci reste en charge)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endParaRPr lang="fr-FR" sz="1400" b="1" spc="-10" dirty="0">
              <a:solidFill>
                <a:srgbClr val="1A202B"/>
              </a:solidFill>
              <a:latin typeface="Arial"/>
              <a:cs typeface="Arial"/>
            </a:endParaRPr>
          </a:p>
          <a:p>
            <a:r>
              <a:rPr lang="fr-FR" sz="1400" b="1" dirty="0">
                <a:latin typeface="Arial"/>
                <a:cs typeface="Arial"/>
              </a:rPr>
              <a:t> 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endParaRPr lang="fr-FR" sz="1400" b="1" spc="-10" dirty="0">
              <a:solidFill>
                <a:srgbClr val="1A20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endParaRPr lang="fr-FR" sz="1400" b="1" spc="-10" dirty="0">
              <a:solidFill>
                <a:srgbClr val="1A202B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Chargeur</a:t>
            </a:r>
            <a:r>
              <a:rPr spc="-1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10" dirty="0"/>
              <a:t>batteries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552" y="1623059"/>
            <a:ext cx="3118104" cy="23378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Chargeur</a:t>
            </a:r>
            <a:r>
              <a:rPr spc="-1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10" dirty="0"/>
              <a:t>batteries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552" y="1623059"/>
            <a:ext cx="3118104" cy="23378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3801DC-31CC-4715-9381-9A4C6135E27D}"/>
              </a:ext>
            </a:extLst>
          </p:cNvPr>
          <p:cNvSpPr txBox="1"/>
          <p:nvPr/>
        </p:nvSpPr>
        <p:spPr>
          <a:xfrm>
            <a:off x="182072" y="1355725"/>
            <a:ext cx="56091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rial"/>
                <a:cs typeface="Arial"/>
              </a:rPr>
              <a:t>D’autre part, les chargeurs ne doivent pas être enfermés dans des placards ou meubles = ils doivent rester visible et accessible afin de contrôler la charge des batteries.</a:t>
            </a:r>
          </a:p>
          <a:p>
            <a:r>
              <a:rPr lang="fr-FR" sz="1800" b="1" dirty="0">
                <a:latin typeface="Arial"/>
                <a:cs typeface="Arial"/>
              </a:rPr>
              <a:t> </a:t>
            </a:r>
          </a:p>
          <a:p>
            <a:r>
              <a:rPr lang="fr-FR" sz="1800" b="1" dirty="0">
                <a:latin typeface="Arial"/>
                <a:cs typeface="Arial"/>
              </a:rPr>
              <a:t>Si vous n’utilisez pas les « control </a:t>
            </a:r>
            <a:r>
              <a:rPr lang="fr-FR" sz="1800" b="1" dirty="0" err="1">
                <a:latin typeface="Arial"/>
                <a:cs typeface="Arial"/>
              </a:rPr>
              <a:t>modul</a:t>
            </a:r>
            <a:r>
              <a:rPr lang="fr-FR" sz="1800" b="1" dirty="0">
                <a:latin typeface="Arial"/>
                <a:cs typeface="Arial"/>
              </a:rPr>
              <a:t> », donc les ARI pendant un certain temps, il est impératif de contrôler le niveau de charge des batteries.</a:t>
            </a:r>
          </a:p>
        </p:txBody>
      </p:sp>
    </p:spTree>
    <p:extLst>
      <p:ext uri="{BB962C8B-B14F-4D97-AF65-F5344CB8AC3E}">
        <p14:creationId xmlns:p14="http://schemas.microsoft.com/office/powerpoint/2010/main" val="4247871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172" y="1364666"/>
            <a:ext cx="5311775" cy="196468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0650" indent="-107950">
              <a:lnSpc>
                <a:spcPct val="100000"/>
              </a:lnSpc>
              <a:spcBef>
                <a:spcPts val="600"/>
              </a:spcBef>
              <a:buChar char="-"/>
              <a:tabLst>
                <a:tab pos="12065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bouteille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composite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6,8L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300b,</a:t>
            </a:r>
            <a:endParaRPr sz="1400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505"/>
              </a:spcBef>
              <a:buChar char="-"/>
              <a:tabLst>
                <a:tab pos="12065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poids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bouteille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vide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4,4kg,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495"/>
              </a:spcBef>
              <a:buChar char="-"/>
              <a:tabLst>
                <a:tab pos="120014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poids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bouteille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pleine:7,6kg,</a:t>
            </a:r>
            <a:endParaRPr sz="1400" dirty="0">
              <a:latin typeface="Arial"/>
              <a:cs typeface="Arial"/>
            </a:endParaRPr>
          </a:p>
          <a:p>
            <a:pPr marL="12700" marR="231775" indent="107950">
              <a:lnSpc>
                <a:spcPct val="129600"/>
              </a:lnSpc>
              <a:spcBef>
                <a:spcPts val="5"/>
              </a:spcBef>
              <a:buChar char="-"/>
              <a:tabLst>
                <a:tab pos="12065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habillage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fibre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carbone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/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fibre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verre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/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résine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époxy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avec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protections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partie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haute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basse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permet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se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passer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chaussette,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505"/>
              </a:spcBef>
              <a:buChar char="-"/>
              <a:tabLst>
                <a:tab pos="120014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d’une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durée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vie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30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1A202B"/>
                </a:solidFill>
                <a:latin typeface="Arial"/>
                <a:cs typeface="Arial"/>
              </a:rPr>
              <a:t>ans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avec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contrôle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annuel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obligatoire.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Bouteille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3305BF-9FEA-4988-A5BB-AAF3D73AD34A}"/>
              </a:ext>
            </a:extLst>
          </p:cNvPr>
          <p:cNvSpPr txBox="1"/>
          <p:nvPr/>
        </p:nvSpPr>
        <p:spPr>
          <a:xfrm>
            <a:off x="328592" y="3565525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1A202B"/>
                </a:solidFill>
                <a:highlight>
                  <a:srgbClr val="FFFF00"/>
                </a:highlight>
                <a:latin typeface="Arial"/>
                <a:cs typeface="Arial"/>
              </a:rPr>
              <a:t>Attention : si la bouteille chute d’une hauteur supérieure à 1 m, mettre la bouteille HS et l’envoyer au magasin (via une demande ISILOG)= requalification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A975019-83F8-4021-B189-FC76A6E76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935804"/>
            <a:ext cx="2458681" cy="327824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9115" cy="113788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3708" y="1170945"/>
            <a:ext cx="5649595" cy="36074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495550">
              <a:lnSpc>
                <a:spcPct val="100000"/>
              </a:lnSpc>
              <a:spcBef>
                <a:spcPts val="600"/>
              </a:spcBef>
            </a:pPr>
            <a:r>
              <a:rPr sz="1400" b="1" spc="-10" dirty="0">
                <a:solidFill>
                  <a:srgbClr val="C8201E"/>
                </a:solidFill>
                <a:latin typeface="Arial"/>
                <a:cs typeface="Arial"/>
              </a:rPr>
              <a:t>Robinet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Robinet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droit </a:t>
            </a:r>
            <a:r>
              <a:rPr sz="1400" b="1" dirty="0" err="1">
                <a:solidFill>
                  <a:srgbClr val="1A202B"/>
                </a:solidFill>
                <a:latin typeface="Arial"/>
                <a:cs typeface="Arial"/>
              </a:rPr>
              <a:t>comprenant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700" marR="59055" indent="539750">
              <a:lnSpc>
                <a:spcPct val="100000"/>
              </a:lnSpc>
              <a:spcBef>
                <a:spcPts val="495"/>
              </a:spcBef>
              <a:buAutoNum type="arabicPlain"/>
              <a:tabLst>
                <a:tab pos="55245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–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manomètre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«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indicateur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»</a:t>
            </a:r>
            <a:r>
              <a:rPr sz="14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pression.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Il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ne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dispense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pas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d’une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mise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sous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pression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l’appareil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lors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vérifications,</a:t>
            </a:r>
            <a:r>
              <a:rPr sz="1400" b="1" spc="50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il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permet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uniquement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contrôle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rapide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dans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stock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afin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d’identifier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fuite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lente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ou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intervention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pour</a:t>
            </a:r>
            <a:r>
              <a:rPr sz="14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ne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pas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prendre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bouteille</a:t>
            </a:r>
            <a:r>
              <a:rPr sz="1400" b="1" spc="-7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déjà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utilisée.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  <a:buClr>
                <a:srgbClr val="1A202B"/>
              </a:buClr>
              <a:buFont typeface="Arial"/>
              <a:buAutoNum type="arabicPlain"/>
            </a:pPr>
            <a:endParaRPr sz="1400" dirty="0">
              <a:latin typeface="Arial"/>
              <a:cs typeface="Arial"/>
            </a:endParaRPr>
          </a:p>
          <a:p>
            <a:pPr marL="12700" marR="153670" indent="638810" algn="just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65151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–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système</a:t>
            </a:r>
            <a:r>
              <a:rPr sz="1400" b="1" spc="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sécurité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limite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débit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cas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rupture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complète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robinet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400" b="1" i="1" dirty="0">
                <a:solidFill>
                  <a:srgbClr val="1A202B"/>
                </a:solidFill>
                <a:latin typeface="Arial"/>
                <a:cs typeface="Arial"/>
              </a:rPr>
              <a:t>minimise</a:t>
            </a:r>
            <a:r>
              <a:rPr sz="1400" b="1" i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A202B"/>
                </a:solidFill>
                <a:latin typeface="Arial"/>
                <a:cs typeface="Arial"/>
              </a:rPr>
              <a:t>l’effet</a:t>
            </a:r>
            <a:r>
              <a:rPr sz="1400" b="1" i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A202B"/>
                </a:solidFill>
                <a:latin typeface="Arial"/>
                <a:cs typeface="Arial"/>
              </a:rPr>
              <a:t>missile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)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limite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débit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en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cas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d’ouverture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accidentelle</a:t>
            </a:r>
            <a:r>
              <a:rPr sz="1400" b="1" spc="-7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robinet.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90"/>
              </a:spcBef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limiteur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débit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est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composé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d’une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bille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libre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l’intérieur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d’un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cylindre.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Lors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vérification</a:t>
            </a:r>
            <a:r>
              <a:rPr sz="1400" b="1" spc="-7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avant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gonflage,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si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bouteille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est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entièrement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vide,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vous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pouvez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entendre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bille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se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déplacer.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Attention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ne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pas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l’interpréter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comme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défaut!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Bouteille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622F21F-A386-4246-A4D9-5743B240D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515" y="1472010"/>
            <a:ext cx="2045494" cy="27273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3708" y="1171879"/>
            <a:ext cx="6092190" cy="2811026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018030">
              <a:lnSpc>
                <a:spcPct val="100000"/>
              </a:lnSpc>
              <a:spcBef>
                <a:spcPts val="600"/>
              </a:spcBef>
            </a:pPr>
            <a:r>
              <a:rPr sz="1200" b="1" dirty="0">
                <a:solidFill>
                  <a:srgbClr val="C8201E"/>
                </a:solidFill>
                <a:latin typeface="Arial"/>
                <a:cs typeface="Arial"/>
              </a:rPr>
              <a:t>Raccordement</a:t>
            </a:r>
            <a:r>
              <a:rPr sz="1200" b="1" spc="-5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8201E"/>
                </a:solidFill>
                <a:latin typeface="Arial"/>
                <a:cs typeface="Arial"/>
              </a:rPr>
              <a:t>«</a:t>
            </a:r>
            <a:r>
              <a:rPr sz="1200" b="1" spc="-7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8201E"/>
                </a:solidFill>
                <a:latin typeface="Arial"/>
                <a:cs typeface="Arial"/>
              </a:rPr>
              <a:t>Alpha</a:t>
            </a:r>
            <a:r>
              <a:rPr sz="1200" b="1" spc="2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8201E"/>
                </a:solidFill>
                <a:latin typeface="Arial"/>
                <a:cs typeface="Arial"/>
              </a:rPr>
              <a:t>click</a:t>
            </a:r>
            <a:r>
              <a:rPr sz="1200" b="1" spc="-3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C8201E"/>
                </a:solidFill>
                <a:latin typeface="Arial"/>
                <a:cs typeface="Arial"/>
              </a:rPr>
              <a:t>»</a:t>
            </a:r>
            <a:endParaRPr sz="1200" dirty="0">
              <a:latin typeface="Arial"/>
              <a:cs typeface="Arial"/>
            </a:endParaRPr>
          </a:p>
          <a:p>
            <a:pPr marL="12700" marR="38100" indent="127635">
              <a:lnSpc>
                <a:spcPct val="100000"/>
              </a:lnSpc>
              <a:spcBef>
                <a:spcPts val="505"/>
              </a:spcBef>
            </a:pP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dispositif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«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Alpha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click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»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permet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raccorder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simplement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une </a:t>
            </a:r>
            <a:r>
              <a:rPr sz="1200" b="1" spc="-10" dirty="0">
                <a:latin typeface="Arial"/>
                <a:cs typeface="Arial"/>
              </a:rPr>
              <a:t>bouteille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ARI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au </a:t>
            </a:r>
            <a:r>
              <a:rPr sz="1200" b="1" spc="-10" dirty="0">
                <a:latin typeface="Arial"/>
                <a:cs typeface="Arial"/>
              </a:rPr>
              <a:t>détendeur.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suffit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simplement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d’installer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bouteille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dossard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une </a:t>
            </a:r>
            <a:r>
              <a:rPr sz="1200" b="1" dirty="0">
                <a:latin typeface="Arial"/>
                <a:cs typeface="Arial"/>
              </a:rPr>
              <a:t>pression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robinet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l’ARI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niveau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raccordement.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clic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signifie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que</a:t>
            </a:r>
            <a:r>
              <a:rPr sz="1200" b="1" spc="-25" dirty="0">
                <a:latin typeface="Arial"/>
                <a:cs typeface="Arial"/>
              </a:rPr>
              <a:t> la </a:t>
            </a:r>
            <a:r>
              <a:rPr sz="1200" b="1" dirty="0">
                <a:latin typeface="Arial"/>
                <a:cs typeface="Arial"/>
              </a:rPr>
              <a:t>bouteille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est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connectée,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reste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plus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qu’à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serrer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dispositif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maintien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la </a:t>
            </a:r>
            <a:r>
              <a:rPr sz="1200" b="1" spc="-10" dirty="0">
                <a:latin typeface="Arial"/>
                <a:cs typeface="Arial"/>
              </a:rPr>
              <a:t>bouteille.</a:t>
            </a:r>
            <a:endParaRPr sz="1200" dirty="0">
              <a:latin typeface="Arial"/>
              <a:cs typeface="Arial"/>
            </a:endParaRPr>
          </a:p>
          <a:p>
            <a:pPr marL="12700" marR="59055" indent="127635">
              <a:lnSpc>
                <a:spcPct val="100000"/>
              </a:lnSpc>
              <a:spcBef>
                <a:spcPts val="490"/>
              </a:spcBef>
            </a:pPr>
            <a:r>
              <a:rPr sz="1200" b="1" dirty="0">
                <a:latin typeface="Arial"/>
                <a:cs typeface="Arial"/>
              </a:rPr>
              <a:t>Pour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retirer,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desserrer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dispositif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maintien,</a:t>
            </a:r>
            <a:r>
              <a:rPr sz="1200" b="1" spc="3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effectuer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 quart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tour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vers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droite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exercer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pression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partie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verte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 raccord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avant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retirer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la </a:t>
            </a:r>
            <a:r>
              <a:rPr sz="1200" b="1" spc="-10" dirty="0">
                <a:latin typeface="Arial"/>
                <a:cs typeface="Arial"/>
              </a:rPr>
              <a:t>bouteille.</a:t>
            </a:r>
            <a:endParaRPr sz="1200" dirty="0">
              <a:latin typeface="Arial"/>
              <a:cs typeface="Arial"/>
            </a:endParaRPr>
          </a:p>
          <a:p>
            <a:pPr marL="12700" marR="5080" indent="127635">
              <a:lnSpc>
                <a:spcPct val="100000"/>
              </a:lnSpc>
              <a:spcBef>
                <a:spcPts val="509"/>
              </a:spcBef>
            </a:pPr>
            <a:r>
              <a:rPr sz="1200" b="1" dirty="0">
                <a:latin typeface="Arial"/>
                <a:cs typeface="Arial"/>
              </a:rPr>
              <a:t>Si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circuit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d’air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n’est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totalement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purgé (</a:t>
            </a:r>
            <a:r>
              <a:rPr sz="1200" b="1" i="1" dirty="0">
                <a:latin typeface="Arial"/>
                <a:cs typeface="Arial"/>
              </a:rPr>
              <a:t>également</a:t>
            </a:r>
            <a:r>
              <a:rPr sz="1200" b="1" i="1" spc="-5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lors</a:t>
            </a:r>
            <a:r>
              <a:rPr sz="1200" b="1" i="1" spc="-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du</a:t>
            </a:r>
            <a:r>
              <a:rPr sz="1200" b="1" i="1" spc="-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gonflage</a:t>
            </a:r>
            <a:r>
              <a:rPr sz="1200" b="1" dirty="0">
                <a:latin typeface="Arial"/>
                <a:cs typeface="Arial"/>
              </a:rPr>
              <a:t>)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retrait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bouteille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possible.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1200" dirty="0">
              <a:latin typeface="Arial"/>
              <a:cs typeface="Arial"/>
            </a:endParaRPr>
          </a:p>
          <a:p>
            <a:pPr marL="99060" algn="ctr">
              <a:lnSpc>
                <a:spcPct val="100000"/>
              </a:lnSpc>
            </a:pPr>
            <a:r>
              <a:rPr sz="1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PAS</a:t>
            </a:r>
            <a:r>
              <a:rPr sz="12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D’IMMERSION</a:t>
            </a:r>
            <a:r>
              <a:rPr sz="12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du</a:t>
            </a:r>
            <a:r>
              <a:rPr sz="12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robinet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Bouteille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3553967"/>
            <a:ext cx="693419" cy="58674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C8B64A3-D2E1-4F82-9BD2-206DCEF8A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085" y="593725"/>
            <a:ext cx="2743200" cy="3657600"/>
          </a:xfrm>
          <a:prstGeom prst="rect">
            <a:avLst/>
          </a:prstGeom>
        </p:spPr>
      </p:pic>
      <p:sp>
        <p:nvSpPr>
          <p:cNvPr id="11" name="ZoneTexte 7">
            <a:hlinkClick r:id="rId4"/>
            <a:extLst>
              <a:ext uri="{FF2B5EF4-FFF2-40B4-BE49-F238E27FC236}">
                <a16:creationId xmlns:a16="http://schemas.microsoft.com/office/drawing/2014/main" id="{663F9F45-758F-4737-B8E4-A92569A9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254111"/>
            <a:ext cx="15128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200" dirty="0">
                <a:solidFill>
                  <a:srgbClr val="0070C0"/>
                </a:solidFill>
              </a:rPr>
              <a:t>Vidéo : Alpha click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Vue</a:t>
            </a:r>
            <a:r>
              <a:rPr spc="-125" dirty="0"/>
              <a:t> </a:t>
            </a:r>
            <a:r>
              <a:rPr spc="-10" dirty="0"/>
              <a:t>éclatée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347" y="1142998"/>
            <a:ext cx="5891783" cy="38953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9BA1C6-EA09-4925-AAA2-8614F13C6131}"/>
              </a:ext>
            </a:extLst>
          </p:cNvPr>
          <p:cNvSpPr txBox="1"/>
          <p:nvPr/>
        </p:nvSpPr>
        <p:spPr>
          <a:xfrm>
            <a:off x="6781800" y="2159426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u="sng" dirty="0"/>
              <a:t>Rappel </a:t>
            </a:r>
            <a:r>
              <a:rPr lang="fr-FR" sz="1200" dirty="0"/>
              <a:t>: Il est interdit d’écrire quoique ce soit sur l’ensemble des matériels (sous peine de non-conformité du matériel)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84754" y="1416558"/>
            <a:ext cx="686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8201E"/>
                </a:solidFill>
                <a:latin typeface="Arial"/>
                <a:cs typeface="Arial"/>
              </a:rPr>
              <a:t>Gonflage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534" y="1909063"/>
            <a:ext cx="5317490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Durant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transitoire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déploiement,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types 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robinetterie</a:t>
            </a:r>
            <a:r>
              <a:rPr sz="1200" b="1" spc="-20" dirty="0">
                <a:latin typeface="Arial"/>
                <a:cs typeface="Arial"/>
              </a:rPr>
              <a:t> vont </a:t>
            </a:r>
            <a:r>
              <a:rPr sz="1200" b="1" dirty="0">
                <a:latin typeface="Arial"/>
                <a:cs typeface="Arial"/>
              </a:rPr>
              <a:t>cohabiter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alpha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click.</a:t>
            </a:r>
            <a:endParaRPr sz="1200">
              <a:latin typeface="Arial"/>
              <a:cs typeface="Arial"/>
            </a:endParaRPr>
          </a:p>
          <a:p>
            <a:pPr marL="12700" marR="79375" indent="127635">
              <a:lnSpc>
                <a:spcPct val="100000"/>
              </a:lnSpc>
              <a:spcBef>
                <a:spcPts val="500"/>
              </a:spcBef>
              <a:tabLst>
                <a:tab pos="1650364" algn="l"/>
              </a:tabLst>
            </a:pPr>
            <a:r>
              <a:rPr sz="1200" b="1" dirty="0">
                <a:latin typeface="Arial"/>
                <a:cs typeface="Arial"/>
              </a:rPr>
              <a:t>Une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pièce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d’adaptation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est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disposition,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visser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sortie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300b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du </a:t>
            </a:r>
            <a:r>
              <a:rPr sz="1200" b="1" spc="-10" dirty="0">
                <a:latin typeface="Arial"/>
                <a:cs typeface="Arial"/>
              </a:rPr>
              <a:t>compresseur</a:t>
            </a:r>
            <a:r>
              <a:rPr sz="1200" b="1" dirty="0">
                <a:latin typeface="Arial"/>
                <a:cs typeface="Arial"/>
              </a:rPr>
              <a:t>	,elle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pourra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recevoir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nouvelle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bouteille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MSA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9823" y="2521711"/>
            <a:ext cx="6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7492" y="2950209"/>
            <a:ext cx="410019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marR="5080" indent="-453390">
              <a:lnSpc>
                <a:spcPct val="135000"/>
              </a:lnSpc>
              <a:spcBef>
                <a:spcPts val="100"/>
              </a:spcBef>
            </a:pP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Rappel</a:t>
            </a:r>
            <a:r>
              <a:rPr sz="12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:</a:t>
            </a:r>
            <a:r>
              <a:rPr sz="1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le</a:t>
            </a:r>
            <a:r>
              <a:rPr sz="12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remplissage</a:t>
            </a:r>
            <a:r>
              <a:rPr sz="12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du</a:t>
            </a:r>
            <a:r>
              <a:rPr sz="12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carnet</a:t>
            </a:r>
            <a:r>
              <a:rPr sz="12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à</a:t>
            </a:r>
            <a:r>
              <a:rPr sz="12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chaque</a:t>
            </a:r>
            <a:r>
              <a:rPr sz="12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gonflage </a:t>
            </a:r>
            <a:r>
              <a:rPr sz="12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est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obligatoire dans</a:t>
            </a:r>
            <a:r>
              <a:rPr sz="12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la</a:t>
            </a:r>
            <a:r>
              <a:rPr sz="12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tracabilté</a:t>
            </a:r>
            <a:r>
              <a:rPr sz="12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des</a:t>
            </a:r>
            <a:r>
              <a:rPr sz="12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bouteilles.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Bouteille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572" y="2833116"/>
            <a:ext cx="693420" cy="58674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295644" y="1572767"/>
            <a:ext cx="2710180" cy="1842770"/>
            <a:chOff x="6295644" y="1572767"/>
            <a:chExt cx="2710180" cy="184277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3095" y="1572767"/>
              <a:ext cx="2455164" cy="18425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641079" y="2519172"/>
              <a:ext cx="360045" cy="180340"/>
            </a:xfrm>
            <a:custGeom>
              <a:avLst/>
              <a:gdLst/>
              <a:ahLst/>
              <a:cxnLst/>
              <a:rect l="l" t="t" r="r" b="b"/>
              <a:pathLst>
                <a:path w="360045" h="180339">
                  <a:moveTo>
                    <a:pt x="90297" y="0"/>
                  </a:moveTo>
                  <a:lnTo>
                    <a:pt x="0" y="89915"/>
                  </a:lnTo>
                  <a:lnTo>
                    <a:pt x="90297" y="179831"/>
                  </a:lnTo>
                  <a:lnTo>
                    <a:pt x="90297" y="134874"/>
                  </a:lnTo>
                  <a:lnTo>
                    <a:pt x="359664" y="134874"/>
                  </a:lnTo>
                  <a:lnTo>
                    <a:pt x="359664" y="44957"/>
                  </a:lnTo>
                  <a:lnTo>
                    <a:pt x="90297" y="44957"/>
                  </a:lnTo>
                  <a:lnTo>
                    <a:pt x="9029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41079" y="2519172"/>
              <a:ext cx="360045" cy="180340"/>
            </a:xfrm>
            <a:custGeom>
              <a:avLst/>
              <a:gdLst/>
              <a:ahLst/>
              <a:cxnLst/>
              <a:rect l="l" t="t" r="r" b="b"/>
              <a:pathLst>
                <a:path w="360045" h="180339">
                  <a:moveTo>
                    <a:pt x="0" y="89915"/>
                  </a:moveTo>
                  <a:lnTo>
                    <a:pt x="90297" y="0"/>
                  </a:lnTo>
                  <a:lnTo>
                    <a:pt x="90297" y="44957"/>
                  </a:lnTo>
                  <a:lnTo>
                    <a:pt x="359664" y="44957"/>
                  </a:lnTo>
                  <a:lnTo>
                    <a:pt x="359664" y="134874"/>
                  </a:lnTo>
                  <a:lnTo>
                    <a:pt x="90297" y="134874"/>
                  </a:lnTo>
                  <a:lnTo>
                    <a:pt x="90297" y="179831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00216" y="1979675"/>
              <a:ext cx="901065" cy="180340"/>
            </a:xfrm>
            <a:custGeom>
              <a:avLst/>
              <a:gdLst/>
              <a:ahLst/>
              <a:cxnLst/>
              <a:rect l="l" t="t" r="r" b="b"/>
              <a:pathLst>
                <a:path w="901065" h="180339">
                  <a:moveTo>
                    <a:pt x="675132" y="0"/>
                  </a:moveTo>
                  <a:lnTo>
                    <a:pt x="675132" y="44958"/>
                  </a:lnTo>
                  <a:lnTo>
                    <a:pt x="0" y="44958"/>
                  </a:lnTo>
                  <a:lnTo>
                    <a:pt x="0" y="134874"/>
                  </a:lnTo>
                  <a:lnTo>
                    <a:pt x="675132" y="134874"/>
                  </a:lnTo>
                  <a:lnTo>
                    <a:pt x="675132" y="179831"/>
                  </a:lnTo>
                  <a:lnTo>
                    <a:pt x="900684" y="89916"/>
                  </a:lnTo>
                  <a:lnTo>
                    <a:pt x="6751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00216" y="1979675"/>
              <a:ext cx="901065" cy="180340"/>
            </a:xfrm>
            <a:custGeom>
              <a:avLst/>
              <a:gdLst/>
              <a:ahLst/>
              <a:cxnLst/>
              <a:rect l="l" t="t" r="r" b="b"/>
              <a:pathLst>
                <a:path w="901065" h="180339">
                  <a:moveTo>
                    <a:pt x="0" y="44958"/>
                  </a:moveTo>
                  <a:lnTo>
                    <a:pt x="675132" y="44958"/>
                  </a:lnTo>
                  <a:lnTo>
                    <a:pt x="675132" y="0"/>
                  </a:lnTo>
                  <a:lnTo>
                    <a:pt x="900684" y="89916"/>
                  </a:lnTo>
                  <a:lnTo>
                    <a:pt x="675132" y="179831"/>
                  </a:lnTo>
                  <a:lnTo>
                    <a:pt x="675132" y="134874"/>
                  </a:lnTo>
                  <a:lnTo>
                    <a:pt x="0" y="134874"/>
                  </a:lnTo>
                  <a:lnTo>
                    <a:pt x="0" y="44958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55775" y="2514600"/>
            <a:ext cx="548640" cy="189230"/>
            <a:chOff x="1255775" y="2514600"/>
            <a:chExt cx="548640" cy="189230"/>
          </a:xfrm>
        </p:grpSpPr>
        <p:sp>
          <p:nvSpPr>
            <p:cNvPr id="16" name="object 16"/>
            <p:cNvSpPr/>
            <p:nvPr/>
          </p:nvSpPr>
          <p:spPr>
            <a:xfrm>
              <a:off x="1260347" y="2519172"/>
              <a:ext cx="539750" cy="180340"/>
            </a:xfrm>
            <a:custGeom>
              <a:avLst/>
              <a:gdLst/>
              <a:ahLst/>
              <a:cxnLst/>
              <a:rect l="l" t="t" r="r" b="b"/>
              <a:pathLst>
                <a:path w="539750" h="180339">
                  <a:moveTo>
                    <a:pt x="404241" y="0"/>
                  </a:moveTo>
                  <a:lnTo>
                    <a:pt x="404241" y="44957"/>
                  </a:lnTo>
                  <a:lnTo>
                    <a:pt x="0" y="44957"/>
                  </a:lnTo>
                  <a:lnTo>
                    <a:pt x="0" y="134874"/>
                  </a:lnTo>
                  <a:lnTo>
                    <a:pt x="404241" y="134874"/>
                  </a:lnTo>
                  <a:lnTo>
                    <a:pt x="404241" y="179831"/>
                  </a:lnTo>
                  <a:lnTo>
                    <a:pt x="539496" y="89915"/>
                  </a:lnTo>
                  <a:lnTo>
                    <a:pt x="40424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0347" y="2519172"/>
              <a:ext cx="539750" cy="180340"/>
            </a:xfrm>
            <a:custGeom>
              <a:avLst/>
              <a:gdLst/>
              <a:ahLst/>
              <a:cxnLst/>
              <a:rect l="l" t="t" r="r" b="b"/>
              <a:pathLst>
                <a:path w="539750" h="180339">
                  <a:moveTo>
                    <a:pt x="0" y="44957"/>
                  </a:moveTo>
                  <a:lnTo>
                    <a:pt x="404241" y="44957"/>
                  </a:lnTo>
                  <a:lnTo>
                    <a:pt x="404241" y="0"/>
                  </a:lnTo>
                  <a:lnTo>
                    <a:pt x="539496" y="89915"/>
                  </a:lnTo>
                  <a:lnTo>
                    <a:pt x="404241" y="179831"/>
                  </a:lnTo>
                  <a:lnTo>
                    <a:pt x="404241" y="134874"/>
                  </a:lnTo>
                  <a:lnTo>
                    <a:pt x="0" y="134874"/>
                  </a:lnTo>
                  <a:lnTo>
                    <a:pt x="0" y="44957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396484" y="2514600"/>
            <a:ext cx="730250" cy="189230"/>
            <a:chOff x="5396484" y="2514600"/>
            <a:chExt cx="730250" cy="189230"/>
          </a:xfrm>
        </p:grpSpPr>
        <p:sp>
          <p:nvSpPr>
            <p:cNvPr id="19" name="object 19"/>
            <p:cNvSpPr/>
            <p:nvPr/>
          </p:nvSpPr>
          <p:spPr>
            <a:xfrm>
              <a:off x="5401056" y="2519172"/>
              <a:ext cx="721360" cy="180340"/>
            </a:xfrm>
            <a:custGeom>
              <a:avLst/>
              <a:gdLst/>
              <a:ahLst/>
              <a:cxnLst/>
              <a:rect l="l" t="t" r="r" b="b"/>
              <a:pathLst>
                <a:path w="721360" h="180339">
                  <a:moveTo>
                    <a:pt x="540258" y="0"/>
                  </a:moveTo>
                  <a:lnTo>
                    <a:pt x="540258" y="44957"/>
                  </a:lnTo>
                  <a:lnTo>
                    <a:pt x="0" y="44957"/>
                  </a:lnTo>
                  <a:lnTo>
                    <a:pt x="0" y="134874"/>
                  </a:lnTo>
                  <a:lnTo>
                    <a:pt x="540258" y="134874"/>
                  </a:lnTo>
                  <a:lnTo>
                    <a:pt x="540258" y="179831"/>
                  </a:lnTo>
                  <a:lnTo>
                    <a:pt x="720852" y="89915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01056" y="2519172"/>
              <a:ext cx="721360" cy="180340"/>
            </a:xfrm>
            <a:custGeom>
              <a:avLst/>
              <a:gdLst/>
              <a:ahLst/>
              <a:cxnLst/>
              <a:rect l="l" t="t" r="r" b="b"/>
              <a:pathLst>
                <a:path w="721360" h="180339">
                  <a:moveTo>
                    <a:pt x="0" y="44957"/>
                  </a:moveTo>
                  <a:lnTo>
                    <a:pt x="540258" y="44957"/>
                  </a:lnTo>
                  <a:lnTo>
                    <a:pt x="540258" y="0"/>
                  </a:lnTo>
                  <a:lnTo>
                    <a:pt x="720852" y="89915"/>
                  </a:lnTo>
                  <a:lnTo>
                    <a:pt x="540258" y="179831"/>
                  </a:lnTo>
                  <a:lnTo>
                    <a:pt x="540258" y="134874"/>
                  </a:lnTo>
                  <a:lnTo>
                    <a:pt x="0" y="134874"/>
                  </a:lnTo>
                  <a:lnTo>
                    <a:pt x="0" y="44957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193925"/>
            <a:ext cx="513588" cy="4069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0192" y="4093464"/>
            <a:ext cx="694944" cy="5867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1243" y="1343206"/>
            <a:ext cx="8475980" cy="28867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3975" algn="ctr">
              <a:lnSpc>
                <a:spcPct val="100000"/>
              </a:lnSpc>
              <a:spcBef>
                <a:spcPts val="600"/>
              </a:spcBef>
            </a:pPr>
            <a:r>
              <a:rPr lang="fr-FR" sz="1400" b="1" spc="-25" dirty="0">
                <a:solidFill>
                  <a:srgbClr val="C8201E"/>
                </a:solidFill>
                <a:latin typeface="Arial"/>
                <a:cs typeface="Arial"/>
              </a:rPr>
              <a:t>Dossard </a:t>
            </a:r>
            <a:r>
              <a:rPr sz="1400" b="1" spc="-25" dirty="0">
                <a:solidFill>
                  <a:srgbClr val="C8201E"/>
                </a:solidFill>
                <a:latin typeface="Arial"/>
                <a:cs typeface="Arial"/>
              </a:rPr>
              <a:t>ARI</a:t>
            </a:r>
            <a:endParaRPr sz="1400" dirty="0">
              <a:latin typeface="Arial"/>
              <a:cs typeface="Arial"/>
            </a:endParaRPr>
          </a:p>
          <a:p>
            <a:pPr marL="160020">
              <a:lnSpc>
                <a:spcPct val="100000"/>
              </a:lnSpc>
              <a:spcBef>
                <a:spcPts val="500"/>
              </a:spcBef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Si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nécessaire,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1A202B"/>
                </a:solidFill>
                <a:latin typeface="Arial"/>
                <a:cs typeface="Arial"/>
              </a:rPr>
              <a:t>décontamination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 primaire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peut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avoir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lieu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directement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4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lieu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l’intervention:</a:t>
            </a:r>
            <a:endParaRPr sz="1400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495"/>
              </a:spcBef>
              <a:buChar char="-"/>
              <a:tabLst>
                <a:tab pos="12065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laisser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bouteille</a:t>
            </a:r>
            <a:r>
              <a:rPr sz="1400" b="1" spc="-7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dossard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mettre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l’ARI sous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pression,</a:t>
            </a:r>
            <a:endParaRPr sz="1400" dirty="0">
              <a:latin typeface="Arial"/>
              <a:cs typeface="Arial"/>
            </a:endParaRPr>
          </a:p>
          <a:p>
            <a:pPr marL="2368550" marR="60325" indent="-1215390">
              <a:lnSpc>
                <a:spcPct val="100000"/>
              </a:lnSpc>
              <a:spcBef>
                <a:spcPts val="5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sinon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l’eau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pénétrera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circuit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d’air,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ira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jusqu’au</a:t>
            </a:r>
            <a:r>
              <a:rPr sz="1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détendeur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lors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l’utilisation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air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peut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geler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altérer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fonctionnement.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505"/>
              </a:spcBef>
              <a:buChar char="-"/>
              <a:tabLst>
                <a:tab pos="120014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rincer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l’eau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clair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sans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pression,</a:t>
            </a:r>
            <a:endParaRPr sz="1400" dirty="0">
              <a:latin typeface="Arial"/>
              <a:cs typeface="Arial"/>
            </a:endParaRPr>
          </a:p>
          <a:p>
            <a:pPr marL="55880" algn="ctr">
              <a:lnSpc>
                <a:spcPct val="100000"/>
              </a:lnSpc>
              <a:spcBef>
                <a:spcPts val="49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JAMAIS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UTILISER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NETTOYEUR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HAUTE</a:t>
            </a:r>
            <a:r>
              <a:rPr sz="1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PRESSION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400" b="1" i="1" spc="-10" dirty="0">
                <a:solidFill>
                  <a:srgbClr val="FF0000"/>
                </a:solidFill>
                <a:latin typeface="Arial"/>
                <a:cs typeface="Arial"/>
              </a:rPr>
              <a:t>KARCHER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400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Char char="-"/>
              <a:tabLst>
                <a:tab pos="12065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brosser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avec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l’eau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tiède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savon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400" b="1" i="1" dirty="0">
                <a:solidFill>
                  <a:srgbClr val="1A202B"/>
                </a:solidFill>
                <a:latin typeface="Arial"/>
                <a:cs typeface="Arial"/>
              </a:rPr>
              <a:t>marque</a:t>
            </a:r>
            <a:r>
              <a:rPr sz="1400" b="1" i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400" b="1" i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A202B"/>
                </a:solidFill>
                <a:latin typeface="Arial"/>
                <a:cs typeface="Arial"/>
              </a:rPr>
              <a:t>produit</a:t>
            </a:r>
            <a:r>
              <a:rPr sz="1400" b="1" i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400" b="1" i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A202B"/>
                </a:solidFill>
                <a:latin typeface="Arial"/>
                <a:cs typeface="Arial"/>
              </a:rPr>
              <a:t>utiliser</a:t>
            </a:r>
            <a:r>
              <a:rPr sz="1400" b="1" i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400" b="1" i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A202B"/>
                </a:solidFill>
                <a:latin typeface="Arial"/>
                <a:cs typeface="Arial"/>
              </a:rPr>
              <a:t>venir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)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495"/>
              </a:spcBef>
              <a:buChar char="-"/>
              <a:tabLst>
                <a:tab pos="120014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rincer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abondamment.</a:t>
            </a:r>
            <a:endParaRPr sz="1400" dirty="0">
              <a:latin typeface="Arial"/>
              <a:cs typeface="Arial"/>
            </a:endParaRPr>
          </a:p>
          <a:p>
            <a:pPr marL="55880" algn="ctr">
              <a:lnSpc>
                <a:spcPct val="100000"/>
              </a:lnSpc>
              <a:spcBef>
                <a:spcPts val="505"/>
              </a:spcBef>
            </a:pP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PAS</a:t>
            </a:r>
            <a:r>
              <a:rPr sz="1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D’IMMERSION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Nettoyage</a:t>
            </a:r>
            <a:r>
              <a:rPr spc="-60" dirty="0"/>
              <a:t> </a:t>
            </a:r>
            <a:r>
              <a:rPr dirty="0"/>
              <a:t>de</a:t>
            </a:r>
            <a:r>
              <a:rPr spc="-75" dirty="0"/>
              <a:t> </a:t>
            </a:r>
            <a:r>
              <a:rPr spc="-10" dirty="0"/>
              <a:t>l’ARI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900" y="0"/>
            <a:ext cx="1620011" cy="145999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708" y="1474726"/>
            <a:ext cx="8330692" cy="27039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605"/>
              </a:spcBef>
            </a:pPr>
            <a:r>
              <a:rPr sz="1400" b="1" u="sng" dirty="0">
                <a:solidFill>
                  <a:srgbClr val="1A202B"/>
                </a:solidFill>
                <a:latin typeface="Arial"/>
                <a:cs typeface="Arial"/>
              </a:rPr>
              <a:t>Nettoyage</a:t>
            </a:r>
            <a:r>
              <a:rPr sz="1400" b="1" u="sng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u="sng" dirty="0" err="1">
                <a:solidFill>
                  <a:srgbClr val="1A202B"/>
                </a:solidFill>
                <a:latin typeface="Arial"/>
                <a:cs typeface="Arial"/>
              </a:rPr>
              <a:t>approfondi</a:t>
            </a:r>
            <a:r>
              <a:rPr sz="1400" b="1" u="sng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u="sng" spc="-50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endParaRPr lang="fr-FR" sz="1400" b="1" u="sng" spc="-50" dirty="0">
              <a:solidFill>
                <a:srgbClr val="1A202B"/>
              </a:solidFill>
              <a:latin typeface="Arial"/>
              <a:cs typeface="Arial"/>
            </a:endParaRPr>
          </a:p>
          <a:p>
            <a:pPr marL="195580">
              <a:lnSpc>
                <a:spcPct val="100000"/>
              </a:lnSpc>
              <a:spcBef>
                <a:spcPts val="605"/>
              </a:spcBef>
            </a:pPr>
            <a:endParaRPr sz="1400" u="sng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505"/>
              </a:spcBef>
              <a:buChar char="-"/>
              <a:tabLst>
                <a:tab pos="12065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retirer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bouteille,</a:t>
            </a:r>
            <a:endParaRPr sz="1400" dirty="0">
              <a:latin typeface="Arial"/>
              <a:cs typeface="Arial"/>
            </a:endParaRPr>
          </a:p>
          <a:p>
            <a:pPr marL="12700" marR="68580" indent="107950">
              <a:lnSpc>
                <a:spcPts val="1660"/>
              </a:lnSpc>
              <a:spcBef>
                <a:spcPts val="590"/>
              </a:spcBef>
              <a:buChar char="-"/>
              <a:tabLst>
                <a:tab pos="12065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nettoyage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dossard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bouteille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l’eau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savonneuse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tiède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(30</a:t>
            </a:r>
            <a:r>
              <a:rPr lang="fr-FR" sz="1400" b="1" dirty="0">
                <a:solidFill>
                  <a:srgbClr val="1A202B"/>
                </a:solidFill>
                <a:latin typeface="Yu Gothic"/>
                <a:cs typeface="Arial"/>
              </a:rPr>
              <a:t>°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C)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avec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éponge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non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grattante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ou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lingette.</a:t>
            </a:r>
            <a:endParaRPr sz="1400" dirty="0">
              <a:latin typeface="Arial"/>
              <a:cs typeface="Arial"/>
            </a:endParaRPr>
          </a:p>
          <a:p>
            <a:pPr marL="120014" marR="5080" indent="-107950">
              <a:lnSpc>
                <a:spcPts val="2180"/>
              </a:lnSpc>
              <a:spcBef>
                <a:spcPts val="105"/>
              </a:spcBef>
              <a:buChar char="-"/>
              <a:tabLst>
                <a:tab pos="300355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Nettoyer</a:t>
            </a:r>
            <a:r>
              <a:rPr sz="14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Control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Modul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l’aide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lingettes,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il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ne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doit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jamais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être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immergé. </a:t>
            </a:r>
            <a:endParaRPr lang="fr-FR" sz="1400" b="1" spc="-10" dirty="0">
              <a:solidFill>
                <a:srgbClr val="1A202B"/>
              </a:solidFill>
              <a:latin typeface="Arial"/>
              <a:cs typeface="Arial"/>
            </a:endParaRPr>
          </a:p>
          <a:p>
            <a:pPr marL="12064" marR="5080" algn="ctr">
              <a:lnSpc>
                <a:spcPts val="2180"/>
              </a:lnSpc>
              <a:spcBef>
                <a:spcPts val="105"/>
              </a:spcBef>
              <a:tabLst>
                <a:tab pos="300355" algn="l"/>
              </a:tabLst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sz="1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PAS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RETIRER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1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BATTERIE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PENDANT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1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PHASES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NETTOYAGE 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1400" dirty="0">
              <a:latin typeface="Arial"/>
              <a:cs typeface="Arial"/>
            </a:endParaRPr>
          </a:p>
          <a:p>
            <a:pPr marL="12700" marR="591820" indent="107950">
              <a:lnSpc>
                <a:spcPct val="100000"/>
              </a:lnSpc>
              <a:spcBef>
                <a:spcPts val="340"/>
              </a:spcBef>
              <a:buChar char="-"/>
              <a:tabLst>
                <a:tab pos="120650" algn="l"/>
              </a:tabLst>
            </a:pPr>
            <a:r>
              <a:rPr sz="1400" b="1" dirty="0">
                <a:latin typeface="Arial"/>
                <a:cs typeface="Arial"/>
              </a:rPr>
              <a:t>Nettoyer et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désinfecter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cagoule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d’évacuation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l’aide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lingettes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de </a:t>
            </a:r>
            <a:r>
              <a:rPr sz="1400" b="1" dirty="0">
                <a:latin typeface="Arial"/>
                <a:cs typeface="Arial"/>
              </a:rPr>
              <a:t>nettoyage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masques.</a:t>
            </a:r>
            <a:endParaRPr sz="1400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509"/>
              </a:spcBef>
              <a:buChar char="-"/>
              <a:tabLst>
                <a:tab pos="12065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laisser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l’ensemble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sécher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l’air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libre.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Nettoyage</a:t>
            </a:r>
            <a:r>
              <a:rPr spc="-80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20" dirty="0"/>
              <a:t>l’ARI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7016" y="1203325"/>
            <a:ext cx="7721092" cy="3586751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595"/>
              </a:spcBef>
            </a:pPr>
            <a:r>
              <a:rPr sz="1400" b="1" u="sng" dirty="0">
                <a:solidFill>
                  <a:srgbClr val="1A202B"/>
                </a:solidFill>
                <a:latin typeface="Arial"/>
                <a:cs typeface="Arial"/>
              </a:rPr>
              <a:t>Si le degré de salissure l’impose :</a:t>
            </a:r>
          </a:p>
          <a:p>
            <a:pPr marL="355600" marR="313055" indent="-342900">
              <a:lnSpc>
                <a:spcPct val="100000"/>
              </a:lnSpc>
              <a:spcBef>
                <a:spcPts val="495"/>
              </a:spcBef>
              <a:buChar char="-"/>
              <a:tabLst>
                <a:tab pos="16510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démonter la SAD au niveau du raccord et mettre le bouchon étanche fourni lors de la livraison</a:t>
            </a:r>
            <a:endParaRPr lang="fr-FR" sz="1400" b="1" dirty="0">
              <a:solidFill>
                <a:srgbClr val="1A202B"/>
              </a:solidFill>
              <a:latin typeface="Arial"/>
              <a:cs typeface="Arial"/>
            </a:endParaRPr>
          </a:p>
          <a:p>
            <a:pPr marL="355600" marR="313055" indent="-342900">
              <a:lnSpc>
                <a:spcPct val="100000"/>
              </a:lnSpc>
              <a:spcBef>
                <a:spcPts val="495"/>
              </a:spcBef>
              <a:buChar char="-"/>
              <a:tabLst>
                <a:tab pos="165100" algn="l"/>
              </a:tabLst>
            </a:pPr>
            <a:endParaRPr lang="fr-FR" sz="1400" b="1" dirty="0">
              <a:solidFill>
                <a:srgbClr val="1A202B"/>
              </a:solidFill>
              <a:latin typeface="Arial"/>
              <a:cs typeface="Arial"/>
            </a:endParaRPr>
          </a:p>
          <a:p>
            <a:pPr marL="355600" marR="313055" indent="-342900">
              <a:lnSpc>
                <a:spcPct val="100000"/>
              </a:lnSpc>
              <a:spcBef>
                <a:spcPts val="495"/>
              </a:spcBef>
              <a:buChar char="-"/>
              <a:tabLst>
                <a:tab pos="165100" algn="l"/>
              </a:tabLst>
            </a:pPr>
            <a:endParaRPr lang="fr-FR" sz="1400" b="1" dirty="0">
              <a:solidFill>
                <a:srgbClr val="1A202B"/>
              </a:solidFill>
              <a:latin typeface="Arial"/>
              <a:cs typeface="Arial"/>
            </a:endParaRPr>
          </a:p>
          <a:p>
            <a:pPr marL="355600" marR="313055" indent="-342900">
              <a:lnSpc>
                <a:spcPct val="100000"/>
              </a:lnSpc>
              <a:spcBef>
                <a:spcPts val="495"/>
              </a:spcBef>
              <a:buChar char="-"/>
              <a:tabLst>
                <a:tab pos="165100" algn="l"/>
              </a:tabLst>
            </a:pPr>
            <a:endParaRPr lang="fr-FR" sz="1400" b="1" dirty="0">
              <a:solidFill>
                <a:srgbClr val="1A202B"/>
              </a:solidFill>
              <a:latin typeface="Arial"/>
              <a:cs typeface="Arial"/>
            </a:endParaRPr>
          </a:p>
          <a:p>
            <a:pPr marL="355600" marR="313055" indent="-342900">
              <a:lnSpc>
                <a:spcPct val="100000"/>
              </a:lnSpc>
              <a:spcBef>
                <a:spcPts val="495"/>
              </a:spcBef>
              <a:buChar char="-"/>
              <a:tabLst>
                <a:tab pos="165100" algn="l"/>
              </a:tabLst>
            </a:pPr>
            <a:endParaRPr sz="1400" b="1" dirty="0">
              <a:solidFill>
                <a:srgbClr val="1A202B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Char char="-"/>
              <a:tabLst>
                <a:tab pos="165100" algn="l"/>
              </a:tabLst>
            </a:pPr>
            <a:endParaRPr lang="fr-FR" sz="1400" b="1" dirty="0">
              <a:solidFill>
                <a:srgbClr val="1A202B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Char char="-"/>
              <a:tabLst>
                <a:tab pos="165100" algn="l"/>
              </a:tabLst>
            </a:pPr>
            <a:r>
              <a:rPr sz="1400" b="1" dirty="0" err="1">
                <a:solidFill>
                  <a:srgbClr val="1A202B"/>
                </a:solidFill>
                <a:latin typeface="Arial"/>
                <a:cs typeface="Arial"/>
              </a:rPr>
              <a:t>actionner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 le bouton rouge de la SAD</a:t>
            </a:r>
          </a:p>
          <a:p>
            <a:pPr marL="355600" marR="29845" indent="-342900">
              <a:lnSpc>
                <a:spcPct val="101000"/>
              </a:lnSpc>
              <a:spcBef>
                <a:spcPts val="480"/>
              </a:spcBef>
              <a:buChar char="-"/>
              <a:tabLst>
                <a:tab pos="16510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procéder au trempage pendant 10 minutes à l’eau savonneuse/désinfectant à 30°C</a:t>
            </a:r>
            <a:endParaRPr lang="fr-FR" sz="1400" b="1" dirty="0">
              <a:solidFill>
                <a:srgbClr val="1A202B"/>
              </a:solidFill>
              <a:latin typeface="Arial"/>
              <a:cs typeface="Arial"/>
            </a:endParaRPr>
          </a:p>
          <a:p>
            <a:pPr marL="355600" marR="29845" indent="-342900">
              <a:lnSpc>
                <a:spcPct val="101000"/>
              </a:lnSpc>
              <a:spcBef>
                <a:spcPts val="480"/>
              </a:spcBef>
              <a:buChar char="-"/>
              <a:tabLst>
                <a:tab pos="165100" algn="l"/>
              </a:tabLst>
            </a:pP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Rinçage abondant à l’eau claire</a:t>
            </a:r>
            <a:endParaRPr sz="1400" b="1" dirty="0">
              <a:solidFill>
                <a:srgbClr val="1A202B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har char="-"/>
              <a:tabLst>
                <a:tab pos="16510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laisser sécher à </a:t>
            </a:r>
            <a:r>
              <a:rPr sz="1400" b="1" dirty="0" err="1">
                <a:solidFill>
                  <a:srgbClr val="1A202B"/>
                </a:solidFill>
                <a:latin typeface="Arial"/>
                <a:cs typeface="Arial"/>
              </a:rPr>
              <a:t>l’air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 libre</a:t>
            </a: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Char char="-"/>
              <a:tabLst>
                <a:tab pos="16510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procéder à un essai en appuyant sur le « by-pass » lors de la remise </a:t>
            </a:r>
            <a:r>
              <a:rPr sz="1400" b="1" dirty="0" err="1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 service</a:t>
            </a:r>
            <a:endParaRPr lang="fr-FR" sz="1400" b="1" dirty="0">
              <a:solidFill>
                <a:srgbClr val="1A202B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Nettoyage</a:t>
            </a:r>
            <a:r>
              <a:rPr sz="2600" spc="-70" dirty="0"/>
              <a:t> </a:t>
            </a:r>
            <a:r>
              <a:rPr sz="2600" dirty="0"/>
              <a:t>et</a:t>
            </a:r>
            <a:r>
              <a:rPr sz="2600" spc="-45" dirty="0"/>
              <a:t> </a:t>
            </a:r>
            <a:r>
              <a:rPr sz="2600" dirty="0"/>
              <a:t>désinfection</a:t>
            </a:r>
            <a:r>
              <a:rPr sz="2600" spc="-65" dirty="0"/>
              <a:t> </a:t>
            </a:r>
            <a:r>
              <a:rPr sz="2600" dirty="0"/>
              <a:t>de</a:t>
            </a:r>
            <a:r>
              <a:rPr sz="2600" spc="-60" dirty="0"/>
              <a:t> </a:t>
            </a:r>
            <a:r>
              <a:rPr sz="2600" dirty="0"/>
              <a:t>la</a:t>
            </a:r>
            <a:r>
              <a:rPr sz="2600" spc="-45" dirty="0"/>
              <a:t> </a:t>
            </a:r>
            <a:r>
              <a:rPr sz="2600" spc="-25" dirty="0"/>
              <a:t>SAD</a:t>
            </a:r>
            <a:endParaRPr sz="2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AC8756-52ED-43CD-98BB-E4A9B2F0B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4825" y="2019299"/>
            <a:ext cx="1651001" cy="12382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1A0C944-F37B-4534-98AF-E6B8548323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9198" y="1987304"/>
            <a:ext cx="1977854" cy="1483391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58E9904-BAAE-4B66-81A4-CE1E3A04DCAC}"/>
              </a:ext>
            </a:extLst>
          </p:cNvPr>
          <p:cNvSpPr/>
          <p:nvPr/>
        </p:nvSpPr>
        <p:spPr>
          <a:xfrm>
            <a:off x="3352800" y="2651125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708" y="1323847"/>
            <a:ext cx="8566785" cy="269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Principe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5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base</a:t>
            </a:r>
            <a:r>
              <a:rPr sz="15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5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nettoyage</a:t>
            </a:r>
            <a:r>
              <a:rPr sz="15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5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Arial"/>
                <a:cs typeface="Arial"/>
              </a:rPr>
              <a:t>désinfection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00DC00"/>
                </a:solidFill>
                <a:latin typeface="Arial"/>
                <a:cs typeface="Arial"/>
              </a:rPr>
              <a:t>Niveau</a:t>
            </a:r>
            <a:r>
              <a:rPr sz="1500" b="1" spc="-10" dirty="0">
                <a:solidFill>
                  <a:srgbClr val="00DC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DC00"/>
                </a:solidFill>
                <a:latin typeface="Arial"/>
                <a:cs typeface="Arial"/>
              </a:rPr>
              <a:t>1</a:t>
            </a:r>
            <a:r>
              <a:rPr sz="1500" b="1" spc="-30" dirty="0">
                <a:solidFill>
                  <a:srgbClr val="00DC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DC00"/>
                </a:solidFill>
                <a:latin typeface="Arial"/>
                <a:cs typeface="Arial"/>
              </a:rPr>
              <a:t>:</a:t>
            </a:r>
            <a:r>
              <a:rPr sz="1500" b="1" spc="-35" dirty="0">
                <a:solidFill>
                  <a:srgbClr val="00DC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DC00"/>
                </a:solidFill>
                <a:latin typeface="Arial"/>
                <a:cs typeface="Arial"/>
              </a:rPr>
              <a:t>pas</a:t>
            </a:r>
            <a:r>
              <a:rPr sz="1500" b="1" spc="-30" dirty="0">
                <a:solidFill>
                  <a:srgbClr val="00DC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DC00"/>
                </a:solidFill>
                <a:latin typeface="Arial"/>
                <a:cs typeface="Arial"/>
              </a:rPr>
              <a:t>d’exposition</a:t>
            </a:r>
            <a:r>
              <a:rPr sz="1500" b="1" spc="-65" dirty="0">
                <a:solidFill>
                  <a:srgbClr val="00DC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DC00"/>
                </a:solidFill>
                <a:latin typeface="Arial"/>
                <a:cs typeface="Arial"/>
              </a:rPr>
              <a:t>aux</a:t>
            </a:r>
            <a:r>
              <a:rPr sz="1500" b="1" spc="-35" dirty="0">
                <a:solidFill>
                  <a:srgbClr val="00DC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DC00"/>
                </a:solidFill>
                <a:latin typeface="Arial"/>
                <a:cs typeface="Arial"/>
              </a:rPr>
              <a:t>particules</a:t>
            </a:r>
            <a:r>
              <a:rPr sz="1500" b="1" spc="-55" dirty="0">
                <a:solidFill>
                  <a:srgbClr val="00DC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DC00"/>
                </a:solidFill>
                <a:latin typeface="Arial"/>
                <a:cs typeface="Arial"/>
              </a:rPr>
              <a:t>(</a:t>
            </a:r>
            <a:r>
              <a:rPr sz="1500" b="1" i="1" dirty="0">
                <a:solidFill>
                  <a:srgbClr val="00DC00"/>
                </a:solidFill>
                <a:latin typeface="Arial"/>
                <a:cs typeface="Arial"/>
              </a:rPr>
              <a:t>manœuvre,</a:t>
            </a:r>
            <a:r>
              <a:rPr sz="1500" b="1" i="1" spc="-45" dirty="0">
                <a:solidFill>
                  <a:srgbClr val="00DC00"/>
                </a:solidFill>
                <a:latin typeface="Arial"/>
                <a:cs typeface="Arial"/>
              </a:rPr>
              <a:t> </a:t>
            </a:r>
            <a:r>
              <a:rPr sz="1500" b="1" i="1" spc="-20" dirty="0">
                <a:solidFill>
                  <a:srgbClr val="00DC00"/>
                </a:solidFill>
                <a:latin typeface="Arial"/>
                <a:cs typeface="Arial"/>
              </a:rPr>
              <a:t>...</a:t>
            </a:r>
            <a:r>
              <a:rPr sz="1500" b="1" spc="-20" dirty="0">
                <a:solidFill>
                  <a:srgbClr val="00DC00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  <a:p>
            <a:pPr marL="127635" indent="-114935">
              <a:lnSpc>
                <a:spcPct val="100000"/>
              </a:lnSpc>
              <a:buChar char="-"/>
              <a:tabLst>
                <a:tab pos="127635" algn="l"/>
              </a:tabLst>
            </a:pP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lingettes</a:t>
            </a:r>
            <a:r>
              <a:rPr sz="15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désinfection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ts val="1780"/>
              </a:lnSpc>
              <a:spcBef>
                <a:spcPts val="1200"/>
              </a:spcBef>
            </a:pPr>
            <a:r>
              <a:rPr sz="1500" b="1" dirty="0">
                <a:solidFill>
                  <a:srgbClr val="FD7E00"/>
                </a:solidFill>
                <a:latin typeface="Arial"/>
                <a:cs typeface="Arial"/>
              </a:rPr>
              <a:t>Niveau</a:t>
            </a:r>
            <a:r>
              <a:rPr sz="1500" b="1" spc="5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D7E00"/>
                </a:solidFill>
                <a:latin typeface="Arial"/>
                <a:cs typeface="Arial"/>
              </a:rPr>
              <a:t>2</a:t>
            </a:r>
            <a:r>
              <a:rPr sz="1500" b="1" spc="-10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D7E00"/>
                </a:solidFill>
                <a:latin typeface="Arial"/>
                <a:cs typeface="Arial"/>
              </a:rPr>
              <a:t>:</a:t>
            </a:r>
            <a:r>
              <a:rPr sz="1500" b="1" spc="-20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D7E00"/>
                </a:solidFill>
                <a:latin typeface="Arial"/>
                <a:cs typeface="Arial"/>
              </a:rPr>
              <a:t>interventions</a:t>
            </a:r>
            <a:r>
              <a:rPr sz="1500" b="1" spc="-15" dirty="0">
                <a:solidFill>
                  <a:srgbClr val="FD7E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D7E00"/>
                </a:solidFill>
                <a:latin typeface="Arial"/>
                <a:cs typeface="Arial"/>
              </a:rPr>
              <a:t>courantes</a:t>
            </a:r>
            <a:endParaRPr sz="1500" dirty="0">
              <a:latin typeface="Arial"/>
              <a:cs typeface="Arial"/>
            </a:endParaRPr>
          </a:p>
          <a:p>
            <a:pPr marL="12700" marR="389255" indent="114935">
              <a:lnSpc>
                <a:spcPts val="1789"/>
              </a:lnSpc>
              <a:spcBef>
                <a:spcPts val="100"/>
              </a:spcBef>
              <a:buChar char="-"/>
              <a:tabLst>
                <a:tab pos="127635" algn="l"/>
              </a:tabLst>
            </a:pP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trempage</a:t>
            </a:r>
            <a:r>
              <a:rPr sz="15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10</a:t>
            </a:r>
            <a:r>
              <a:rPr sz="15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minutes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dans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5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l’eau</a:t>
            </a:r>
            <a:r>
              <a:rPr sz="15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tiède</a:t>
            </a:r>
            <a:r>
              <a:rPr sz="15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145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500" b="1" i="1" spc="145" dirty="0">
                <a:solidFill>
                  <a:srgbClr val="1A202B"/>
                </a:solidFill>
                <a:latin typeface="Arial"/>
                <a:cs typeface="Arial"/>
              </a:rPr>
              <a:t>30</a:t>
            </a:r>
            <a:r>
              <a:rPr sz="1550" b="1" i="1" spc="145" dirty="0">
                <a:solidFill>
                  <a:srgbClr val="1A202B"/>
                </a:solidFill>
                <a:latin typeface="Times New Roman"/>
                <a:cs typeface="Times New Roman"/>
              </a:rPr>
              <a:t>°</a:t>
            </a:r>
            <a:r>
              <a:rPr sz="1500" b="1" i="1" spc="145" dirty="0">
                <a:solidFill>
                  <a:srgbClr val="1A202B"/>
                </a:solidFill>
                <a:latin typeface="Arial"/>
                <a:cs typeface="Arial"/>
              </a:rPr>
              <a:t>C</a:t>
            </a:r>
            <a:r>
              <a:rPr sz="1500" b="1" spc="145" dirty="0">
                <a:solidFill>
                  <a:srgbClr val="1A202B"/>
                </a:solidFill>
                <a:latin typeface="Arial"/>
                <a:cs typeface="Arial"/>
              </a:rPr>
              <a:t>)</a:t>
            </a:r>
            <a:r>
              <a:rPr sz="1500" b="1" spc="3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savonneuse</a:t>
            </a:r>
            <a:r>
              <a:rPr sz="1500" b="1" spc="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500" b="1" i="1" dirty="0">
                <a:solidFill>
                  <a:srgbClr val="1A202B"/>
                </a:solidFill>
                <a:latin typeface="Arial"/>
                <a:cs typeface="Arial"/>
              </a:rPr>
              <a:t>nom</a:t>
            </a:r>
            <a:r>
              <a:rPr sz="1500" b="1" i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1A202B"/>
                </a:solidFill>
                <a:latin typeface="Arial"/>
                <a:cs typeface="Arial"/>
              </a:rPr>
              <a:t>savon/désinfectant</a:t>
            </a:r>
            <a:r>
              <a:rPr sz="1500" b="1" i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i="1" spc="-50" dirty="0">
                <a:solidFill>
                  <a:srgbClr val="1A202B"/>
                </a:solidFill>
                <a:latin typeface="Arial"/>
                <a:cs typeface="Arial"/>
              </a:rPr>
              <a:t>à </a:t>
            </a:r>
            <a:r>
              <a:rPr sz="1500" b="1" i="1" dirty="0">
                <a:solidFill>
                  <a:srgbClr val="1A202B"/>
                </a:solidFill>
                <a:latin typeface="Arial"/>
                <a:cs typeface="Arial"/>
              </a:rPr>
              <a:t>venir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)</a:t>
            </a:r>
            <a:r>
              <a:rPr sz="15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ou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utilisation</a:t>
            </a:r>
            <a:r>
              <a:rPr sz="1500" b="1" spc="-7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lave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masque</a:t>
            </a:r>
            <a:r>
              <a:rPr sz="15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dans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centres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dotés.</a:t>
            </a:r>
            <a:endParaRPr sz="1500" dirty="0">
              <a:latin typeface="Arial"/>
              <a:cs typeface="Arial"/>
            </a:endParaRPr>
          </a:p>
          <a:p>
            <a:pPr marL="12700" marR="283845" indent="114935">
              <a:lnSpc>
                <a:spcPts val="1800"/>
              </a:lnSpc>
              <a:buChar char="-"/>
              <a:tabLst>
                <a:tab pos="127635" algn="l"/>
              </a:tabLst>
            </a:pP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RINÇAGE</a:t>
            </a:r>
            <a:r>
              <a:rPr sz="15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ABONDANT</a:t>
            </a:r>
            <a:r>
              <a:rPr sz="15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afin</a:t>
            </a:r>
            <a:r>
              <a:rPr sz="15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d’éliminer</a:t>
            </a:r>
            <a:r>
              <a:rPr sz="15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toutes</a:t>
            </a:r>
            <a:r>
              <a:rPr sz="15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traces</a:t>
            </a:r>
            <a:r>
              <a:rPr sz="15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5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savon</a:t>
            </a:r>
            <a:r>
              <a:rPr sz="15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afin</a:t>
            </a:r>
            <a:r>
              <a:rPr sz="15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que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15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valves</a:t>
            </a:r>
            <a:r>
              <a:rPr sz="15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ne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collent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pas.</a:t>
            </a:r>
            <a:r>
              <a:rPr sz="15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Point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contrôle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d’un</a:t>
            </a:r>
            <a:r>
              <a:rPr sz="15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rinçage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efficace</a:t>
            </a:r>
            <a:r>
              <a:rPr sz="15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=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valve</a:t>
            </a:r>
            <a:r>
              <a:rPr sz="1500" b="1" spc="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inspiratoire.</a:t>
            </a:r>
            <a:endParaRPr sz="1500" dirty="0">
              <a:latin typeface="Arial"/>
              <a:cs typeface="Arial"/>
            </a:endParaRPr>
          </a:p>
          <a:p>
            <a:pPr marL="127000" indent="-114300">
              <a:lnSpc>
                <a:spcPts val="1745"/>
              </a:lnSpc>
              <a:buChar char="-"/>
              <a:tabLst>
                <a:tab pos="127000" algn="l"/>
              </a:tabLst>
            </a:pP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évacuer</a:t>
            </a:r>
            <a:r>
              <a:rPr sz="15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au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maximum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l’eau</a:t>
            </a:r>
            <a:r>
              <a:rPr sz="15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puis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séchage</a:t>
            </a:r>
            <a:r>
              <a:rPr sz="15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l’air</a:t>
            </a:r>
            <a:r>
              <a:rPr sz="15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libre</a:t>
            </a:r>
            <a:r>
              <a:rPr sz="15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ou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armoire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séchante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45</a:t>
            </a:r>
            <a:r>
              <a:rPr sz="1500" b="1" dirty="0">
                <a:solidFill>
                  <a:srgbClr val="1A202B"/>
                </a:solidFill>
                <a:latin typeface="Yu Gothic"/>
                <a:cs typeface="Yu Gothic"/>
              </a:rPr>
              <a:t>°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C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pendant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ts val="1795"/>
              </a:lnSpc>
            </a:pP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1h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environ</a:t>
            </a:r>
            <a:r>
              <a:rPr sz="15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500" b="1" i="1" dirty="0">
                <a:solidFill>
                  <a:srgbClr val="1A202B"/>
                </a:solidFill>
                <a:latin typeface="Arial"/>
                <a:cs typeface="Arial"/>
              </a:rPr>
              <a:t>sans</a:t>
            </a:r>
            <a:r>
              <a:rPr sz="1500" b="1" i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1A202B"/>
                </a:solidFill>
                <a:latin typeface="Arial"/>
                <a:cs typeface="Arial"/>
              </a:rPr>
              <a:t>ozone</a:t>
            </a:r>
            <a:r>
              <a:rPr sz="1500" b="1" i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1A202B"/>
                </a:solidFill>
                <a:latin typeface="Arial"/>
                <a:cs typeface="Arial"/>
              </a:rPr>
              <a:t>car</a:t>
            </a:r>
            <a:r>
              <a:rPr sz="1500" b="1" i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1500" b="1" i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1A202B"/>
                </a:solidFill>
                <a:latin typeface="Arial"/>
                <a:cs typeface="Arial"/>
              </a:rPr>
              <a:t>UV</a:t>
            </a:r>
            <a:r>
              <a:rPr sz="1500" b="1" i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1A202B"/>
                </a:solidFill>
                <a:latin typeface="Arial"/>
                <a:cs typeface="Arial"/>
              </a:rPr>
              <a:t>détériorent</a:t>
            </a:r>
            <a:r>
              <a:rPr sz="1500" b="1" i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500" b="1" i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1A202B"/>
                </a:solidFill>
                <a:latin typeface="Arial"/>
                <a:cs typeface="Arial"/>
              </a:rPr>
              <a:t>caoutchouc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).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Nettoyage</a:t>
            </a:r>
            <a:r>
              <a:rPr spc="-65" dirty="0"/>
              <a:t> </a:t>
            </a:r>
            <a:r>
              <a:rPr dirty="0"/>
              <a:t>des</a:t>
            </a:r>
            <a:r>
              <a:rPr spc="-75" dirty="0"/>
              <a:t> </a:t>
            </a:r>
            <a:r>
              <a:rPr spc="-10" dirty="0"/>
              <a:t>masques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949E6A-2187-4FE5-A54F-4F105AF36AB5}"/>
              </a:ext>
            </a:extLst>
          </p:cNvPr>
          <p:cNvSpPr txBox="1"/>
          <p:nvPr/>
        </p:nvSpPr>
        <p:spPr>
          <a:xfrm>
            <a:off x="1524000" y="4175125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Mettre les 3 photos et bien ramener le bidon afin que nous les remplissions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Nettoyage</a:t>
            </a:r>
            <a:r>
              <a:rPr spc="-65" dirty="0"/>
              <a:t> </a:t>
            </a:r>
            <a:r>
              <a:rPr dirty="0"/>
              <a:t>des</a:t>
            </a:r>
            <a:r>
              <a:rPr spc="-75" dirty="0"/>
              <a:t> </a:t>
            </a:r>
            <a:r>
              <a:rPr spc="-10" dirty="0"/>
              <a:t>masques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949E6A-2187-4FE5-A54F-4F105AF36AB5}"/>
              </a:ext>
            </a:extLst>
          </p:cNvPr>
          <p:cNvSpPr txBox="1"/>
          <p:nvPr/>
        </p:nvSpPr>
        <p:spPr>
          <a:xfrm>
            <a:off x="161902" y="4230804"/>
            <a:ext cx="22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Caisse grise avec 40 l d’eau soit 19,5 cm de hauteur d’eau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DB1DFC6-8E6C-4501-9D8D-5C9E67E91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6629" y="1563290"/>
            <a:ext cx="2879725" cy="21597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49742D6-6259-4770-869A-2EC5EAD96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3445" y="1578230"/>
            <a:ext cx="2955925" cy="22169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FA4E18D-270A-4098-A47D-2B13E80F6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7562" y="1189032"/>
            <a:ext cx="3941111" cy="2955834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5562041-915A-4694-A7DC-F295F50483F5}"/>
              </a:ext>
            </a:extLst>
          </p:cNvPr>
          <p:cNvCxnSpPr/>
          <p:nvPr/>
        </p:nvCxnSpPr>
        <p:spPr>
          <a:xfrm flipV="1">
            <a:off x="1066800" y="2442186"/>
            <a:ext cx="0" cy="178861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53A9F16F-AF99-4D53-92B5-72F3D4F1E1B5}"/>
              </a:ext>
            </a:extLst>
          </p:cNvPr>
          <p:cNvSpPr txBox="1"/>
          <p:nvPr/>
        </p:nvSpPr>
        <p:spPr>
          <a:xfrm>
            <a:off x="2902935" y="4272689"/>
            <a:ext cx="221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Bidon de détergent / désinfectant à ramener au SMAT pour remplissage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EA9E239-5681-4AB7-99DC-5E37642E336A}"/>
              </a:ext>
            </a:extLst>
          </p:cNvPr>
          <p:cNvSpPr txBox="1"/>
          <p:nvPr/>
        </p:nvSpPr>
        <p:spPr>
          <a:xfrm>
            <a:off x="7581252" y="2349853"/>
            <a:ext cx="153585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5 doses de produits dans le flacon : 0,5 l pour 40 l</a:t>
            </a:r>
          </a:p>
        </p:txBody>
      </p:sp>
      <p:sp>
        <p:nvSpPr>
          <p:cNvPr id="18" name="Accolade fermante 17">
            <a:extLst>
              <a:ext uri="{FF2B5EF4-FFF2-40B4-BE49-F238E27FC236}">
                <a16:creationId xmlns:a16="http://schemas.microsoft.com/office/drawing/2014/main" id="{D53DD758-DD7A-43B3-85E8-E3227B82BE19}"/>
              </a:ext>
            </a:extLst>
          </p:cNvPr>
          <p:cNvSpPr/>
          <p:nvPr/>
        </p:nvSpPr>
        <p:spPr>
          <a:xfrm>
            <a:off x="6716530" y="1812925"/>
            <a:ext cx="239484" cy="609600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9B879A3-806E-487E-A72B-55E671D17867}"/>
              </a:ext>
            </a:extLst>
          </p:cNvPr>
          <p:cNvCxnSpPr/>
          <p:nvPr/>
        </p:nvCxnSpPr>
        <p:spPr>
          <a:xfrm flipH="1" flipV="1">
            <a:off x="6858000" y="2193925"/>
            <a:ext cx="762000" cy="3810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018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708" y="1323847"/>
            <a:ext cx="8566785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Principe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5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base</a:t>
            </a:r>
            <a:r>
              <a:rPr sz="15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5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nettoyage</a:t>
            </a:r>
            <a:r>
              <a:rPr sz="15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5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Arial"/>
                <a:cs typeface="Arial"/>
              </a:rPr>
              <a:t>désinfection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 dirty="0">
              <a:latin typeface="Arial"/>
              <a:cs typeface="Arial"/>
            </a:endParaRPr>
          </a:p>
          <a:p>
            <a:pPr marL="12700">
              <a:lnSpc>
                <a:spcPts val="1780"/>
              </a:lnSpc>
              <a:spcBef>
                <a:spcPts val="1200"/>
              </a:spcBef>
            </a:pPr>
            <a:r>
              <a:rPr lang="fr-FR" sz="1500" b="1" dirty="0">
                <a:solidFill>
                  <a:schemeClr val="tx1"/>
                </a:solidFill>
                <a:latin typeface="Arial"/>
                <a:cs typeface="Arial"/>
              </a:rPr>
              <a:t>Pour faciliter le lavage et le séchage, le filet du masque peut être démonté et passé au lave linge (40°c maxi) et sèche linge (40°C maxi)</a:t>
            </a:r>
            <a:endParaRPr sz="15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Nettoyage</a:t>
            </a:r>
            <a:r>
              <a:rPr spc="-65" dirty="0"/>
              <a:t> </a:t>
            </a:r>
            <a:r>
              <a:rPr dirty="0"/>
              <a:t>des</a:t>
            </a:r>
            <a:r>
              <a:rPr spc="-75" dirty="0"/>
              <a:t> </a:t>
            </a:r>
            <a:r>
              <a:rPr spc="-10" dirty="0"/>
              <a:t>masques</a:t>
            </a:r>
          </a:p>
        </p:txBody>
      </p:sp>
    </p:spTree>
    <p:extLst>
      <p:ext uri="{BB962C8B-B14F-4D97-AF65-F5344CB8AC3E}">
        <p14:creationId xmlns:p14="http://schemas.microsoft.com/office/powerpoint/2010/main" val="993510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5231" y="1399743"/>
            <a:ext cx="83185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Niveau</a:t>
            </a:r>
            <a:r>
              <a:rPr sz="15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5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5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feux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particuliers</a:t>
            </a:r>
            <a:r>
              <a:rPr sz="15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hydrocarbures,</a:t>
            </a:r>
            <a:r>
              <a:rPr sz="1500" b="1" spc="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entrepôts,</a:t>
            </a:r>
            <a:r>
              <a:rPr sz="15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décharges…</a:t>
            </a:r>
            <a:r>
              <a:rPr sz="15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500" b="1" i="1" dirty="0">
                <a:solidFill>
                  <a:srgbClr val="1A202B"/>
                </a:solidFill>
                <a:latin typeface="Arial"/>
                <a:cs typeface="Arial"/>
              </a:rPr>
              <a:t>chargés</a:t>
            </a:r>
            <a:r>
              <a:rPr sz="1500" b="1" i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500" b="1" i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1A202B"/>
                </a:solidFill>
                <a:latin typeface="Arial"/>
                <a:cs typeface="Arial"/>
              </a:rPr>
              <a:t>particules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  <a:p>
            <a:pPr marL="12700" marR="39687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-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échange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masques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au</a:t>
            </a:r>
            <a:r>
              <a:rPr sz="15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1A202B"/>
                </a:solidFill>
                <a:latin typeface="Arial"/>
                <a:cs typeface="Arial"/>
              </a:rPr>
              <a:t>SMAT</a:t>
            </a:r>
            <a:r>
              <a:rPr sz="15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pour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décontamination</a:t>
            </a:r>
            <a:r>
              <a:rPr sz="1500" b="1" spc="-7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chez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5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prestataire</a:t>
            </a:r>
            <a:r>
              <a:rPr sz="15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500" b="1" i="1" spc="-10" dirty="0">
                <a:solidFill>
                  <a:srgbClr val="1A202B"/>
                </a:solidFill>
                <a:latin typeface="Arial"/>
                <a:cs typeface="Arial"/>
              </a:rPr>
              <a:t>démontage </a:t>
            </a:r>
            <a:r>
              <a:rPr sz="1500" b="1" i="1" dirty="0">
                <a:solidFill>
                  <a:srgbClr val="1A202B"/>
                </a:solidFill>
                <a:latin typeface="Arial"/>
                <a:cs typeface="Arial"/>
              </a:rPr>
              <a:t>nécessaire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)</a:t>
            </a:r>
            <a:r>
              <a:rPr sz="15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suivi</a:t>
            </a:r>
            <a:r>
              <a:rPr sz="15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d’un</a:t>
            </a:r>
            <a:r>
              <a:rPr sz="15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passage</a:t>
            </a:r>
            <a:r>
              <a:rPr sz="15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au</a:t>
            </a:r>
            <a:r>
              <a:rPr sz="15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banc.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500" dirty="0">
              <a:latin typeface="Arial"/>
              <a:cs typeface="Arial"/>
            </a:endParaRPr>
          </a:p>
          <a:p>
            <a:pPr marL="16954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passage</a:t>
            </a:r>
            <a:r>
              <a:rPr sz="15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au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banc</a:t>
            </a:r>
            <a:r>
              <a:rPr sz="15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ultra-sons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est</a:t>
            </a:r>
            <a:r>
              <a:rPr sz="15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possible,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mais</a:t>
            </a:r>
            <a:r>
              <a:rPr sz="15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limité</a:t>
            </a:r>
            <a:r>
              <a:rPr sz="15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5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500" b="1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r>
              <a:rPr sz="15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fois</a:t>
            </a:r>
            <a:r>
              <a:rPr sz="15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par</a:t>
            </a:r>
            <a:r>
              <a:rPr sz="15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an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afin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ne</a:t>
            </a:r>
            <a:r>
              <a:rPr sz="1500" b="1" spc="-25" dirty="0">
                <a:solidFill>
                  <a:srgbClr val="1A202B"/>
                </a:solidFill>
                <a:latin typeface="Arial"/>
                <a:cs typeface="Arial"/>
              </a:rPr>
              <a:t> pas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détériorer</a:t>
            </a:r>
            <a:r>
              <a:rPr sz="15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masque.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Nettoyage</a:t>
            </a:r>
            <a:r>
              <a:rPr spc="-65" dirty="0"/>
              <a:t> </a:t>
            </a:r>
            <a:r>
              <a:rPr dirty="0"/>
              <a:t>des</a:t>
            </a:r>
            <a:r>
              <a:rPr spc="-75" dirty="0"/>
              <a:t> </a:t>
            </a:r>
            <a:r>
              <a:rPr spc="-10" dirty="0"/>
              <a:t>masques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708" y="1170945"/>
            <a:ext cx="8343265" cy="2975173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87325" algn="ctr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Control</a:t>
            </a:r>
            <a:r>
              <a:rPr sz="1400" b="1" spc="-5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C8201E"/>
                </a:solidFill>
                <a:latin typeface="Arial"/>
                <a:cs typeface="Arial"/>
              </a:rPr>
              <a:t>Modul</a:t>
            </a:r>
            <a:endParaRPr sz="1400" dirty="0">
              <a:latin typeface="Arial"/>
              <a:cs typeface="Arial"/>
            </a:endParaRPr>
          </a:p>
          <a:p>
            <a:pPr marL="147320" algn="ctr">
              <a:lnSpc>
                <a:spcPts val="1670"/>
              </a:lnSpc>
              <a:spcBef>
                <a:spcPts val="500"/>
              </a:spcBef>
            </a:pPr>
            <a:r>
              <a:rPr sz="1400" b="1" dirty="0">
                <a:latin typeface="Arial"/>
                <a:cs typeface="Arial"/>
              </a:rPr>
              <a:t>Hormis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changement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batterie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géré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par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l’ensemble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agents,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tout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dysfonctionnement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devra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2390"/>
              </a:lnSpc>
            </a:pPr>
            <a:r>
              <a:rPr sz="1400" b="1" dirty="0">
                <a:latin typeface="Arial"/>
                <a:cs typeface="Arial"/>
              </a:rPr>
              <a:t>être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signalé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service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ARI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du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lang="fr-FR" sz="1400" b="1" spc="-20" dirty="0">
                <a:latin typeface="Arial"/>
                <a:cs typeface="Arial"/>
              </a:rPr>
              <a:t>centre</a:t>
            </a:r>
            <a:r>
              <a:rPr sz="2000" b="1" spc="-2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400" dirty="0">
              <a:latin typeface="Arial"/>
              <a:cs typeface="Arial"/>
            </a:endParaRPr>
          </a:p>
          <a:p>
            <a:pPr marL="189230" algn="ctr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solidFill>
                  <a:srgbClr val="C8201E"/>
                </a:solidFill>
                <a:latin typeface="Arial"/>
                <a:cs typeface="Arial"/>
              </a:rPr>
              <a:t>SAD</a:t>
            </a:r>
            <a:endParaRPr sz="1400" dirty="0">
              <a:latin typeface="Arial"/>
              <a:cs typeface="Arial"/>
            </a:endParaRPr>
          </a:p>
          <a:p>
            <a:pPr marL="160020">
              <a:lnSpc>
                <a:spcPct val="100000"/>
              </a:lnSpc>
              <a:spcBef>
                <a:spcPts val="500"/>
              </a:spcBef>
            </a:pPr>
            <a:r>
              <a:rPr sz="1400" b="1" dirty="0">
                <a:latin typeface="Arial"/>
                <a:cs typeface="Arial"/>
              </a:rPr>
              <a:t>Procéder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l’échange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avec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SAD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réserve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retourner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celle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défaillante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SMAT</a:t>
            </a:r>
            <a:r>
              <a:rPr sz="1400" b="1" spc="3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avec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la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demande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«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ISILOG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»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associée.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Arial"/>
              <a:cs typeface="Arial"/>
            </a:endParaRPr>
          </a:p>
          <a:p>
            <a:pPr marL="763905" algn="just">
              <a:lnSpc>
                <a:spcPct val="100000"/>
              </a:lnSpc>
            </a:pP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Problème</a:t>
            </a:r>
            <a:r>
              <a:rPr sz="1400" b="1" spc="-3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en</a:t>
            </a:r>
            <a:r>
              <a:rPr sz="1400" b="1" spc="-3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lien</a:t>
            </a:r>
            <a:r>
              <a:rPr sz="1400" b="1" spc="-3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avec</a:t>
            </a:r>
            <a:r>
              <a:rPr sz="1400" b="1" spc="-3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le</a:t>
            </a:r>
            <a:r>
              <a:rPr sz="1400" b="1" spc="-3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circuit</a:t>
            </a:r>
            <a:r>
              <a:rPr sz="1400" b="1" spc="-4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d’air</a:t>
            </a:r>
            <a:r>
              <a:rPr sz="1400" b="1" spc="-4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Arial"/>
                <a:cs typeface="Arial"/>
              </a:rPr>
              <a:t>(</a:t>
            </a:r>
            <a:r>
              <a:rPr sz="1400" b="1" i="1" spc="-10" dirty="0">
                <a:solidFill>
                  <a:srgbClr val="C8201E"/>
                </a:solidFill>
                <a:latin typeface="Arial"/>
                <a:cs typeface="Arial"/>
              </a:rPr>
              <a:t>détendeur,</a:t>
            </a:r>
            <a:r>
              <a:rPr sz="1400" b="1" i="1" spc="-5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C8201E"/>
                </a:solidFill>
                <a:latin typeface="Arial"/>
                <a:cs typeface="Arial"/>
              </a:rPr>
              <a:t>flexibles,</a:t>
            </a:r>
            <a:r>
              <a:rPr sz="1400" b="1" i="1" spc="-5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C8201E"/>
                </a:solidFill>
                <a:latin typeface="Arial"/>
                <a:cs typeface="Arial"/>
              </a:rPr>
              <a:t>flush,</a:t>
            </a:r>
            <a:r>
              <a:rPr sz="1400" b="1" i="1" spc="-4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C8201E"/>
                </a:solidFill>
                <a:latin typeface="Arial"/>
                <a:cs typeface="Arial"/>
              </a:rPr>
              <a:t>…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)</a:t>
            </a:r>
            <a:r>
              <a:rPr sz="1400" b="1" spc="-3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et</a:t>
            </a:r>
            <a:r>
              <a:rPr sz="1400" b="1" spc="-2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les</a:t>
            </a:r>
            <a:r>
              <a:rPr sz="1400" b="1" spc="-4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Arial"/>
                <a:cs typeface="Arial"/>
              </a:rPr>
              <a:t>masques</a:t>
            </a:r>
            <a:endParaRPr sz="1400" dirty="0">
              <a:latin typeface="Arial"/>
              <a:cs typeface="Arial"/>
            </a:endParaRPr>
          </a:p>
          <a:p>
            <a:pPr marL="12700" marR="166370" indent="147320" algn="just">
              <a:lnSpc>
                <a:spcPct val="100000"/>
              </a:lnSpc>
              <a:spcBef>
                <a:spcPts val="505"/>
              </a:spcBef>
            </a:pPr>
            <a:r>
              <a:rPr sz="1400" b="1" dirty="0">
                <a:latin typeface="Arial"/>
                <a:cs typeface="Arial"/>
              </a:rPr>
              <a:t>Renvoyer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SMAT </a:t>
            </a:r>
            <a:r>
              <a:rPr sz="1400" b="1" dirty="0">
                <a:latin typeface="Arial"/>
                <a:cs typeface="Arial"/>
              </a:rPr>
              <a:t>avec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demande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«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ISILOG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»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associée.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Toute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intervention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circuit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d’air </a:t>
            </a:r>
            <a:r>
              <a:rPr sz="1400" b="1" dirty="0">
                <a:latin typeface="Arial"/>
                <a:cs typeface="Arial"/>
              </a:rPr>
              <a:t>impose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contrôle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banc.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réserve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masques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disponible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dans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 err="1">
                <a:latin typeface="Arial"/>
                <a:cs typeface="Arial"/>
              </a:rPr>
              <a:t>chaque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lang="fr-FR" sz="1400" b="1" dirty="0">
                <a:latin typeface="Arial"/>
                <a:cs typeface="Arial"/>
              </a:rPr>
              <a:t>centre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ARI </a:t>
            </a:r>
            <a:r>
              <a:rPr sz="1400" b="1" dirty="0">
                <a:latin typeface="Arial"/>
                <a:cs typeface="Arial"/>
              </a:rPr>
              <a:t>sont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 </a:t>
            </a:r>
            <a:r>
              <a:rPr sz="1400" b="1" spc="-10" dirty="0">
                <a:latin typeface="Arial"/>
                <a:cs typeface="Arial"/>
              </a:rPr>
              <a:t>disposition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SMAT.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Maintenance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45182" y="1340612"/>
            <a:ext cx="3888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Protocole</a:t>
            </a:r>
            <a:r>
              <a:rPr sz="1400" b="1" spc="-5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mise</a:t>
            </a:r>
            <a:r>
              <a:rPr sz="1400" b="1" spc="-4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sous</a:t>
            </a:r>
            <a:r>
              <a:rPr sz="1400" b="1" spc="-2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pression</a:t>
            </a:r>
            <a:r>
              <a:rPr sz="1400" b="1" spc="-7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Arial"/>
                <a:cs typeface="Arial"/>
              </a:rPr>
              <a:t>l’appareil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25185"/>
              </p:ext>
            </p:extLst>
          </p:nvPr>
        </p:nvGraphicFramePr>
        <p:xfrm>
          <a:off x="391922" y="1739264"/>
          <a:ext cx="7933689" cy="2543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31750">
                        <a:lnSpc>
                          <a:spcPts val="1525"/>
                        </a:lnSpc>
                      </a:pP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b="1" spc="-9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Appuyez</a:t>
                      </a:r>
                      <a:r>
                        <a:rPr sz="1400" b="1" spc="2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sur</a:t>
                      </a:r>
                      <a:r>
                        <a:rPr sz="1400" b="1" spc="-3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400" b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bouton</a:t>
                      </a:r>
                      <a:r>
                        <a:rPr sz="1400" b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rouge</a:t>
                      </a:r>
                      <a:r>
                        <a:rPr sz="1400" b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3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-4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SAD</a:t>
                      </a:r>
                      <a:r>
                        <a:rPr sz="1400" b="1" spc="2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(évite</a:t>
                      </a:r>
                      <a:r>
                        <a:rPr sz="1400" b="1" i="1" spc="-5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i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perte</a:t>
                      </a:r>
                      <a:r>
                        <a:rPr sz="1400" b="1" i="1" spc="-4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d’air),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525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52705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Ouverture</a:t>
                      </a:r>
                      <a:r>
                        <a:rPr sz="1400" b="1" spc="-4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bouteille</a:t>
                      </a:r>
                      <a:r>
                        <a:rPr sz="1400" b="1" spc="-5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(mise</a:t>
                      </a:r>
                      <a:r>
                        <a:rPr sz="1400" b="1" i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00" b="1" i="1" spc="-3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pression</a:t>
                      </a:r>
                      <a:r>
                        <a:rPr sz="1400" b="1" i="1" spc="-6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i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l’appareil,</a:t>
                      </a:r>
                      <a:r>
                        <a:rPr sz="1400" b="1" i="1" spc="-6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allumage</a:t>
                      </a:r>
                      <a:r>
                        <a:rPr sz="1400" b="1" i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sz="1400" b="1" i="1" spc="-3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Contrôle</a:t>
                      </a:r>
                      <a:r>
                        <a:rPr sz="1400" b="1" i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Module</a:t>
                      </a:r>
                      <a:r>
                        <a:rPr sz="1400" b="1" i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2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et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52705">
                        <a:lnSpc>
                          <a:spcPts val="1580"/>
                        </a:lnSpc>
                      </a:pPr>
                      <a:r>
                        <a:rPr sz="1400" b="1" i="1" spc="-1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auto-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test</a:t>
                      </a:r>
                      <a:r>
                        <a:rPr sz="1400" b="1" i="1" spc="-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automatique),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ts val="158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52705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Vérification</a:t>
                      </a:r>
                      <a:r>
                        <a:rPr sz="1400" b="1" spc="-6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400" b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affichage</a:t>
                      </a:r>
                      <a:r>
                        <a:rPr sz="1400" b="1" spc="-6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digitale</a:t>
                      </a:r>
                      <a:r>
                        <a:rPr sz="1400" b="1" spc="-6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sz="1400" b="1" spc="-3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sz="1400" b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modul,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58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52705">
                        <a:lnSpc>
                          <a:spcPts val="1585"/>
                        </a:lnSpc>
                      </a:pP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Pression</a:t>
                      </a:r>
                      <a:r>
                        <a:rPr sz="1400" b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1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-3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bouteille</a:t>
                      </a:r>
                      <a:r>
                        <a:rPr sz="1400" b="1" spc="-4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400" b="1" spc="-2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lecture</a:t>
                      </a:r>
                      <a:r>
                        <a:rPr sz="1400" b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numérique</a:t>
                      </a:r>
                      <a:r>
                        <a:rPr sz="1400" b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400" b="1" spc="-2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mécanique</a:t>
                      </a:r>
                      <a:r>
                        <a:rPr sz="1400" b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avec</a:t>
                      </a:r>
                      <a:r>
                        <a:rPr sz="1400" b="1" spc="-2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l’aiguille,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5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52705">
                        <a:lnSpc>
                          <a:spcPts val="1580"/>
                        </a:lnSpc>
                      </a:pPr>
                      <a:r>
                        <a:rPr sz="1400" b="1" spc="-2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Test</a:t>
                      </a:r>
                      <a:r>
                        <a:rPr sz="1400" b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1400" b="1" spc="-4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alarmes</a:t>
                      </a:r>
                      <a:r>
                        <a:rPr sz="1400" b="1" spc="-6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d’immobilités</a:t>
                      </a:r>
                      <a:r>
                        <a:rPr sz="1400" b="1" spc="-6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400" b="1" spc="-4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déclenchement</a:t>
                      </a:r>
                      <a:r>
                        <a:rPr sz="1400" b="1" spc="-7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manuel</a:t>
                      </a:r>
                      <a:r>
                        <a:rPr sz="1400" b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appui</a:t>
                      </a:r>
                      <a:r>
                        <a:rPr sz="1400" b="1" i="1" spc="-5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long</a:t>
                      </a:r>
                      <a:r>
                        <a:rPr sz="1400" b="1" i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sur</a:t>
                      </a:r>
                      <a:r>
                        <a:rPr sz="1400" b="1" i="1" spc="-3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bouton</a:t>
                      </a:r>
                      <a:r>
                        <a:rPr sz="1400" b="1" i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rouge</a:t>
                      </a:r>
                      <a:r>
                        <a:rPr sz="1400" b="1" i="1" spc="-4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52705">
                        <a:lnSpc>
                          <a:spcPts val="1580"/>
                        </a:lnSpc>
                      </a:pP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acquittement</a:t>
                      </a:r>
                      <a:r>
                        <a:rPr sz="1400" b="1" i="1" spc="-7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(double</a:t>
                      </a:r>
                      <a:r>
                        <a:rPr sz="1400" b="1" i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clic</a:t>
                      </a:r>
                      <a:r>
                        <a:rPr sz="1400" b="1" i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sur</a:t>
                      </a:r>
                      <a:r>
                        <a:rPr sz="1400" b="1" i="1" spc="-3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i="1" spc="-3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1400" b="1" i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boutons</a:t>
                      </a:r>
                      <a:r>
                        <a:rPr sz="1400" b="1" i="1" spc="-4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verts</a:t>
                      </a:r>
                      <a:r>
                        <a:rPr sz="1400" b="1" spc="-1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58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52705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Fermeture</a:t>
                      </a:r>
                      <a:r>
                        <a:rPr sz="1400" b="1" spc="-4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2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-3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bouteille,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58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52705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Purge</a:t>
                      </a:r>
                      <a:r>
                        <a:rPr sz="1400" b="1" spc="-3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1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l’appareil</a:t>
                      </a:r>
                      <a:r>
                        <a:rPr sz="1400" b="1" spc="-4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avec</a:t>
                      </a:r>
                      <a:r>
                        <a:rPr sz="1400" b="1" spc="-1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400" b="1" spc="-2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1400" b="1" spc="-1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400" b="1" spc="-3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pass</a:t>
                      </a:r>
                      <a:r>
                        <a:rPr sz="1400" b="1" spc="-3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»</a:t>
                      </a:r>
                      <a:r>
                        <a:rPr sz="1400" b="1" spc="-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(vérification</a:t>
                      </a:r>
                      <a:r>
                        <a:rPr sz="1400" b="1" i="1" spc="-5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1400" b="1" i="1" spc="-3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modifications</a:t>
                      </a:r>
                      <a:r>
                        <a:rPr sz="1400" b="1" i="1" spc="-6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i="1" spc="-1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colorimétrie</a:t>
                      </a:r>
                      <a:r>
                        <a:rPr sz="1400" b="1" i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+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52705">
                        <a:lnSpc>
                          <a:spcPts val="1580"/>
                        </a:lnSpc>
                      </a:pP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alarme</a:t>
                      </a:r>
                      <a:r>
                        <a:rPr sz="1400" b="1" i="1" spc="-3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basse</a:t>
                      </a:r>
                      <a:r>
                        <a:rPr sz="1400" b="1" i="1" spc="-2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pression),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158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52705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Extinction</a:t>
                      </a:r>
                      <a:r>
                        <a:rPr sz="1400" b="1" spc="-6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3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l’appareil,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8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52705">
                        <a:lnSpc>
                          <a:spcPts val="1525"/>
                        </a:lnSpc>
                      </a:pP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Appui</a:t>
                      </a:r>
                      <a:r>
                        <a:rPr sz="1400" b="1" spc="-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sur</a:t>
                      </a:r>
                      <a:r>
                        <a:rPr sz="1400" b="1" spc="-2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400" b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bouton</a:t>
                      </a:r>
                      <a:r>
                        <a:rPr sz="1400" b="1" spc="-4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rouge</a:t>
                      </a:r>
                      <a:r>
                        <a:rPr sz="1400" b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3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SAD</a:t>
                      </a:r>
                      <a:r>
                        <a:rPr sz="1400" b="1" spc="2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(évite</a:t>
                      </a:r>
                      <a:r>
                        <a:rPr sz="1400" b="1" i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i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perte</a:t>
                      </a:r>
                      <a:r>
                        <a:rPr sz="1400" b="1" i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d’air</a:t>
                      </a:r>
                      <a:r>
                        <a:rPr sz="1400" b="1" i="1" spc="-5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400" b="1" i="1" spc="-3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i="1" spc="-4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prochaine</a:t>
                      </a:r>
                      <a:r>
                        <a:rPr sz="1400" b="1" i="1" spc="-65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1A202B"/>
                          </a:solidFill>
                          <a:latin typeface="Arial"/>
                          <a:cs typeface="Arial"/>
                        </a:rPr>
                        <a:t>ouverture).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7016" y="225933"/>
            <a:ext cx="18122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Annexes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82156" y="0"/>
            <a:ext cx="2562225" cy="4244340"/>
            <a:chOff x="6582156" y="0"/>
            <a:chExt cx="2562225" cy="4244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2156" y="1260347"/>
              <a:ext cx="2238755" cy="29839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41236" y="2339339"/>
              <a:ext cx="719455" cy="180340"/>
            </a:xfrm>
            <a:custGeom>
              <a:avLst/>
              <a:gdLst/>
              <a:ahLst/>
              <a:cxnLst/>
              <a:rect l="l" t="t" r="r" b="b"/>
              <a:pathLst>
                <a:path w="719454" h="180339">
                  <a:moveTo>
                    <a:pt x="538734" y="0"/>
                  </a:moveTo>
                  <a:lnTo>
                    <a:pt x="538734" y="44957"/>
                  </a:lnTo>
                  <a:lnTo>
                    <a:pt x="0" y="44957"/>
                  </a:lnTo>
                  <a:lnTo>
                    <a:pt x="0" y="134873"/>
                  </a:lnTo>
                  <a:lnTo>
                    <a:pt x="538734" y="134873"/>
                  </a:lnTo>
                  <a:lnTo>
                    <a:pt x="538734" y="179831"/>
                  </a:lnTo>
                  <a:lnTo>
                    <a:pt x="719328" y="89915"/>
                  </a:lnTo>
                  <a:lnTo>
                    <a:pt x="53873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41236" y="2339339"/>
              <a:ext cx="719455" cy="180340"/>
            </a:xfrm>
            <a:custGeom>
              <a:avLst/>
              <a:gdLst/>
              <a:ahLst/>
              <a:cxnLst/>
              <a:rect l="l" t="t" r="r" b="b"/>
              <a:pathLst>
                <a:path w="719454" h="180339">
                  <a:moveTo>
                    <a:pt x="0" y="44957"/>
                  </a:moveTo>
                  <a:lnTo>
                    <a:pt x="538734" y="44957"/>
                  </a:lnTo>
                  <a:lnTo>
                    <a:pt x="538734" y="0"/>
                  </a:lnTo>
                  <a:lnTo>
                    <a:pt x="719328" y="89915"/>
                  </a:lnTo>
                  <a:lnTo>
                    <a:pt x="538734" y="179831"/>
                  </a:lnTo>
                  <a:lnTo>
                    <a:pt x="538734" y="134873"/>
                  </a:lnTo>
                  <a:lnTo>
                    <a:pt x="0" y="134873"/>
                  </a:lnTo>
                  <a:lnTo>
                    <a:pt x="0" y="44957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0228" y="2519172"/>
              <a:ext cx="539750" cy="180340"/>
            </a:xfrm>
            <a:custGeom>
              <a:avLst/>
              <a:gdLst/>
              <a:ahLst/>
              <a:cxnLst/>
              <a:rect l="l" t="t" r="r" b="b"/>
              <a:pathLst>
                <a:path w="539750" h="180339">
                  <a:moveTo>
                    <a:pt x="135254" y="0"/>
                  </a:moveTo>
                  <a:lnTo>
                    <a:pt x="0" y="89915"/>
                  </a:lnTo>
                  <a:lnTo>
                    <a:pt x="135254" y="179831"/>
                  </a:lnTo>
                  <a:lnTo>
                    <a:pt x="135254" y="134874"/>
                  </a:lnTo>
                  <a:lnTo>
                    <a:pt x="539496" y="134874"/>
                  </a:lnTo>
                  <a:lnTo>
                    <a:pt x="539496" y="44957"/>
                  </a:lnTo>
                  <a:lnTo>
                    <a:pt x="135254" y="44957"/>
                  </a:lnTo>
                  <a:lnTo>
                    <a:pt x="13525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0228" y="2519172"/>
              <a:ext cx="539750" cy="180340"/>
            </a:xfrm>
            <a:custGeom>
              <a:avLst/>
              <a:gdLst/>
              <a:ahLst/>
              <a:cxnLst/>
              <a:rect l="l" t="t" r="r" b="b"/>
              <a:pathLst>
                <a:path w="539750" h="180339">
                  <a:moveTo>
                    <a:pt x="0" y="89915"/>
                  </a:moveTo>
                  <a:lnTo>
                    <a:pt x="135254" y="0"/>
                  </a:lnTo>
                  <a:lnTo>
                    <a:pt x="135254" y="44957"/>
                  </a:lnTo>
                  <a:lnTo>
                    <a:pt x="539496" y="44957"/>
                  </a:lnTo>
                  <a:lnTo>
                    <a:pt x="539496" y="134874"/>
                  </a:lnTo>
                  <a:lnTo>
                    <a:pt x="135254" y="134874"/>
                  </a:lnTo>
                  <a:lnTo>
                    <a:pt x="135254" y="179831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2156" y="1260347"/>
              <a:ext cx="2238755" cy="29839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920228" y="2519172"/>
              <a:ext cx="539750" cy="180340"/>
            </a:xfrm>
            <a:custGeom>
              <a:avLst/>
              <a:gdLst/>
              <a:ahLst/>
              <a:cxnLst/>
              <a:rect l="l" t="t" r="r" b="b"/>
              <a:pathLst>
                <a:path w="539750" h="180339">
                  <a:moveTo>
                    <a:pt x="135254" y="0"/>
                  </a:moveTo>
                  <a:lnTo>
                    <a:pt x="0" y="89915"/>
                  </a:lnTo>
                  <a:lnTo>
                    <a:pt x="135254" y="179831"/>
                  </a:lnTo>
                  <a:lnTo>
                    <a:pt x="135254" y="134874"/>
                  </a:lnTo>
                  <a:lnTo>
                    <a:pt x="539496" y="134874"/>
                  </a:lnTo>
                  <a:lnTo>
                    <a:pt x="539496" y="44957"/>
                  </a:lnTo>
                  <a:lnTo>
                    <a:pt x="135254" y="44957"/>
                  </a:lnTo>
                  <a:lnTo>
                    <a:pt x="13525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20228" y="2519172"/>
              <a:ext cx="539750" cy="180340"/>
            </a:xfrm>
            <a:custGeom>
              <a:avLst/>
              <a:gdLst/>
              <a:ahLst/>
              <a:cxnLst/>
              <a:rect l="l" t="t" r="r" b="b"/>
              <a:pathLst>
                <a:path w="539750" h="180339">
                  <a:moveTo>
                    <a:pt x="0" y="89915"/>
                  </a:moveTo>
                  <a:lnTo>
                    <a:pt x="135254" y="0"/>
                  </a:lnTo>
                  <a:lnTo>
                    <a:pt x="135254" y="44957"/>
                  </a:lnTo>
                  <a:lnTo>
                    <a:pt x="539496" y="44957"/>
                  </a:lnTo>
                  <a:lnTo>
                    <a:pt x="539496" y="134874"/>
                  </a:lnTo>
                  <a:lnTo>
                    <a:pt x="135254" y="134874"/>
                  </a:lnTo>
                  <a:lnTo>
                    <a:pt x="135254" y="179831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41236" y="2339339"/>
              <a:ext cx="719455" cy="180340"/>
            </a:xfrm>
            <a:custGeom>
              <a:avLst/>
              <a:gdLst/>
              <a:ahLst/>
              <a:cxnLst/>
              <a:rect l="l" t="t" r="r" b="b"/>
              <a:pathLst>
                <a:path w="719454" h="180339">
                  <a:moveTo>
                    <a:pt x="538734" y="0"/>
                  </a:moveTo>
                  <a:lnTo>
                    <a:pt x="538734" y="44957"/>
                  </a:lnTo>
                  <a:lnTo>
                    <a:pt x="0" y="44957"/>
                  </a:lnTo>
                  <a:lnTo>
                    <a:pt x="0" y="134873"/>
                  </a:lnTo>
                  <a:lnTo>
                    <a:pt x="538734" y="134873"/>
                  </a:lnTo>
                  <a:lnTo>
                    <a:pt x="538734" y="179831"/>
                  </a:lnTo>
                  <a:lnTo>
                    <a:pt x="719328" y="89915"/>
                  </a:lnTo>
                  <a:lnTo>
                    <a:pt x="53873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41236" y="2339339"/>
              <a:ext cx="719455" cy="180340"/>
            </a:xfrm>
            <a:custGeom>
              <a:avLst/>
              <a:gdLst/>
              <a:ahLst/>
              <a:cxnLst/>
              <a:rect l="l" t="t" r="r" b="b"/>
              <a:pathLst>
                <a:path w="719454" h="180339">
                  <a:moveTo>
                    <a:pt x="0" y="44957"/>
                  </a:moveTo>
                  <a:lnTo>
                    <a:pt x="538734" y="44957"/>
                  </a:lnTo>
                  <a:lnTo>
                    <a:pt x="538734" y="0"/>
                  </a:lnTo>
                  <a:lnTo>
                    <a:pt x="719328" y="89915"/>
                  </a:lnTo>
                  <a:lnTo>
                    <a:pt x="538734" y="179831"/>
                  </a:lnTo>
                  <a:lnTo>
                    <a:pt x="538734" y="134873"/>
                  </a:lnTo>
                  <a:lnTo>
                    <a:pt x="0" y="134873"/>
                  </a:lnTo>
                  <a:lnTo>
                    <a:pt x="0" y="44957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Dossard</a:t>
            </a:r>
            <a:r>
              <a:rPr spc="-25" dirty="0"/>
              <a:t> </a:t>
            </a:r>
            <a:r>
              <a:rPr dirty="0"/>
              <a:t>modèle</a:t>
            </a:r>
            <a:r>
              <a:rPr spc="-40" dirty="0"/>
              <a:t> </a:t>
            </a:r>
            <a:r>
              <a:rPr dirty="0"/>
              <a:t>«</a:t>
            </a:r>
            <a:r>
              <a:rPr spc="-45" dirty="0"/>
              <a:t> </a:t>
            </a:r>
            <a:r>
              <a:rPr dirty="0"/>
              <a:t>Extrême</a:t>
            </a:r>
            <a:r>
              <a:rPr spc="-30" dirty="0"/>
              <a:t> </a:t>
            </a:r>
            <a:r>
              <a:rPr spc="-50" dirty="0"/>
              <a:t>»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6743" y="1288796"/>
            <a:ext cx="6088380" cy="3261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0825" indent="-99695">
              <a:lnSpc>
                <a:spcPct val="100000"/>
              </a:lnSpc>
              <a:spcBef>
                <a:spcPts val="95"/>
              </a:spcBef>
              <a:buChar char="-"/>
              <a:tabLst>
                <a:tab pos="250825" algn="l"/>
              </a:tabLst>
            </a:pPr>
            <a:r>
              <a:rPr sz="1300" b="1" dirty="0">
                <a:latin typeface="Arial"/>
                <a:cs typeface="Arial"/>
              </a:rPr>
              <a:t>Harnais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ergonomique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en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matière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plastique,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réglable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en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hauteur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(</a:t>
            </a:r>
            <a:r>
              <a:rPr sz="1300" b="1" i="1" dirty="0">
                <a:latin typeface="Arial"/>
                <a:cs typeface="Arial"/>
              </a:rPr>
              <a:t>3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tailles</a:t>
            </a:r>
            <a:r>
              <a:rPr sz="1300" b="1" dirty="0">
                <a:latin typeface="Arial"/>
                <a:cs typeface="Arial"/>
              </a:rPr>
              <a:t>)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avec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des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bretelles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en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S.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Il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est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équipé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l’option rotule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articulée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de </a:t>
            </a:r>
            <a:r>
              <a:rPr sz="1300" b="1" dirty="0">
                <a:latin typeface="Arial"/>
                <a:cs typeface="Arial"/>
              </a:rPr>
              <a:t>la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ceinture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ventrale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permettant de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conserver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centre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gravité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au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plus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20" dirty="0">
                <a:latin typeface="Arial"/>
                <a:cs typeface="Arial"/>
              </a:rPr>
              <a:t>près </a:t>
            </a:r>
            <a:r>
              <a:rPr sz="1300" b="1" dirty="0">
                <a:latin typeface="Arial"/>
                <a:cs typeface="Arial"/>
              </a:rPr>
              <a:t>du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porteur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quels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que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soient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les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mouvements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réalisés.</a:t>
            </a:r>
            <a:endParaRPr sz="1300" dirty="0">
              <a:latin typeface="Arial"/>
              <a:cs typeface="Arial"/>
            </a:endParaRPr>
          </a:p>
          <a:p>
            <a:pPr marL="250825" indent="-99695">
              <a:lnSpc>
                <a:spcPct val="100000"/>
              </a:lnSpc>
              <a:spcBef>
                <a:spcPts val="720"/>
              </a:spcBef>
              <a:buChar char="-"/>
              <a:tabLst>
                <a:tab pos="250825" algn="l"/>
              </a:tabLst>
            </a:pPr>
            <a:r>
              <a:rPr sz="1300" b="1" dirty="0">
                <a:latin typeface="Arial"/>
                <a:cs typeface="Arial"/>
              </a:rPr>
              <a:t>Le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serrage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des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bretelles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fait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vers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bas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et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celui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la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ceinture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ventrale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vers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l’avant.</a:t>
            </a:r>
            <a:endParaRPr sz="1300" dirty="0">
              <a:latin typeface="Arial"/>
              <a:cs typeface="Arial"/>
            </a:endParaRPr>
          </a:p>
          <a:p>
            <a:pPr marL="12700" marR="621665" indent="238125">
              <a:lnSpc>
                <a:spcPct val="100000"/>
              </a:lnSpc>
              <a:spcBef>
                <a:spcPts val="720"/>
              </a:spcBef>
              <a:buChar char="-"/>
              <a:tabLst>
                <a:tab pos="250825" algn="l"/>
              </a:tabLst>
            </a:pPr>
            <a:r>
              <a:rPr sz="1300" b="1" dirty="0">
                <a:latin typeface="Arial"/>
                <a:cs typeface="Arial"/>
              </a:rPr>
              <a:t>Présence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6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boucleries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métalliques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pour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</a:t>
            </a:r>
            <a:r>
              <a:rPr sz="1300" b="1" spc="-6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desserrage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rapide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des </a:t>
            </a:r>
            <a:r>
              <a:rPr sz="1300" b="1" dirty="0">
                <a:latin typeface="Arial"/>
                <a:cs typeface="Arial"/>
              </a:rPr>
              <a:t>bretelles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et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la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ventrale.</a:t>
            </a:r>
            <a:endParaRPr sz="1300" dirty="0">
              <a:latin typeface="Arial"/>
              <a:cs typeface="Arial"/>
            </a:endParaRPr>
          </a:p>
          <a:p>
            <a:pPr marL="250825" indent="-99695">
              <a:lnSpc>
                <a:spcPct val="100000"/>
              </a:lnSpc>
              <a:spcBef>
                <a:spcPts val="720"/>
              </a:spcBef>
              <a:buChar char="-"/>
              <a:tabLst>
                <a:tab pos="250825" algn="l"/>
              </a:tabLst>
            </a:pPr>
            <a:r>
              <a:rPr sz="1300" b="1" dirty="0">
                <a:latin typeface="Arial"/>
                <a:cs typeface="Arial"/>
              </a:rPr>
              <a:t>Présence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portes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accessoires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sur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les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passants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des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bretelles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dirty="0">
                <a:latin typeface="Arial"/>
                <a:cs typeface="Arial"/>
              </a:rPr>
              <a:t>(</a:t>
            </a:r>
            <a:r>
              <a:rPr sz="1300" b="1" i="1" dirty="0">
                <a:latin typeface="Arial"/>
                <a:cs typeface="Arial"/>
              </a:rPr>
              <a:t>lampe,</a:t>
            </a:r>
            <a:r>
              <a:rPr sz="1300" b="1" i="1" spc="-3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camera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thermique,</a:t>
            </a:r>
            <a:r>
              <a:rPr sz="1300" b="1" i="1" spc="-2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détecteur</a:t>
            </a:r>
            <a:r>
              <a:rPr sz="1300" b="1" i="1" spc="-1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4</a:t>
            </a:r>
            <a:r>
              <a:rPr sz="1300" b="1" i="1" spc="-4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gaz,</a:t>
            </a:r>
            <a:r>
              <a:rPr sz="1300" b="1" i="1" spc="-45" dirty="0">
                <a:latin typeface="Arial"/>
                <a:cs typeface="Arial"/>
              </a:rPr>
              <a:t> </a:t>
            </a:r>
            <a:r>
              <a:rPr sz="1300" b="1" i="1" spc="-25" dirty="0">
                <a:latin typeface="Arial"/>
                <a:cs typeface="Arial"/>
              </a:rPr>
              <a:t>…</a:t>
            </a:r>
            <a:r>
              <a:rPr sz="1300" b="1" spc="-25" dirty="0">
                <a:latin typeface="Arial"/>
                <a:cs typeface="Arial"/>
              </a:rPr>
              <a:t>).</a:t>
            </a:r>
            <a:endParaRPr sz="1300" dirty="0">
              <a:latin typeface="Arial"/>
              <a:cs typeface="Arial"/>
            </a:endParaRPr>
          </a:p>
          <a:p>
            <a:pPr marL="12700" marR="149860" indent="238125">
              <a:lnSpc>
                <a:spcPct val="100000"/>
              </a:lnSpc>
              <a:spcBef>
                <a:spcPts val="720"/>
              </a:spcBef>
              <a:buChar char="-"/>
              <a:tabLst>
                <a:tab pos="250825" algn="l"/>
              </a:tabLst>
            </a:pPr>
            <a:r>
              <a:rPr sz="1300" b="1" dirty="0">
                <a:latin typeface="Arial"/>
                <a:cs typeface="Arial"/>
              </a:rPr>
              <a:t>Une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sangle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serrage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avec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anneau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métallique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à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double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verrouillage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qui </a:t>
            </a:r>
            <a:r>
              <a:rPr sz="1300" b="1" dirty="0">
                <a:latin typeface="Arial"/>
                <a:cs typeface="Arial"/>
              </a:rPr>
              <a:t>permet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d’accueillir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mono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ou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bi-bouteilles.</a:t>
            </a:r>
            <a:endParaRPr sz="1300" dirty="0">
              <a:latin typeface="Arial"/>
              <a:cs typeface="Arial"/>
            </a:endParaRPr>
          </a:p>
          <a:p>
            <a:pPr marL="12700" marR="323850" indent="238125">
              <a:lnSpc>
                <a:spcPct val="100000"/>
              </a:lnSpc>
              <a:spcBef>
                <a:spcPts val="720"/>
              </a:spcBef>
              <a:buChar char="-"/>
              <a:tabLst>
                <a:tab pos="250825" algn="l"/>
              </a:tabLst>
            </a:pPr>
            <a:r>
              <a:rPr sz="1300" b="1" dirty="0">
                <a:latin typeface="Arial"/>
                <a:cs typeface="Arial"/>
              </a:rPr>
              <a:t>Raccordement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la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bouteille simplifiée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par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système</a:t>
            </a:r>
            <a:r>
              <a:rPr sz="1300" b="1" spc="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«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Alpha</a:t>
            </a:r>
            <a:r>
              <a:rPr sz="1300" b="1" i="1" spc="-2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click</a:t>
            </a:r>
            <a:r>
              <a:rPr sz="1300" b="1" i="1" spc="-15" dirty="0">
                <a:latin typeface="Arial"/>
                <a:cs typeface="Arial"/>
              </a:rPr>
              <a:t> </a:t>
            </a:r>
            <a:r>
              <a:rPr sz="1300" b="1" spc="-50" dirty="0">
                <a:latin typeface="Arial"/>
                <a:cs typeface="Arial"/>
              </a:rPr>
              <a:t>» </a:t>
            </a:r>
            <a:r>
              <a:rPr sz="1300" b="1" dirty="0">
                <a:latin typeface="Arial"/>
                <a:cs typeface="Arial"/>
              </a:rPr>
              <a:t>(</a:t>
            </a:r>
            <a:r>
              <a:rPr sz="1300" b="1" i="1" dirty="0">
                <a:latin typeface="Arial"/>
                <a:cs typeface="Arial"/>
              </a:rPr>
              <a:t>voir</a:t>
            </a:r>
            <a:r>
              <a:rPr sz="1300" b="1" i="1" spc="-2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onglet</a:t>
            </a:r>
            <a:r>
              <a:rPr sz="1300" b="1" i="1" spc="-5" dirty="0">
                <a:latin typeface="Arial"/>
                <a:cs typeface="Arial"/>
              </a:rPr>
              <a:t> </a:t>
            </a:r>
            <a:r>
              <a:rPr sz="1300" b="1" i="1" spc="-10" dirty="0" err="1">
                <a:latin typeface="Arial"/>
                <a:cs typeface="Arial"/>
              </a:rPr>
              <a:t>bouteille</a:t>
            </a:r>
            <a:r>
              <a:rPr sz="1300" b="1" spc="-10" dirty="0">
                <a:latin typeface="Arial"/>
                <a:cs typeface="Arial"/>
              </a:rPr>
              <a:t>).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74791" y="1255775"/>
            <a:ext cx="730250" cy="189230"/>
            <a:chOff x="5574791" y="1255775"/>
            <a:chExt cx="730250" cy="189230"/>
          </a:xfrm>
        </p:grpSpPr>
        <p:sp>
          <p:nvSpPr>
            <p:cNvPr id="17" name="object 17"/>
            <p:cNvSpPr/>
            <p:nvPr/>
          </p:nvSpPr>
          <p:spPr>
            <a:xfrm>
              <a:off x="5579363" y="1260347"/>
              <a:ext cx="721360" cy="180340"/>
            </a:xfrm>
            <a:custGeom>
              <a:avLst/>
              <a:gdLst/>
              <a:ahLst/>
              <a:cxnLst/>
              <a:rect l="l" t="t" r="r" b="b"/>
              <a:pathLst>
                <a:path w="721360" h="180340">
                  <a:moveTo>
                    <a:pt x="540258" y="0"/>
                  </a:moveTo>
                  <a:lnTo>
                    <a:pt x="540258" y="44958"/>
                  </a:lnTo>
                  <a:lnTo>
                    <a:pt x="0" y="44958"/>
                  </a:lnTo>
                  <a:lnTo>
                    <a:pt x="0" y="134874"/>
                  </a:lnTo>
                  <a:lnTo>
                    <a:pt x="540258" y="134874"/>
                  </a:lnTo>
                  <a:lnTo>
                    <a:pt x="540258" y="179831"/>
                  </a:lnTo>
                  <a:lnTo>
                    <a:pt x="720851" y="89915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79363" y="1260347"/>
              <a:ext cx="721360" cy="180340"/>
            </a:xfrm>
            <a:custGeom>
              <a:avLst/>
              <a:gdLst/>
              <a:ahLst/>
              <a:cxnLst/>
              <a:rect l="l" t="t" r="r" b="b"/>
              <a:pathLst>
                <a:path w="721360" h="180340">
                  <a:moveTo>
                    <a:pt x="0" y="44958"/>
                  </a:moveTo>
                  <a:lnTo>
                    <a:pt x="540258" y="44958"/>
                  </a:lnTo>
                  <a:lnTo>
                    <a:pt x="540258" y="0"/>
                  </a:lnTo>
                  <a:lnTo>
                    <a:pt x="720851" y="89915"/>
                  </a:lnTo>
                  <a:lnTo>
                    <a:pt x="540258" y="179831"/>
                  </a:lnTo>
                  <a:lnTo>
                    <a:pt x="540258" y="134874"/>
                  </a:lnTo>
                  <a:lnTo>
                    <a:pt x="0" y="134874"/>
                  </a:lnTo>
                  <a:lnTo>
                    <a:pt x="0" y="44958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96484" y="3235451"/>
            <a:ext cx="730250" cy="189230"/>
            <a:chOff x="5396484" y="3235451"/>
            <a:chExt cx="730250" cy="189230"/>
          </a:xfrm>
        </p:grpSpPr>
        <p:sp>
          <p:nvSpPr>
            <p:cNvPr id="20" name="object 20"/>
            <p:cNvSpPr/>
            <p:nvPr/>
          </p:nvSpPr>
          <p:spPr>
            <a:xfrm>
              <a:off x="5401056" y="3240023"/>
              <a:ext cx="721360" cy="180340"/>
            </a:xfrm>
            <a:custGeom>
              <a:avLst/>
              <a:gdLst/>
              <a:ahLst/>
              <a:cxnLst/>
              <a:rect l="l" t="t" r="r" b="b"/>
              <a:pathLst>
                <a:path w="721360" h="180339">
                  <a:moveTo>
                    <a:pt x="540258" y="0"/>
                  </a:moveTo>
                  <a:lnTo>
                    <a:pt x="540258" y="44957"/>
                  </a:lnTo>
                  <a:lnTo>
                    <a:pt x="0" y="44957"/>
                  </a:lnTo>
                  <a:lnTo>
                    <a:pt x="0" y="134874"/>
                  </a:lnTo>
                  <a:lnTo>
                    <a:pt x="540258" y="134874"/>
                  </a:lnTo>
                  <a:lnTo>
                    <a:pt x="540258" y="179831"/>
                  </a:lnTo>
                  <a:lnTo>
                    <a:pt x="720852" y="89916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01056" y="3240023"/>
              <a:ext cx="721360" cy="180340"/>
            </a:xfrm>
            <a:custGeom>
              <a:avLst/>
              <a:gdLst/>
              <a:ahLst/>
              <a:cxnLst/>
              <a:rect l="l" t="t" r="r" b="b"/>
              <a:pathLst>
                <a:path w="721360" h="180339">
                  <a:moveTo>
                    <a:pt x="0" y="44957"/>
                  </a:moveTo>
                  <a:lnTo>
                    <a:pt x="540258" y="44957"/>
                  </a:lnTo>
                  <a:lnTo>
                    <a:pt x="540258" y="0"/>
                  </a:lnTo>
                  <a:lnTo>
                    <a:pt x="720852" y="89916"/>
                  </a:lnTo>
                  <a:lnTo>
                    <a:pt x="540258" y="179831"/>
                  </a:lnTo>
                  <a:lnTo>
                    <a:pt x="540258" y="134874"/>
                  </a:lnTo>
                  <a:lnTo>
                    <a:pt x="0" y="134874"/>
                  </a:lnTo>
                  <a:lnTo>
                    <a:pt x="0" y="44957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24" name="ZoneTexte 2">
            <a:hlinkClick r:id="rId4"/>
            <a:extLst>
              <a:ext uri="{FF2B5EF4-FFF2-40B4-BE49-F238E27FC236}">
                <a16:creationId xmlns:a16="http://schemas.microsoft.com/office/drawing/2014/main" id="{B846976B-D1D7-4643-8180-E38E587E6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788" y="4427554"/>
            <a:ext cx="1835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fr-FR" altLang="fr-FR">
                <a:solidFill>
                  <a:srgbClr val="0070C0"/>
                </a:solidFill>
              </a:rPr>
              <a:t>Vidéo : réglage du harnais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708" y="1235455"/>
            <a:ext cx="7760334" cy="315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8201E"/>
                </a:solidFill>
                <a:latin typeface="Arial"/>
                <a:cs typeface="Arial"/>
              </a:rPr>
              <a:t>Télémetrie</a:t>
            </a:r>
            <a:r>
              <a:rPr sz="1200" b="1" spc="-5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8201E"/>
                </a:solidFill>
                <a:latin typeface="Arial"/>
                <a:cs typeface="Arial"/>
              </a:rPr>
              <a:t>(évolution</a:t>
            </a:r>
            <a:r>
              <a:rPr sz="1200" b="1" i="1" spc="-1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C8201E"/>
                </a:solidFill>
                <a:latin typeface="Arial"/>
                <a:cs typeface="Arial"/>
              </a:rPr>
              <a:t>possible)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200">
              <a:latin typeface="Arial"/>
              <a:cs typeface="Arial"/>
            </a:endParaRPr>
          </a:p>
          <a:p>
            <a:pPr marL="14033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control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module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M1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est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nativement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d’éléments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pouvant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évoluer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vers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télémétrie.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35000"/>
              </a:lnSpc>
            </a:pPr>
            <a:r>
              <a:rPr sz="1200" b="1" dirty="0">
                <a:latin typeface="Arial"/>
                <a:cs typeface="Arial"/>
              </a:rPr>
              <a:t>Cela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signifie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qu’il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pourra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donner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informations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«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porteur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ARI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»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vers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l’extérieur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tablette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un </a:t>
            </a:r>
            <a:r>
              <a:rPr sz="1200" b="1" dirty="0">
                <a:latin typeface="Arial"/>
                <a:cs typeface="Arial"/>
              </a:rPr>
              <a:t>tableau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contrôleur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numérique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inversement.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Informations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possibles:</a:t>
            </a:r>
            <a:endParaRPr sz="12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pression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restante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bouteille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temps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restant,</a:t>
            </a:r>
            <a:endParaRPr sz="1200">
              <a:latin typeface="Arial"/>
              <a:cs typeface="Arial"/>
            </a:endParaRPr>
          </a:p>
          <a:p>
            <a:pPr marL="105410" indent="-92710">
              <a:lnSpc>
                <a:spcPct val="100000"/>
              </a:lnSpc>
              <a:buChar char="-"/>
              <a:tabLst>
                <a:tab pos="105410" algn="l"/>
              </a:tabLst>
            </a:pP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binôme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pourra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avertir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arrivée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contact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10" dirty="0">
                <a:latin typeface="Arial"/>
                <a:cs typeface="Arial"/>
              </a:rPr>
              <a:t> sinistre,</a:t>
            </a:r>
            <a:endParaRPr sz="1200">
              <a:latin typeface="Arial"/>
              <a:cs typeface="Arial"/>
            </a:endParaRPr>
          </a:p>
          <a:p>
            <a:pPr marL="12700" marR="868680" indent="92710">
              <a:lnSpc>
                <a:spcPct val="100000"/>
              </a:lnSpc>
              <a:buChar char="-"/>
              <a:tabLst>
                <a:tab pos="105410" algn="l"/>
              </a:tabLst>
            </a:pPr>
            <a:r>
              <a:rPr sz="1200" b="1" dirty="0">
                <a:latin typeface="Arial"/>
                <a:cs typeface="Arial"/>
              </a:rPr>
              <a:t>avertissement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déclenchement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BSL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</a:t>
            </a:r>
            <a:r>
              <a:rPr sz="1200" b="1" i="1" dirty="0">
                <a:latin typeface="Arial"/>
                <a:cs typeface="Arial"/>
              </a:rPr>
              <a:t>manuel,</a:t>
            </a:r>
            <a:r>
              <a:rPr sz="1200" b="1" i="1" spc="-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immobilité,</a:t>
            </a:r>
            <a:r>
              <a:rPr sz="1200" b="1" i="1" spc="-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chute</a:t>
            </a:r>
            <a:r>
              <a:rPr sz="1200" b="1" i="1" spc="-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de</a:t>
            </a:r>
            <a:r>
              <a:rPr sz="1200" b="1" i="1" spc="-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+</a:t>
            </a:r>
            <a:r>
              <a:rPr sz="1200" b="1" i="1" spc="-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1m50</a:t>
            </a:r>
            <a:r>
              <a:rPr sz="1200" b="1" i="1" spc="-30" dirty="0">
                <a:latin typeface="Arial"/>
                <a:cs typeface="Arial"/>
              </a:rPr>
              <a:t> </a:t>
            </a:r>
            <a:r>
              <a:rPr sz="1200" b="1" i="1" spc="-20" dirty="0">
                <a:latin typeface="Arial"/>
                <a:cs typeface="Arial"/>
              </a:rPr>
              <a:t>avec </a:t>
            </a:r>
            <a:r>
              <a:rPr sz="1200" b="1" i="1" dirty="0">
                <a:latin typeface="Arial"/>
                <a:cs typeface="Arial"/>
              </a:rPr>
              <a:t>accéléromètre</a:t>
            </a:r>
            <a:r>
              <a:rPr sz="1200" b="1" i="1" spc="-5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intégré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).</a:t>
            </a:r>
            <a:endParaRPr sz="1200">
              <a:latin typeface="Arial"/>
              <a:cs typeface="Arial"/>
            </a:endParaRPr>
          </a:p>
          <a:p>
            <a:pPr marL="105410" indent="-92710">
              <a:lnSpc>
                <a:spcPct val="100000"/>
              </a:lnSpc>
              <a:buChar char="-"/>
              <a:tabLst>
                <a:tab pos="105410" algn="l"/>
              </a:tabLst>
            </a:pP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depuis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l’extérieur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demander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sortie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d’un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binôme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l’évacuation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générale.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Arial"/>
              <a:cs typeface="Arial"/>
            </a:endParaRPr>
          </a:p>
          <a:p>
            <a:pPr marL="12700" marR="12065" indent="12763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Grâce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télémétrie,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MSA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collaboration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avec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plusieurs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SDIS,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travail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développer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produits, </a:t>
            </a:r>
            <a:r>
              <a:rPr sz="1200" b="1" dirty="0">
                <a:latin typeface="Arial"/>
                <a:cs typeface="Arial"/>
              </a:rPr>
              <a:t>identifiés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sous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«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pompier</a:t>
            </a:r>
            <a:r>
              <a:rPr sz="1200" b="1" i="1" spc="-4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connecté</a:t>
            </a:r>
            <a:r>
              <a:rPr sz="1200" b="1" i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»…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Avec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Control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Modul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M1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il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nous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sera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possible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vivre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ces </a:t>
            </a:r>
            <a:r>
              <a:rPr sz="1200" b="1" spc="-10" dirty="0">
                <a:latin typeface="Arial"/>
                <a:cs typeface="Arial"/>
              </a:rPr>
              <a:t>évolutions.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016" y="225933"/>
            <a:ext cx="18122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Annexes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47" y="720851"/>
            <a:ext cx="1490472" cy="9113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811" y="2214372"/>
            <a:ext cx="2666999" cy="6172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28548" y="1632197"/>
            <a:ext cx="2686050" cy="3306445"/>
            <a:chOff x="6228548" y="1632197"/>
            <a:chExt cx="2686050" cy="3306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3692" y="4360585"/>
              <a:ext cx="1362073" cy="5780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8548" y="1632197"/>
              <a:ext cx="2685607" cy="268681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49115" cy="11378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21813" y="0"/>
            <a:ext cx="1822186" cy="151023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28771" y="1232103"/>
            <a:ext cx="186499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C8201E"/>
                </a:solidFill>
                <a:latin typeface="Arial"/>
                <a:cs typeface="Arial"/>
              </a:rPr>
              <a:t>Pictogrammes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016" y="225933"/>
            <a:ext cx="18122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222C39"/>
                </a:solidFill>
                <a:latin typeface="Arial Black"/>
                <a:cs typeface="Arial Black"/>
              </a:rPr>
              <a:t>Annexes</a:t>
            </a:r>
            <a:endParaRPr sz="3000">
              <a:latin typeface="Arial Black"/>
              <a:cs typeface="Arial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448" y="1669166"/>
            <a:ext cx="2346696" cy="163029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395" y="3792278"/>
            <a:ext cx="2344991" cy="70809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37990" y="1654985"/>
            <a:ext cx="3304166" cy="302521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708" y="1233931"/>
            <a:ext cx="5629275" cy="339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Liaison</a:t>
            </a:r>
            <a:r>
              <a:rPr sz="1400" b="1" spc="-6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Arial"/>
                <a:cs typeface="Arial"/>
              </a:rPr>
              <a:t>personnelle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400">
              <a:latin typeface="Arial"/>
              <a:cs typeface="Arial"/>
            </a:endParaRPr>
          </a:p>
          <a:p>
            <a:pPr marL="12700" marR="5080" indent="147320">
              <a:lnSpc>
                <a:spcPct val="100000"/>
              </a:lnSpc>
            </a:pP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Préconisations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constructeur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liaison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personnelle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est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conçue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pour</a:t>
            </a:r>
            <a:r>
              <a:rPr sz="14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reconnaissances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milieu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enfumé.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Elle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permet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aux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sapeur-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pompiers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d’être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liaison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permanente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entre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eux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et la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ligne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guide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ou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tuyau.</a:t>
            </a:r>
            <a:endParaRPr sz="1400">
              <a:latin typeface="Arial"/>
              <a:cs typeface="Arial"/>
            </a:endParaRPr>
          </a:p>
          <a:p>
            <a:pPr marL="12700" marR="138430">
              <a:lnSpc>
                <a:spcPct val="100000"/>
              </a:lnSpc>
            </a:pP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Celle-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ci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mesure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6m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long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avec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r>
              <a:rPr sz="14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première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longueur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1m25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jusqu’à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olive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blocage,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qui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fois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libérée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permet l’obtention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4m75</a:t>
            </a:r>
            <a:r>
              <a:rPr sz="1400" b="1" spc="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supplémentaires.</a:t>
            </a:r>
            <a:endParaRPr sz="1400">
              <a:latin typeface="Arial"/>
              <a:cs typeface="Arial"/>
            </a:endParaRPr>
          </a:p>
          <a:p>
            <a:pPr marL="12700" marR="615950" indent="147320">
              <a:lnSpc>
                <a:spcPct val="100000"/>
              </a:lnSpc>
              <a:spcBef>
                <a:spcPts val="1505"/>
              </a:spcBef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Composée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d’une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tresse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3,5mm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diamètre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bonne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résistance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chaleur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au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cisaillement,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sa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résistance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la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rupture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est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250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daN.</a:t>
            </a:r>
            <a:endParaRPr sz="1400">
              <a:latin typeface="Arial"/>
              <a:cs typeface="Arial"/>
            </a:endParaRPr>
          </a:p>
          <a:p>
            <a:pPr marL="12700" marR="436880" indent="147320">
              <a:lnSpc>
                <a:spcPct val="100000"/>
              </a:lnSpc>
              <a:spcBef>
                <a:spcPts val="1500"/>
              </a:spcBef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recommandation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constructeur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est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placer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liaison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personnelle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côté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droit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porteur.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016" y="225933"/>
            <a:ext cx="18122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Annexes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0823" y="900683"/>
            <a:ext cx="2628900" cy="13472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6916" y="2461241"/>
            <a:ext cx="2034539" cy="181209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5231" y="1233931"/>
            <a:ext cx="7560309" cy="27962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053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Dotation</a:t>
            </a:r>
            <a:r>
              <a:rPr sz="1400" b="1" spc="-6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SDIS</a:t>
            </a:r>
            <a:r>
              <a:rPr sz="1400" b="1" spc="-3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C8201E"/>
                </a:solidFill>
                <a:latin typeface="Arial"/>
                <a:cs typeface="Arial"/>
              </a:rPr>
              <a:t>42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Char char="-"/>
              <a:tabLst>
                <a:tab pos="12065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EPT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6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ARI</a:t>
            </a:r>
            <a:r>
              <a:rPr sz="1400" b="1" spc="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+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6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masques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+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2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bouteilles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+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au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CIS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4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masques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réserve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+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1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batterie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CM.</a:t>
            </a:r>
            <a:endParaRPr sz="1400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505"/>
              </a:spcBef>
              <a:buChar char="-"/>
              <a:tabLst>
                <a:tab pos="12065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CCRL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 / CCFMU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4</a:t>
            </a:r>
            <a:r>
              <a:rPr sz="1400" b="1" spc="-8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ARI</a:t>
            </a:r>
            <a:r>
              <a:rPr sz="1400" b="1" spc="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+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4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masques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+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2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bouteilles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réserve.</a:t>
            </a:r>
            <a:endParaRPr sz="1400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505"/>
              </a:spcBef>
              <a:buChar char="-"/>
              <a:tabLst>
                <a:tab pos="12065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MEA</a:t>
            </a:r>
            <a:r>
              <a:rPr sz="1400" b="1" spc="-9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400" b="1" i="1" dirty="0">
                <a:solidFill>
                  <a:srgbClr val="1A202B"/>
                </a:solidFill>
                <a:latin typeface="Arial"/>
                <a:cs typeface="Arial"/>
              </a:rPr>
              <a:t>EPC</a:t>
            </a:r>
            <a:r>
              <a:rPr sz="1400" b="1" i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A202B"/>
                </a:solidFill>
                <a:latin typeface="Arial"/>
                <a:cs typeface="Arial"/>
              </a:rPr>
              <a:t>ou</a:t>
            </a:r>
            <a:r>
              <a:rPr sz="1400" b="1" i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A202B"/>
                </a:solidFill>
                <a:latin typeface="Arial"/>
                <a:cs typeface="Arial"/>
              </a:rPr>
              <a:t>BEA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)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2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ARI</a:t>
            </a:r>
            <a:r>
              <a:rPr sz="1400" b="1" spc="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+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2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masques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+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au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CIS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2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masques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réserve.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490"/>
              </a:spcBef>
              <a:buChar char="-"/>
              <a:tabLst>
                <a:tab pos="120014" algn="l"/>
              </a:tabLst>
            </a:pP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CEVARE</a:t>
            </a:r>
            <a:r>
              <a:rPr sz="1400" b="1" spc="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4</a:t>
            </a:r>
            <a:r>
              <a:rPr sz="1400" b="1" spc="-8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ARI</a:t>
            </a:r>
            <a:r>
              <a:rPr sz="1400" b="1" spc="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+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4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masques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+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6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bouteilles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réserve.</a:t>
            </a:r>
            <a:endParaRPr sz="1400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509"/>
              </a:spcBef>
              <a:buChar char="-"/>
              <a:tabLst>
                <a:tab pos="120650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Lot</a:t>
            </a:r>
            <a:r>
              <a:rPr sz="1400" b="1" spc="-8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ARI:</a:t>
            </a:r>
            <a:r>
              <a:rPr sz="1400" b="1" spc="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2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dossards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+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2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masques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+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12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bouteilles</a:t>
            </a:r>
            <a:r>
              <a:rPr sz="1400" b="1" spc="-7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réserve.</a:t>
            </a:r>
            <a:endParaRPr sz="1400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500"/>
              </a:spcBef>
              <a:buChar char="-"/>
              <a:tabLst>
                <a:tab pos="120650" algn="l"/>
              </a:tabLst>
            </a:pPr>
            <a:r>
              <a:rPr sz="1400" b="1" dirty="0" err="1">
                <a:solidFill>
                  <a:srgbClr val="1A202B"/>
                </a:solidFill>
                <a:latin typeface="Arial"/>
                <a:cs typeface="Arial"/>
              </a:rPr>
              <a:t>Réserve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lang="fr-FR" sz="1400" b="1" dirty="0">
                <a:solidFill>
                  <a:srgbClr val="1A202B"/>
                </a:solidFill>
                <a:latin typeface="Arial"/>
                <a:cs typeface="Arial"/>
              </a:rPr>
              <a:t>centre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4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masques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/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EPT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+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1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batterie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control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modul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/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EPT.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400" dirty="0">
              <a:latin typeface="Arial"/>
              <a:cs typeface="Arial"/>
            </a:endParaRPr>
          </a:p>
          <a:p>
            <a:pPr marL="140335">
              <a:lnSpc>
                <a:spcPct val="100000"/>
              </a:lnSpc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bouteilles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coussins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levage,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pontons,</a:t>
            </a:r>
            <a:r>
              <a:rPr sz="1200" b="1" spc="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coussins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saut,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lot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air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respirable</a:t>
            </a:r>
            <a:r>
              <a:rPr sz="12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CCFM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/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UPC</a:t>
            </a:r>
            <a:r>
              <a:rPr sz="12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01</a:t>
            </a:r>
            <a:r>
              <a:rPr sz="12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A202B"/>
                </a:solidFill>
                <a:latin typeface="Arial"/>
                <a:cs typeface="Arial"/>
              </a:rPr>
              <a:t>ne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seront</a:t>
            </a:r>
            <a:r>
              <a:rPr sz="12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pas</a:t>
            </a:r>
            <a:r>
              <a:rPr sz="12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renouvelées</a:t>
            </a:r>
            <a:r>
              <a:rPr sz="12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A202B"/>
                </a:solidFill>
                <a:latin typeface="Arial"/>
                <a:cs typeface="Arial"/>
              </a:rPr>
              <a:t>dans</a:t>
            </a:r>
            <a:r>
              <a:rPr sz="12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A202B"/>
                </a:solidFill>
                <a:latin typeface="Arial"/>
                <a:cs typeface="Arial"/>
              </a:rPr>
              <a:t>l’immédiat.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016" y="225933"/>
            <a:ext cx="18122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Annexes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708" y="1233931"/>
            <a:ext cx="7908925" cy="1652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91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Déploiement</a:t>
            </a:r>
            <a:r>
              <a:rPr sz="1400" b="1" spc="-6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au</a:t>
            </a:r>
            <a:r>
              <a:rPr sz="1400" b="1" spc="-3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CIS</a:t>
            </a:r>
            <a:r>
              <a:rPr sz="1400" b="1" spc="-2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St</a:t>
            </a:r>
            <a:r>
              <a:rPr sz="1400" b="1" spc="-25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8201E"/>
                </a:solidFill>
                <a:latin typeface="Arial"/>
                <a:cs typeface="Arial"/>
              </a:rPr>
              <a:t>Etienne</a:t>
            </a:r>
            <a:r>
              <a:rPr sz="1400" b="1" spc="-40" dirty="0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Arial"/>
                <a:cs typeface="Arial"/>
              </a:rPr>
              <a:t>Séverine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400">
              <a:latin typeface="Arial"/>
              <a:cs typeface="Arial"/>
            </a:endParaRPr>
          </a:p>
          <a:p>
            <a:pPr marL="12700" marR="742950" indent="147320">
              <a:lnSpc>
                <a:spcPct val="100000"/>
              </a:lnSpc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Lors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mise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en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service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opérationnelle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des</a:t>
            </a:r>
            <a:r>
              <a:rPr sz="1400" b="1" spc="-7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ARI</a:t>
            </a:r>
            <a:r>
              <a:rPr sz="1400" b="1" spc="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MSA</a:t>
            </a:r>
            <a:r>
              <a:rPr sz="1400" b="1" spc="-8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25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février,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tableaux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de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contrôles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seront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réaffectés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dans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2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EPT.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1400">
              <a:latin typeface="Arial"/>
              <a:cs typeface="Arial"/>
            </a:endParaRPr>
          </a:p>
          <a:p>
            <a:pPr marL="141605" algn="ctr">
              <a:lnSpc>
                <a:spcPct val="100000"/>
              </a:lnSpc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Afin de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simplifier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démarches,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seul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unique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cahier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remplissage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sera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disposition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au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compresseur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pour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l’ensemble</a:t>
            </a:r>
            <a:r>
              <a:rPr sz="14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compagnie,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caisson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les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plongeurs.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016" y="225933"/>
            <a:ext cx="18122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Annexes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669" y="112705"/>
            <a:ext cx="7776209" cy="258127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sz="3150" spc="80" dirty="0">
                <a:solidFill>
                  <a:srgbClr val="FFFFFF"/>
                </a:solidFill>
                <a:latin typeface="Arial Black"/>
                <a:cs typeface="Arial Black"/>
              </a:rPr>
              <a:t>SAPEURS-</a:t>
            </a:r>
            <a:r>
              <a:rPr sz="3150" spc="85" dirty="0">
                <a:solidFill>
                  <a:srgbClr val="FFFFFF"/>
                </a:solidFill>
                <a:latin typeface="Arial Black"/>
                <a:cs typeface="Arial Black"/>
              </a:rPr>
              <a:t>POMPIERS</a:t>
            </a:r>
            <a:r>
              <a:rPr sz="3150" spc="-4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5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315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5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3150" spc="-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50" spc="-10" dirty="0">
                <a:solidFill>
                  <a:srgbClr val="FFFFFF"/>
                </a:solidFill>
                <a:latin typeface="Arial Black"/>
                <a:cs typeface="Arial Black"/>
              </a:rPr>
              <a:t>LOIRE</a:t>
            </a:r>
            <a:endParaRPr sz="3150">
              <a:latin typeface="Arial Black"/>
              <a:cs typeface="Arial Black"/>
            </a:endParaRPr>
          </a:p>
          <a:p>
            <a:pPr marL="494030">
              <a:lnSpc>
                <a:spcPct val="100000"/>
              </a:lnSpc>
              <a:spcBef>
                <a:spcPts val="545"/>
              </a:spcBef>
            </a:pPr>
            <a:r>
              <a:rPr sz="235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350" spc="3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350" spc="225" dirty="0">
                <a:solidFill>
                  <a:srgbClr val="FFFFFF"/>
                </a:solidFill>
                <a:latin typeface="Arial MT"/>
                <a:cs typeface="Arial MT"/>
              </a:rPr>
              <a:t>votre</a:t>
            </a:r>
            <a:r>
              <a:rPr sz="23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350" spc="170" dirty="0">
                <a:solidFill>
                  <a:srgbClr val="FFFFFF"/>
                </a:solidFill>
                <a:latin typeface="Arial MT"/>
                <a:cs typeface="Arial MT"/>
              </a:rPr>
              <a:t>écoute,</a:t>
            </a:r>
            <a:r>
              <a:rPr sz="2350" spc="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350" spc="210" dirty="0">
                <a:solidFill>
                  <a:srgbClr val="FFFFFF"/>
                </a:solidFill>
                <a:latin typeface="Arial MT"/>
                <a:cs typeface="Arial MT"/>
              </a:rPr>
              <a:t>ò</a:t>
            </a:r>
            <a:r>
              <a:rPr sz="23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350" spc="195" dirty="0">
                <a:solidFill>
                  <a:srgbClr val="FFFFFF"/>
                </a:solidFill>
                <a:latin typeface="Arial MT"/>
                <a:cs typeface="Arial MT"/>
              </a:rPr>
              <a:t>vos</a:t>
            </a:r>
            <a:r>
              <a:rPr sz="2350" spc="-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350" spc="150" dirty="0">
                <a:solidFill>
                  <a:srgbClr val="FFFFFF"/>
                </a:solidFill>
                <a:latin typeface="Arial MT"/>
                <a:cs typeface="Arial MT"/>
              </a:rPr>
              <a:t>côtés,</a:t>
            </a:r>
            <a:r>
              <a:rPr sz="235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350" spc="195" dirty="0">
                <a:solidFill>
                  <a:srgbClr val="FFFFFF"/>
                </a:solidFill>
                <a:latin typeface="Arial MT"/>
                <a:cs typeface="Arial MT"/>
              </a:rPr>
              <a:t>ò</a:t>
            </a:r>
            <a:r>
              <a:rPr sz="23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350" i="1" spc="100" dirty="0">
                <a:solidFill>
                  <a:srgbClr val="FFFFFF"/>
                </a:solidFill>
                <a:latin typeface="Arial"/>
                <a:cs typeface="Arial"/>
              </a:rPr>
              <a:t>voŁre</a:t>
            </a:r>
            <a:r>
              <a:rPr sz="23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spc="125" dirty="0">
                <a:solidFill>
                  <a:srgbClr val="FFFFFF"/>
                </a:solidFill>
                <a:latin typeface="Arial"/>
                <a:cs typeface="Arial"/>
              </a:rPr>
              <a:t>secours</a:t>
            </a:r>
            <a:r>
              <a:rPr sz="2350" i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spc="-5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75"/>
              </a:spcBef>
            </a:pPr>
            <a:endParaRPr sz="2350">
              <a:latin typeface="Arial"/>
              <a:cs typeface="Arial"/>
            </a:endParaRPr>
          </a:p>
          <a:p>
            <a:pPr algn="ctr">
              <a:lnSpc>
                <a:spcPts val="3920"/>
              </a:lnSpc>
            </a:pPr>
            <a:r>
              <a:rPr sz="3450" spc="-190" dirty="0">
                <a:solidFill>
                  <a:srgbClr val="FFFFFF"/>
                </a:solidFill>
                <a:latin typeface="Arial Black"/>
                <a:cs typeface="Arial Black"/>
              </a:rPr>
              <a:t>Retrouvez</a:t>
            </a:r>
            <a:r>
              <a:rPr sz="3450" spc="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450" spc="-285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r>
              <a:rPr sz="3450" spc="-20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450" spc="-175" dirty="0">
                <a:solidFill>
                  <a:srgbClr val="FFFFFF"/>
                </a:solidFill>
                <a:latin typeface="Arial Black"/>
                <a:cs typeface="Arial Black"/>
              </a:rPr>
              <a:t>sapeurs-</a:t>
            </a:r>
            <a:r>
              <a:rPr sz="3450" spc="-195" dirty="0">
                <a:solidFill>
                  <a:srgbClr val="FFFFFF"/>
                </a:solidFill>
                <a:latin typeface="Arial Black"/>
                <a:cs typeface="Arial Black"/>
              </a:rPr>
              <a:t>pompžers</a:t>
            </a:r>
            <a:r>
              <a:rPr sz="3450" spc="-3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450" spc="-550" dirty="0">
                <a:solidFill>
                  <a:srgbClr val="FFFFFF"/>
                </a:solidFill>
                <a:latin typeface="Arial Black"/>
                <a:cs typeface="Arial Black"/>
              </a:rPr>
              <a:t>Øe</a:t>
            </a:r>
            <a:endParaRPr sz="3450">
              <a:latin typeface="Arial Black"/>
              <a:cs typeface="Arial Black"/>
            </a:endParaRPr>
          </a:p>
          <a:p>
            <a:pPr marL="24130" algn="ctr">
              <a:lnSpc>
                <a:spcPts val="3740"/>
              </a:lnSpc>
            </a:pPr>
            <a:r>
              <a:rPr sz="3300" spc="-125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3300" spc="-2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00" spc="-75" dirty="0">
                <a:solidFill>
                  <a:srgbClr val="FFFFFF"/>
                </a:solidFill>
                <a:latin typeface="Arial Black"/>
                <a:cs typeface="Arial Black"/>
              </a:rPr>
              <a:t>Loire</a:t>
            </a:r>
            <a:r>
              <a:rPr sz="33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00" spc="-180" dirty="0">
                <a:solidFill>
                  <a:srgbClr val="FFFFFF"/>
                </a:solidFill>
                <a:latin typeface="Arial Black"/>
                <a:cs typeface="Arial Black"/>
              </a:rPr>
              <a:t>sur</a:t>
            </a:r>
            <a:r>
              <a:rPr sz="330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00" spc="-190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r>
              <a:rPr sz="3300" spc="-2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00" spc="-225" dirty="0">
                <a:solidFill>
                  <a:srgbClr val="FFFFFF"/>
                </a:solidFill>
                <a:latin typeface="Arial Black"/>
                <a:cs typeface="Arial Black"/>
              </a:rPr>
              <a:t>rÕseaun</a:t>
            </a:r>
            <a:r>
              <a:rPr sz="33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00" spc="-175" dirty="0">
                <a:solidFill>
                  <a:srgbClr val="FFFFFF"/>
                </a:solidFill>
                <a:latin typeface="Arial Black"/>
                <a:cs typeface="Arial Black"/>
              </a:rPr>
              <a:t>sociaun</a:t>
            </a:r>
            <a:r>
              <a:rPr sz="3300" spc="-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Arial Black"/>
                <a:cs typeface="Arial Black"/>
              </a:rPr>
              <a:t>!</a:t>
            </a:r>
            <a:endParaRPr sz="3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32553" y="1290065"/>
            <a:ext cx="3554729" cy="334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DC2100"/>
                </a:solidFill>
                <a:latin typeface="Arial"/>
                <a:cs typeface="Arial"/>
              </a:rPr>
              <a:t>Poignée</a:t>
            </a:r>
            <a:r>
              <a:rPr sz="1800" b="1" spc="-35" dirty="0">
                <a:solidFill>
                  <a:srgbClr val="DC21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DC2100"/>
                </a:solidFill>
                <a:latin typeface="Arial"/>
                <a:cs typeface="Arial"/>
              </a:rPr>
              <a:t>d’extraction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solidFill>
                  <a:srgbClr val="DC2100"/>
                </a:solidFill>
                <a:latin typeface="Arial"/>
                <a:cs typeface="Arial"/>
              </a:rPr>
              <a:t>«</a:t>
            </a:r>
            <a:r>
              <a:rPr sz="1800" b="1" spc="-45" dirty="0">
                <a:solidFill>
                  <a:srgbClr val="DC21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C2100"/>
                </a:solidFill>
                <a:latin typeface="Arial"/>
                <a:cs typeface="Arial"/>
              </a:rPr>
              <a:t>sauvetage</a:t>
            </a:r>
            <a:r>
              <a:rPr sz="1800" b="1" spc="10" dirty="0">
                <a:solidFill>
                  <a:srgbClr val="DC21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C2100"/>
                </a:solidFill>
                <a:latin typeface="Arial"/>
                <a:cs typeface="Arial"/>
              </a:rPr>
              <a:t>de</a:t>
            </a:r>
            <a:r>
              <a:rPr sz="1800" b="1" spc="-40" dirty="0">
                <a:solidFill>
                  <a:srgbClr val="DC21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C2100"/>
                </a:solidFill>
                <a:latin typeface="Arial"/>
                <a:cs typeface="Arial"/>
              </a:rPr>
              <a:t>sauveteur</a:t>
            </a:r>
            <a:r>
              <a:rPr sz="1800" b="1" spc="10" dirty="0">
                <a:solidFill>
                  <a:srgbClr val="DC21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DC2100"/>
                </a:solidFill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  <a:p>
            <a:pPr marL="137160" marR="132080" algn="ctr">
              <a:lnSpc>
                <a:spcPct val="100000"/>
              </a:lnSpc>
              <a:spcBef>
                <a:spcPts val="1200"/>
              </a:spcBef>
            </a:pP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harnais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composé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d’une </a:t>
            </a:r>
            <a:r>
              <a:rPr sz="1800" b="1" dirty="0">
                <a:latin typeface="Arial"/>
                <a:cs typeface="Arial"/>
              </a:rPr>
              <a:t>poignée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d’extraction</a:t>
            </a:r>
            <a:endParaRPr sz="1800">
              <a:latin typeface="Arial"/>
              <a:cs typeface="Arial"/>
            </a:endParaRPr>
          </a:p>
          <a:p>
            <a:pPr marL="144780" marR="139065" indent="190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(</a:t>
            </a:r>
            <a:r>
              <a:rPr sz="1800" b="1" i="1" dirty="0">
                <a:latin typeface="Arial"/>
                <a:cs typeface="Arial"/>
              </a:rPr>
              <a:t>200kg</a:t>
            </a:r>
            <a:r>
              <a:rPr sz="1800" b="1" i="1" spc="-2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à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l’arrachée</a:t>
            </a:r>
            <a:r>
              <a:rPr sz="1800" b="1" dirty="0">
                <a:latin typeface="Arial"/>
                <a:cs typeface="Arial"/>
              </a:rPr>
              <a:t>)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à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fins </a:t>
            </a:r>
            <a:r>
              <a:rPr sz="1800" b="1" dirty="0">
                <a:latin typeface="Arial"/>
                <a:cs typeface="Arial"/>
              </a:rPr>
              <a:t>d’extraction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porteur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cas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sauvetage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5080" indent="-2540" algn="ctr">
              <a:lnSpc>
                <a:spcPct val="100000"/>
              </a:lnSpc>
              <a:spcBef>
                <a:spcPts val="120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Risque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détérioration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prématurée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harnais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la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bouteille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lors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traction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sur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des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sols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abrasifs!!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Dossard</a:t>
            </a:r>
            <a:r>
              <a:rPr spc="-25" dirty="0"/>
              <a:t> </a:t>
            </a:r>
            <a:r>
              <a:rPr dirty="0"/>
              <a:t>modèle</a:t>
            </a:r>
            <a:r>
              <a:rPr spc="-40" dirty="0"/>
              <a:t> </a:t>
            </a:r>
            <a:r>
              <a:rPr dirty="0"/>
              <a:t>«</a:t>
            </a:r>
            <a:r>
              <a:rPr spc="-45" dirty="0"/>
              <a:t> </a:t>
            </a:r>
            <a:r>
              <a:rPr dirty="0"/>
              <a:t>Extrême</a:t>
            </a:r>
            <a:r>
              <a:rPr spc="-30" dirty="0"/>
              <a:t> </a:t>
            </a:r>
            <a:r>
              <a:rPr spc="-50" dirty="0"/>
              <a:t>»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5596" y="3733800"/>
            <a:ext cx="693420" cy="58521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34923" y="1391411"/>
            <a:ext cx="2885440" cy="3470275"/>
            <a:chOff x="534923" y="1391411"/>
            <a:chExt cx="2885440" cy="34702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6863" y="1391411"/>
              <a:ext cx="2602991" cy="34701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9495" y="1440179"/>
              <a:ext cx="1260475" cy="180340"/>
            </a:xfrm>
            <a:custGeom>
              <a:avLst/>
              <a:gdLst/>
              <a:ahLst/>
              <a:cxnLst/>
              <a:rect l="l" t="t" r="r" b="b"/>
              <a:pathLst>
                <a:path w="1260475" h="180340">
                  <a:moveTo>
                    <a:pt x="944499" y="0"/>
                  </a:moveTo>
                  <a:lnTo>
                    <a:pt x="944499" y="44958"/>
                  </a:lnTo>
                  <a:lnTo>
                    <a:pt x="0" y="44958"/>
                  </a:lnTo>
                  <a:lnTo>
                    <a:pt x="0" y="134874"/>
                  </a:lnTo>
                  <a:lnTo>
                    <a:pt x="944499" y="134874"/>
                  </a:lnTo>
                  <a:lnTo>
                    <a:pt x="944499" y="179832"/>
                  </a:lnTo>
                  <a:lnTo>
                    <a:pt x="1260348" y="89916"/>
                  </a:lnTo>
                  <a:lnTo>
                    <a:pt x="9444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495" y="1440179"/>
              <a:ext cx="1260475" cy="180340"/>
            </a:xfrm>
            <a:custGeom>
              <a:avLst/>
              <a:gdLst/>
              <a:ahLst/>
              <a:cxnLst/>
              <a:rect l="l" t="t" r="r" b="b"/>
              <a:pathLst>
                <a:path w="1260475" h="180340">
                  <a:moveTo>
                    <a:pt x="0" y="44958"/>
                  </a:moveTo>
                  <a:lnTo>
                    <a:pt x="944499" y="44958"/>
                  </a:lnTo>
                  <a:lnTo>
                    <a:pt x="944499" y="0"/>
                  </a:lnTo>
                  <a:lnTo>
                    <a:pt x="1260348" y="89916"/>
                  </a:lnTo>
                  <a:lnTo>
                    <a:pt x="944499" y="179832"/>
                  </a:lnTo>
                  <a:lnTo>
                    <a:pt x="944499" y="134874"/>
                  </a:lnTo>
                  <a:lnTo>
                    <a:pt x="0" y="134874"/>
                  </a:lnTo>
                  <a:lnTo>
                    <a:pt x="0" y="44958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0" y="1447693"/>
            <a:ext cx="3554729" cy="225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>
                <a:solidFill>
                  <a:schemeClr val="tx1"/>
                </a:solidFill>
                <a:latin typeface="Arial"/>
                <a:cs typeface="Arial"/>
              </a:rPr>
              <a:t>L’élastique noir doit être présent sur le détendeur de la bouteille pour :</a:t>
            </a:r>
          </a:p>
          <a:p>
            <a:pPr marL="288290" indent="-285750" algn="ctr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fr-FR" b="1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fr-FR" sz="1800" b="1">
                <a:solidFill>
                  <a:schemeClr val="tx1"/>
                </a:solidFill>
                <a:latin typeface="Arial"/>
                <a:cs typeface="Arial"/>
              </a:rPr>
              <a:t>viter </a:t>
            </a:r>
            <a:r>
              <a:rPr lang="fr-FR" sz="1800" b="1" dirty="0">
                <a:solidFill>
                  <a:schemeClr val="tx1"/>
                </a:solidFill>
                <a:latin typeface="Arial"/>
                <a:cs typeface="Arial"/>
              </a:rPr>
              <a:t>les bruits du détendeur</a:t>
            </a:r>
          </a:p>
          <a:p>
            <a:pPr marL="288290" indent="-285750" algn="ctr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fr-FR" sz="1800" b="1" dirty="0">
                <a:solidFill>
                  <a:schemeClr val="tx1"/>
                </a:solidFill>
                <a:latin typeface="Arial"/>
                <a:cs typeface="Arial"/>
              </a:rPr>
              <a:t>Eviter que des micro impuretés rentre dans le détendeur afin de préserver la soupape de sécurité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Dossard</a:t>
            </a:r>
            <a:r>
              <a:rPr spc="-25" dirty="0"/>
              <a:t> </a:t>
            </a:r>
            <a:r>
              <a:rPr dirty="0"/>
              <a:t>modèle</a:t>
            </a:r>
            <a:r>
              <a:rPr spc="-40" dirty="0"/>
              <a:t> </a:t>
            </a:r>
            <a:r>
              <a:rPr dirty="0"/>
              <a:t>«</a:t>
            </a:r>
            <a:r>
              <a:rPr spc="-45" dirty="0"/>
              <a:t> </a:t>
            </a:r>
            <a:r>
              <a:rPr dirty="0"/>
              <a:t>Extrême</a:t>
            </a:r>
            <a:r>
              <a:rPr spc="-30" dirty="0"/>
              <a:t> </a:t>
            </a:r>
            <a:r>
              <a:rPr spc="-50" dirty="0"/>
              <a:t>»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2422525"/>
            <a:ext cx="693420" cy="58521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A119A16-31F9-4762-A1A4-CAA4860E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48" y="1575371"/>
            <a:ext cx="2933948" cy="2398014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ED58C31-F29C-4CB7-969F-A297D6621563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1828800" y="2574925"/>
            <a:ext cx="27432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85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0" y="2352467"/>
            <a:ext cx="355472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>
                <a:solidFill>
                  <a:schemeClr val="tx1"/>
                </a:solidFill>
                <a:latin typeface="Arial"/>
                <a:cs typeface="Arial"/>
              </a:rPr>
              <a:t>La ceinture ventrale doit être fermée quand l’ARI est dans les EPT = Evite les casses des attaches plastique en fermant les portes de l’EPT (ceinture qui pend dans le vide!)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Dossard</a:t>
            </a:r>
            <a:r>
              <a:rPr spc="-25" dirty="0"/>
              <a:t> </a:t>
            </a:r>
            <a:r>
              <a:rPr dirty="0"/>
              <a:t>modèle</a:t>
            </a:r>
            <a:r>
              <a:rPr spc="-40" dirty="0"/>
              <a:t> </a:t>
            </a:r>
            <a:r>
              <a:rPr dirty="0"/>
              <a:t>«</a:t>
            </a:r>
            <a:r>
              <a:rPr spc="-45" dirty="0"/>
              <a:t> </a:t>
            </a:r>
            <a:r>
              <a:rPr dirty="0"/>
              <a:t>Extrême</a:t>
            </a:r>
            <a:r>
              <a:rPr spc="-30" dirty="0"/>
              <a:t> </a:t>
            </a:r>
            <a:r>
              <a:rPr spc="-50" dirty="0"/>
              <a:t>»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2422525"/>
            <a:ext cx="693420" cy="58521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53F8FB-66DA-4EEB-9A6B-0F0965228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1503" y="1516464"/>
            <a:ext cx="2692506" cy="2397338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ED58C31-F29C-4CB7-969F-A297D6621563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1905000" y="2774381"/>
            <a:ext cx="2667000" cy="415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27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0384" y="0"/>
            <a:ext cx="3023870" cy="3586479"/>
            <a:chOff x="6120384" y="0"/>
            <a:chExt cx="3023870" cy="35864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0384" y="1728834"/>
              <a:ext cx="2179080" cy="18572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60564" y="1260347"/>
              <a:ext cx="180340" cy="539750"/>
            </a:xfrm>
            <a:custGeom>
              <a:avLst/>
              <a:gdLst/>
              <a:ahLst/>
              <a:cxnLst/>
              <a:rect l="l" t="t" r="r" b="b"/>
              <a:pathLst>
                <a:path w="180340" h="539750">
                  <a:moveTo>
                    <a:pt x="134874" y="0"/>
                  </a:moveTo>
                  <a:lnTo>
                    <a:pt x="44957" y="0"/>
                  </a:lnTo>
                  <a:lnTo>
                    <a:pt x="44957" y="404240"/>
                  </a:lnTo>
                  <a:lnTo>
                    <a:pt x="0" y="404240"/>
                  </a:lnTo>
                  <a:lnTo>
                    <a:pt x="89915" y="539496"/>
                  </a:lnTo>
                  <a:lnTo>
                    <a:pt x="179831" y="404240"/>
                  </a:lnTo>
                  <a:lnTo>
                    <a:pt x="134874" y="404240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60564" y="1260347"/>
              <a:ext cx="180340" cy="539750"/>
            </a:xfrm>
            <a:custGeom>
              <a:avLst/>
              <a:gdLst/>
              <a:ahLst/>
              <a:cxnLst/>
              <a:rect l="l" t="t" r="r" b="b"/>
              <a:pathLst>
                <a:path w="180340" h="539750">
                  <a:moveTo>
                    <a:pt x="0" y="404240"/>
                  </a:moveTo>
                  <a:lnTo>
                    <a:pt x="44957" y="404240"/>
                  </a:lnTo>
                  <a:lnTo>
                    <a:pt x="44957" y="0"/>
                  </a:lnTo>
                  <a:lnTo>
                    <a:pt x="134874" y="0"/>
                  </a:lnTo>
                  <a:lnTo>
                    <a:pt x="134874" y="404240"/>
                  </a:lnTo>
                  <a:lnTo>
                    <a:pt x="179831" y="404240"/>
                  </a:lnTo>
                  <a:lnTo>
                    <a:pt x="89915" y="539496"/>
                  </a:lnTo>
                  <a:lnTo>
                    <a:pt x="0" y="404240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9040" y="2880359"/>
              <a:ext cx="180340" cy="539750"/>
            </a:xfrm>
            <a:custGeom>
              <a:avLst/>
              <a:gdLst/>
              <a:ahLst/>
              <a:cxnLst/>
              <a:rect l="l" t="t" r="r" b="b"/>
              <a:pathLst>
                <a:path w="180340" h="539750">
                  <a:moveTo>
                    <a:pt x="89915" y="0"/>
                  </a:moveTo>
                  <a:lnTo>
                    <a:pt x="0" y="135255"/>
                  </a:lnTo>
                  <a:lnTo>
                    <a:pt x="44957" y="135255"/>
                  </a:lnTo>
                  <a:lnTo>
                    <a:pt x="44957" y="539495"/>
                  </a:lnTo>
                  <a:lnTo>
                    <a:pt x="134874" y="539495"/>
                  </a:lnTo>
                  <a:lnTo>
                    <a:pt x="134874" y="135255"/>
                  </a:lnTo>
                  <a:lnTo>
                    <a:pt x="179831" y="135255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9040" y="2880359"/>
              <a:ext cx="180340" cy="539750"/>
            </a:xfrm>
            <a:custGeom>
              <a:avLst/>
              <a:gdLst/>
              <a:ahLst/>
              <a:cxnLst/>
              <a:rect l="l" t="t" r="r" b="b"/>
              <a:pathLst>
                <a:path w="180340" h="539750">
                  <a:moveTo>
                    <a:pt x="0" y="135255"/>
                  </a:moveTo>
                  <a:lnTo>
                    <a:pt x="89915" y="0"/>
                  </a:lnTo>
                  <a:lnTo>
                    <a:pt x="179831" y="135255"/>
                  </a:lnTo>
                  <a:lnTo>
                    <a:pt x="134874" y="135255"/>
                  </a:lnTo>
                  <a:lnTo>
                    <a:pt x="134874" y="539495"/>
                  </a:lnTo>
                  <a:lnTo>
                    <a:pt x="44957" y="539495"/>
                  </a:lnTo>
                  <a:lnTo>
                    <a:pt x="44957" y="135255"/>
                  </a:lnTo>
                  <a:lnTo>
                    <a:pt x="0" y="135255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0228" y="2339339"/>
              <a:ext cx="1079500" cy="180340"/>
            </a:xfrm>
            <a:custGeom>
              <a:avLst/>
              <a:gdLst/>
              <a:ahLst/>
              <a:cxnLst/>
              <a:rect l="l" t="t" r="r" b="b"/>
              <a:pathLst>
                <a:path w="1079500" h="180339">
                  <a:moveTo>
                    <a:pt x="270510" y="0"/>
                  </a:moveTo>
                  <a:lnTo>
                    <a:pt x="0" y="89915"/>
                  </a:lnTo>
                  <a:lnTo>
                    <a:pt x="270510" y="179831"/>
                  </a:lnTo>
                  <a:lnTo>
                    <a:pt x="270510" y="134873"/>
                  </a:lnTo>
                  <a:lnTo>
                    <a:pt x="1078992" y="134873"/>
                  </a:lnTo>
                  <a:lnTo>
                    <a:pt x="1078992" y="44957"/>
                  </a:lnTo>
                  <a:lnTo>
                    <a:pt x="270510" y="44957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20228" y="2339339"/>
              <a:ext cx="1079500" cy="180340"/>
            </a:xfrm>
            <a:custGeom>
              <a:avLst/>
              <a:gdLst/>
              <a:ahLst/>
              <a:cxnLst/>
              <a:rect l="l" t="t" r="r" b="b"/>
              <a:pathLst>
                <a:path w="1079500" h="180339">
                  <a:moveTo>
                    <a:pt x="0" y="89915"/>
                  </a:moveTo>
                  <a:lnTo>
                    <a:pt x="270510" y="0"/>
                  </a:lnTo>
                  <a:lnTo>
                    <a:pt x="270510" y="44957"/>
                  </a:lnTo>
                  <a:lnTo>
                    <a:pt x="1078992" y="44957"/>
                  </a:lnTo>
                  <a:lnTo>
                    <a:pt x="1078992" y="134873"/>
                  </a:lnTo>
                  <a:lnTo>
                    <a:pt x="270510" y="134873"/>
                  </a:lnTo>
                  <a:lnTo>
                    <a:pt x="270510" y="179831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3708" y="1492707"/>
            <a:ext cx="5618480" cy="3220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SAD</a:t>
            </a:r>
            <a:r>
              <a:rPr sz="1400" b="1" spc="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possède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2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boutons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latéraux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permettant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déconnexion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masque</a:t>
            </a:r>
            <a:r>
              <a:rPr sz="1400" b="1" spc="-9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ARI</a:t>
            </a:r>
            <a:r>
              <a:rPr sz="1400" b="1" spc="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356870" marR="1174750">
              <a:lnSpc>
                <a:spcPct val="129299"/>
              </a:lnSpc>
              <a:spcBef>
                <a:spcPts val="15"/>
              </a:spcBef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Bouton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gris,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fonction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unique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déconnexion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du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masque.</a:t>
            </a:r>
            <a:endParaRPr sz="1400">
              <a:latin typeface="Arial"/>
              <a:cs typeface="Arial"/>
            </a:endParaRPr>
          </a:p>
          <a:p>
            <a:pPr marL="356870" marR="507365">
              <a:lnSpc>
                <a:spcPct val="129299"/>
              </a:lnSpc>
              <a:spcBef>
                <a:spcPts val="1235"/>
              </a:spcBef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Bouton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rouge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à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fonction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double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arrêt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débit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d’air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+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déconnexion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400" b="1" spc="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masque.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400">
              <a:latin typeface="Arial"/>
              <a:cs typeface="Arial"/>
            </a:endParaRPr>
          </a:p>
          <a:p>
            <a:pPr marL="12700" marR="5080" indent="198120">
              <a:lnSpc>
                <a:spcPct val="100000"/>
              </a:lnSpc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connexion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4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masque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se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fait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par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pression</a:t>
            </a:r>
            <a:r>
              <a:rPr sz="14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SAD</a:t>
            </a:r>
            <a:r>
              <a:rPr sz="1400" b="1" spc="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dans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l’emplacement</a:t>
            </a:r>
            <a:r>
              <a:rPr sz="1400" b="1" spc="-7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prévu.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déclenchement</a:t>
            </a:r>
            <a:r>
              <a:rPr sz="1400" b="1" spc="-6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débit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d’air</a:t>
            </a:r>
            <a:r>
              <a:rPr sz="14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se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réalise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dès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1ère</a:t>
            </a:r>
            <a:r>
              <a:rPr sz="1400" b="1" spc="-2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inspiration.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400">
              <a:latin typeface="Arial"/>
              <a:cs typeface="Arial"/>
            </a:endParaRPr>
          </a:p>
          <a:p>
            <a:pPr marL="160020">
              <a:lnSpc>
                <a:spcPct val="100000"/>
              </a:lnSpc>
              <a:tabLst>
                <a:tab pos="2520315" algn="l"/>
              </a:tabLst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bouton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«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by-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pass </a:t>
            </a:r>
            <a:r>
              <a:rPr sz="1400" b="1" spc="-50" dirty="0">
                <a:solidFill>
                  <a:srgbClr val="1A202B"/>
                </a:solidFill>
                <a:latin typeface="Arial"/>
                <a:cs typeface="Arial"/>
              </a:rPr>
              <a:t>»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	en</a:t>
            </a:r>
            <a:r>
              <a:rPr sz="14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façade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permet</a:t>
            </a:r>
            <a:r>
              <a:rPr sz="14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débit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d’air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régulé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sous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pression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en cas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202B"/>
                </a:solidFill>
                <a:latin typeface="Arial"/>
                <a:cs typeface="Arial"/>
              </a:rPr>
              <a:t>d’essoufflement,</a:t>
            </a:r>
            <a:r>
              <a:rPr sz="14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202B"/>
                </a:solidFill>
                <a:latin typeface="Arial"/>
                <a:cs typeface="Arial"/>
              </a:rPr>
              <a:t>buée,</a:t>
            </a:r>
            <a:r>
              <a:rPr sz="1400" b="1" spc="-1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202B"/>
                </a:solidFill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Soupape</a:t>
            </a:r>
            <a:r>
              <a:rPr spc="-20" dirty="0"/>
              <a:t> </a:t>
            </a:r>
            <a:r>
              <a:rPr dirty="0"/>
              <a:t>à</a:t>
            </a:r>
            <a:r>
              <a:rPr spc="10" dirty="0"/>
              <a:t> </a:t>
            </a:r>
            <a:r>
              <a:rPr dirty="0"/>
              <a:t>la</a:t>
            </a:r>
            <a:r>
              <a:rPr spc="15" dirty="0"/>
              <a:t> </a:t>
            </a:r>
            <a:r>
              <a:rPr spc="-10" dirty="0"/>
              <a:t>demande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175260" y="2156459"/>
            <a:ext cx="368935" cy="187960"/>
            <a:chOff x="175260" y="2156459"/>
            <a:chExt cx="368935" cy="187960"/>
          </a:xfrm>
        </p:grpSpPr>
        <p:sp>
          <p:nvSpPr>
            <p:cNvPr id="14" name="object 14"/>
            <p:cNvSpPr/>
            <p:nvPr/>
          </p:nvSpPr>
          <p:spPr>
            <a:xfrm>
              <a:off x="179832" y="2161031"/>
              <a:ext cx="360045" cy="178435"/>
            </a:xfrm>
            <a:custGeom>
              <a:avLst/>
              <a:gdLst/>
              <a:ahLst/>
              <a:cxnLst/>
              <a:rect l="l" t="t" r="r" b="b"/>
              <a:pathLst>
                <a:path w="360045" h="178435">
                  <a:moveTo>
                    <a:pt x="270116" y="0"/>
                  </a:moveTo>
                  <a:lnTo>
                    <a:pt x="270116" y="44577"/>
                  </a:lnTo>
                  <a:lnTo>
                    <a:pt x="0" y="44577"/>
                  </a:lnTo>
                  <a:lnTo>
                    <a:pt x="0" y="133731"/>
                  </a:lnTo>
                  <a:lnTo>
                    <a:pt x="270116" y="133731"/>
                  </a:lnTo>
                  <a:lnTo>
                    <a:pt x="270116" y="178308"/>
                  </a:lnTo>
                  <a:lnTo>
                    <a:pt x="359663" y="89154"/>
                  </a:lnTo>
                  <a:lnTo>
                    <a:pt x="2701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9832" y="2161031"/>
              <a:ext cx="360045" cy="178435"/>
            </a:xfrm>
            <a:custGeom>
              <a:avLst/>
              <a:gdLst/>
              <a:ahLst/>
              <a:cxnLst/>
              <a:rect l="l" t="t" r="r" b="b"/>
              <a:pathLst>
                <a:path w="360045" h="178435">
                  <a:moveTo>
                    <a:pt x="0" y="44577"/>
                  </a:moveTo>
                  <a:lnTo>
                    <a:pt x="270116" y="44577"/>
                  </a:lnTo>
                  <a:lnTo>
                    <a:pt x="270116" y="0"/>
                  </a:lnTo>
                  <a:lnTo>
                    <a:pt x="359663" y="89154"/>
                  </a:lnTo>
                  <a:lnTo>
                    <a:pt x="270116" y="178308"/>
                  </a:lnTo>
                  <a:lnTo>
                    <a:pt x="270116" y="133731"/>
                  </a:lnTo>
                  <a:lnTo>
                    <a:pt x="0" y="133731"/>
                  </a:lnTo>
                  <a:lnTo>
                    <a:pt x="0" y="44577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76784" y="2875788"/>
            <a:ext cx="368935" cy="187960"/>
            <a:chOff x="176784" y="2875788"/>
            <a:chExt cx="368935" cy="187960"/>
          </a:xfrm>
        </p:grpSpPr>
        <p:sp>
          <p:nvSpPr>
            <p:cNvPr id="17" name="object 17"/>
            <p:cNvSpPr/>
            <p:nvPr/>
          </p:nvSpPr>
          <p:spPr>
            <a:xfrm>
              <a:off x="181356" y="2880360"/>
              <a:ext cx="360045" cy="178435"/>
            </a:xfrm>
            <a:custGeom>
              <a:avLst/>
              <a:gdLst/>
              <a:ahLst/>
              <a:cxnLst/>
              <a:rect l="l" t="t" r="r" b="b"/>
              <a:pathLst>
                <a:path w="360045" h="178435">
                  <a:moveTo>
                    <a:pt x="270116" y="0"/>
                  </a:moveTo>
                  <a:lnTo>
                    <a:pt x="270116" y="44576"/>
                  </a:lnTo>
                  <a:lnTo>
                    <a:pt x="0" y="44576"/>
                  </a:lnTo>
                  <a:lnTo>
                    <a:pt x="0" y="133731"/>
                  </a:lnTo>
                  <a:lnTo>
                    <a:pt x="270116" y="133731"/>
                  </a:lnTo>
                  <a:lnTo>
                    <a:pt x="270116" y="178307"/>
                  </a:lnTo>
                  <a:lnTo>
                    <a:pt x="359664" y="89153"/>
                  </a:lnTo>
                  <a:lnTo>
                    <a:pt x="2701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356" y="2880360"/>
              <a:ext cx="360045" cy="178435"/>
            </a:xfrm>
            <a:custGeom>
              <a:avLst/>
              <a:gdLst/>
              <a:ahLst/>
              <a:cxnLst/>
              <a:rect l="l" t="t" r="r" b="b"/>
              <a:pathLst>
                <a:path w="360045" h="178435">
                  <a:moveTo>
                    <a:pt x="0" y="44576"/>
                  </a:moveTo>
                  <a:lnTo>
                    <a:pt x="270116" y="44576"/>
                  </a:lnTo>
                  <a:lnTo>
                    <a:pt x="270116" y="0"/>
                  </a:lnTo>
                  <a:lnTo>
                    <a:pt x="359664" y="89153"/>
                  </a:lnTo>
                  <a:lnTo>
                    <a:pt x="270116" y="178307"/>
                  </a:lnTo>
                  <a:lnTo>
                    <a:pt x="270116" y="133731"/>
                  </a:lnTo>
                  <a:lnTo>
                    <a:pt x="0" y="133731"/>
                  </a:lnTo>
                  <a:lnTo>
                    <a:pt x="0" y="44576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334767" y="4315967"/>
            <a:ext cx="370840" cy="189230"/>
            <a:chOff x="2334767" y="4315967"/>
            <a:chExt cx="370840" cy="189230"/>
          </a:xfrm>
        </p:grpSpPr>
        <p:sp>
          <p:nvSpPr>
            <p:cNvPr id="20" name="object 20"/>
            <p:cNvSpPr/>
            <p:nvPr/>
          </p:nvSpPr>
          <p:spPr>
            <a:xfrm>
              <a:off x="2339339" y="4320539"/>
              <a:ext cx="361315" cy="180340"/>
            </a:xfrm>
            <a:custGeom>
              <a:avLst/>
              <a:gdLst/>
              <a:ahLst/>
              <a:cxnLst/>
              <a:rect l="l" t="t" r="r" b="b"/>
              <a:pathLst>
                <a:path w="361314" h="180339">
                  <a:moveTo>
                    <a:pt x="270891" y="0"/>
                  </a:moveTo>
                  <a:lnTo>
                    <a:pt x="270891" y="44958"/>
                  </a:lnTo>
                  <a:lnTo>
                    <a:pt x="0" y="44958"/>
                  </a:lnTo>
                  <a:lnTo>
                    <a:pt x="0" y="134874"/>
                  </a:lnTo>
                  <a:lnTo>
                    <a:pt x="270891" y="134874"/>
                  </a:lnTo>
                  <a:lnTo>
                    <a:pt x="270891" y="179832"/>
                  </a:lnTo>
                  <a:lnTo>
                    <a:pt x="361188" y="89916"/>
                  </a:lnTo>
                  <a:lnTo>
                    <a:pt x="2708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39339" y="4320539"/>
              <a:ext cx="361315" cy="180340"/>
            </a:xfrm>
            <a:custGeom>
              <a:avLst/>
              <a:gdLst/>
              <a:ahLst/>
              <a:cxnLst/>
              <a:rect l="l" t="t" r="r" b="b"/>
              <a:pathLst>
                <a:path w="361314" h="180339">
                  <a:moveTo>
                    <a:pt x="0" y="44958"/>
                  </a:moveTo>
                  <a:lnTo>
                    <a:pt x="270891" y="44958"/>
                  </a:lnTo>
                  <a:lnTo>
                    <a:pt x="270891" y="0"/>
                  </a:lnTo>
                  <a:lnTo>
                    <a:pt x="361188" y="89916"/>
                  </a:lnTo>
                  <a:lnTo>
                    <a:pt x="270891" y="179832"/>
                  </a:lnTo>
                  <a:lnTo>
                    <a:pt x="270891" y="134874"/>
                  </a:lnTo>
                  <a:lnTo>
                    <a:pt x="0" y="134874"/>
                  </a:lnTo>
                  <a:lnTo>
                    <a:pt x="0" y="44958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0215" y="0"/>
            <a:ext cx="2844165" cy="4140835"/>
            <a:chOff x="6300215" y="0"/>
            <a:chExt cx="2844165" cy="4140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215" y="937259"/>
              <a:ext cx="2401824" cy="32034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59879" y="1620011"/>
              <a:ext cx="899160" cy="178435"/>
            </a:xfrm>
            <a:custGeom>
              <a:avLst/>
              <a:gdLst/>
              <a:ahLst/>
              <a:cxnLst/>
              <a:rect l="l" t="t" r="r" b="b"/>
              <a:pathLst>
                <a:path w="899159" h="178435">
                  <a:moveTo>
                    <a:pt x="675513" y="0"/>
                  </a:moveTo>
                  <a:lnTo>
                    <a:pt x="675513" y="44576"/>
                  </a:lnTo>
                  <a:lnTo>
                    <a:pt x="0" y="44576"/>
                  </a:lnTo>
                  <a:lnTo>
                    <a:pt x="0" y="133731"/>
                  </a:lnTo>
                  <a:lnTo>
                    <a:pt x="675513" y="133731"/>
                  </a:lnTo>
                  <a:lnTo>
                    <a:pt x="675513" y="178308"/>
                  </a:lnTo>
                  <a:lnTo>
                    <a:pt x="899160" y="89153"/>
                  </a:lnTo>
                  <a:lnTo>
                    <a:pt x="67551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59879" y="1620011"/>
              <a:ext cx="899160" cy="178435"/>
            </a:xfrm>
            <a:custGeom>
              <a:avLst/>
              <a:gdLst/>
              <a:ahLst/>
              <a:cxnLst/>
              <a:rect l="l" t="t" r="r" b="b"/>
              <a:pathLst>
                <a:path w="899159" h="178435">
                  <a:moveTo>
                    <a:pt x="0" y="44576"/>
                  </a:moveTo>
                  <a:lnTo>
                    <a:pt x="675513" y="44576"/>
                  </a:lnTo>
                  <a:lnTo>
                    <a:pt x="675513" y="0"/>
                  </a:lnTo>
                  <a:lnTo>
                    <a:pt x="899160" y="89153"/>
                  </a:lnTo>
                  <a:lnTo>
                    <a:pt x="675513" y="178308"/>
                  </a:lnTo>
                  <a:lnTo>
                    <a:pt x="675513" y="133731"/>
                  </a:lnTo>
                  <a:lnTo>
                    <a:pt x="0" y="133731"/>
                  </a:lnTo>
                  <a:lnTo>
                    <a:pt x="0" y="44576"/>
                  </a:lnTo>
                  <a:close/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79831" y="4840223"/>
            <a:ext cx="443865" cy="201295"/>
          </a:xfrm>
          <a:custGeom>
            <a:avLst/>
            <a:gdLst/>
            <a:ahLst/>
            <a:cxnLst/>
            <a:rect l="l" t="t" r="r" b="b"/>
            <a:pathLst>
              <a:path w="443865" h="201295">
                <a:moveTo>
                  <a:pt x="443484" y="0"/>
                </a:moveTo>
                <a:lnTo>
                  <a:pt x="0" y="0"/>
                </a:lnTo>
                <a:lnTo>
                  <a:pt x="0" y="201168"/>
                </a:lnTo>
                <a:lnTo>
                  <a:pt x="443484" y="201168"/>
                </a:lnTo>
                <a:lnTo>
                  <a:pt x="443484" y="0"/>
                </a:lnTo>
                <a:close/>
              </a:path>
            </a:pathLst>
          </a:custGeom>
          <a:solidFill>
            <a:srgbClr val="1A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708" y="1526234"/>
            <a:ext cx="5990590" cy="1756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Sur</a:t>
            </a:r>
            <a:r>
              <a:rPr sz="15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le</a:t>
            </a:r>
            <a:r>
              <a:rPr sz="15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flexible</a:t>
            </a:r>
            <a:r>
              <a:rPr sz="15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l’alimentation</a:t>
            </a:r>
            <a:r>
              <a:rPr sz="1500" b="1" spc="-7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SAD</a:t>
            </a:r>
            <a:r>
              <a:rPr sz="1500" b="1" spc="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se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trouve</a:t>
            </a:r>
            <a:r>
              <a:rPr sz="1500" b="1" spc="-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raccord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permettant</a:t>
            </a:r>
            <a:r>
              <a:rPr sz="15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déconnexion</a:t>
            </a:r>
            <a:r>
              <a:rPr sz="15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celle-ci,</a:t>
            </a:r>
            <a:r>
              <a:rPr sz="1500" b="1" spc="-7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utilisée</a:t>
            </a:r>
            <a:r>
              <a:rPr sz="1500" b="1" spc="-7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seulement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dans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1A202B"/>
                </a:solidFill>
                <a:latin typeface="Arial"/>
                <a:cs typeface="Arial"/>
              </a:rPr>
              <a:t>les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cas</a:t>
            </a:r>
            <a:r>
              <a:rPr sz="15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suivants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endParaRPr sz="1500" dirty="0">
              <a:latin typeface="Arial"/>
              <a:cs typeface="Arial"/>
            </a:endParaRPr>
          </a:p>
          <a:p>
            <a:pPr marL="494665" indent="-114935">
              <a:lnSpc>
                <a:spcPct val="100000"/>
              </a:lnSpc>
              <a:spcBef>
                <a:spcPts val="505"/>
              </a:spcBef>
              <a:buChar char="-"/>
              <a:tabLst>
                <a:tab pos="494665" algn="l"/>
              </a:tabLst>
            </a:pP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nettoyage</a:t>
            </a:r>
            <a:r>
              <a:rPr sz="1500" b="1" spc="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et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désinfection</a:t>
            </a:r>
            <a:r>
              <a:rPr sz="1500" b="1" spc="-7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5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SAD</a:t>
            </a:r>
            <a:r>
              <a:rPr sz="1500" b="1" spc="1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(</a:t>
            </a:r>
            <a:r>
              <a:rPr sz="1500" b="1" i="1" dirty="0">
                <a:solidFill>
                  <a:srgbClr val="1A202B"/>
                </a:solidFill>
                <a:latin typeface="Arial"/>
                <a:cs typeface="Arial"/>
              </a:rPr>
              <a:t>voir</a:t>
            </a:r>
            <a:r>
              <a:rPr sz="1500" b="1" i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1A202B"/>
                </a:solidFill>
                <a:latin typeface="Arial"/>
                <a:cs typeface="Arial"/>
              </a:rPr>
              <a:t>onglet</a:t>
            </a:r>
            <a:r>
              <a:rPr sz="1500" b="1" i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1A202B"/>
                </a:solidFill>
                <a:latin typeface="Arial"/>
                <a:cs typeface="Arial"/>
              </a:rPr>
              <a:t>nettoyage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).</a:t>
            </a:r>
            <a:endParaRPr sz="1500" dirty="0">
              <a:latin typeface="Arial"/>
              <a:cs typeface="Arial"/>
            </a:endParaRPr>
          </a:p>
          <a:p>
            <a:pPr marL="12700" marR="403860" indent="481965">
              <a:lnSpc>
                <a:spcPct val="100000"/>
              </a:lnSpc>
              <a:spcBef>
                <a:spcPts val="495"/>
              </a:spcBef>
              <a:buChar char="-"/>
              <a:tabLst>
                <a:tab pos="494665" algn="l"/>
              </a:tabLst>
            </a:pP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maintenance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de</a:t>
            </a:r>
            <a:r>
              <a:rPr sz="15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la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SAD</a:t>
            </a:r>
            <a:r>
              <a:rPr sz="1500" b="1" spc="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: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si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un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problème</a:t>
            </a:r>
            <a:r>
              <a:rPr sz="1500" b="1" spc="-3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est</a:t>
            </a:r>
            <a:r>
              <a:rPr sz="15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identifié</a:t>
            </a:r>
            <a:r>
              <a:rPr sz="1500" b="1" spc="-6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1A202B"/>
                </a:solidFill>
                <a:latin typeface="Arial"/>
                <a:cs typeface="Arial"/>
              </a:rPr>
              <a:t>sur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cette</a:t>
            </a:r>
            <a:r>
              <a:rPr sz="15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dernière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elle</a:t>
            </a:r>
            <a:r>
              <a:rPr sz="1500" b="1" spc="-4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sera</a:t>
            </a:r>
            <a:r>
              <a:rPr sz="1500" b="1" spc="-2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dissociée</a:t>
            </a:r>
            <a:r>
              <a:rPr sz="1500" b="1" spc="-5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du</a:t>
            </a:r>
            <a:r>
              <a:rPr sz="1500" b="1" spc="-4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dossard</a:t>
            </a:r>
            <a:r>
              <a:rPr sz="1500" b="1" spc="-35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A202B"/>
                </a:solidFill>
                <a:latin typeface="Arial"/>
                <a:cs typeface="Arial"/>
              </a:rPr>
              <a:t>afin</a:t>
            </a:r>
            <a:r>
              <a:rPr sz="1500" b="1" spc="-50" dirty="0">
                <a:solidFill>
                  <a:srgbClr val="1A202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d’être </a:t>
            </a:r>
            <a:r>
              <a:rPr sz="1500" b="1" spc="-10" dirty="0" err="1">
                <a:solidFill>
                  <a:srgbClr val="1A202B"/>
                </a:solidFill>
                <a:latin typeface="Arial"/>
                <a:cs typeface="Arial"/>
              </a:rPr>
              <a:t>remplacée</a:t>
            </a:r>
            <a:r>
              <a:rPr sz="1500" b="1" spc="-10" dirty="0">
                <a:solidFill>
                  <a:srgbClr val="1A202B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présentation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Soupape</a:t>
            </a:r>
            <a:r>
              <a:rPr spc="-20" dirty="0"/>
              <a:t> </a:t>
            </a:r>
            <a:r>
              <a:rPr dirty="0"/>
              <a:t>à</a:t>
            </a:r>
            <a:r>
              <a:rPr spc="10" dirty="0"/>
              <a:t> </a:t>
            </a:r>
            <a:r>
              <a:rPr dirty="0"/>
              <a:t>la</a:t>
            </a:r>
            <a:r>
              <a:rPr spc="15" dirty="0"/>
              <a:t> </a:t>
            </a:r>
            <a:r>
              <a:rPr spc="-10" dirty="0"/>
              <a:t>demande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3877</Words>
  <Application>Microsoft Office PowerPoint</Application>
  <PresentationFormat>Personnalisé</PresentationFormat>
  <Paragraphs>436</Paragraphs>
  <Slides>45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3" baseType="lpstr">
      <vt:lpstr>Yu Gothic</vt:lpstr>
      <vt:lpstr>Arial</vt:lpstr>
      <vt:lpstr>Arial Black</vt:lpstr>
      <vt:lpstr>Arial MT</vt:lpstr>
      <vt:lpstr>Calibri</vt:lpstr>
      <vt:lpstr>Times New Roman</vt:lpstr>
      <vt:lpstr>Wingdings</vt:lpstr>
      <vt:lpstr>Office Theme</vt:lpstr>
      <vt:lpstr>Présentation de l’ARI MSA - V2</vt:lpstr>
      <vt:lpstr>Sommaire</vt:lpstr>
      <vt:lpstr>Vue éclatée</vt:lpstr>
      <vt:lpstr>Dossard modèle « Extrême »</vt:lpstr>
      <vt:lpstr>Dossard modèle « Extrême »</vt:lpstr>
      <vt:lpstr>Dossard modèle « Extrême »</vt:lpstr>
      <vt:lpstr>Dossard modèle « Extrême »</vt:lpstr>
      <vt:lpstr>Soupape à la demande</vt:lpstr>
      <vt:lpstr>Soupape à la demande</vt:lpstr>
      <vt:lpstr>Soupape à la demande</vt:lpstr>
      <vt:lpstr>Masque à filet modèle « G1 »</vt:lpstr>
      <vt:lpstr>Masque à filet modèle « G1 »</vt:lpstr>
      <vt:lpstr>Masque à filet modèle « G1 »</vt:lpstr>
      <vt:lpstr>Masque à filet modèle « G1 »</vt:lpstr>
      <vt:lpstr>Masque à filet modèle « G1 »</vt:lpstr>
      <vt:lpstr>Ligne d’adduction d’air « Flush »</vt:lpstr>
      <vt:lpstr>Ligne d’adduction d’air « Flush »</vt:lpstr>
      <vt:lpstr>Cagoule d’évacuation</vt:lpstr>
      <vt:lpstr>Control Modul M1 - BSL</vt:lpstr>
      <vt:lpstr>Control Modul M1 - BSL</vt:lpstr>
      <vt:lpstr>Control Modul M1 - BSL</vt:lpstr>
      <vt:lpstr>Control Modul M1 - BSL</vt:lpstr>
      <vt:lpstr>Control Modul M1 - BSL</vt:lpstr>
      <vt:lpstr>Control Modul M1 - BSL</vt:lpstr>
      <vt:lpstr>Chargeur de batteries</vt:lpstr>
      <vt:lpstr>Chargeur de batteries</vt:lpstr>
      <vt:lpstr>Bouteille</vt:lpstr>
      <vt:lpstr>Bouteille</vt:lpstr>
      <vt:lpstr>Bouteille</vt:lpstr>
      <vt:lpstr>Bouteille</vt:lpstr>
      <vt:lpstr>Nettoyage de l’ARI</vt:lpstr>
      <vt:lpstr>Nettoyage de l’ARI</vt:lpstr>
      <vt:lpstr>Nettoyage et désinfection de la SAD</vt:lpstr>
      <vt:lpstr>Nettoyage des masques</vt:lpstr>
      <vt:lpstr>Nettoyage des masques</vt:lpstr>
      <vt:lpstr>Nettoyage des masques</vt:lpstr>
      <vt:lpstr>Nettoyage des masques</vt:lpstr>
      <vt:lpstr>Maintenance</vt:lpstr>
      <vt:lpstr>Annexes</vt:lpstr>
      <vt:lpstr>Annexes</vt:lpstr>
      <vt:lpstr>Présentation PowerPoint</vt:lpstr>
      <vt:lpstr>Annexes</vt:lpstr>
      <vt:lpstr>Annexes</vt:lpstr>
      <vt:lpstr>Annexes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CODIR 080702</dc:title>
  <dc:subject>PROJET PORTAIL  INTRANET</dc:subject>
  <dc:creator>DEGAUDENZI Julien</dc:creator>
  <cp:lastModifiedBy>DEGAUDENZI Julien</cp:lastModifiedBy>
  <cp:revision>24</cp:revision>
  <dcterms:created xsi:type="dcterms:W3CDTF">2026-01-27T07:57:44Z</dcterms:created>
  <dcterms:modified xsi:type="dcterms:W3CDTF">2026-01-30T05:46:48Z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LastSaved">
    <vt:filetime>2026-01-27T00:00:00Z</vt:filetime>
  </property>
</Properties>
</file>