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9.xml.rels" ContentType="application/vnd.openxmlformats-package.relationships+xml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51.jpeg" ContentType="image/jpeg"/>
  <Override PartName="/ppt/media/image10.jpeg" ContentType="image/jpeg"/>
  <Override PartName="/ppt/media/image11.wmf" ContentType="image/x-wmf"/>
  <Override PartName="/ppt/media/image12.jpeg" ContentType="image/jpeg"/>
  <Override PartName="/ppt/media/image13.emf" ContentType="image/x-emf"/>
  <Override PartName="/ppt/media/image14.png" ContentType="image/pn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png" ContentType="image/png"/>
  <Override PartName="/ppt/media/image36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png" ContentType="image/png"/>
  <Override PartName="/ppt/media/image41.jpeg" ContentType="image/jpeg"/>
  <Override PartName="/ppt/media/image31.png" ContentType="image/png"/>
  <Override PartName="/ppt/media/image32.png" ContentType="image/png"/>
  <Override PartName="/ppt/media/image33.jpeg" ContentType="image/jpeg"/>
  <Override PartName="/ppt/media/image34.png" ContentType="image/png"/>
  <Override PartName="/ppt/media/image35.png" ContentType="image/png"/>
  <Override PartName="/ppt/media/image37.jpeg" ContentType="image/jpeg"/>
  <Override PartName="/ppt/media/image38.jpeg" ContentType="image/jpeg"/>
  <Override PartName="/ppt/media/image45.png" ContentType="image/png"/>
  <Override PartName="/ppt/media/image39.jpeg" ContentType="image/jpeg"/>
  <Override PartName="/ppt/media/image40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png" ContentType="image/pn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2.jpeg" ContentType="image/jpeg"/>
  <Override PartName="/ppt/media/image53.png" ContentType="image/png"/>
  <Override PartName="/ppt/media/image54.jpeg" ContentType="image/jpeg"/>
  <Override PartName="/ppt/media/image55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fr-FR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85F749-3828-45F4-9AF9-A30E6734A6F6}" type="slidenum">
              <a:rPr b="0" lang="fr-FR" sz="12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3D3A54A-8649-404C-81FF-53795F4378C2}" type="slidenum">
              <a:rPr b="0" lang="fr-FR" sz="12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179925-DCC3-4941-9618-05600EC4098E}" type="slidenum"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9EA773-7604-496A-8CA7-E2ADBEA5F879}" type="slidenum">
              <a:rPr b="0" lang="fr-FR" sz="12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A1987C-5B01-4ED1-832C-F535288A56EC}" type="slidenum"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6D0EB4-7A50-4E94-B07A-0ABF33533159}" type="slidenum">
              <a:rPr b="0" lang="fr-FR" sz="12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DEEF81-D03C-4AD5-8FAB-2C7E022CFF34}" type="slidenum"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BF02A5-9717-436C-8D20-CF276E752F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50AC3F-01DB-4A9A-BCA7-D5D7B03B03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05B21D-A64C-40E7-9231-FC51A700DB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8B5588-D27F-4139-8DAB-B6204B3D75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840EF2-2885-4804-92AF-ECACED4CDD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EAAC73-6FA9-4603-AA4E-D8540B940F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C99085-7096-40F7-B3AF-4420281E13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947B32-D935-42F9-9A9D-133A5090C3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604A61-58ED-4C7C-BBE7-739A3FFE43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6BFFF5-6E3B-4B5E-A55B-40C6CF4A3E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9198E3-0947-4B0D-9490-5C5758D868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2EBB57-960F-424E-9429-4F9B507524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287772D-8C39-4FF7-B79A-D8714AF6EC3A}" type="slidenum">
              <a:rPr b="0" lang="fr-FR" sz="14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53.png"/><Relationship Id="rId5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g1wVDNKZnr8" TargetMode="External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5.png"/><Relationship Id="rId9" Type="http://schemas.openxmlformats.org/officeDocument/2006/relationships/image" Target="../media/image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9.png"/><Relationship Id="rId13" Type="http://schemas.openxmlformats.org/officeDocument/2006/relationships/image" Target="../media/image9.png"/><Relationship Id="rId14" Type="http://schemas.openxmlformats.org/officeDocument/2006/relationships/image" Target="../media/image9.png"/><Relationship Id="rId1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jpeg"/><Relationship Id="rId3" Type="http://schemas.openxmlformats.org/officeDocument/2006/relationships/package" Target="../embeddings/oleObject1.xlsx"/><Relationship Id="rId4" Type="http://schemas.openxmlformats.org/officeDocument/2006/relationships/image" Target="../media/image13.emf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"/>
          <p:cNvSpPr/>
          <p:nvPr/>
        </p:nvSpPr>
        <p:spPr>
          <a:xfrm>
            <a:off x="1143000" y="1620000"/>
            <a:ext cx="6858000" cy="28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400" spc="-1" strike="noStrike">
                <a:solidFill>
                  <a:srgbClr val="333399"/>
                </a:solidFill>
                <a:latin typeface="Times New Roman"/>
              </a:rPr>
              <a:t>  </a:t>
            </a:r>
            <a:r>
              <a:rPr b="1" lang="fr-FR" sz="4400" spc="-1" strike="noStrike">
                <a:solidFill>
                  <a:srgbClr val="333399"/>
                </a:solidFill>
                <a:latin typeface="Times New Roman"/>
              </a:rPr>
              <a:t>SAPEURS-POMPIERS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400" spc="-1" strike="noStrike">
                <a:solidFill>
                  <a:srgbClr val="333399"/>
                </a:solidFill>
                <a:latin typeface="Times New Roman"/>
              </a:rPr>
              <a:t>OD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400" spc="-1" strike="noStrike">
                <a:solidFill>
                  <a:srgbClr val="333399"/>
                </a:solidFill>
                <a:latin typeface="Times New Roman"/>
              </a:rPr>
              <a:t>Interventions Animalières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 Box 5"/>
          <p:cNvSpPr/>
          <p:nvPr/>
        </p:nvSpPr>
        <p:spPr>
          <a:xfrm>
            <a:off x="990720" y="4267080"/>
            <a:ext cx="7238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1310760" y="4869360"/>
            <a:ext cx="5760720" cy="106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1. Présentation actuelle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2. Vidéo présentation du matériel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3. FTO 306.1 : Les morsures et griffures animales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LASSO"/>
          <p:cNvPicPr/>
          <p:nvPr/>
        </p:nvPicPr>
        <p:blipFill>
          <a:blip r:embed="rId1"/>
          <a:stretch/>
        </p:blipFill>
        <p:spPr>
          <a:xfrm>
            <a:off x="3348000" y="5197320"/>
            <a:ext cx="5159520" cy="1652760"/>
          </a:xfrm>
          <a:prstGeom prst="rect">
            <a:avLst/>
          </a:prstGeom>
          <a:ln w="0">
            <a:noFill/>
          </a:ln>
        </p:spPr>
      </p:pic>
      <p:sp>
        <p:nvSpPr>
          <p:cNvPr id="102" name="Text Box 8"/>
          <p:cNvSpPr/>
          <p:nvPr/>
        </p:nvSpPr>
        <p:spPr>
          <a:xfrm>
            <a:off x="136440" y="1440000"/>
            <a:ext cx="51055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Il permet de maîtriser les chats ou les chiens, </a:t>
            </a:r>
            <a:r>
              <a:rPr b="0" lang="fr-FR" sz="2000" spc="-1" strike="noStrike">
                <a:solidFill>
                  <a:srgbClr val="0033cc"/>
                </a:solidFill>
                <a:latin typeface="Arial"/>
              </a:rPr>
              <a:t>à condition de pouvoir les approcher facilement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 Box 9"/>
          <p:cNvSpPr/>
          <p:nvPr/>
        </p:nvSpPr>
        <p:spPr>
          <a:xfrm>
            <a:off x="114480" y="2700000"/>
            <a:ext cx="5105520" cy="19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Il assure alors un maintien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à distance respectable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et sans risques.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Le lasso doit être passé autour du cou de l’animal, </a:t>
            </a:r>
            <a:r>
              <a:rPr b="0" lang="fr-FR" sz="2000" spc="-1" strike="noStrike">
                <a:solidFill>
                  <a:srgbClr val="0033cc"/>
                </a:solidFill>
                <a:latin typeface="Arial"/>
              </a:rPr>
              <a:t>serré et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2000" spc="-1" strike="noStrike">
                <a:solidFill>
                  <a:srgbClr val="0033cc"/>
                </a:solidFill>
                <a:latin typeface="Arial"/>
              </a:rPr>
              <a:t>bloqué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 Box 5"/>
          <p:cNvSpPr/>
          <p:nvPr/>
        </p:nvSpPr>
        <p:spPr>
          <a:xfrm rot="21571200">
            <a:off x="541440" y="459000"/>
            <a:ext cx="28090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LE LASSO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Picture 6" descr="PA220106"/>
          <p:cNvPicPr/>
          <p:nvPr/>
        </p:nvPicPr>
        <p:blipFill>
          <a:blip r:embed="rId2"/>
          <a:stretch/>
        </p:blipFill>
        <p:spPr>
          <a:xfrm>
            <a:off x="5400000" y="1800000"/>
            <a:ext cx="3515400" cy="26402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4742640" y="2700000"/>
            <a:ext cx="3897360" cy="288000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rcRect l="0" t="11848" r="0" b="8160"/>
          <a:stretch/>
        </p:blipFill>
        <p:spPr>
          <a:xfrm>
            <a:off x="540000" y="360000"/>
            <a:ext cx="3600000" cy="3523320"/>
          </a:xfrm>
          <a:prstGeom prst="rect">
            <a:avLst/>
          </a:prstGeom>
          <a:ln w="0">
            <a:noFill/>
          </a:ln>
        </p:spPr>
      </p:pic>
      <p:sp>
        <p:nvSpPr>
          <p:cNvPr id="108" name=""/>
          <p:cNvSpPr txBox="1"/>
          <p:nvPr/>
        </p:nvSpPr>
        <p:spPr>
          <a:xfrm>
            <a:off x="709920" y="4135320"/>
            <a:ext cx="335808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Position d’attente plaqué au sol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 txBox="1"/>
          <p:nvPr/>
        </p:nvSpPr>
        <p:spPr>
          <a:xfrm>
            <a:off x="5153040" y="5760000"/>
            <a:ext cx="3306960" cy="63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Lasso au milieu du ventre pour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contrer l’attaque du chien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rcRect l="0" t="0" r="8117" b="53152"/>
          <a:stretch/>
        </p:blipFill>
        <p:spPr>
          <a:xfrm>
            <a:off x="1260000" y="3933720"/>
            <a:ext cx="2469240" cy="202392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rcRect l="0" t="21691" r="0" b="14722"/>
          <a:stretch/>
        </p:blipFill>
        <p:spPr>
          <a:xfrm>
            <a:off x="4500000" y="3899160"/>
            <a:ext cx="2160000" cy="2040840"/>
          </a:xfrm>
          <a:prstGeom prst="rect">
            <a:avLst/>
          </a:prstGeom>
          <a:ln w="0"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4680000" y="180000"/>
            <a:ext cx="1929240" cy="257256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4"/>
          <a:stretch/>
        </p:blipFill>
        <p:spPr>
          <a:xfrm>
            <a:off x="410760" y="247680"/>
            <a:ext cx="1569240" cy="2092320"/>
          </a:xfrm>
          <a:prstGeom prst="rect">
            <a:avLst/>
          </a:prstGeom>
          <a:ln w="0">
            <a:noFill/>
          </a:ln>
        </p:spPr>
      </p:pic>
      <p:sp>
        <p:nvSpPr>
          <p:cNvPr id="114" name=""/>
          <p:cNvSpPr txBox="1"/>
          <p:nvPr/>
        </p:nvSpPr>
        <p:spPr>
          <a:xfrm>
            <a:off x="528480" y="2515320"/>
            <a:ext cx="14515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Boucle large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"/>
          <p:cNvSpPr txBox="1"/>
          <p:nvPr/>
        </p:nvSpPr>
        <p:spPr>
          <a:xfrm>
            <a:off x="3857040" y="2880000"/>
            <a:ext cx="35229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Blocage de la corde sur le taquet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"/>
          <p:cNvSpPr txBox="1"/>
          <p:nvPr/>
        </p:nvSpPr>
        <p:spPr>
          <a:xfrm>
            <a:off x="2955240" y="6115320"/>
            <a:ext cx="22647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Déverrouillage câble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5"/>
          <p:cNvSpPr/>
          <p:nvPr/>
        </p:nvSpPr>
        <p:spPr>
          <a:xfrm>
            <a:off x="2781720" y="237600"/>
            <a:ext cx="33382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LA LACETTE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 Box 6"/>
          <p:cNvSpPr/>
          <p:nvPr/>
        </p:nvSpPr>
        <p:spPr>
          <a:xfrm>
            <a:off x="609480" y="1262520"/>
            <a:ext cx="82296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C’est un lacet ou une cordelette suffisamment longue et souple pour permettre de museler un animal à museau pointu. (à trouver localement)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 Box 7"/>
          <p:cNvSpPr/>
          <p:nvPr/>
        </p:nvSpPr>
        <p:spPr>
          <a:xfrm>
            <a:off x="2081160" y="4986360"/>
            <a:ext cx="493884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fr-FR" sz="2200" spc="-1" strike="noStrike">
                <a:solidFill>
                  <a:srgbClr val="0033cc"/>
                </a:solidFill>
                <a:latin typeface="Arial"/>
              </a:rPr>
              <a:t>Toujours</a:t>
            </a:r>
            <a:r>
              <a:rPr b="0" lang="fr-FR" sz="2200" spc="-1" strike="noStrike">
                <a:solidFill>
                  <a:srgbClr val="0033cc"/>
                </a:solidFill>
                <a:latin typeface="Arial"/>
              </a:rPr>
              <a:t> la mettre sur un animal blessé ou en perdition car des morsures réflexes de peur ou de douleur sont toujours possibles.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0" name="Object 8"/>
          <p:cNvGraphicFramePr/>
          <p:nvPr/>
        </p:nvGraphicFramePr>
        <p:xfrm>
          <a:off x="4500000" y="2662920"/>
          <a:ext cx="3420000" cy="1837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Object 8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00000" y="2662920"/>
                    <a:ext cx="3420000" cy="1837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22" name="Picture 1" descr="2 lien 1"/>
          <p:cNvPicPr/>
          <p:nvPr/>
        </p:nvPicPr>
        <p:blipFill>
          <a:blip r:embed="rId3"/>
          <a:stretch/>
        </p:blipFill>
        <p:spPr>
          <a:xfrm>
            <a:off x="1260000" y="2700000"/>
            <a:ext cx="2400840" cy="180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2 lien 1"/>
          <p:cNvPicPr/>
          <p:nvPr/>
        </p:nvPicPr>
        <p:blipFill>
          <a:blip r:embed="rId1"/>
          <a:stretch/>
        </p:blipFill>
        <p:spPr>
          <a:xfrm>
            <a:off x="1905120" y="1066680"/>
            <a:ext cx="6933960" cy="519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2 lien 2"/>
          <p:cNvPicPr/>
          <p:nvPr/>
        </p:nvPicPr>
        <p:blipFill>
          <a:blip r:embed="rId1"/>
          <a:stretch/>
        </p:blipFill>
        <p:spPr>
          <a:xfrm>
            <a:off x="1905120" y="990720"/>
            <a:ext cx="6933960" cy="514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2 lien 3"/>
          <p:cNvPicPr/>
          <p:nvPr/>
        </p:nvPicPr>
        <p:blipFill>
          <a:blip r:embed="rId1"/>
          <a:stretch/>
        </p:blipFill>
        <p:spPr>
          <a:xfrm>
            <a:off x="4876920" y="1066680"/>
            <a:ext cx="3058920" cy="4953240"/>
          </a:xfrm>
          <a:prstGeom prst="rect">
            <a:avLst/>
          </a:prstGeom>
          <a:ln w="0">
            <a:noFill/>
          </a:ln>
        </p:spPr>
      </p:pic>
      <p:sp>
        <p:nvSpPr>
          <p:cNvPr id="126" name="Text Box 3"/>
          <p:cNvSpPr/>
          <p:nvPr/>
        </p:nvSpPr>
        <p:spPr>
          <a:xfrm>
            <a:off x="609480" y="2685960"/>
            <a:ext cx="3962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Assurer le lien par un nœud derrière la tête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4" descr="IMG_0191"/>
          <p:cNvPicPr/>
          <p:nvPr/>
        </p:nvPicPr>
        <p:blipFill>
          <a:blip r:embed="rId1"/>
          <a:stretch/>
        </p:blipFill>
        <p:spPr>
          <a:xfrm>
            <a:off x="3500280" y="1785960"/>
            <a:ext cx="5154840" cy="386568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6" descr=""/>
          <p:cNvPicPr/>
          <p:nvPr/>
        </p:nvPicPr>
        <p:blipFill>
          <a:blip r:embed="rId2"/>
          <a:stretch/>
        </p:blipFill>
        <p:spPr>
          <a:xfrm>
            <a:off x="611280" y="3933720"/>
            <a:ext cx="1896840" cy="222912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63720" y="347040"/>
            <a:ext cx="7424640" cy="36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CHAT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360000" y="1260000"/>
            <a:ext cx="2285640" cy="170460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 txBox="1"/>
          <p:nvPr/>
        </p:nvSpPr>
        <p:spPr>
          <a:xfrm>
            <a:off x="392040" y="6300000"/>
            <a:ext cx="249408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PUPILLES DILATÉES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"/>
          <p:cNvSpPr txBox="1"/>
          <p:nvPr/>
        </p:nvSpPr>
        <p:spPr>
          <a:xfrm>
            <a:off x="5674680" y="5755320"/>
            <a:ext cx="29887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Oreilles plaquées en arrière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180000" y="3141000"/>
            <a:ext cx="3420000" cy="63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rognements, feulement, vocalises importantes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3271320" y="1260000"/>
            <a:ext cx="52005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queue qui fouette ou qui se hérisse, poils dressés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3586320" y="6300000"/>
            <a:ext cx="49644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S'aplatit pour pouvoir bondir, ou fait le dos rond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260000" y="216000"/>
            <a:ext cx="6342120" cy="330444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 txBox="1"/>
          <p:nvPr/>
        </p:nvSpPr>
        <p:spPr>
          <a:xfrm>
            <a:off x="180000" y="3600000"/>
            <a:ext cx="8460000" cy="313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EPI : Tenue de feu avec casque visière baissée (attaque à la tête 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Les morsures traversent les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Gants de Feu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Envelopper dans une couverture et le mettre dans une caisse de transport ( attention aux morsures à travers 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En cas de difficulté, même pour un chat, demande de renfort </a:t>
            </a:r>
            <a:r>
              <a:rPr b="1" lang="fr-FR" sz="2000" spc="-1" strike="noStrike">
                <a:solidFill>
                  <a:srgbClr val="ff0000"/>
                </a:solidFill>
                <a:latin typeface="Arial"/>
              </a:rPr>
              <a:t>Équipe Animalière </a:t>
            </a:r>
            <a:r>
              <a:rPr b="0" lang="fr-FR" sz="2000" spc="-1" strike="noStrike">
                <a:solidFill>
                  <a:srgbClr val="ff0000"/>
                </a:solidFill>
                <a:latin typeface="Arial"/>
              </a:rPr>
              <a:t>(2 derniers accidents de service en inter animalière concernaient des chats !)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237240" y="3234960"/>
            <a:ext cx="192276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Conduite à tenir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IMG_0247"/>
          <p:cNvPicPr/>
          <p:nvPr/>
        </p:nvPicPr>
        <p:blipFill>
          <a:blip r:embed="rId1"/>
          <a:stretch/>
        </p:blipFill>
        <p:spPr>
          <a:xfrm>
            <a:off x="4680000" y="360000"/>
            <a:ext cx="4136760" cy="31017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8" descr=""/>
          <p:cNvPicPr/>
          <p:nvPr/>
        </p:nvPicPr>
        <p:blipFill>
          <a:blip r:embed="rId2"/>
          <a:stretch/>
        </p:blipFill>
        <p:spPr>
          <a:xfrm>
            <a:off x="3420000" y="3060000"/>
            <a:ext cx="2234520" cy="3551040"/>
          </a:xfrm>
          <a:prstGeom prst="rect">
            <a:avLst/>
          </a:prstGeom>
          <a:ln w="0">
            <a:noFill/>
          </a:ln>
        </p:spPr>
      </p:pic>
      <p:sp>
        <p:nvSpPr>
          <p:cNvPr id="141" name="Text Box 1"/>
          <p:cNvSpPr/>
          <p:nvPr/>
        </p:nvSpPr>
        <p:spPr>
          <a:xfrm>
            <a:off x="1229400" y="590040"/>
            <a:ext cx="23706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</a:rPr>
              <a:t>CONTENTION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3"/>
          <a:srcRect l="21592" t="7416" r="14464" b="21805"/>
          <a:stretch/>
        </p:blipFill>
        <p:spPr>
          <a:xfrm>
            <a:off x="360000" y="1800360"/>
            <a:ext cx="2879640" cy="28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 txBox="1"/>
          <p:nvPr/>
        </p:nvSpPr>
        <p:spPr>
          <a:xfrm>
            <a:off x="360000" y="900000"/>
            <a:ext cx="8280000" cy="539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</a:rPr>
              <a:t>Évolutions liées à la loi Matras qui modifie les missions des SP et problèmes posés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« Les opérations de secours sont constituées par un ensemble d'actions caractérisées par l'urgence qui visent à soustraire les personnes,</a:t>
            </a:r>
            <a:r>
              <a:rPr b="1" i="1" lang="fr-FR" sz="2200" spc="-1" strike="noStrike" u="sng">
                <a:solidFill>
                  <a:srgbClr val="000000"/>
                </a:solidFill>
                <a:uFillTx/>
                <a:latin typeface="Arial"/>
              </a:rPr>
              <a:t> les animaux</a:t>
            </a:r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, les biens et l'environnement aux effets dommageables d'accidents, de sinistres, de catastrophes, de détresses ou de menaces. »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Aucune définition du mot « animaux » pour le moment et pas de doctrine opérationnelle…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actuellement dans l'attente d'un travail à la DG pour préciser nos missions vis à vis des animaux car flou juridique important. Jusqu’où devons nous intervenir pour les animaux ??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63720" y="333360"/>
            <a:ext cx="7424640" cy="36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LES SERPENTS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0120" y="1052640"/>
            <a:ext cx="8153280" cy="345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Tenue de feu avec casque visière baissée pour identification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Faire des photos si possible ( pour conseil téléphonique 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couleuvre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ou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vipère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sont protégées (3 ans de prison et 150000 euros en cas de destruction) </a:t>
            </a:r>
            <a:r>
              <a:rPr b="1" lang="fr-FR" sz="2000" spc="-1" strike="noStrike" u="sng">
                <a:solidFill>
                  <a:srgbClr val="000000"/>
                </a:solidFill>
                <a:uFillTx/>
                <a:latin typeface="Arial"/>
              </a:rPr>
              <a:t>à relâcher dans la nature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(endroit isolé)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En cas de doute ou d’espèce exotique, demande d'avis au VSP par photo et/ou renfort </a:t>
            </a:r>
            <a:r>
              <a:rPr b="1" lang="fr-FR" sz="2000" spc="-1" strike="noStrike">
                <a:solidFill>
                  <a:srgbClr val="ff0000"/>
                </a:solidFill>
                <a:latin typeface="Arial"/>
              </a:rPr>
              <a:t>Équipe Animalière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229600" cy="774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Verdana"/>
              </a:rPr>
              <a:t>SERPENTS AUTOCHTONES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4" descr="viperaspis"/>
          <p:cNvPicPr/>
          <p:nvPr/>
        </p:nvPicPr>
        <p:blipFill>
          <a:blip r:embed="rId1"/>
          <a:stretch/>
        </p:blipFill>
        <p:spPr>
          <a:xfrm>
            <a:off x="5220000" y="1597680"/>
            <a:ext cx="3429000" cy="236232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5" descr="Coluber_viridiflavus_1"/>
          <p:cNvPicPr/>
          <p:nvPr/>
        </p:nvPicPr>
        <p:blipFill>
          <a:blip r:embed="rId2"/>
          <a:stretch/>
        </p:blipFill>
        <p:spPr>
          <a:xfrm>
            <a:off x="221040" y="1296000"/>
            <a:ext cx="4638960" cy="302400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6" descr="viperepeliade"/>
          <p:cNvPicPr/>
          <p:nvPr/>
        </p:nvPicPr>
        <p:blipFill>
          <a:blip r:embed="rId3"/>
          <a:stretch/>
        </p:blipFill>
        <p:spPr>
          <a:xfrm>
            <a:off x="5768280" y="4320000"/>
            <a:ext cx="2331720" cy="174816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7" descr="couleuvre_a_echelon_tete"/>
          <p:cNvPicPr/>
          <p:nvPr/>
        </p:nvPicPr>
        <p:blipFill>
          <a:blip r:embed="rId4"/>
          <a:stretch/>
        </p:blipFill>
        <p:spPr>
          <a:xfrm>
            <a:off x="360000" y="4585680"/>
            <a:ext cx="4190760" cy="1354320"/>
          </a:xfrm>
          <a:prstGeom prst="rect">
            <a:avLst/>
          </a:prstGeom>
          <a:ln w="0">
            <a:noFill/>
          </a:ln>
        </p:spPr>
      </p:pic>
      <p:sp>
        <p:nvSpPr>
          <p:cNvPr id="150" name=""/>
          <p:cNvSpPr txBox="1"/>
          <p:nvPr/>
        </p:nvSpPr>
        <p:spPr>
          <a:xfrm>
            <a:off x="2017440" y="6115320"/>
            <a:ext cx="12225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Couleuvre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6660000" y="6300000"/>
            <a:ext cx="84168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Vipère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3" descr=""/>
          <p:cNvPicPr/>
          <p:nvPr/>
        </p:nvPicPr>
        <p:blipFill>
          <a:blip r:embed="rId1"/>
          <a:stretch/>
        </p:blipFill>
        <p:spPr>
          <a:xfrm>
            <a:off x="4546080" y="2097000"/>
            <a:ext cx="3733920" cy="266400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5" descr="Couleuvre verte et jaune (Coluber viridiflavus)"/>
          <p:cNvPicPr/>
          <p:nvPr/>
        </p:nvPicPr>
        <p:blipFill>
          <a:blip r:embed="rId2"/>
          <a:srcRect l="0" t="0" r="0" b="11280"/>
          <a:stretch/>
        </p:blipFill>
        <p:spPr>
          <a:xfrm>
            <a:off x="682560" y="1954080"/>
            <a:ext cx="3457440" cy="3985920"/>
          </a:xfrm>
          <a:prstGeom prst="rect">
            <a:avLst/>
          </a:prstGeom>
          <a:ln w="0">
            <a:noFill/>
          </a:ln>
        </p:spPr>
      </p:pic>
      <p:sp>
        <p:nvSpPr>
          <p:cNvPr id="154" name="Text Box 6"/>
          <p:cNvSpPr/>
          <p:nvPr/>
        </p:nvSpPr>
        <p:spPr>
          <a:xfrm>
            <a:off x="1924920" y="1139760"/>
            <a:ext cx="54493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Arial"/>
              </a:rPr>
              <a:t>Longueur de la queue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 Box 7"/>
          <p:cNvSpPr/>
          <p:nvPr/>
        </p:nvSpPr>
        <p:spPr>
          <a:xfrm>
            <a:off x="646200" y="6042240"/>
            <a:ext cx="43200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Couleuvre : queue longue et effilée dans la continuité du corps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 Box 8"/>
          <p:cNvSpPr/>
          <p:nvPr/>
        </p:nvSpPr>
        <p:spPr>
          <a:xfrm>
            <a:off x="4523040" y="4876200"/>
            <a:ext cx="4296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Vipère :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corps trapu et petite queue courte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 Box 15"/>
          <p:cNvSpPr/>
          <p:nvPr/>
        </p:nvSpPr>
        <p:spPr>
          <a:xfrm>
            <a:off x="1093680" y="196560"/>
            <a:ext cx="42375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Arial"/>
              </a:rPr>
              <a:t>IDENTIFICATION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6327000" y="4065840"/>
            <a:ext cx="540000" cy="801000"/>
          </a:xfrm>
          <a:prstGeom prst="line">
            <a:avLst/>
          </a:prstGeom>
          <a:ln w="10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4000" rIns="144000" tIns="99000" bIns="99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 flipH="1">
            <a:off x="6327000" y="3960000"/>
            <a:ext cx="153000" cy="10584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24840" bIns="2484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 flipH="1">
            <a:off x="6327000" y="3960000"/>
            <a:ext cx="153360" cy="180000"/>
          </a:xfrm>
          <a:prstGeom prst="line">
            <a:avLst/>
          </a:prstGeom>
          <a:ln w="10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4000" rIns="144000" tIns="81000" bIns="81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 flipH="1">
            <a:off x="6840000" y="4680000"/>
            <a:ext cx="180000" cy="186840"/>
          </a:xfrm>
          <a:prstGeom prst="line">
            <a:avLst/>
          </a:prstGeom>
          <a:ln w="10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4000" rIns="144000" tIns="87840" bIns="8784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nodeType="clickEffect" fill="hold">
                      <p:stCondLst>
                        <p:cond delay="0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fill="hold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nodeType="clickEffect" fill="hold">
                      <p:stCondLst>
                        <p:cond delay="indefinite"/>
                      </p:stCondLst>
                      <p:childTnLst>
                        <p:par>
                          <p:cTn id="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nodeType="clickEffect" fill="hold">
                      <p:stCondLst>
                        <p:cond delay="indefinite"/>
                      </p:stCondLst>
                      <p:childTnLst>
                        <p:par>
                          <p:cTn id="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4" descr=""/>
          <p:cNvPicPr/>
          <p:nvPr/>
        </p:nvPicPr>
        <p:blipFill>
          <a:blip r:embed="rId1"/>
          <a:stretch/>
        </p:blipFill>
        <p:spPr>
          <a:xfrm>
            <a:off x="623880" y="1768320"/>
            <a:ext cx="4987800" cy="214956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5" descr=""/>
          <p:cNvPicPr/>
          <p:nvPr/>
        </p:nvPicPr>
        <p:blipFill>
          <a:blip r:embed="rId2"/>
          <a:stretch/>
        </p:blipFill>
        <p:spPr>
          <a:xfrm>
            <a:off x="304920" y="4495680"/>
            <a:ext cx="4800600" cy="1973520"/>
          </a:xfrm>
          <a:prstGeom prst="rect">
            <a:avLst/>
          </a:prstGeom>
          <a:ln w="0">
            <a:noFill/>
          </a:ln>
        </p:spPr>
      </p:pic>
      <p:sp>
        <p:nvSpPr>
          <p:cNvPr id="164" name="Text Box 6"/>
          <p:cNvSpPr/>
          <p:nvPr/>
        </p:nvSpPr>
        <p:spPr>
          <a:xfrm>
            <a:off x="660240" y="900000"/>
            <a:ext cx="76197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Arial"/>
              </a:rPr>
              <a:t>Les yeux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 Box 7"/>
          <p:cNvSpPr/>
          <p:nvPr/>
        </p:nvSpPr>
        <p:spPr>
          <a:xfrm>
            <a:off x="6085080" y="2133720"/>
            <a:ext cx="2291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Pupilles fendues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Rectangle 8"/>
          <p:cNvSpPr/>
          <p:nvPr/>
        </p:nvSpPr>
        <p:spPr>
          <a:xfrm>
            <a:off x="5105880" y="4648320"/>
            <a:ext cx="2172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Pupilles rondes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 Box 9"/>
          <p:cNvSpPr/>
          <p:nvPr/>
        </p:nvSpPr>
        <p:spPr>
          <a:xfrm>
            <a:off x="5867280" y="2924280"/>
            <a:ext cx="23623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3200" spc="-1" strike="noStrike">
                <a:solidFill>
                  <a:srgbClr val="000000"/>
                </a:solidFill>
                <a:latin typeface="Times New Roman"/>
              </a:rPr>
              <a:t>VIPÈRE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 Box 10"/>
          <p:cNvSpPr/>
          <p:nvPr/>
        </p:nvSpPr>
        <p:spPr>
          <a:xfrm>
            <a:off x="5105520" y="5334120"/>
            <a:ext cx="31240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3200" spc="-1" strike="noStrike">
                <a:solidFill>
                  <a:srgbClr val="000000"/>
                </a:solidFill>
                <a:latin typeface="Times New Roman"/>
              </a:rPr>
              <a:t>COULEUVRE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 Box 16"/>
          <p:cNvSpPr/>
          <p:nvPr/>
        </p:nvSpPr>
        <p:spPr>
          <a:xfrm>
            <a:off x="1094040" y="196920"/>
            <a:ext cx="42375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Arial"/>
              </a:rPr>
              <a:t>IDENTIFICATION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nodeType="clickEffect" fill="hold">
                      <p:stCondLst>
                        <p:cond delay="indefinite"/>
                      </p:stCondLst>
                      <p:childTnLst>
                        <p:par>
                          <p:cTn id="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nodeType="clickEffect" fill="hold">
                      <p:stCondLst>
                        <p:cond delay="indefinite"/>
                      </p:stCondLst>
                      <p:childTnLst>
                        <p:par>
                          <p:cTn id="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nodeType="clickEffect" fill="hold">
                      <p:stCondLst>
                        <p:cond delay="indefinite"/>
                      </p:stCondLst>
                      <p:childTnLst>
                        <p:par>
                          <p:cTn id="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nodeType="clickEffect" fill="hold">
                      <p:stCondLst>
                        <p:cond delay="indefinite"/>
                      </p:stCondLst>
                      <p:childTnLst>
                        <p:par>
                          <p:cTn id="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3" descr="Couleuvre à échelons (Elaphe scalaris)"/>
          <p:cNvPicPr/>
          <p:nvPr/>
        </p:nvPicPr>
        <p:blipFill>
          <a:blip r:embed="rId1"/>
          <a:stretch/>
        </p:blipFill>
        <p:spPr>
          <a:xfrm>
            <a:off x="216000" y="2112840"/>
            <a:ext cx="4191120" cy="3143160"/>
          </a:xfrm>
          <a:prstGeom prst="rect">
            <a:avLst/>
          </a:prstGeom>
          <a:ln w="0">
            <a:noFill/>
          </a:ln>
        </p:spPr>
      </p:pic>
      <p:sp>
        <p:nvSpPr>
          <p:cNvPr id="171" name="Text Box 4"/>
          <p:cNvSpPr/>
          <p:nvPr/>
        </p:nvSpPr>
        <p:spPr>
          <a:xfrm>
            <a:off x="268920" y="1137600"/>
            <a:ext cx="70416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</a:rPr>
              <a:t>Dimension et nombre des écailles de la tête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Rectangle 5"/>
          <p:cNvSpPr/>
          <p:nvPr/>
        </p:nvSpPr>
        <p:spPr>
          <a:xfrm>
            <a:off x="1671480" y="2914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Picture 6" descr=""/>
          <p:cNvPicPr/>
          <p:nvPr/>
        </p:nvPicPr>
        <p:blipFill>
          <a:blip r:embed="rId2"/>
          <a:stretch/>
        </p:blipFill>
        <p:spPr>
          <a:xfrm>
            <a:off x="5164920" y="1737360"/>
            <a:ext cx="3475080" cy="2222640"/>
          </a:xfrm>
          <a:prstGeom prst="rect">
            <a:avLst/>
          </a:prstGeom>
          <a:ln w="0">
            <a:noFill/>
          </a:ln>
        </p:spPr>
      </p:pic>
      <p:sp>
        <p:nvSpPr>
          <p:cNvPr id="174" name="Rectangle 8"/>
          <p:cNvSpPr/>
          <p:nvPr/>
        </p:nvSpPr>
        <p:spPr>
          <a:xfrm>
            <a:off x="1671480" y="28353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9" descr=""/>
          <p:cNvPicPr/>
          <p:nvPr/>
        </p:nvPicPr>
        <p:blipFill>
          <a:blip r:embed="rId3"/>
          <a:stretch/>
        </p:blipFill>
        <p:spPr>
          <a:xfrm>
            <a:off x="5580000" y="4140000"/>
            <a:ext cx="2819520" cy="1878120"/>
          </a:xfrm>
          <a:prstGeom prst="rect">
            <a:avLst/>
          </a:prstGeom>
          <a:ln w="0">
            <a:noFill/>
          </a:ln>
        </p:spPr>
      </p:pic>
      <p:sp>
        <p:nvSpPr>
          <p:cNvPr id="176" name="Text Box 10"/>
          <p:cNvSpPr/>
          <p:nvPr/>
        </p:nvSpPr>
        <p:spPr>
          <a:xfrm>
            <a:off x="1066680" y="5207040"/>
            <a:ext cx="25383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Times New Roman"/>
              </a:rPr>
              <a:t>Grosses écailles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 Box 11"/>
          <p:cNvSpPr/>
          <p:nvPr/>
        </p:nvSpPr>
        <p:spPr>
          <a:xfrm>
            <a:off x="5436360" y="1620000"/>
            <a:ext cx="23601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Times New Roman"/>
              </a:rPr>
              <a:t>Petites écailles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 Box 12"/>
          <p:cNvSpPr/>
          <p:nvPr/>
        </p:nvSpPr>
        <p:spPr>
          <a:xfrm>
            <a:off x="1660680" y="590868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 Box 13"/>
          <p:cNvSpPr/>
          <p:nvPr/>
        </p:nvSpPr>
        <p:spPr>
          <a:xfrm>
            <a:off x="569160" y="5791320"/>
            <a:ext cx="240588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</a:rPr>
              <a:t>COULEUVRE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 Box 14"/>
          <p:cNvSpPr/>
          <p:nvPr/>
        </p:nvSpPr>
        <p:spPr>
          <a:xfrm>
            <a:off x="6598440" y="6018120"/>
            <a:ext cx="148068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</a:rPr>
              <a:t>VIPÈRE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 Box 17"/>
          <p:cNvSpPr/>
          <p:nvPr/>
        </p:nvSpPr>
        <p:spPr>
          <a:xfrm>
            <a:off x="1094040" y="196920"/>
            <a:ext cx="42375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Arial"/>
              </a:rPr>
              <a:t>IDENTIFICATION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nodeType="clickEffect" fill="hold">
                      <p:stCondLst>
                        <p:cond delay="indefinite"/>
                      </p:stCondLst>
                      <p:childTnLst>
                        <p:par>
                          <p:cTn id="1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nodeType="clickEffect" fill="hold">
                      <p:stCondLst>
                        <p:cond delay="indefinite"/>
                      </p:stCondLst>
                      <p:childTnLst>
                        <p:par>
                          <p:cTn id="1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nodeType="clickEffect" fill="hold">
                      <p:stCondLst>
                        <p:cond delay="indefinite"/>
                      </p:stCondLst>
                      <p:childTnLst>
                        <p:par>
                          <p:cTn id="1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nodeType="clickEffect" fill="hold">
                      <p:stCondLst>
                        <p:cond delay="indefinite"/>
                      </p:stCondLst>
                      <p:childTnLst>
                        <p:par>
                          <p:cTn id="1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nodeType="clickEffect" fill="hold">
                      <p:stCondLst>
                        <p:cond delay="indefinite"/>
                      </p:stCondLst>
                      <p:childTnLst>
                        <p:par>
                          <p:cTn id="1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Effect" fill="hold">
                      <p:stCondLst>
                        <p:cond delay="indefinite"/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nodeType="clickEffect" fill="hold">
                      <p:stCondLst>
                        <p:cond delay="indefinite"/>
                      </p:stCondLst>
                      <p:childTnLst>
                        <p:par>
                          <p:cTn id="1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nodeType="clickEffect" fill="hold">
                      <p:stCondLst>
                        <p:cond delay="indefinite"/>
                      </p:stCondLst>
                      <p:childTnLst>
                        <p:par>
                          <p:cTn id="1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"/>
          <p:cNvPicPr/>
          <p:nvPr/>
        </p:nvPicPr>
        <p:blipFill>
          <a:blip r:embed="rId1"/>
          <a:srcRect l="0" t="0" r="0" b="7992"/>
          <a:stretch/>
        </p:blipFill>
        <p:spPr>
          <a:xfrm>
            <a:off x="5167080" y="1620000"/>
            <a:ext cx="3472920" cy="210312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3" descr="Naja haje legionis"/>
          <p:cNvPicPr/>
          <p:nvPr/>
        </p:nvPicPr>
        <p:blipFill>
          <a:blip r:embed="rId2"/>
          <a:stretch/>
        </p:blipFill>
        <p:spPr>
          <a:xfrm>
            <a:off x="1800000" y="1432080"/>
            <a:ext cx="2734200" cy="1906920"/>
          </a:xfrm>
          <a:prstGeom prst="rect">
            <a:avLst/>
          </a:prstGeom>
          <a:ln w="0">
            <a:noFill/>
          </a:ln>
        </p:spPr>
      </p:pic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-360" y="0"/>
            <a:ext cx="7467480" cy="1432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Les serpents</a:t>
            </a:r>
            <a:br>
              <a:rPr sz="4000"/>
            </a:br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        Espèces exotiques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Rectangle 11"/>
          <p:cNvSpPr/>
          <p:nvPr/>
        </p:nvSpPr>
        <p:spPr>
          <a:xfrm>
            <a:off x="6315120" y="145728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3"/>
          <a:stretch/>
        </p:blipFill>
        <p:spPr>
          <a:xfrm>
            <a:off x="4344840" y="3843720"/>
            <a:ext cx="3035160" cy="2276280"/>
          </a:xfrm>
          <a:prstGeom prst="rect">
            <a:avLst/>
          </a:prstGeom>
          <a:ln w="0">
            <a:noFill/>
          </a:ln>
        </p:spPr>
      </p:pic>
      <p:pic>
        <p:nvPicPr>
          <p:cNvPr id="187" name="" descr=""/>
          <p:cNvPicPr/>
          <p:nvPr/>
        </p:nvPicPr>
        <p:blipFill>
          <a:blip r:embed="rId4"/>
          <a:srcRect l="0" t="22540" r="11771" b="12277"/>
          <a:stretch/>
        </p:blipFill>
        <p:spPr>
          <a:xfrm>
            <a:off x="360360" y="3600360"/>
            <a:ext cx="2879640" cy="2159640"/>
          </a:xfrm>
          <a:prstGeom prst="rect">
            <a:avLst/>
          </a:prstGeom>
          <a:ln w="0">
            <a:noFill/>
          </a:ln>
        </p:spPr>
      </p:pic>
      <p:sp>
        <p:nvSpPr>
          <p:cNvPr id="188" name="Text Box 19"/>
          <p:cNvSpPr/>
          <p:nvPr/>
        </p:nvSpPr>
        <p:spPr>
          <a:xfrm>
            <a:off x="982800" y="6120000"/>
            <a:ext cx="669420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ff0000"/>
                </a:solidFill>
                <a:latin typeface="Arial"/>
              </a:rPr>
              <a:t>= ÉQUIPE ANIMALIÈRE OBLIGATOIRE</a:t>
            </a:r>
            <a:endParaRPr b="0" lang="fr-FR" sz="28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0"/>
          <p:cNvSpPr/>
          <p:nvPr/>
        </p:nvSpPr>
        <p:spPr>
          <a:xfrm>
            <a:off x="1672560" y="2487600"/>
            <a:ext cx="499320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Il permet de capturer les serpents sans les blesser et sans danger ;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Picture 146" descr=""/>
          <p:cNvPicPr/>
          <p:nvPr/>
        </p:nvPicPr>
        <p:blipFill>
          <a:blip r:embed="rId1"/>
          <a:stretch/>
        </p:blipFill>
        <p:spPr>
          <a:xfrm>
            <a:off x="5796720" y="3240000"/>
            <a:ext cx="2303280" cy="2520000"/>
          </a:xfrm>
          <a:prstGeom prst="rect">
            <a:avLst/>
          </a:prstGeom>
          <a:ln w="0">
            <a:noFill/>
          </a:ln>
        </p:spPr>
      </p:pic>
      <p:sp>
        <p:nvSpPr>
          <p:cNvPr id="191" name="Text Box 5"/>
          <p:cNvSpPr/>
          <p:nvPr/>
        </p:nvSpPr>
        <p:spPr>
          <a:xfrm>
            <a:off x="2743200" y="1143000"/>
            <a:ext cx="335268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 Box 148"/>
          <p:cNvSpPr/>
          <p:nvPr/>
        </p:nvSpPr>
        <p:spPr>
          <a:xfrm>
            <a:off x="360000" y="1456200"/>
            <a:ext cx="81000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Il permet de capturer les serpents sans les blesser et sans danger. C’est une tige métallique de 1m de long, coudée à son extrémité.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2"/>
          <a:srcRect l="39053" t="11470" r="31256" b="8072"/>
          <a:stretch/>
        </p:blipFill>
        <p:spPr>
          <a:xfrm>
            <a:off x="540000" y="2520360"/>
            <a:ext cx="1620000" cy="4166280"/>
          </a:xfrm>
          <a:prstGeom prst="rect">
            <a:avLst/>
          </a:prstGeom>
          <a:ln w="0">
            <a:noFill/>
          </a:ln>
        </p:spPr>
      </p:pic>
      <p:sp>
        <p:nvSpPr>
          <p:cNvPr id="194" name=""/>
          <p:cNvSpPr txBox="1"/>
          <p:nvPr/>
        </p:nvSpPr>
        <p:spPr>
          <a:xfrm>
            <a:off x="360000" y="900000"/>
            <a:ext cx="2700000" cy="7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Le crochet à serpent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5" name="Object 1"/>
          <p:cNvGraphicFramePr/>
          <p:nvPr/>
        </p:nvGraphicFramePr>
        <p:xfrm>
          <a:off x="3607920" y="2871000"/>
          <a:ext cx="1432080" cy="3429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6" name="Object 1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607920" y="2871000"/>
                    <a:ext cx="1432080" cy="3429000"/>
                  </a:xfrm>
                  <a:prstGeom prst="rect">
                    <a:avLst/>
                  </a:prstGeom>
                  <a:ln w="0">
                    <a:noFill/>
                  </a:ln>
                  <a:effectLst>
                    <a:outerShdw dist="107932" dir="2700000" blurRad="0" rotWithShape="0">
                      <a:srgbClr val="808080">
                        <a:alpha val="50000"/>
                      </a:srgbClr>
                    </a:outerShdw>
                  </a:effectLst>
                </p:spPr>
              </p:pic>
            </p:oleObj>
          </a:graphicData>
        </a:graphic>
      </p:graphicFrame>
      <p:sp>
        <p:nvSpPr>
          <p:cNvPr id="197" name=""/>
          <p:cNvSpPr txBox="1"/>
          <p:nvPr/>
        </p:nvSpPr>
        <p:spPr>
          <a:xfrm>
            <a:off x="2520000" y="36000"/>
            <a:ext cx="414000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Matériel de Capture SDIS 01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"/>
          <p:cNvSpPr txBox="1"/>
          <p:nvPr/>
        </p:nvSpPr>
        <p:spPr>
          <a:xfrm>
            <a:off x="180000" y="602640"/>
            <a:ext cx="4948200" cy="7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Le Piège à serpent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 Box 2"/>
          <p:cNvSpPr/>
          <p:nvPr/>
        </p:nvSpPr>
        <p:spPr>
          <a:xfrm>
            <a:off x="3420000" y="1691280"/>
            <a:ext cx="5400000" cy="30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Il permet de capturer les serpents sans les blesser et sans danger.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Il permet aussi de transporter un serpent en </a:t>
            </a:r>
            <a:r>
              <a:rPr b="1" lang="fr-FR" sz="2000" spc="-1" strike="noStrike" u="sng">
                <a:solidFill>
                  <a:srgbClr val="ff3333"/>
                </a:solidFill>
                <a:uFillTx/>
                <a:latin typeface="Arial"/>
              </a:rPr>
              <a:t>s’assurant de la bonne fermeture du sac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Il possède une double couture sur le pourtour afin d’éviter une morsure (vipère) à travers le sac.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rcRect l="13004" t="7354" r="27442" b="13580"/>
          <a:stretch/>
        </p:blipFill>
        <p:spPr>
          <a:xfrm>
            <a:off x="360000" y="1440000"/>
            <a:ext cx="2644920" cy="46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1980000" y="288000"/>
            <a:ext cx="4967280" cy="61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74680" y="191160"/>
            <a:ext cx="8594640" cy="142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0000"/>
                </a:solidFill>
                <a:latin typeface="Arial"/>
              </a:rPr>
              <a:t>RISQUES LIES AUX INTERVENTIONS ANIMALIÈRES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267840" y="1440000"/>
            <a:ext cx="8696520" cy="4656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Risques physiques : coups, morsures, griffures, écrasement.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Risques septiques/infectieux : contact, morsure, griffures (à ne jamais négliger même si morsures ou griffures minimes).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Zoonoses graves (transmission de maladies de l’animal à l’humain) : rage, leptospirose, salmonellose, ...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Anaphylaxie (allergies) : envenimations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Risque juridique : Médiatisation : de plus en plus… Attention aux réseaux sociaux !</a:t>
            </a:r>
            <a:br>
              <a:rPr sz="2000"/>
            </a:br>
            <a:r>
              <a:rPr b="1" lang="fr-FR" sz="2000" spc="-1" strike="noStrike" u="sng">
                <a:solidFill>
                  <a:srgbClr val="000000"/>
                </a:solidFill>
                <a:uFillTx/>
                <a:latin typeface="Arial"/>
              </a:rPr>
              <a:t>Aucune diffusion de photo ou vidéo lors des interventions animalières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ff0000"/>
                </a:solidFill>
                <a:latin typeface="Arial"/>
              </a:rPr>
              <a:t>Si doute, prendre contact avec CTA pour conduite à tenir (conseil vétérinaire ou renfort Équipe Animalière).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ff0000"/>
                </a:solidFill>
                <a:latin typeface="Arial"/>
              </a:rPr>
              <a:t>En cas d'accident, de morsure, griffure (même MINIME) : information du CTA et déclaration accident de service OBLIGATOIRE (risque rage!)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1760" y="704520"/>
            <a:ext cx="7924680" cy="97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3200" spc="-1" strike="noStrike">
                <a:solidFill>
                  <a:srgbClr val="000000"/>
                </a:solidFill>
                <a:latin typeface="Verdana"/>
              </a:rPr>
              <a:t>CAPTURE ET NEUTRALISATION</a:t>
            </a:r>
            <a:br>
              <a:rPr sz="3200"/>
            </a:b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6840" y="1528200"/>
            <a:ext cx="8363160" cy="2971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a50021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</a:rPr>
              <a:t>espèces sociales ou non sociales 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Espèces sociales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 = animaux qui ont une tendance à vivre en groupe, avec des individus coopérant les uns avec les autres. ex. abeilles, loups, éléphants, primates, …</a:t>
            </a:r>
            <a:r>
              <a:rPr b="0" lang="fr-FR" sz="24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Socialisation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 = apprentissage des codes sociaux et des interactions avec les autres individus de la </a:t>
            </a: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même espèce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a50021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Verdana"/>
              </a:rPr>
              <a:t>animaux sociabilisés ou non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Sociabilisation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 = apprentissage des contacts avec </a:t>
            </a: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d’autres espèces (dont l'homme) et leur environnement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Importance de la sociabilisation des animaux vis à vis de l'homme et de leur environnement 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(bruits, machines, objets, etc...) lors de nos interventions !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"/>
          <p:cNvSpPr txBox="1"/>
          <p:nvPr/>
        </p:nvSpPr>
        <p:spPr>
          <a:xfrm>
            <a:off x="540000" y="1620000"/>
            <a:ext cx="8100000" cy="49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Lien vers vidéo : ENASIS / Youtube à visionner sur l'utilisation du matériel du lot de capture 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1"/>
              </a:rPr>
              <a:t>https://www.youtube.com/watch?v=g1wVDNKZnr8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</a:rPr>
              <a:t>Merci de votre attention !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En cas de question, ne pas hésiter à contacter un SP animalier, d'un centre voisin ou le CT animalier : A/C Denis VERNE (Bourg), ou un des 3 VSP : VLcl Caroline Van Der Weiden, (Bourg), VCdt Amélie Bottet (Lagnieu), VCdt Jérôme Lassausaie CT Animalier (Culoz)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2992680" y="720000"/>
            <a:ext cx="2407320" cy="48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600" spc="-1" strike="noStrike">
                <a:solidFill>
                  <a:srgbClr val="000000"/>
                </a:solidFill>
                <a:latin typeface="Arial"/>
              </a:rPr>
              <a:t>Vidéo ENASIS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6"/>
          <p:cNvSpPr/>
          <p:nvPr/>
        </p:nvSpPr>
        <p:spPr>
          <a:xfrm>
            <a:off x="72000" y="576000"/>
            <a:ext cx="4860000" cy="4696560"/>
          </a:xfrm>
          <a:custGeom>
            <a:avLst/>
            <a:gdLst>
              <a:gd name="textAreaLeft" fmla="*/ 0 w 4860000"/>
              <a:gd name="textAreaRight" fmla="*/ 4860360 w 4860000"/>
              <a:gd name="textAreaTop" fmla="*/ 0 h 4696560"/>
              <a:gd name="textAreaBottom" fmla="*/ 4696920 h 4696560"/>
            </a:gdLst>
            <a:ahLst/>
            <a:rect l="textAreaLeft" t="textAreaTop" r="textAreaRight" b="textAreaBottom"/>
            <a:pathLst>
              <a:path w="3933" h="3705">
                <a:moveTo>
                  <a:pt x="1966" y="0"/>
                </a:moveTo>
                <a:lnTo>
                  <a:pt x="2102" y="8"/>
                </a:lnTo>
                <a:lnTo>
                  <a:pt x="2237" y="16"/>
                </a:lnTo>
                <a:lnTo>
                  <a:pt x="2372" y="40"/>
                </a:lnTo>
                <a:lnTo>
                  <a:pt x="2508" y="72"/>
                </a:lnTo>
                <a:lnTo>
                  <a:pt x="2635" y="112"/>
                </a:lnTo>
                <a:lnTo>
                  <a:pt x="2763" y="159"/>
                </a:lnTo>
                <a:lnTo>
                  <a:pt x="2890" y="215"/>
                </a:lnTo>
                <a:lnTo>
                  <a:pt x="3009" y="279"/>
                </a:lnTo>
                <a:lnTo>
                  <a:pt x="3121" y="351"/>
                </a:lnTo>
                <a:lnTo>
                  <a:pt x="3232" y="430"/>
                </a:lnTo>
                <a:lnTo>
                  <a:pt x="3336" y="518"/>
                </a:lnTo>
                <a:lnTo>
                  <a:pt x="3431" y="613"/>
                </a:lnTo>
                <a:lnTo>
                  <a:pt x="3519" y="709"/>
                </a:lnTo>
                <a:lnTo>
                  <a:pt x="3599" y="813"/>
                </a:lnTo>
                <a:lnTo>
                  <a:pt x="3670" y="924"/>
                </a:lnTo>
                <a:lnTo>
                  <a:pt x="3734" y="1044"/>
                </a:lnTo>
                <a:lnTo>
                  <a:pt x="3790" y="1155"/>
                </a:lnTo>
                <a:lnTo>
                  <a:pt x="3837" y="1283"/>
                </a:lnTo>
                <a:lnTo>
                  <a:pt x="3877" y="1402"/>
                </a:lnTo>
                <a:lnTo>
                  <a:pt x="3901" y="1530"/>
                </a:lnTo>
                <a:lnTo>
                  <a:pt x="3925" y="1657"/>
                </a:lnTo>
                <a:lnTo>
                  <a:pt x="3933" y="1785"/>
                </a:lnTo>
                <a:lnTo>
                  <a:pt x="3933" y="1920"/>
                </a:lnTo>
                <a:lnTo>
                  <a:pt x="3925" y="2048"/>
                </a:lnTo>
                <a:lnTo>
                  <a:pt x="3901" y="2175"/>
                </a:lnTo>
                <a:lnTo>
                  <a:pt x="3877" y="2302"/>
                </a:lnTo>
                <a:lnTo>
                  <a:pt x="3837" y="2422"/>
                </a:lnTo>
                <a:lnTo>
                  <a:pt x="3790" y="2549"/>
                </a:lnTo>
                <a:lnTo>
                  <a:pt x="3734" y="2661"/>
                </a:lnTo>
                <a:lnTo>
                  <a:pt x="3670" y="2780"/>
                </a:lnTo>
                <a:lnTo>
                  <a:pt x="3599" y="2892"/>
                </a:lnTo>
                <a:lnTo>
                  <a:pt x="3519" y="2996"/>
                </a:lnTo>
                <a:lnTo>
                  <a:pt x="3431" y="3091"/>
                </a:lnTo>
                <a:lnTo>
                  <a:pt x="3336" y="3187"/>
                </a:lnTo>
                <a:lnTo>
                  <a:pt x="3232" y="3274"/>
                </a:lnTo>
                <a:lnTo>
                  <a:pt x="3121" y="3354"/>
                </a:lnTo>
                <a:lnTo>
                  <a:pt x="3009" y="3426"/>
                </a:lnTo>
                <a:lnTo>
                  <a:pt x="2890" y="3490"/>
                </a:lnTo>
                <a:lnTo>
                  <a:pt x="2763" y="3545"/>
                </a:lnTo>
                <a:lnTo>
                  <a:pt x="2635" y="3593"/>
                </a:lnTo>
                <a:lnTo>
                  <a:pt x="2508" y="3633"/>
                </a:lnTo>
                <a:lnTo>
                  <a:pt x="2372" y="3665"/>
                </a:lnTo>
                <a:lnTo>
                  <a:pt x="2237" y="3689"/>
                </a:lnTo>
                <a:lnTo>
                  <a:pt x="2102" y="3697"/>
                </a:lnTo>
                <a:lnTo>
                  <a:pt x="1966" y="3705"/>
                </a:lnTo>
                <a:lnTo>
                  <a:pt x="1831" y="3697"/>
                </a:lnTo>
                <a:lnTo>
                  <a:pt x="1696" y="3689"/>
                </a:lnTo>
                <a:lnTo>
                  <a:pt x="1560" y="3665"/>
                </a:lnTo>
                <a:lnTo>
                  <a:pt x="1425" y="3633"/>
                </a:lnTo>
                <a:lnTo>
                  <a:pt x="1298" y="3593"/>
                </a:lnTo>
                <a:lnTo>
                  <a:pt x="1170" y="3545"/>
                </a:lnTo>
                <a:lnTo>
                  <a:pt x="1043" y="3490"/>
                </a:lnTo>
                <a:lnTo>
                  <a:pt x="924" y="3426"/>
                </a:lnTo>
                <a:lnTo>
                  <a:pt x="812" y="3354"/>
                </a:lnTo>
                <a:lnTo>
                  <a:pt x="701" y="3274"/>
                </a:lnTo>
                <a:lnTo>
                  <a:pt x="597" y="3187"/>
                </a:lnTo>
                <a:lnTo>
                  <a:pt x="502" y="3091"/>
                </a:lnTo>
                <a:lnTo>
                  <a:pt x="414" y="2996"/>
                </a:lnTo>
                <a:lnTo>
                  <a:pt x="334" y="2892"/>
                </a:lnTo>
                <a:lnTo>
                  <a:pt x="263" y="2780"/>
                </a:lnTo>
                <a:lnTo>
                  <a:pt x="199" y="2661"/>
                </a:lnTo>
                <a:lnTo>
                  <a:pt x="143" y="2549"/>
                </a:lnTo>
                <a:lnTo>
                  <a:pt x="96" y="2422"/>
                </a:lnTo>
                <a:lnTo>
                  <a:pt x="56" y="2302"/>
                </a:lnTo>
                <a:lnTo>
                  <a:pt x="32" y="2175"/>
                </a:lnTo>
                <a:lnTo>
                  <a:pt x="8" y="2048"/>
                </a:lnTo>
                <a:lnTo>
                  <a:pt x="0" y="1920"/>
                </a:lnTo>
                <a:lnTo>
                  <a:pt x="0" y="1785"/>
                </a:lnTo>
                <a:lnTo>
                  <a:pt x="8" y="1657"/>
                </a:lnTo>
                <a:lnTo>
                  <a:pt x="32" y="1530"/>
                </a:lnTo>
                <a:lnTo>
                  <a:pt x="56" y="1402"/>
                </a:lnTo>
                <a:lnTo>
                  <a:pt x="96" y="1283"/>
                </a:lnTo>
                <a:lnTo>
                  <a:pt x="143" y="1155"/>
                </a:lnTo>
                <a:lnTo>
                  <a:pt x="199" y="1044"/>
                </a:lnTo>
                <a:lnTo>
                  <a:pt x="263" y="924"/>
                </a:lnTo>
                <a:lnTo>
                  <a:pt x="334" y="813"/>
                </a:lnTo>
                <a:lnTo>
                  <a:pt x="414" y="709"/>
                </a:lnTo>
                <a:lnTo>
                  <a:pt x="502" y="613"/>
                </a:lnTo>
                <a:lnTo>
                  <a:pt x="597" y="518"/>
                </a:lnTo>
                <a:lnTo>
                  <a:pt x="701" y="430"/>
                </a:lnTo>
                <a:lnTo>
                  <a:pt x="812" y="351"/>
                </a:lnTo>
                <a:lnTo>
                  <a:pt x="924" y="279"/>
                </a:lnTo>
                <a:lnTo>
                  <a:pt x="1043" y="215"/>
                </a:lnTo>
                <a:lnTo>
                  <a:pt x="1170" y="159"/>
                </a:lnTo>
                <a:lnTo>
                  <a:pt x="1298" y="112"/>
                </a:lnTo>
                <a:lnTo>
                  <a:pt x="1425" y="72"/>
                </a:lnTo>
                <a:lnTo>
                  <a:pt x="1560" y="40"/>
                </a:lnTo>
                <a:lnTo>
                  <a:pt x="1696" y="16"/>
                </a:lnTo>
                <a:lnTo>
                  <a:pt x="1831" y="8"/>
                </a:lnTo>
                <a:lnTo>
                  <a:pt x="1966" y="0"/>
                </a:lnTo>
                <a:lnTo>
                  <a:pt x="1966" y="1856"/>
                </a:lnTo>
                <a:lnTo>
                  <a:pt x="1966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Freeform 8"/>
          <p:cNvSpPr/>
          <p:nvPr/>
        </p:nvSpPr>
        <p:spPr>
          <a:xfrm>
            <a:off x="534600" y="1017720"/>
            <a:ext cx="3827880" cy="3607560"/>
          </a:xfrm>
          <a:custGeom>
            <a:avLst/>
            <a:gdLst>
              <a:gd name="textAreaLeft" fmla="*/ 0 w 3827880"/>
              <a:gd name="textAreaRight" fmla="*/ 3828240 w 3827880"/>
              <a:gd name="textAreaTop" fmla="*/ 0 h 3607560"/>
              <a:gd name="textAreaBottom" fmla="*/ 3607920 h 3607560"/>
            </a:gdLst>
            <a:ahLst/>
            <a:rect l="textAreaLeft" t="textAreaTop" r="textAreaRight" b="textAreaBottom"/>
            <a:pathLst>
              <a:path w="2826" h="2669">
                <a:moveTo>
                  <a:pt x="1417" y="0"/>
                </a:moveTo>
                <a:lnTo>
                  <a:pt x="1512" y="0"/>
                </a:lnTo>
                <a:lnTo>
                  <a:pt x="1608" y="16"/>
                </a:lnTo>
                <a:lnTo>
                  <a:pt x="1703" y="32"/>
                </a:lnTo>
                <a:lnTo>
                  <a:pt x="1799" y="48"/>
                </a:lnTo>
                <a:lnTo>
                  <a:pt x="1894" y="79"/>
                </a:lnTo>
                <a:lnTo>
                  <a:pt x="1990" y="111"/>
                </a:lnTo>
                <a:lnTo>
                  <a:pt x="2078" y="159"/>
                </a:lnTo>
                <a:lnTo>
                  <a:pt x="2165" y="199"/>
                </a:lnTo>
                <a:lnTo>
                  <a:pt x="2245" y="255"/>
                </a:lnTo>
                <a:lnTo>
                  <a:pt x="2324" y="310"/>
                </a:lnTo>
                <a:lnTo>
                  <a:pt x="2396" y="374"/>
                </a:lnTo>
                <a:lnTo>
                  <a:pt x="2460" y="438"/>
                </a:lnTo>
                <a:lnTo>
                  <a:pt x="2523" y="510"/>
                </a:lnTo>
                <a:lnTo>
                  <a:pt x="2587" y="589"/>
                </a:lnTo>
                <a:lnTo>
                  <a:pt x="2635" y="669"/>
                </a:lnTo>
                <a:lnTo>
                  <a:pt x="2683" y="749"/>
                </a:lnTo>
                <a:lnTo>
                  <a:pt x="2722" y="836"/>
                </a:lnTo>
                <a:lnTo>
                  <a:pt x="2754" y="924"/>
                </a:lnTo>
                <a:lnTo>
                  <a:pt x="2786" y="1012"/>
                </a:lnTo>
                <a:lnTo>
                  <a:pt x="2802" y="1099"/>
                </a:lnTo>
                <a:lnTo>
                  <a:pt x="2818" y="1195"/>
                </a:lnTo>
                <a:lnTo>
                  <a:pt x="2826" y="1290"/>
                </a:lnTo>
                <a:lnTo>
                  <a:pt x="2826" y="1378"/>
                </a:lnTo>
                <a:lnTo>
                  <a:pt x="2818" y="1474"/>
                </a:lnTo>
                <a:lnTo>
                  <a:pt x="2802" y="1569"/>
                </a:lnTo>
                <a:lnTo>
                  <a:pt x="2786" y="1657"/>
                </a:lnTo>
                <a:lnTo>
                  <a:pt x="2754" y="1745"/>
                </a:lnTo>
                <a:lnTo>
                  <a:pt x="2722" y="1832"/>
                </a:lnTo>
                <a:lnTo>
                  <a:pt x="2683" y="1920"/>
                </a:lnTo>
                <a:lnTo>
                  <a:pt x="2635" y="1999"/>
                </a:lnTo>
                <a:lnTo>
                  <a:pt x="2587" y="2079"/>
                </a:lnTo>
                <a:lnTo>
                  <a:pt x="2523" y="2159"/>
                </a:lnTo>
                <a:lnTo>
                  <a:pt x="2460" y="2231"/>
                </a:lnTo>
                <a:lnTo>
                  <a:pt x="2396" y="2294"/>
                </a:lnTo>
                <a:lnTo>
                  <a:pt x="2324" y="2358"/>
                </a:lnTo>
                <a:lnTo>
                  <a:pt x="2245" y="2414"/>
                </a:lnTo>
                <a:lnTo>
                  <a:pt x="2165" y="2470"/>
                </a:lnTo>
                <a:lnTo>
                  <a:pt x="2078" y="2509"/>
                </a:lnTo>
                <a:lnTo>
                  <a:pt x="1990" y="2557"/>
                </a:lnTo>
                <a:lnTo>
                  <a:pt x="1894" y="2589"/>
                </a:lnTo>
                <a:lnTo>
                  <a:pt x="1799" y="2621"/>
                </a:lnTo>
                <a:lnTo>
                  <a:pt x="1703" y="2637"/>
                </a:lnTo>
                <a:lnTo>
                  <a:pt x="1608" y="2653"/>
                </a:lnTo>
                <a:lnTo>
                  <a:pt x="1512" y="2669"/>
                </a:lnTo>
                <a:lnTo>
                  <a:pt x="1417" y="2669"/>
                </a:lnTo>
                <a:lnTo>
                  <a:pt x="1313" y="2669"/>
                </a:lnTo>
                <a:lnTo>
                  <a:pt x="1218" y="2653"/>
                </a:lnTo>
                <a:lnTo>
                  <a:pt x="1122" y="2637"/>
                </a:lnTo>
                <a:lnTo>
                  <a:pt x="1027" y="2621"/>
                </a:lnTo>
                <a:lnTo>
                  <a:pt x="931" y="2589"/>
                </a:lnTo>
                <a:lnTo>
                  <a:pt x="836" y="2557"/>
                </a:lnTo>
                <a:lnTo>
                  <a:pt x="748" y="2509"/>
                </a:lnTo>
                <a:lnTo>
                  <a:pt x="660" y="2470"/>
                </a:lnTo>
                <a:lnTo>
                  <a:pt x="581" y="2414"/>
                </a:lnTo>
                <a:lnTo>
                  <a:pt x="501" y="2358"/>
                </a:lnTo>
                <a:lnTo>
                  <a:pt x="430" y="2294"/>
                </a:lnTo>
                <a:lnTo>
                  <a:pt x="366" y="2231"/>
                </a:lnTo>
                <a:lnTo>
                  <a:pt x="302" y="2159"/>
                </a:lnTo>
                <a:lnTo>
                  <a:pt x="238" y="2079"/>
                </a:lnTo>
                <a:lnTo>
                  <a:pt x="191" y="1999"/>
                </a:lnTo>
                <a:lnTo>
                  <a:pt x="143" y="1920"/>
                </a:lnTo>
                <a:lnTo>
                  <a:pt x="103" y="1832"/>
                </a:lnTo>
                <a:lnTo>
                  <a:pt x="71" y="1745"/>
                </a:lnTo>
                <a:lnTo>
                  <a:pt x="39" y="1657"/>
                </a:lnTo>
                <a:lnTo>
                  <a:pt x="23" y="1569"/>
                </a:lnTo>
                <a:lnTo>
                  <a:pt x="8" y="1474"/>
                </a:lnTo>
                <a:lnTo>
                  <a:pt x="0" y="1378"/>
                </a:lnTo>
                <a:lnTo>
                  <a:pt x="0" y="1290"/>
                </a:lnTo>
                <a:lnTo>
                  <a:pt x="8" y="1195"/>
                </a:lnTo>
                <a:lnTo>
                  <a:pt x="23" y="1099"/>
                </a:lnTo>
                <a:lnTo>
                  <a:pt x="39" y="1012"/>
                </a:lnTo>
                <a:lnTo>
                  <a:pt x="71" y="924"/>
                </a:lnTo>
                <a:lnTo>
                  <a:pt x="103" y="836"/>
                </a:lnTo>
                <a:lnTo>
                  <a:pt x="143" y="749"/>
                </a:lnTo>
                <a:lnTo>
                  <a:pt x="191" y="669"/>
                </a:lnTo>
                <a:lnTo>
                  <a:pt x="238" y="589"/>
                </a:lnTo>
                <a:lnTo>
                  <a:pt x="302" y="510"/>
                </a:lnTo>
                <a:lnTo>
                  <a:pt x="366" y="438"/>
                </a:lnTo>
                <a:lnTo>
                  <a:pt x="430" y="374"/>
                </a:lnTo>
                <a:lnTo>
                  <a:pt x="501" y="310"/>
                </a:lnTo>
                <a:lnTo>
                  <a:pt x="581" y="255"/>
                </a:lnTo>
                <a:lnTo>
                  <a:pt x="660" y="199"/>
                </a:lnTo>
                <a:lnTo>
                  <a:pt x="748" y="159"/>
                </a:lnTo>
                <a:lnTo>
                  <a:pt x="836" y="111"/>
                </a:lnTo>
                <a:lnTo>
                  <a:pt x="931" y="79"/>
                </a:lnTo>
                <a:lnTo>
                  <a:pt x="1027" y="48"/>
                </a:lnTo>
                <a:lnTo>
                  <a:pt x="1122" y="32"/>
                </a:lnTo>
                <a:lnTo>
                  <a:pt x="1218" y="16"/>
                </a:lnTo>
                <a:lnTo>
                  <a:pt x="1313" y="0"/>
                </a:lnTo>
                <a:lnTo>
                  <a:pt x="1417" y="0"/>
                </a:lnTo>
                <a:lnTo>
                  <a:pt x="1417" y="1338"/>
                </a:lnTo>
                <a:lnTo>
                  <a:pt x="1417" y="0"/>
                </a:lnTo>
                <a:close/>
              </a:path>
            </a:pathLst>
          </a:cu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Freeform 9"/>
          <p:cNvSpPr/>
          <p:nvPr/>
        </p:nvSpPr>
        <p:spPr>
          <a:xfrm>
            <a:off x="559800" y="991080"/>
            <a:ext cx="3827160" cy="3671640"/>
          </a:xfrm>
          <a:custGeom>
            <a:avLst/>
            <a:gdLst>
              <a:gd name="textAreaLeft" fmla="*/ 0 w 3827160"/>
              <a:gd name="textAreaRight" fmla="*/ 3827520 w 3827160"/>
              <a:gd name="textAreaTop" fmla="*/ 0 h 3671640"/>
              <a:gd name="textAreaBottom" fmla="*/ 3672000 h 3671640"/>
            </a:gdLst>
            <a:ahLst/>
            <a:rect l="textAreaLeft" t="textAreaTop" r="textAreaRight" b="textAreaBottom"/>
            <a:pathLst>
              <a:path w="2826" h="2669">
                <a:moveTo>
                  <a:pt x="1417" y="0"/>
                </a:moveTo>
                <a:lnTo>
                  <a:pt x="1512" y="0"/>
                </a:lnTo>
                <a:lnTo>
                  <a:pt x="1608" y="16"/>
                </a:lnTo>
                <a:lnTo>
                  <a:pt x="1703" y="32"/>
                </a:lnTo>
                <a:lnTo>
                  <a:pt x="1799" y="48"/>
                </a:lnTo>
                <a:lnTo>
                  <a:pt x="1894" y="79"/>
                </a:lnTo>
                <a:lnTo>
                  <a:pt x="1990" y="111"/>
                </a:lnTo>
                <a:lnTo>
                  <a:pt x="2078" y="159"/>
                </a:lnTo>
                <a:lnTo>
                  <a:pt x="2165" y="199"/>
                </a:lnTo>
                <a:lnTo>
                  <a:pt x="2245" y="255"/>
                </a:lnTo>
                <a:lnTo>
                  <a:pt x="2324" y="310"/>
                </a:lnTo>
                <a:lnTo>
                  <a:pt x="2396" y="374"/>
                </a:lnTo>
                <a:lnTo>
                  <a:pt x="2460" y="438"/>
                </a:lnTo>
                <a:lnTo>
                  <a:pt x="2523" y="510"/>
                </a:lnTo>
                <a:lnTo>
                  <a:pt x="2587" y="589"/>
                </a:lnTo>
                <a:lnTo>
                  <a:pt x="2635" y="669"/>
                </a:lnTo>
                <a:lnTo>
                  <a:pt x="2683" y="749"/>
                </a:lnTo>
                <a:lnTo>
                  <a:pt x="2722" y="836"/>
                </a:lnTo>
                <a:lnTo>
                  <a:pt x="2754" y="924"/>
                </a:lnTo>
                <a:lnTo>
                  <a:pt x="2786" y="1012"/>
                </a:lnTo>
                <a:lnTo>
                  <a:pt x="2802" y="1099"/>
                </a:lnTo>
                <a:lnTo>
                  <a:pt x="2818" y="1195"/>
                </a:lnTo>
                <a:lnTo>
                  <a:pt x="2826" y="1290"/>
                </a:lnTo>
                <a:lnTo>
                  <a:pt x="2826" y="1378"/>
                </a:lnTo>
                <a:lnTo>
                  <a:pt x="2818" y="1474"/>
                </a:lnTo>
                <a:lnTo>
                  <a:pt x="2802" y="1569"/>
                </a:lnTo>
                <a:lnTo>
                  <a:pt x="2786" y="1657"/>
                </a:lnTo>
                <a:lnTo>
                  <a:pt x="2754" y="1745"/>
                </a:lnTo>
                <a:lnTo>
                  <a:pt x="2722" y="1832"/>
                </a:lnTo>
                <a:lnTo>
                  <a:pt x="2683" y="1920"/>
                </a:lnTo>
                <a:lnTo>
                  <a:pt x="2635" y="1999"/>
                </a:lnTo>
                <a:lnTo>
                  <a:pt x="2587" y="2079"/>
                </a:lnTo>
                <a:lnTo>
                  <a:pt x="2523" y="2159"/>
                </a:lnTo>
                <a:lnTo>
                  <a:pt x="2460" y="2231"/>
                </a:lnTo>
                <a:lnTo>
                  <a:pt x="2396" y="2294"/>
                </a:lnTo>
                <a:lnTo>
                  <a:pt x="2324" y="2358"/>
                </a:lnTo>
                <a:lnTo>
                  <a:pt x="2245" y="2414"/>
                </a:lnTo>
                <a:lnTo>
                  <a:pt x="2165" y="2470"/>
                </a:lnTo>
                <a:lnTo>
                  <a:pt x="2078" y="2509"/>
                </a:lnTo>
                <a:lnTo>
                  <a:pt x="1990" y="2557"/>
                </a:lnTo>
                <a:lnTo>
                  <a:pt x="1894" y="2589"/>
                </a:lnTo>
                <a:lnTo>
                  <a:pt x="1799" y="2621"/>
                </a:lnTo>
                <a:lnTo>
                  <a:pt x="1703" y="2637"/>
                </a:lnTo>
                <a:lnTo>
                  <a:pt x="1608" y="2653"/>
                </a:lnTo>
                <a:lnTo>
                  <a:pt x="1512" y="2669"/>
                </a:lnTo>
                <a:lnTo>
                  <a:pt x="1417" y="2669"/>
                </a:lnTo>
                <a:lnTo>
                  <a:pt x="1313" y="2669"/>
                </a:lnTo>
                <a:lnTo>
                  <a:pt x="1218" y="2653"/>
                </a:lnTo>
                <a:lnTo>
                  <a:pt x="1122" y="2637"/>
                </a:lnTo>
                <a:lnTo>
                  <a:pt x="1027" y="2621"/>
                </a:lnTo>
                <a:lnTo>
                  <a:pt x="931" y="2589"/>
                </a:lnTo>
                <a:lnTo>
                  <a:pt x="836" y="2557"/>
                </a:lnTo>
                <a:lnTo>
                  <a:pt x="748" y="2509"/>
                </a:lnTo>
                <a:lnTo>
                  <a:pt x="660" y="2470"/>
                </a:lnTo>
                <a:lnTo>
                  <a:pt x="581" y="2414"/>
                </a:lnTo>
                <a:lnTo>
                  <a:pt x="501" y="2358"/>
                </a:lnTo>
                <a:lnTo>
                  <a:pt x="430" y="2294"/>
                </a:lnTo>
                <a:lnTo>
                  <a:pt x="366" y="2231"/>
                </a:lnTo>
                <a:lnTo>
                  <a:pt x="302" y="2159"/>
                </a:lnTo>
                <a:lnTo>
                  <a:pt x="238" y="2079"/>
                </a:lnTo>
                <a:lnTo>
                  <a:pt x="191" y="1999"/>
                </a:lnTo>
                <a:lnTo>
                  <a:pt x="143" y="1920"/>
                </a:lnTo>
                <a:lnTo>
                  <a:pt x="103" y="1832"/>
                </a:lnTo>
                <a:lnTo>
                  <a:pt x="71" y="1745"/>
                </a:lnTo>
                <a:lnTo>
                  <a:pt x="39" y="1657"/>
                </a:lnTo>
                <a:lnTo>
                  <a:pt x="23" y="1569"/>
                </a:lnTo>
                <a:lnTo>
                  <a:pt x="8" y="1474"/>
                </a:lnTo>
                <a:lnTo>
                  <a:pt x="0" y="1378"/>
                </a:lnTo>
                <a:lnTo>
                  <a:pt x="0" y="1290"/>
                </a:lnTo>
                <a:lnTo>
                  <a:pt x="8" y="1195"/>
                </a:lnTo>
                <a:lnTo>
                  <a:pt x="23" y="1099"/>
                </a:lnTo>
                <a:lnTo>
                  <a:pt x="39" y="1012"/>
                </a:lnTo>
                <a:lnTo>
                  <a:pt x="71" y="924"/>
                </a:lnTo>
                <a:lnTo>
                  <a:pt x="103" y="836"/>
                </a:lnTo>
                <a:lnTo>
                  <a:pt x="143" y="749"/>
                </a:lnTo>
                <a:lnTo>
                  <a:pt x="191" y="669"/>
                </a:lnTo>
                <a:lnTo>
                  <a:pt x="238" y="589"/>
                </a:lnTo>
                <a:lnTo>
                  <a:pt x="302" y="510"/>
                </a:lnTo>
                <a:lnTo>
                  <a:pt x="366" y="438"/>
                </a:lnTo>
                <a:lnTo>
                  <a:pt x="430" y="374"/>
                </a:lnTo>
                <a:lnTo>
                  <a:pt x="501" y="310"/>
                </a:lnTo>
                <a:lnTo>
                  <a:pt x="581" y="255"/>
                </a:lnTo>
                <a:lnTo>
                  <a:pt x="660" y="199"/>
                </a:lnTo>
                <a:lnTo>
                  <a:pt x="748" y="159"/>
                </a:lnTo>
                <a:lnTo>
                  <a:pt x="836" y="111"/>
                </a:lnTo>
                <a:lnTo>
                  <a:pt x="931" y="79"/>
                </a:lnTo>
                <a:lnTo>
                  <a:pt x="1027" y="48"/>
                </a:lnTo>
                <a:lnTo>
                  <a:pt x="1122" y="32"/>
                </a:lnTo>
                <a:lnTo>
                  <a:pt x="1218" y="16"/>
                </a:lnTo>
                <a:lnTo>
                  <a:pt x="1313" y="0"/>
                </a:lnTo>
                <a:lnTo>
                  <a:pt x="1417" y="0"/>
                </a:lnTo>
                <a:close/>
                <a:moveTo>
                  <a:pt x="1417" y="16"/>
                </a:moveTo>
                <a:lnTo>
                  <a:pt x="1512" y="16"/>
                </a:lnTo>
                <a:lnTo>
                  <a:pt x="1608" y="32"/>
                </a:lnTo>
                <a:lnTo>
                  <a:pt x="1703" y="48"/>
                </a:lnTo>
                <a:lnTo>
                  <a:pt x="1799" y="63"/>
                </a:lnTo>
                <a:lnTo>
                  <a:pt x="1894" y="95"/>
                </a:lnTo>
                <a:lnTo>
                  <a:pt x="1982" y="127"/>
                </a:lnTo>
                <a:lnTo>
                  <a:pt x="2070" y="167"/>
                </a:lnTo>
                <a:lnTo>
                  <a:pt x="2157" y="215"/>
                </a:lnTo>
                <a:lnTo>
                  <a:pt x="2237" y="271"/>
                </a:lnTo>
                <a:lnTo>
                  <a:pt x="2308" y="326"/>
                </a:lnTo>
                <a:lnTo>
                  <a:pt x="2380" y="382"/>
                </a:lnTo>
                <a:lnTo>
                  <a:pt x="2452" y="454"/>
                </a:lnTo>
                <a:lnTo>
                  <a:pt x="2515" y="526"/>
                </a:lnTo>
                <a:lnTo>
                  <a:pt x="2571" y="597"/>
                </a:lnTo>
                <a:lnTo>
                  <a:pt x="2619" y="677"/>
                </a:lnTo>
                <a:lnTo>
                  <a:pt x="2667" y="757"/>
                </a:lnTo>
                <a:lnTo>
                  <a:pt x="2706" y="844"/>
                </a:lnTo>
                <a:lnTo>
                  <a:pt x="2738" y="924"/>
                </a:lnTo>
                <a:lnTo>
                  <a:pt x="2770" y="1012"/>
                </a:lnTo>
                <a:lnTo>
                  <a:pt x="2786" y="1107"/>
                </a:lnTo>
                <a:lnTo>
                  <a:pt x="2802" y="1195"/>
                </a:lnTo>
                <a:lnTo>
                  <a:pt x="2810" y="1290"/>
                </a:lnTo>
                <a:lnTo>
                  <a:pt x="2810" y="1378"/>
                </a:lnTo>
                <a:lnTo>
                  <a:pt x="2802" y="1474"/>
                </a:lnTo>
                <a:lnTo>
                  <a:pt x="2786" y="1561"/>
                </a:lnTo>
                <a:lnTo>
                  <a:pt x="2770" y="1657"/>
                </a:lnTo>
                <a:lnTo>
                  <a:pt x="2738" y="1745"/>
                </a:lnTo>
                <a:lnTo>
                  <a:pt x="2706" y="1824"/>
                </a:lnTo>
                <a:lnTo>
                  <a:pt x="2667" y="1912"/>
                </a:lnTo>
                <a:lnTo>
                  <a:pt x="2619" y="1992"/>
                </a:lnTo>
                <a:lnTo>
                  <a:pt x="2571" y="2071"/>
                </a:lnTo>
                <a:lnTo>
                  <a:pt x="2515" y="2143"/>
                </a:lnTo>
                <a:lnTo>
                  <a:pt x="2452" y="2215"/>
                </a:lnTo>
                <a:lnTo>
                  <a:pt x="2380" y="2286"/>
                </a:lnTo>
                <a:lnTo>
                  <a:pt x="2308" y="2342"/>
                </a:lnTo>
                <a:lnTo>
                  <a:pt x="2237" y="2398"/>
                </a:lnTo>
                <a:lnTo>
                  <a:pt x="2157" y="2454"/>
                </a:lnTo>
                <a:lnTo>
                  <a:pt x="2070" y="2501"/>
                </a:lnTo>
                <a:lnTo>
                  <a:pt x="1982" y="2541"/>
                </a:lnTo>
                <a:lnTo>
                  <a:pt x="1894" y="2573"/>
                </a:lnTo>
                <a:lnTo>
                  <a:pt x="1799" y="2605"/>
                </a:lnTo>
                <a:lnTo>
                  <a:pt x="1703" y="2621"/>
                </a:lnTo>
                <a:lnTo>
                  <a:pt x="1608" y="2637"/>
                </a:lnTo>
                <a:lnTo>
                  <a:pt x="1512" y="2653"/>
                </a:lnTo>
                <a:lnTo>
                  <a:pt x="1417" y="2653"/>
                </a:lnTo>
                <a:lnTo>
                  <a:pt x="1313" y="2653"/>
                </a:lnTo>
                <a:lnTo>
                  <a:pt x="1218" y="2637"/>
                </a:lnTo>
                <a:lnTo>
                  <a:pt x="1122" y="2621"/>
                </a:lnTo>
                <a:lnTo>
                  <a:pt x="1027" y="2605"/>
                </a:lnTo>
                <a:lnTo>
                  <a:pt x="931" y="2573"/>
                </a:lnTo>
                <a:lnTo>
                  <a:pt x="844" y="2541"/>
                </a:lnTo>
                <a:lnTo>
                  <a:pt x="756" y="2501"/>
                </a:lnTo>
                <a:lnTo>
                  <a:pt x="668" y="2454"/>
                </a:lnTo>
                <a:lnTo>
                  <a:pt x="589" y="2398"/>
                </a:lnTo>
                <a:lnTo>
                  <a:pt x="517" y="2342"/>
                </a:lnTo>
                <a:lnTo>
                  <a:pt x="445" y="2286"/>
                </a:lnTo>
                <a:lnTo>
                  <a:pt x="374" y="2215"/>
                </a:lnTo>
                <a:lnTo>
                  <a:pt x="310" y="2143"/>
                </a:lnTo>
                <a:lnTo>
                  <a:pt x="254" y="2071"/>
                </a:lnTo>
                <a:lnTo>
                  <a:pt x="207" y="1992"/>
                </a:lnTo>
                <a:lnTo>
                  <a:pt x="159" y="1912"/>
                </a:lnTo>
                <a:lnTo>
                  <a:pt x="119" y="1824"/>
                </a:lnTo>
                <a:lnTo>
                  <a:pt x="87" y="1745"/>
                </a:lnTo>
                <a:lnTo>
                  <a:pt x="55" y="1657"/>
                </a:lnTo>
                <a:lnTo>
                  <a:pt x="39" y="1561"/>
                </a:lnTo>
                <a:lnTo>
                  <a:pt x="23" y="1474"/>
                </a:lnTo>
                <a:lnTo>
                  <a:pt x="16" y="1378"/>
                </a:lnTo>
                <a:lnTo>
                  <a:pt x="16" y="1290"/>
                </a:lnTo>
                <a:lnTo>
                  <a:pt x="23" y="1195"/>
                </a:lnTo>
                <a:lnTo>
                  <a:pt x="39" y="1107"/>
                </a:lnTo>
                <a:lnTo>
                  <a:pt x="55" y="1012"/>
                </a:lnTo>
                <a:lnTo>
                  <a:pt x="87" y="924"/>
                </a:lnTo>
                <a:lnTo>
                  <a:pt x="119" y="844"/>
                </a:lnTo>
                <a:lnTo>
                  <a:pt x="159" y="757"/>
                </a:lnTo>
                <a:lnTo>
                  <a:pt x="207" y="677"/>
                </a:lnTo>
                <a:lnTo>
                  <a:pt x="254" y="597"/>
                </a:lnTo>
                <a:lnTo>
                  <a:pt x="310" y="526"/>
                </a:lnTo>
                <a:lnTo>
                  <a:pt x="374" y="454"/>
                </a:lnTo>
                <a:lnTo>
                  <a:pt x="445" y="382"/>
                </a:lnTo>
                <a:lnTo>
                  <a:pt x="517" y="326"/>
                </a:lnTo>
                <a:lnTo>
                  <a:pt x="589" y="271"/>
                </a:lnTo>
                <a:lnTo>
                  <a:pt x="668" y="215"/>
                </a:lnTo>
                <a:lnTo>
                  <a:pt x="756" y="167"/>
                </a:lnTo>
                <a:lnTo>
                  <a:pt x="844" y="127"/>
                </a:lnTo>
                <a:lnTo>
                  <a:pt x="931" y="95"/>
                </a:lnTo>
                <a:lnTo>
                  <a:pt x="1027" y="63"/>
                </a:lnTo>
                <a:lnTo>
                  <a:pt x="1122" y="48"/>
                </a:lnTo>
                <a:lnTo>
                  <a:pt x="1218" y="32"/>
                </a:lnTo>
                <a:lnTo>
                  <a:pt x="1313" y="16"/>
                </a:lnTo>
                <a:lnTo>
                  <a:pt x="1417" y="16"/>
                </a:lnTo>
                <a:close/>
              </a:path>
            </a:pathLst>
          </a:custGeom>
          <a:blipFill rotWithShape="0">
            <a:blip r:embed="rId3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Freeform 10"/>
          <p:cNvSpPr/>
          <p:nvPr/>
        </p:nvSpPr>
        <p:spPr>
          <a:xfrm>
            <a:off x="1396800" y="1750680"/>
            <a:ext cx="2092680" cy="2044800"/>
          </a:xfrm>
          <a:custGeom>
            <a:avLst/>
            <a:gdLst>
              <a:gd name="textAreaLeft" fmla="*/ 0 w 2092680"/>
              <a:gd name="textAreaRight" fmla="*/ 2093040 w 2092680"/>
              <a:gd name="textAreaTop" fmla="*/ 0 h 2044800"/>
              <a:gd name="textAreaBottom" fmla="*/ 2045160 h 2044800"/>
            </a:gdLst>
            <a:ahLst/>
            <a:rect l="textAreaLeft" t="textAreaTop" r="textAreaRight" b="textAreaBottom"/>
            <a:pathLst>
              <a:path w="1545" h="1513">
                <a:moveTo>
                  <a:pt x="773" y="0"/>
                </a:moveTo>
                <a:lnTo>
                  <a:pt x="828" y="0"/>
                </a:lnTo>
                <a:lnTo>
                  <a:pt x="876" y="7"/>
                </a:lnTo>
                <a:lnTo>
                  <a:pt x="932" y="15"/>
                </a:lnTo>
                <a:lnTo>
                  <a:pt x="988" y="31"/>
                </a:lnTo>
                <a:lnTo>
                  <a:pt x="1035" y="47"/>
                </a:lnTo>
                <a:lnTo>
                  <a:pt x="1083" y="63"/>
                </a:lnTo>
                <a:lnTo>
                  <a:pt x="1139" y="87"/>
                </a:lnTo>
                <a:lnTo>
                  <a:pt x="1179" y="111"/>
                </a:lnTo>
                <a:lnTo>
                  <a:pt x="1226" y="143"/>
                </a:lnTo>
                <a:lnTo>
                  <a:pt x="1266" y="175"/>
                </a:lnTo>
                <a:lnTo>
                  <a:pt x="1306" y="215"/>
                </a:lnTo>
                <a:lnTo>
                  <a:pt x="1346" y="246"/>
                </a:lnTo>
                <a:lnTo>
                  <a:pt x="1378" y="294"/>
                </a:lnTo>
                <a:lnTo>
                  <a:pt x="1410" y="334"/>
                </a:lnTo>
                <a:lnTo>
                  <a:pt x="1441" y="382"/>
                </a:lnTo>
                <a:lnTo>
                  <a:pt x="1465" y="422"/>
                </a:lnTo>
                <a:lnTo>
                  <a:pt x="1489" y="470"/>
                </a:lnTo>
                <a:lnTo>
                  <a:pt x="1505" y="525"/>
                </a:lnTo>
                <a:lnTo>
                  <a:pt x="1521" y="573"/>
                </a:lnTo>
                <a:lnTo>
                  <a:pt x="1537" y="629"/>
                </a:lnTo>
                <a:lnTo>
                  <a:pt x="1537" y="677"/>
                </a:lnTo>
                <a:lnTo>
                  <a:pt x="1545" y="732"/>
                </a:lnTo>
                <a:lnTo>
                  <a:pt x="1545" y="780"/>
                </a:lnTo>
                <a:lnTo>
                  <a:pt x="1537" y="836"/>
                </a:lnTo>
                <a:lnTo>
                  <a:pt x="1537" y="884"/>
                </a:lnTo>
                <a:lnTo>
                  <a:pt x="1521" y="940"/>
                </a:lnTo>
                <a:lnTo>
                  <a:pt x="1505" y="987"/>
                </a:lnTo>
                <a:lnTo>
                  <a:pt x="1489" y="1043"/>
                </a:lnTo>
                <a:lnTo>
                  <a:pt x="1465" y="1091"/>
                </a:lnTo>
                <a:lnTo>
                  <a:pt x="1441" y="1139"/>
                </a:lnTo>
                <a:lnTo>
                  <a:pt x="1410" y="1179"/>
                </a:lnTo>
                <a:lnTo>
                  <a:pt x="1378" y="1218"/>
                </a:lnTo>
                <a:lnTo>
                  <a:pt x="1346" y="1266"/>
                </a:lnTo>
                <a:lnTo>
                  <a:pt x="1306" y="1298"/>
                </a:lnTo>
                <a:lnTo>
                  <a:pt x="1266" y="1338"/>
                </a:lnTo>
                <a:lnTo>
                  <a:pt x="1226" y="1370"/>
                </a:lnTo>
                <a:lnTo>
                  <a:pt x="1179" y="1402"/>
                </a:lnTo>
                <a:lnTo>
                  <a:pt x="1139" y="1426"/>
                </a:lnTo>
                <a:lnTo>
                  <a:pt x="1083" y="1450"/>
                </a:lnTo>
                <a:lnTo>
                  <a:pt x="1035" y="1465"/>
                </a:lnTo>
                <a:lnTo>
                  <a:pt x="988" y="1481"/>
                </a:lnTo>
                <a:lnTo>
                  <a:pt x="932" y="1497"/>
                </a:lnTo>
                <a:lnTo>
                  <a:pt x="876" y="1505"/>
                </a:lnTo>
                <a:lnTo>
                  <a:pt x="828" y="1513"/>
                </a:lnTo>
                <a:lnTo>
                  <a:pt x="773" y="1513"/>
                </a:lnTo>
                <a:lnTo>
                  <a:pt x="717" y="1513"/>
                </a:lnTo>
                <a:lnTo>
                  <a:pt x="669" y="1505"/>
                </a:lnTo>
                <a:lnTo>
                  <a:pt x="613" y="1497"/>
                </a:lnTo>
                <a:lnTo>
                  <a:pt x="558" y="1481"/>
                </a:lnTo>
                <a:lnTo>
                  <a:pt x="510" y="1465"/>
                </a:lnTo>
                <a:lnTo>
                  <a:pt x="462" y="1450"/>
                </a:lnTo>
                <a:lnTo>
                  <a:pt x="406" y="1426"/>
                </a:lnTo>
                <a:lnTo>
                  <a:pt x="367" y="1402"/>
                </a:lnTo>
                <a:lnTo>
                  <a:pt x="319" y="1370"/>
                </a:lnTo>
                <a:lnTo>
                  <a:pt x="279" y="1338"/>
                </a:lnTo>
                <a:lnTo>
                  <a:pt x="239" y="1298"/>
                </a:lnTo>
                <a:lnTo>
                  <a:pt x="199" y="1266"/>
                </a:lnTo>
                <a:lnTo>
                  <a:pt x="168" y="1218"/>
                </a:lnTo>
                <a:lnTo>
                  <a:pt x="136" y="1179"/>
                </a:lnTo>
                <a:lnTo>
                  <a:pt x="104" y="1139"/>
                </a:lnTo>
                <a:lnTo>
                  <a:pt x="80" y="1091"/>
                </a:lnTo>
                <a:lnTo>
                  <a:pt x="56" y="1043"/>
                </a:lnTo>
                <a:lnTo>
                  <a:pt x="40" y="987"/>
                </a:lnTo>
                <a:lnTo>
                  <a:pt x="24" y="940"/>
                </a:lnTo>
                <a:lnTo>
                  <a:pt x="8" y="884"/>
                </a:lnTo>
                <a:lnTo>
                  <a:pt x="8" y="836"/>
                </a:lnTo>
                <a:lnTo>
                  <a:pt x="0" y="780"/>
                </a:lnTo>
                <a:lnTo>
                  <a:pt x="0" y="732"/>
                </a:lnTo>
                <a:lnTo>
                  <a:pt x="8" y="677"/>
                </a:lnTo>
                <a:lnTo>
                  <a:pt x="8" y="629"/>
                </a:lnTo>
                <a:lnTo>
                  <a:pt x="24" y="573"/>
                </a:lnTo>
                <a:lnTo>
                  <a:pt x="40" y="525"/>
                </a:lnTo>
                <a:lnTo>
                  <a:pt x="56" y="470"/>
                </a:lnTo>
                <a:lnTo>
                  <a:pt x="80" y="422"/>
                </a:lnTo>
                <a:lnTo>
                  <a:pt x="104" y="382"/>
                </a:lnTo>
                <a:lnTo>
                  <a:pt x="136" y="334"/>
                </a:lnTo>
                <a:lnTo>
                  <a:pt x="168" y="294"/>
                </a:lnTo>
                <a:lnTo>
                  <a:pt x="199" y="246"/>
                </a:lnTo>
                <a:lnTo>
                  <a:pt x="239" y="215"/>
                </a:lnTo>
                <a:lnTo>
                  <a:pt x="279" y="175"/>
                </a:lnTo>
                <a:lnTo>
                  <a:pt x="319" y="143"/>
                </a:lnTo>
                <a:lnTo>
                  <a:pt x="367" y="111"/>
                </a:lnTo>
                <a:lnTo>
                  <a:pt x="406" y="87"/>
                </a:lnTo>
                <a:lnTo>
                  <a:pt x="462" y="63"/>
                </a:lnTo>
                <a:lnTo>
                  <a:pt x="510" y="47"/>
                </a:lnTo>
                <a:lnTo>
                  <a:pt x="558" y="31"/>
                </a:lnTo>
                <a:lnTo>
                  <a:pt x="613" y="15"/>
                </a:lnTo>
                <a:lnTo>
                  <a:pt x="669" y="7"/>
                </a:lnTo>
                <a:lnTo>
                  <a:pt x="717" y="0"/>
                </a:lnTo>
                <a:lnTo>
                  <a:pt x="773" y="0"/>
                </a:lnTo>
                <a:lnTo>
                  <a:pt x="773" y="756"/>
                </a:lnTo>
                <a:lnTo>
                  <a:pt x="773" y="0"/>
                </a:lnTo>
                <a:close/>
              </a:path>
            </a:pathLst>
          </a:custGeom>
          <a:blipFill rotWithShape="0">
            <a:blip r:embed="rId4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Freeform 11"/>
          <p:cNvSpPr/>
          <p:nvPr/>
        </p:nvSpPr>
        <p:spPr>
          <a:xfrm>
            <a:off x="1404720" y="1743840"/>
            <a:ext cx="2093040" cy="2044800"/>
          </a:xfrm>
          <a:custGeom>
            <a:avLst/>
            <a:gdLst>
              <a:gd name="textAreaLeft" fmla="*/ 0 w 2093040"/>
              <a:gd name="textAreaRight" fmla="*/ 2093400 w 2093040"/>
              <a:gd name="textAreaTop" fmla="*/ 0 h 2044800"/>
              <a:gd name="textAreaBottom" fmla="*/ 2045160 h 2044800"/>
            </a:gdLst>
            <a:ahLst/>
            <a:rect l="textAreaLeft" t="textAreaTop" r="textAreaRight" b="textAreaBottom"/>
            <a:pathLst>
              <a:path w="1545" h="1513">
                <a:moveTo>
                  <a:pt x="773" y="0"/>
                </a:moveTo>
                <a:lnTo>
                  <a:pt x="828" y="0"/>
                </a:lnTo>
                <a:lnTo>
                  <a:pt x="876" y="7"/>
                </a:lnTo>
                <a:lnTo>
                  <a:pt x="932" y="15"/>
                </a:lnTo>
                <a:lnTo>
                  <a:pt x="988" y="31"/>
                </a:lnTo>
                <a:lnTo>
                  <a:pt x="1035" y="47"/>
                </a:lnTo>
                <a:lnTo>
                  <a:pt x="1083" y="63"/>
                </a:lnTo>
                <a:lnTo>
                  <a:pt x="1139" y="87"/>
                </a:lnTo>
                <a:lnTo>
                  <a:pt x="1179" y="111"/>
                </a:lnTo>
                <a:lnTo>
                  <a:pt x="1226" y="143"/>
                </a:lnTo>
                <a:lnTo>
                  <a:pt x="1266" y="175"/>
                </a:lnTo>
                <a:lnTo>
                  <a:pt x="1306" y="215"/>
                </a:lnTo>
                <a:lnTo>
                  <a:pt x="1346" y="246"/>
                </a:lnTo>
                <a:lnTo>
                  <a:pt x="1378" y="294"/>
                </a:lnTo>
                <a:lnTo>
                  <a:pt x="1410" y="334"/>
                </a:lnTo>
                <a:lnTo>
                  <a:pt x="1441" y="382"/>
                </a:lnTo>
                <a:lnTo>
                  <a:pt x="1465" y="422"/>
                </a:lnTo>
                <a:lnTo>
                  <a:pt x="1489" y="470"/>
                </a:lnTo>
                <a:lnTo>
                  <a:pt x="1505" y="525"/>
                </a:lnTo>
                <a:lnTo>
                  <a:pt x="1521" y="573"/>
                </a:lnTo>
                <a:lnTo>
                  <a:pt x="1537" y="629"/>
                </a:lnTo>
                <a:lnTo>
                  <a:pt x="1537" y="677"/>
                </a:lnTo>
                <a:lnTo>
                  <a:pt x="1545" y="732"/>
                </a:lnTo>
                <a:lnTo>
                  <a:pt x="1545" y="780"/>
                </a:lnTo>
                <a:lnTo>
                  <a:pt x="1537" y="836"/>
                </a:lnTo>
                <a:lnTo>
                  <a:pt x="1537" y="884"/>
                </a:lnTo>
                <a:lnTo>
                  <a:pt x="1521" y="940"/>
                </a:lnTo>
                <a:lnTo>
                  <a:pt x="1505" y="987"/>
                </a:lnTo>
                <a:lnTo>
                  <a:pt x="1489" y="1043"/>
                </a:lnTo>
                <a:lnTo>
                  <a:pt x="1465" y="1091"/>
                </a:lnTo>
                <a:lnTo>
                  <a:pt x="1441" y="1139"/>
                </a:lnTo>
                <a:lnTo>
                  <a:pt x="1410" y="1179"/>
                </a:lnTo>
                <a:lnTo>
                  <a:pt x="1378" y="1218"/>
                </a:lnTo>
                <a:lnTo>
                  <a:pt x="1346" y="1266"/>
                </a:lnTo>
                <a:lnTo>
                  <a:pt x="1306" y="1298"/>
                </a:lnTo>
                <a:lnTo>
                  <a:pt x="1266" y="1338"/>
                </a:lnTo>
                <a:lnTo>
                  <a:pt x="1226" y="1370"/>
                </a:lnTo>
                <a:lnTo>
                  <a:pt x="1179" y="1402"/>
                </a:lnTo>
                <a:lnTo>
                  <a:pt x="1139" y="1426"/>
                </a:lnTo>
                <a:lnTo>
                  <a:pt x="1083" y="1450"/>
                </a:lnTo>
                <a:lnTo>
                  <a:pt x="1035" y="1465"/>
                </a:lnTo>
                <a:lnTo>
                  <a:pt x="988" y="1481"/>
                </a:lnTo>
                <a:lnTo>
                  <a:pt x="932" y="1497"/>
                </a:lnTo>
                <a:lnTo>
                  <a:pt x="876" y="1505"/>
                </a:lnTo>
                <a:lnTo>
                  <a:pt x="828" y="1513"/>
                </a:lnTo>
                <a:lnTo>
                  <a:pt x="773" y="1513"/>
                </a:lnTo>
                <a:lnTo>
                  <a:pt x="717" y="1513"/>
                </a:lnTo>
                <a:lnTo>
                  <a:pt x="669" y="1505"/>
                </a:lnTo>
                <a:lnTo>
                  <a:pt x="613" y="1497"/>
                </a:lnTo>
                <a:lnTo>
                  <a:pt x="558" y="1481"/>
                </a:lnTo>
                <a:lnTo>
                  <a:pt x="510" y="1465"/>
                </a:lnTo>
                <a:lnTo>
                  <a:pt x="462" y="1450"/>
                </a:lnTo>
                <a:lnTo>
                  <a:pt x="406" y="1426"/>
                </a:lnTo>
                <a:lnTo>
                  <a:pt x="367" y="1402"/>
                </a:lnTo>
                <a:lnTo>
                  <a:pt x="319" y="1370"/>
                </a:lnTo>
                <a:lnTo>
                  <a:pt x="279" y="1338"/>
                </a:lnTo>
                <a:lnTo>
                  <a:pt x="239" y="1298"/>
                </a:lnTo>
                <a:lnTo>
                  <a:pt x="199" y="1266"/>
                </a:lnTo>
                <a:lnTo>
                  <a:pt x="168" y="1218"/>
                </a:lnTo>
                <a:lnTo>
                  <a:pt x="136" y="1179"/>
                </a:lnTo>
                <a:lnTo>
                  <a:pt x="104" y="1139"/>
                </a:lnTo>
                <a:lnTo>
                  <a:pt x="80" y="1091"/>
                </a:lnTo>
                <a:lnTo>
                  <a:pt x="56" y="1043"/>
                </a:lnTo>
                <a:lnTo>
                  <a:pt x="40" y="987"/>
                </a:lnTo>
                <a:lnTo>
                  <a:pt x="24" y="940"/>
                </a:lnTo>
                <a:lnTo>
                  <a:pt x="8" y="884"/>
                </a:lnTo>
                <a:lnTo>
                  <a:pt x="8" y="836"/>
                </a:lnTo>
                <a:lnTo>
                  <a:pt x="0" y="780"/>
                </a:lnTo>
                <a:lnTo>
                  <a:pt x="0" y="732"/>
                </a:lnTo>
                <a:lnTo>
                  <a:pt x="8" y="677"/>
                </a:lnTo>
                <a:lnTo>
                  <a:pt x="8" y="629"/>
                </a:lnTo>
                <a:lnTo>
                  <a:pt x="24" y="573"/>
                </a:lnTo>
                <a:lnTo>
                  <a:pt x="40" y="525"/>
                </a:lnTo>
                <a:lnTo>
                  <a:pt x="56" y="470"/>
                </a:lnTo>
                <a:lnTo>
                  <a:pt x="80" y="422"/>
                </a:lnTo>
                <a:lnTo>
                  <a:pt x="104" y="382"/>
                </a:lnTo>
                <a:lnTo>
                  <a:pt x="136" y="334"/>
                </a:lnTo>
                <a:lnTo>
                  <a:pt x="168" y="294"/>
                </a:lnTo>
                <a:lnTo>
                  <a:pt x="199" y="246"/>
                </a:lnTo>
                <a:lnTo>
                  <a:pt x="239" y="215"/>
                </a:lnTo>
                <a:lnTo>
                  <a:pt x="279" y="175"/>
                </a:lnTo>
                <a:lnTo>
                  <a:pt x="319" y="143"/>
                </a:lnTo>
                <a:lnTo>
                  <a:pt x="367" y="111"/>
                </a:lnTo>
                <a:lnTo>
                  <a:pt x="406" y="87"/>
                </a:lnTo>
                <a:lnTo>
                  <a:pt x="462" y="63"/>
                </a:lnTo>
                <a:lnTo>
                  <a:pt x="510" y="47"/>
                </a:lnTo>
                <a:lnTo>
                  <a:pt x="558" y="31"/>
                </a:lnTo>
                <a:lnTo>
                  <a:pt x="613" y="15"/>
                </a:lnTo>
                <a:lnTo>
                  <a:pt x="669" y="7"/>
                </a:lnTo>
                <a:lnTo>
                  <a:pt x="717" y="0"/>
                </a:lnTo>
                <a:lnTo>
                  <a:pt x="773" y="0"/>
                </a:lnTo>
                <a:close/>
                <a:moveTo>
                  <a:pt x="773" y="15"/>
                </a:moveTo>
                <a:lnTo>
                  <a:pt x="828" y="15"/>
                </a:lnTo>
                <a:lnTo>
                  <a:pt x="876" y="23"/>
                </a:lnTo>
                <a:lnTo>
                  <a:pt x="932" y="31"/>
                </a:lnTo>
                <a:lnTo>
                  <a:pt x="980" y="47"/>
                </a:lnTo>
                <a:lnTo>
                  <a:pt x="1027" y="63"/>
                </a:lnTo>
                <a:lnTo>
                  <a:pt x="1083" y="79"/>
                </a:lnTo>
                <a:lnTo>
                  <a:pt x="1131" y="103"/>
                </a:lnTo>
                <a:lnTo>
                  <a:pt x="1171" y="127"/>
                </a:lnTo>
                <a:lnTo>
                  <a:pt x="1219" y="159"/>
                </a:lnTo>
                <a:lnTo>
                  <a:pt x="1258" y="191"/>
                </a:lnTo>
                <a:lnTo>
                  <a:pt x="1298" y="223"/>
                </a:lnTo>
                <a:lnTo>
                  <a:pt x="1338" y="262"/>
                </a:lnTo>
                <a:lnTo>
                  <a:pt x="1370" y="302"/>
                </a:lnTo>
                <a:lnTo>
                  <a:pt x="1402" y="342"/>
                </a:lnTo>
                <a:lnTo>
                  <a:pt x="1426" y="390"/>
                </a:lnTo>
                <a:lnTo>
                  <a:pt x="1449" y="430"/>
                </a:lnTo>
                <a:lnTo>
                  <a:pt x="1473" y="478"/>
                </a:lnTo>
                <a:lnTo>
                  <a:pt x="1489" y="525"/>
                </a:lnTo>
                <a:lnTo>
                  <a:pt x="1505" y="581"/>
                </a:lnTo>
                <a:lnTo>
                  <a:pt x="1521" y="629"/>
                </a:lnTo>
                <a:lnTo>
                  <a:pt x="1521" y="677"/>
                </a:lnTo>
                <a:lnTo>
                  <a:pt x="1529" y="732"/>
                </a:lnTo>
                <a:lnTo>
                  <a:pt x="1529" y="780"/>
                </a:lnTo>
                <a:lnTo>
                  <a:pt x="1521" y="836"/>
                </a:lnTo>
                <a:lnTo>
                  <a:pt x="1521" y="884"/>
                </a:lnTo>
                <a:lnTo>
                  <a:pt x="1505" y="932"/>
                </a:lnTo>
                <a:lnTo>
                  <a:pt x="1489" y="987"/>
                </a:lnTo>
                <a:lnTo>
                  <a:pt x="1473" y="1035"/>
                </a:lnTo>
                <a:lnTo>
                  <a:pt x="1449" y="1083"/>
                </a:lnTo>
                <a:lnTo>
                  <a:pt x="1426" y="1131"/>
                </a:lnTo>
                <a:lnTo>
                  <a:pt x="1402" y="1171"/>
                </a:lnTo>
                <a:lnTo>
                  <a:pt x="1370" y="1210"/>
                </a:lnTo>
                <a:lnTo>
                  <a:pt x="1338" y="1250"/>
                </a:lnTo>
                <a:lnTo>
                  <a:pt x="1298" y="1290"/>
                </a:lnTo>
                <a:lnTo>
                  <a:pt x="1258" y="1322"/>
                </a:lnTo>
                <a:lnTo>
                  <a:pt x="1219" y="1354"/>
                </a:lnTo>
                <a:lnTo>
                  <a:pt x="1171" y="1386"/>
                </a:lnTo>
                <a:lnTo>
                  <a:pt x="1131" y="1410"/>
                </a:lnTo>
                <a:lnTo>
                  <a:pt x="1083" y="1434"/>
                </a:lnTo>
                <a:lnTo>
                  <a:pt x="1027" y="1450"/>
                </a:lnTo>
                <a:lnTo>
                  <a:pt x="980" y="1465"/>
                </a:lnTo>
                <a:lnTo>
                  <a:pt x="932" y="1481"/>
                </a:lnTo>
                <a:lnTo>
                  <a:pt x="876" y="1489"/>
                </a:lnTo>
                <a:lnTo>
                  <a:pt x="828" y="1497"/>
                </a:lnTo>
                <a:lnTo>
                  <a:pt x="773" y="1497"/>
                </a:lnTo>
                <a:lnTo>
                  <a:pt x="717" y="1497"/>
                </a:lnTo>
                <a:lnTo>
                  <a:pt x="669" y="1489"/>
                </a:lnTo>
                <a:lnTo>
                  <a:pt x="613" y="1481"/>
                </a:lnTo>
                <a:lnTo>
                  <a:pt x="566" y="1465"/>
                </a:lnTo>
                <a:lnTo>
                  <a:pt x="518" y="1450"/>
                </a:lnTo>
                <a:lnTo>
                  <a:pt x="462" y="1434"/>
                </a:lnTo>
                <a:lnTo>
                  <a:pt x="414" y="1410"/>
                </a:lnTo>
                <a:lnTo>
                  <a:pt x="375" y="1386"/>
                </a:lnTo>
                <a:lnTo>
                  <a:pt x="327" y="1354"/>
                </a:lnTo>
                <a:lnTo>
                  <a:pt x="287" y="1322"/>
                </a:lnTo>
                <a:lnTo>
                  <a:pt x="247" y="1290"/>
                </a:lnTo>
                <a:lnTo>
                  <a:pt x="207" y="1250"/>
                </a:lnTo>
                <a:lnTo>
                  <a:pt x="176" y="1210"/>
                </a:lnTo>
                <a:lnTo>
                  <a:pt x="144" y="1171"/>
                </a:lnTo>
                <a:lnTo>
                  <a:pt x="120" y="1131"/>
                </a:lnTo>
                <a:lnTo>
                  <a:pt x="96" y="1083"/>
                </a:lnTo>
                <a:lnTo>
                  <a:pt x="72" y="1035"/>
                </a:lnTo>
                <a:lnTo>
                  <a:pt x="56" y="987"/>
                </a:lnTo>
                <a:lnTo>
                  <a:pt x="40" y="932"/>
                </a:lnTo>
                <a:lnTo>
                  <a:pt x="24" y="884"/>
                </a:lnTo>
                <a:lnTo>
                  <a:pt x="24" y="836"/>
                </a:lnTo>
                <a:lnTo>
                  <a:pt x="16" y="780"/>
                </a:lnTo>
                <a:lnTo>
                  <a:pt x="16" y="732"/>
                </a:lnTo>
                <a:lnTo>
                  <a:pt x="24" y="677"/>
                </a:lnTo>
                <a:lnTo>
                  <a:pt x="24" y="629"/>
                </a:lnTo>
                <a:lnTo>
                  <a:pt x="40" y="581"/>
                </a:lnTo>
                <a:lnTo>
                  <a:pt x="56" y="525"/>
                </a:lnTo>
                <a:lnTo>
                  <a:pt x="72" y="478"/>
                </a:lnTo>
                <a:lnTo>
                  <a:pt x="96" y="430"/>
                </a:lnTo>
                <a:lnTo>
                  <a:pt x="120" y="390"/>
                </a:lnTo>
                <a:lnTo>
                  <a:pt x="144" y="342"/>
                </a:lnTo>
                <a:lnTo>
                  <a:pt x="176" y="302"/>
                </a:lnTo>
                <a:lnTo>
                  <a:pt x="207" y="262"/>
                </a:lnTo>
                <a:lnTo>
                  <a:pt x="247" y="223"/>
                </a:lnTo>
                <a:lnTo>
                  <a:pt x="287" y="191"/>
                </a:lnTo>
                <a:lnTo>
                  <a:pt x="327" y="159"/>
                </a:lnTo>
                <a:lnTo>
                  <a:pt x="375" y="127"/>
                </a:lnTo>
                <a:lnTo>
                  <a:pt x="414" y="103"/>
                </a:lnTo>
                <a:lnTo>
                  <a:pt x="462" y="79"/>
                </a:lnTo>
                <a:lnTo>
                  <a:pt x="518" y="63"/>
                </a:lnTo>
                <a:lnTo>
                  <a:pt x="566" y="47"/>
                </a:lnTo>
                <a:lnTo>
                  <a:pt x="613" y="31"/>
                </a:lnTo>
                <a:lnTo>
                  <a:pt x="669" y="23"/>
                </a:lnTo>
                <a:lnTo>
                  <a:pt x="717" y="15"/>
                </a:lnTo>
                <a:lnTo>
                  <a:pt x="773" y="15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Freeform 12"/>
          <p:cNvSpPr/>
          <p:nvPr/>
        </p:nvSpPr>
        <p:spPr>
          <a:xfrm>
            <a:off x="2102760" y="2470680"/>
            <a:ext cx="761400" cy="765000"/>
          </a:xfrm>
          <a:custGeom>
            <a:avLst/>
            <a:gdLst>
              <a:gd name="textAreaLeft" fmla="*/ 0 w 761400"/>
              <a:gd name="textAreaRight" fmla="*/ 761760 w 761400"/>
              <a:gd name="textAreaTop" fmla="*/ 0 h 765000"/>
              <a:gd name="textAreaBottom" fmla="*/ 765360 h 765000"/>
            </a:gdLst>
            <a:ahLst/>
            <a:rect l="textAreaLeft" t="textAreaTop" r="textAreaRight" b="textAreaBottom"/>
            <a:pathLst>
              <a:path w="510" h="462">
                <a:moveTo>
                  <a:pt x="255" y="0"/>
                </a:moveTo>
                <a:lnTo>
                  <a:pt x="271" y="0"/>
                </a:lnTo>
                <a:lnTo>
                  <a:pt x="287" y="0"/>
                </a:lnTo>
                <a:lnTo>
                  <a:pt x="311" y="8"/>
                </a:lnTo>
                <a:lnTo>
                  <a:pt x="326" y="8"/>
                </a:lnTo>
                <a:lnTo>
                  <a:pt x="342" y="16"/>
                </a:lnTo>
                <a:lnTo>
                  <a:pt x="358" y="24"/>
                </a:lnTo>
                <a:lnTo>
                  <a:pt x="374" y="24"/>
                </a:lnTo>
                <a:lnTo>
                  <a:pt x="390" y="32"/>
                </a:lnTo>
                <a:lnTo>
                  <a:pt x="406" y="48"/>
                </a:lnTo>
                <a:lnTo>
                  <a:pt x="422" y="56"/>
                </a:lnTo>
                <a:lnTo>
                  <a:pt x="430" y="64"/>
                </a:lnTo>
                <a:lnTo>
                  <a:pt x="446" y="80"/>
                </a:lnTo>
                <a:lnTo>
                  <a:pt x="454" y="88"/>
                </a:lnTo>
                <a:lnTo>
                  <a:pt x="470" y="104"/>
                </a:lnTo>
                <a:lnTo>
                  <a:pt x="478" y="120"/>
                </a:lnTo>
                <a:lnTo>
                  <a:pt x="486" y="128"/>
                </a:lnTo>
                <a:lnTo>
                  <a:pt x="494" y="144"/>
                </a:lnTo>
                <a:lnTo>
                  <a:pt x="494" y="159"/>
                </a:lnTo>
                <a:lnTo>
                  <a:pt x="502" y="175"/>
                </a:lnTo>
                <a:lnTo>
                  <a:pt x="510" y="191"/>
                </a:lnTo>
                <a:lnTo>
                  <a:pt x="510" y="207"/>
                </a:lnTo>
                <a:lnTo>
                  <a:pt x="510" y="223"/>
                </a:lnTo>
                <a:lnTo>
                  <a:pt x="510" y="239"/>
                </a:lnTo>
                <a:lnTo>
                  <a:pt x="510" y="255"/>
                </a:lnTo>
                <a:lnTo>
                  <a:pt x="510" y="271"/>
                </a:lnTo>
                <a:lnTo>
                  <a:pt x="502" y="287"/>
                </a:lnTo>
                <a:lnTo>
                  <a:pt x="494" y="303"/>
                </a:lnTo>
                <a:lnTo>
                  <a:pt x="494" y="319"/>
                </a:lnTo>
                <a:lnTo>
                  <a:pt x="486" y="335"/>
                </a:lnTo>
                <a:lnTo>
                  <a:pt x="478" y="351"/>
                </a:lnTo>
                <a:lnTo>
                  <a:pt x="470" y="359"/>
                </a:lnTo>
                <a:lnTo>
                  <a:pt x="454" y="375"/>
                </a:lnTo>
                <a:lnTo>
                  <a:pt x="446" y="383"/>
                </a:lnTo>
                <a:lnTo>
                  <a:pt x="430" y="398"/>
                </a:lnTo>
                <a:lnTo>
                  <a:pt x="422" y="406"/>
                </a:lnTo>
                <a:lnTo>
                  <a:pt x="406" y="414"/>
                </a:lnTo>
                <a:lnTo>
                  <a:pt x="390" y="430"/>
                </a:lnTo>
                <a:lnTo>
                  <a:pt x="374" y="438"/>
                </a:lnTo>
                <a:lnTo>
                  <a:pt x="358" y="438"/>
                </a:lnTo>
                <a:lnTo>
                  <a:pt x="342" y="446"/>
                </a:lnTo>
                <a:lnTo>
                  <a:pt x="326" y="454"/>
                </a:lnTo>
                <a:lnTo>
                  <a:pt x="311" y="454"/>
                </a:lnTo>
                <a:lnTo>
                  <a:pt x="287" y="462"/>
                </a:lnTo>
                <a:lnTo>
                  <a:pt x="271" y="462"/>
                </a:lnTo>
                <a:lnTo>
                  <a:pt x="255" y="462"/>
                </a:lnTo>
                <a:lnTo>
                  <a:pt x="239" y="462"/>
                </a:lnTo>
                <a:lnTo>
                  <a:pt x="223" y="462"/>
                </a:lnTo>
                <a:lnTo>
                  <a:pt x="199" y="454"/>
                </a:lnTo>
                <a:lnTo>
                  <a:pt x="183" y="454"/>
                </a:lnTo>
                <a:lnTo>
                  <a:pt x="167" y="446"/>
                </a:lnTo>
                <a:lnTo>
                  <a:pt x="151" y="438"/>
                </a:lnTo>
                <a:lnTo>
                  <a:pt x="135" y="438"/>
                </a:lnTo>
                <a:lnTo>
                  <a:pt x="119" y="430"/>
                </a:lnTo>
                <a:lnTo>
                  <a:pt x="104" y="414"/>
                </a:lnTo>
                <a:lnTo>
                  <a:pt x="88" y="406"/>
                </a:lnTo>
                <a:lnTo>
                  <a:pt x="80" y="398"/>
                </a:lnTo>
                <a:lnTo>
                  <a:pt x="64" y="383"/>
                </a:lnTo>
                <a:lnTo>
                  <a:pt x="56" y="375"/>
                </a:lnTo>
                <a:lnTo>
                  <a:pt x="40" y="359"/>
                </a:lnTo>
                <a:lnTo>
                  <a:pt x="32" y="351"/>
                </a:lnTo>
                <a:lnTo>
                  <a:pt x="24" y="335"/>
                </a:lnTo>
                <a:lnTo>
                  <a:pt x="16" y="319"/>
                </a:lnTo>
                <a:lnTo>
                  <a:pt x="16" y="303"/>
                </a:lnTo>
                <a:lnTo>
                  <a:pt x="8" y="287"/>
                </a:lnTo>
                <a:lnTo>
                  <a:pt x="0" y="271"/>
                </a:lnTo>
                <a:lnTo>
                  <a:pt x="0" y="255"/>
                </a:lnTo>
                <a:lnTo>
                  <a:pt x="0" y="239"/>
                </a:lnTo>
                <a:lnTo>
                  <a:pt x="0" y="223"/>
                </a:lnTo>
                <a:lnTo>
                  <a:pt x="0" y="207"/>
                </a:lnTo>
                <a:lnTo>
                  <a:pt x="0" y="191"/>
                </a:lnTo>
                <a:lnTo>
                  <a:pt x="8" y="175"/>
                </a:lnTo>
                <a:lnTo>
                  <a:pt x="16" y="159"/>
                </a:lnTo>
                <a:lnTo>
                  <a:pt x="16" y="144"/>
                </a:lnTo>
                <a:lnTo>
                  <a:pt x="24" y="128"/>
                </a:lnTo>
                <a:lnTo>
                  <a:pt x="32" y="120"/>
                </a:lnTo>
                <a:lnTo>
                  <a:pt x="40" y="104"/>
                </a:lnTo>
                <a:lnTo>
                  <a:pt x="56" y="88"/>
                </a:lnTo>
                <a:lnTo>
                  <a:pt x="64" y="80"/>
                </a:lnTo>
                <a:lnTo>
                  <a:pt x="80" y="64"/>
                </a:lnTo>
                <a:lnTo>
                  <a:pt x="88" y="56"/>
                </a:lnTo>
                <a:lnTo>
                  <a:pt x="104" y="48"/>
                </a:lnTo>
                <a:lnTo>
                  <a:pt x="119" y="32"/>
                </a:lnTo>
                <a:lnTo>
                  <a:pt x="135" y="24"/>
                </a:lnTo>
                <a:lnTo>
                  <a:pt x="151" y="24"/>
                </a:lnTo>
                <a:lnTo>
                  <a:pt x="167" y="16"/>
                </a:lnTo>
                <a:lnTo>
                  <a:pt x="183" y="8"/>
                </a:lnTo>
                <a:lnTo>
                  <a:pt x="199" y="8"/>
                </a:lnTo>
                <a:lnTo>
                  <a:pt x="223" y="0"/>
                </a:lnTo>
                <a:lnTo>
                  <a:pt x="239" y="0"/>
                </a:lnTo>
                <a:lnTo>
                  <a:pt x="255" y="0"/>
                </a:lnTo>
                <a:lnTo>
                  <a:pt x="255" y="231"/>
                </a:lnTo>
                <a:lnTo>
                  <a:pt x="255" y="0"/>
                </a:lnTo>
                <a:close/>
              </a:path>
            </a:pathLst>
          </a:custGeom>
          <a:blipFill rotWithShape="0">
            <a:blip r:embed="rId6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Freeform 13"/>
          <p:cNvSpPr/>
          <p:nvPr/>
        </p:nvSpPr>
        <p:spPr>
          <a:xfrm>
            <a:off x="2102760" y="2470680"/>
            <a:ext cx="761400" cy="765000"/>
          </a:xfrm>
          <a:custGeom>
            <a:avLst/>
            <a:gdLst>
              <a:gd name="textAreaLeft" fmla="*/ 0 w 761400"/>
              <a:gd name="textAreaRight" fmla="*/ 761760 w 761400"/>
              <a:gd name="textAreaTop" fmla="*/ 0 h 765000"/>
              <a:gd name="textAreaBottom" fmla="*/ 765360 h 765000"/>
            </a:gdLst>
            <a:ahLst/>
            <a:rect l="textAreaLeft" t="textAreaTop" r="textAreaRight" b="textAreaBottom"/>
            <a:pathLst>
              <a:path w="510" h="462">
                <a:moveTo>
                  <a:pt x="255" y="0"/>
                </a:moveTo>
                <a:lnTo>
                  <a:pt x="271" y="0"/>
                </a:lnTo>
                <a:lnTo>
                  <a:pt x="287" y="0"/>
                </a:lnTo>
                <a:lnTo>
                  <a:pt x="311" y="8"/>
                </a:lnTo>
                <a:lnTo>
                  <a:pt x="326" y="8"/>
                </a:lnTo>
                <a:lnTo>
                  <a:pt x="342" y="16"/>
                </a:lnTo>
                <a:lnTo>
                  <a:pt x="358" y="24"/>
                </a:lnTo>
                <a:lnTo>
                  <a:pt x="374" y="24"/>
                </a:lnTo>
                <a:lnTo>
                  <a:pt x="390" y="32"/>
                </a:lnTo>
                <a:lnTo>
                  <a:pt x="406" y="48"/>
                </a:lnTo>
                <a:lnTo>
                  <a:pt x="422" y="56"/>
                </a:lnTo>
                <a:lnTo>
                  <a:pt x="430" y="64"/>
                </a:lnTo>
                <a:lnTo>
                  <a:pt x="446" y="80"/>
                </a:lnTo>
                <a:lnTo>
                  <a:pt x="454" y="88"/>
                </a:lnTo>
                <a:lnTo>
                  <a:pt x="470" y="104"/>
                </a:lnTo>
                <a:lnTo>
                  <a:pt x="478" y="120"/>
                </a:lnTo>
                <a:lnTo>
                  <a:pt x="486" y="128"/>
                </a:lnTo>
                <a:lnTo>
                  <a:pt x="494" y="144"/>
                </a:lnTo>
                <a:lnTo>
                  <a:pt x="494" y="159"/>
                </a:lnTo>
                <a:lnTo>
                  <a:pt x="502" y="175"/>
                </a:lnTo>
                <a:lnTo>
                  <a:pt x="510" y="191"/>
                </a:lnTo>
                <a:lnTo>
                  <a:pt x="510" y="207"/>
                </a:lnTo>
                <a:lnTo>
                  <a:pt x="510" y="223"/>
                </a:lnTo>
                <a:lnTo>
                  <a:pt x="510" y="239"/>
                </a:lnTo>
                <a:lnTo>
                  <a:pt x="510" y="255"/>
                </a:lnTo>
                <a:lnTo>
                  <a:pt x="510" y="271"/>
                </a:lnTo>
                <a:lnTo>
                  <a:pt x="502" y="287"/>
                </a:lnTo>
                <a:lnTo>
                  <a:pt x="494" y="303"/>
                </a:lnTo>
                <a:lnTo>
                  <a:pt x="494" y="319"/>
                </a:lnTo>
                <a:lnTo>
                  <a:pt x="486" y="335"/>
                </a:lnTo>
                <a:lnTo>
                  <a:pt x="478" y="351"/>
                </a:lnTo>
                <a:lnTo>
                  <a:pt x="470" y="359"/>
                </a:lnTo>
                <a:lnTo>
                  <a:pt x="454" y="375"/>
                </a:lnTo>
                <a:lnTo>
                  <a:pt x="446" y="383"/>
                </a:lnTo>
                <a:lnTo>
                  <a:pt x="430" y="398"/>
                </a:lnTo>
                <a:lnTo>
                  <a:pt x="422" y="406"/>
                </a:lnTo>
                <a:lnTo>
                  <a:pt x="406" y="414"/>
                </a:lnTo>
                <a:lnTo>
                  <a:pt x="390" y="430"/>
                </a:lnTo>
                <a:lnTo>
                  <a:pt x="374" y="438"/>
                </a:lnTo>
                <a:lnTo>
                  <a:pt x="358" y="438"/>
                </a:lnTo>
                <a:lnTo>
                  <a:pt x="342" y="446"/>
                </a:lnTo>
                <a:lnTo>
                  <a:pt x="326" y="454"/>
                </a:lnTo>
                <a:lnTo>
                  <a:pt x="311" y="454"/>
                </a:lnTo>
                <a:lnTo>
                  <a:pt x="287" y="462"/>
                </a:lnTo>
                <a:lnTo>
                  <a:pt x="271" y="462"/>
                </a:lnTo>
                <a:lnTo>
                  <a:pt x="255" y="462"/>
                </a:lnTo>
                <a:lnTo>
                  <a:pt x="239" y="462"/>
                </a:lnTo>
                <a:lnTo>
                  <a:pt x="223" y="462"/>
                </a:lnTo>
                <a:lnTo>
                  <a:pt x="199" y="454"/>
                </a:lnTo>
                <a:lnTo>
                  <a:pt x="183" y="454"/>
                </a:lnTo>
                <a:lnTo>
                  <a:pt x="167" y="446"/>
                </a:lnTo>
                <a:lnTo>
                  <a:pt x="151" y="438"/>
                </a:lnTo>
                <a:lnTo>
                  <a:pt x="135" y="438"/>
                </a:lnTo>
                <a:lnTo>
                  <a:pt x="119" y="430"/>
                </a:lnTo>
                <a:lnTo>
                  <a:pt x="104" y="414"/>
                </a:lnTo>
                <a:lnTo>
                  <a:pt x="88" y="406"/>
                </a:lnTo>
                <a:lnTo>
                  <a:pt x="80" y="398"/>
                </a:lnTo>
                <a:lnTo>
                  <a:pt x="64" y="383"/>
                </a:lnTo>
                <a:lnTo>
                  <a:pt x="56" y="375"/>
                </a:lnTo>
                <a:lnTo>
                  <a:pt x="40" y="359"/>
                </a:lnTo>
                <a:lnTo>
                  <a:pt x="32" y="351"/>
                </a:lnTo>
                <a:lnTo>
                  <a:pt x="24" y="335"/>
                </a:lnTo>
                <a:lnTo>
                  <a:pt x="16" y="319"/>
                </a:lnTo>
                <a:lnTo>
                  <a:pt x="16" y="303"/>
                </a:lnTo>
                <a:lnTo>
                  <a:pt x="8" y="287"/>
                </a:lnTo>
                <a:lnTo>
                  <a:pt x="0" y="271"/>
                </a:lnTo>
                <a:lnTo>
                  <a:pt x="0" y="255"/>
                </a:lnTo>
                <a:lnTo>
                  <a:pt x="0" y="239"/>
                </a:lnTo>
                <a:lnTo>
                  <a:pt x="0" y="223"/>
                </a:lnTo>
                <a:lnTo>
                  <a:pt x="0" y="207"/>
                </a:lnTo>
                <a:lnTo>
                  <a:pt x="0" y="191"/>
                </a:lnTo>
                <a:lnTo>
                  <a:pt x="8" y="175"/>
                </a:lnTo>
                <a:lnTo>
                  <a:pt x="16" y="159"/>
                </a:lnTo>
                <a:lnTo>
                  <a:pt x="16" y="144"/>
                </a:lnTo>
                <a:lnTo>
                  <a:pt x="24" y="128"/>
                </a:lnTo>
                <a:lnTo>
                  <a:pt x="32" y="120"/>
                </a:lnTo>
                <a:lnTo>
                  <a:pt x="40" y="104"/>
                </a:lnTo>
                <a:lnTo>
                  <a:pt x="56" y="88"/>
                </a:lnTo>
                <a:lnTo>
                  <a:pt x="64" y="80"/>
                </a:lnTo>
                <a:lnTo>
                  <a:pt x="80" y="64"/>
                </a:lnTo>
                <a:lnTo>
                  <a:pt x="88" y="56"/>
                </a:lnTo>
                <a:lnTo>
                  <a:pt x="104" y="48"/>
                </a:lnTo>
                <a:lnTo>
                  <a:pt x="119" y="32"/>
                </a:lnTo>
                <a:lnTo>
                  <a:pt x="135" y="24"/>
                </a:lnTo>
                <a:lnTo>
                  <a:pt x="151" y="24"/>
                </a:lnTo>
                <a:lnTo>
                  <a:pt x="167" y="16"/>
                </a:lnTo>
                <a:lnTo>
                  <a:pt x="183" y="8"/>
                </a:lnTo>
                <a:lnTo>
                  <a:pt x="199" y="8"/>
                </a:lnTo>
                <a:lnTo>
                  <a:pt x="223" y="0"/>
                </a:lnTo>
                <a:lnTo>
                  <a:pt x="239" y="0"/>
                </a:lnTo>
                <a:lnTo>
                  <a:pt x="255" y="0"/>
                </a:lnTo>
                <a:close/>
                <a:moveTo>
                  <a:pt x="255" y="16"/>
                </a:moveTo>
                <a:lnTo>
                  <a:pt x="271" y="16"/>
                </a:lnTo>
                <a:lnTo>
                  <a:pt x="287" y="16"/>
                </a:lnTo>
                <a:lnTo>
                  <a:pt x="303" y="24"/>
                </a:lnTo>
                <a:lnTo>
                  <a:pt x="318" y="24"/>
                </a:lnTo>
                <a:lnTo>
                  <a:pt x="334" y="32"/>
                </a:lnTo>
                <a:lnTo>
                  <a:pt x="350" y="32"/>
                </a:lnTo>
                <a:lnTo>
                  <a:pt x="366" y="40"/>
                </a:lnTo>
                <a:lnTo>
                  <a:pt x="382" y="48"/>
                </a:lnTo>
                <a:lnTo>
                  <a:pt x="398" y="56"/>
                </a:lnTo>
                <a:lnTo>
                  <a:pt x="406" y="64"/>
                </a:lnTo>
                <a:lnTo>
                  <a:pt x="422" y="80"/>
                </a:lnTo>
                <a:lnTo>
                  <a:pt x="430" y="88"/>
                </a:lnTo>
                <a:lnTo>
                  <a:pt x="446" y="96"/>
                </a:lnTo>
                <a:lnTo>
                  <a:pt x="454" y="112"/>
                </a:lnTo>
                <a:lnTo>
                  <a:pt x="462" y="128"/>
                </a:lnTo>
                <a:lnTo>
                  <a:pt x="470" y="136"/>
                </a:lnTo>
                <a:lnTo>
                  <a:pt x="478" y="151"/>
                </a:lnTo>
                <a:lnTo>
                  <a:pt x="486" y="167"/>
                </a:lnTo>
                <a:lnTo>
                  <a:pt x="486" y="175"/>
                </a:lnTo>
                <a:lnTo>
                  <a:pt x="494" y="191"/>
                </a:lnTo>
                <a:lnTo>
                  <a:pt x="494" y="207"/>
                </a:lnTo>
                <a:lnTo>
                  <a:pt x="494" y="223"/>
                </a:lnTo>
                <a:lnTo>
                  <a:pt x="494" y="239"/>
                </a:lnTo>
                <a:lnTo>
                  <a:pt x="494" y="255"/>
                </a:lnTo>
                <a:lnTo>
                  <a:pt x="494" y="271"/>
                </a:lnTo>
                <a:lnTo>
                  <a:pt x="486" y="287"/>
                </a:lnTo>
                <a:lnTo>
                  <a:pt x="486" y="295"/>
                </a:lnTo>
                <a:lnTo>
                  <a:pt x="478" y="311"/>
                </a:lnTo>
                <a:lnTo>
                  <a:pt x="470" y="327"/>
                </a:lnTo>
                <a:lnTo>
                  <a:pt x="462" y="343"/>
                </a:lnTo>
                <a:lnTo>
                  <a:pt x="454" y="351"/>
                </a:lnTo>
                <a:lnTo>
                  <a:pt x="446" y="367"/>
                </a:lnTo>
                <a:lnTo>
                  <a:pt x="430" y="375"/>
                </a:lnTo>
                <a:lnTo>
                  <a:pt x="422" y="383"/>
                </a:lnTo>
                <a:lnTo>
                  <a:pt x="406" y="398"/>
                </a:lnTo>
                <a:lnTo>
                  <a:pt x="398" y="406"/>
                </a:lnTo>
                <a:lnTo>
                  <a:pt x="382" y="414"/>
                </a:lnTo>
                <a:lnTo>
                  <a:pt x="366" y="422"/>
                </a:lnTo>
                <a:lnTo>
                  <a:pt x="350" y="430"/>
                </a:lnTo>
                <a:lnTo>
                  <a:pt x="334" y="430"/>
                </a:lnTo>
                <a:lnTo>
                  <a:pt x="318" y="438"/>
                </a:lnTo>
                <a:lnTo>
                  <a:pt x="303" y="438"/>
                </a:lnTo>
                <a:lnTo>
                  <a:pt x="287" y="446"/>
                </a:lnTo>
                <a:lnTo>
                  <a:pt x="271" y="446"/>
                </a:lnTo>
                <a:lnTo>
                  <a:pt x="255" y="446"/>
                </a:lnTo>
                <a:lnTo>
                  <a:pt x="239" y="446"/>
                </a:lnTo>
                <a:lnTo>
                  <a:pt x="223" y="446"/>
                </a:lnTo>
                <a:lnTo>
                  <a:pt x="207" y="438"/>
                </a:lnTo>
                <a:lnTo>
                  <a:pt x="191" y="438"/>
                </a:lnTo>
                <a:lnTo>
                  <a:pt x="175" y="430"/>
                </a:lnTo>
                <a:lnTo>
                  <a:pt x="159" y="430"/>
                </a:lnTo>
                <a:lnTo>
                  <a:pt x="143" y="422"/>
                </a:lnTo>
                <a:lnTo>
                  <a:pt x="127" y="414"/>
                </a:lnTo>
                <a:lnTo>
                  <a:pt x="111" y="406"/>
                </a:lnTo>
                <a:lnTo>
                  <a:pt x="104" y="398"/>
                </a:lnTo>
                <a:lnTo>
                  <a:pt x="88" y="383"/>
                </a:lnTo>
                <a:lnTo>
                  <a:pt x="80" y="375"/>
                </a:lnTo>
                <a:lnTo>
                  <a:pt x="64" y="367"/>
                </a:lnTo>
                <a:lnTo>
                  <a:pt x="56" y="351"/>
                </a:lnTo>
                <a:lnTo>
                  <a:pt x="48" y="343"/>
                </a:lnTo>
                <a:lnTo>
                  <a:pt x="40" y="327"/>
                </a:lnTo>
                <a:lnTo>
                  <a:pt x="32" y="311"/>
                </a:lnTo>
                <a:lnTo>
                  <a:pt x="24" y="295"/>
                </a:lnTo>
                <a:lnTo>
                  <a:pt x="24" y="287"/>
                </a:lnTo>
                <a:lnTo>
                  <a:pt x="16" y="271"/>
                </a:lnTo>
                <a:lnTo>
                  <a:pt x="16" y="255"/>
                </a:lnTo>
                <a:lnTo>
                  <a:pt x="16" y="239"/>
                </a:lnTo>
                <a:lnTo>
                  <a:pt x="16" y="223"/>
                </a:lnTo>
                <a:lnTo>
                  <a:pt x="16" y="207"/>
                </a:lnTo>
                <a:lnTo>
                  <a:pt x="16" y="191"/>
                </a:lnTo>
                <a:lnTo>
                  <a:pt x="24" y="175"/>
                </a:lnTo>
                <a:lnTo>
                  <a:pt x="24" y="167"/>
                </a:lnTo>
                <a:lnTo>
                  <a:pt x="32" y="151"/>
                </a:lnTo>
                <a:lnTo>
                  <a:pt x="40" y="136"/>
                </a:lnTo>
                <a:lnTo>
                  <a:pt x="48" y="128"/>
                </a:lnTo>
                <a:lnTo>
                  <a:pt x="56" y="112"/>
                </a:lnTo>
                <a:lnTo>
                  <a:pt x="64" y="96"/>
                </a:lnTo>
                <a:lnTo>
                  <a:pt x="80" y="88"/>
                </a:lnTo>
                <a:lnTo>
                  <a:pt x="88" y="80"/>
                </a:lnTo>
                <a:lnTo>
                  <a:pt x="104" y="64"/>
                </a:lnTo>
                <a:lnTo>
                  <a:pt x="111" y="56"/>
                </a:lnTo>
                <a:lnTo>
                  <a:pt x="127" y="48"/>
                </a:lnTo>
                <a:lnTo>
                  <a:pt x="143" y="40"/>
                </a:lnTo>
                <a:lnTo>
                  <a:pt x="159" y="32"/>
                </a:lnTo>
                <a:lnTo>
                  <a:pt x="175" y="32"/>
                </a:lnTo>
                <a:lnTo>
                  <a:pt x="191" y="24"/>
                </a:lnTo>
                <a:lnTo>
                  <a:pt x="207" y="24"/>
                </a:lnTo>
                <a:lnTo>
                  <a:pt x="223" y="16"/>
                </a:lnTo>
                <a:lnTo>
                  <a:pt x="239" y="16"/>
                </a:lnTo>
                <a:lnTo>
                  <a:pt x="255" y="16"/>
                </a:lnTo>
                <a:close/>
              </a:path>
            </a:pathLst>
          </a:custGeom>
          <a:blipFill rotWithShape="0">
            <a:blip r:embed="rId7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 16"/>
          <p:cNvSpPr/>
          <p:nvPr/>
        </p:nvSpPr>
        <p:spPr>
          <a:xfrm>
            <a:off x="2502000" y="2815560"/>
            <a:ext cx="971640" cy="2124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560" bIns="-2556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Rectangle 17"/>
          <p:cNvSpPr/>
          <p:nvPr/>
        </p:nvSpPr>
        <p:spPr>
          <a:xfrm>
            <a:off x="2500920" y="2901960"/>
            <a:ext cx="1886040" cy="21960"/>
          </a:xfrm>
          <a:prstGeom prst="rect">
            <a:avLst/>
          </a:prstGeom>
          <a:blipFill rotWithShape="0">
            <a:blip r:embed="rId9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Rectangle 18"/>
          <p:cNvSpPr/>
          <p:nvPr/>
        </p:nvSpPr>
        <p:spPr>
          <a:xfrm>
            <a:off x="1777320" y="2366640"/>
            <a:ext cx="144684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200" spc="-1" strike="noStrike">
                <a:solidFill>
                  <a:srgbClr val="ff0000"/>
                </a:solidFill>
                <a:latin typeface="Verdana"/>
              </a:rPr>
              <a:t>Distance critique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Rectangle 19"/>
          <p:cNvSpPr/>
          <p:nvPr/>
        </p:nvSpPr>
        <p:spPr>
          <a:xfrm>
            <a:off x="3101040" y="2696760"/>
            <a:ext cx="144540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200" spc="-1" strike="noStrike">
                <a:solidFill>
                  <a:srgbClr val="ff3300"/>
                </a:solidFill>
                <a:latin typeface="Verdana"/>
              </a:rPr>
              <a:t>Distance de fuite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ctangle 20"/>
          <p:cNvSpPr/>
          <p:nvPr/>
        </p:nvSpPr>
        <p:spPr>
          <a:xfrm>
            <a:off x="3098160" y="2976120"/>
            <a:ext cx="15019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200" spc="-1" strike="noStrike">
                <a:solidFill>
                  <a:srgbClr val="0000dd"/>
                </a:solidFill>
                <a:latin typeface="Verdana"/>
              </a:rPr>
              <a:t>Distance d’ alerte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Rectangle 21"/>
          <p:cNvSpPr/>
          <p:nvPr/>
        </p:nvSpPr>
        <p:spPr>
          <a:xfrm>
            <a:off x="1541160" y="4851000"/>
            <a:ext cx="19879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200" spc="-1" strike="noStrike">
                <a:solidFill>
                  <a:srgbClr val="006600"/>
                </a:solidFill>
                <a:latin typeface="Verdana"/>
              </a:rPr>
              <a:t>ZONE D’INDIFFÉRENCE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23"/>
          <p:cNvSpPr/>
          <p:nvPr/>
        </p:nvSpPr>
        <p:spPr>
          <a:xfrm>
            <a:off x="1859400" y="4183200"/>
            <a:ext cx="13435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200" spc="-1" strike="noStrike">
                <a:solidFill>
                  <a:srgbClr val="0000dd"/>
                </a:solidFill>
                <a:latin typeface="Verdana"/>
              </a:rPr>
              <a:t>ZONE D’ALERTE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24"/>
          <p:cNvSpPr/>
          <p:nvPr/>
        </p:nvSpPr>
        <p:spPr>
          <a:xfrm>
            <a:off x="1654200" y="3469320"/>
            <a:ext cx="168948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200" spc="-1" strike="noStrike">
                <a:solidFill>
                  <a:srgbClr val="ff3300"/>
                </a:solidFill>
                <a:latin typeface="Verdana"/>
              </a:rPr>
              <a:t>ZONE D’ÉVITEMENT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Rectangle 25"/>
          <p:cNvSpPr/>
          <p:nvPr/>
        </p:nvSpPr>
        <p:spPr>
          <a:xfrm>
            <a:off x="1739520" y="3040920"/>
            <a:ext cx="149868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200" spc="-1" strike="noStrike">
                <a:solidFill>
                  <a:srgbClr val="ff0000"/>
                </a:solidFill>
                <a:latin typeface="Verdana"/>
              </a:rPr>
              <a:t>ZONE D’ATTAQUE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ctangle 30"/>
          <p:cNvSpPr/>
          <p:nvPr/>
        </p:nvSpPr>
        <p:spPr>
          <a:xfrm>
            <a:off x="1150920" y="5376240"/>
            <a:ext cx="15300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Line 31"/>
          <p:cNvSpPr/>
          <p:nvPr/>
        </p:nvSpPr>
        <p:spPr>
          <a:xfrm>
            <a:off x="2483280" y="2716920"/>
            <a:ext cx="25380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Freeform 33"/>
          <p:cNvSpPr/>
          <p:nvPr/>
        </p:nvSpPr>
        <p:spPr>
          <a:xfrm>
            <a:off x="2039400" y="2522160"/>
            <a:ext cx="888480" cy="583560"/>
          </a:xfrm>
          <a:custGeom>
            <a:avLst/>
            <a:gdLst>
              <a:gd name="textAreaLeft" fmla="*/ 0 w 888480"/>
              <a:gd name="textAreaRight" fmla="*/ 888840 w 888480"/>
              <a:gd name="textAreaTop" fmla="*/ 0 h 583560"/>
              <a:gd name="textAreaBottom" fmla="*/ 583920 h 583560"/>
            </a:gdLst>
            <a:ahLst/>
            <a:rect l="textAreaLeft" t="textAreaTop" r="textAreaRight" b="textAreaBottom"/>
            <a:pathLst>
              <a:path w="777" h="438">
                <a:moveTo>
                  <a:pt x="654" y="41"/>
                </a:moveTo>
                <a:lnTo>
                  <a:pt x="596" y="41"/>
                </a:lnTo>
                <a:lnTo>
                  <a:pt x="497" y="47"/>
                </a:lnTo>
                <a:lnTo>
                  <a:pt x="392" y="47"/>
                </a:lnTo>
                <a:lnTo>
                  <a:pt x="269" y="47"/>
                </a:lnTo>
                <a:lnTo>
                  <a:pt x="152" y="35"/>
                </a:lnTo>
                <a:lnTo>
                  <a:pt x="70" y="47"/>
                </a:lnTo>
                <a:lnTo>
                  <a:pt x="47" y="70"/>
                </a:lnTo>
                <a:lnTo>
                  <a:pt x="47" y="76"/>
                </a:lnTo>
                <a:lnTo>
                  <a:pt x="47" y="187"/>
                </a:lnTo>
                <a:lnTo>
                  <a:pt x="41" y="222"/>
                </a:lnTo>
                <a:lnTo>
                  <a:pt x="23" y="245"/>
                </a:lnTo>
                <a:lnTo>
                  <a:pt x="0" y="263"/>
                </a:lnTo>
                <a:lnTo>
                  <a:pt x="0" y="280"/>
                </a:lnTo>
                <a:lnTo>
                  <a:pt x="18" y="280"/>
                </a:lnTo>
                <a:lnTo>
                  <a:pt x="35" y="263"/>
                </a:lnTo>
                <a:lnTo>
                  <a:pt x="53" y="234"/>
                </a:lnTo>
                <a:lnTo>
                  <a:pt x="58" y="204"/>
                </a:lnTo>
                <a:lnTo>
                  <a:pt x="58" y="123"/>
                </a:lnTo>
                <a:lnTo>
                  <a:pt x="64" y="129"/>
                </a:lnTo>
                <a:lnTo>
                  <a:pt x="70" y="169"/>
                </a:lnTo>
                <a:lnTo>
                  <a:pt x="76" y="222"/>
                </a:lnTo>
                <a:lnTo>
                  <a:pt x="70" y="269"/>
                </a:lnTo>
                <a:lnTo>
                  <a:pt x="70" y="310"/>
                </a:lnTo>
                <a:lnTo>
                  <a:pt x="76" y="403"/>
                </a:lnTo>
                <a:lnTo>
                  <a:pt x="76" y="409"/>
                </a:lnTo>
                <a:lnTo>
                  <a:pt x="76" y="438"/>
                </a:lnTo>
                <a:lnTo>
                  <a:pt x="117" y="438"/>
                </a:lnTo>
                <a:lnTo>
                  <a:pt x="99" y="409"/>
                </a:lnTo>
                <a:lnTo>
                  <a:pt x="99" y="321"/>
                </a:lnTo>
                <a:lnTo>
                  <a:pt x="111" y="298"/>
                </a:lnTo>
                <a:lnTo>
                  <a:pt x="117" y="269"/>
                </a:lnTo>
                <a:lnTo>
                  <a:pt x="134" y="245"/>
                </a:lnTo>
                <a:lnTo>
                  <a:pt x="158" y="228"/>
                </a:lnTo>
                <a:lnTo>
                  <a:pt x="234" y="228"/>
                </a:lnTo>
                <a:lnTo>
                  <a:pt x="263" y="240"/>
                </a:lnTo>
                <a:lnTo>
                  <a:pt x="292" y="257"/>
                </a:lnTo>
                <a:lnTo>
                  <a:pt x="321" y="269"/>
                </a:lnTo>
                <a:lnTo>
                  <a:pt x="362" y="280"/>
                </a:lnTo>
                <a:lnTo>
                  <a:pt x="397" y="286"/>
                </a:lnTo>
                <a:lnTo>
                  <a:pt x="432" y="280"/>
                </a:lnTo>
                <a:lnTo>
                  <a:pt x="450" y="292"/>
                </a:lnTo>
                <a:lnTo>
                  <a:pt x="456" y="310"/>
                </a:lnTo>
                <a:lnTo>
                  <a:pt x="462" y="315"/>
                </a:lnTo>
                <a:lnTo>
                  <a:pt x="462" y="421"/>
                </a:lnTo>
                <a:lnTo>
                  <a:pt x="467" y="426"/>
                </a:lnTo>
                <a:lnTo>
                  <a:pt x="467" y="438"/>
                </a:lnTo>
                <a:lnTo>
                  <a:pt x="503" y="438"/>
                </a:lnTo>
                <a:lnTo>
                  <a:pt x="485" y="415"/>
                </a:lnTo>
                <a:lnTo>
                  <a:pt x="491" y="368"/>
                </a:lnTo>
                <a:lnTo>
                  <a:pt x="497" y="315"/>
                </a:lnTo>
                <a:lnTo>
                  <a:pt x="503" y="298"/>
                </a:lnTo>
                <a:lnTo>
                  <a:pt x="520" y="286"/>
                </a:lnTo>
                <a:lnTo>
                  <a:pt x="549" y="286"/>
                </a:lnTo>
                <a:lnTo>
                  <a:pt x="573" y="269"/>
                </a:lnTo>
                <a:lnTo>
                  <a:pt x="590" y="245"/>
                </a:lnTo>
                <a:lnTo>
                  <a:pt x="608" y="210"/>
                </a:lnTo>
                <a:lnTo>
                  <a:pt x="619" y="181"/>
                </a:lnTo>
                <a:lnTo>
                  <a:pt x="643" y="152"/>
                </a:lnTo>
                <a:lnTo>
                  <a:pt x="684" y="134"/>
                </a:lnTo>
                <a:lnTo>
                  <a:pt x="719" y="146"/>
                </a:lnTo>
                <a:lnTo>
                  <a:pt x="742" y="158"/>
                </a:lnTo>
                <a:lnTo>
                  <a:pt x="771" y="152"/>
                </a:lnTo>
                <a:lnTo>
                  <a:pt x="777" y="134"/>
                </a:lnTo>
                <a:lnTo>
                  <a:pt x="777" y="117"/>
                </a:lnTo>
                <a:lnTo>
                  <a:pt x="777" y="111"/>
                </a:lnTo>
                <a:lnTo>
                  <a:pt x="701" y="35"/>
                </a:lnTo>
                <a:lnTo>
                  <a:pt x="707" y="18"/>
                </a:lnTo>
                <a:lnTo>
                  <a:pt x="713" y="0"/>
                </a:lnTo>
                <a:lnTo>
                  <a:pt x="660" y="41"/>
                </a:lnTo>
                <a:lnTo>
                  <a:pt x="654" y="41"/>
                </a:lnTo>
                <a:close/>
              </a:path>
            </a:pathLst>
          </a:custGeom>
          <a:blipFill rotWithShape="0">
            <a:blip r:embed="rId10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Picture 35" descr="SP2"/>
          <p:cNvPicPr/>
          <p:nvPr/>
        </p:nvPicPr>
        <p:blipFill>
          <a:blip r:embed="rId11"/>
          <a:stretch/>
        </p:blipFill>
        <p:spPr>
          <a:xfrm>
            <a:off x="4572360" y="2719440"/>
            <a:ext cx="335880" cy="103788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38" descr="SP2"/>
          <p:cNvPicPr/>
          <p:nvPr/>
        </p:nvPicPr>
        <p:blipFill>
          <a:blip r:embed="rId12"/>
          <a:stretch/>
        </p:blipFill>
        <p:spPr>
          <a:xfrm>
            <a:off x="3594240" y="3047760"/>
            <a:ext cx="335520" cy="103824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39" descr="SP2"/>
          <p:cNvPicPr/>
          <p:nvPr/>
        </p:nvPicPr>
        <p:blipFill>
          <a:blip r:embed="rId13"/>
        </p:blipFill>
        <p:spPr>
          <a:xfrm>
            <a:off x="3119400" y="1600560"/>
            <a:ext cx="335520" cy="103752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40" descr="SP2"/>
          <p:cNvPicPr/>
          <p:nvPr/>
        </p:nvPicPr>
        <p:blipFill>
          <a:blip r:embed="rId14"/>
          <a:stretch/>
        </p:blipFill>
        <p:spPr>
          <a:xfrm>
            <a:off x="2337840" y="2262600"/>
            <a:ext cx="335880" cy="1038240"/>
          </a:xfrm>
          <a:prstGeom prst="rect">
            <a:avLst/>
          </a:prstGeom>
          <a:ln w="0">
            <a:noFill/>
          </a:ln>
        </p:spPr>
      </p:pic>
      <p:sp>
        <p:nvSpPr>
          <p:cNvPr id="77" name=""/>
          <p:cNvSpPr txBox="1"/>
          <p:nvPr/>
        </p:nvSpPr>
        <p:spPr>
          <a:xfrm rot="3600">
            <a:off x="4893120" y="324000"/>
            <a:ext cx="4196520" cy="55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0066ff"/>
                </a:solidFill>
                <a:latin typeface="Verdana"/>
              </a:rPr>
              <a:t>Distance d'alerte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 = vous sortez de la zone d'indifférence, l'animal vous observe et se met en </a:t>
            </a: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alerte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Verdana"/>
              </a:rPr>
              <a:t>Distance de fuite</a:t>
            </a: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 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= vous entrez dans sa </a:t>
            </a: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zone d'évitement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 : à partir de cette distance, l'animal va tenter de vous éviter, de s'éloigner de vous, s'il le peut.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ff3333"/>
                </a:solidFill>
                <a:latin typeface="Verdana"/>
              </a:rPr>
              <a:t>Distance critique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</a:rPr>
              <a:t> = vous êtes trop proche, l'animal ne peut plus vous éviter =&gt; il </a:t>
            </a:r>
            <a:r>
              <a:rPr b="1" lang="fr-FR" sz="2000" spc="-1" strike="noStrike">
                <a:solidFill>
                  <a:srgbClr val="000000"/>
                </a:solidFill>
                <a:latin typeface="Verdana"/>
              </a:rPr>
              <a:t>ATTAQUE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528840" y="5652000"/>
            <a:ext cx="8291160" cy="118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Ces distances sont différentes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d'une espèce à l'autre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(proies vs prédateurs / animaux sauvages vs domestiqués, animal sociabilisé ou non) et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d'un individu à l'autre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au sein d'une même espèce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1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14" nodeType="clickEffect" fill="hold">
                      <p:stCondLst>
                        <p:cond delay="indefinite"/>
                      </p:stCondLst>
                      <p:childTnLst>
                        <p:par>
                          <p:cTn id="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1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2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8" dur="1" fill="hold"/>
                                  <p:tgtEl>
                                    <p:spTgt spid="7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 descr="IMG_0200"/>
          <p:cNvPicPr/>
          <p:nvPr/>
        </p:nvPicPr>
        <p:blipFill>
          <a:blip r:embed="rId1"/>
          <a:stretch/>
        </p:blipFill>
        <p:spPr>
          <a:xfrm>
            <a:off x="1555920" y="1600200"/>
            <a:ext cx="6032160" cy="452592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63720" y="346680"/>
            <a:ext cx="7424640" cy="36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CHIEN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63720" y="333360"/>
            <a:ext cx="7424640" cy="36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CHIEN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0120" y="1052640"/>
            <a:ext cx="8153280" cy="4707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Ne pas fixer le chien dans les yeux (défi).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Ne pas lui sourire (découvre les dents, défi).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Rester au départ en dehors de sa zone de fuite.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S’approcher de trois quart face en le regardant entre les épaules ou le bas du dos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Ne pas se baisser brusquement ni se mettre à son niveau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EPI adaptés aux réactions de l’animal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a50021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000" spc="-1" strike="noStrike">
                <a:solidFill>
                  <a:srgbClr val="ff0000"/>
                </a:solidFill>
                <a:latin typeface="Arial"/>
              </a:rPr>
              <a:t>Renfort Équipe Animalière si besoin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"/>
          <p:cNvSpPr txBox="1"/>
          <p:nvPr/>
        </p:nvSpPr>
        <p:spPr>
          <a:xfrm>
            <a:off x="720000" y="1080000"/>
            <a:ext cx="28800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Conduite à tenir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 descr=""/>
          <p:cNvPicPr/>
          <p:nvPr/>
        </p:nvPicPr>
        <p:blipFill>
          <a:blip r:embed="rId1"/>
          <a:stretch/>
        </p:blipFill>
        <p:spPr>
          <a:xfrm>
            <a:off x="360000" y="1260000"/>
            <a:ext cx="3687480" cy="317952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9" descr="chiens"/>
          <p:cNvPicPr/>
          <p:nvPr/>
        </p:nvPicPr>
        <p:blipFill>
          <a:blip r:embed="rId2">
            <a:lum bright="12000"/>
          </a:blip>
          <a:srcRect l="0" t="0" r="0" b="7458"/>
          <a:stretch/>
        </p:blipFill>
        <p:spPr>
          <a:xfrm>
            <a:off x="4680000" y="360000"/>
            <a:ext cx="3801960" cy="5416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6" name=""/>
          <p:cNvGraphicFramePr/>
          <p:nvPr/>
        </p:nvGraphicFramePr>
        <p:xfrm>
          <a:off x="10665360" y="4292280"/>
          <a:ext cx="3251520" cy="16257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665360" y="4292280"/>
                    <a:ext cx="3251520" cy="1625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" name=""/>
          <p:cNvSpPr txBox="1"/>
          <p:nvPr/>
        </p:nvSpPr>
        <p:spPr>
          <a:xfrm>
            <a:off x="360000" y="4860000"/>
            <a:ext cx="3960000" cy="146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Attention à un animal à tendance plutôt dominante !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Une intervention sera plus facile sur un chien qui a tendance à se soumettre à vous plus facilement.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028" descr="C:\Mes documents\Mes images\posture de dominance.gif"/>
          <p:cNvPicPr/>
          <p:nvPr/>
        </p:nvPicPr>
        <p:blipFill>
          <a:blip r:embed="rId1"/>
          <a:stretch/>
        </p:blipFill>
        <p:spPr>
          <a:xfrm>
            <a:off x="2357280" y="1785960"/>
            <a:ext cx="4308480" cy="4275000"/>
          </a:xfrm>
          <a:prstGeom prst="rect">
            <a:avLst/>
          </a:prstGeom>
          <a:ln w="0">
            <a:noFill/>
          </a:ln>
        </p:spPr>
      </p:pic>
      <p:sp>
        <p:nvSpPr>
          <p:cNvPr id="90" name="Text Box 3"/>
          <p:cNvSpPr/>
          <p:nvPr/>
        </p:nvSpPr>
        <p:spPr>
          <a:xfrm>
            <a:off x="1455840" y="857160"/>
            <a:ext cx="28288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 Box 4"/>
          <p:cNvSpPr/>
          <p:nvPr/>
        </p:nvSpPr>
        <p:spPr>
          <a:xfrm>
            <a:off x="177120" y="1224000"/>
            <a:ext cx="2494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PUPILLES DILATÉES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REGARD FIXE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 Box 5"/>
          <p:cNvSpPr/>
          <p:nvPr/>
        </p:nvSpPr>
        <p:spPr>
          <a:xfrm>
            <a:off x="5958000" y="1080000"/>
            <a:ext cx="3189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BABINES RELEVÉES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DÉCOUVRANT LES CROCS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 Box 6"/>
          <p:cNvSpPr/>
          <p:nvPr/>
        </p:nvSpPr>
        <p:spPr>
          <a:xfrm>
            <a:off x="377640" y="3521160"/>
            <a:ext cx="1997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GROGNEMENTS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720000" y="6120000"/>
            <a:ext cx="740160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</a:rPr>
              <a:t>Signes pouvant prévenir d'une attaque imminente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 txBox="1"/>
          <p:nvPr/>
        </p:nvSpPr>
        <p:spPr>
          <a:xfrm>
            <a:off x="1620000" y="360000"/>
            <a:ext cx="602388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400" spc="-1" strike="noStrike">
                <a:solidFill>
                  <a:srgbClr val="000000"/>
                </a:solidFill>
                <a:latin typeface="Arial"/>
              </a:rPr>
              <a:t>SIGNES DE DANGEROSITE A REPERER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rcRect l="48174" t="9052" r="16" b="16332"/>
          <a:stretch/>
        </p:blipFill>
        <p:spPr>
          <a:xfrm>
            <a:off x="792360" y="1324080"/>
            <a:ext cx="3599640" cy="439992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rcRect l="11888" t="9507" r="29989" b="20346"/>
          <a:stretch/>
        </p:blipFill>
        <p:spPr>
          <a:xfrm>
            <a:off x="5292000" y="1404000"/>
            <a:ext cx="2700000" cy="4121280"/>
          </a:xfrm>
          <a:prstGeom prst="rect">
            <a:avLst/>
          </a:prstGeom>
          <a:ln w="0">
            <a:noFill/>
          </a:ln>
        </p:spPr>
      </p:pic>
      <p:sp>
        <p:nvSpPr>
          <p:cNvPr id="98" name=""/>
          <p:cNvSpPr txBox="1"/>
          <p:nvPr/>
        </p:nvSpPr>
        <p:spPr>
          <a:xfrm>
            <a:off x="2052000" y="5899320"/>
            <a:ext cx="9180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Caisse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5735880" y="5899320"/>
            <a:ext cx="1896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Laisse et collier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"/>
          <p:cNvSpPr txBox="1"/>
          <p:nvPr/>
        </p:nvSpPr>
        <p:spPr>
          <a:xfrm>
            <a:off x="2646720" y="681840"/>
            <a:ext cx="419652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Moyens de contention Chiens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</TotalTime>
  <Application>LibreOffice/7.5.7.1$Windows_x86 LibreOffice_project/47eb0cf7efbacdee9b19ae25d6752381ede23126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2012-12-08T09:45:49Z</dcterms:created>
  <dc:creator>caroline</dc:creator>
  <dc:description/>
  <dc:language>fr-FR</dc:language>
  <cp:lastModifiedBy/>
  <dcterms:modified xsi:type="dcterms:W3CDTF">2026-01-07T14:29:44Z</dcterms:modified>
  <cp:revision>41</cp:revision>
  <dc:subject/>
  <dc:title>Diapositive 1</dc:title>
</cp:coreProperties>
</file>