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1" r:id="rId6"/>
    <p:sldId id="263" r:id="rId7"/>
    <p:sldId id="260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S2TxHYmNqmDvejFSyMHUNQ==" hashData="U3SGCtLYd1yWyyop1jIlkJzNDG3shYOPWA0qpodovAIGL4pVQyACerd+Svw+9XwGaSA6n9AGJCjMj8K5hWQju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79" d="100"/>
          <a:sy n="79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581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002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658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9762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792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31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868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761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826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87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164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567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55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2568960" y="303840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84" name="Rectangle 3"/>
          <p:cNvSpPr/>
          <p:nvPr/>
        </p:nvSpPr>
        <p:spPr>
          <a:xfrm>
            <a:off x="1188960" y="1606500"/>
            <a:ext cx="11003040" cy="5250960"/>
          </a:xfrm>
          <a:prstGeom prst="rect">
            <a:avLst/>
          </a:prstGeom>
          <a:solidFill>
            <a:srgbClr val="203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fr-FR" sz="2400" b="1" strike="noStrike" spc="-1" dirty="0">
              <a:solidFill>
                <a:srgbClr val="FFFFFF"/>
              </a:solidFill>
              <a:latin typeface="Marianne" panose="02000000000000000000" pitchFamily="50" charset="0"/>
            </a:endParaRPr>
          </a:p>
          <a:p>
            <a:pPr>
              <a:lnSpc>
                <a:spcPct val="100000"/>
              </a:lnSpc>
              <a:buNone/>
            </a:pPr>
            <a:endParaRPr lang="fr-FR" sz="2400" b="1" spc="-1" dirty="0">
              <a:solidFill>
                <a:srgbClr val="FFFFFF"/>
              </a:solidFill>
              <a:latin typeface="Marianne" panose="02000000000000000000" pitchFamily="50" charset="0"/>
            </a:endParaRPr>
          </a:p>
          <a:p>
            <a:pPr>
              <a:lnSpc>
                <a:spcPct val="100000"/>
              </a:lnSpc>
              <a:buNone/>
            </a:pPr>
            <a:endParaRPr lang="fr-FR" sz="2400" b="1" strike="noStrike" spc="-1" dirty="0">
              <a:solidFill>
                <a:srgbClr val="FFFFFF"/>
              </a:solidFill>
              <a:latin typeface="Marianne" panose="02000000000000000000" pitchFamily="50" charset="0"/>
            </a:endParaRPr>
          </a:p>
          <a:p>
            <a:pPr algn="ctr"/>
            <a:r>
              <a:rPr lang="fr-FR" sz="4000" b="1" spc="-1" dirty="0">
                <a:solidFill>
                  <a:srgbClr val="FFFFFF"/>
                </a:solidFill>
                <a:latin typeface="Marianne"/>
              </a:rPr>
              <a:t>L’administration d’oxygène</a:t>
            </a:r>
          </a:p>
          <a:p>
            <a:pPr algn="ctr">
              <a:lnSpc>
                <a:spcPct val="100000"/>
              </a:lnSpc>
              <a:buNone/>
            </a:pPr>
            <a:endParaRPr lang="fr-FR" sz="4400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fr-FR" sz="4400" b="0" strike="noStrike" spc="-1" dirty="0">
              <a:latin typeface="Arial"/>
            </a:endParaRPr>
          </a:p>
        </p:txBody>
      </p:sp>
      <p:pic>
        <p:nvPicPr>
          <p:cNvPr id="86" name="Image 6"/>
          <p:cNvPicPr/>
          <p:nvPr/>
        </p:nvPicPr>
        <p:blipFill>
          <a:blip r:embed="rId2"/>
          <a:stretch/>
        </p:blipFill>
        <p:spPr>
          <a:xfrm>
            <a:off x="8663040" y="5749920"/>
            <a:ext cx="3306960" cy="933840"/>
          </a:xfrm>
          <a:prstGeom prst="rect">
            <a:avLst/>
          </a:prstGeom>
          <a:ln w="0"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48" y="20997"/>
            <a:ext cx="1703859" cy="11657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21389" y="5910767"/>
            <a:ext cx="23075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400" b="1" spc="-1" dirty="0">
                <a:solidFill>
                  <a:srgbClr val="FFFFFF"/>
                </a:solidFill>
                <a:latin typeface="Marianne" panose="02000000000000000000" pitchFamily="50" charset="0"/>
              </a:rPr>
              <a:t>DGSCGC / BPAS</a:t>
            </a:r>
            <a:endParaRPr lang="fr-FR" sz="2400" b="1" spc="-1" dirty="0">
              <a:latin typeface="Marianne" panose="02000000000000000000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42417" y="1768542"/>
            <a:ext cx="106275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fr-FR" sz="2000" spc="-1" dirty="0">
                <a:solidFill>
                  <a:srgbClr val="FFFFFF"/>
                </a:solidFill>
                <a:latin typeface="Marianne"/>
              </a:rPr>
              <a:t>Formation continue des 26, 27 et 28 mai 2025</a:t>
            </a:r>
          </a:p>
          <a:p>
            <a:pPr algn="r">
              <a:lnSpc>
                <a:spcPct val="100000"/>
              </a:lnSpc>
              <a:buNone/>
            </a:pPr>
            <a:r>
              <a:rPr lang="fr-FR" sz="2000" spc="-1" dirty="0">
                <a:solidFill>
                  <a:srgbClr val="FFFFFF"/>
                </a:solidFill>
                <a:latin typeface="Marianne"/>
              </a:rPr>
              <a:t>Programme 2026 – Filière opérationnelle</a:t>
            </a:r>
          </a:p>
        </p:txBody>
      </p:sp>
    </p:spTree>
    <p:extLst>
      <p:ext uri="{BB962C8B-B14F-4D97-AF65-F5344CB8AC3E}">
        <p14:creationId xmlns:p14="http://schemas.microsoft.com/office/powerpoint/2010/main" val="3149325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 5"/>
          <p:cNvPicPr/>
          <p:nvPr/>
        </p:nvPicPr>
        <p:blipFill>
          <a:blip r:embed="rId2"/>
          <a:stretch/>
        </p:blipFill>
        <p:spPr>
          <a:xfrm>
            <a:off x="5486400" y="3256920"/>
            <a:ext cx="1218960" cy="344160"/>
          </a:xfrm>
          <a:prstGeom prst="rect">
            <a:avLst/>
          </a:prstGeom>
          <a:ln w="0">
            <a:noFill/>
          </a:ln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472C-B0FA-4276-9329-676D6945266C}" type="slidenum">
              <a:rPr lang="fr-FR" smtClean="0"/>
              <a:t>2</a:t>
            </a:fld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BBE3E78-19CF-6BFC-372E-185B1E4399C1}"/>
              </a:ext>
            </a:extLst>
          </p:cNvPr>
          <p:cNvGrpSpPr/>
          <p:nvPr/>
        </p:nvGrpSpPr>
        <p:grpSpPr>
          <a:xfrm>
            <a:off x="0" y="0"/>
            <a:ext cx="3108600" cy="6857640"/>
            <a:chOff x="0" y="0"/>
            <a:chExt cx="3108600" cy="6857640"/>
          </a:xfrm>
        </p:grpSpPr>
        <p:sp>
          <p:nvSpPr>
            <p:cNvPr id="90" name="Rectangle 3"/>
            <p:cNvSpPr/>
            <p:nvPr/>
          </p:nvSpPr>
          <p:spPr>
            <a:xfrm>
              <a:off x="0" y="0"/>
              <a:ext cx="3108600" cy="6857640"/>
            </a:xfrm>
            <a:prstGeom prst="rect">
              <a:avLst/>
            </a:prstGeom>
            <a:solidFill>
              <a:srgbClr val="203A72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pic>
          <p:nvPicPr>
            <p:cNvPr id="91" name="Image 4"/>
            <p:cNvPicPr/>
            <p:nvPr/>
          </p:nvPicPr>
          <p:blipFill>
            <a:blip r:embed="rId2"/>
            <a:stretch/>
          </p:blipFill>
          <p:spPr>
            <a:xfrm>
              <a:off x="683280" y="6113520"/>
              <a:ext cx="1742040" cy="491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3" name="ZoneTexte 7"/>
            <p:cNvSpPr/>
            <p:nvPr/>
          </p:nvSpPr>
          <p:spPr>
            <a:xfrm>
              <a:off x="130680" y="1018800"/>
              <a:ext cx="2834280" cy="82954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fr-FR" sz="2400" b="1" spc="-1" dirty="0">
                  <a:solidFill>
                    <a:srgbClr val="FFFFFF"/>
                  </a:solidFill>
                  <a:latin typeface="Marianne"/>
                </a:rPr>
                <a:t>L’administration</a:t>
              </a:r>
            </a:p>
            <a:p>
              <a:pPr algn="ctr">
                <a:lnSpc>
                  <a:spcPct val="100000"/>
                </a:lnSpc>
                <a:buNone/>
              </a:pPr>
              <a:r>
                <a:rPr lang="fr-FR" sz="2400" b="1" spc="-1" dirty="0">
                  <a:solidFill>
                    <a:srgbClr val="FFFFFF"/>
                  </a:solidFill>
                  <a:latin typeface="Marianne"/>
                </a:rPr>
                <a:t>d’oxygène</a:t>
              </a:r>
              <a:endParaRPr lang="fr-FR" sz="2400" b="0" strike="noStrike" spc="-1" dirty="0">
                <a:latin typeface="Arial"/>
              </a:endParaRP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FFF121D-66CB-EDC0-6513-B66489EA6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280" y="2403552"/>
              <a:ext cx="1765846" cy="23950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9B8540FD-0710-868D-531E-A9EF06CBEACA}"/>
              </a:ext>
            </a:extLst>
          </p:cNvPr>
          <p:cNvSpPr txBox="1"/>
          <p:nvPr/>
        </p:nvSpPr>
        <p:spPr>
          <a:xfrm>
            <a:off x="3239280" y="2543548"/>
            <a:ext cx="87310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203A72"/>
                </a:solidFill>
                <a:latin typeface="Marianne" panose="02000000000000000000" pitchFamily="50" charset="0"/>
              </a:rPr>
              <a:t> 1 – Retour sur le questionnaire</a:t>
            </a:r>
          </a:p>
          <a:p>
            <a:endParaRPr lang="fr-FR" sz="2000" dirty="0">
              <a:solidFill>
                <a:srgbClr val="203A72"/>
              </a:solidFill>
              <a:latin typeface="Marianne" panose="02000000000000000000" pitchFamily="50" charset="0"/>
            </a:endParaRPr>
          </a:p>
          <a:p>
            <a:endParaRPr lang="fr-FR" sz="2000" dirty="0">
              <a:solidFill>
                <a:srgbClr val="203A72"/>
              </a:solidFill>
              <a:latin typeface="Marianne" panose="02000000000000000000" pitchFamily="50" charset="0"/>
            </a:endParaRPr>
          </a:p>
          <a:p>
            <a:r>
              <a:rPr lang="fr-FR" sz="2000" dirty="0">
                <a:solidFill>
                  <a:srgbClr val="203A72"/>
                </a:solidFill>
                <a:latin typeface="Marianne" panose="02000000000000000000" pitchFamily="50" charset="0"/>
              </a:rPr>
              <a:t> 2 – La vidéo</a:t>
            </a:r>
          </a:p>
          <a:p>
            <a:endParaRPr lang="fr-FR" sz="2000" dirty="0">
              <a:solidFill>
                <a:srgbClr val="203A72"/>
              </a:solidFill>
              <a:latin typeface="Marianne" panose="02000000000000000000" pitchFamily="50" charset="0"/>
            </a:endParaRPr>
          </a:p>
          <a:p>
            <a:endParaRPr lang="fr-FR" sz="2000" dirty="0">
              <a:solidFill>
                <a:srgbClr val="203A72"/>
              </a:solidFill>
              <a:latin typeface="Marianne" panose="02000000000000000000" pitchFamily="50" charset="0"/>
            </a:endParaRPr>
          </a:p>
          <a:p>
            <a:r>
              <a:rPr lang="fr-FR" sz="2000" dirty="0">
                <a:solidFill>
                  <a:srgbClr val="203A72"/>
                </a:solidFill>
                <a:latin typeface="Marianne" panose="02000000000000000000" pitchFamily="50" charset="0"/>
              </a:rPr>
              <a:t> 3 – Questions et observations sur la thématique</a:t>
            </a:r>
          </a:p>
          <a:p>
            <a:endParaRPr lang="fr-FR" sz="2000" dirty="0">
              <a:solidFill>
                <a:srgbClr val="203A72"/>
              </a:solidFill>
              <a:latin typeface="Marianne" panose="02000000000000000000" pitchFamily="50" charset="0"/>
            </a:endParaRPr>
          </a:p>
          <a:p>
            <a:endParaRPr lang="fr-FR" sz="2000" dirty="0">
              <a:solidFill>
                <a:srgbClr val="203A72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215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3"/>
          <p:cNvSpPr/>
          <p:nvPr/>
        </p:nvSpPr>
        <p:spPr>
          <a:xfrm>
            <a:off x="0" y="0"/>
            <a:ext cx="3108600" cy="6857640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91" name="Image 4"/>
          <p:cNvPicPr/>
          <p:nvPr/>
        </p:nvPicPr>
        <p:blipFill>
          <a:blip r:embed="rId2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pic>
        <p:nvPicPr>
          <p:cNvPr id="92" name="Image 5"/>
          <p:cNvPicPr/>
          <p:nvPr/>
        </p:nvPicPr>
        <p:blipFill>
          <a:blip r:embed="rId2"/>
          <a:stretch/>
        </p:blipFill>
        <p:spPr>
          <a:xfrm>
            <a:off x="5486400" y="3256920"/>
            <a:ext cx="1218960" cy="344160"/>
          </a:xfrm>
          <a:prstGeom prst="rect">
            <a:avLst/>
          </a:prstGeom>
          <a:ln w="0">
            <a:noFill/>
          </a:ln>
        </p:spPr>
      </p:pic>
      <p:sp>
        <p:nvSpPr>
          <p:cNvPr id="3" name="Rectangle 2"/>
          <p:cNvSpPr/>
          <p:nvPr/>
        </p:nvSpPr>
        <p:spPr>
          <a:xfrm>
            <a:off x="2156604" y="2108780"/>
            <a:ext cx="9230264" cy="2640440"/>
          </a:xfrm>
          <a:prstGeom prst="rect">
            <a:avLst/>
          </a:prstGeom>
          <a:solidFill>
            <a:srgbClr val="698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buNone/>
            </a:pPr>
            <a:r>
              <a:rPr lang="fr-FR" sz="4500" b="1" spc="-1" dirty="0">
                <a:solidFill>
                  <a:srgbClr val="FFFFFF"/>
                </a:solidFill>
                <a:latin typeface="Marianne"/>
              </a:rPr>
              <a:t>RETOUR SUR LE QUESTIONNAIRE</a:t>
            </a:r>
            <a:endParaRPr lang="fr-FR" sz="4500" spc="-1" dirty="0">
              <a:latin typeface="Arial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472C-B0FA-4276-9329-676D6945266C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0073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DBC44-50B6-67A9-B881-F1B923AA9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3">
            <a:extLst>
              <a:ext uri="{FF2B5EF4-FFF2-40B4-BE49-F238E27FC236}">
                <a16:creationId xmlns:a16="http://schemas.microsoft.com/office/drawing/2014/main" id="{63B0F936-2574-72D1-8C87-FECB5C9F6B54}"/>
              </a:ext>
            </a:extLst>
          </p:cNvPr>
          <p:cNvSpPr/>
          <p:nvPr/>
        </p:nvSpPr>
        <p:spPr>
          <a:xfrm>
            <a:off x="0" y="0"/>
            <a:ext cx="3108600" cy="6857640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91" name="Image 4">
            <a:extLst>
              <a:ext uri="{FF2B5EF4-FFF2-40B4-BE49-F238E27FC236}">
                <a16:creationId xmlns:a16="http://schemas.microsoft.com/office/drawing/2014/main" id="{1D82830E-E636-D692-B0A1-7FB9C4169B8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pic>
        <p:nvPicPr>
          <p:cNvPr id="92" name="Image 5">
            <a:extLst>
              <a:ext uri="{FF2B5EF4-FFF2-40B4-BE49-F238E27FC236}">
                <a16:creationId xmlns:a16="http://schemas.microsoft.com/office/drawing/2014/main" id="{A6BA7125-8305-3F27-E28A-B8EAF52C6E8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486400" y="3256920"/>
            <a:ext cx="1218960" cy="344160"/>
          </a:xfrm>
          <a:prstGeom prst="rect">
            <a:avLst/>
          </a:prstGeom>
          <a:ln w="0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A4358-7E66-AE86-1A2D-C6E72658E914}"/>
              </a:ext>
            </a:extLst>
          </p:cNvPr>
          <p:cNvSpPr/>
          <p:nvPr/>
        </p:nvSpPr>
        <p:spPr>
          <a:xfrm>
            <a:off x="2156604" y="2108780"/>
            <a:ext cx="9230264" cy="2640440"/>
          </a:xfrm>
          <a:prstGeom prst="rect">
            <a:avLst/>
          </a:prstGeom>
          <a:solidFill>
            <a:srgbClr val="698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buNone/>
            </a:pPr>
            <a:r>
              <a:rPr lang="fr-FR" sz="4500" b="1" spc="-1" dirty="0">
                <a:solidFill>
                  <a:srgbClr val="FFFFFF"/>
                </a:solidFill>
                <a:latin typeface="Marianne"/>
              </a:rPr>
              <a:t>LA VIDÉO</a:t>
            </a:r>
            <a:endParaRPr lang="fr-FR" sz="4500" spc="-1" dirty="0">
              <a:latin typeface="Arial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9E64363-0348-DD68-F107-D0330274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472C-B0FA-4276-9329-676D6945266C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8619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 rot="16200000">
            <a:off x="5455104" y="121103"/>
            <a:ext cx="1281793" cy="12192002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" name="Image 4"/>
          <p:cNvPicPr/>
          <p:nvPr/>
        </p:nvPicPr>
        <p:blipFill>
          <a:blip r:embed="rId4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4EE50B4-A5EC-0B5F-76CF-52F43A4685DF}"/>
              </a:ext>
            </a:extLst>
          </p:cNvPr>
          <p:cNvSpPr/>
          <p:nvPr/>
        </p:nvSpPr>
        <p:spPr>
          <a:xfrm>
            <a:off x="-1" y="0"/>
            <a:ext cx="2188723" cy="659567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83981269-F8C4-E027-649B-36EB38AE7F0E}"/>
              </a:ext>
            </a:extLst>
          </p:cNvPr>
          <p:cNvSpPr/>
          <p:nvPr/>
        </p:nvSpPr>
        <p:spPr>
          <a:xfrm>
            <a:off x="68487" y="90945"/>
            <a:ext cx="2003503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spc="-1" dirty="0">
                <a:solidFill>
                  <a:srgbClr val="FFFFFF"/>
                </a:solidFill>
                <a:latin typeface="Marianne"/>
              </a:rPr>
              <a:t>L’administration</a:t>
            </a:r>
          </a:p>
          <a:p>
            <a:pPr algn="ctr">
              <a:lnSpc>
                <a:spcPct val="100000"/>
              </a:lnSpc>
              <a:buNone/>
            </a:pPr>
            <a:r>
              <a:rPr lang="fr-FR" sz="1200" b="1" spc="-1" dirty="0">
                <a:solidFill>
                  <a:srgbClr val="FFFFFF"/>
                </a:solidFill>
                <a:latin typeface="Marianne"/>
              </a:rPr>
              <a:t>d’oxygène</a:t>
            </a:r>
            <a:endParaRPr lang="fr-FR" sz="1200" b="0" strike="noStrike" spc="-1" dirty="0">
              <a:latin typeface="Arial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92374F68-0BC7-2EEA-FA45-C75B43EE5D44}"/>
              </a:ext>
            </a:extLst>
          </p:cNvPr>
          <p:cNvGrpSpPr/>
          <p:nvPr/>
        </p:nvGrpSpPr>
        <p:grpSpPr>
          <a:xfrm>
            <a:off x="4652617" y="154891"/>
            <a:ext cx="2886765" cy="944380"/>
            <a:chOff x="528239" y="1005344"/>
            <a:chExt cx="2886765" cy="944380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453A74BB-3DF1-C900-EFB4-94EB4E6C1D24}"/>
                </a:ext>
              </a:extLst>
            </p:cNvPr>
            <p:cNvSpPr/>
            <p:nvPr/>
          </p:nvSpPr>
          <p:spPr>
            <a:xfrm>
              <a:off x="528239" y="1005344"/>
              <a:ext cx="2886765" cy="9443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 dirty="0"/>
                <a:t>Présentation</a:t>
              </a:r>
            </a:p>
          </p:txBody>
        </p:sp>
        <p:pic>
          <p:nvPicPr>
            <p:cNvPr id="8" name="Oxygéno DGSCGC">
              <a:hlinkClick r:id="" action="ppaction://media"/>
              <a:extLst>
                <a:ext uri="{FF2B5EF4-FFF2-40B4-BE49-F238E27FC236}">
                  <a16:creationId xmlns:a16="http://schemas.microsoft.com/office/drawing/2014/main" id="{20F63F41-EE3E-FCFA-27A3-DA2CA7779E17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end="1.7943329427E6"/>
                  </p14:media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2130242" y="1164236"/>
              <a:ext cx="1113949" cy="626596"/>
            </a:xfrm>
            <a:prstGeom prst="rect">
              <a:avLst/>
            </a:prstGeom>
          </p:spPr>
        </p:pic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D9575692-59F7-8FDF-7F3A-95628C4DD6D6}"/>
              </a:ext>
            </a:extLst>
          </p:cNvPr>
          <p:cNvSpPr/>
          <p:nvPr/>
        </p:nvSpPr>
        <p:spPr>
          <a:xfrm>
            <a:off x="8548930" y="2956810"/>
            <a:ext cx="3456869" cy="9443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/>
              <a:t>Détresse circulatoire</a:t>
            </a:r>
          </a:p>
          <a:p>
            <a:r>
              <a:rPr lang="fr-FR" b="1" dirty="0"/>
              <a:t>et oxygénothérapie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5FF4690-629E-F9C2-5BE1-BE9931DFBAB3}"/>
              </a:ext>
            </a:extLst>
          </p:cNvPr>
          <p:cNvSpPr/>
          <p:nvPr/>
        </p:nvSpPr>
        <p:spPr>
          <a:xfrm>
            <a:off x="186200" y="1288421"/>
            <a:ext cx="3454775" cy="9443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/>
              <a:t>L’inhalation</a:t>
            </a:r>
          </a:p>
          <a:p>
            <a:r>
              <a:rPr lang="fr-FR" b="1" dirty="0"/>
              <a:t>d’oxygène</a:t>
            </a:r>
          </a:p>
        </p:txBody>
      </p:sp>
      <p:pic>
        <p:nvPicPr>
          <p:cNvPr id="22" name="Oxygéno DGSCGC">
            <a:hlinkClick r:id="" action="ppaction://media"/>
            <a:extLst>
              <a:ext uri="{FF2B5EF4-FFF2-40B4-BE49-F238E27FC236}">
                <a16:creationId xmlns:a16="http://schemas.microsoft.com/office/drawing/2014/main" id="{19ED893A-7762-B2F4-5AA1-A798D7993B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00" end="1.6023329427E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3587" y="1461534"/>
            <a:ext cx="1165831" cy="655780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AF8634F5-7A67-2FB9-0878-186B76D9A64D}"/>
              </a:ext>
            </a:extLst>
          </p:cNvPr>
          <p:cNvGrpSpPr/>
          <p:nvPr/>
        </p:nvGrpSpPr>
        <p:grpSpPr>
          <a:xfrm>
            <a:off x="2647662" y="2086742"/>
            <a:ext cx="3287625" cy="944380"/>
            <a:chOff x="2647662" y="2086742"/>
            <a:chExt cx="3287625" cy="94438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EC5E2786-7FC3-DFA1-76B2-21DF5155CB17}"/>
                </a:ext>
              </a:extLst>
            </p:cNvPr>
            <p:cNvSpPr/>
            <p:nvPr/>
          </p:nvSpPr>
          <p:spPr>
            <a:xfrm>
              <a:off x="2647662" y="2086742"/>
              <a:ext cx="3287625" cy="9443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 dirty="0"/>
                <a:t>L’oxygénothérapie</a:t>
              </a:r>
            </a:p>
            <a:p>
              <a:r>
                <a:rPr lang="fr-FR" b="1" dirty="0"/>
                <a:t>Noyade</a:t>
              </a:r>
            </a:p>
          </p:txBody>
        </p:sp>
        <p:pic>
          <p:nvPicPr>
            <p:cNvPr id="24" name="Oxygéno DGSCGC">
              <a:hlinkClick r:id="" action="ppaction://media"/>
              <a:extLst>
                <a:ext uri="{FF2B5EF4-FFF2-40B4-BE49-F238E27FC236}">
                  <a16:creationId xmlns:a16="http://schemas.microsoft.com/office/drawing/2014/main" id="{F67B81BE-DA5E-3E80-355F-A418C2165800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215200" end="1.4953329427E6"/>
                  </p14:media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4652617" y="2243972"/>
              <a:ext cx="1165831" cy="655780"/>
            </a:xfrm>
            <a:prstGeom prst="rect">
              <a:avLst/>
            </a:prstGeom>
          </p:spPr>
        </p:pic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BFFA9320-F20F-706E-40E5-9E15430AC319}"/>
              </a:ext>
            </a:extLst>
          </p:cNvPr>
          <p:cNvGrpSpPr/>
          <p:nvPr/>
        </p:nvGrpSpPr>
        <p:grpSpPr>
          <a:xfrm>
            <a:off x="186200" y="2938939"/>
            <a:ext cx="3454775" cy="944380"/>
            <a:chOff x="186200" y="2938939"/>
            <a:chExt cx="3454775" cy="94438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AC14858D-4879-949C-F1D5-601DC400CF18}"/>
                </a:ext>
              </a:extLst>
            </p:cNvPr>
            <p:cNvSpPr/>
            <p:nvPr/>
          </p:nvSpPr>
          <p:spPr>
            <a:xfrm>
              <a:off x="186200" y="2938939"/>
              <a:ext cx="3454775" cy="9443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 dirty="0"/>
                <a:t>L’insufflation</a:t>
              </a:r>
            </a:p>
            <a:p>
              <a:r>
                <a:rPr lang="fr-FR" b="1" dirty="0"/>
                <a:t>d’oxygène</a:t>
              </a:r>
            </a:p>
          </p:txBody>
        </p:sp>
        <p:pic>
          <p:nvPicPr>
            <p:cNvPr id="25" name="Oxygéno DGSCGC">
              <a:hlinkClick r:id="" action="ppaction://media"/>
              <a:extLst>
                <a:ext uri="{FF2B5EF4-FFF2-40B4-BE49-F238E27FC236}">
                  <a16:creationId xmlns:a16="http://schemas.microsoft.com/office/drawing/2014/main" id="{168DA719-41E1-B1C5-34B9-0F78B88A3321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322600" end="1.4200329427E6"/>
                  </p14:media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1913587" y="3088490"/>
              <a:ext cx="1165831" cy="655780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2BFB977B-99D4-FF27-6821-4203B5F8D1F6}"/>
              </a:ext>
            </a:extLst>
          </p:cNvPr>
          <p:cNvGrpSpPr/>
          <p:nvPr/>
        </p:nvGrpSpPr>
        <p:grpSpPr>
          <a:xfrm>
            <a:off x="2647662" y="3737260"/>
            <a:ext cx="3287624" cy="944380"/>
            <a:chOff x="2647662" y="3737260"/>
            <a:chExt cx="3287624" cy="94438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209CFFBD-D540-344F-5518-243CA194B216}"/>
                </a:ext>
              </a:extLst>
            </p:cNvPr>
            <p:cNvSpPr/>
            <p:nvPr/>
          </p:nvSpPr>
          <p:spPr>
            <a:xfrm>
              <a:off x="2647662" y="3737260"/>
              <a:ext cx="3287624" cy="9443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 dirty="0"/>
                <a:t>Risques et</a:t>
              </a:r>
            </a:p>
            <a:p>
              <a:r>
                <a:rPr lang="fr-FR" b="1" dirty="0"/>
                <a:t>contre-indications</a:t>
              </a:r>
            </a:p>
          </p:txBody>
        </p:sp>
        <p:pic>
          <p:nvPicPr>
            <p:cNvPr id="26" name="Oxygéno DGSCGC">
              <a:hlinkClick r:id="" action="ppaction://media"/>
              <a:extLst>
                <a:ext uri="{FF2B5EF4-FFF2-40B4-BE49-F238E27FC236}">
                  <a16:creationId xmlns:a16="http://schemas.microsoft.com/office/drawing/2014/main" id="{60E8EE81-DD94-EEF1-A73A-FEB3B5A28179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397300" end="1.1420329427E6"/>
                  </p14:media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4652616" y="3881560"/>
              <a:ext cx="1165831" cy="655780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066134CC-262D-E9CF-BF09-44196EABB893}"/>
              </a:ext>
            </a:extLst>
          </p:cNvPr>
          <p:cNvGrpSpPr/>
          <p:nvPr/>
        </p:nvGrpSpPr>
        <p:grpSpPr>
          <a:xfrm>
            <a:off x="186200" y="4592909"/>
            <a:ext cx="3454775" cy="944380"/>
            <a:chOff x="186200" y="4592909"/>
            <a:chExt cx="3454775" cy="94438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EFF460A7-4511-7B90-D17F-C32BDF086BA3}"/>
                </a:ext>
              </a:extLst>
            </p:cNvPr>
            <p:cNvSpPr/>
            <p:nvPr/>
          </p:nvSpPr>
          <p:spPr>
            <a:xfrm>
              <a:off x="186200" y="4592909"/>
              <a:ext cx="3454775" cy="9443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 dirty="0"/>
                <a:t>L’oxygénothérapie</a:t>
              </a:r>
            </a:p>
            <a:p>
              <a:r>
                <a:rPr lang="fr-FR" b="1" dirty="0"/>
                <a:t>AVC</a:t>
              </a:r>
            </a:p>
            <a:p>
              <a:r>
                <a:rPr lang="fr-FR" b="1" dirty="0"/>
                <a:t>maladies cardiaques</a:t>
              </a:r>
            </a:p>
          </p:txBody>
        </p:sp>
        <p:pic>
          <p:nvPicPr>
            <p:cNvPr id="27" name="Oxygéno DGSCGC">
              <a:hlinkClick r:id="" action="ppaction://media"/>
              <a:extLst>
                <a:ext uri="{FF2B5EF4-FFF2-40B4-BE49-F238E27FC236}">
                  <a16:creationId xmlns:a16="http://schemas.microsoft.com/office/drawing/2014/main" id="{DC17A5C0-8D80-5D77-BA3E-17E82779CB5A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675400" end="992332.9427"/>
                  </p14:media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2345906" y="4740686"/>
              <a:ext cx="1165831" cy="655780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3111E112-6FFA-E893-9383-BC51ECB5AF8F}"/>
              </a:ext>
            </a:extLst>
          </p:cNvPr>
          <p:cNvGrpSpPr/>
          <p:nvPr/>
        </p:nvGrpSpPr>
        <p:grpSpPr>
          <a:xfrm>
            <a:off x="8548932" y="1285040"/>
            <a:ext cx="3456869" cy="944380"/>
            <a:chOff x="8548932" y="1285040"/>
            <a:chExt cx="3456869" cy="94438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6DFA042-F7AA-1AFA-7C1F-B7A028614828}"/>
                </a:ext>
              </a:extLst>
            </p:cNvPr>
            <p:cNvSpPr/>
            <p:nvPr/>
          </p:nvSpPr>
          <p:spPr>
            <a:xfrm>
              <a:off x="8548932" y="1285040"/>
              <a:ext cx="3456869" cy="9443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 dirty="0"/>
                <a:t>L’oxygénothérapie</a:t>
              </a:r>
            </a:p>
            <a:p>
              <a:r>
                <a:rPr lang="fr-FR" b="1" dirty="0"/>
                <a:t>IRC détresse vitale</a:t>
              </a:r>
            </a:p>
          </p:txBody>
        </p:sp>
        <p:pic>
          <p:nvPicPr>
            <p:cNvPr id="28" name="Oxygéno DGSCGC">
              <a:hlinkClick r:id="" action="ppaction://media"/>
              <a:extLst>
                <a:ext uri="{FF2B5EF4-FFF2-40B4-BE49-F238E27FC236}">
                  <a16:creationId xmlns:a16="http://schemas.microsoft.com/office/drawing/2014/main" id="{4B079DD7-DF59-1A32-B05E-5CB72A646DE3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826000" end="905432.9427"/>
                  </p14:media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10672820" y="1461534"/>
              <a:ext cx="1165831" cy="655780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A2138174-D665-9DB8-AE39-396F57586AA8}"/>
              </a:ext>
            </a:extLst>
          </p:cNvPr>
          <p:cNvGrpSpPr/>
          <p:nvPr/>
        </p:nvGrpSpPr>
        <p:grpSpPr>
          <a:xfrm>
            <a:off x="6254620" y="2084924"/>
            <a:ext cx="3289719" cy="944380"/>
            <a:chOff x="6254620" y="2084924"/>
            <a:chExt cx="3289719" cy="94438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1791F7FC-C943-130B-C943-B5B4E61209C2}"/>
                </a:ext>
              </a:extLst>
            </p:cNvPr>
            <p:cNvSpPr/>
            <p:nvPr/>
          </p:nvSpPr>
          <p:spPr>
            <a:xfrm>
              <a:off x="6254620" y="2084924"/>
              <a:ext cx="3289719" cy="9443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 dirty="0"/>
                <a:t>Les appareils de</a:t>
              </a:r>
            </a:p>
            <a:p>
              <a:r>
                <a:rPr lang="fr-FR" b="1" dirty="0"/>
                <a:t>mesure</a:t>
              </a:r>
            </a:p>
            <a:p>
              <a:r>
                <a:rPr lang="fr-FR" b="1" dirty="0"/>
                <a:t>Fiabilité, limites</a:t>
              </a:r>
            </a:p>
          </p:txBody>
        </p:sp>
        <p:pic>
          <p:nvPicPr>
            <p:cNvPr id="33" name="Oxygéno DGSCGC">
              <a:hlinkClick r:id="" action="ppaction://media"/>
              <a:extLst>
                <a:ext uri="{FF2B5EF4-FFF2-40B4-BE49-F238E27FC236}">
                  <a16:creationId xmlns:a16="http://schemas.microsoft.com/office/drawing/2014/main" id="{2C4EC649-D9F7-7797-AE14-D54F5CDB4A04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912500" end="614332.9427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8240641" y="2225831"/>
              <a:ext cx="1165831" cy="655780"/>
            </a:xfrm>
            <a:prstGeom prst="rect">
              <a:avLst/>
            </a:prstGeom>
          </p:spPr>
        </p:pic>
      </p:grpSp>
      <p:pic>
        <p:nvPicPr>
          <p:cNvPr id="35" name="Oxygéno DGSCGC">
            <a:hlinkClick r:id="" action="ppaction://media"/>
            <a:extLst>
              <a:ext uri="{FF2B5EF4-FFF2-40B4-BE49-F238E27FC236}">
                <a16:creationId xmlns:a16="http://schemas.microsoft.com/office/drawing/2014/main" id="{E945FE2E-3FCE-602B-D5C2-CDAB084809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4000" end="195332.942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2818" y="3099621"/>
            <a:ext cx="1165831" cy="655780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6545C352-7D0E-8D5E-599E-5F06D946A6CA}"/>
              </a:ext>
            </a:extLst>
          </p:cNvPr>
          <p:cNvGrpSpPr/>
          <p:nvPr/>
        </p:nvGrpSpPr>
        <p:grpSpPr>
          <a:xfrm>
            <a:off x="6254620" y="3737260"/>
            <a:ext cx="3289719" cy="944380"/>
            <a:chOff x="6254620" y="3737260"/>
            <a:chExt cx="3289719" cy="94438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9B812E2-959D-9176-E48B-DD59F992C0F7}"/>
                </a:ext>
              </a:extLst>
            </p:cNvPr>
            <p:cNvSpPr/>
            <p:nvPr/>
          </p:nvSpPr>
          <p:spPr>
            <a:xfrm>
              <a:off x="6254620" y="3737260"/>
              <a:ext cx="3289719" cy="9443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 dirty="0"/>
                <a:t>Conclusion</a:t>
              </a:r>
            </a:p>
          </p:txBody>
        </p:sp>
        <p:pic>
          <p:nvPicPr>
            <p:cNvPr id="37" name="Oxygéno DGSCGC">
              <a:hlinkClick r:id="" action="ppaction://media"/>
              <a:extLst>
                <a:ext uri="{FF2B5EF4-FFF2-40B4-BE49-F238E27FC236}">
                  <a16:creationId xmlns:a16="http://schemas.microsoft.com/office/drawing/2014/main" id="{6C88A39D-B092-C681-E41C-F5E2A5F6C363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1623000" end="76332.9427"/>
                  </p14:media>
                </p:ext>
              </p:extLst>
            </p:nvPr>
          </p:nvPicPr>
          <p:blipFill>
            <a:blip r:embed="rId14"/>
            <a:stretch>
              <a:fillRect/>
            </a:stretch>
          </p:blipFill>
          <p:spPr>
            <a:xfrm>
              <a:off x="8240641" y="3881560"/>
              <a:ext cx="1165831" cy="655780"/>
            </a:xfrm>
            <a:prstGeom prst="rect">
              <a:avLst/>
            </a:prstGeom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1338B49-F59F-3717-2EC0-A2FD27B20C92}"/>
              </a:ext>
            </a:extLst>
          </p:cNvPr>
          <p:cNvGrpSpPr/>
          <p:nvPr/>
        </p:nvGrpSpPr>
        <p:grpSpPr>
          <a:xfrm>
            <a:off x="8548931" y="4592909"/>
            <a:ext cx="3456868" cy="944380"/>
            <a:chOff x="8548931" y="4592909"/>
            <a:chExt cx="3456868" cy="94438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C7863718-8CAA-3CA9-3F4E-0D885739E673}"/>
                </a:ext>
              </a:extLst>
            </p:cNvPr>
            <p:cNvSpPr/>
            <p:nvPr/>
          </p:nvSpPr>
          <p:spPr>
            <a:xfrm>
              <a:off x="8548931" y="4592909"/>
              <a:ext cx="3456868" cy="9443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 dirty="0"/>
                <a:t>Orientation</a:t>
              </a:r>
            </a:p>
            <a:p>
              <a:r>
                <a:rPr lang="fr-FR" b="1" dirty="0"/>
                <a:t>à venir</a:t>
              </a:r>
            </a:p>
          </p:txBody>
        </p:sp>
        <p:pic>
          <p:nvPicPr>
            <p:cNvPr id="38" name="Oxygéno DGSCGC">
              <a:hlinkClick r:id="" action="ppaction://media"/>
              <a:extLst>
                <a:ext uri="{FF2B5EF4-FFF2-40B4-BE49-F238E27FC236}">
                  <a16:creationId xmlns:a16="http://schemas.microsoft.com/office/drawing/2014/main" id="{5BD382F4-9C37-DB12-B9F7-91B657B618EA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1742000" end="0.9427"/>
                  </p14:media>
                </p:ext>
              </p:extLst>
            </p:nvPr>
          </p:nvPicPr>
          <p:blipFill>
            <a:blip r:embed="rId15"/>
            <a:stretch>
              <a:fillRect/>
            </a:stretch>
          </p:blipFill>
          <p:spPr>
            <a:xfrm>
              <a:off x="10672817" y="4740686"/>
              <a:ext cx="1165831" cy="655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1848843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 fullScrn="1"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 fullScrn="1"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 fullScrn="1">
              <p:cMediaNode vol="80000">
                <p:cTn id="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 fullScrn="1">
              <p:cMediaNode vol="80000">
                <p:cTn id="6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 fullScrn="1"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 fullScrn="1"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39439-4FB0-80AB-EDA0-AE6C38073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3">
            <a:extLst>
              <a:ext uri="{FF2B5EF4-FFF2-40B4-BE49-F238E27FC236}">
                <a16:creationId xmlns:a16="http://schemas.microsoft.com/office/drawing/2014/main" id="{0CC55A5E-2277-CCC3-5574-87E1F86F7F52}"/>
              </a:ext>
            </a:extLst>
          </p:cNvPr>
          <p:cNvSpPr/>
          <p:nvPr/>
        </p:nvSpPr>
        <p:spPr>
          <a:xfrm>
            <a:off x="0" y="0"/>
            <a:ext cx="3108600" cy="6857640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91" name="Image 4">
            <a:extLst>
              <a:ext uri="{FF2B5EF4-FFF2-40B4-BE49-F238E27FC236}">
                <a16:creationId xmlns:a16="http://schemas.microsoft.com/office/drawing/2014/main" id="{71F132CF-A9FC-9219-AD8B-340680189F5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pic>
        <p:nvPicPr>
          <p:cNvPr id="92" name="Image 5">
            <a:extLst>
              <a:ext uri="{FF2B5EF4-FFF2-40B4-BE49-F238E27FC236}">
                <a16:creationId xmlns:a16="http://schemas.microsoft.com/office/drawing/2014/main" id="{3D9A6FCD-923A-2952-96F7-8CC801ACB3E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486400" y="3256920"/>
            <a:ext cx="1218960" cy="344160"/>
          </a:xfrm>
          <a:prstGeom prst="rect">
            <a:avLst/>
          </a:prstGeom>
          <a:ln w="0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509F26-FACB-3F79-FB35-0DBB98B86656}"/>
              </a:ext>
            </a:extLst>
          </p:cNvPr>
          <p:cNvSpPr/>
          <p:nvPr/>
        </p:nvSpPr>
        <p:spPr>
          <a:xfrm>
            <a:off x="2156604" y="2108780"/>
            <a:ext cx="9230264" cy="2640440"/>
          </a:xfrm>
          <a:prstGeom prst="rect">
            <a:avLst/>
          </a:prstGeom>
          <a:solidFill>
            <a:srgbClr val="698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buNone/>
            </a:pPr>
            <a:r>
              <a:rPr lang="fr-FR" sz="4500" b="1" spc="-1" dirty="0">
                <a:solidFill>
                  <a:srgbClr val="FFFFFF"/>
                </a:solidFill>
                <a:latin typeface="Marianne"/>
              </a:rPr>
              <a:t>QUESTIONS ET OBSERVATIONS</a:t>
            </a:r>
            <a:endParaRPr lang="fr-FR" sz="4500" spc="-1" dirty="0">
              <a:latin typeface="Arial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3F1D5F-6577-9DD6-9465-C44B961D9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472C-B0FA-4276-9329-676D6945266C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2956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3"/>
          <p:cNvSpPr/>
          <p:nvPr/>
        </p:nvSpPr>
        <p:spPr>
          <a:xfrm>
            <a:off x="7301345" y="1607040"/>
            <a:ext cx="4890655" cy="5250960"/>
          </a:xfrm>
          <a:prstGeom prst="rect">
            <a:avLst/>
          </a:prstGeom>
          <a:solidFill>
            <a:srgbClr val="203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400" spc="-1" dirty="0">
                <a:solidFill>
                  <a:srgbClr val="FFFFFF"/>
                </a:solidFill>
                <a:latin typeface="Marianne"/>
              </a:rPr>
              <a:t>Merci pour votre participation</a:t>
            </a:r>
            <a:endParaRPr lang="fr-FR" sz="440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fr-FR" sz="4400" b="0" strike="noStrike" spc="-1" dirty="0">
              <a:latin typeface="Arial"/>
            </a:endParaRPr>
          </a:p>
        </p:txBody>
      </p:sp>
      <p:pic>
        <p:nvPicPr>
          <p:cNvPr id="86" name="Image 6"/>
          <p:cNvPicPr/>
          <p:nvPr/>
        </p:nvPicPr>
        <p:blipFill>
          <a:blip r:embed="rId2"/>
          <a:stretch/>
        </p:blipFill>
        <p:spPr>
          <a:xfrm>
            <a:off x="8663040" y="5749920"/>
            <a:ext cx="3306960" cy="933840"/>
          </a:xfrm>
          <a:prstGeom prst="rect">
            <a:avLst/>
          </a:prstGeom>
          <a:ln w="0"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1548882" y="3335694"/>
            <a:ext cx="4890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5">
                    <a:lumMod val="50000"/>
                  </a:schemeClr>
                </a:solidFill>
              </a:rPr>
              <a:t>L’administration d’oxygène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26" y="306005"/>
            <a:ext cx="1703859" cy="116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495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</Words>
  <Application>Microsoft Office PowerPoint</Application>
  <PresentationFormat>Grand écran</PresentationFormat>
  <Paragraphs>49</Paragraphs>
  <Slides>7</Slides>
  <Notes>0</Notes>
  <HiddenSlides>0</HiddenSlides>
  <MMClips>11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Marianne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/>
  <cp:revision>9</cp:revision>
  <dcterms:created xsi:type="dcterms:W3CDTF">2025-04-07T07:56:55Z</dcterms:created>
  <dcterms:modified xsi:type="dcterms:W3CDTF">2025-06-03T08:13:19Z</dcterms:modified>
</cp:coreProperties>
</file>