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32"/>
  </p:notesMasterIdLst>
  <p:handoutMasterIdLst>
    <p:handoutMasterId r:id="rId33"/>
  </p:handoutMasterIdLst>
  <p:sldIdLst>
    <p:sldId id="315" r:id="rId2"/>
    <p:sldId id="449" r:id="rId3"/>
    <p:sldId id="450" r:id="rId4"/>
    <p:sldId id="451" r:id="rId5"/>
    <p:sldId id="452" r:id="rId6"/>
    <p:sldId id="453" r:id="rId7"/>
    <p:sldId id="454" r:id="rId8"/>
    <p:sldId id="455" r:id="rId9"/>
    <p:sldId id="456" r:id="rId10"/>
    <p:sldId id="457" r:id="rId11"/>
    <p:sldId id="458" r:id="rId12"/>
    <p:sldId id="459" r:id="rId13"/>
    <p:sldId id="461" r:id="rId14"/>
    <p:sldId id="462" r:id="rId15"/>
    <p:sldId id="463" r:id="rId16"/>
    <p:sldId id="464" r:id="rId17"/>
    <p:sldId id="465" r:id="rId18"/>
    <p:sldId id="466" r:id="rId19"/>
    <p:sldId id="467" r:id="rId20"/>
    <p:sldId id="468" r:id="rId21"/>
    <p:sldId id="469" r:id="rId22"/>
    <p:sldId id="470" r:id="rId23"/>
    <p:sldId id="471" r:id="rId24"/>
    <p:sldId id="472" r:id="rId25"/>
    <p:sldId id="473" r:id="rId26"/>
    <p:sldId id="474" r:id="rId27"/>
    <p:sldId id="475" r:id="rId28"/>
    <p:sldId id="476" r:id="rId29"/>
    <p:sldId id="477" r:id="rId30"/>
    <p:sldId id="460" r:id="rId31"/>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32"/>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dirty="0"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4689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a14="http://schemas.microsoft.com/office/drawing/2010/main" xmlns="">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gi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fr.wikipedia.org/wiki/Fichier:Poutrelle.sv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064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600" kern="1200" dirty="0">
                <a:ln w="50800"/>
                <a:latin typeface="Arial" charset="0"/>
                <a:ea typeface="+mn-ea"/>
                <a:cs typeface="Arial" charset="0"/>
              </a:rPr>
              <a:t>Les structures métalliques</a:t>
            </a: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851920" y="2564904"/>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635896" y="3429000"/>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707904" y="2132856"/>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sp>
        <p:nvSpPr>
          <p:cNvPr id="44034" name="AutoShape 2" descr="Prix d'une charpente métallique - Travaux.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4036" name="AutoShape 4" descr="Prix d'une charpente métallique - Travaux.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téléchargement.jpg"/>
          <p:cNvPicPr>
            <a:picLocks noChangeAspect="1"/>
          </p:cNvPicPr>
          <p:nvPr/>
        </p:nvPicPr>
        <p:blipFill>
          <a:blip r:embed="rId4"/>
          <a:stretch>
            <a:fillRect/>
          </a:stretch>
        </p:blipFill>
        <p:spPr>
          <a:xfrm>
            <a:off x="971600" y="2204864"/>
            <a:ext cx="2628900" cy="1743075"/>
          </a:xfrm>
          <a:prstGeom prst="rect">
            <a:avLst/>
          </a:prstGeom>
        </p:spPr>
      </p:pic>
      <p:pic>
        <p:nvPicPr>
          <p:cNvPr id="15" name="Image 11" descr="DSC0505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2200447"/>
            <a:ext cx="2592288" cy="17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sp>
        <p:nvSpPr>
          <p:cNvPr id="13" name="Text Box 11"/>
          <p:cNvSpPr txBox="1">
            <a:spLocks noChangeArrowheads="1"/>
          </p:cNvSpPr>
          <p:nvPr/>
        </p:nvSpPr>
        <p:spPr bwMode="auto">
          <a:xfrm>
            <a:off x="1331640" y="1700808"/>
            <a:ext cx="2287587" cy="461962"/>
          </a:xfrm>
          <a:prstGeom prst="rect">
            <a:avLst/>
          </a:prstGeom>
          <a:noFill/>
          <a:ln w="9525">
            <a:noFill/>
            <a:miter lim="800000"/>
            <a:headEnd/>
            <a:tailEnd/>
          </a:ln>
        </p:spPr>
        <p:txBody>
          <a:bodyPr wrap="none">
            <a:spAutoFit/>
          </a:bodyPr>
          <a:lstStyle/>
          <a:p>
            <a:r>
              <a:rPr lang="fr-FR" sz="2400" b="1" dirty="0">
                <a:solidFill>
                  <a:srgbClr val="FF0000"/>
                </a:solidFill>
              </a:rPr>
              <a:t>Ruines totales</a:t>
            </a:r>
          </a:p>
        </p:txBody>
      </p:sp>
      <p:pic>
        <p:nvPicPr>
          <p:cNvPr id="14" name="Picture 2" descr="http://static.lexpress.fr/medias/1146/587129_firemen-extinguish-the-burning-school-val-d-huisne-in-le-mans-western-france.jpg"/>
          <p:cNvPicPr>
            <a:picLocks noChangeAspect="1" noChangeArrowheads="1"/>
          </p:cNvPicPr>
          <p:nvPr/>
        </p:nvPicPr>
        <p:blipFill>
          <a:blip r:embed="rId3" cstate="print"/>
          <a:srcRect/>
          <a:stretch>
            <a:fillRect/>
          </a:stretch>
        </p:blipFill>
        <p:spPr bwMode="auto">
          <a:xfrm>
            <a:off x="179512" y="2420888"/>
            <a:ext cx="4716016" cy="3140952"/>
          </a:xfrm>
          <a:prstGeom prst="rect">
            <a:avLst/>
          </a:prstGeom>
          <a:noFill/>
          <a:ln w="19050">
            <a:solidFill>
              <a:srgbClr val="FFFF00"/>
            </a:solidFill>
            <a:miter lim="800000"/>
            <a:headEnd/>
            <a:tailEnd/>
          </a:ln>
        </p:spPr>
      </p:pic>
      <p:sp>
        <p:nvSpPr>
          <p:cNvPr id="17" name="Text Box 12"/>
          <p:cNvSpPr txBox="1">
            <a:spLocks noChangeArrowheads="1"/>
          </p:cNvSpPr>
          <p:nvPr/>
        </p:nvSpPr>
        <p:spPr bwMode="auto">
          <a:xfrm>
            <a:off x="6588224" y="4307481"/>
            <a:ext cx="1279525" cy="461963"/>
          </a:xfrm>
          <a:prstGeom prst="rect">
            <a:avLst/>
          </a:prstGeom>
          <a:noFill/>
          <a:ln w="9525">
            <a:noFill/>
            <a:miter lim="800000"/>
            <a:headEnd/>
            <a:tailEnd/>
          </a:ln>
        </p:spPr>
        <p:txBody>
          <a:bodyPr wrap="none">
            <a:spAutoFit/>
          </a:bodyPr>
          <a:lstStyle/>
          <a:p>
            <a:r>
              <a:rPr lang="fr-FR" sz="2400" b="1" dirty="0">
                <a:solidFill>
                  <a:srgbClr val="FF0000"/>
                </a:solidFill>
              </a:rPr>
              <a:t>Etape 3</a:t>
            </a:r>
          </a:p>
        </p:txBody>
      </p:sp>
      <p:sp>
        <p:nvSpPr>
          <p:cNvPr id="18" name="Line 4"/>
          <p:cNvSpPr>
            <a:spLocks noChangeShapeType="1"/>
          </p:cNvSpPr>
          <p:nvPr/>
        </p:nvSpPr>
        <p:spPr bwMode="auto">
          <a:xfrm>
            <a:off x="6588224" y="5661248"/>
            <a:ext cx="1368425" cy="0"/>
          </a:xfrm>
          <a:prstGeom prst="line">
            <a:avLst/>
          </a:prstGeom>
          <a:noFill/>
          <a:ln w="38100">
            <a:solidFill>
              <a:schemeClr val="tx1"/>
            </a:solidFill>
            <a:round/>
            <a:headEnd/>
            <a:tailEnd/>
          </a:ln>
        </p:spPr>
        <p:txBody>
          <a:bodyPr/>
          <a:lstStyle/>
          <a:p>
            <a:endParaRPr lang="fr-FR"/>
          </a:p>
        </p:txBody>
      </p:sp>
      <p:sp>
        <p:nvSpPr>
          <p:cNvPr id="20" name="Line 6"/>
          <p:cNvSpPr>
            <a:spLocks noChangeShapeType="1"/>
          </p:cNvSpPr>
          <p:nvPr/>
        </p:nvSpPr>
        <p:spPr bwMode="auto">
          <a:xfrm>
            <a:off x="6588224" y="5229448"/>
            <a:ext cx="0" cy="431800"/>
          </a:xfrm>
          <a:prstGeom prst="line">
            <a:avLst/>
          </a:prstGeom>
          <a:noFill/>
          <a:ln w="38100">
            <a:solidFill>
              <a:schemeClr val="tx1"/>
            </a:solidFill>
            <a:round/>
            <a:headEnd/>
            <a:tailEnd/>
          </a:ln>
        </p:spPr>
        <p:txBody>
          <a:bodyPr/>
          <a:lstStyle/>
          <a:p>
            <a:endParaRPr lang="fr-FR"/>
          </a:p>
        </p:txBody>
      </p:sp>
      <p:sp>
        <p:nvSpPr>
          <p:cNvPr id="21" name="Line 7"/>
          <p:cNvSpPr>
            <a:spLocks noChangeShapeType="1"/>
          </p:cNvSpPr>
          <p:nvPr/>
        </p:nvSpPr>
        <p:spPr bwMode="auto">
          <a:xfrm>
            <a:off x="7950299" y="5229448"/>
            <a:ext cx="0" cy="431800"/>
          </a:xfrm>
          <a:prstGeom prst="line">
            <a:avLst/>
          </a:prstGeom>
          <a:noFill/>
          <a:ln w="38100">
            <a:solidFill>
              <a:schemeClr val="tx1"/>
            </a:solidFill>
            <a:round/>
            <a:headEnd/>
            <a:tailEnd/>
          </a:ln>
        </p:spPr>
        <p:txBody>
          <a:bodyPr/>
          <a:lstStyle/>
          <a:p>
            <a:endParaRPr lang="fr-FR"/>
          </a:p>
        </p:txBody>
      </p:sp>
      <p:pic>
        <p:nvPicPr>
          <p:cNvPr id="22" name="Image 17" descr="lumiere-feu-44.gif"/>
          <p:cNvPicPr>
            <a:picLocks noChangeAspect="1"/>
          </p:cNvPicPr>
          <p:nvPr/>
        </p:nvPicPr>
        <p:blipFill>
          <a:blip r:embed="rId4" cstate="print"/>
          <a:srcRect/>
          <a:stretch>
            <a:fillRect/>
          </a:stretch>
        </p:blipFill>
        <p:spPr bwMode="auto">
          <a:xfrm>
            <a:off x="6872387" y="4605560"/>
            <a:ext cx="720725" cy="1055688"/>
          </a:xfrm>
          <a:prstGeom prst="rect">
            <a:avLst/>
          </a:prstGeom>
          <a:noFill/>
          <a:ln w="9525">
            <a:noFill/>
            <a:miter lim="800000"/>
            <a:headEnd/>
            <a:tailEnd/>
          </a:ln>
        </p:spPr>
      </p:pic>
      <p:sp>
        <p:nvSpPr>
          <p:cNvPr id="23" name="Line 5"/>
          <p:cNvSpPr>
            <a:spLocks noChangeShapeType="1"/>
          </p:cNvSpPr>
          <p:nvPr/>
        </p:nvSpPr>
        <p:spPr bwMode="auto">
          <a:xfrm>
            <a:off x="6588225" y="5229447"/>
            <a:ext cx="719138" cy="358775"/>
          </a:xfrm>
          <a:prstGeom prst="line">
            <a:avLst/>
          </a:prstGeom>
          <a:noFill/>
          <a:ln w="38100">
            <a:solidFill>
              <a:schemeClr val="tx1"/>
            </a:solidFill>
            <a:round/>
            <a:headEnd/>
            <a:tailEnd/>
          </a:ln>
        </p:spPr>
        <p:txBody>
          <a:bodyPr/>
          <a:lstStyle/>
          <a:p>
            <a:endParaRPr lang="fr-FR"/>
          </a:p>
        </p:txBody>
      </p:sp>
      <p:sp>
        <p:nvSpPr>
          <p:cNvPr id="24" name="Line 8"/>
          <p:cNvSpPr>
            <a:spLocks noChangeShapeType="1"/>
          </p:cNvSpPr>
          <p:nvPr/>
        </p:nvSpPr>
        <p:spPr bwMode="auto">
          <a:xfrm flipV="1">
            <a:off x="7151887" y="5266756"/>
            <a:ext cx="792162" cy="287337"/>
          </a:xfrm>
          <a:prstGeom prst="line">
            <a:avLst/>
          </a:prstGeom>
          <a:noFill/>
          <a:ln w="38100">
            <a:solidFill>
              <a:schemeClr val="tx1"/>
            </a:solidFill>
            <a:round/>
            <a:headEnd/>
            <a:tailEnd/>
          </a:ln>
        </p:spPr>
        <p:txBody>
          <a:bodyPr/>
          <a:lstStyle/>
          <a:p>
            <a:endParaRPr lang="fr-FR"/>
          </a:p>
        </p:txBody>
      </p:sp>
      <p:pic>
        <p:nvPicPr>
          <p:cNvPr id="15" name="Picture 1" descr="C:\Users\LAURENT\Pictures\RCCI LOIRE\DSC00928.JPG"/>
          <p:cNvPicPr>
            <a:picLocks noChangeAspect="1" noChangeArrowheads="1"/>
          </p:cNvPicPr>
          <p:nvPr/>
        </p:nvPicPr>
        <p:blipFill>
          <a:blip r:embed="rId5" cstate="print"/>
          <a:srcRect/>
          <a:stretch>
            <a:fillRect/>
          </a:stretch>
        </p:blipFill>
        <p:spPr bwMode="auto">
          <a:xfrm>
            <a:off x="5004048" y="1196752"/>
            <a:ext cx="3922713" cy="2625725"/>
          </a:xfrm>
          <a:prstGeom prst="rect">
            <a:avLst/>
          </a:prstGeom>
          <a:noFill/>
          <a:ln w="9525">
            <a:solidFill>
              <a:srgbClr val="FFFF00"/>
            </a:solidFill>
            <a:miter lim="800000"/>
            <a:headEnd/>
            <a:tailEnd/>
          </a:ln>
        </p:spPr>
      </p:pic>
    </p:spTree>
    <p:extLst>
      <p:ext uri="{BB962C8B-B14F-4D97-AF65-F5344CB8AC3E}">
        <p14:creationId xmlns:p14="http://schemas.microsoft.com/office/powerpoint/2010/main" val="2626020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4000" dirty="0">
                <a:solidFill>
                  <a:srgbClr val="FFFF00"/>
                </a:solidFill>
              </a:rPr>
              <a:t>Les différents types de </a:t>
            </a:r>
            <a:r>
              <a:rPr lang="fr-FR" sz="4000" dirty="0" smtClean="0">
                <a:solidFill>
                  <a:srgbClr val="FFFF00"/>
                </a:solidFill>
              </a:rPr>
              <a:t>bardage:</a:t>
            </a:r>
            <a:endParaRPr lang="fr-FR" sz="4000" dirty="0">
              <a:solidFill>
                <a:srgbClr val="FFFF00"/>
              </a:solidFill>
            </a:endParaRPr>
          </a:p>
        </p:txBody>
      </p:sp>
      <p:sp>
        <p:nvSpPr>
          <p:cNvPr id="7" name="Rectangle 6"/>
          <p:cNvSpPr>
            <a:spLocks noChangeArrowheads="1"/>
          </p:cNvSpPr>
          <p:nvPr/>
        </p:nvSpPr>
        <p:spPr bwMode="auto">
          <a:xfrm>
            <a:off x="179388" y="1038225"/>
            <a:ext cx="8351837" cy="2554288"/>
          </a:xfrm>
          <a:prstGeom prst="rect">
            <a:avLst/>
          </a:prstGeom>
          <a:noFill/>
          <a:ln w="9525">
            <a:noFill/>
            <a:miter lim="800000"/>
            <a:headEnd/>
            <a:tailEnd/>
          </a:ln>
        </p:spPr>
        <p:txBody>
          <a:bodyPr>
            <a:spAutoFit/>
          </a:bodyPr>
          <a:lstStyle/>
          <a:p>
            <a:pPr algn="l"/>
            <a:r>
              <a:rPr lang="fr-FR" sz="1600" dirty="0"/>
              <a:t>Les bardages sont des parois qui assurent à la fois :</a:t>
            </a:r>
          </a:p>
          <a:p>
            <a:pPr algn="l"/>
            <a:endParaRPr lang="fr-FR" sz="1600" dirty="0"/>
          </a:p>
          <a:p>
            <a:pPr algn="l">
              <a:buFont typeface="Wingdings" pitchFamily="2" charset="2"/>
              <a:buChar char="Ø"/>
            </a:pPr>
            <a:r>
              <a:rPr lang="fr-FR" sz="1600" dirty="0"/>
              <a:t> la résistance mécanique</a:t>
            </a:r>
          </a:p>
          <a:p>
            <a:pPr algn="l">
              <a:buFont typeface="Wingdings" pitchFamily="2" charset="2"/>
              <a:buChar char="Ø"/>
            </a:pPr>
            <a:r>
              <a:rPr lang="fr-FR" sz="1600" dirty="0"/>
              <a:t> l’étanchéité à l’air et à l’eau</a:t>
            </a:r>
          </a:p>
          <a:p>
            <a:pPr algn="l">
              <a:buFont typeface="Wingdings" pitchFamily="2" charset="2"/>
              <a:buChar char="Ø"/>
            </a:pPr>
            <a:r>
              <a:rPr lang="fr-FR" sz="1600" dirty="0"/>
              <a:t> l’isolation thermique et acoustique</a:t>
            </a:r>
          </a:p>
          <a:p>
            <a:pPr algn="l">
              <a:buFont typeface="Wingdings" pitchFamily="2" charset="2"/>
              <a:buChar char="Ø"/>
            </a:pPr>
            <a:r>
              <a:rPr lang="fr-FR" sz="1600" dirty="0"/>
              <a:t> l’esthétique</a:t>
            </a:r>
          </a:p>
          <a:p>
            <a:pPr algn="l">
              <a:buFontTx/>
              <a:buChar char="-"/>
            </a:pPr>
            <a:endParaRPr lang="fr-FR" sz="1600" b="1" dirty="0"/>
          </a:p>
          <a:p>
            <a:pPr algn="l"/>
            <a:r>
              <a:rPr lang="fr-FR" sz="1600" dirty="0"/>
              <a:t>Ils sont réalisés à partir d’éléments nervurés réalisés en acier ou en aluminium. Il existe une grande variété de formes et de coloris (galvanisés ou pré laqués).</a:t>
            </a:r>
          </a:p>
          <a:p>
            <a:pPr algn="l"/>
            <a:r>
              <a:rPr lang="fr-FR" sz="1600" dirty="0"/>
              <a:t>Les plaques peuvent être posées horizontalement ou verticalement</a:t>
            </a:r>
          </a:p>
        </p:txBody>
      </p:sp>
      <p:pic>
        <p:nvPicPr>
          <p:cNvPr id="8" name="Picture 1" descr="E:\Documents and Settings\FLACHER LAURENT\archives photos\Archive clichés RCCI\RCCI 25 Roanne\DSC02562.JPG"/>
          <p:cNvPicPr>
            <a:picLocks noChangeAspect="1" noChangeArrowheads="1"/>
          </p:cNvPicPr>
          <p:nvPr/>
        </p:nvPicPr>
        <p:blipFill>
          <a:blip r:embed="rId3" cstate="print"/>
          <a:srcRect/>
          <a:stretch>
            <a:fillRect/>
          </a:stretch>
        </p:blipFill>
        <p:spPr bwMode="auto">
          <a:xfrm>
            <a:off x="827881" y="3592513"/>
            <a:ext cx="3527425" cy="2362200"/>
          </a:xfrm>
          <a:prstGeom prst="rect">
            <a:avLst/>
          </a:prstGeom>
          <a:noFill/>
          <a:ln w="9525">
            <a:solidFill>
              <a:srgbClr val="FFFF00"/>
            </a:solidFill>
            <a:miter lim="800000"/>
            <a:headEnd/>
            <a:tailEnd/>
          </a:ln>
        </p:spPr>
      </p:pic>
      <p:pic>
        <p:nvPicPr>
          <p:cNvPr id="9" name="Picture 1" descr="C:\Users\LAURENT\Pictures\Archive clichés RCCI\RCCI 30 BBA\DSC02950.JPG"/>
          <p:cNvPicPr>
            <a:picLocks noChangeAspect="1" noChangeArrowheads="1"/>
          </p:cNvPicPr>
          <p:nvPr/>
        </p:nvPicPr>
        <p:blipFill>
          <a:blip r:embed="rId4" cstate="print"/>
          <a:srcRect/>
          <a:stretch>
            <a:fillRect/>
          </a:stretch>
        </p:blipFill>
        <p:spPr bwMode="auto">
          <a:xfrm>
            <a:off x="4572000" y="3592513"/>
            <a:ext cx="3551238" cy="2376487"/>
          </a:xfrm>
          <a:prstGeom prst="rect">
            <a:avLst/>
          </a:prstGeom>
          <a:noFill/>
          <a:ln w="9525">
            <a:solidFill>
              <a:srgbClr val="FFFF00"/>
            </a:solidFill>
            <a:miter lim="800000"/>
            <a:headEnd/>
            <a:tailEnd/>
          </a:ln>
        </p:spPr>
      </p:pic>
      <p:sp>
        <p:nvSpPr>
          <p:cNvPr id="10" name="Text Box 5"/>
          <p:cNvSpPr txBox="1">
            <a:spLocks noChangeArrowheads="1"/>
          </p:cNvSpPr>
          <p:nvPr/>
        </p:nvSpPr>
        <p:spPr bwMode="auto">
          <a:xfrm>
            <a:off x="2607469" y="6000726"/>
            <a:ext cx="3929062" cy="368300"/>
          </a:xfrm>
          <a:prstGeom prst="rect">
            <a:avLst/>
          </a:prstGeom>
          <a:noFill/>
          <a:ln w="9525">
            <a:noFill/>
            <a:miter lim="800000"/>
            <a:headEnd/>
            <a:tailEnd/>
          </a:ln>
        </p:spPr>
        <p:txBody>
          <a:bodyPr wrap="none">
            <a:spAutoFit/>
          </a:bodyPr>
          <a:lstStyle/>
          <a:p>
            <a:r>
              <a:rPr lang="fr-FR" b="1" dirty="0"/>
              <a:t>Bardages à ondulations verticales</a:t>
            </a: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7" name="Rectangle 5"/>
          <p:cNvSpPr>
            <a:spLocks noChangeArrowheads="1"/>
          </p:cNvSpPr>
          <p:nvPr/>
        </p:nvSpPr>
        <p:spPr bwMode="auto">
          <a:xfrm>
            <a:off x="467544" y="764704"/>
            <a:ext cx="7920038" cy="1508105"/>
          </a:xfrm>
          <a:prstGeom prst="rect">
            <a:avLst/>
          </a:prstGeom>
          <a:noFill/>
          <a:ln w="9525">
            <a:noFill/>
            <a:miter lim="800000"/>
            <a:headEnd/>
            <a:tailEnd/>
          </a:ln>
        </p:spPr>
        <p:txBody>
          <a:bodyPr wrap="square">
            <a:spAutoFit/>
          </a:bodyPr>
          <a:lstStyle/>
          <a:p>
            <a:pPr algn="ctr"/>
            <a:r>
              <a:rPr lang="fr-FR" sz="1400" dirty="0"/>
              <a:t> </a:t>
            </a:r>
            <a:endParaRPr lang="fr-FR" sz="2400" b="1" dirty="0">
              <a:solidFill>
                <a:srgbClr val="0000FF"/>
              </a:solidFill>
            </a:endParaRPr>
          </a:p>
          <a:p>
            <a:endParaRPr lang="fr-FR" b="1" dirty="0">
              <a:solidFill>
                <a:srgbClr val="0000FF"/>
              </a:solidFill>
            </a:endParaRPr>
          </a:p>
          <a:p>
            <a:pPr algn="l"/>
            <a:r>
              <a:rPr lang="fr-FR" sz="1600" dirty="0"/>
              <a:t>C’est une solution économique, qui n’assure pas les fonctions d’isolation.</a:t>
            </a:r>
          </a:p>
          <a:p>
            <a:pPr algn="l"/>
            <a:r>
              <a:rPr lang="fr-FR" sz="1600" dirty="0"/>
              <a:t>Les plaques sont fixées sur des lisses horizontales ou des montants (profilés en U, Z ou I), selon que la pose est verticale ou horizontale.</a:t>
            </a:r>
          </a:p>
          <a:p>
            <a:endParaRPr lang="fr-FR" sz="1400" b="1" dirty="0"/>
          </a:p>
        </p:txBody>
      </p:sp>
      <p:pic>
        <p:nvPicPr>
          <p:cNvPr id="8" name="Picture 1" descr="C:\Users\LAURENT\Pictures\RCCI LOIRE\DSC01935.JPG"/>
          <p:cNvPicPr>
            <a:picLocks noChangeAspect="1" noChangeArrowheads="1"/>
          </p:cNvPicPr>
          <p:nvPr/>
        </p:nvPicPr>
        <p:blipFill>
          <a:blip r:embed="rId3" cstate="print"/>
          <a:srcRect/>
          <a:stretch>
            <a:fillRect/>
          </a:stretch>
        </p:blipFill>
        <p:spPr bwMode="auto">
          <a:xfrm>
            <a:off x="179512" y="2276872"/>
            <a:ext cx="5271460" cy="3528392"/>
          </a:xfrm>
          <a:prstGeom prst="rect">
            <a:avLst/>
          </a:prstGeom>
          <a:noFill/>
          <a:ln w="9525">
            <a:solidFill>
              <a:srgbClr val="FFFF00"/>
            </a:solidFill>
            <a:miter lim="800000"/>
            <a:headEnd/>
            <a:tailEnd/>
          </a:ln>
        </p:spPr>
      </p:pic>
      <p:pic>
        <p:nvPicPr>
          <p:cNvPr id="9" name="Picture 11" descr="IMAGE010"/>
          <p:cNvPicPr>
            <a:picLocks noChangeAspect="1" noChangeArrowheads="1"/>
          </p:cNvPicPr>
          <p:nvPr/>
        </p:nvPicPr>
        <p:blipFill>
          <a:blip r:embed="rId4" cstate="print"/>
          <a:srcRect/>
          <a:stretch>
            <a:fillRect/>
          </a:stretch>
        </p:blipFill>
        <p:spPr bwMode="auto">
          <a:xfrm>
            <a:off x="5724128" y="2564904"/>
            <a:ext cx="3189604" cy="2664296"/>
          </a:xfrm>
          <a:prstGeom prst="rect">
            <a:avLst/>
          </a:prstGeom>
          <a:noFill/>
          <a:ln w="9525">
            <a:noFill/>
            <a:miter lim="800000"/>
            <a:headEnd/>
            <a:tailEnd/>
          </a:ln>
        </p:spPr>
      </p:pic>
      <p:sp>
        <p:nvSpPr>
          <p:cNvPr id="10" name="Rectangle 8"/>
          <p:cNvSpPr txBox="1">
            <a:spLocks noChangeArrowheads="1"/>
          </p:cNvSpPr>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marL="0" marR="0" lvl="0" indent="0" algn="ctr" defTabSz="957263" rtl="0" eaLnBrk="0" fontAlgn="base" latinLnBrk="0" hangingPunct="0">
              <a:lnSpc>
                <a:spcPct val="100000"/>
              </a:lnSpc>
              <a:spcBef>
                <a:spcPct val="0"/>
              </a:spcBef>
              <a:spcAft>
                <a:spcPct val="0"/>
              </a:spcAft>
              <a:buClrTx/>
              <a:buSzTx/>
              <a:buFontTx/>
              <a:buNone/>
              <a:tabLst/>
              <a:defRPr/>
            </a:pPr>
            <a:r>
              <a:rPr kumimoji="0" lang="fr-FR" sz="4000" b="1" i="0" u="none" strike="noStrike" kern="0" cap="none" spc="0" normalizeH="0" baseline="0" noProof="0" dirty="0" smtClean="0">
                <a:ln>
                  <a:noFill/>
                </a:ln>
                <a:solidFill>
                  <a:srgbClr val="FFFF00"/>
                </a:solidFill>
                <a:effectLst/>
                <a:uLnTx/>
                <a:uFillTx/>
                <a:latin typeface="Helvetica"/>
                <a:ea typeface="+mj-ea"/>
                <a:cs typeface="Helvetica"/>
              </a:rPr>
              <a:t>Les différents types de bardage:</a:t>
            </a:r>
            <a:endParaRPr kumimoji="0" lang="fr-FR" sz="4000" b="1" i="0" u="none" strike="noStrike" kern="0" cap="none" spc="0" normalizeH="0" baseline="0" noProof="0" dirty="0">
              <a:ln>
                <a:noFill/>
              </a:ln>
              <a:solidFill>
                <a:srgbClr val="FFFF00"/>
              </a:solidFill>
              <a:effectLst/>
              <a:uLnTx/>
              <a:uFillTx/>
              <a:latin typeface="Helvetica"/>
              <a:ea typeface="+mj-ea"/>
              <a:cs typeface="Helvetica"/>
            </a:endParaRPr>
          </a:p>
        </p:txBody>
      </p:sp>
      <p:sp>
        <p:nvSpPr>
          <p:cNvPr id="11" name="Titre 10"/>
          <p:cNvSpPr>
            <a:spLocks noGrp="1"/>
          </p:cNvSpPr>
          <p:nvPr>
            <p:ph type="title"/>
          </p:nvPr>
        </p:nvSpPr>
        <p:spPr/>
        <p:txBody>
          <a:bodyPr/>
          <a:lstStyle/>
          <a:p>
            <a:pPr algn="ctr"/>
            <a:r>
              <a:rPr lang="fr-FR" dirty="0" smtClean="0">
                <a:solidFill>
                  <a:srgbClr val="FFFF00"/>
                </a:solidFill>
              </a:rPr>
              <a:t>Bardage simple peau:</a:t>
            </a:r>
            <a:endParaRPr lang="fr-FR" dirty="0">
              <a:solidFill>
                <a:srgbClr val="FFFF00"/>
              </a:solidFill>
            </a:endParaRPr>
          </a:p>
        </p:txBody>
      </p:sp>
    </p:spTree>
    <p:extLst>
      <p:ext uri="{BB962C8B-B14F-4D97-AF65-F5344CB8AC3E}">
        <p14:creationId xmlns:p14="http://schemas.microsoft.com/office/powerpoint/2010/main" val="2704585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dirty="0" smtClean="0">
                <a:solidFill>
                  <a:srgbClr val="FFFF00"/>
                </a:solidFill>
              </a:rPr>
              <a:t>Bardage double peau :</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sp>
        <p:nvSpPr>
          <p:cNvPr id="12" name="Rectangle 5"/>
          <p:cNvSpPr>
            <a:spLocks noChangeArrowheads="1"/>
          </p:cNvSpPr>
          <p:nvPr/>
        </p:nvSpPr>
        <p:spPr bwMode="auto">
          <a:xfrm>
            <a:off x="107504" y="1196752"/>
            <a:ext cx="8424862" cy="1077218"/>
          </a:xfrm>
          <a:prstGeom prst="rect">
            <a:avLst/>
          </a:prstGeom>
          <a:noFill/>
          <a:ln w="9525">
            <a:noFill/>
            <a:miter lim="800000"/>
            <a:headEnd/>
            <a:tailEnd/>
          </a:ln>
        </p:spPr>
        <p:txBody>
          <a:bodyPr>
            <a:spAutoFit/>
          </a:bodyPr>
          <a:lstStyle/>
          <a:p>
            <a:pPr algn="l"/>
            <a:r>
              <a:rPr lang="fr-FR" sz="1600" dirty="0" smtClean="0"/>
              <a:t>Un </a:t>
            </a:r>
            <a:r>
              <a:rPr lang="fr-FR" sz="1600" dirty="0"/>
              <a:t>bardage double peau est constitué par :</a:t>
            </a:r>
          </a:p>
          <a:p>
            <a:pPr algn="l">
              <a:buFont typeface="Wingdings" pitchFamily="2" charset="2"/>
              <a:buChar char="Ø"/>
            </a:pPr>
            <a:r>
              <a:rPr lang="fr-FR" sz="1600" dirty="0" smtClean="0"/>
              <a:t> Un </a:t>
            </a:r>
            <a:r>
              <a:rPr lang="fr-FR" sz="1600" dirty="0"/>
              <a:t>plateau intérieur horizontal fixé sur les poteaux des portiques.</a:t>
            </a:r>
          </a:p>
          <a:p>
            <a:pPr algn="l">
              <a:buFont typeface="Wingdings" pitchFamily="2" charset="2"/>
              <a:buChar char="Ø"/>
            </a:pPr>
            <a:r>
              <a:rPr lang="fr-FR" sz="1600" dirty="0" smtClean="0"/>
              <a:t> Une </a:t>
            </a:r>
            <a:r>
              <a:rPr lang="fr-FR" sz="1600" dirty="0"/>
              <a:t>isolation en laine minérale d’épaisseur 60 à 100 mm.</a:t>
            </a:r>
          </a:p>
          <a:p>
            <a:pPr algn="l">
              <a:buFont typeface="Wingdings" pitchFamily="2" charset="2"/>
              <a:buChar char="Ø"/>
            </a:pPr>
            <a:r>
              <a:rPr lang="fr-FR" sz="1600" dirty="0" smtClean="0"/>
              <a:t> Un </a:t>
            </a:r>
            <a:r>
              <a:rPr lang="fr-FR" sz="1600" dirty="0"/>
              <a:t>parement extérieur à nervures verticales.</a:t>
            </a:r>
          </a:p>
        </p:txBody>
      </p:sp>
      <p:pic>
        <p:nvPicPr>
          <p:cNvPr id="13" name="Picture 14" descr="D:\Clipart Pompiers\Clipart 2\Transparent\personnages\perso2.gif"/>
          <p:cNvPicPr>
            <a:picLocks noChangeAspect="1" noChangeArrowheads="1"/>
          </p:cNvPicPr>
          <p:nvPr/>
        </p:nvPicPr>
        <p:blipFill>
          <a:blip r:embed="rId2" cstate="print"/>
          <a:srcRect/>
          <a:stretch>
            <a:fillRect/>
          </a:stretch>
        </p:blipFill>
        <p:spPr bwMode="auto">
          <a:xfrm>
            <a:off x="7986713" y="1166812"/>
            <a:ext cx="887412" cy="1819275"/>
          </a:xfrm>
          <a:prstGeom prst="rect">
            <a:avLst/>
          </a:prstGeom>
          <a:noFill/>
          <a:ln w="9525">
            <a:noFill/>
            <a:miter lim="800000"/>
            <a:headEnd/>
            <a:tailEnd/>
          </a:ln>
        </p:spPr>
      </p:pic>
      <p:pic>
        <p:nvPicPr>
          <p:cNvPr id="15" name="Picture 1" descr="C:\Users\LAURENT\Pictures\Archive clichés RCCI\RCCI 30 BBA\DSC02941.JPG"/>
          <p:cNvPicPr>
            <a:picLocks noChangeAspect="1" noChangeArrowheads="1"/>
          </p:cNvPicPr>
          <p:nvPr/>
        </p:nvPicPr>
        <p:blipFill>
          <a:blip r:embed="rId3" cstate="print"/>
          <a:srcRect/>
          <a:stretch>
            <a:fillRect/>
          </a:stretch>
        </p:blipFill>
        <p:spPr bwMode="auto">
          <a:xfrm>
            <a:off x="401639" y="3212381"/>
            <a:ext cx="3954338" cy="2646424"/>
          </a:xfrm>
          <a:prstGeom prst="rect">
            <a:avLst/>
          </a:prstGeom>
          <a:noFill/>
          <a:ln w="9525">
            <a:solidFill>
              <a:srgbClr val="FFFF00"/>
            </a:solidFill>
            <a:miter lim="800000"/>
            <a:headEnd/>
            <a:tailEnd/>
          </a:ln>
        </p:spPr>
      </p:pic>
      <p:pic>
        <p:nvPicPr>
          <p:cNvPr id="16" name="Picture 7" descr="Tereos_1"/>
          <p:cNvPicPr>
            <a:picLocks noChangeAspect="1" noChangeArrowheads="1"/>
          </p:cNvPicPr>
          <p:nvPr/>
        </p:nvPicPr>
        <p:blipFill>
          <a:blip r:embed="rId4" cstate="print"/>
          <a:srcRect/>
          <a:stretch>
            <a:fillRect/>
          </a:stretch>
        </p:blipFill>
        <p:spPr bwMode="auto">
          <a:xfrm>
            <a:off x="4547567" y="3114674"/>
            <a:ext cx="4103687" cy="2727325"/>
          </a:xfrm>
          <a:prstGeom prst="rect">
            <a:avLst/>
          </a:prstGeom>
          <a:noFill/>
          <a:ln w="9525">
            <a:solidFill>
              <a:srgbClr val="FFFF00"/>
            </a:solidFill>
            <a:miter lim="800000"/>
            <a:headEnd/>
            <a:tailEnd/>
          </a:ln>
        </p:spPr>
      </p:pic>
      <p:sp>
        <p:nvSpPr>
          <p:cNvPr id="14" name="Bulle ronde 13"/>
          <p:cNvSpPr/>
          <p:nvPr/>
        </p:nvSpPr>
        <p:spPr>
          <a:xfrm>
            <a:off x="4067944" y="2557463"/>
            <a:ext cx="4249738" cy="792162"/>
          </a:xfrm>
          <a:prstGeom prst="wedgeEllipseCallout">
            <a:avLst>
              <a:gd name="adj1" fmla="val 42466"/>
              <a:gd name="adj2" fmla="val -9667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dirty="0"/>
              <a:t>J’observe que dans ce cas les bardages sont croisés</a:t>
            </a:r>
          </a:p>
        </p:txBody>
      </p:sp>
    </p:spTree>
    <p:extLst>
      <p:ext uri="{BB962C8B-B14F-4D97-AF65-F5344CB8AC3E}">
        <p14:creationId xmlns:p14="http://schemas.microsoft.com/office/powerpoint/2010/main" val="78461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solidFill>
                  <a:srgbClr val="0000FF"/>
                </a:solidFill>
              </a:rPr>
              <a:t/>
            </a:r>
            <a:br>
              <a:rPr lang="fr-FR" dirty="0" smtClean="0">
                <a:solidFill>
                  <a:srgbClr val="0000FF"/>
                </a:solidFill>
              </a:rPr>
            </a:br>
            <a:r>
              <a:rPr lang="fr-FR" sz="4400" dirty="0" smtClean="0">
                <a:solidFill>
                  <a:srgbClr val="FFFF00"/>
                </a:solidFill>
              </a:rPr>
              <a:t>Bardage par panneaux sandwichs </a:t>
            </a:r>
            <a:endParaRPr lang="fr-FR" sz="44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6" name="Rectangle 4"/>
          <p:cNvSpPr>
            <a:spLocks noChangeArrowheads="1"/>
          </p:cNvSpPr>
          <p:nvPr/>
        </p:nvSpPr>
        <p:spPr bwMode="auto">
          <a:xfrm>
            <a:off x="251618" y="1124744"/>
            <a:ext cx="8640763" cy="584775"/>
          </a:xfrm>
          <a:prstGeom prst="rect">
            <a:avLst/>
          </a:prstGeom>
          <a:noFill/>
          <a:ln w="9525">
            <a:noFill/>
            <a:miter lim="800000"/>
            <a:headEnd/>
            <a:tailEnd/>
          </a:ln>
        </p:spPr>
        <p:txBody>
          <a:bodyPr>
            <a:spAutoFit/>
          </a:bodyPr>
          <a:lstStyle/>
          <a:p>
            <a:r>
              <a:rPr lang="fr-FR" dirty="0" smtClean="0"/>
              <a:t>Ce </a:t>
            </a:r>
            <a:r>
              <a:rPr lang="fr-FR" dirty="0"/>
              <a:t>sont des panneaux monoblocs composés de deux parements en tôle nervurée enserrant un isolant en mousse de polyuréthane d’épaisseur 30 à 100 mm.</a:t>
            </a:r>
          </a:p>
        </p:txBody>
      </p:sp>
      <p:pic>
        <p:nvPicPr>
          <p:cNvPr id="7" name="Picture 8" descr="110421150607_img_0587"/>
          <p:cNvPicPr>
            <a:picLocks noChangeAspect="1" noChangeArrowheads="1"/>
          </p:cNvPicPr>
          <p:nvPr/>
        </p:nvPicPr>
        <p:blipFill>
          <a:blip r:embed="rId2" cstate="print"/>
          <a:srcRect/>
          <a:stretch>
            <a:fillRect/>
          </a:stretch>
        </p:blipFill>
        <p:spPr bwMode="auto">
          <a:xfrm>
            <a:off x="539552" y="1916832"/>
            <a:ext cx="3198291" cy="4285217"/>
          </a:xfrm>
          <a:prstGeom prst="rect">
            <a:avLst/>
          </a:prstGeom>
          <a:noFill/>
          <a:ln w="9525">
            <a:solidFill>
              <a:srgbClr val="FFFF00"/>
            </a:solidFill>
            <a:miter lim="800000"/>
            <a:headEnd/>
            <a:tailEnd/>
          </a:ln>
        </p:spPr>
      </p:pic>
      <p:pic>
        <p:nvPicPr>
          <p:cNvPr id="8" name="Picture 6" descr="profil-sandwich-bardage"/>
          <p:cNvPicPr>
            <a:picLocks noChangeAspect="1" noChangeArrowheads="1"/>
          </p:cNvPicPr>
          <p:nvPr/>
        </p:nvPicPr>
        <p:blipFill>
          <a:blip r:embed="rId3" cstate="print"/>
          <a:srcRect/>
          <a:stretch>
            <a:fillRect/>
          </a:stretch>
        </p:blipFill>
        <p:spPr bwMode="auto">
          <a:xfrm>
            <a:off x="3923928" y="2492896"/>
            <a:ext cx="4949507" cy="2523356"/>
          </a:xfrm>
          <a:prstGeom prst="rect">
            <a:avLst/>
          </a:prstGeom>
          <a:noFill/>
          <a:ln w="9525">
            <a:noFill/>
            <a:miter lim="800000"/>
            <a:headEnd/>
            <a:tailEnd/>
          </a:ln>
        </p:spPr>
      </p:pic>
    </p:spTree>
    <p:extLst>
      <p:ext uri="{BB962C8B-B14F-4D97-AF65-F5344CB8AC3E}">
        <p14:creationId xmlns:p14="http://schemas.microsoft.com/office/powerpoint/2010/main" val="61640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sp>
        <p:nvSpPr>
          <p:cNvPr id="6" name="Text Box 4"/>
          <p:cNvSpPr txBox="1">
            <a:spLocks noChangeArrowheads="1"/>
          </p:cNvSpPr>
          <p:nvPr/>
        </p:nvSpPr>
        <p:spPr bwMode="auto">
          <a:xfrm>
            <a:off x="420713" y="1196752"/>
            <a:ext cx="8051800" cy="825500"/>
          </a:xfrm>
          <a:prstGeom prst="rect">
            <a:avLst/>
          </a:prstGeom>
          <a:noFill/>
          <a:ln w="9525">
            <a:noFill/>
            <a:miter lim="800000"/>
            <a:headEnd/>
            <a:tailEnd/>
          </a:ln>
        </p:spPr>
        <p:txBody>
          <a:bodyPr wrap="none">
            <a:spAutoFit/>
          </a:bodyPr>
          <a:lstStyle/>
          <a:p>
            <a:pPr algn="l"/>
            <a:r>
              <a:rPr lang="fr-FR" sz="1600" dirty="0"/>
              <a:t>Dans les entrepôts, souvent construits en bardage, le feu laisse de traces visibles et </a:t>
            </a:r>
          </a:p>
          <a:p>
            <a:pPr algn="l"/>
            <a:r>
              <a:rPr lang="fr-FR" sz="1600" dirty="0"/>
              <a:t>exploitables depuis l’extérieur (décoloration du métal, lignes de démarcation, oxydation,</a:t>
            </a:r>
          </a:p>
          <a:p>
            <a:pPr algn="l"/>
            <a:r>
              <a:rPr lang="fr-FR" sz="1600" dirty="0" err="1"/>
              <a:t>bluing</a:t>
            </a:r>
            <a:r>
              <a:rPr lang="fr-FR" sz="1600" dirty="0"/>
              <a:t>, flexion du bardage..)</a:t>
            </a:r>
          </a:p>
        </p:txBody>
      </p:sp>
      <p:pic>
        <p:nvPicPr>
          <p:cNvPr id="7" name="Picture 2" descr="C:\Users\LAURENT\Pictures\RCCI LOIRE\Photos 013.jpg"/>
          <p:cNvPicPr>
            <a:picLocks noChangeAspect="1" noChangeArrowheads="1"/>
          </p:cNvPicPr>
          <p:nvPr/>
        </p:nvPicPr>
        <p:blipFill>
          <a:blip r:embed="rId2" cstate="print"/>
          <a:srcRect/>
          <a:stretch>
            <a:fillRect/>
          </a:stretch>
        </p:blipFill>
        <p:spPr bwMode="auto">
          <a:xfrm>
            <a:off x="443707" y="2180779"/>
            <a:ext cx="5113337" cy="3835400"/>
          </a:xfrm>
          <a:prstGeom prst="rect">
            <a:avLst/>
          </a:prstGeom>
          <a:noFill/>
          <a:ln w="9525">
            <a:solidFill>
              <a:srgbClr val="FFFF00"/>
            </a:solidFill>
            <a:miter lim="800000"/>
            <a:headEnd/>
            <a:tailEnd/>
          </a:ln>
        </p:spPr>
      </p:pic>
      <p:sp>
        <p:nvSpPr>
          <p:cNvPr id="8" name="Ellipse 7"/>
          <p:cNvSpPr/>
          <p:nvPr/>
        </p:nvSpPr>
        <p:spPr>
          <a:xfrm>
            <a:off x="971600" y="363669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9" name="Connecteur droit 8"/>
          <p:cNvCxnSpPr/>
          <p:nvPr/>
        </p:nvCxnSpPr>
        <p:spPr>
          <a:xfrm flipH="1" flipV="1">
            <a:off x="467544" y="4221088"/>
            <a:ext cx="360362" cy="1434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flipV="1">
            <a:off x="3204482" y="4127872"/>
            <a:ext cx="791454" cy="237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3989413" y="363669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14" name="Connecteur droit 13"/>
          <p:cNvCxnSpPr/>
          <p:nvPr/>
        </p:nvCxnSpPr>
        <p:spPr>
          <a:xfrm flipH="1">
            <a:off x="5146700" y="3949427"/>
            <a:ext cx="156383" cy="343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4" descr="D:\Clipart Pompiers\Clipart 2\Transparent\personnages\perso2.gif"/>
          <p:cNvPicPr>
            <a:picLocks noChangeAspect="1" noChangeArrowheads="1"/>
          </p:cNvPicPr>
          <p:nvPr/>
        </p:nvPicPr>
        <p:blipFill>
          <a:blip r:embed="rId3" cstate="print"/>
          <a:srcRect/>
          <a:stretch>
            <a:fillRect/>
          </a:stretch>
        </p:blipFill>
        <p:spPr bwMode="auto">
          <a:xfrm>
            <a:off x="7660457" y="3166541"/>
            <a:ext cx="1238250" cy="2540000"/>
          </a:xfrm>
          <a:prstGeom prst="rect">
            <a:avLst/>
          </a:prstGeom>
          <a:noFill/>
          <a:ln w="9525">
            <a:noFill/>
            <a:miter lim="800000"/>
            <a:headEnd/>
            <a:tailEnd/>
          </a:ln>
        </p:spPr>
      </p:pic>
      <p:sp>
        <p:nvSpPr>
          <p:cNvPr id="17" name="Bulle ronde 16"/>
          <p:cNvSpPr/>
          <p:nvPr/>
        </p:nvSpPr>
        <p:spPr>
          <a:xfrm>
            <a:off x="4787900" y="2205038"/>
            <a:ext cx="3960813" cy="792162"/>
          </a:xfrm>
          <a:prstGeom prst="wedgeEllipseCallout">
            <a:avLst>
              <a:gd name="adj1" fmla="val 21501"/>
              <a:gd name="adj2" fmla="val 1495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dirty="0"/>
              <a:t>Intéressantes les traces laissées sur ce bardage</a:t>
            </a:r>
          </a:p>
        </p:txBody>
      </p:sp>
    </p:spTree>
    <p:extLst>
      <p:ext uri="{BB962C8B-B14F-4D97-AF65-F5344CB8AC3E}">
        <p14:creationId xmlns:p14="http://schemas.microsoft.com/office/powerpoint/2010/main" val="2371574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pic>
        <p:nvPicPr>
          <p:cNvPr id="6" name="Picture 2" descr="C:\Users\LAURENT\Pictures\RCCI LOIRE\Photos 013.jpg"/>
          <p:cNvPicPr>
            <a:picLocks noChangeAspect="1" noChangeArrowheads="1"/>
          </p:cNvPicPr>
          <p:nvPr/>
        </p:nvPicPr>
        <p:blipFill>
          <a:blip r:embed="rId2" cstate="print"/>
          <a:srcRect/>
          <a:stretch>
            <a:fillRect/>
          </a:stretch>
        </p:blipFill>
        <p:spPr bwMode="auto">
          <a:xfrm>
            <a:off x="2699792" y="1099343"/>
            <a:ext cx="3529012" cy="2646363"/>
          </a:xfrm>
          <a:prstGeom prst="rect">
            <a:avLst/>
          </a:prstGeom>
          <a:noFill/>
          <a:ln w="9525">
            <a:solidFill>
              <a:srgbClr val="FFFF00"/>
            </a:solidFill>
            <a:miter lim="800000"/>
            <a:headEnd/>
            <a:tailEnd/>
          </a:ln>
        </p:spPr>
      </p:pic>
      <p:sp>
        <p:nvSpPr>
          <p:cNvPr id="7" name="Ellipse 6"/>
          <p:cNvSpPr/>
          <p:nvPr/>
        </p:nvSpPr>
        <p:spPr>
          <a:xfrm>
            <a:off x="2928392" y="1989212"/>
            <a:ext cx="719137"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9" name="Picture 2" descr="C:\Users\LAURENT\Pictures\RCCI LOIRE\DSC00931.JPG"/>
          <p:cNvPicPr>
            <a:picLocks noChangeAspect="1" noChangeArrowheads="1"/>
          </p:cNvPicPr>
          <p:nvPr/>
        </p:nvPicPr>
        <p:blipFill>
          <a:blip r:embed="rId3" cstate="print"/>
          <a:srcRect/>
          <a:stretch>
            <a:fillRect/>
          </a:stretch>
        </p:blipFill>
        <p:spPr bwMode="auto">
          <a:xfrm>
            <a:off x="251520" y="3933056"/>
            <a:ext cx="3735387" cy="2403475"/>
          </a:xfrm>
          <a:prstGeom prst="rect">
            <a:avLst/>
          </a:prstGeom>
          <a:noFill/>
          <a:ln w="19050">
            <a:solidFill>
              <a:srgbClr val="FFFF00"/>
            </a:solidFill>
            <a:miter lim="800000"/>
            <a:headEnd/>
            <a:tailEnd/>
          </a:ln>
        </p:spPr>
      </p:pic>
      <p:cxnSp>
        <p:nvCxnSpPr>
          <p:cNvPr id="8" name="Connecteur droit avec flèche 7"/>
          <p:cNvCxnSpPr/>
          <p:nvPr/>
        </p:nvCxnSpPr>
        <p:spPr>
          <a:xfrm flipH="1">
            <a:off x="2843808" y="2636912"/>
            <a:ext cx="360362" cy="15128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218"/>
          <p:cNvGrpSpPr>
            <a:grpSpLocks/>
          </p:cNvGrpSpPr>
          <p:nvPr/>
        </p:nvGrpSpPr>
        <p:grpSpPr bwMode="auto">
          <a:xfrm rot="9382794" flipH="1">
            <a:off x="1096963" y="4183063"/>
            <a:ext cx="2054225" cy="2136775"/>
            <a:chOff x="1872" y="1991"/>
            <a:chExt cx="1680" cy="1309"/>
          </a:xfrm>
        </p:grpSpPr>
        <p:sp>
          <p:nvSpPr>
            <p:cNvPr id="11"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12"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13"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14" name="Freeform 205"/>
            <p:cNvSpPr>
              <a:spLocks/>
            </p:cNvSpPr>
            <p:nvPr/>
          </p:nvSpPr>
          <p:spPr bwMode="auto">
            <a:xfrm>
              <a:off x="2516" y="2383"/>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15"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16"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17"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18"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19"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20"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21"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22"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23"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24"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25"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sp>
        <p:nvSpPr>
          <p:cNvPr id="26" name="Ellipse 25"/>
          <p:cNvSpPr/>
          <p:nvPr/>
        </p:nvSpPr>
        <p:spPr>
          <a:xfrm>
            <a:off x="1015891" y="5487712"/>
            <a:ext cx="522288" cy="504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7" name="ZoneTexte 26"/>
          <p:cNvSpPr txBox="1">
            <a:spLocks noChangeArrowheads="1"/>
          </p:cNvSpPr>
          <p:nvPr/>
        </p:nvSpPr>
        <p:spPr bwMode="auto">
          <a:xfrm>
            <a:off x="2115899" y="5873385"/>
            <a:ext cx="1787525" cy="369888"/>
          </a:xfrm>
          <a:prstGeom prst="rect">
            <a:avLst/>
          </a:prstGeom>
          <a:solidFill>
            <a:srgbClr val="FFFF00"/>
          </a:solidFill>
          <a:ln w="25400">
            <a:solidFill>
              <a:schemeClr val="tx1"/>
            </a:solidFill>
            <a:miter lim="800000"/>
            <a:headEnd/>
            <a:tailEnd/>
          </a:ln>
        </p:spPr>
        <p:txBody>
          <a:bodyPr wrap="none">
            <a:spAutoFit/>
          </a:bodyPr>
          <a:lstStyle/>
          <a:p>
            <a:pPr algn="ctr"/>
            <a:r>
              <a:rPr lang="fr-FR" b="1">
                <a:solidFill>
                  <a:srgbClr val="FF0000"/>
                </a:solidFill>
              </a:rPr>
              <a:t>Butane 13 Kgs</a:t>
            </a:r>
          </a:p>
        </p:txBody>
      </p:sp>
      <p:sp>
        <p:nvSpPr>
          <p:cNvPr id="28" name="Ellipse 27"/>
          <p:cNvSpPr/>
          <p:nvPr/>
        </p:nvSpPr>
        <p:spPr>
          <a:xfrm>
            <a:off x="5148263" y="2060575"/>
            <a:ext cx="719137"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30" name="Image 29" descr="DSC00937.JPG"/>
          <p:cNvPicPr>
            <a:picLocks noChangeAspect="1"/>
          </p:cNvPicPr>
          <p:nvPr/>
        </p:nvPicPr>
        <p:blipFill>
          <a:blip r:embed="rId4" cstate="print"/>
          <a:srcRect/>
          <a:stretch>
            <a:fillRect/>
          </a:stretch>
        </p:blipFill>
        <p:spPr bwMode="auto">
          <a:xfrm>
            <a:off x="4552758" y="3790316"/>
            <a:ext cx="3563938" cy="2384425"/>
          </a:xfrm>
          <a:prstGeom prst="rect">
            <a:avLst/>
          </a:prstGeom>
          <a:noFill/>
          <a:ln w="19050">
            <a:solidFill>
              <a:srgbClr val="FFFF00"/>
            </a:solidFill>
            <a:miter lim="800000"/>
            <a:headEnd/>
            <a:tailEnd/>
          </a:ln>
        </p:spPr>
      </p:pic>
      <p:cxnSp>
        <p:nvCxnSpPr>
          <p:cNvPr id="29" name="Connecteur droit avec flèche 28"/>
          <p:cNvCxnSpPr/>
          <p:nvPr/>
        </p:nvCxnSpPr>
        <p:spPr>
          <a:xfrm>
            <a:off x="5762625" y="2614613"/>
            <a:ext cx="1023144" cy="16784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a:spLocks noChangeArrowheads="1"/>
          </p:cNvSpPr>
          <p:nvPr/>
        </p:nvSpPr>
        <p:spPr bwMode="auto">
          <a:xfrm>
            <a:off x="5326317" y="5740074"/>
            <a:ext cx="2633663" cy="369888"/>
          </a:xfrm>
          <a:prstGeom prst="rect">
            <a:avLst/>
          </a:prstGeom>
          <a:solidFill>
            <a:srgbClr val="FFFF00"/>
          </a:solidFill>
          <a:ln w="25400">
            <a:solidFill>
              <a:schemeClr val="tx1"/>
            </a:solidFill>
            <a:miter lim="800000"/>
            <a:headEnd/>
            <a:tailEnd/>
          </a:ln>
        </p:spPr>
        <p:txBody>
          <a:bodyPr wrap="none">
            <a:spAutoFit/>
          </a:bodyPr>
          <a:lstStyle/>
          <a:p>
            <a:pPr algn="ctr"/>
            <a:r>
              <a:rPr lang="fr-FR" b="1" dirty="0">
                <a:solidFill>
                  <a:srgbClr val="FF0000"/>
                </a:solidFill>
              </a:rPr>
              <a:t>« V » de carbonisation</a:t>
            </a:r>
          </a:p>
        </p:txBody>
      </p:sp>
      <p:pic>
        <p:nvPicPr>
          <p:cNvPr id="33" name="Picture 14" descr="D:\Clipart Pompiers\Clipart 2\Transparent\personnages\perso2.gif"/>
          <p:cNvPicPr>
            <a:picLocks noChangeAspect="1" noChangeArrowheads="1"/>
          </p:cNvPicPr>
          <p:nvPr/>
        </p:nvPicPr>
        <p:blipFill>
          <a:blip r:embed="rId5" cstate="print"/>
          <a:srcRect/>
          <a:stretch>
            <a:fillRect/>
          </a:stretch>
        </p:blipFill>
        <p:spPr bwMode="auto">
          <a:xfrm>
            <a:off x="7891428" y="1913023"/>
            <a:ext cx="852488" cy="1746250"/>
          </a:xfrm>
          <a:prstGeom prst="rect">
            <a:avLst/>
          </a:prstGeom>
          <a:noFill/>
          <a:ln w="9525">
            <a:noFill/>
            <a:miter lim="800000"/>
            <a:headEnd/>
            <a:tailEnd/>
          </a:ln>
        </p:spPr>
      </p:pic>
      <p:sp>
        <p:nvSpPr>
          <p:cNvPr id="34" name="Bulle ronde 33"/>
          <p:cNvSpPr/>
          <p:nvPr/>
        </p:nvSpPr>
        <p:spPr>
          <a:xfrm>
            <a:off x="2087563" y="848753"/>
            <a:ext cx="7056437" cy="851460"/>
          </a:xfrm>
          <a:prstGeom prst="wedgeEllipseCallout">
            <a:avLst>
              <a:gd name="adj1" fmla="val 30031"/>
              <a:gd name="adj2" fmla="val 1548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dirty="0"/>
              <a:t>Je remarque que le bardage intérieur est croisé avec l’extérieur: bardage double peau</a:t>
            </a:r>
          </a:p>
        </p:txBody>
      </p:sp>
    </p:spTree>
    <p:extLst>
      <p:ext uri="{BB962C8B-B14F-4D97-AF65-F5344CB8AC3E}">
        <p14:creationId xmlns:p14="http://schemas.microsoft.com/office/powerpoint/2010/main" val="13346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1+#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1+#ppt_w/2"/>
                                          </p:val>
                                        </p:tav>
                                        <p:tav tm="100000">
                                          <p:val>
                                            <p:strVal val="#ppt_x"/>
                                          </p:val>
                                        </p:tav>
                                      </p:tavLst>
                                    </p:anim>
                                    <p:anim calcmode="lin" valueType="num">
                                      <p:cBhvr additive="base">
                                        <p:cTn id="54" dur="500" fill="hold"/>
                                        <p:tgtEl>
                                          <p:spTgt spid="33"/>
                                        </p:tgtEl>
                                        <p:attrNameLst>
                                          <p:attrName>ppt_y</p:attrName>
                                        </p:attrNameLst>
                                      </p:cBhvr>
                                      <p:tavLst>
                                        <p:tav tm="0">
                                          <p:val>
                                            <p:strVal val="#ppt_y"/>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7" grpId="0" animBg="1"/>
      <p:bldP spid="28" grpId="0" animBg="1"/>
      <p:bldP spid="32"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17</a:t>
            </a:fld>
            <a:endParaRPr lang="fr-FR" altLang="fr-FR"/>
          </a:p>
        </p:txBody>
      </p:sp>
      <p:sp>
        <p:nvSpPr>
          <p:cNvPr id="6" name="Text Box 4"/>
          <p:cNvSpPr txBox="1">
            <a:spLocks noChangeArrowheads="1"/>
          </p:cNvSpPr>
          <p:nvPr/>
        </p:nvSpPr>
        <p:spPr bwMode="auto">
          <a:xfrm>
            <a:off x="971600" y="1124744"/>
            <a:ext cx="7461250" cy="366712"/>
          </a:xfrm>
          <a:prstGeom prst="rect">
            <a:avLst/>
          </a:prstGeom>
          <a:noFill/>
          <a:ln w="9525">
            <a:noFill/>
            <a:miter lim="800000"/>
            <a:headEnd/>
            <a:tailEnd/>
          </a:ln>
        </p:spPr>
        <p:txBody>
          <a:bodyPr wrap="none">
            <a:spAutoFit/>
          </a:bodyPr>
          <a:lstStyle/>
          <a:p>
            <a:r>
              <a:rPr lang="fr-FR" b="1">
                <a:solidFill>
                  <a:srgbClr val="0000FF"/>
                </a:solidFill>
              </a:rPr>
              <a:t>Exemples de traces laissées sur différents bardages (décoloration)</a:t>
            </a:r>
          </a:p>
        </p:txBody>
      </p:sp>
      <p:pic>
        <p:nvPicPr>
          <p:cNvPr id="7" name="Picture 1" descr="C:\Users\LAURENT\Pictures\RCCI LOIRE\DSC00930.JPG"/>
          <p:cNvPicPr>
            <a:picLocks noChangeAspect="1" noChangeArrowheads="1"/>
          </p:cNvPicPr>
          <p:nvPr/>
        </p:nvPicPr>
        <p:blipFill>
          <a:blip r:embed="rId2" cstate="print"/>
          <a:srcRect/>
          <a:stretch>
            <a:fillRect/>
          </a:stretch>
        </p:blipFill>
        <p:spPr bwMode="auto">
          <a:xfrm>
            <a:off x="432520" y="1589782"/>
            <a:ext cx="4032250" cy="2700337"/>
          </a:xfrm>
          <a:prstGeom prst="rect">
            <a:avLst/>
          </a:prstGeom>
          <a:noFill/>
          <a:ln w="9525">
            <a:solidFill>
              <a:srgbClr val="FFFF00"/>
            </a:solidFill>
            <a:miter lim="800000"/>
            <a:headEnd/>
            <a:tailEnd/>
          </a:ln>
        </p:spPr>
      </p:pic>
      <p:pic>
        <p:nvPicPr>
          <p:cNvPr id="8" name="Picture 1" descr="C:\Users\LAURENT\Pictures\Archive clichés RCCI\RCCI 30 BBA\DSC02950.JPG"/>
          <p:cNvPicPr>
            <a:picLocks noChangeAspect="1" noChangeArrowheads="1"/>
          </p:cNvPicPr>
          <p:nvPr/>
        </p:nvPicPr>
        <p:blipFill>
          <a:blip r:embed="rId3" cstate="print"/>
          <a:srcRect/>
          <a:stretch>
            <a:fillRect/>
          </a:stretch>
        </p:blipFill>
        <p:spPr bwMode="auto">
          <a:xfrm>
            <a:off x="4572000" y="3284984"/>
            <a:ext cx="4105275" cy="2747963"/>
          </a:xfrm>
          <a:prstGeom prst="rect">
            <a:avLst/>
          </a:prstGeom>
          <a:noFill/>
          <a:ln w="9525">
            <a:solidFill>
              <a:srgbClr val="FFFF00"/>
            </a:solidFill>
            <a:miter lim="800000"/>
            <a:headEnd/>
            <a:tailEnd/>
          </a:ln>
        </p:spPr>
      </p:pic>
    </p:spTree>
    <p:extLst>
      <p:ext uri="{BB962C8B-B14F-4D97-AF65-F5344CB8AC3E}">
        <p14:creationId xmlns:p14="http://schemas.microsoft.com/office/powerpoint/2010/main" val="314241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18</a:t>
            </a:fld>
            <a:endParaRPr lang="fr-FR" altLang="fr-FR"/>
          </a:p>
        </p:txBody>
      </p:sp>
      <p:sp>
        <p:nvSpPr>
          <p:cNvPr id="6" name="Text Box 4"/>
          <p:cNvSpPr txBox="1">
            <a:spLocks noChangeArrowheads="1"/>
          </p:cNvSpPr>
          <p:nvPr/>
        </p:nvSpPr>
        <p:spPr bwMode="auto">
          <a:xfrm>
            <a:off x="372319" y="1124744"/>
            <a:ext cx="8388350" cy="366712"/>
          </a:xfrm>
          <a:prstGeom prst="rect">
            <a:avLst/>
          </a:prstGeom>
          <a:noFill/>
          <a:ln w="9525">
            <a:noFill/>
            <a:miter lim="800000"/>
            <a:headEnd/>
            <a:tailEnd/>
          </a:ln>
        </p:spPr>
        <p:txBody>
          <a:bodyPr wrap="none">
            <a:spAutoFit/>
          </a:bodyPr>
          <a:lstStyle/>
          <a:p>
            <a:r>
              <a:rPr lang="fr-FR" b="1" dirty="0">
                <a:solidFill>
                  <a:srgbClr val="0000FF"/>
                </a:solidFill>
              </a:rPr>
              <a:t>« V » de carbonisation et effet </a:t>
            </a:r>
            <a:r>
              <a:rPr lang="fr-FR" b="1" dirty="0" err="1">
                <a:solidFill>
                  <a:srgbClr val="0000FF"/>
                </a:solidFill>
              </a:rPr>
              <a:t>Bluing</a:t>
            </a:r>
            <a:r>
              <a:rPr lang="fr-FR" b="1" dirty="0">
                <a:solidFill>
                  <a:srgbClr val="0000FF"/>
                </a:solidFill>
              </a:rPr>
              <a:t> observés sur un bardage double peau</a:t>
            </a:r>
          </a:p>
        </p:txBody>
      </p:sp>
      <p:pic>
        <p:nvPicPr>
          <p:cNvPr id="7" name="Picture 1" descr="C:\Users\LAURENT\Pictures\RCCI LOIRE\DSC00943.JPG"/>
          <p:cNvPicPr>
            <a:picLocks noChangeAspect="1" noChangeArrowheads="1"/>
          </p:cNvPicPr>
          <p:nvPr/>
        </p:nvPicPr>
        <p:blipFill>
          <a:blip r:embed="rId2" cstate="print"/>
          <a:srcRect/>
          <a:stretch>
            <a:fillRect/>
          </a:stretch>
        </p:blipFill>
        <p:spPr bwMode="auto">
          <a:xfrm>
            <a:off x="971600" y="1580629"/>
            <a:ext cx="6784975" cy="4543425"/>
          </a:xfrm>
          <a:prstGeom prst="rect">
            <a:avLst/>
          </a:prstGeom>
          <a:noFill/>
          <a:ln w="9525">
            <a:solidFill>
              <a:srgbClr val="FFFF00"/>
            </a:solidFill>
            <a:miter lim="800000"/>
            <a:headEnd/>
            <a:tailEnd/>
          </a:ln>
        </p:spPr>
      </p:pic>
      <p:sp>
        <p:nvSpPr>
          <p:cNvPr id="8" name="Line 4"/>
          <p:cNvSpPr>
            <a:spLocks noChangeShapeType="1"/>
          </p:cNvSpPr>
          <p:nvPr/>
        </p:nvSpPr>
        <p:spPr bwMode="auto">
          <a:xfrm flipH="1" flipV="1">
            <a:off x="1187624" y="3312591"/>
            <a:ext cx="1296988" cy="1079500"/>
          </a:xfrm>
          <a:prstGeom prst="line">
            <a:avLst/>
          </a:prstGeom>
          <a:noFill/>
          <a:ln w="38100">
            <a:solidFill>
              <a:srgbClr val="FF0000"/>
            </a:solidFill>
            <a:round/>
            <a:headEnd/>
            <a:tailEnd/>
          </a:ln>
        </p:spPr>
        <p:txBody>
          <a:bodyPr/>
          <a:lstStyle/>
          <a:p>
            <a:endParaRPr lang="fr-FR"/>
          </a:p>
        </p:txBody>
      </p:sp>
      <p:sp>
        <p:nvSpPr>
          <p:cNvPr id="9" name="Line 4"/>
          <p:cNvSpPr>
            <a:spLocks noChangeShapeType="1"/>
          </p:cNvSpPr>
          <p:nvPr/>
        </p:nvSpPr>
        <p:spPr bwMode="auto">
          <a:xfrm flipV="1">
            <a:off x="7093124" y="3861048"/>
            <a:ext cx="287188" cy="431428"/>
          </a:xfrm>
          <a:prstGeom prst="line">
            <a:avLst/>
          </a:prstGeom>
          <a:noFill/>
          <a:ln w="38100">
            <a:solidFill>
              <a:srgbClr val="FF0000"/>
            </a:solidFill>
            <a:round/>
            <a:headEnd/>
            <a:tailEnd/>
          </a:ln>
        </p:spPr>
        <p:txBody>
          <a:bodyPr/>
          <a:lstStyle/>
          <a:p>
            <a:endParaRPr lang="fr-FR"/>
          </a:p>
        </p:txBody>
      </p:sp>
    </p:spTree>
    <p:extLst>
      <p:ext uri="{BB962C8B-B14F-4D97-AF65-F5344CB8AC3E}">
        <p14:creationId xmlns:p14="http://schemas.microsoft.com/office/powerpoint/2010/main" val="45147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19</a:t>
            </a:fld>
            <a:endParaRPr lang="fr-FR" altLang="fr-FR"/>
          </a:p>
        </p:txBody>
      </p:sp>
      <p:sp>
        <p:nvSpPr>
          <p:cNvPr id="6" name="Text Box 4"/>
          <p:cNvSpPr txBox="1">
            <a:spLocks noChangeArrowheads="1"/>
          </p:cNvSpPr>
          <p:nvPr/>
        </p:nvSpPr>
        <p:spPr bwMode="auto">
          <a:xfrm>
            <a:off x="623888" y="1124744"/>
            <a:ext cx="8020050" cy="369888"/>
          </a:xfrm>
          <a:prstGeom prst="rect">
            <a:avLst/>
          </a:prstGeom>
          <a:noFill/>
          <a:ln w="9525">
            <a:noFill/>
            <a:miter lim="800000"/>
            <a:headEnd/>
            <a:tailEnd/>
          </a:ln>
        </p:spPr>
        <p:txBody>
          <a:bodyPr wrap="none">
            <a:spAutoFit/>
          </a:bodyPr>
          <a:lstStyle/>
          <a:p>
            <a:r>
              <a:rPr lang="fr-FR" b="1" dirty="0">
                <a:solidFill>
                  <a:srgbClr val="0000FF"/>
                </a:solidFill>
              </a:rPr>
              <a:t>« V » de carbonisation et ligne de démarcation observés sur un bardage</a:t>
            </a:r>
          </a:p>
        </p:txBody>
      </p:sp>
      <p:pic>
        <p:nvPicPr>
          <p:cNvPr id="7" name="Espace réservé du contenu 3"/>
          <p:cNvPicPr>
            <a:picLocks/>
          </p:cNvPicPr>
          <p:nvPr/>
        </p:nvPicPr>
        <p:blipFill>
          <a:blip r:embed="rId2" cstate="print"/>
          <a:srcRect/>
          <a:stretch>
            <a:fillRect/>
          </a:stretch>
        </p:blipFill>
        <p:spPr bwMode="auto">
          <a:xfrm>
            <a:off x="1403648" y="1484784"/>
            <a:ext cx="6120779" cy="4727450"/>
          </a:xfrm>
          <a:prstGeom prst="rect">
            <a:avLst/>
          </a:prstGeom>
          <a:noFill/>
          <a:ln w="19050">
            <a:solidFill>
              <a:srgbClr val="FFFF00"/>
            </a:solidFill>
            <a:miter lim="800000"/>
            <a:headEnd/>
            <a:tailEnd/>
          </a:ln>
        </p:spPr>
      </p:pic>
      <p:cxnSp>
        <p:nvCxnSpPr>
          <p:cNvPr id="8" name="Connecteur droit 13"/>
          <p:cNvCxnSpPr>
            <a:cxnSpLocks noChangeShapeType="1"/>
          </p:cNvCxnSpPr>
          <p:nvPr/>
        </p:nvCxnSpPr>
        <p:spPr bwMode="auto">
          <a:xfrm>
            <a:off x="3131840" y="3356992"/>
            <a:ext cx="287784" cy="1152078"/>
          </a:xfrm>
          <a:prstGeom prst="line">
            <a:avLst/>
          </a:prstGeom>
          <a:noFill/>
          <a:ln w="38100" algn="ctr">
            <a:solidFill>
              <a:srgbClr val="FF0000"/>
            </a:solidFill>
            <a:round/>
            <a:headEnd/>
            <a:tailEnd/>
          </a:ln>
        </p:spPr>
      </p:cxnSp>
      <p:cxnSp>
        <p:nvCxnSpPr>
          <p:cNvPr id="9" name="Connecteur droit 13"/>
          <p:cNvCxnSpPr>
            <a:cxnSpLocks noChangeShapeType="1"/>
          </p:cNvCxnSpPr>
          <p:nvPr/>
        </p:nvCxnSpPr>
        <p:spPr bwMode="auto">
          <a:xfrm flipH="1">
            <a:off x="3851921" y="3284984"/>
            <a:ext cx="144015" cy="1224086"/>
          </a:xfrm>
          <a:prstGeom prst="line">
            <a:avLst/>
          </a:prstGeom>
          <a:noFill/>
          <a:ln w="38100" algn="ctr">
            <a:solidFill>
              <a:srgbClr val="FF0000"/>
            </a:solidFill>
            <a:round/>
            <a:headEnd/>
            <a:tailEnd/>
          </a:ln>
        </p:spPr>
      </p:cxnSp>
      <p:cxnSp>
        <p:nvCxnSpPr>
          <p:cNvPr id="10" name="Connecteur droit 26"/>
          <p:cNvCxnSpPr>
            <a:cxnSpLocks noChangeShapeType="1"/>
          </p:cNvCxnSpPr>
          <p:nvPr/>
        </p:nvCxnSpPr>
        <p:spPr bwMode="auto">
          <a:xfrm flipH="1">
            <a:off x="4067946" y="2996952"/>
            <a:ext cx="1368150" cy="215454"/>
          </a:xfrm>
          <a:prstGeom prst="line">
            <a:avLst/>
          </a:prstGeom>
          <a:noFill/>
          <a:ln w="38100" algn="ctr">
            <a:solidFill>
              <a:srgbClr val="FF0000"/>
            </a:solidFill>
            <a:round/>
            <a:headEnd/>
            <a:tailEnd/>
          </a:ln>
        </p:spPr>
      </p:cxnSp>
    </p:spTree>
    <p:extLst>
      <p:ext uri="{BB962C8B-B14F-4D97-AF65-F5344CB8AC3E}">
        <p14:creationId xmlns:p14="http://schemas.microsoft.com/office/powerpoint/2010/main" val="330752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dirty="0" smtClean="0">
                <a:solidFill>
                  <a:srgbClr val="FFFF00"/>
                </a:solidFill>
              </a:rPr>
              <a:t>Les différentes structures métalliques:</a:t>
            </a:r>
            <a:r>
              <a:rPr lang="fr-FR" sz="3200" dirty="0" smtClean="0">
                <a:solidFill>
                  <a:srgbClr val="0000FF"/>
                </a:solidFill>
              </a:rPr>
              <a:t/>
            </a:r>
            <a:br>
              <a:rPr lang="fr-FR" sz="3200" dirty="0" smtClean="0">
                <a:solidFill>
                  <a:srgbClr val="0000FF"/>
                </a:solidFill>
              </a:rPr>
            </a:br>
            <a:endParaRPr lang="fr-FR" sz="3200" dirty="0"/>
          </a:p>
        </p:txBody>
      </p:sp>
      <p:sp>
        <p:nvSpPr>
          <p:cNvPr id="7" name="Text Box 7"/>
          <p:cNvSpPr txBox="1">
            <a:spLocks noChangeArrowheads="1"/>
          </p:cNvSpPr>
          <p:nvPr/>
        </p:nvSpPr>
        <p:spPr bwMode="auto">
          <a:xfrm>
            <a:off x="323528" y="1124744"/>
            <a:ext cx="8569325" cy="2832100"/>
          </a:xfrm>
          <a:prstGeom prst="rect">
            <a:avLst/>
          </a:prstGeom>
          <a:noFill/>
          <a:ln w="9525">
            <a:noFill/>
            <a:miter lim="800000"/>
            <a:headEnd/>
            <a:tailEnd/>
          </a:ln>
        </p:spPr>
        <p:txBody>
          <a:bodyPr>
            <a:spAutoFit/>
          </a:bodyPr>
          <a:lstStyle/>
          <a:p>
            <a:pPr algn="l"/>
            <a:r>
              <a:rPr lang="fr-FR" sz="1600" dirty="0" smtClean="0"/>
              <a:t>Sont </a:t>
            </a:r>
            <a:r>
              <a:rPr lang="fr-FR" sz="1600" dirty="0"/>
              <a:t>construits en charpente métallique des bâtiments industriels et commerciaux (usines, hangars, ERP), des ouvrages d’art (passerelles, ponts..), des ouvrages de génie civil (pylônes, plate- forme de forage, remontées mécaniques..) et à un degré moindre des bâtiments d’habitation.</a:t>
            </a:r>
          </a:p>
          <a:p>
            <a:pPr algn="l"/>
            <a:r>
              <a:rPr lang="fr-FR" sz="1600" dirty="0"/>
              <a:t>Les structures métalliques sont de trois types:</a:t>
            </a:r>
            <a:endParaRPr lang="fr-FR" sz="1400" b="1" dirty="0">
              <a:solidFill>
                <a:srgbClr val="FF0000"/>
              </a:solidFill>
            </a:endParaRPr>
          </a:p>
          <a:p>
            <a:pPr algn="l">
              <a:buFontTx/>
              <a:buChar char="-"/>
            </a:pPr>
            <a:endParaRPr lang="fr-FR" sz="1400" b="1" dirty="0">
              <a:solidFill>
                <a:srgbClr val="FF0000"/>
              </a:solidFill>
            </a:endParaRPr>
          </a:p>
          <a:p>
            <a:pPr algn="l">
              <a:buFontTx/>
              <a:buChar char="-"/>
            </a:pPr>
            <a:endParaRPr lang="fr-FR" sz="1400" b="1" dirty="0">
              <a:solidFill>
                <a:srgbClr val="FF0000"/>
              </a:solidFill>
            </a:endParaRPr>
          </a:p>
          <a:p>
            <a:pPr algn="l"/>
            <a:endParaRPr lang="fr-FR" sz="1400" b="1" dirty="0">
              <a:solidFill>
                <a:srgbClr val="FF0000"/>
              </a:solidFill>
            </a:endParaRPr>
          </a:p>
          <a:p>
            <a:pPr algn="l">
              <a:buFontTx/>
              <a:buChar char="-"/>
            </a:pPr>
            <a:endParaRPr lang="fr-FR" sz="1400" b="1" dirty="0">
              <a:solidFill>
                <a:srgbClr val="FF0000"/>
              </a:solidFill>
            </a:endParaRPr>
          </a:p>
          <a:p>
            <a:pPr algn="l">
              <a:buFontTx/>
              <a:buChar char="-"/>
            </a:pPr>
            <a:endParaRPr lang="fr-FR" sz="1400" b="1" dirty="0">
              <a:solidFill>
                <a:srgbClr val="FF0000"/>
              </a:solidFill>
            </a:endParaRPr>
          </a:p>
          <a:p>
            <a:pPr algn="l">
              <a:buFontTx/>
              <a:buChar char="-"/>
            </a:pPr>
            <a:endParaRPr lang="fr-FR" sz="1400" b="1" dirty="0">
              <a:solidFill>
                <a:srgbClr val="FF0000"/>
              </a:solidFill>
            </a:endParaRPr>
          </a:p>
          <a:p>
            <a:pPr algn="l">
              <a:buFontTx/>
              <a:buChar char="-"/>
            </a:pPr>
            <a:endParaRPr lang="fr-FR" sz="1400" b="1" dirty="0">
              <a:solidFill>
                <a:srgbClr val="FF0000"/>
              </a:solidFill>
            </a:endParaRPr>
          </a:p>
        </p:txBody>
      </p:sp>
      <p:pic>
        <p:nvPicPr>
          <p:cNvPr id="8" name="Picture 4" descr="_portique_mtallique_de_25_m___001113300_1654_18072011"/>
          <p:cNvPicPr>
            <a:picLocks noChangeAspect="1" noChangeArrowheads="1"/>
          </p:cNvPicPr>
          <p:nvPr/>
        </p:nvPicPr>
        <p:blipFill>
          <a:blip r:embed="rId3" cstate="print"/>
          <a:srcRect/>
          <a:stretch>
            <a:fillRect/>
          </a:stretch>
        </p:blipFill>
        <p:spPr bwMode="auto">
          <a:xfrm>
            <a:off x="323528" y="2564904"/>
            <a:ext cx="2589213" cy="1943100"/>
          </a:xfrm>
          <a:prstGeom prst="rect">
            <a:avLst/>
          </a:prstGeom>
          <a:noFill/>
          <a:ln w="19050">
            <a:solidFill>
              <a:srgbClr val="FFFF00"/>
            </a:solidFill>
            <a:miter lim="800000"/>
            <a:headEnd/>
            <a:tailEnd/>
          </a:ln>
        </p:spPr>
      </p:pic>
      <p:pic>
        <p:nvPicPr>
          <p:cNvPr id="9" name="Picture 8" descr="structure-metallique-tridimensionnelle-226197"/>
          <p:cNvPicPr>
            <a:picLocks noChangeAspect="1" noChangeArrowheads="1"/>
          </p:cNvPicPr>
          <p:nvPr/>
        </p:nvPicPr>
        <p:blipFill>
          <a:blip r:embed="rId4" cstate="print"/>
          <a:srcRect/>
          <a:stretch>
            <a:fillRect/>
          </a:stretch>
        </p:blipFill>
        <p:spPr bwMode="auto">
          <a:xfrm>
            <a:off x="3275856" y="2564904"/>
            <a:ext cx="2597150" cy="1944688"/>
          </a:xfrm>
          <a:prstGeom prst="rect">
            <a:avLst/>
          </a:prstGeom>
          <a:noFill/>
          <a:ln w="9525">
            <a:solidFill>
              <a:srgbClr val="FFFF00"/>
            </a:solidFill>
            <a:miter lim="800000"/>
            <a:headEnd/>
            <a:tailEnd/>
          </a:ln>
        </p:spPr>
      </p:pic>
      <p:pic>
        <p:nvPicPr>
          <p:cNvPr id="10" name="Picture 6" descr="treillis-trad-corniere"/>
          <p:cNvPicPr>
            <a:picLocks noChangeAspect="1" noChangeArrowheads="1"/>
          </p:cNvPicPr>
          <p:nvPr/>
        </p:nvPicPr>
        <p:blipFill>
          <a:blip r:embed="rId5" cstate="print"/>
          <a:srcRect/>
          <a:stretch>
            <a:fillRect/>
          </a:stretch>
        </p:blipFill>
        <p:spPr bwMode="auto">
          <a:xfrm>
            <a:off x="6228184" y="2564904"/>
            <a:ext cx="2587625" cy="1943100"/>
          </a:xfrm>
          <a:prstGeom prst="rect">
            <a:avLst/>
          </a:prstGeom>
          <a:noFill/>
          <a:ln w="9525">
            <a:solidFill>
              <a:srgbClr val="FFFF00"/>
            </a:solidFill>
            <a:miter lim="800000"/>
            <a:headEnd/>
            <a:tailEnd/>
          </a:ln>
        </p:spPr>
      </p:pic>
      <p:sp>
        <p:nvSpPr>
          <p:cNvPr id="11" name="ZoneTexte 10"/>
          <p:cNvSpPr txBox="1">
            <a:spLocks noChangeArrowheads="1"/>
          </p:cNvSpPr>
          <p:nvPr/>
        </p:nvSpPr>
        <p:spPr bwMode="auto">
          <a:xfrm>
            <a:off x="251520" y="4581128"/>
            <a:ext cx="2887662" cy="338138"/>
          </a:xfrm>
          <a:prstGeom prst="rect">
            <a:avLst/>
          </a:prstGeom>
          <a:noFill/>
          <a:ln w="9525">
            <a:noFill/>
            <a:miter lim="800000"/>
            <a:headEnd/>
            <a:tailEnd/>
          </a:ln>
        </p:spPr>
        <p:txBody>
          <a:bodyPr wrap="none">
            <a:spAutoFit/>
          </a:bodyPr>
          <a:lstStyle/>
          <a:p>
            <a:r>
              <a:rPr lang="fr-FR" sz="1600" b="1" dirty="0">
                <a:solidFill>
                  <a:srgbClr val="FF0000"/>
                </a:solidFill>
              </a:rPr>
              <a:t>Les structures en portiques</a:t>
            </a:r>
          </a:p>
        </p:txBody>
      </p:sp>
      <p:sp>
        <p:nvSpPr>
          <p:cNvPr id="12" name="Flèche vers le bas 11"/>
          <p:cNvSpPr/>
          <p:nvPr/>
        </p:nvSpPr>
        <p:spPr>
          <a:xfrm>
            <a:off x="4427984" y="4725144"/>
            <a:ext cx="360362" cy="9342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3" name="Rectangle 12"/>
          <p:cNvSpPr>
            <a:spLocks noChangeArrowheads="1"/>
          </p:cNvSpPr>
          <p:nvPr/>
        </p:nvSpPr>
        <p:spPr bwMode="auto">
          <a:xfrm>
            <a:off x="1150937" y="5716758"/>
            <a:ext cx="6481762" cy="338137"/>
          </a:xfrm>
          <a:prstGeom prst="rect">
            <a:avLst/>
          </a:prstGeom>
          <a:noFill/>
          <a:ln w="9525">
            <a:noFill/>
            <a:miter lim="800000"/>
            <a:headEnd/>
            <a:tailEnd/>
          </a:ln>
        </p:spPr>
        <p:txBody>
          <a:bodyPr>
            <a:spAutoFit/>
          </a:bodyPr>
          <a:lstStyle/>
          <a:p>
            <a:r>
              <a:rPr lang="fr-FR" sz="1600" b="1" dirty="0">
                <a:solidFill>
                  <a:srgbClr val="FF0000"/>
                </a:solidFill>
              </a:rPr>
              <a:t> Les structures tridimensionnelles à base de tubes ronds creux</a:t>
            </a:r>
          </a:p>
        </p:txBody>
      </p:sp>
      <p:sp>
        <p:nvSpPr>
          <p:cNvPr id="14" name="ZoneTexte 13"/>
          <p:cNvSpPr txBox="1">
            <a:spLocks noChangeArrowheads="1"/>
          </p:cNvSpPr>
          <p:nvPr/>
        </p:nvSpPr>
        <p:spPr bwMode="auto">
          <a:xfrm>
            <a:off x="6300192" y="4581128"/>
            <a:ext cx="2560638" cy="338138"/>
          </a:xfrm>
          <a:prstGeom prst="rect">
            <a:avLst/>
          </a:prstGeom>
          <a:noFill/>
          <a:ln w="9525">
            <a:noFill/>
            <a:miter lim="800000"/>
            <a:headEnd/>
            <a:tailEnd/>
          </a:ln>
        </p:spPr>
        <p:txBody>
          <a:bodyPr wrap="none">
            <a:spAutoFit/>
          </a:bodyPr>
          <a:lstStyle/>
          <a:p>
            <a:r>
              <a:rPr lang="fr-FR" sz="1600" b="1" dirty="0">
                <a:solidFill>
                  <a:srgbClr val="FF0000"/>
                </a:solidFill>
              </a:rPr>
              <a:t>Les structures en treillis</a:t>
            </a:r>
          </a:p>
        </p:txBody>
      </p:sp>
      <p:sp>
        <p:nvSpPr>
          <p:cNvPr id="15" name="Organigramme : Disque magnétique 14"/>
          <p:cNvSpPr/>
          <p:nvPr/>
        </p:nvSpPr>
        <p:spPr>
          <a:xfrm rot="14251477">
            <a:off x="7592363" y="4918816"/>
            <a:ext cx="319088" cy="677862"/>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3200" kern="1200" dirty="0">
                <a:solidFill>
                  <a:srgbClr val="FFFF00"/>
                </a:solidFill>
                <a:latin typeface="Arial" charset="0"/>
                <a:ea typeface="+mn-ea"/>
                <a:cs typeface="Arial" charset="0"/>
              </a:rPr>
              <a:t>Résistance au feu des structures </a:t>
            </a:r>
            <a:r>
              <a:rPr lang="fr-FR" sz="3200" kern="1200" dirty="0" smtClean="0">
                <a:solidFill>
                  <a:srgbClr val="FFFF00"/>
                </a:solidFill>
                <a:latin typeface="Arial" charset="0"/>
                <a:ea typeface="+mn-ea"/>
                <a:cs typeface="Arial" charset="0"/>
              </a:rPr>
              <a:t>métalliques</a:t>
            </a:r>
            <a:r>
              <a:rPr lang="fr-FR" sz="3200" kern="1200" dirty="0">
                <a:solidFill>
                  <a:srgbClr val="FFFF00"/>
                </a:solidFill>
                <a:latin typeface="Arial" charset="0"/>
                <a:ea typeface="+mn-ea"/>
                <a:cs typeface="Arial" charset="0"/>
              </a:rPr>
              <a:t>:</a:t>
            </a:r>
            <a:endParaRPr lang="fr-FR" sz="32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20</a:t>
            </a:fld>
            <a:endParaRPr lang="fr-FR" altLang="fr-FR"/>
          </a:p>
        </p:txBody>
      </p:sp>
      <p:sp>
        <p:nvSpPr>
          <p:cNvPr id="6" name="Rectangle 2"/>
          <p:cNvSpPr>
            <a:spLocks noChangeArrowheads="1"/>
          </p:cNvSpPr>
          <p:nvPr/>
        </p:nvSpPr>
        <p:spPr bwMode="auto">
          <a:xfrm>
            <a:off x="195784" y="1057275"/>
            <a:ext cx="8424862" cy="1815882"/>
          </a:xfrm>
          <a:prstGeom prst="rect">
            <a:avLst/>
          </a:prstGeom>
          <a:noFill/>
          <a:ln w="9525">
            <a:noFill/>
            <a:miter lim="800000"/>
            <a:headEnd/>
            <a:tailEnd/>
          </a:ln>
        </p:spPr>
        <p:txBody>
          <a:bodyPr>
            <a:spAutoFit/>
          </a:bodyPr>
          <a:lstStyle/>
          <a:p>
            <a:pPr algn="l"/>
            <a:r>
              <a:rPr lang="fr-FR" dirty="0"/>
              <a:t>La résistance au feu</a:t>
            </a:r>
          </a:p>
          <a:p>
            <a:pPr algn="l"/>
            <a:endParaRPr lang="fr-FR" dirty="0"/>
          </a:p>
          <a:p>
            <a:pPr algn="l"/>
            <a:r>
              <a:rPr lang="fr-FR" dirty="0"/>
              <a:t>Les éléments de structure tels que poutres, poteaux ou murs doivent satisfaire à des critères de résistance au feu. </a:t>
            </a:r>
          </a:p>
          <a:p>
            <a:pPr algn="l"/>
            <a:r>
              <a:rPr lang="fr-FR" dirty="0"/>
              <a:t>La résistance au feu correspond à la durée pendant laquelle les éléments de construction continuent à remplir leurs fonctions malgré l'action d'un incendie.</a:t>
            </a:r>
            <a:br>
              <a:rPr lang="fr-FR" dirty="0"/>
            </a:br>
            <a:endParaRPr lang="fr-FR" dirty="0"/>
          </a:p>
        </p:txBody>
      </p:sp>
      <p:sp>
        <p:nvSpPr>
          <p:cNvPr id="7" name="Rectangle 3"/>
          <p:cNvSpPr>
            <a:spLocks noChangeArrowheads="1"/>
          </p:cNvSpPr>
          <p:nvPr/>
        </p:nvSpPr>
        <p:spPr bwMode="auto">
          <a:xfrm>
            <a:off x="179512" y="2924944"/>
            <a:ext cx="8569325" cy="2800767"/>
          </a:xfrm>
          <a:prstGeom prst="rect">
            <a:avLst/>
          </a:prstGeom>
          <a:noFill/>
          <a:ln w="9525">
            <a:noFill/>
            <a:miter lim="800000"/>
            <a:headEnd/>
            <a:tailEnd/>
          </a:ln>
        </p:spPr>
        <p:txBody>
          <a:bodyPr>
            <a:spAutoFit/>
          </a:bodyPr>
          <a:lstStyle/>
          <a:p>
            <a:pPr algn="l"/>
            <a:r>
              <a:rPr lang="fr-FR" dirty="0"/>
              <a:t>La stabilité au feu (SF)</a:t>
            </a:r>
          </a:p>
          <a:p>
            <a:pPr algn="l"/>
            <a:endParaRPr lang="fr-FR" dirty="0"/>
          </a:p>
          <a:p>
            <a:pPr algn="l"/>
            <a:r>
              <a:rPr lang="fr-FR" dirty="0"/>
              <a:t>C'est la conservation des caractéristiques mécaniques</a:t>
            </a:r>
            <a:br>
              <a:rPr lang="fr-FR" dirty="0"/>
            </a:br>
            <a:r>
              <a:rPr lang="fr-FR" dirty="0"/>
              <a:t>Il est difficile d'obtenir des résistances au feu égales ou supérieures à 1/2h pour des profilés nus.</a:t>
            </a:r>
            <a:br>
              <a:rPr lang="fr-FR" dirty="0"/>
            </a:br>
            <a:r>
              <a:rPr lang="fr-FR" dirty="0"/>
              <a:t>On peut modifier la résistance au feu par la composition chimique. Les aciers inoxydables résistent à des températures plus élevées. On peut ajouter du molybdène, du chrome, du nickel ou du vanadium, à des doses importantes.</a:t>
            </a:r>
            <a:br>
              <a:rPr lang="fr-FR" dirty="0"/>
            </a:br>
            <a:r>
              <a:rPr lang="fr-FR" dirty="0"/>
              <a:t>On peut également procéder à des protections extérieures sur les pièces finies.</a:t>
            </a:r>
            <a:br>
              <a:rPr lang="fr-FR" dirty="0"/>
            </a:br>
            <a:r>
              <a:rPr lang="fr-FR" dirty="0"/>
              <a:t/>
            </a:r>
            <a:br>
              <a:rPr lang="fr-FR" dirty="0"/>
            </a:br>
            <a:endParaRPr lang="fr-FR" dirty="0"/>
          </a:p>
        </p:txBody>
      </p:sp>
      <p:pic>
        <p:nvPicPr>
          <p:cNvPr id="8" name="Picture 1"/>
          <p:cNvPicPr>
            <a:picLocks noChangeAspect="1" noChangeArrowheads="1"/>
          </p:cNvPicPr>
          <p:nvPr/>
        </p:nvPicPr>
        <p:blipFill>
          <a:blip r:embed="rId2" cstate="print"/>
          <a:srcRect/>
          <a:stretch>
            <a:fillRect/>
          </a:stretch>
        </p:blipFill>
        <p:spPr bwMode="auto">
          <a:xfrm>
            <a:off x="2627784" y="2564904"/>
            <a:ext cx="792088" cy="880770"/>
          </a:xfrm>
          <a:prstGeom prst="rect">
            <a:avLst/>
          </a:prstGeom>
          <a:noFill/>
          <a:ln w="9525">
            <a:noFill/>
            <a:miter lim="800000"/>
            <a:headEnd/>
            <a:tailEnd/>
          </a:ln>
        </p:spPr>
      </p:pic>
    </p:spTree>
    <p:extLst>
      <p:ext uri="{BB962C8B-B14F-4D97-AF65-F5344CB8AC3E}">
        <p14:creationId xmlns:p14="http://schemas.microsoft.com/office/powerpoint/2010/main" val="418676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21</a:t>
            </a:fld>
            <a:endParaRPr lang="fr-FR" altLang="fr-FR"/>
          </a:p>
        </p:txBody>
      </p:sp>
      <p:sp>
        <p:nvSpPr>
          <p:cNvPr id="6" name="Rectangle 1"/>
          <p:cNvSpPr>
            <a:spLocks noChangeArrowheads="1"/>
          </p:cNvSpPr>
          <p:nvPr/>
        </p:nvSpPr>
        <p:spPr bwMode="auto">
          <a:xfrm>
            <a:off x="251520" y="1124744"/>
            <a:ext cx="8424863" cy="2800767"/>
          </a:xfrm>
          <a:prstGeom prst="rect">
            <a:avLst/>
          </a:prstGeom>
          <a:noFill/>
          <a:ln w="9525">
            <a:noFill/>
            <a:miter lim="800000"/>
            <a:headEnd/>
            <a:tailEnd/>
          </a:ln>
        </p:spPr>
        <p:txBody>
          <a:bodyPr>
            <a:spAutoFit/>
          </a:bodyPr>
          <a:lstStyle/>
          <a:p>
            <a:pPr algn="l"/>
            <a:r>
              <a:rPr lang="fr-FR" dirty="0"/>
              <a:t>Lorsque l'acier est soumis à une forte température, le module d'élasticité, les propriétés de résistance </a:t>
            </a:r>
            <a:r>
              <a:rPr lang="fr-FR" dirty="0" err="1"/>
              <a:t>Re</a:t>
            </a:r>
            <a:r>
              <a:rPr lang="fr-FR" dirty="0"/>
              <a:t> (limite d'élasticité) et </a:t>
            </a:r>
            <a:r>
              <a:rPr lang="fr-FR" dirty="0" err="1"/>
              <a:t>Rm</a:t>
            </a:r>
            <a:r>
              <a:rPr lang="fr-FR" dirty="0"/>
              <a:t> (limite de résistance à la traction) diminuent avec la chaleur.</a:t>
            </a:r>
          </a:p>
          <a:p>
            <a:pPr algn="l"/>
            <a:r>
              <a:rPr lang="fr-FR" dirty="0"/>
              <a:t>S'il est incombustible, il est un bon conducteur de chaleur.</a:t>
            </a:r>
          </a:p>
          <a:p>
            <a:pPr algn="l"/>
            <a:r>
              <a:rPr lang="fr-FR" dirty="0"/>
              <a:t>L’acier est un matériau classé M0.</a:t>
            </a:r>
          </a:p>
          <a:p>
            <a:pPr algn="l"/>
            <a:r>
              <a:rPr lang="fr-FR" dirty="0"/>
              <a:t>La limite d'élasticité est nulle à </a:t>
            </a:r>
            <a:r>
              <a:rPr lang="fr-FR" dirty="0" smtClean="0"/>
              <a:t>1000°, </a:t>
            </a:r>
            <a:r>
              <a:rPr lang="fr-FR" dirty="0"/>
              <a:t>ce qui signifie une déformation importante puis un effondrement. </a:t>
            </a:r>
          </a:p>
          <a:p>
            <a:pPr algn="l"/>
            <a:r>
              <a:rPr lang="fr-FR" dirty="0"/>
              <a:t>La température critique est comprise entre 450 et 800°C selon les types d'aciers.</a:t>
            </a:r>
            <a:br>
              <a:rPr lang="fr-FR" dirty="0"/>
            </a:br>
            <a:endParaRPr lang="fr-FR" dirty="0"/>
          </a:p>
          <a:p>
            <a:pPr algn="l"/>
            <a:r>
              <a:rPr lang="fr-FR" dirty="0"/>
              <a:t/>
            </a:r>
            <a:br>
              <a:rPr lang="fr-FR" dirty="0"/>
            </a:br>
            <a:endParaRPr lang="fr-FR" dirty="0"/>
          </a:p>
        </p:txBody>
      </p:sp>
      <p:pic>
        <p:nvPicPr>
          <p:cNvPr id="7" name="Picture 8" descr="http://www.ladepeche.fr/content/photo/biz/2009/09/29/200909291209_zoom.jpg"/>
          <p:cNvPicPr>
            <a:picLocks noChangeAspect="1" noChangeArrowheads="1"/>
          </p:cNvPicPr>
          <p:nvPr/>
        </p:nvPicPr>
        <p:blipFill>
          <a:blip r:embed="rId2" cstate="print"/>
          <a:srcRect/>
          <a:stretch>
            <a:fillRect/>
          </a:stretch>
        </p:blipFill>
        <p:spPr bwMode="auto">
          <a:xfrm>
            <a:off x="2339752" y="3356992"/>
            <a:ext cx="4415908" cy="2880320"/>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49243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22</a:t>
            </a:fld>
            <a:endParaRPr lang="fr-FR" altLang="fr-FR"/>
          </a:p>
        </p:txBody>
      </p:sp>
      <p:sp>
        <p:nvSpPr>
          <p:cNvPr id="6" name="Text Box 7"/>
          <p:cNvSpPr txBox="1">
            <a:spLocks noChangeArrowheads="1"/>
          </p:cNvSpPr>
          <p:nvPr/>
        </p:nvSpPr>
        <p:spPr bwMode="auto">
          <a:xfrm>
            <a:off x="7640" y="1124744"/>
            <a:ext cx="4968875" cy="2800767"/>
          </a:xfrm>
          <a:prstGeom prst="rect">
            <a:avLst/>
          </a:prstGeom>
          <a:noFill/>
          <a:ln w="9525">
            <a:noFill/>
            <a:miter lim="800000"/>
            <a:headEnd/>
            <a:tailEnd/>
          </a:ln>
        </p:spPr>
        <p:txBody>
          <a:bodyPr>
            <a:spAutoFit/>
          </a:bodyPr>
          <a:lstStyle/>
          <a:p>
            <a:pPr algn="l"/>
            <a:r>
              <a:rPr lang="fr-FR" sz="1600" dirty="0"/>
              <a:t>La flexion des profilés métalliques est atteinte aux alentours de 550°C (T° de ramollissement de l’acier)</a:t>
            </a:r>
          </a:p>
          <a:p>
            <a:pPr algn="l"/>
            <a:r>
              <a:rPr lang="fr-FR" sz="1600" dirty="0"/>
              <a:t>Cette flexion est due à une diminution importante de la limite d’élasticité à cette température.</a:t>
            </a:r>
          </a:p>
          <a:p>
            <a:pPr algn="l"/>
            <a:r>
              <a:rPr lang="fr-FR" sz="1600" dirty="0"/>
              <a:t>Le ramollissement par la chaleur des poutres maîtresses constituant la structure porteuse entraîne dans de nombreux cas l’effondrement de l’ensemble  par effet « domino »</a:t>
            </a:r>
          </a:p>
          <a:p>
            <a:pPr algn="l"/>
            <a:r>
              <a:rPr lang="fr-FR" sz="1600" dirty="0"/>
              <a:t>En règle générale la ruine totale d’une structure non protégée est atteinte en moins de 20 minutes.</a:t>
            </a:r>
          </a:p>
        </p:txBody>
      </p:sp>
      <p:pic>
        <p:nvPicPr>
          <p:cNvPr id="7" name="Image 6"/>
          <p:cNvPicPr/>
          <p:nvPr/>
        </p:nvPicPr>
        <p:blipFill rotWithShape="1">
          <a:blip r:embed="rId2"/>
          <a:srcRect l="24471" t="58487" r="42625" b="17126"/>
          <a:stretch/>
        </p:blipFill>
        <p:spPr bwMode="auto">
          <a:xfrm>
            <a:off x="1115616" y="4299020"/>
            <a:ext cx="3200400" cy="1897380"/>
          </a:xfrm>
          <a:prstGeom prst="rect">
            <a:avLst/>
          </a:prstGeom>
          <a:ln>
            <a:noFill/>
          </a:ln>
          <a:extLst>
            <a:ext uri="{53640926-AAD7-44D8-BBD7-CCE9431645EC}">
              <a14:shadowObscured xmlns:a14="http://schemas.microsoft.com/office/drawing/2010/main"/>
            </a:ext>
          </a:extLst>
        </p:spPr>
      </p:pic>
      <p:pic>
        <p:nvPicPr>
          <p:cNvPr id="8" name="Picture 6" descr="C:\Users\LAURENT\Pictures\RCCI LOIRE\DSC00944.JPG"/>
          <p:cNvPicPr>
            <a:picLocks noChangeAspect="1" noChangeArrowheads="1"/>
          </p:cNvPicPr>
          <p:nvPr/>
        </p:nvPicPr>
        <p:blipFill>
          <a:blip r:embed="rId3" cstate="print"/>
          <a:srcRect/>
          <a:stretch>
            <a:fillRect/>
          </a:stretch>
        </p:blipFill>
        <p:spPr bwMode="auto">
          <a:xfrm>
            <a:off x="5364088" y="1268760"/>
            <a:ext cx="3344863" cy="4702175"/>
          </a:xfrm>
          <a:prstGeom prst="rect">
            <a:avLst/>
          </a:prstGeom>
          <a:noFill/>
          <a:ln w="9525">
            <a:solidFill>
              <a:srgbClr val="FFFF00"/>
            </a:solidFill>
            <a:miter lim="800000"/>
            <a:headEnd/>
            <a:tailEnd/>
          </a:ln>
        </p:spPr>
      </p:pic>
      <p:sp>
        <p:nvSpPr>
          <p:cNvPr id="9" name="Bulle ronde 8"/>
          <p:cNvSpPr/>
          <p:nvPr/>
        </p:nvSpPr>
        <p:spPr>
          <a:xfrm>
            <a:off x="5164062" y="1097335"/>
            <a:ext cx="3744913" cy="792162"/>
          </a:xfrm>
          <a:prstGeom prst="wedgeEllipseCallout">
            <a:avLst>
              <a:gd name="adj1" fmla="val 20043"/>
              <a:gd name="adj2" fmla="val 1495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Déformation thermique ou mécanique?</a:t>
            </a:r>
          </a:p>
        </p:txBody>
      </p:sp>
      <p:pic>
        <p:nvPicPr>
          <p:cNvPr id="10" name="Picture 14" descr="D:\Clipart Pompiers\Clipart 2\Transparent\personnages\perso2.gif"/>
          <p:cNvPicPr>
            <a:picLocks noChangeAspect="1" noChangeArrowheads="1"/>
          </p:cNvPicPr>
          <p:nvPr/>
        </p:nvPicPr>
        <p:blipFill>
          <a:blip r:embed="rId4" cstate="print"/>
          <a:srcRect/>
          <a:stretch>
            <a:fillRect/>
          </a:stretch>
        </p:blipFill>
        <p:spPr bwMode="auto">
          <a:xfrm>
            <a:off x="7810425" y="2063204"/>
            <a:ext cx="1098550" cy="2251075"/>
          </a:xfrm>
          <a:prstGeom prst="rect">
            <a:avLst/>
          </a:prstGeom>
          <a:noFill/>
          <a:ln w="9525">
            <a:noFill/>
            <a:miter lim="800000"/>
            <a:headEnd/>
            <a:tailEnd/>
          </a:ln>
        </p:spPr>
      </p:pic>
      <p:sp>
        <p:nvSpPr>
          <p:cNvPr id="11" name="Line 33"/>
          <p:cNvSpPr>
            <a:spLocks noChangeShapeType="1"/>
          </p:cNvSpPr>
          <p:nvPr/>
        </p:nvSpPr>
        <p:spPr bwMode="auto">
          <a:xfrm flipH="1">
            <a:off x="4270188" y="4581128"/>
            <a:ext cx="2102011" cy="359346"/>
          </a:xfrm>
          <a:prstGeom prst="line">
            <a:avLst/>
          </a:prstGeom>
          <a:noFill/>
          <a:ln w="95250">
            <a:solidFill>
              <a:srgbClr val="FF0000"/>
            </a:solidFill>
            <a:round/>
            <a:headEnd/>
            <a:tailEnd type="triangle" w="med" len="med"/>
          </a:ln>
        </p:spPr>
        <p:txBody>
          <a:bodyPr/>
          <a:lstStyle/>
          <a:p>
            <a:endParaRPr lang="fr-FR"/>
          </a:p>
        </p:txBody>
      </p:sp>
    </p:spTree>
    <p:extLst>
      <p:ext uri="{BB962C8B-B14F-4D97-AF65-F5344CB8AC3E}">
        <p14:creationId xmlns:p14="http://schemas.microsoft.com/office/powerpoint/2010/main" val="883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23</a:t>
            </a:fld>
            <a:endParaRPr lang="fr-FR" altLang="fr-FR"/>
          </a:p>
        </p:txBody>
      </p:sp>
      <p:sp>
        <p:nvSpPr>
          <p:cNvPr id="6" name="Rectangle 1"/>
          <p:cNvSpPr>
            <a:spLocks noChangeArrowheads="1"/>
          </p:cNvSpPr>
          <p:nvPr/>
        </p:nvSpPr>
        <p:spPr bwMode="auto">
          <a:xfrm>
            <a:off x="189310" y="1196752"/>
            <a:ext cx="8208962" cy="3539430"/>
          </a:xfrm>
          <a:prstGeom prst="rect">
            <a:avLst/>
          </a:prstGeom>
          <a:noFill/>
          <a:ln w="9525">
            <a:noFill/>
            <a:miter lim="800000"/>
            <a:headEnd/>
            <a:tailEnd/>
          </a:ln>
        </p:spPr>
        <p:txBody>
          <a:bodyPr>
            <a:spAutoFit/>
          </a:bodyPr>
          <a:lstStyle/>
          <a:p>
            <a:pPr algn="l"/>
            <a:r>
              <a:rPr lang="fr-FR" dirty="0"/>
              <a:t>Le comportement de l'acier face à l'incendie peut être amélioré par diverses solutions.</a:t>
            </a:r>
          </a:p>
          <a:p>
            <a:pPr algn="l"/>
            <a:r>
              <a:rPr lang="fr-FR" dirty="0"/>
              <a:t>Les solutions utilisées dans la construction en acier sont d'une part le surdimensionnement de la matière et d'autre part des protections de surface. On essaye soit de retarder l'échauffement de l'acier ou de maintenir sa température à des températures faibles pour éviter son échauffement. </a:t>
            </a:r>
          </a:p>
          <a:p>
            <a:pPr algn="l"/>
            <a:endParaRPr lang="fr-FR" dirty="0"/>
          </a:p>
          <a:p>
            <a:pPr algn="l">
              <a:buFont typeface="Wingdings" pitchFamily="2" charset="2"/>
              <a:buChar char="Ø"/>
            </a:pPr>
            <a:r>
              <a:rPr lang="fr-FR" dirty="0">
                <a:solidFill>
                  <a:srgbClr val="0000FF"/>
                </a:solidFill>
              </a:rPr>
              <a:t> Revêtements intumescents</a:t>
            </a:r>
          </a:p>
          <a:p>
            <a:pPr algn="l"/>
            <a:r>
              <a:rPr lang="fr-FR" dirty="0"/>
              <a:t>La solution consiste à appliquer des peintures ou des enduits intumescents. Ces revêtements, forment un film qui sous l'effet de températures élevées, gonflent pour atteindre plusieurs fois leur épaisseur initiale d'application. Cette solution permet de laisser les structures apparentes.</a:t>
            </a:r>
          </a:p>
          <a:p>
            <a:pPr algn="l"/>
            <a:endParaRPr lang="fr-FR" dirty="0"/>
          </a:p>
          <a:p>
            <a:pPr algn="l"/>
            <a:r>
              <a:rPr lang="fr-FR" dirty="0"/>
              <a:t/>
            </a:r>
            <a:br>
              <a:rPr lang="fr-FR" dirty="0"/>
            </a:br>
            <a:endParaRPr lang="fr-FR" dirty="0"/>
          </a:p>
        </p:txBody>
      </p:sp>
      <p:pic>
        <p:nvPicPr>
          <p:cNvPr id="7" name="Picture 3" descr="http://intumescente.fr/img/couches_serre.jpg"/>
          <p:cNvPicPr>
            <a:picLocks noChangeAspect="1" noChangeArrowheads="1"/>
          </p:cNvPicPr>
          <p:nvPr/>
        </p:nvPicPr>
        <p:blipFill>
          <a:blip r:embed="rId2" cstate="print"/>
          <a:srcRect/>
          <a:stretch>
            <a:fillRect/>
          </a:stretch>
        </p:blipFill>
        <p:spPr bwMode="auto">
          <a:xfrm>
            <a:off x="1331640" y="4005064"/>
            <a:ext cx="2904356" cy="2174425"/>
          </a:xfrm>
          <a:prstGeom prst="rect">
            <a:avLst/>
          </a:prstGeom>
          <a:noFill/>
          <a:ln w="19050">
            <a:solidFill>
              <a:srgbClr val="FFFF00"/>
            </a:solidFill>
            <a:miter lim="800000"/>
            <a:headEnd/>
            <a:tailEnd/>
          </a:ln>
        </p:spPr>
      </p:pic>
      <p:pic>
        <p:nvPicPr>
          <p:cNvPr id="8" name="Picture 1" descr="http://www.crit.archi.fr/web%20folder/acier/Chapitre%203/3.6%20Data/04B0_009.jpg"/>
          <p:cNvPicPr>
            <a:picLocks noChangeAspect="1" noChangeArrowheads="1"/>
          </p:cNvPicPr>
          <p:nvPr/>
        </p:nvPicPr>
        <p:blipFill>
          <a:blip r:embed="rId3" cstate="print"/>
          <a:srcRect/>
          <a:stretch>
            <a:fillRect/>
          </a:stretch>
        </p:blipFill>
        <p:spPr bwMode="auto">
          <a:xfrm>
            <a:off x="4427984" y="4005064"/>
            <a:ext cx="3162256" cy="2160240"/>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833452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24</a:t>
            </a:fld>
            <a:endParaRPr lang="fr-FR" altLang="fr-FR"/>
          </a:p>
        </p:txBody>
      </p:sp>
      <p:sp>
        <p:nvSpPr>
          <p:cNvPr id="6" name="Rectangle 1"/>
          <p:cNvSpPr>
            <a:spLocks noChangeArrowheads="1"/>
          </p:cNvSpPr>
          <p:nvPr/>
        </p:nvSpPr>
        <p:spPr bwMode="auto">
          <a:xfrm>
            <a:off x="392138" y="1124744"/>
            <a:ext cx="8424862" cy="1323439"/>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Le flocage</a:t>
            </a:r>
          </a:p>
          <a:p>
            <a:pPr algn="l"/>
            <a:endParaRPr lang="fr-FR" dirty="0"/>
          </a:p>
          <a:p>
            <a:pPr algn="l"/>
            <a:r>
              <a:rPr lang="fr-FR" dirty="0"/>
              <a:t>On projette des produits composés de vermiculite expansée (variété de mica feuilleté), de plâtre, de laitier ou de fibres minérales agglomérées par un liant. On peut ainsi obtenir des durées de stabilité au feu allant jusqu'à 4h.</a:t>
            </a:r>
          </a:p>
        </p:txBody>
      </p:sp>
      <p:pic>
        <p:nvPicPr>
          <p:cNvPr id="7" name="Picture 4" descr="http://www.sobrapi-isolation.fr/_assets/AAA/BBE/DGJ/ORR/00321554_PVI_0001_A663250_PS.jpg"/>
          <p:cNvPicPr>
            <a:picLocks noChangeAspect="1" noChangeArrowheads="1"/>
          </p:cNvPicPr>
          <p:nvPr/>
        </p:nvPicPr>
        <p:blipFill>
          <a:blip r:embed="rId2" cstate="print"/>
          <a:srcRect/>
          <a:stretch>
            <a:fillRect/>
          </a:stretch>
        </p:blipFill>
        <p:spPr bwMode="auto">
          <a:xfrm>
            <a:off x="971600" y="2636912"/>
            <a:ext cx="6697663" cy="3443288"/>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75166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25</a:t>
            </a:fld>
            <a:endParaRPr lang="fr-FR" altLang="fr-FR"/>
          </a:p>
        </p:txBody>
      </p:sp>
      <p:sp>
        <p:nvSpPr>
          <p:cNvPr id="6" name="Rectangle 1"/>
          <p:cNvSpPr>
            <a:spLocks noChangeArrowheads="1"/>
          </p:cNvSpPr>
          <p:nvPr/>
        </p:nvSpPr>
        <p:spPr bwMode="auto">
          <a:xfrm>
            <a:off x="251520" y="1196752"/>
            <a:ext cx="8424863" cy="3046988"/>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Protection par plaques </a:t>
            </a:r>
          </a:p>
          <a:p>
            <a:pPr algn="l"/>
            <a:endParaRPr lang="fr-FR" dirty="0"/>
          </a:p>
          <a:p>
            <a:pPr algn="l"/>
            <a:r>
              <a:rPr lang="fr-FR" dirty="0"/>
              <a:t>Ces procédés permettent d'isoler les surfaces d'acier par des habillages rapportés. La protection par plaques est à base des mêmes matériaux que pour le flocage. Le mode de fixation doit être réalisé de manière à éviter que le feu ne se propage dans les joints.</a:t>
            </a:r>
          </a:p>
          <a:p>
            <a:pPr algn="l"/>
            <a:r>
              <a:rPr lang="fr-FR" dirty="0"/>
              <a:t>Protection sur le contour :</a:t>
            </a:r>
            <a:br>
              <a:rPr lang="fr-FR" dirty="0"/>
            </a:br>
            <a:r>
              <a:rPr lang="fr-FR" dirty="0"/>
              <a:t>les plaques suivent le contour du profil métallique.</a:t>
            </a:r>
            <a:br>
              <a:rPr lang="fr-FR" dirty="0"/>
            </a:br>
            <a:r>
              <a:rPr lang="fr-FR" dirty="0"/>
              <a:t>Protection en caisson :</a:t>
            </a:r>
            <a:br>
              <a:rPr lang="fr-FR" dirty="0"/>
            </a:br>
            <a:r>
              <a:rPr lang="fr-FR" dirty="0"/>
              <a:t>les plaques forment un caisson qui habille le profil métallique.</a:t>
            </a:r>
            <a:br>
              <a:rPr lang="fr-FR" dirty="0"/>
            </a:br>
            <a:r>
              <a:rPr lang="fr-FR" dirty="0"/>
              <a:t> </a:t>
            </a:r>
            <a:br>
              <a:rPr lang="fr-FR" dirty="0"/>
            </a:br>
            <a:r>
              <a:rPr lang="fr-FR" dirty="0"/>
              <a:t/>
            </a:r>
            <a:br>
              <a:rPr lang="fr-FR" dirty="0"/>
            </a:br>
            <a:endParaRPr lang="fr-FR" dirty="0"/>
          </a:p>
        </p:txBody>
      </p:sp>
      <p:sp>
        <p:nvSpPr>
          <p:cNvPr id="7" name="Rectangle 4"/>
          <p:cNvSpPr>
            <a:spLocks noChangeArrowheads="1"/>
          </p:cNvSpPr>
          <p:nvPr/>
        </p:nvSpPr>
        <p:spPr bwMode="auto">
          <a:xfrm>
            <a:off x="179512" y="3933056"/>
            <a:ext cx="6407150" cy="1200150"/>
          </a:xfrm>
          <a:prstGeom prst="rect">
            <a:avLst/>
          </a:prstGeom>
          <a:noFill/>
          <a:ln w="9525">
            <a:noFill/>
            <a:miter lim="800000"/>
            <a:headEnd/>
            <a:tailEnd/>
          </a:ln>
        </p:spPr>
        <p:txBody>
          <a:bodyPr>
            <a:spAutoFit/>
          </a:bodyPr>
          <a:lstStyle/>
          <a:p>
            <a:r>
              <a:rPr lang="fr-FR" b="1" i="1" dirty="0"/>
              <a:t>Plâtre Incendie PF 200 pour protection au feu des poteaux porteurs appliqué après interposition d'un treillis métal en projection, en épaisseur de 15 à 40 mm pour une stabilité au feu </a:t>
            </a:r>
            <a:r>
              <a:rPr lang="pt-BR" b="1" i="1" dirty="0"/>
              <a:t>de 1/2 h à 3 h.</a:t>
            </a:r>
            <a:endParaRPr lang="fr-FR" dirty="0"/>
          </a:p>
        </p:txBody>
      </p:sp>
      <p:pic>
        <p:nvPicPr>
          <p:cNvPr id="8" name="Picture 2"/>
          <p:cNvPicPr>
            <a:picLocks noChangeAspect="1" noChangeArrowheads="1"/>
          </p:cNvPicPr>
          <p:nvPr/>
        </p:nvPicPr>
        <p:blipFill>
          <a:blip r:embed="rId2" cstate="print"/>
          <a:srcRect/>
          <a:stretch>
            <a:fillRect/>
          </a:stretch>
        </p:blipFill>
        <p:spPr bwMode="auto">
          <a:xfrm>
            <a:off x="6994179" y="2780928"/>
            <a:ext cx="1917700" cy="3087440"/>
          </a:xfrm>
          <a:prstGeom prst="rect">
            <a:avLst/>
          </a:prstGeom>
          <a:noFill/>
          <a:ln w="9525">
            <a:noFill/>
            <a:miter lim="800000"/>
            <a:headEnd/>
            <a:tailEnd/>
          </a:ln>
        </p:spPr>
      </p:pic>
    </p:spTree>
    <p:extLst>
      <p:ext uri="{BB962C8B-B14F-4D97-AF65-F5344CB8AC3E}">
        <p14:creationId xmlns:p14="http://schemas.microsoft.com/office/powerpoint/2010/main" val="40939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26</a:t>
            </a:fld>
            <a:endParaRPr lang="fr-FR" altLang="fr-FR"/>
          </a:p>
        </p:txBody>
      </p:sp>
      <p:sp>
        <p:nvSpPr>
          <p:cNvPr id="6" name="Rectangle 1"/>
          <p:cNvSpPr>
            <a:spLocks noChangeArrowheads="1"/>
          </p:cNvSpPr>
          <p:nvPr/>
        </p:nvSpPr>
        <p:spPr bwMode="auto">
          <a:xfrm>
            <a:off x="359569" y="1124744"/>
            <a:ext cx="8424862" cy="2308225"/>
          </a:xfrm>
          <a:prstGeom prst="rect">
            <a:avLst/>
          </a:prstGeom>
          <a:noFill/>
          <a:ln w="9525">
            <a:noFill/>
            <a:miter lim="800000"/>
            <a:headEnd/>
            <a:tailEnd/>
          </a:ln>
        </p:spPr>
        <p:txBody>
          <a:bodyPr>
            <a:spAutoFit/>
          </a:bodyPr>
          <a:lstStyle/>
          <a:p>
            <a:pPr algn="l">
              <a:buFont typeface="Wingdings" pitchFamily="2" charset="2"/>
              <a:buChar char="Ø"/>
            </a:pPr>
            <a:r>
              <a:rPr lang="fr-FR" sz="1800" dirty="0">
                <a:solidFill>
                  <a:srgbClr val="0000FF"/>
                </a:solidFill>
                <a:latin typeface="Arial" charset="0"/>
                <a:ea typeface="+mn-ea"/>
                <a:cs typeface="Arial" charset="0"/>
              </a:rPr>
              <a:t> Mixité acier-béton</a:t>
            </a:r>
          </a:p>
          <a:p>
            <a:pPr algn="l"/>
            <a:endParaRPr lang="fr-FR" sz="1800" dirty="0">
              <a:solidFill>
                <a:srgbClr val="000000"/>
              </a:solidFill>
              <a:latin typeface="Arial" charset="0"/>
              <a:ea typeface="+mn-ea"/>
              <a:cs typeface="Arial" charset="0"/>
            </a:endParaRPr>
          </a:p>
          <a:p>
            <a:pPr algn="l"/>
            <a:r>
              <a:rPr lang="fr-FR" sz="1800" dirty="0">
                <a:solidFill>
                  <a:srgbClr val="000000"/>
                </a:solidFill>
                <a:latin typeface="Arial" charset="0"/>
                <a:ea typeface="+mn-ea"/>
                <a:cs typeface="Arial" charset="0"/>
              </a:rPr>
              <a:t>Cette solution s'envisage quand les exigences de résistance au feu sont sévères.</a:t>
            </a:r>
            <a:br>
              <a:rPr lang="fr-FR" sz="1800" dirty="0">
                <a:solidFill>
                  <a:srgbClr val="000000"/>
                </a:solidFill>
                <a:latin typeface="Arial" charset="0"/>
                <a:ea typeface="+mn-ea"/>
                <a:cs typeface="Arial" charset="0"/>
              </a:rPr>
            </a:br>
            <a:r>
              <a:rPr lang="fr-FR" sz="1800" dirty="0">
                <a:solidFill>
                  <a:srgbClr val="000000"/>
                </a:solidFill>
                <a:latin typeface="Arial" charset="0"/>
                <a:ea typeface="+mn-ea"/>
                <a:cs typeface="Arial" charset="0"/>
              </a:rPr>
              <a:t>Deux possibilités sont offertes par ce principe. L'une consiste à noyer le profil métallique dans le béton par un enrobage, l'autre à le remplir de béton, le profil métallique restant encore apparent et visible.</a:t>
            </a:r>
            <a:br>
              <a:rPr lang="fr-FR" sz="1800" dirty="0">
                <a:solidFill>
                  <a:srgbClr val="000000"/>
                </a:solidFill>
                <a:latin typeface="Arial" charset="0"/>
                <a:ea typeface="+mn-ea"/>
                <a:cs typeface="Arial" charset="0"/>
              </a:rPr>
            </a:br>
            <a:r>
              <a:rPr lang="fr-FR" sz="1800" dirty="0">
                <a:solidFill>
                  <a:srgbClr val="000000"/>
                </a:solidFill>
                <a:latin typeface="Arial" charset="0"/>
                <a:ea typeface="+mn-ea"/>
                <a:cs typeface="Arial" charset="0"/>
              </a:rPr>
              <a:t>Le rôle du béton dans cette association est d'empêcher la propagation de la chaleur vers l'acier et de participer à la fonction porteuse.</a:t>
            </a:r>
          </a:p>
        </p:txBody>
      </p:sp>
      <p:pic>
        <p:nvPicPr>
          <p:cNvPr id="7" name="Picture 2" descr="http://www.crit.archi.fr/web%20folder/acier/Chapitre%203/3.6%20Data/24tif.jpg"/>
          <p:cNvPicPr>
            <a:picLocks noChangeAspect="1" noChangeArrowheads="1"/>
          </p:cNvPicPr>
          <p:nvPr/>
        </p:nvPicPr>
        <p:blipFill>
          <a:blip r:embed="rId2" cstate="print"/>
          <a:srcRect/>
          <a:stretch>
            <a:fillRect/>
          </a:stretch>
        </p:blipFill>
        <p:spPr bwMode="auto">
          <a:xfrm>
            <a:off x="2771800" y="3573016"/>
            <a:ext cx="3600450" cy="2424112"/>
          </a:xfrm>
          <a:prstGeom prst="rect">
            <a:avLst/>
          </a:prstGeom>
          <a:noFill/>
          <a:ln w="19050">
            <a:solidFill>
              <a:srgbClr val="FFFF00"/>
            </a:solidFill>
            <a:miter lim="800000"/>
            <a:headEnd/>
            <a:tailEnd/>
          </a:ln>
        </p:spPr>
      </p:pic>
      <p:sp>
        <p:nvSpPr>
          <p:cNvPr id="8" name="Rectangle 3"/>
          <p:cNvSpPr>
            <a:spLocks noChangeArrowheads="1"/>
          </p:cNvSpPr>
          <p:nvPr/>
        </p:nvSpPr>
        <p:spPr bwMode="auto">
          <a:xfrm>
            <a:off x="1619672" y="6021288"/>
            <a:ext cx="5905500" cy="307975"/>
          </a:xfrm>
          <a:prstGeom prst="rect">
            <a:avLst/>
          </a:prstGeom>
          <a:noFill/>
          <a:ln w="9525">
            <a:noFill/>
            <a:miter lim="800000"/>
            <a:headEnd/>
            <a:tailEnd/>
          </a:ln>
        </p:spPr>
        <p:txBody>
          <a:bodyPr>
            <a:spAutoFit/>
          </a:bodyPr>
          <a:lstStyle/>
          <a:p>
            <a:r>
              <a:rPr lang="fr-FR" sz="1400" dirty="0"/>
              <a:t>Remplissage en béton des chambres de la poutre I</a:t>
            </a:r>
          </a:p>
        </p:txBody>
      </p:sp>
    </p:spTree>
    <p:extLst>
      <p:ext uri="{BB962C8B-B14F-4D97-AF65-F5344CB8AC3E}">
        <p14:creationId xmlns:p14="http://schemas.microsoft.com/office/powerpoint/2010/main" val="488813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27</a:t>
            </a:fld>
            <a:endParaRPr lang="fr-FR" altLang="fr-FR"/>
          </a:p>
        </p:txBody>
      </p:sp>
      <p:sp>
        <p:nvSpPr>
          <p:cNvPr id="6" name="Rectangle 1"/>
          <p:cNvSpPr>
            <a:spLocks noChangeArrowheads="1"/>
          </p:cNvSpPr>
          <p:nvPr/>
        </p:nvSpPr>
        <p:spPr bwMode="auto">
          <a:xfrm>
            <a:off x="323850" y="1124744"/>
            <a:ext cx="8496300" cy="1569660"/>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Refroidissement par eau</a:t>
            </a:r>
          </a:p>
          <a:p>
            <a:pPr algn="l"/>
            <a:endParaRPr lang="fr-FR" dirty="0"/>
          </a:p>
          <a:p>
            <a:pPr algn="l"/>
            <a:r>
              <a:rPr lang="fr-FR" dirty="0"/>
              <a:t>Une dernière solution consiste à irriguer les profils creux avec de l'eau pour les refroidir. L'eau qui chauffe, par absorption de l'énergie diffusée dans le métal, monte et se trouve remplacée par de l'eau froide. Ce procédé est très fiable mais très coûteux. Il est réservé aux grands ouvrages comme le Centre Georges Pompidou à Paris.</a:t>
            </a:r>
          </a:p>
        </p:txBody>
      </p:sp>
      <p:pic>
        <p:nvPicPr>
          <p:cNvPr id="7" name="Picture 4" descr="http://c8.img.v4.skyrock.net/c88/le-beau-paris/pics/1271104518_small.jpg"/>
          <p:cNvPicPr>
            <a:picLocks noChangeAspect="1" noChangeArrowheads="1"/>
          </p:cNvPicPr>
          <p:nvPr/>
        </p:nvPicPr>
        <p:blipFill>
          <a:blip r:embed="rId2" cstate="print"/>
          <a:srcRect/>
          <a:stretch>
            <a:fillRect/>
          </a:stretch>
        </p:blipFill>
        <p:spPr bwMode="auto">
          <a:xfrm>
            <a:off x="2339752" y="2708920"/>
            <a:ext cx="4395253" cy="3559279"/>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475974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28</a:t>
            </a:fld>
            <a:endParaRPr lang="fr-FR" altLang="fr-FR"/>
          </a:p>
        </p:txBody>
      </p:sp>
      <p:sp>
        <p:nvSpPr>
          <p:cNvPr id="6" name="Rectangle 1"/>
          <p:cNvSpPr>
            <a:spLocks noChangeArrowheads="1"/>
          </p:cNvSpPr>
          <p:nvPr/>
        </p:nvSpPr>
        <p:spPr bwMode="auto">
          <a:xfrm>
            <a:off x="359569" y="1124744"/>
            <a:ext cx="8424862" cy="1323439"/>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Enrobage</a:t>
            </a:r>
          </a:p>
          <a:p>
            <a:pPr algn="l"/>
            <a:endParaRPr lang="fr-FR" dirty="0"/>
          </a:p>
          <a:p>
            <a:pPr algn="l"/>
            <a:r>
              <a:rPr lang="fr-FR" dirty="0"/>
              <a:t>Cette technique de protection des surface au feu consiste à enveloppé les faces exposées de la structure avec une laine minérale agrafée. Le tapis de matière isole de la chaleur de l'acier.</a:t>
            </a:r>
          </a:p>
        </p:txBody>
      </p:sp>
      <p:pic>
        <p:nvPicPr>
          <p:cNvPr id="7" name="Picture 2" descr="http://www.crit.archi.fr/web%20folder/acier/Chapitre%203/3.6%20Data/04B0_007.jpg"/>
          <p:cNvPicPr>
            <a:picLocks noChangeAspect="1" noChangeArrowheads="1"/>
          </p:cNvPicPr>
          <p:nvPr/>
        </p:nvPicPr>
        <p:blipFill>
          <a:blip r:embed="rId2" cstate="print"/>
          <a:srcRect/>
          <a:stretch>
            <a:fillRect/>
          </a:stretch>
        </p:blipFill>
        <p:spPr bwMode="auto">
          <a:xfrm>
            <a:off x="2123728" y="2492896"/>
            <a:ext cx="5224164" cy="3439073"/>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400728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29</a:t>
            </a:fld>
            <a:endParaRPr lang="fr-FR" altLang="fr-FR"/>
          </a:p>
        </p:txBody>
      </p:sp>
      <p:sp>
        <p:nvSpPr>
          <p:cNvPr id="6" name="Rectangle 1"/>
          <p:cNvSpPr>
            <a:spLocks noChangeArrowheads="1"/>
          </p:cNvSpPr>
          <p:nvPr/>
        </p:nvSpPr>
        <p:spPr bwMode="auto">
          <a:xfrm>
            <a:off x="323850" y="1196752"/>
            <a:ext cx="8496300" cy="1815882"/>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Autre approche</a:t>
            </a:r>
          </a:p>
          <a:p>
            <a:pPr algn="l"/>
            <a:endParaRPr lang="fr-FR" dirty="0"/>
          </a:p>
          <a:p>
            <a:pPr algn="l"/>
            <a:r>
              <a:rPr lang="fr-FR" dirty="0"/>
              <a:t>Dans l'architecture contemporaine et ne particulier le mouvement high-tech, la structure est devenue un élément révélé et participant à l'esthétique du bâtiment.</a:t>
            </a:r>
            <a:br>
              <a:rPr lang="fr-FR" dirty="0"/>
            </a:br>
            <a:r>
              <a:rPr lang="fr-FR" dirty="0"/>
              <a:t>Cette approche qui consiste à sortir les structures de l'intérieur du bâtiment permet aussi de ne plus les exposer au feu.</a:t>
            </a:r>
            <a:br>
              <a:rPr lang="fr-FR" dirty="0"/>
            </a:br>
            <a:endParaRPr lang="fr-FR" dirty="0"/>
          </a:p>
        </p:txBody>
      </p:sp>
      <p:pic>
        <p:nvPicPr>
          <p:cNvPr id="7" name="Picture 2" descr="http://www.crit.archi.fr/web%20folder/acier/Chapitre%203/3.6%20Data/70457.jpg"/>
          <p:cNvPicPr>
            <a:picLocks noChangeAspect="1" noChangeArrowheads="1"/>
          </p:cNvPicPr>
          <p:nvPr/>
        </p:nvPicPr>
        <p:blipFill>
          <a:blip r:embed="rId2" cstate="print"/>
          <a:srcRect/>
          <a:stretch>
            <a:fillRect/>
          </a:stretch>
        </p:blipFill>
        <p:spPr bwMode="auto">
          <a:xfrm>
            <a:off x="2483768" y="2852936"/>
            <a:ext cx="3816350" cy="2871788"/>
          </a:xfrm>
          <a:prstGeom prst="rect">
            <a:avLst/>
          </a:prstGeom>
          <a:noFill/>
          <a:ln w="19050">
            <a:solidFill>
              <a:srgbClr val="FFFF00"/>
            </a:solidFill>
            <a:miter lim="800000"/>
            <a:headEnd/>
            <a:tailEnd/>
          </a:ln>
        </p:spPr>
      </p:pic>
      <p:sp>
        <p:nvSpPr>
          <p:cNvPr id="8" name="Rectangle 3"/>
          <p:cNvSpPr>
            <a:spLocks noChangeArrowheads="1"/>
          </p:cNvSpPr>
          <p:nvPr/>
        </p:nvSpPr>
        <p:spPr bwMode="auto">
          <a:xfrm>
            <a:off x="2716337" y="5877272"/>
            <a:ext cx="3351212" cy="368300"/>
          </a:xfrm>
          <a:prstGeom prst="rect">
            <a:avLst/>
          </a:prstGeom>
          <a:noFill/>
          <a:ln w="9525">
            <a:noFill/>
            <a:miter lim="800000"/>
            <a:headEnd/>
            <a:tailEnd/>
          </a:ln>
        </p:spPr>
        <p:txBody>
          <a:bodyPr wrap="none">
            <a:spAutoFit/>
          </a:bodyPr>
          <a:lstStyle/>
          <a:p>
            <a:r>
              <a:rPr lang="fr-FR" dirty="0"/>
              <a:t>Centre sportif, Champigneulles</a:t>
            </a:r>
          </a:p>
        </p:txBody>
      </p:sp>
    </p:spTree>
    <p:extLst>
      <p:ext uri="{BB962C8B-B14F-4D97-AF65-F5344CB8AC3E}">
        <p14:creationId xmlns:p14="http://schemas.microsoft.com/office/powerpoint/2010/main" val="3636434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4000" dirty="0">
                <a:solidFill>
                  <a:srgbClr val="FFFF00"/>
                </a:solidFill>
              </a:rPr>
              <a:t>Poutrelles en I dites I.P.E. et </a:t>
            </a:r>
            <a:r>
              <a:rPr lang="fr-FR" sz="4000" dirty="0" smtClean="0">
                <a:solidFill>
                  <a:srgbClr val="FFFF00"/>
                </a:solidFill>
              </a:rPr>
              <a:t>I.P.N:</a:t>
            </a:r>
            <a:endParaRPr lang="fr-FR" sz="4000" dirty="0">
              <a:solidFill>
                <a:srgbClr val="FFFF00"/>
              </a:solidFill>
            </a:endParaRPr>
          </a:p>
        </p:txBody>
      </p:sp>
      <p:sp>
        <p:nvSpPr>
          <p:cNvPr id="6" name="Rectangle 1"/>
          <p:cNvSpPr>
            <a:spLocks noChangeArrowheads="1"/>
          </p:cNvSpPr>
          <p:nvPr/>
        </p:nvSpPr>
        <p:spPr bwMode="auto">
          <a:xfrm>
            <a:off x="212552" y="1124744"/>
            <a:ext cx="8496300" cy="2800350"/>
          </a:xfrm>
          <a:prstGeom prst="rect">
            <a:avLst/>
          </a:prstGeom>
          <a:noFill/>
          <a:ln w="9525">
            <a:noFill/>
            <a:miter lim="800000"/>
            <a:headEnd/>
            <a:tailEnd/>
          </a:ln>
        </p:spPr>
        <p:txBody>
          <a:bodyPr>
            <a:spAutoFit/>
          </a:bodyPr>
          <a:lstStyle/>
          <a:p>
            <a:pPr algn="l"/>
            <a:r>
              <a:rPr lang="fr-FR" sz="1600" dirty="0"/>
              <a:t>Une </a:t>
            </a:r>
            <a:r>
              <a:rPr lang="fr-FR" sz="1600" b="1" dirty="0"/>
              <a:t>poutrelle en I à profil normal</a:t>
            </a:r>
            <a:r>
              <a:rPr lang="fr-FR" sz="1600" dirty="0"/>
              <a:t> (plus communément appelé </a:t>
            </a:r>
            <a:r>
              <a:rPr lang="fr-FR" sz="1600" b="1" dirty="0"/>
              <a:t>IPN</a:t>
            </a:r>
            <a:r>
              <a:rPr lang="fr-FR" sz="1600" dirty="0"/>
              <a:t> ) est un type de profilé standardisé courant de poutre à âme pleine acier en forme de I de section constante portant sur sa semelle inférieure. La dénomination actuelle est "Poutrelles en I à ailes inclinées laminées à chaud" dont les tolérances sont définies dans la norme NF EN 10024 (1995). La norme définissant les caractéristiques géométriques des IPN date de 1983 (NF A45-209).</a:t>
            </a:r>
          </a:p>
          <a:p>
            <a:pPr algn="l"/>
            <a:r>
              <a:rPr lang="fr-FR" sz="1600" dirty="0"/>
              <a:t>Les ailes de l'IPN sont plus épaisses au centre qu'aux bords : elles présentent une pente de 14 % vers le bord, ce qui la distingue de l'IPE (</a:t>
            </a:r>
            <a:r>
              <a:rPr lang="fr-FR" sz="1600" i="1" dirty="0"/>
              <a:t>Poutrelle à Profil Européen</a:t>
            </a:r>
            <a:r>
              <a:rPr lang="fr-FR" sz="1600" dirty="0"/>
              <a:t>) à ailes parallèles (d'épaisseur constante), qui, pour une section équivalente est ainsi plus léger. Le profilé en I à ailes inclinées est utilisé dans la construction aussi bien verticalement (support de panneau de circulation) qu'horizontalement (en construction métallique, comme panne de toiture ou solive de plancher).</a:t>
            </a:r>
          </a:p>
        </p:txBody>
      </p:sp>
      <p:pic>
        <p:nvPicPr>
          <p:cNvPr id="7" name="Picture 12" descr="http://t3.gstatic.com/images?q=tbn:ANd9GcTVCFwqOE1wGe8jdYjkvAzW77W0ZpMDZVg43QCjxMIz1nDpm5gX"/>
          <p:cNvPicPr>
            <a:picLocks noChangeAspect="1" noChangeArrowheads="1"/>
          </p:cNvPicPr>
          <p:nvPr/>
        </p:nvPicPr>
        <p:blipFill>
          <a:blip r:embed="rId3" cstate="print"/>
          <a:srcRect/>
          <a:stretch>
            <a:fillRect/>
          </a:stretch>
        </p:blipFill>
        <p:spPr bwMode="auto">
          <a:xfrm>
            <a:off x="467544" y="4149080"/>
            <a:ext cx="2520950" cy="1863725"/>
          </a:xfrm>
          <a:prstGeom prst="rect">
            <a:avLst/>
          </a:prstGeom>
          <a:noFill/>
          <a:ln w="9525">
            <a:solidFill>
              <a:srgbClr val="FFFF00"/>
            </a:solidFill>
            <a:miter lim="800000"/>
            <a:headEnd/>
            <a:tailEnd/>
          </a:ln>
        </p:spPr>
      </p:pic>
      <p:sp>
        <p:nvSpPr>
          <p:cNvPr id="8" name="AutoShape 11"/>
          <p:cNvSpPr>
            <a:spLocks noChangeArrowheads="1"/>
          </p:cNvSpPr>
          <p:nvPr/>
        </p:nvSpPr>
        <p:spPr bwMode="auto">
          <a:xfrm>
            <a:off x="2555776" y="4835425"/>
            <a:ext cx="1079500" cy="269875"/>
          </a:xfrm>
          <a:prstGeom prst="leftRightArrow">
            <a:avLst>
              <a:gd name="adj1" fmla="val 50000"/>
              <a:gd name="adj2" fmla="val 80000"/>
            </a:avLst>
          </a:prstGeom>
          <a:solidFill>
            <a:srgbClr val="FF0000"/>
          </a:solidFill>
          <a:ln w="9525">
            <a:solidFill>
              <a:srgbClr val="FF0000"/>
            </a:solidFill>
            <a:miter lim="800000"/>
            <a:headEnd/>
            <a:tailEnd/>
          </a:ln>
        </p:spPr>
        <p:txBody>
          <a:bodyPr wrap="none" anchor="ctr"/>
          <a:lstStyle/>
          <a:p>
            <a:endParaRPr lang="fr-FR"/>
          </a:p>
        </p:txBody>
      </p:sp>
      <p:pic>
        <p:nvPicPr>
          <p:cNvPr id="9" name="Picture 14" descr="http://t2.gstatic.com/images?q=tbn:ANd9GcRS7YwrmKfQ5LOnT86sc-uk4v-59uuHoMwhAnQL_YAU5GMufNE52g"/>
          <p:cNvPicPr>
            <a:picLocks noChangeAspect="1" noChangeArrowheads="1"/>
          </p:cNvPicPr>
          <p:nvPr/>
        </p:nvPicPr>
        <p:blipFill>
          <a:blip r:embed="rId4" cstate="print"/>
          <a:srcRect/>
          <a:stretch>
            <a:fillRect/>
          </a:stretch>
        </p:blipFill>
        <p:spPr bwMode="auto">
          <a:xfrm>
            <a:off x="3404741" y="4149080"/>
            <a:ext cx="2305050" cy="1844675"/>
          </a:xfrm>
          <a:prstGeom prst="rect">
            <a:avLst/>
          </a:prstGeom>
          <a:noFill/>
          <a:ln w="9525">
            <a:noFill/>
            <a:miter lim="800000"/>
            <a:headEnd/>
            <a:tailEnd/>
          </a:ln>
        </p:spPr>
      </p:pic>
      <p:pic>
        <p:nvPicPr>
          <p:cNvPr id="10" name="Picture 2" descr="http://www.metal-detail-oise.com/images/IPN%203-400p.jpg"/>
          <p:cNvPicPr>
            <a:picLocks noChangeAspect="1" noChangeArrowheads="1"/>
          </p:cNvPicPr>
          <p:nvPr/>
        </p:nvPicPr>
        <p:blipFill>
          <a:blip r:embed="rId5" cstate="print"/>
          <a:srcRect/>
          <a:stretch>
            <a:fillRect/>
          </a:stretch>
        </p:blipFill>
        <p:spPr bwMode="auto">
          <a:xfrm>
            <a:off x="5972002" y="4152255"/>
            <a:ext cx="2736850" cy="1841500"/>
          </a:xfrm>
          <a:prstGeom prst="rect">
            <a:avLst/>
          </a:prstGeom>
          <a:noFill/>
          <a:ln w="9525">
            <a:solidFill>
              <a:srgbClr val="FFFF00"/>
            </a:solidFill>
            <a:miter lim="800000"/>
            <a:headEnd/>
            <a:tailEnd/>
          </a:ln>
        </p:spPr>
      </p:pic>
      <p:sp>
        <p:nvSpPr>
          <p:cNvPr id="11" name="Line 10"/>
          <p:cNvSpPr>
            <a:spLocks noChangeShapeType="1"/>
          </p:cNvSpPr>
          <p:nvPr/>
        </p:nvSpPr>
        <p:spPr bwMode="auto">
          <a:xfrm flipH="1">
            <a:off x="5317951" y="4433242"/>
            <a:ext cx="1512888" cy="647700"/>
          </a:xfrm>
          <a:prstGeom prst="line">
            <a:avLst/>
          </a:prstGeom>
          <a:noFill/>
          <a:ln w="25400">
            <a:solidFill>
              <a:srgbClr val="FF0000"/>
            </a:solidFill>
            <a:round/>
            <a:headEnd/>
            <a:tailEnd type="triangle" w="med" len="med"/>
          </a:ln>
        </p:spPr>
        <p:txBody>
          <a:bodyPr/>
          <a:lstStyle/>
          <a:p>
            <a:endParaRPr lang="fr-FR"/>
          </a:p>
        </p:txBody>
      </p:sp>
      <p:sp>
        <p:nvSpPr>
          <p:cNvPr id="12" name="Text Box 6"/>
          <p:cNvSpPr txBox="1">
            <a:spLocks noChangeArrowheads="1"/>
          </p:cNvSpPr>
          <p:nvPr/>
        </p:nvSpPr>
        <p:spPr bwMode="auto">
          <a:xfrm>
            <a:off x="6830839" y="4149080"/>
            <a:ext cx="1301750" cy="366712"/>
          </a:xfrm>
          <a:prstGeom prst="rect">
            <a:avLst/>
          </a:prstGeom>
          <a:solidFill>
            <a:srgbClr val="FFFF00"/>
          </a:solidFill>
          <a:ln w="9525">
            <a:noFill/>
            <a:miter lim="800000"/>
            <a:headEnd/>
            <a:tailEnd/>
          </a:ln>
        </p:spPr>
        <p:txBody>
          <a:bodyPr>
            <a:spAutoFit/>
          </a:bodyPr>
          <a:lstStyle/>
          <a:p>
            <a:r>
              <a:rPr lang="fr-FR" dirty="0"/>
              <a:t>Pente 14%</a:t>
            </a:r>
          </a:p>
        </p:txBody>
      </p:sp>
      <p:sp>
        <p:nvSpPr>
          <p:cNvPr id="13" name="Line 10"/>
          <p:cNvSpPr>
            <a:spLocks noChangeShapeType="1"/>
          </p:cNvSpPr>
          <p:nvPr/>
        </p:nvSpPr>
        <p:spPr bwMode="auto">
          <a:xfrm>
            <a:off x="7483623" y="4511575"/>
            <a:ext cx="360363" cy="647700"/>
          </a:xfrm>
          <a:prstGeom prst="line">
            <a:avLst/>
          </a:prstGeom>
          <a:noFill/>
          <a:ln w="25400">
            <a:solidFill>
              <a:srgbClr val="FF0000"/>
            </a:solidFill>
            <a:round/>
            <a:headEnd/>
            <a:tailEnd type="triangle" w="med" len="med"/>
          </a:ln>
        </p:spPr>
        <p:txBody>
          <a:bodyPr/>
          <a:lstStyle/>
          <a:p>
            <a:endParaRPr lang="fr-FR"/>
          </a:p>
        </p:txBody>
      </p:sp>
    </p:spTree>
    <p:extLst>
      <p:ext uri="{BB962C8B-B14F-4D97-AF65-F5344CB8AC3E}">
        <p14:creationId xmlns:p14="http://schemas.microsoft.com/office/powerpoint/2010/main" val="1464254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sz="4000" dirty="0" smtClean="0">
                <a:solidFill>
                  <a:srgbClr val="FFFF00"/>
                </a:solidFill>
              </a:rPr>
              <a:t>Poutrelles en H et U:</a:t>
            </a:r>
            <a:endParaRPr lang="fr-FR" sz="4000" dirty="0"/>
          </a:p>
        </p:txBody>
      </p:sp>
      <p:sp>
        <p:nvSpPr>
          <p:cNvPr id="6" name="Rectangle 5"/>
          <p:cNvSpPr>
            <a:spLocks noChangeArrowheads="1"/>
          </p:cNvSpPr>
          <p:nvPr/>
        </p:nvSpPr>
        <p:spPr bwMode="auto">
          <a:xfrm>
            <a:off x="161925" y="1124744"/>
            <a:ext cx="8820150" cy="646113"/>
          </a:xfrm>
          <a:prstGeom prst="rect">
            <a:avLst/>
          </a:prstGeom>
          <a:noFill/>
          <a:ln w="9525">
            <a:noFill/>
            <a:miter lim="800000"/>
            <a:headEnd/>
            <a:tailEnd/>
          </a:ln>
        </p:spPr>
        <p:txBody>
          <a:bodyPr>
            <a:spAutoFit/>
          </a:bodyPr>
          <a:lstStyle/>
          <a:p>
            <a:r>
              <a:rPr lang="fr-FR">
                <a:solidFill>
                  <a:srgbClr val="0070C0"/>
                </a:solidFill>
              </a:rPr>
              <a:t>Le profil de la poutre métallique industrielle à section constante normalisé (IPE, IPN, HEA, UPA etc.), la première lettre correspond toujours à la forme de la section..</a:t>
            </a:r>
          </a:p>
        </p:txBody>
      </p:sp>
      <p:pic>
        <p:nvPicPr>
          <p:cNvPr id="7" name="Picture 4" descr="http://www.metal-detail-oise.com/images/UPN%202%20-%20300p.jpg"/>
          <p:cNvPicPr>
            <a:picLocks noChangeAspect="1" noChangeArrowheads="1"/>
          </p:cNvPicPr>
          <p:nvPr/>
        </p:nvPicPr>
        <p:blipFill>
          <a:blip r:embed="rId3" cstate="print"/>
          <a:srcRect/>
          <a:stretch>
            <a:fillRect/>
          </a:stretch>
        </p:blipFill>
        <p:spPr bwMode="auto">
          <a:xfrm>
            <a:off x="4788024" y="2276872"/>
            <a:ext cx="3770313" cy="2519363"/>
          </a:xfrm>
          <a:prstGeom prst="rect">
            <a:avLst/>
          </a:prstGeom>
          <a:noFill/>
          <a:ln w="9525">
            <a:solidFill>
              <a:srgbClr val="FFFF00"/>
            </a:solidFill>
            <a:miter lim="800000"/>
            <a:headEnd/>
            <a:tailEnd/>
          </a:ln>
        </p:spPr>
      </p:pic>
      <p:sp>
        <p:nvSpPr>
          <p:cNvPr id="8" name="Rectangle 5"/>
          <p:cNvSpPr>
            <a:spLocks noChangeArrowheads="1"/>
          </p:cNvSpPr>
          <p:nvPr/>
        </p:nvSpPr>
        <p:spPr bwMode="auto">
          <a:xfrm>
            <a:off x="4558630" y="1906985"/>
            <a:ext cx="4229100" cy="369887"/>
          </a:xfrm>
          <a:prstGeom prst="rect">
            <a:avLst/>
          </a:prstGeom>
          <a:noFill/>
          <a:ln w="9525">
            <a:noFill/>
            <a:miter lim="800000"/>
            <a:headEnd/>
            <a:tailEnd/>
          </a:ln>
        </p:spPr>
        <p:txBody>
          <a:bodyPr wrap="none">
            <a:spAutoFit/>
          </a:bodyPr>
          <a:lstStyle/>
          <a:p>
            <a:pPr algn="ctr"/>
            <a:r>
              <a:rPr lang="fr-FR" b="1" dirty="0"/>
              <a:t>Poutrelles en U, dites U.P.N. et U.P.A.</a:t>
            </a:r>
          </a:p>
        </p:txBody>
      </p:sp>
      <p:pic>
        <p:nvPicPr>
          <p:cNvPr id="9" name="Picture 2" descr="http://www.metal-detail-oise.com/images/HEB%201-400p.jpg"/>
          <p:cNvPicPr>
            <a:picLocks noChangeAspect="1" noChangeArrowheads="1"/>
          </p:cNvPicPr>
          <p:nvPr/>
        </p:nvPicPr>
        <p:blipFill>
          <a:blip r:embed="rId4" cstate="print"/>
          <a:srcRect/>
          <a:stretch>
            <a:fillRect/>
          </a:stretch>
        </p:blipFill>
        <p:spPr bwMode="auto">
          <a:xfrm>
            <a:off x="408137" y="3645024"/>
            <a:ext cx="3816350" cy="2557463"/>
          </a:xfrm>
          <a:prstGeom prst="rect">
            <a:avLst/>
          </a:prstGeom>
          <a:noFill/>
          <a:ln w="9525">
            <a:solidFill>
              <a:srgbClr val="FFFF00"/>
            </a:solidFill>
            <a:miter lim="800000"/>
            <a:headEnd/>
            <a:tailEnd/>
          </a:ln>
        </p:spPr>
      </p:pic>
      <p:sp>
        <p:nvSpPr>
          <p:cNvPr id="10" name="Rectangle 4"/>
          <p:cNvSpPr>
            <a:spLocks noChangeArrowheads="1"/>
          </p:cNvSpPr>
          <p:nvPr/>
        </p:nvSpPr>
        <p:spPr bwMode="auto">
          <a:xfrm>
            <a:off x="258106" y="3312220"/>
            <a:ext cx="4248150" cy="366712"/>
          </a:xfrm>
          <a:prstGeom prst="rect">
            <a:avLst/>
          </a:prstGeom>
          <a:noFill/>
          <a:ln w="9525">
            <a:noFill/>
            <a:miter lim="800000"/>
            <a:headEnd/>
            <a:tailEnd/>
          </a:ln>
        </p:spPr>
        <p:txBody>
          <a:bodyPr wrap="none">
            <a:spAutoFit/>
          </a:bodyPr>
          <a:lstStyle/>
          <a:p>
            <a:pPr algn="ctr"/>
            <a:r>
              <a:rPr lang="fr-FR" b="1" dirty="0"/>
              <a:t>Poutrelles en H, dites H.E.A. et H.E.B.</a:t>
            </a:r>
          </a:p>
        </p:txBody>
      </p:sp>
    </p:spTree>
    <p:extLst>
      <p:ext uri="{BB962C8B-B14F-4D97-AF65-F5344CB8AC3E}">
        <p14:creationId xmlns:p14="http://schemas.microsoft.com/office/powerpoint/2010/main" val="2002368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3200" dirty="0">
                <a:solidFill>
                  <a:srgbClr val="FFFF00"/>
                </a:solidFill>
              </a:rPr>
              <a:t/>
            </a:r>
            <a:br>
              <a:rPr lang="fr-FR" sz="3200" dirty="0">
                <a:solidFill>
                  <a:srgbClr val="FFFF00"/>
                </a:solidFill>
              </a:rPr>
            </a:br>
            <a:endParaRPr lang="fr-FR" sz="3200" dirty="0"/>
          </a:p>
        </p:txBody>
      </p:sp>
      <p:sp>
        <p:nvSpPr>
          <p:cNvPr id="2" name="Rectangle 1"/>
          <p:cNvSpPr/>
          <p:nvPr/>
        </p:nvSpPr>
        <p:spPr>
          <a:xfrm>
            <a:off x="0" y="188640"/>
            <a:ext cx="9144000" cy="646331"/>
          </a:xfrm>
          <a:prstGeom prst="rect">
            <a:avLst/>
          </a:prstGeom>
        </p:spPr>
        <p:txBody>
          <a:bodyPr wrap="square">
            <a:spAutoFit/>
          </a:bodyPr>
          <a:lstStyle/>
          <a:p>
            <a:r>
              <a:rPr lang="fr-FR" sz="3600" b="1" dirty="0">
                <a:solidFill>
                  <a:srgbClr val="FFFF00"/>
                </a:solidFill>
                <a:latin typeface="Helvetica" pitchFamily="34" charset="0"/>
                <a:cs typeface="Helvetica" pitchFamily="34" charset="0"/>
              </a:rPr>
              <a:t>Terminologie d’une structure </a:t>
            </a:r>
            <a:r>
              <a:rPr lang="fr-FR" sz="3600" b="1" dirty="0" smtClean="0">
                <a:solidFill>
                  <a:srgbClr val="FFFF00"/>
                </a:solidFill>
                <a:latin typeface="Helvetica" pitchFamily="34" charset="0"/>
                <a:cs typeface="Helvetica" pitchFamily="34" charset="0"/>
              </a:rPr>
              <a:t>métallique:</a:t>
            </a:r>
            <a:endParaRPr lang="fr-FR" sz="3600" b="1" dirty="0">
              <a:solidFill>
                <a:srgbClr val="FFFF00"/>
              </a:solidFill>
              <a:latin typeface="Helvetica" pitchFamily="34" charset="0"/>
              <a:cs typeface="Helvetica" pitchFamily="34" charset="0"/>
            </a:endParaRPr>
          </a:p>
        </p:txBody>
      </p:sp>
      <p:pic>
        <p:nvPicPr>
          <p:cNvPr id="9" name="Image 8"/>
          <p:cNvPicPr/>
          <p:nvPr/>
        </p:nvPicPr>
        <p:blipFill rotWithShape="1">
          <a:blip r:embed="rId3"/>
          <a:srcRect l="25628" t="26867" r="5589" b="37379"/>
          <a:stretch/>
        </p:blipFill>
        <p:spPr bwMode="auto">
          <a:xfrm>
            <a:off x="1547664" y="1153492"/>
            <a:ext cx="5581600" cy="2736304"/>
          </a:xfrm>
          <a:prstGeom prst="rect">
            <a:avLst/>
          </a:prstGeom>
          <a:ln w="76200">
            <a:noFill/>
          </a:ln>
          <a:extLst>
            <a:ext uri="{53640926-AAD7-44D8-BBD7-CCE9431645EC}">
              <a14:shadowObscured xmlns:a14="http://schemas.microsoft.com/office/drawing/2010/main"/>
            </a:ext>
          </a:extLst>
        </p:spPr>
      </p:pic>
      <p:graphicFrame>
        <p:nvGraphicFramePr>
          <p:cNvPr id="10" name="Tableau 9"/>
          <p:cNvGraphicFramePr>
            <a:graphicFrameLocks noGrp="1"/>
          </p:cNvGraphicFramePr>
          <p:nvPr>
            <p:extLst>
              <p:ext uri="{D42A27DB-BD31-4B8C-83A1-F6EECF244321}">
                <p14:modId xmlns:p14="http://schemas.microsoft.com/office/powerpoint/2010/main" val="798621007"/>
              </p:ext>
            </p:extLst>
          </p:nvPr>
        </p:nvGraphicFramePr>
        <p:xfrm>
          <a:off x="623888" y="4005064"/>
          <a:ext cx="7848872" cy="1981094"/>
        </p:xfrm>
        <a:graphic>
          <a:graphicData uri="http://schemas.openxmlformats.org/drawingml/2006/table">
            <a:tbl>
              <a:tblPr firstRow="1" bandRow="1">
                <a:tableStyleId>{5C22544A-7EE6-4342-B048-85BDC9FD1C3A}</a:tableStyleId>
              </a:tblPr>
              <a:tblGrid>
                <a:gridCol w="791529"/>
                <a:gridCol w="3343898"/>
                <a:gridCol w="675172"/>
                <a:gridCol w="3038273"/>
              </a:tblGrid>
              <a:tr h="174141">
                <a:tc>
                  <a:txBody>
                    <a:bodyPr/>
                    <a:lstStyle/>
                    <a:p>
                      <a:r>
                        <a:rPr lang="fr-FR" sz="1200" b="1" dirty="0" smtClean="0">
                          <a:solidFill>
                            <a:schemeClr val="tx1"/>
                          </a:solidFill>
                        </a:rPr>
                        <a:t>1</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Potelet</a:t>
                      </a:r>
                      <a:r>
                        <a:rPr lang="fr-FR" sz="1200" b="1" baseline="0" dirty="0" smtClean="0">
                          <a:solidFill>
                            <a:schemeClr val="tx1"/>
                          </a:solidFill>
                        </a:rPr>
                        <a:t> de pignon</a:t>
                      </a:r>
                      <a:r>
                        <a:rPr lang="fr-FR" sz="1200" b="1" dirty="0" smtClean="0">
                          <a:solidFill>
                            <a:schemeClr val="tx1"/>
                          </a:solidFill>
                        </a:rPr>
                        <a:t> IPE</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2</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Poteau IPE</a:t>
                      </a:r>
                      <a:endParaRPr lang="fr-FR" sz="1200" b="1" dirty="0">
                        <a:solidFill>
                          <a:schemeClr val="tx1"/>
                        </a:solidFill>
                      </a:endParaRPr>
                    </a:p>
                  </a:txBody>
                  <a:tcPr>
                    <a:solidFill>
                      <a:schemeClr val="bg1">
                        <a:lumMod val="75000"/>
                      </a:schemeClr>
                    </a:solidFill>
                  </a:tcPr>
                </a:tc>
              </a:tr>
              <a:tr h="174141">
                <a:tc>
                  <a:txBody>
                    <a:bodyPr/>
                    <a:lstStyle/>
                    <a:p>
                      <a:r>
                        <a:rPr lang="fr-FR" sz="1200" b="1" dirty="0" smtClean="0">
                          <a:solidFill>
                            <a:schemeClr val="tx1"/>
                          </a:solidFill>
                        </a:rPr>
                        <a:t>3</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Lisse filante</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4</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Baïonnette</a:t>
                      </a:r>
                      <a:endParaRPr lang="fr-FR" sz="1200" b="1" dirty="0">
                        <a:solidFill>
                          <a:schemeClr val="tx1"/>
                        </a:solidFill>
                      </a:endParaRPr>
                    </a:p>
                  </a:txBody>
                  <a:tcPr>
                    <a:solidFill>
                      <a:schemeClr val="bg1">
                        <a:lumMod val="75000"/>
                      </a:schemeClr>
                    </a:solidFill>
                  </a:tcPr>
                </a:tc>
              </a:tr>
              <a:tr h="174141">
                <a:tc>
                  <a:txBody>
                    <a:bodyPr/>
                    <a:lstStyle/>
                    <a:p>
                      <a:r>
                        <a:rPr lang="fr-FR" sz="1200" b="1" dirty="0" smtClean="0">
                          <a:solidFill>
                            <a:schemeClr val="tx1"/>
                          </a:solidFill>
                        </a:rPr>
                        <a:t>5</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Diagonale de versant</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6</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Panne IPE ou IPN</a:t>
                      </a:r>
                      <a:endParaRPr lang="fr-FR" sz="1200" b="1" dirty="0">
                        <a:solidFill>
                          <a:schemeClr val="tx1"/>
                        </a:solidFill>
                      </a:endParaRPr>
                    </a:p>
                  </a:txBody>
                  <a:tcPr>
                    <a:solidFill>
                      <a:schemeClr val="bg1">
                        <a:lumMod val="75000"/>
                      </a:schemeClr>
                    </a:solidFill>
                  </a:tcPr>
                </a:tc>
              </a:tr>
              <a:tr h="304747">
                <a:tc>
                  <a:txBody>
                    <a:bodyPr/>
                    <a:lstStyle/>
                    <a:p>
                      <a:r>
                        <a:rPr lang="fr-FR" sz="1200" b="1" dirty="0" smtClean="0">
                          <a:solidFill>
                            <a:schemeClr val="tx1"/>
                          </a:solidFill>
                        </a:rPr>
                        <a:t>7</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Faîtière métallique</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8</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Couvertine</a:t>
                      </a:r>
                      <a:r>
                        <a:rPr lang="fr-FR" sz="1200" b="1" baseline="0" dirty="0" smtClean="0">
                          <a:solidFill>
                            <a:schemeClr val="tx1"/>
                          </a:solidFill>
                        </a:rPr>
                        <a:t> métallique</a:t>
                      </a:r>
                      <a:endParaRPr lang="fr-FR" sz="1200" b="1" dirty="0">
                        <a:solidFill>
                          <a:schemeClr val="tx1"/>
                        </a:solidFill>
                      </a:endParaRPr>
                    </a:p>
                  </a:txBody>
                  <a:tcPr>
                    <a:solidFill>
                      <a:schemeClr val="bg1">
                        <a:lumMod val="75000"/>
                      </a:schemeClr>
                    </a:solidFill>
                  </a:tcPr>
                </a:tc>
              </a:tr>
              <a:tr h="304747">
                <a:tc>
                  <a:txBody>
                    <a:bodyPr/>
                    <a:lstStyle/>
                    <a:p>
                      <a:r>
                        <a:rPr lang="fr-FR" sz="1200" b="1" dirty="0" smtClean="0">
                          <a:solidFill>
                            <a:schemeClr val="tx1"/>
                          </a:solidFill>
                        </a:rPr>
                        <a:t>9</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Bardage</a:t>
                      </a:r>
                      <a:r>
                        <a:rPr lang="fr-FR" sz="1200" b="1" baseline="0" dirty="0" smtClean="0">
                          <a:solidFill>
                            <a:schemeClr val="tx1"/>
                          </a:solidFill>
                        </a:rPr>
                        <a:t> </a:t>
                      </a:r>
                      <a:r>
                        <a:rPr lang="fr-FR" sz="1200" b="1" dirty="0" smtClean="0">
                          <a:solidFill>
                            <a:schemeClr val="tx1"/>
                          </a:solidFill>
                        </a:rPr>
                        <a:t>ondes verticales</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10</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Châssis vitré</a:t>
                      </a:r>
                      <a:endParaRPr lang="fr-FR" sz="1200" b="1" dirty="0">
                        <a:solidFill>
                          <a:schemeClr val="tx1"/>
                        </a:solidFill>
                      </a:endParaRPr>
                    </a:p>
                  </a:txBody>
                  <a:tcPr>
                    <a:solidFill>
                      <a:schemeClr val="bg1">
                        <a:lumMod val="75000"/>
                      </a:schemeClr>
                    </a:solidFill>
                  </a:tcPr>
                </a:tc>
              </a:tr>
              <a:tr h="174141">
                <a:tc>
                  <a:txBody>
                    <a:bodyPr/>
                    <a:lstStyle/>
                    <a:p>
                      <a:r>
                        <a:rPr lang="fr-FR" sz="1200" b="1" dirty="0" smtClean="0">
                          <a:solidFill>
                            <a:schemeClr val="tx1"/>
                          </a:solidFill>
                        </a:rPr>
                        <a:t>11</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Lisse de bardage</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12</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Croix de St- André</a:t>
                      </a:r>
                      <a:endParaRPr lang="fr-FR" sz="1200" b="1" dirty="0">
                        <a:solidFill>
                          <a:schemeClr val="tx1"/>
                        </a:solidFill>
                      </a:endParaRPr>
                    </a:p>
                  </a:txBody>
                  <a:tcPr>
                    <a:solidFill>
                      <a:schemeClr val="bg1">
                        <a:lumMod val="75000"/>
                      </a:schemeClr>
                    </a:solidFill>
                  </a:tcPr>
                </a:tc>
              </a:tr>
              <a:tr h="174141">
                <a:tc>
                  <a:txBody>
                    <a:bodyPr/>
                    <a:lstStyle/>
                    <a:p>
                      <a:r>
                        <a:rPr lang="fr-FR" sz="1200" b="1" dirty="0" smtClean="0">
                          <a:solidFill>
                            <a:schemeClr val="tx1"/>
                          </a:solidFill>
                        </a:rPr>
                        <a:t>13</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Traverse</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14</a:t>
                      </a:r>
                      <a:endParaRPr lang="fr-FR" sz="1200" b="1" dirty="0">
                        <a:solidFill>
                          <a:schemeClr val="tx1"/>
                        </a:solidFill>
                      </a:endParaRPr>
                    </a:p>
                  </a:txBody>
                  <a:tcPr>
                    <a:solidFill>
                      <a:schemeClr val="bg1">
                        <a:lumMod val="75000"/>
                      </a:schemeClr>
                    </a:solidFill>
                  </a:tcPr>
                </a:tc>
                <a:tc>
                  <a:txBody>
                    <a:bodyPr/>
                    <a:lstStyle/>
                    <a:p>
                      <a:r>
                        <a:rPr lang="fr-FR" sz="1200" b="1" dirty="0" smtClean="0">
                          <a:solidFill>
                            <a:schemeClr val="tx1"/>
                          </a:solidFill>
                        </a:rPr>
                        <a:t>Jarret</a:t>
                      </a:r>
                      <a:endParaRPr lang="fr-FR" sz="1200" b="1" dirty="0">
                        <a:solidFill>
                          <a:schemeClr val="tx1"/>
                        </a:solidFill>
                      </a:endParaRPr>
                    </a:p>
                  </a:txBody>
                  <a:tcPr>
                    <a:solidFill>
                      <a:schemeClr val="bg1">
                        <a:lumMod val="75000"/>
                      </a:schemeClr>
                    </a:solidFill>
                  </a:tcPr>
                </a:tc>
              </a:tr>
            </a:tbl>
          </a:graphicData>
        </a:graphic>
      </p:graphicFrame>
    </p:spTree>
    <p:extLst>
      <p:ext uri="{BB962C8B-B14F-4D97-AF65-F5344CB8AC3E}">
        <p14:creationId xmlns:p14="http://schemas.microsoft.com/office/powerpoint/2010/main" val="895444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sp>
        <p:nvSpPr>
          <p:cNvPr id="6" name="Text Box 6"/>
          <p:cNvSpPr txBox="1">
            <a:spLocks noChangeArrowheads="1"/>
          </p:cNvSpPr>
          <p:nvPr/>
        </p:nvSpPr>
        <p:spPr bwMode="auto">
          <a:xfrm>
            <a:off x="1691680" y="188640"/>
            <a:ext cx="5570757" cy="707886"/>
          </a:xfrm>
          <a:prstGeom prst="rect">
            <a:avLst/>
          </a:prstGeom>
          <a:noFill/>
          <a:ln w="9525">
            <a:noFill/>
            <a:miter lim="800000"/>
            <a:headEnd/>
            <a:tailEnd/>
          </a:ln>
        </p:spPr>
        <p:txBody>
          <a:bodyPr wrap="none">
            <a:spAutoFit/>
          </a:bodyPr>
          <a:lstStyle/>
          <a:p>
            <a:r>
              <a:rPr lang="fr-FR" sz="4000" b="1" dirty="0">
                <a:solidFill>
                  <a:srgbClr val="FFFF00"/>
                </a:solidFill>
                <a:latin typeface="Helvetica" pitchFamily="34" charset="0"/>
                <a:cs typeface="Helvetica" pitchFamily="34" charset="0"/>
              </a:rPr>
              <a:t>Structure en </a:t>
            </a:r>
            <a:r>
              <a:rPr lang="fr-FR" sz="4000" b="1" dirty="0" smtClean="0">
                <a:solidFill>
                  <a:srgbClr val="FFFF00"/>
                </a:solidFill>
                <a:latin typeface="Helvetica" pitchFamily="34" charset="0"/>
                <a:cs typeface="Helvetica" pitchFamily="34" charset="0"/>
              </a:rPr>
              <a:t>portique:</a:t>
            </a:r>
            <a:endParaRPr lang="fr-FR" sz="4000" b="1" dirty="0">
              <a:solidFill>
                <a:srgbClr val="FFFF00"/>
              </a:solidFill>
              <a:latin typeface="Helvetica" pitchFamily="34" charset="0"/>
              <a:cs typeface="Helvetica" pitchFamily="34" charset="0"/>
            </a:endParaRPr>
          </a:p>
        </p:txBody>
      </p:sp>
      <p:pic>
        <p:nvPicPr>
          <p:cNvPr id="7" name="Picture 2" descr="G:\DCIM\100MEDIA\IMAG0013.jpg"/>
          <p:cNvPicPr>
            <a:picLocks noChangeAspect="1" noChangeArrowheads="1"/>
          </p:cNvPicPr>
          <p:nvPr/>
        </p:nvPicPr>
        <p:blipFill>
          <a:blip r:embed="rId3" cstate="print"/>
          <a:srcRect/>
          <a:stretch>
            <a:fillRect/>
          </a:stretch>
        </p:blipFill>
        <p:spPr bwMode="auto">
          <a:xfrm>
            <a:off x="899592" y="1196752"/>
            <a:ext cx="7129463" cy="4752975"/>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002519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4000" dirty="0">
                <a:solidFill>
                  <a:srgbClr val="FFFF00"/>
                </a:solidFill>
              </a:rPr>
              <a:t>Dimensions des poutres </a:t>
            </a:r>
            <a:r>
              <a:rPr lang="fr-FR" sz="4000" dirty="0" smtClean="0">
                <a:solidFill>
                  <a:srgbClr val="FFFF00"/>
                </a:solidFill>
              </a:rPr>
              <a:t>IPE:</a:t>
            </a:r>
            <a:endParaRPr lang="fr-FR" sz="4000" dirty="0">
              <a:solidFill>
                <a:srgbClr val="FFFF0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918520002"/>
              </p:ext>
            </p:extLst>
          </p:nvPr>
        </p:nvGraphicFramePr>
        <p:xfrm>
          <a:off x="588467" y="1268760"/>
          <a:ext cx="7632848" cy="2751237"/>
        </p:xfrm>
        <a:graphic>
          <a:graphicData uri="http://schemas.openxmlformats.org/drawingml/2006/table">
            <a:tbl>
              <a:tblPr/>
              <a:tblGrid>
                <a:gridCol w="954106"/>
                <a:gridCol w="954106"/>
                <a:gridCol w="954106"/>
                <a:gridCol w="954106"/>
                <a:gridCol w="954106"/>
                <a:gridCol w="954106"/>
                <a:gridCol w="954106"/>
                <a:gridCol w="954106"/>
              </a:tblGrid>
              <a:tr h="739581">
                <a:tc>
                  <a:txBody>
                    <a:bodyPr/>
                    <a:lstStyle/>
                    <a:p>
                      <a:pPr algn="ctr"/>
                      <a:r>
                        <a:rPr lang="fr-FR" sz="900" dirty="0"/>
                        <a:t>Type</a:t>
                      </a:r>
                      <a:br>
                        <a:rPr lang="fr-FR" sz="900" dirty="0"/>
                      </a:br>
                      <a:r>
                        <a:rPr lang="fr-FR" sz="900" dirty="0"/>
                        <a:t>(mm)</a:t>
                      </a:r>
                    </a:p>
                  </a:txBody>
                  <a:tcPr marL="43699" marR="43699" marT="21849" marB="21849" anchor="ctr">
                    <a:lnL>
                      <a:noFill/>
                    </a:lnL>
                    <a:lnR>
                      <a:noFill/>
                    </a:lnR>
                    <a:lnT>
                      <a:noFill/>
                    </a:lnT>
                    <a:lnB>
                      <a:noFill/>
                    </a:lnB>
                    <a:solidFill>
                      <a:srgbClr val="EFEFEF"/>
                    </a:solidFill>
                  </a:tcPr>
                </a:tc>
                <a:tc>
                  <a:txBody>
                    <a:bodyPr/>
                    <a:lstStyle/>
                    <a:p>
                      <a:r>
                        <a:rPr lang="fr-FR" sz="900" dirty="0"/>
                        <a:t>Hauteur</a:t>
                      </a:r>
                      <a:br>
                        <a:rPr lang="fr-FR" sz="900" dirty="0"/>
                      </a:br>
                      <a:r>
                        <a:rPr lang="fr-FR" sz="900" dirty="0"/>
                        <a:t>de l'âme</a:t>
                      </a:r>
                      <a:br>
                        <a:rPr lang="fr-FR" sz="900" dirty="0"/>
                      </a:br>
                      <a:r>
                        <a:rPr lang="fr-FR" sz="900" dirty="0"/>
                        <a:t>(mm)</a:t>
                      </a:r>
                    </a:p>
                  </a:txBody>
                  <a:tcPr marL="43699" marR="43699" marT="21849" marB="21849" anchor="ctr">
                    <a:lnL>
                      <a:noFill/>
                    </a:lnL>
                    <a:lnR>
                      <a:noFill/>
                    </a:lnR>
                    <a:lnT>
                      <a:noFill/>
                    </a:lnT>
                    <a:lnB>
                      <a:noFill/>
                    </a:lnB>
                    <a:solidFill>
                      <a:srgbClr val="EFEFEF"/>
                    </a:solidFill>
                  </a:tcPr>
                </a:tc>
                <a:tc>
                  <a:txBody>
                    <a:bodyPr/>
                    <a:lstStyle/>
                    <a:p>
                      <a:r>
                        <a:rPr lang="fr-FR" sz="900" dirty="0"/>
                        <a:t>Largeur</a:t>
                      </a:r>
                      <a:br>
                        <a:rPr lang="fr-FR" sz="900" dirty="0"/>
                      </a:br>
                      <a:r>
                        <a:rPr lang="fr-FR" sz="900" dirty="0"/>
                        <a:t>semelle</a:t>
                      </a:r>
                      <a:br>
                        <a:rPr lang="fr-FR" sz="900" dirty="0"/>
                      </a:br>
                      <a:r>
                        <a:rPr lang="fr-FR" sz="900" dirty="0"/>
                        <a:t>(mm)</a:t>
                      </a:r>
                    </a:p>
                  </a:txBody>
                  <a:tcPr marL="43699" marR="43699" marT="21849" marB="21849" anchor="ctr">
                    <a:lnL>
                      <a:noFill/>
                    </a:lnL>
                    <a:lnR>
                      <a:noFill/>
                    </a:lnR>
                    <a:lnT>
                      <a:noFill/>
                    </a:lnT>
                    <a:lnB>
                      <a:noFill/>
                    </a:lnB>
                    <a:solidFill>
                      <a:srgbClr val="EFEFEF"/>
                    </a:solidFill>
                  </a:tcPr>
                </a:tc>
                <a:tc>
                  <a:txBody>
                    <a:bodyPr/>
                    <a:lstStyle/>
                    <a:p>
                      <a:r>
                        <a:rPr lang="fr-FR" sz="900" dirty="0"/>
                        <a:t>Épaisseur</a:t>
                      </a:r>
                      <a:br>
                        <a:rPr lang="fr-FR" sz="900" dirty="0"/>
                      </a:br>
                      <a:r>
                        <a:rPr lang="fr-FR" sz="900" dirty="0"/>
                        <a:t>âme</a:t>
                      </a:r>
                      <a:br>
                        <a:rPr lang="fr-FR" sz="900" dirty="0"/>
                      </a:br>
                      <a:r>
                        <a:rPr lang="fr-FR" sz="900" dirty="0"/>
                        <a:t>(mm)</a:t>
                      </a:r>
                    </a:p>
                  </a:txBody>
                  <a:tcPr marL="43699" marR="43699" marT="21849" marB="21849" anchor="ctr">
                    <a:lnL>
                      <a:noFill/>
                    </a:lnL>
                    <a:lnR>
                      <a:noFill/>
                    </a:lnR>
                    <a:lnT>
                      <a:noFill/>
                    </a:lnT>
                    <a:lnB>
                      <a:noFill/>
                    </a:lnB>
                    <a:solidFill>
                      <a:srgbClr val="EFEFEF"/>
                    </a:solidFill>
                  </a:tcPr>
                </a:tc>
                <a:tc>
                  <a:txBody>
                    <a:bodyPr/>
                    <a:lstStyle/>
                    <a:p>
                      <a:r>
                        <a:rPr lang="fr-FR" sz="900" dirty="0"/>
                        <a:t>Épaisseur</a:t>
                      </a:r>
                      <a:br>
                        <a:rPr lang="fr-FR" sz="900" dirty="0"/>
                      </a:br>
                      <a:r>
                        <a:rPr lang="fr-FR" sz="900" dirty="0"/>
                        <a:t>semelle</a:t>
                      </a:r>
                      <a:br>
                        <a:rPr lang="fr-FR" sz="900" dirty="0"/>
                      </a:br>
                      <a:r>
                        <a:rPr lang="fr-FR" sz="900" dirty="0"/>
                        <a:t>(mm)</a:t>
                      </a:r>
                    </a:p>
                  </a:txBody>
                  <a:tcPr marL="43699" marR="43699" marT="21849" marB="21849" anchor="ctr">
                    <a:lnL>
                      <a:noFill/>
                    </a:lnL>
                    <a:lnR>
                      <a:noFill/>
                    </a:lnR>
                    <a:lnT>
                      <a:noFill/>
                    </a:lnT>
                    <a:lnB>
                      <a:noFill/>
                    </a:lnB>
                    <a:solidFill>
                      <a:srgbClr val="EFEFEF"/>
                    </a:solidFill>
                  </a:tcPr>
                </a:tc>
                <a:tc>
                  <a:txBody>
                    <a:bodyPr/>
                    <a:lstStyle/>
                    <a:p>
                      <a:r>
                        <a:rPr lang="fr-FR" sz="900" dirty="0"/>
                        <a:t>Poids</a:t>
                      </a:r>
                      <a:br>
                        <a:rPr lang="fr-FR" sz="900" dirty="0"/>
                      </a:br>
                      <a:r>
                        <a:rPr lang="fr-FR" sz="900" dirty="0"/>
                        <a:t>(kg/m)</a:t>
                      </a:r>
                    </a:p>
                  </a:txBody>
                  <a:tcPr marL="43699" marR="43699" marT="21849" marB="21849" anchor="ctr">
                    <a:lnL>
                      <a:noFill/>
                    </a:lnL>
                    <a:lnR>
                      <a:noFill/>
                    </a:lnR>
                    <a:lnT>
                      <a:noFill/>
                    </a:lnT>
                    <a:lnB>
                      <a:noFill/>
                    </a:lnB>
                    <a:solidFill>
                      <a:srgbClr val="EFEFEF"/>
                    </a:solidFill>
                  </a:tcPr>
                </a:tc>
                <a:tc>
                  <a:txBody>
                    <a:bodyPr/>
                    <a:lstStyle/>
                    <a:p>
                      <a:r>
                        <a:rPr lang="fr-FR" sz="900" dirty="0"/>
                        <a:t>Surface</a:t>
                      </a:r>
                      <a:br>
                        <a:rPr lang="fr-FR" sz="900" dirty="0"/>
                      </a:br>
                      <a:r>
                        <a:rPr lang="fr-FR" sz="900" dirty="0"/>
                        <a:t>(cm</a:t>
                      </a:r>
                      <a:r>
                        <a:rPr lang="fr-FR" sz="900" baseline="30000" dirty="0"/>
                        <a:t>2</a:t>
                      </a:r>
                      <a:r>
                        <a:rPr lang="fr-FR" sz="900" dirty="0"/>
                        <a:t>)</a:t>
                      </a:r>
                    </a:p>
                  </a:txBody>
                  <a:tcPr marL="43699" marR="43699" marT="21849" marB="21849" anchor="ctr">
                    <a:lnL>
                      <a:noFill/>
                    </a:lnL>
                    <a:lnR>
                      <a:noFill/>
                    </a:lnR>
                    <a:lnT>
                      <a:noFill/>
                    </a:lnT>
                    <a:lnB>
                      <a:noFill/>
                    </a:lnB>
                    <a:solidFill>
                      <a:srgbClr val="EFEFEF"/>
                    </a:solidFill>
                  </a:tcPr>
                </a:tc>
                <a:tc>
                  <a:txBody>
                    <a:bodyPr/>
                    <a:lstStyle/>
                    <a:p>
                      <a:r>
                        <a:rPr lang="fr-FR" sz="900" dirty="0"/>
                        <a:t>Moments d'inertie</a:t>
                      </a:r>
                      <a:br>
                        <a:rPr lang="fr-FR" sz="900" dirty="0"/>
                      </a:br>
                      <a:r>
                        <a:rPr lang="fr-FR" sz="900" dirty="0"/>
                        <a:t>de torsion J</a:t>
                      </a:r>
                      <a:br>
                        <a:rPr lang="fr-FR" sz="900" dirty="0"/>
                      </a:br>
                      <a:r>
                        <a:rPr lang="fr-FR" sz="900" dirty="0"/>
                        <a:t>(cm</a:t>
                      </a:r>
                      <a:r>
                        <a:rPr lang="fr-FR" sz="900" baseline="30000" dirty="0"/>
                        <a:t>4</a:t>
                      </a:r>
                      <a:r>
                        <a:rPr lang="fr-FR" sz="900" dirty="0"/>
                        <a:t>)</a:t>
                      </a:r>
                    </a:p>
                  </a:txBody>
                  <a:tcPr marL="43699" marR="43699" marT="21849" marB="21849" anchor="ctr">
                    <a:lnL>
                      <a:noFill/>
                    </a:lnL>
                    <a:lnR>
                      <a:noFill/>
                    </a:lnR>
                    <a:lnT>
                      <a:noFill/>
                    </a:lnT>
                    <a:lnB>
                      <a:noFill/>
                    </a:lnB>
                    <a:solidFill>
                      <a:srgbClr val="EFEFEF"/>
                    </a:solidFill>
                  </a:tcPr>
                </a:tc>
              </a:tr>
              <a:tr h="207082">
                <a:tc>
                  <a:txBody>
                    <a:bodyPr/>
                    <a:lstStyle/>
                    <a:p>
                      <a:r>
                        <a:rPr lang="fr-FR" sz="900" dirty="0"/>
                        <a:t>IPE 80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80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46</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3,8</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5,2</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6,0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7,64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0,70</a:t>
                      </a:r>
                    </a:p>
                  </a:txBody>
                  <a:tcPr marL="43699" marR="43699" marT="21849" marB="21849" anchor="ctr">
                    <a:lnL>
                      <a:noFill/>
                    </a:lnL>
                    <a:lnR>
                      <a:noFill/>
                    </a:lnR>
                    <a:lnT>
                      <a:noFill/>
                    </a:lnT>
                    <a:lnB>
                      <a:noFill/>
                    </a:lnB>
                    <a:solidFill>
                      <a:schemeClr val="bg1">
                        <a:lumMod val="85000"/>
                      </a:schemeClr>
                    </a:solidFill>
                  </a:tcPr>
                </a:tc>
              </a:tr>
              <a:tr h="295832">
                <a:tc>
                  <a:txBody>
                    <a:bodyPr/>
                    <a:lstStyle/>
                    <a:p>
                      <a:r>
                        <a:rPr lang="fr-FR" sz="900" dirty="0"/>
                        <a:t>IPE 750 x 196</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770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268</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15,6</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25,4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196</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251</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408,9</a:t>
                      </a:r>
                    </a:p>
                  </a:txBody>
                  <a:tcPr marL="43699" marR="43699" marT="21849" marB="21849" anchor="ctr">
                    <a:lnL>
                      <a:noFill/>
                    </a:lnL>
                    <a:lnR>
                      <a:noFill/>
                    </a:lnR>
                    <a:lnT>
                      <a:noFill/>
                    </a:lnT>
                    <a:lnB>
                      <a:noFill/>
                    </a:lnB>
                    <a:solidFill>
                      <a:schemeClr val="bg1">
                        <a:lumMod val="85000"/>
                      </a:schemeClr>
                    </a:solidFill>
                  </a:tcPr>
                </a:tc>
              </a:tr>
              <a:tr h="295832">
                <a:tc>
                  <a:txBody>
                    <a:bodyPr/>
                    <a:lstStyle/>
                    <a:p>
                      <a:r>
                        <a:rPr lang="fr-FR" sz="900" dirty="0"/>
                        <a:t>IPE 750 x 173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762</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267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14,4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21,6</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173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221</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273,6</a:t>
                      </a:r>
                    </a:p>
                  </a:txBody>
                  <a:tcPr marL="43699" marR="43699" marT="21849" marB="21849" anchor="ctr">
                    <a:lnL>
                      <a:noFill/>
                    </a:lnL>
                    <a:lnR>
                      <a:noFill/>
                    </a:lnR>
                    <a:lnT>
                      <a:noFill/>
                    </a:lnT>
                    <a:lnB>
                      <a:noFill/>
                    </a:lnB>
                    <a:solidFill>
                      <a:schemeClr val="bg1">
                        <a:lumMod val="85000"/>
                      </a:schemeClr>
                    </a:solidFill>
                  </a:tcPr>
                </a:tc>
              </a:tr>
              <a:tr h="295832">
                <a:tc>
                  <a:txBody>
                    <a:bodyPr/>
                    <a:lstStyle/>
                    <a:p>
                      <a:r>
                        <a:rPr lang="fr-FR" sz="900" dirty="0"/>
                        <a:t>IPE 750 x 147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753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265</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13,2</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147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188</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161,5</a:t>
                      </a:r>
                    </a:p>
                  </a:txBody>
                  <a:tcPr marL="43699" marR="43699" marT="21849" marB="21849" anchor="ctr">
                    <a:lnL>
                      <a:noFill/>
                    </a:lnL>
                    <a:lnR>
                      <a:noFill/>
                    </a:lnR>
                    <a:lnT>
                      <a:noFill/>
                    </a:lnT>
                    <a:lnB>
                      <a:noFill/>
                    </a:lnB>
                    <a:solidFill>
                      <a:schemeClr val="bg1">
                        <a:lumMod val="85000"/>
                      </a:schemeClr>
                    </a:solidFill>
                  </a:tcPr>
                </a:tc>
              </a:tr>
              <a:tr h="295832">
                <a:tc>
                  <a:txBody>
                    <a:bodyPr/>
                    <a:lstStyle/>
                    <a:p>
                      <a:r>
                        <a:rPr lang="fr-FR" sz="900" dirty="0"/>
                        <a:t>IPE 750 x 137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753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263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11,5</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137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175</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137,1</a:t>
                      </a:r>
                    </a:p>
                  </a:txBody>
                  <a:tcPr marL="43699" marR="43699" marT="21849" marB="21849" anchor="ctr">
                    <a:lnL>
                      <a:noFill/>
                    </a:lnL>
                    <a:lnR>
                      <a:noFill/>
                    </a:lnR>
                    <a:lnT>
                      <a:noFill/>
                    </a:lnT>
                    <a:lnB>
                      <a:noFill/>
                    </a:lnB>
                    <a:solidFill>
                      <a:schemeClr val="bg1">
                        <a:lumMod val="85000"/>
                      </a:schemeClr>
                    </a:solidFill>
                  </a:tcPr>
                </a:tc>
              </a:tr>
              <a:tr h="207082">
                <a:tc>
                  <a:txBody>
                    <a:bodyPr/>
                    <a:lstStyle/>
                    <a:p>
                      <a:r>
                        <a:rPr lang="fr-FR" sz="900" dirty="0"/>
                        <a:t>IPE 140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140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73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4,7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6,9</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12,9</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16,4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2,54</a:t>
                      </a:r>
                    </a:p>
                  </a:txBody>
                  <a:tcPr marL="43699" marR="43699" marT="21849" marB="21849" anchor="ctr">
                    <a:lnL>
                      <a:noFill/>
                    </a:lnL>
                    <a:lnR>
                      <a:noFill/>
                    </a:lnR>
                    <a:lnT>
                      <a:noFill/>
                    </a:lnT>
                    <a:lnB>
                      <a:noFill/>
                    </a:lnB>
                    <a:solidFill>
                      <a:schemeClr val="bg1">
                        <a:lumMod val="85000"/>
                      </a:schemeClr>
                    </a:solidFill>
                  </a:tcPr>
                </a:tc>
              </a:tr>
              <a:tr h="207082">
                <a:tc>
                  <a:txBody>
                    <a:bodyPr/>
                    <a:lstStyle/>
                    <a:p>
                      <a:r>
                        <a:rPr lang="fr-FR" sz="900" dirty="0"/>
                        <a:t>IPE 120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120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64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4,4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6,3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10,4</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13,2</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1,71</a:t>
                      </a:r>
                    </a:p>
                  </a:txBody>
                  <a:tcPr marL="43699" marR="43699" marT="21849" marB="21849" anchor="ctr">
                    <a:lnL>
                      <a:noFill/>
                    </a:lnL>
                    <a:lnR>
                      <a:noFill/>
                    </a:lnR>
                    <a:lnT>
                      <a:noFill/>
                    </a:lnT>
                    <a:lnB>
                      <a:noFill/>
                    </a:lnB>
                    <a:solidFill>
                      <a:schemeClr val="bg1">
                        <a:lumMod val="85000"/>
                      </a:schemeClr>
                    </a:solidFill>
                  </a:tcPr>
                </a:tc>
              </a:tr>
              <a:tr h="207082">
                <a:tc>
                  <a:txBody>
                    <a:bodyPr/>
                    <a:lstStyle/>
                    <a:p>
                      <a:r>
                        <a:rPr lang="fr-FR" sz="900" dirty="0"/>
                        <a:t>IPE 100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100</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55</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4,1</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5,7</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8,1</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10,3</a:t>
                      </a:r>
                    </a:p>
                  </a:txBody>
                  <a:tcPr marL="43699" marR="43699" marT="21849" marB="21849" anchor="ctr">
                    <a:lnL>
                      <a:noFill/>
                    </a:lnL>
                    <a:lnR>
                      <a:noFill/>
                    </a:lnR>
                    <a:lnT>
                      <a:noFill/>
                    </a:lnT>
                    <a:lnB>
                      <a:noFill/>
                    </a:lnB>
                    <a:solidFill>
                      <a:schemeClr val="bg1">
                        <a:lumMod val="85000"/>
                      </a:schemeClr>
                    </a:solidFill>
                  </a:tcPr>
                </a:tc>
                <a:tc>
                  <a:txBody>
                    <a:bodyPr/>
                    <a:lstStyle/>
                    <a:p>
                      <a:r>
                        <a:rPr lang="fr-FR" sz="900" dirty="0"/>
                        <a:t>1,10</a:t>
                      </a:r>
                    </a:p>
                  </a:txBody>
                  <a:tcPr marL="43699" marR="43699" marT="21849" marB="21849" anchor="ctr">
                    <a:lnL>
                      <a:noFill/>
                    </a:lnL>
                    <a:lnR>
                      <a:noFill/>
                    </a:lnR>
                    <a:lnT>
                      <a:noFill/>
                    </a:lnT>
                    <a:lnB>
                      <a:noFill/>
                    </a:lnB>
                    <a:solidFill>
                      <a:schemeClr val="bg1">
                        <a:lumMod val="85000"/>
                      </a:schemeClr>
                    </a:solidFill>
                  </a:tcPr>
                </a:tc>
              </a:tr>
            </a:tbl>
          </a:graphicData>
        </a:graphic>
      </p:graphicFrame>
      <p:pic>
        <p:nvPicPr>
          <p:cNvPr id="8" name="Picture 2" descr="G:\DCIM\100MEDIA\IMAG0014.jpg"/>
          <p:cNvPicPr>
            <a:picLocks noChangeAspect="1" noChangeArrowheads="1"/>
          </p:cNvPicPr>
          <p:nvPr/>
        </p:nvPicPr>
        <p:blipFill>
          <a:blip r:embed="rId3" cstate="print"/>
          <a:srcRect/>
          <a:stretch>
            <a:fillRect/>
          </a:stretch>
        </p:blipFill>
        <p:spPr bwMode="auto">
          <a:xfrm>
            <a:off x="899592" y="4204717"/>
            <a:ext cx="3097212" cy="2063750"/>
          </a:xfrm>
          <a:prstGeom prst="rect">
            <a:avLst/>
          </a:prstGeom>
          <a:noFill/>
          <a:ln w="19050">
            <a:solidFill>
              <a:srgbClr val="FFFF00"/>
            </a:solidFill>
            <a:miter lim="800000"/>
            <a:headEnd/>
            <a:tailEnd/>
          </a:ln>
        </p:spPr>
      </p:pic>
      <p:pic>
        <p:nvPicPr>
          <p:cNvPr id="9" name="Picture 4" descr="http://upload.wikimedia.org/wikipedia/commons/thumb/d/d3/Poutrelle.svg/200px-Poutrelle.svg.png">
            <a:hlinkClick r:id="rId4"/>
          </p:cNvPr>
          <p:cNvPicPr>
            <a:picLocks noChangeAspect="1" noChangeArrowheads="1"/>
          </p:cNvPicPr>
          <p:nvPr/>
        </p:nvPicPr>
        <p:blipFill>
          <a:blip r:embed="rId5" cstate="print"/>
          <a:srcRect/>
          <a:stretch>
            <a:fillRect/>
          </a:stretch>
        </p:blipFill>
        <p:spPr bwMode="auto">
          <a:xfrm>
            <a:off x="5868144" y="4278313"/>
            <a:ext cx="1109663" cy="1908175"/>
          </a:xfrm>
          <a:prstGeom prst="rect">
            <a:avLst/>
          </a:prstGeom>
          <a:noFill/>
          <a:ln w="9525">
            <a:noFill/>
            <a:miter lim="800000"/>
            <a:headEnd/>
            <a:tailEnd/>
          </a:ln>
        </p:spPr>
      </p:pic>
      <p:cxnSp>
        <p:nvCxnSpPr>
          <p:cNvPr id="10" name="Connecteur droit avec flèche 9"/>
          <p:cNvCxnSpPr/>
          <p:nvPr/>
        </p:nvCxnSpPr>
        <p:spPr>
          <a:xfrm flipV="1">
            <a:off x="2087835" y="5661248"/>
            <a:ext cx="611957" cy="7143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1372506" y="5863109"/>
            <a:ext cx="2373312" cy="339725"/>
          </a:xfrm>
          <a:prstGeom prst="rect">
            <a:avLst/>
          </a:prstGeom>
          <a:noFill/>
          <a:ln w="9525">
            <a:noFill/>
            <a:miter lim="800000"/>
            <a:headEnd/>
            <a:tailEnd/>
          </a:ln>
        </p:spPr>
        <p:txBody>
          <a:bodyPr wrap="none">
            <a:spAutoFit/>
          </a:bodyPr>
          <a:lstStyle/>
          <a:p>
            <a:r>
              <a:rPr lang="fr-FR" sz="1600" b="1" dirty="0"/>
              <a:t>Poteau IPE de 750 mm</a:t>
            </a:r>
          </a:p>
        </p:txBody>
      </p:sp>
    </p:spTree>
    <p:extLst>
      <p:ext uri="{BB962C8B-B14F-4D97-AF65-F5344CB8AC3E}">
        <p14:creationId xmlns:p14="http://schemas.microsoft.com/office/powerpoint/2010/main" val="1147340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sp>
        <p:nvSpPr>
          <p:cNvPr id="8" name="Text Box 3"/>
          <p:cNvSpPr txBox="1">
            <a:spLocks noChangeArrowheads="1"/>
          </p:cNvSpPr>
          <p:nvPr/>
        </p:nvSpPr>
        <p:spPr bwMode="auto">
          <a:xfrm>
            <a:off x="899592" y="1124744"/>
            <a:ext cx="7423150" cy="641350"/>
          </a:xfrm>
          <a:prstGeom prst="rect">
            <a:avLst/>
          </a:prstGeom>
          <a:noFill/>
          <a:ln w="9525">
            <a:noFill/>
            <a:miter lim="800000"/>
            <a:headEnd/>
            <a:tailEnd/>
          </a:ln>
        </p:spPr>
        <p:txBody>
          <a:bodyPr wrap="none">
            <a:spAutoFit/>
          </a:bodyPr>
          <a:lstStyle/>
          <a:p>
            <a:r>
              <a:rPr lang="fr-FR" dirty="0">
                <a:solidFill>
                  <a:srgbClr val="0000FF"/>
                </a:solidFill>
              </a:rPr>
              <a:t>Schématiquement la destruction d’une structure et d’une charpente </a:t>
            </a:r>
          </a:p>
          <a:p>
            <a:r>
              <a:rPr lang="fr-FR" dirty="0">
                <a:solidFill>
                  <a:srgbClr val="0000FF"/>
                </a:solidFill>
              </a:rPr>
              <a:t>métallique suit le déroulement représenté par les illustrations suivantes:</a:t>
            </a:r>
          </a:p>
        </p:txBody>
      </p:sp>
      <p:pic>
        <p:nvPicPr>
          <p:cNvPr id="11" name="Picture 1" descr="E:\Documents and Settings\FLACHER LAURENT\archives photos\Archive clichés RCCI\RCCI 7Ferme\DSC00866.JPG"/>
          <p:cNvPicPr>
            <a:picLocks noChangeAspect="1" noChangeArrowheads="1"/>
          </p:cNvPicPr>
          <p:nvPr/>
        </p:nvPicPr>
        <p:blipFill>
          <a:blip r:embed="rId3" cstate="print"/>
          <a:srcRect/>
          <a:stretch>
            <a:fillRect/>
          </a:stretch>
        </p:blipFill>
        <p:spPr bwMode="auto">
          <a:xfrm>
            <a:off x="383357" y="1977405"/>
            <a:ext cx="5184775" cy="3470275"/>
          </a:xfrm>
          <a:prstGeom prst="rect">
            <a:avLst/>
          </a:prstGeom>
          <a:noFill/>
          <a:ln w="9525">
            <a:solidFill>
              <a:srgbClr val="FFFF00"/>
            </a:solidFill>
            <a:miter lim="800000"/>
            <a:headEnd/>
            <a:tailEnd/>
          </a:ln>
        </p:spPr>
      </p:pic>
      <p:sp>
        <p:nvSpPr>
          <p:cNvPr id="12" name="Line 8"/>
          <p:cNvSpPr>
            <a:spLocks noChangeShapeType="1"/>
          </p:cNvSpPr>
          <p:nvPr/>
        </p:nvSpPr>
        <p:spPr bwMode="auto">
          <a:xfrm flipH="1" flipV="1">
            <a:off x="2759844" y="3933056"/>
            <a:ext cx="431800" cy="73025"/>
          </a:xfrm>
          <a:prstGeom prst="line">
            <a:avLst/>
          </a:prstGeom>
          <a:noFill/>
          <a:ln w="57150">
            <a:solidFill>
              <a:srgbClr val="FFFF66"/>
            </a:solidFill>
            <a:round/>
            <a:headEnd/>
            <a:tailEnd type="triangle" w="med" len="med"/>
          </a:ln>
        </p:spPr>
        <p:txBody>
          <a:bodyPr/>
          <a:lstStyle/>
          <a:p>
            <a:endParaRPr lang="fr-FR"/>
          </a:p>
        </p:txBody>
      </p:sp>
      <p:sp>
        <p:nvSpPr>
          <p:cNvPr id="13" name="Line 7"/>
          <p:cNvSpPr>
            <a:spLocks noChangeShapeType="1"/>
          </p:cNvSpPr>
          <p:nvPr/>
        </p:nvSpPr>
        <p:spPr bwMode="auto">
          <a:xfrm flipV="1">
            <a:off x="1475656" y="4077072"/>
            <a:ext cx="431800" cy="144462"/>
          </a:xfrm>
          <a:prstGeom prst="line">
            <a:avLst/>
          </a:prstGeom>
          <a:noFill/>
          <a:ln w="57150">
            <a:solidFill>
              <a:srgbClr val="FFFF66"/>
            </a:solidFill>
            <a:round/>
            <a:headEnd/>
            <a:tailEnd type="triangle" w="med" len="med"/>
          </a:ln>
        </p:spPr>
        <p:txBody>
          <a:bodyPr/>
          <a:lstStyle/>
          <a:p>
            <a:endParaRPr lang="fr-FR"/>
          </a:p>
        </p:txBody>
      </p:sp>
      <p:sp>
        <p:nvSpPr>
          <p:cNvPr id="14" name="Text Box 6"/>
          <p:cNvSpPr txBox="1">
            <a:spLocks noChangeArrowheads="1"/>
          </p:cNvSpPr>
          <p:nvPr/>
        </p:nvSpPr>
        <p:spPr bwMode="auto">
          <a:xfrm>
            <a:off x="693713" y="5598789"/>
            <a:ext cx="4564062" cy="461963"/>
          </a:xfrm>
          <a:prstGeom prst="rect">
            <a:avLst/>
          </a:prstGeom>
          <a:noFill/>
          <a:ln w="9525">
            <a:noFill/>
            <a:miter lim="800000"/>
            <a:headEnd/>
            <a:tailEnd/>
          </a:ln>
        </p:spPr>
        <p:txBody>
          <a:bodyPr wrap="none">
            <a:spAutoFit/>
          </a:bodyPr>
          <a:lstStyle/>
          <a:p>
            <a:r>
              <a:rPr lang="fr-FR" sz="2400" b="1" dirty="0">
                <a:solidFill>
                  <a:srgbClr val="FF0000"/>
                </a:solidFill>
              </a:rPr>
              <a:t>Charpente corrodée et cintrée</a:t>
            </a:r>
          </a:p>
        </p:txBody>
      </p:sp>
      <p:sp>
        <p:nvSpPr>
          <p:cNvPr id="15" name="Text Box 9"/>
          <p:cNvSpPr txBox="1">
            <a:spLocks noChangeArrowheads="1"/>
          </p:cNvSpPr>
          <p:nvPr/>
        </p:nvSpPr>
        <p:spPr bwMode="auto">
          <a:xfrm>
            <a:off x="7001346" y="2348880"/>
            <a:ext cx="1279525" cy="461963"/>
          </a:xfrm>
          <a:prstGeom prst="rect">
            <a:avLst/>
          </a:prstGeom>
          <a:noFill/>
          <a:ln w="9525">
            <a:noFill/>
            <a:miter lim="800000"/>
            <a:headEnd/>
            <a:tailEnd/>
          </a:ln>
        </p:spPr>
        <p:txBody>
          <a:bodyPr wrap="none">
            <a:spAutoFit/>
          </a:bodyPr>
          <a:lstStyle/>
          <a:p>
            <a:r>
              <a:rPr lang="fr-FR" sz="2400" b="1" dirty="0">
                <a:solidFill>
                  <a:srgbClr val="FF0000"/>
                </a:solidFill>
              </a:rPr>
              <a:t>Etape 1</a:t>
            </a:r>
          </a:p>
        </p:txBody>
      </p:sp>
      <p:sp>
        <p:nvSpPr>
          <p:cNvPr id="16" name="Rectangle 4"/>
          <p:cNvSpPr>
            <a:spLocks noChangeArrowheads="1"/>
          </p:cNvSpPr>
          <p:nvPr/>
        </p:nvSpPr>
        <p:spPr bwMode="auto">
          <a:xfrm>
            <a:off x="7001346" y="2967707"/>
            <a:ext cx="1274763" cy="1562100"/>
          </a:xfrm>
          <a:prstGeom prst="rect">
            <a:avLst/>
          </a:prstGeom>
          <a:noFill/>
          <a:ln w="38100">
            <a:solidFill>
              <a:schemeClr val="tx1"/>
            </a:solidFill>
            <a:miter lim="800000"/>
            <a:headEnd/>
            <a:tailEnd/>
          </a:ln>
        </p:spPr>
        <p:txBody>
          <a:bodyPr wrap="none" anchor="ctr"/>
          <a:lstStyle/>
          <a:p>
            <a:endParaRPr lang="fr-FR"/>
          </a:p>
        </p:txBody>
      </p:sp>
      <p:pic>
        <p:nvPicPr>
          <p:cNvPr id="17" name="Image 17" descr="lumiere-feu-44.gif"/>
          <p:cNvPicPr>
            <a:picLocks noChangeAspect="1"/>
          </p:cNvPicPr>
          <p:nvPr/>
        </p:nvPicPr>
        <p:blipFill>
          <a:blip r:embed="rId4" cstate="print"/>
          <a:srcRect/>
          <a:stretch>
            <a:fillRect/>
          </a:stretch>
        </p:blipFill>
        <p:spPr bwMode="auto">
          <a:xfrm>
            <a:off x="7422827" y="3896394"/>
            <a:ext cx="431800" cy="633413"/>
          </a:xfrm>
          <a:prstGeom prst="rect">
            <a:avLst/>
          </a:prstGeom>
          <a:noFill/>
          <a:ln w="9525">
            <a:noFill/>
            <a:miter lim="800000"/>
            <a:headEnd/>
            <a:tailEnd/>
          </a:ln>
        </p:spPr>
      </p:pic>
      <p:sp>
        <p:nvSpPr>
          <p:cNvPr id="18" name="Text Box 6"/>
          <p:cNvSpPr txBox="1">
            <a:spLocks noChangeArrowheads="1"/>
          </p:cNvSpPr>
          <p:nvPr/>
        </p:nvSpPr>
        <p:spPr bwMode="auto">
          <a:xfrm>
            <a:off x="-142667" y="188640"/>
            <a:ext cx="9594294" cy="707886"/>
          </a:xfrm>
          <a:prstGeom prst="rect">
            <a:avLst/>
          </a:prstGeom>
          <a:noFill/>
          <a:ln w="9525">
            <a:noFill/>
            <a:miter lim="800000"/>
            <a:headEnd/>
            <a:tailEnd/>
          </a:ln>
        </p:spPr>
        <p:txBody>
          <a:bodyPr wrap="none">
            <a:spAutoFit/>
          </a:bodyPr>
          <a:lstStyle/>
          <a:p>
            <a:r>
              <a:rPr lang="fr-FR" sz="4000" b="1" dirty="0" smtClean="0">
                <a:solidFill>
                  <a:srgbClr val="FFFF00"/>
                </a:solidFill>
                <a:latin typeface="Helvetica" pitchFamily="34" charset="0"/>
                <a:cs typeface="Helvetica" pitchFamily="34" charset="0"/>
              </a:rPr>
              <a:t>Destruction par étape des structures:</a:t>
            </a:r>
            <a:endParaRPr lang="fr-FR" sz="4000" b="1" dirty="0">
              <a:solidFill>
                <a:srgbClr val="FFFF00"/>
              </a:solidFill>
              <a:latin typeface="Helvetica" pitchFamily="34" charset="0"/>
              <a:cs typeface="Helvetica" pitchFamily="34" charset="0"/>
            </a:endParaRPr>
          </a:p>
        </p:txBody>
      </p:sp>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sp>
        <p:nvSpPr>
          <p:cNvPr id="7" name="Text Box 3"/>
          <p:cNvSpPr txBox="1">
            <a:spLocks noChangeArrowheads="1"/>
          </p:cNvSpPr>
          <p:nvPr/>
        </p:nvSpPr>
        <p:spPr bwMode="auto">
          <a:xfrm>
            <a:off x="1619672" y="1196752"/>
            <a:ext cx="3057525" cy="461963"/>
          </a:xfrm>
          <a:prstGeom prst="rect">
            <a:avLst/>
          </a:prstGeom>
          <a:noFill/>
          <a:ln w="9525">
            <a:noFill/>
            <a:miter lim="800000"/>
            <a:headEnd/>
            <a:tailEnd/>
          </a:ln>
        </p:spPr>
        <p:txBody>
          <a:bodyPr wrap="none">
            <a:spAutoFit/>
          </a:bodyPr>
          <a:lstStyle/>
          <a:p>
            <a:r>
              <a:rPr lang="fr-FR" sz="2400" b="1" dirty="0">
                <a:solidFill>
                  <a:srgbClr val="FF0000"/>
                </a:solidFill>
              </a:rPr>
              <a:t>Ruines importantes</a:t>
            </a:r>
          </a:p>
        </p:txBody>
      </p:sp>
      <p:pic>
        <p:nvPicPr>
          <p:cNvPr id="8" name="Picture 10" descr="637500_19315828_460x306"/>
          <p:cNvPicPr>
            <a:picLocks noChangeAspect="1" noChangeArrowheads="1"/>
          </p:cNvPicPr>
          <p:nvPr/>
        </p:nvPicPr>
        <p:blipFill>
          <a:blip r:embed="rId3" cstate="print"/>
          <a:srcRect/>
          <a:stretch>
            <a:fillRect/>
          </a:stretch>
        </p:blipFill>
        <p:spPr bwMode="auto">
          <a:xfrm>
            <a:off x="179512" y="1772816"/>
            <a:ext cx="6270404" cy="4169519"/>
          </a:xfrm>
          <a:prstGeom prst="rect">
            <a:avLst/>
          </a:prstGeom>
          <a:noFill/>
          <a:ln w="9525">
            <a:solidFill>
              <a:srgbClr val="FFFF00"/>
            </a:solidFill>
            <a:miter lim="800000"/>
            <a:headEnd/>
            <a:tailEnd/>
          </a:ln>
        </p:spPr>
      </p:pic>
      <p:sp>
        <p:nvSpPr>
          <p:cNvPr id="9" name="Text Box 9"/>
          <p:cNvSpPr txBox="1">
            <a:spLocks noChangeArrowheads="1"/>
          </p:cNvSpPr>
          <p:nvPr/>
        </p:nvSpPr>
        <p:spPr bwMode="auto">
          <a:xfrm>
            <a:off x="6660232" y="3851424"/>
            <a:ext cx="1279525" cy="461963"/>
          </a:xfrm>
          <a:prstGeom prst="rect">
            <a:avLst/>
          </a:prstGeom>
          <a:noFill/>
          <a:ln w="9525">
            <a:noFill/>
            <a:miter lim="800000"/>
            <a:headEnd/>
            <a:tailEnd/>
          </a:ln>
        </p:spPr>
        <p:txBody>
          <a:bodyPr wrap="none">
            <a:spAutoFit/>
          </a:bodyPr>
          <a:lstStyle/>
          <a:p>
            <a:r>
              <a:rPr lang="fr-FR" sz="2400" b="1" dirty="0">
                <a:solidFill>
                  <a:srgbClr val="FF0000"/>
                </a:solidFill>
              </a:rPr>
              <a:t>Etape 2</a:t>
            </a:r>
          </a:p>
        </p:txBody>
      </p:sp>
      <p:sp>
        <p:nvSpPr>
          <p:cNvPr id="10" name="Arc 7"/>
          <p:cNvSpPr>
            <a:spLocks/>
          </p:cNvSpPr>
          <p:nvPr/>
        </p:nvSpPr>
        <p:spPr bwMode="auto">
          <a:xfrm rot="9674782">
            <a:off x="6859788" y="3631839"/>
            <a:ext cx="815975" cy="914400"/>
          </a:xfrm>
          <a:custGeom>
            <a:avLst/>
            <a:gdLst>
              <a:gd name="T0" fmla="*/ 0 w 19306"/>
              <a:gd name="T1" fmla="*/ 2147483647 h 21600"/>
              <a:gd name="T2" fmla="*/ 2147483647 w 19306"/>
              <a:gd name="T3" fmla="*/ 2147483647 h 21600"/>
              <a:gd name="T4" fmla="*/ 2147483647 w 19306"/>
              <a:gd name="T5" fmla="*/ 2147483647 h 21600"/>
              <a:gd name="T6" fmla="*/ 0 60000 65536"/>
              <a:gd name="T7" fmla="*/ 0 60000 65536"/>
              <a:gd name="T8" fmla="*/ 0 60000 65536"/>
              <a:gd name="T9" fmla="*/ 0 w 19306"/>
              <a:gd name="T10" fmla="*/ 0 h 21600"/>
              <a:gd name="T11" fmla="*/ 19306 w 19306"/>
              <a:gd name="T12" fmla="*/ 21600 h 21600"/>
            </a:gdLst>
            <a:ahLst/>
            <a:cxnLst>
              <a:cxn ang="T6">
                <a:pos x="T0" y="T1"/>
              </a:cxn>
              <a:cxn ang="T7">
                <a:pos x="T2" y="T3"/>
              </a:cxn>
              <a:cxn ang="T8">
                <a:pos x="T4" y="T5"/>
              </a:cxn>
            </a:cxnLst>
            <a:rect l="T9" t="T10" r="T11" b="T12"/>
            <a:pathLst>
              <a:path w="19306" h="21600" fill="none" extrusionOk="0">
                <a:moveTo>
                  <a:pt x="0" y="373"/>
                </a:moveTo>
                <a:cubicBezTo>
                  <a:pt x="1317" y="124"/>
                  <a:pt x="2655" y="-1"/>
                  <a:pt x="3997" y="0"/>
                </a:cubicBezTo>
                <a:cubicBezTo>
                  <a:pt x="9743" y="0"/>
                  <a:pt x="15252" y="2289"/>
                  <a:pt x="19305" y="6362"/>
                </a:cubicBezTo>
              </a:path>
              <a:path w="19306" h="21600" stroke="0" extrusionOk="0">
                <a:moveTo>
                  <a:pt x="0" y="373"/>
                </a:moveTo>
                <a:cubicBezTo>
                  <a:pt x="1317" y="124"/>
                  <a:pt x="2655" y="-1"/>
                  <a:pt x="3997" y="0"/>
                </a:cubicBezTo>
                <a:cubicBezTo>
                  <a:pt x="9743" y="0"/>
                  <a:pt x="15252" y="2289"/>
                  <a:pt x="19305" y="6362"/>
                </a:cubicBezTo>
                <a:lnTo>
                  <a:pt x="3997" y="21600"/>
                </a:lnTo>
                <a:close/>
              </a:path>
            </a:pathLst>
          </a:custGeom>
          <a:noFill/>
          <a:ln w="38100">
            <a:solidFill>
              <a:schemeClr val="tx1"/>
            </a:solidFill>
            <a:round/>
            <a:headEnd/>
            <a:tailEnd/>
          </a:ln>
        </p:spPr>
        <p:txBody>
          <a:bodyPr wrap="none" anchor="ctr"/>
          <a:lstStyle/>
          <a:p>
            <a:endParaRPr lang="fr-FR"/>
          </a:p>
        </p:txBody>
      </p:sp>
      <p:sp>
        <p:nvSpPr>
          <p:cNvPr id="11" name="Arc 5"/>
          <p:cNvSpPr>
            <a:spLocks/>
          </p:cNvSpPr>
          <p:nvPr/>
        </p:nvSpPr>
        <p:spPr bwMode="auto">
          <a:xfrm rot="-7926552">
            <a:off x="6526290" y="4536474"/>
            <a:ext cx="912813" cy="912812"/>
          </a:xfrm>
          <a:custGeom>
            <a:avLst/>
            <a:gdLst>
              <a:gd name="T0" fmla="*/ 2147483647 w 21578"/>
              <a:gd name="T1" fmla="*/ 0 h 21566"/>
              <a:gd name="T2" fmla="*/ 2147483647 w 21578"/>
              <a:gd name="T3" fmla="*/ 2147483647 h 21566"/>
              <a:gd name="T4" fmla="*/ 0 w 21578"/>
              <a:gd name="T5" fmla="*/ 2147483647 h 21566"/>
              <a:gd name="T6" fmla="*/ 0 60000 65536"/>
              <a:gd name="T7" fmla="*/ 0 60000 65536"/>
              <a:gd name="T8" fmla="*/ 0 60000 65536"/>
              <a:gd name="T9" fmla="*/ 0 w 21578"/>
              <a:gd name="T10" fmla="*/ 0 h 21566"/>
              <a:gd name="T11" fmla="*/ 21578 w 21578"/>
              <a:gd name="T12" fmla="*/ 21566 h 21566"/>
            </a:gdLst>
            <a:ahLst/>
            <a:cxnLst>
              <a:cxn ang="T6">
                <a:pos x="T0" y="T1"/>
              </a:cxn>
              <a:cxn ang="T7">
                <a:pos x="T2" y="T3"/>
              </a:cxn>
              <a:cxn ang="T8">
                <a:pos x="T4" y="T5"/>
              </a:cxn>
            </a:cxnLst>
            <a:rect l="T9" t="T10" r="T11" b="T12"/>
            <a:pathLst>
              <a:path w="21578" h="21566" fill="none" extrusionOk="0">
                <a:moveTo>
                  <a:pt x="1217" y="0"/>
                </a:moveTo>
                <a:cubicBezTo>
                  <a:pt x="12285" y="625"/>
                  <a:pt x="21083" y="9526"/>
                  <a:pt x="21578" y="20600"/>
                </a:cubicBezTo>
              </a:path>
              <a:path w="21578" h="21566" stroke="0" extrusionOk="0">
                <a:moveTo>
                  <a:pt x="1217" y="0"/>
                </a:moveTo>
                <a:cubicBezTo>
                  <a:pt x="12285" y="625"/>
                  <a:pt x="21083" y="9526"/>
                  <a:pt x="21578" y="20600"/>
                </a:cubicBezTo>
                <a:lnTo>
                  <a:pt x="0" y="21566"/>
                </a:lnTo>
                <a:close/>
              </a:path>
            </a:pathLst>
          </a:custGeom>
          <a:noFill/>
          <a:ln w="38100">
            <a:solidFill>
              <a:schemeClr val="tx1"/>
            </a:solidFill>
            <a:round/>
            <a:headEnd/>
            <a:tailEnd/>
          </a:ln>
        </p:spPr>
        <p:txBody>
          <a:bodyPr wrap="none" anchor="ctr"/>
          <a:lstStyle/>
          <a:p>
            <a:endParaRPr lang="fr-FR"/>
          </a:p>
        </p:txBody>
      </p:sp>
      <p:sp>
        <p:nvSpPr>
          <p:cNvPr id="12" name="Arc 4"/>
          <p:cNvSpPr>
            <a:spLocks/>
          </p:cNvSpPr>
          <p:nvPr/>
        </p:nvSpPr>
        <p:spPr bwMode="auto">
          <a:xfrm rot="2309636">
            <a:off x="7429890" y="4574206"/>
            <a:ext cx="933601" cy="837345"/>
          </a:xfrm>
          <a:custGeom>
            <a:avLst/>
            <a:gdLst>
              <a:gd name="T0" fmla="*/ 0 w 22166"/>
              <a:gd name="T1" fmla="*/ 2147483647 h 21600"/>
              <a:gd name="T2" fmla="*/ 2147483647 w 22166"/>
              <a:gd name="T3" fmla="*/ 2147483647 h 21600"/>
              <a:gd name="T4" fmla="*/ 2147483647 w 22166"/>
              <a:gd name="T5" fmla="*/ 2147483647 h 21600"/>
              <a:gd name="T6" fmla="*/ 0 60000 65536"/>
              <a:gd name="T7" fmla="*/ 0 60000 65536"/>
              <a:gd name="T8" fmla="*/ 0 60000 65536"/>
              <a:gd name="T9" fmla="*/ 0 w 22166"/>
              <a:gd name="T10" fmla="*/ 0 h 21600"/>
              <a:gd name="T11" fmla="*/ 22166 w 22166"/>
              <a:gd name="T12" fmla="*/ 21600 h 21600"/>
            </a:gdLst>
            <a:ahLst/>
            <a:cxnLst>
              <a:cxn ang="T6">
                <a:pos x="T0" y="T1"/>
              </a:cxn>
              <a:cxn ang="T7">
                <a:pos x="T2" y="T3"/>
              </a:cxn>
              <a:cxn ang="T8">
                <a:pos x="T4" y="T5"/>
              </a:cxn>
            </a:cxnLst>
            <a:rect l="T9" t="T10" r="T11" b="T12"/>
            <a:pathLst>
              <a:path w="22166" h="21600" fill="none" extrusionOk="0">
                <a:moveTo>
                  <a:pt x="-1" y="7"/>
                </a:moveTo>
                <a:cubicBezTo>
                  <a:pt x="191" y="2"/>
                  <a:pt x="383" y="-1"/>
                  <a:pt x="575" y="0"/>
                </a:cubicBezTo>
                <a:cubicBezTo>
                  <a:pt x="12267" y="0"/>
                  <a:pt x="21836" y="9303"/>
                  <a:pt x="22166" y="20990"/>
                </a:cubicBezTo>
              </a:path>
              <a:path w="22166" h="21600" stroke="0" extrusionOk="0">
                <a:moveTo>
                  <a:pt x="-1" y="7"/>
                </a:moveTo>
                <a:cubicBezTo>
                  <a:pt x="191" y="2"/>
                  <a:pt x="383" y="-1"/>
                  <a:pt x="575" y="0"/>
                </a:cubicBezTo>
                <a:cubicBezTo>
                  <a:pt x="12267" y="0"/>
                  <a:pt x="21836" y="9303"/>
                  <a:pt x="22166" y="20990"/>
                </a:cubicBezTo>
                <a:lnTo>
                  <a:pt x="575" y="21600"/>
                </a:lnTo>
                <a:close/>
              </a:path>
            </a:pathLst>
          </a:custGeom>
          <a:noFill/>
          <a:ln w="38100">
            <a:solidFill>
              <a:schemeClr val="tx1"/>
            </a:solidFill>
            <a:round/>
            <a:headEnd/>
            <a:tailEnd/>
          </a:ln>
        </p:spPr>
        <p:txBody>
          <a:bodyPr wrap="none" anchor="ctr"/>
          <a:lstStyle/>
          <a:p>
            <a:endParaRPr lang="fr-FR"/>
          </a:p>
        </p:txBody>
      </p:sp>
      <p:sp>
        <p:nvSpPr>
          <p:cNvPr id="13" name="Line 6"/>
          <p:cNvSpPr>
            <a:spLocks noChangeShapeType="1"/>
          </p:cNvSpPr>
          <p:nvPr/>
        </p:nvSpPr>
        <p:spPr bwMode="auto">
          <a:xfrm>
            <a:off x="6887244" y="5589240"/>
            <a:ext cx="1152525" cy="0"/>
          </a:xfrm>
          <a:prstGeom prst="line">
            <a:avLst/>
          </a:prstGeom>
          <a:noFill/>
          <a:ln w="38100">
            <a:solidFill>
              <a:schemeClr val="tx1"/>
            </a:solidFill>
            <a:round/>
            <a:headEnd/>
            <a:tailEnd/>
          </a:ln>
        </p:spPr>
        <p:txBody>
          <a:bodyPr/>
          <a:lstStyle/>
          <a:p>
            <a:endParaRPr lang="fr-FR"/>
          </a:p>
        </p:txBody>
      </p:sp>
      <p:pic>
        <p:nvPicPr>
          <p:cNvPr id="14" name="Image 17" descr="lumiere-feu-44.gif"/>
          <p:cNvPicPr>
            <a:picLocks noChangeAspect="1"/>
          </p:cNvPicPr>
          <p:nvPr/>
        </p:nvPicPr>
        <p:blipFill>
          <a:blip r:embed="rId4" cstate="print"/>
          <a:srcRect/>
          <a:stretch>
            <a:fillRect/>
          </a:stretch>
        </p:blipFill>
        <p:spPr bwMode="auto">
          <a:xfrm>
            <a:off x="7183987" y="4779976"/>
            <a:ext cx="530225" cy="777875"/>
          </a:xfrm>
          <a:prstGeom prst="rect">
            <a:avLst/>
          </a:prstGeom>
          <a:noFill/>
          <a:ln w="9525">
            <a:noFill/>
            <a:miter lim="800000"/>
            <a:headEnd/>
            <a:tailEnd/>
          </a:ln>
        </p:spPr>
      </p:pic>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15713</TotalTime>
  <Words>1484</Words>
  <Application>Microsoft Office PowerPoint</Application>
  <PresentationFormat>Affichage à l'écran (4:3)</PresentationFormat>
  <Paragraphs>267</Paragraphs>
  <Slides>30</Slides>
  <Notes>12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Arial Unicode MS</vt:lpstr>
      <vt:lpstr>ＭＳ Ｐゴシック</vt:lpstr>
      <vt:lpstr>Arial</vt:lpstr>
      <vt:lpstr>Arial Black</vt:lpstr>
      <vt:lpstr>Helvetica</vt:lpstr>
      <vt:lpstr>Times New Roman</vt:lpstr>
      <vt:lpstr>Wingdings</vt:lpstr>
      <vt:lpstr>Réseau</vt:lpstr>
      <vt:lpstr>Les structures métalliques </vt:lpstr>
      <vt:lpstr>Les différentes structures métalliques: </vt:lpstr>
      <vt:lpstr>Poutrelles en I dites I.P.E. et I.P.N:</vt:lpstr>
      <vt:lpstr>Poutrelles en H et U:</vt:lpstr>
      <vt:lpstr> </vt:lpstr>
      <vt:lpstr> </vt:lpstr>
      <vt:lpstr>Dimensions des poutres IPE:</vt:lpstr>
      <vt:lpstr> </vt:lpstr>
      <vt:lpstr> </vt:lpstr>
      <vt:lpstr>Présentation PowerPoint</vt:lpstr>
      <vt:lpstr>Les différents types de bardage:</vt:lpstr>
      <vt:lpstr>Bardage simple peau:</vt:lpstr>
      <vt:lpstr>Bardage double peau :</vt:lpstr>
      <vt:lpstr> Bardage par panneaux sandwichs </vt:lpstr>
      <vt:lpstr>Présentation PowerPoint</vt:lpstr>
      <vt:lpstr>Présentation PowerPoint</vt:lpstr>
      <vt:lpstr>Présentation PowerPoint</vt:lpstr>
      <vt:lpstr>Présentation PowerPoint</vt:lpstr>
      <vt:lpstr>Présentation PowerPoint</vt:lpstr>
      <vt:lpstr>Résistance au feu des structures métalliques: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755</cp:revision>
  <cp:lastPrinted>2000-07-04T10:18:08Z</cp:lastPrinted>
  <dcterms:created xsi:type="dcterms:W3CDTF">2000-07-03T06:07:31Z</dcterms:created>
  <dcterms:modified xsi:type="dcterms:W3CDTF">2020-07-09T09:35:54Z</dcterms:modified>
</cp:coreProperties>
</file>