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33"/>
  </p:notesMasterIdLst>
  <p:handoutMasterIdLst>
    <p:handoutMasterId r:id="rId34"/>
  </p:handoutMasterIdLst>
  <p:sldIdLst>
    <p:sldId id="315" r:id="rId2"/>
    <p:sldId id="449" r:id="rId3"/>
    <p:sldId id="450" r:id="rId4"/>
    <p:sldId id="451" r:id="rId5"/>
    <p:sldId id="452" r:id="rId6"/>
    <p:sldId id="453" r:id="rId7"/>
    <p:sldId id="454" r:id="rId8"/>
    <p:sldId id="455" r:id="rId9"/>
    <p:sldId id="456" r:id="rId10"/>
    <p:sldId id="457" r:id="rId11"/>
    <p:sldId id="458" r:id="rId12"/>
    <p:sldId id="459"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76" r:id="rId29"/>
    <p:sldId id="477" r:id="rId30"/>
    <p:sldId id="478" r:id="rId31"/>
    <p:sldId id="460" r:id="rId32"/>
  </p:sldIdLst>
  <p:sldSz cx="9144000" cy="6858000" type="screen4x3"/>
  <p:notesSz cx="6797675" cy="9926638"/>
  <p:defaultTextStyle>
    <a:defPPr>
      <a:defRPr lang="fr-FR"/>
    </a:defPPr>
    <a:lvl1pPr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28">
          <p15:clr>
            <a:srgbClr val="A4A3A4"/>
          </p15:clr>
        </p15:guide>
        <p15:guide id="2" pos="2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12B"/>
    <a:srgbClr val="CD0920"/>
    <a:srgbClr val="009999"/>
    <a:srgbClr val="C1FFE0"/>
    <a:srgbClr val="00CC66"/>
    <a:srgbClr val="FF0000"/>
    <a:srgbClr val="00CCFF"/>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96" autoAdjust="0"/>
  </p:normalViewPr>
  <p:slideViewPr>
    <p:cSldViewPr>
      <p:cViewPr varScale="1">
        <p:scale>
          <a:sx n="109" d="100"/>
          <a:sy n="109" d="100"/>
        </p:scale>
        <p:origin x="1674" y="78"/>
      </p:cViewPr>
      <p:guideLst>
        <p:guide orient="horz" pos="528"/>
        <p:guide pos="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32113"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t"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19" name="Rectangle 3"/>
          <p:cNvSpPr>
            <a:spLocks noGrp="1" noChangeArrowheads="1"/>
          </p:cNvSpPr>
          <p:nvPr>
            <p:ph type="dt" sz="quarter" idx="1"/>
          </p:nvPr>
        </p:nvSpPr>
        <p:spPr bwMode="auto">
          <a:xfrm>
            <a:off x="3832225" y="0"/>
            <a:ext cx="2936875"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t" anchorCtr="0" compatLnSpc="1">
            <a:prstTxWarp prst="textNoShape">
              <a:avLst/>
            </a:prstTxWarp>
          </a:bodyPr>
          <a:lstStyle>
            <a:lvl1pPr algn="r" defTabSz="930275" eaLnBrk="0" hangingPunct="0">
              <a:defRPr sz="1100">
                <a:latin typeface="Times New Roman" charset="0"/>
                <a:ea typeface="ＭＳ Ｐゴシック" charset="0"/>
                <a:cs typeface="+mn-cs"/>
              </a:defRPr>
            </a:lvl1pPr>
          </a:lstStyle>
          <a:p>
            <a:pPr>
              <a:defRPr/>
            </a:pPr>
            <a:endParaRPr lang="fr-FR"/>
          </a:p>
        </p:txBody>
      </p:sp>
      <p:sp>
        <p:nvSpPr>
          <p:cNvPr id="9220" name="Rectangle 4"/>
          <p:cNvSpPr>
            <a:spLocks noGrp="1" noChangeArrowheads="1"/>
          </p:cNvSpPr>
          <p:nvPr>
            <p:ph type="ftr" sz="quarter" idx="2"/>
          </p:nvPr>
        </p:nvSpPr>
        <p:spPr bwMode="auto">
          <a:xfrm>
            <a:off x="0" y="9434513"/>
            <a:ext cx="2932113"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b"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21" name="Rectangle 5"/>
          <p:cNvSpPr>
            <a:spLocks noGrp="1" noChangeArrowheads="1"/>
          </p:cNvSpPr>
          <p:nvPr>
            <p:ph type="sldNum" sz="quarter" idx="3"/>
          </p:nvPr>
        </p:nvSpPr>
        <p:spPr bwMode="auto">
          <a:xfrm>
            <a:off x="3832225" y="9434513"/>
            <a:ext cx="2936875"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b" anchorCtr="0" compatLnSpc="1">
            <a:prstTxWarp prst="textNoShape">
              <a:avLst/>
            </a:prstTxWarp>
          </a:bodyPr>
          <a:lstStyle>
            <a:lvl1pPr algn="r" defTabSz="930275" eaLnBrk="0" hangingPunct="0">
              <a:defRPr sz="1100">
                <a:latin typeface="Times New Roman" panose="02020603050405020304" pitchFamily="18" charset="0"/>
              </a:defRPr>
            </a:lvl1pPr>
          </a:lstStyle>
          <a:p>
            <a:fld id="{CDB39F69-90F2-4946-A8A4-2E300412CD9C}" type="slidenum">
              <a:rPr lang="fr-FR" altLang="fr-FR"/>
              <a:pPr/>
              <a:t>‹N°›</a:t>
            </a:fld>
            <a:endParaRPr lang="fr-FR" altLang="fr-FR"/>
          </a:p>
        </p:txBody>
      </p:sp>
    </p:spTree>
    <p:extLst>
      <p:ext uri="{BB962C8B-B14F-4D97-AF65-F5344CB8AC3E}">
        <p14:creationId xmlns:p14="http://schemas.microsoft.com/office/powerpoint/2010/main" val="50311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5" name="Rectangle 3"/>
          <p:cNvSpPr>
            <a:spLocks noGrp="1" noChangeArrowheads="1"/>
          </p:cNvSpPr>
          <p:nvPr>
            <p:ph type="dt" idx="1"/>
          </p:nvPr>
        </p:nvSpPr>
        <p:spPr bwMode="auto">
          <a:xfrm>
            <a:off x="3854450" y="0"/>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lvl1pPr algn="r" defTabSz="958850" eaLnBrk="0" hangingPunct="0">
              <a:defRPr sz="1100">
                <a:latin typeface="Times New Roman" charset="0"/>
                <a:ea typeface="ＭＳ Ｐゴシック" charset="0"/>
                <a:cs typeface="+mn-cs"/>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06463" y="4714875"/>
            <a:ext cx="4984750" cy="446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078" name="Rectangle 6"/>
          <p:cNvSpPr>
            <a:spLocks noGrp="1" noChangeArrowheads="1"/>
          </p:cNvSpPr>
          <p:nvPr>
            <p:ph type="ftr" sz="quarter" idx="4"/>
          </p:nvPr>
        </p:nvSpPr>
        <p:spPr bwMode="auto">
          <a:xfrm>
            <a:off x="0" y="9431338"/>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b"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4450" y="9431338"/>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b" anchorCtr="0" compatLnSpc="1">
            <a:prstTxWarp prst="textNoShape">
              <a:avLst/>
            </a:prstTxWarp>
          </a:bodyPr>
          <a:lstStyle>
            <a:lvl1pPr algn="r" defTabSz="958850" eaLnBrk="0" hangingPunct="0">
              <a:defRPr sz="1100">
                <a:latin typeface="Times New Roman" panose="02020603050405020304" pitchFamily="18" charset="0"/>
              </a:defRPr>
            </a:lvl1pPr>
          </a:lstStyle>
          <a:p>
            <a:fld id="{8F9C8E75-16DE-4E1D-BDD8-F5B7ED798E16}" type="slidenum">
              <a:rPr lang="fr-FR" altLang="fr-FR"/>
              <a:pPr/>
              <a:t>‹N°›</a:t>
            </a:fld>
            <a:endParaRPr lang="fr-FR" altLang="fr-FR"/>
          </a:p>
        </p:txBody>
      </p:sp>
    </p:spTree>
    <p:extLst>
      <p:ext uri="{BB962C8B-B14F-4D97-AF65-F5344CB8AC3E}">
        <p14:creationId xmlns:p14="http://schemas.microsoft.com/office/powerpoint/2010/main" val="829038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dirty="0" smtClean="0">
              <a:cs typeface="+mn-cs"/>
            </a:endParaRPr>
          </a:p>
        </p:txBody>
      </p:sp>
    </p:spTree>
    <p:extLst>
      <p:ext uri="{BB962C8B-B14F-4D97-AF65-F5344CB8AC3E}">
        <p14:creationId xmlns:p14="http://schemas.microsoft.com/office/powerpoint/2010/main" val="191099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11</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52064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dirty="0" smtClean="0">
              <a:cs typeface="+mn-cs"/>
            </a:endParaRPr>
          </a:p>
        </p:txBody>
      </p:sp>
    </p:spTree>
    <p:extLst>
      <p:ext uri="{BB962C8B-B14F-4D97-AF65-F5344CB8AC3E}">
        <p14:creationId xmlns:p14="http://schemas.microsoft.com/office/powerpoint/2010/main" val="238226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31</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334026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3</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46894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4</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97281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5</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82187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6</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95741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7</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75310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8</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3832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9</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378704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10</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97244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1795" name="Rectangle 3"/>
          <p:cNvSpPr>
            <a:spLocks noGrp="1" noChangeArrowheads="1"/>
          </p:cNvSpPr>
          <p:nvPr>
            <p:ph type="ctrTitle"/>
          </p:nvPr>
        </p:nvSpPr>
        <p:spPr>
          <a:xfrm>
            <a:off x="323850" y="1268413"/>
            <a:ext cx="8548688" cy="1728787"/>
          </a:xfrm>
          <a:noFill/>
          <a:extLst>
            <a:ext uri="{909E8E84-426E-40dd-AFC4-6F175D3DCCD1}">
              <a14:hiddenFill xmlns:a14="http://schemas.microsoft.com/office/drawing/2010/main" xmlns="">
                <a:solidFill>
                  <a:schemeClr val="accent1"/>
                </a:solidFill>
              </a14:hiddenFill>
            </a:ext>
          </a:extLst>
        </p:spPr>
        <p:txBody>
          <a:bodyPr/>
          <a:lstStyle>
            <a:lvl1pPr algn="ctr">
              <a:defRPr sz="4400"/>
            </a:lvl1pPr>
          </a:lstStyle>
          <a:p>
            <a:pPr lvl="0"/>
            <a:r>
              <a:rPr lang="fr-FR" noProof="0" smtClean="0"/>
              <a:t>Cliquez et modifiez le titre</a:t>
            </a:r>
          </a:p>
        </p:txBody>
      </p:sp>
    </p:spTree>
    <p:extLst>
      <p:ext uri="{BB962C8B-B14F-4D97-AF65-F5344CB8AC3E}">
        <p14:creationId xmlns:p14="http://schemas.microsoft.com/office/powerpoint/2010/main" val="2203649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D4AC1837-0764-4219-ADB0-1EEC0A51ADD6}" type="slidenum">
              <a:rPr lang="fr-FR" altLang="fr-FR"/>
              <a:pPr/>
              <a:t>‹N°›</a:t>
            </a:fld>
            <a:endParaRPr lang="fr-FR" altLang="fr-FR"/>
          </a:p>
        </p:txBody>
      </p:sp>
    </p:spTree>
    <p:extLst>
      <p:ext uri="{BB962C8B-B14F-4D97-AF65-F5344CB8AC3E}">
        <p14:creationId xmlns:p14="http://schemas.microsoft.com/office/powerpoint/2010/main" val="2862854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0213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0" y="0"/>
            <a:ext cx="6705600" cy="6021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38BBCD50-C7F3-46CF-81DE-DF63FB7C7BBA}" type="slidenum">
              <a:rPr lang="fr-FR" altLang="fr-FR"/>
              <a:pPr/>
              <a:t>‹N°›</a:t>
            </a:fld>
            <a:endParaRPr lang="fr-FR" altLang="fr-FR"/>
          </a:p>
        </p:txBody>
      </p:sp>
    </p:spTree>
    <p:extLst>
      <p:ext uri="{BB962C8B-B14F-4D97-AF65-F5344CB8AC3E}">
        <p14:creationId xmlns:p14="http://schemas.microsoft.com/office/powerpoint/2010/main" val="312588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382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611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36D9E42E-1EC0-4C85-8D24-6ABF6807C4CA}" type="slidenum">
              <a:rPr lang="fr-FR" altLang="fr-FR"/>
              <a:pPr/>
              <a:t>‹N°›</a:t>
            </a:fld>
            <a:endParaRPr lang="fr-FR" altLang="fr-FR"/>
          </a:p>
        </p:txBody>
      </p:sp>
    </p:spTree>
    <p:extLst>
      <p:ext uri="{BB962C8B-B14F-4D97-AF65-F5344CB8AC3E}">
        <p14:creationId xmlns:p14="http://schemas.microsoft.com/office/powerpoint/2010/main" val="23083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F392C089-C1C8-4E30-AC40-22C6D2A8E37F}" type="slidenum">
              <a:rPr lang="fr-FR" altLang="fr-FR"/>
              <a:pPr/>
              <a:t>‹N°›</a:t>
            </a:fld>
            <a:endParaRPr lang="fr-FR" altLang="fr-FR"/>
          </a:p>
        </p:txBody>
      </p:sp>
    </p:spTree>
    <p:extLst>
      <p:ext uri="{BB962C8B-B14F-4D97-AF65-F5344CB8AC3E}">
        <p14:creationId xmlns:p14="http://schemas.microsoft.com/office/powerpoint/2010/main" val="2634900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2"/>
          <p:cNvSpPr>
            <a:spLocks noGrp="1" noChangeArrowheads="1"/>
          </p:cNvSpPr>
          <p:nvPr>
            <p:ph type="sldNum" sz="quarter" idx="10"/>
          </p:nvPr>
        </p:nvSpPr>
        <p:spPr>
          <a:ln/>
        </p:spPr>
        <p:txBody>
          <a:bodyPr/>
          <a:lstStyle>
            <a:lvl1pPr>
              <a:defRPr/>
            </a:lvl1pPr>
          </a:lstStyle>
          <a:p>
            <a:fld id="{6458346F-EFA9-4975-A62E-269C33C6D566}" type="slidenum">
              <a:rPr lang="fr-FR" altLang="fr-FR"/>
              <a:pPr/>
              <a:t>‹N°›</a:t>
            </a:fld>
            <a:endParaRPr lang="fr-FR" altLang="fr-FR"/>
          </a:p>
        </p:txBody>
      </p:sp>
    </p:spTree>
    <p:extLst>
      <p:ext uri="{BB962C8B-B14F-4D97-AF65-F5344CB8AC3E}">
        <p14:creationId xmlns:p14="http://schemas.microsoft.com/office/powerpoint/2010/main" val="222881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11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AB0F8B3A-24EF-4473-8ECE-0E1DA61F4694}" type="slidenum">
              <a:rPr lang="fr-FR" altLang="fr-FR"/>
              <a:pPr/>
              <a:t>‹N°›</a:t>
            </a:fld>
            <a:endParaRPr lang="fr-FR" altLang="fr-FR"/>
          </a:p>
        </p:txBody>
      </p:sp>
    </p:spTree>
    <p:extLst>
      <p:ext uri="{BB962C8B-B14F-4D97-AF65-F5344CB8AC3E}">
        <p14:creationId xmlns:p14="http://schemas.microsoft.com/office/powerpoint/2010/main" val="134756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2"/>
          <p:cNvSpPr>
            <a:spLocks noGrp="1" noChangeArrowheads="1"/>
          </p:cNvSpPr>
          <p:nvPr>
            <p:ph type="sldNum" sz="quarter" idx="10"/>
          </p:nvPr>
        </p:nvSpPr>
        <p:spPr>
          <a:ln/>
        </p:spPr>
        <p:txBody>
          <a:bodyPr/>
          <a:lstStyle>
            <a:lvl1pPr>
              <a:defRPr/>
            </a:lvl1pPr>
          </a:lstStyle>
          <a:p>
            <a:fld id="{48A6A307-3008-48B2-B12D-EF5112CF55FC}" type="slidenum">
              <a:rPr lang="fr-FR" altLang="fr-FR"/>
              <a:pPr/>
              <a:t>‹N°›</a:t>
            </a:fld>
            <a:endParaRPr lang="fr-FR" altLang="fr-FR"/>
          </a:p>
        </p:txBody>
      </p:sp>
    </p:spTree>
    <p:extLst>
      <p:ext uri="{BB962C8B-B14F-4D97-AF65-F5344CB8AC3E}">
        <p14:creationId xmlns:p14="http://schemas.microsoft.com/office/powerpoint/2010/main" val="5766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72"/>
          <p:cNvSpPr>
            <a:spLocks noGrp="1" noChangeArrowheads="1"/>
          </p:cNvSpPr>
          <p:nvPr>
            <p:ph type="sldNum" sz="quarter" idx="10"/>
          </p:nvPr>
        </p:nvSpPr>
        <p:spPr>
          <a:ln/>
        </p:spPr>
        <p:txBody>
          <a:bodyPr/>
          <a:lstStyle>
            <a:lvl1pPr>
              <a:defRPr/>
            </a:lvl1pPr>
          </a:lstStyle>
          <a:p>
            <a:fld id="{E3624B3C-8478-4041-83FE-92EF2737DFAC}" type="slidenum">
              <a:rPr lang="fr-FR" altLang="fr-FR"/>
              <a:pPr/>
              <a:t>‹N°›</a:t>
            </a:fld>
            <a:endParaRPr lang="fr-FR" altLang="fr-FR"/>
          </a:p>
        </p:txBody>
      </p:sp>
    </p:spTree>
    <p:extLst>
      <p:ext uri="{BB962C8B-B14F-4D97-AF65-F5344CB8AC3E}">
        <p14:creationId xmlns:p14="http://schemas.microsoft.com/office/powerpoint/2010/main" val="5699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2"/>
          <p:cNvSpPr>
            <a:spLocks noGrp="1" noChangeArrowheads="1"/>
          </p:cNvSpPr>
          <p:nvPr>
            <p:ph type="sldNum" sz="quarter" idx="10"/>
          </p:nvPr>
        </p:nvSpPr>
        <p:spPr>
          <a:ln/>
        </p:spPr>
        <p:txBody>
          <a:bodyPr/>
          <a:lstStyle>
            <a:lvl1pPr>
              <a:defRPr/>
            </a:lvl1pPr>
          </a:lstStyle>
          <a:p>
            <a:fld id="{6BB6BFE3-714C-422B-A254-C14A1262089A}" type="slidenum">
              <a:rPr lang="fr-FR" altLang="fr-FR"/>
              <a:pPr/>
              <a:t>‹N°›</a:t>
            </a:fld>
            <a:endParaRPr lang="fr-FR" altLang="fr-FR"/>
          </a:p>
        </p:txBody>
      </p:sp>
    </p:spTree>
    <p:extLst>
      <p:ext uri="{BB962C8B-B14F-4D97-AF65-F5344CB8AC3E}">
        <p14:creationId xmlns:p14="http://schemas.microsoft.com/office/powerpoint/2010/main" val="18351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905CFBE6-8F40-4360-B3F3-AA5628F4AAE0}" type="slidenum">
              <a:rPr lang="fr-FR" altLang="fr-FR"/>
              <a:pPr/>
              <a:t>‹N°›</a:t>
            </a:fld>
            <a:endParaRPr lang="fr-FR" altLang="fr-FR"/>
          </a:p>
        </p:txBody>
      </p:sp>
    </p:spTree>
    <p:extLst>
      <p:ext uri="{BB962C8B-B14F-4D97-AF65-F5344CB8AC3E}">
        <p14:creationId xmlns:p14="http://schemas.microsoft.com/office/powerpoint/2010/main" val="353227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F48473CB-9352-4F74-A707-FA2319FD752D}" type="slidenum">
              <a:rPr lang="fr-FR" altLang="fr-FR"/>
              <a:pPr/>
              <a:t>‹N°›</a:t>
            </a:fld>
            <a:endParaRPr lang="fr-FR" altLang="fr-FR"/>
          </a:p>
        </p:txBody>
      </p:sp>
    </p:spTree>
    <p:extLst>
      <p:ext uri="{BB962C8B-B14F-4D97-AF65-F5344CB8AC3E}">
        <p14:creationId xmlns:p14="http://schemas.microsoft.com/office/powerpoint/2010/main" val="285442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038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762" tIns="47881" rIns="95762" bIns="47881" numCol="1" anchor="b" anchorCtr="0" compatLnSpc="1">
            <a:prstTxWarp prst="textNoShape">
              <a:avLst/>
            </a:prstTxWarp>
          </a:bodyPr>
          <a:lstStyle/>
          <a:p>
            <a:pPr lvl="0"/>
            <a:r>
              <a:rPr lang="fr-FR" altLang="fr-FR" smtClean="0"/>
              <a:t>Cliquez et modifiez le titre</a:t>
            </a:r>
          </a:p>
        </p:txBody>
      </p:sp>
      <p:sp>
        <p:nvSpPr>
          <p:cNvPr id="160772" name="Rectangle 4"/>
          <p:cNvSpPr>
            <a:spLocks noGrp="1" noChangeArrowheads="1"/>
          </p:cNvSpPr>
          <p:nvPr>
            <p:ph type="body" idx="1"/>
          </p:nvPr>
        </p:nvSpPr>
        <p:spPr bwMode="auto">
          <a:xfrm>
            <a:off x="611188" y="1268413"/>
            <a:ext cx="8229600"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62" tIns="47881" rIns="95762" bIns="4788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60811" name="Text Box 43"/>
          <p:cNvSpPr txBox="1">
            <a:spLocks noChangeArrowheads="1"/>
          </p:cNvSpPr>
          <p:nvPr userDrawn="1"/>
        </p:nvSpPr>
        <p:spPr bwMode="auto">
          <a:xfrm>
            <a:off x="1677988" y="781050"/>
            <a:ext cx="220662" cy="23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78" tIns="41040" rIns="82078" bIns="41040">
            <a:spAutoFit/>
          </a:bodyPr>
          <a:lstStyle>
            <a:lvl1pPr algn="l" defTabSz="820738" eaLnBrk="0" hangingPunct="0">
              <a:defRPr sz="2400">
                <a:solidFill>
                  <a:schemeClr val="tx1"/>
                </a:solidFill>
                <a:latin typeface="Times New Roman" charset="0"/>
                <a:ea typeface="ＭＳ Ｐゴシック" charset="0"/>
              </a:defRPr>
            </a:lvl1pPr>
            <a:lvl2pPr marL="411163" algn="l" defTabSz="820738" eaLnBrk="0" hangingPunct="0">
              <a:defRPr sz="2400">
                <a:solidFill>
                  <a:schemeClr val="tx1"/>
                </a:solidFill>
                <a:latin typeface="Times New Roman" charset="0"/>
                <a:ea typeface="ＭＳ Ｐゴシック" charset="0"/>
              </a:defRPr>
            </a:lvl2pPr>
            <a:lvl3pPr marL="820738" algn="l" defTabSz="820738" eaLnBrk="0" hangingPunct="0">
              <a:defRPr sz="2400">
                <a:solidFill>
                  <a:schemeClr val="tx1"/>
                </a:solidFill>
                <a:latin typeface="Times New Roman" charset="0"/>
                <a:ea typeface="ＭＳ Ｐゴシック" charset="0"/>
              </a:defRPr>
            </a:lvl3pPr>
            <a:lvl4pPr marL="1231900" algn="l" defTabSz="820738" eaLnBrk="0" hangingPunct="0">
              <a:defRPr sz="2400">
                <a:solidFill>
                  <a:schemeClr val="tx1"/>
                </a:solidFill>
                <a:latin typeface="Times New Roman" charset="0"/>
                <a:ea typeface="ＭＳ Ｐゴシック" charset="0"/>
              </a:defRPr>
            </a:lvl4pPr>
            <a:lvl5pPr marL="1639888" algn="l" defTabSz="820738" eaLnBrk="0" hangingPunct="0">
              <a:defRPr sz="2400">
                <a:solidFill>
                  <a:schemeClr val="tx1"/>
                </a:solidFill>
                <a:latin typeface="Times New Roman" charset="0"/>
                <a:ea typeface="ＭＳ Ｐゴシック" charset="0"/>
              </a:defRPr>
            </a:lvl5pPr>
            <a:lvl6pPr marL="2097088" defTabSz="820738" eaLnBrk="0" fontAlgn="base" hangingPunct="0">
              <a:spcBef>
                <a:spcPct val="0"/>
              </a:spcBef>
              <a:spcAft>
                <a:spcPct val="0"/>
              </a:spcAft>
              <a:defRPr sz="2400">
                <a:solidFill>
                  <a:schemeClr val="tx1"/>
                </a:solidFill>
                <a:latin typeface="Times New Roman" charset="0"/>
                <a:ea typeface="ＭＳ Ｐゴシック" charset="0"/>
              </a:defRPr>
            </a:lvl6pPr>
            <a:lvl7pPr marL="2554288" defTabSz="820738" eaLnBrk="0" fontAlgn="base" hangingPunct="0">
              <a:spcBef>
                <a:spcPct val="0"/>
              </a:spcBef>
              <a:spcAft>
                <a:spcPct val="0"/>
              </a:spcAft>
              <a:defRPr sz="2400">
                <a:solidFill>
                  <a:schemeClr val="tx1"/>
                </a:solidFill>
                <a:latin typeface="Times New Roman" charset="0"/>
                <a:ea typeface="ＭＳ Ｐゴシック" charset="0"/>
              </a:defRPr>
            </a:lvl7pPr>
            <a:lvl8pPr marL="3011488" defTabSz="820738" eaLnBrk="0" fontAlgn="base" hangingPunct="0">
              <a:spcBef>
                <a:spcPct val="0"/>
              </a:spcBef>
              <a:spcAft>
                <a:spcPct val="0"/>
              </a:spcAft>
              <a:defRPr sz="2400">
                <a:solidFill>
                  <a:schemeClr val="tx1"/>
                </a:solidFill>
                <a:latin typeface="Times New Roman" charset="0"/>
                <a:ea typeface="ＭＳ Ｐゴシック" charset="0"/>
              </a:defRPr>
            </a:lvl8pPr>
            <a:lvl9pPr marL="3468688" defTabSz="820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fr-FR" sz="1500" smtClean="0">
              <a:latin typeface="Arial" charset="0"/>
              <a:cs typeface="Arial Unicode MS" charset="0"/>
            </a:endParaRPr>
          </a:p>
        </p:txBody>
      </p:sp>
      <p:sp>
        <p:nvSpPr>
          <p:cNvPr id="1029" name="Rectangle 46"/>
          <p:cNvSpPr>
            <a:spLocks noChangeArrowheads="1"/>
          </p:cNvSpPr>
          <p:nvPr userDrawn="1"/>
        </p:nvSpPr>
        <p:spPr bwMode="auto">
          <a:xfrm>
            <a:off x="2700338" y="6453188"/>
            <a:ext cx="388937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2087" tIns="41042" rIns="82087" bIns="41042"/>
          <a:lstStyle>
            <a:lvl1pPr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fr-FR" altLang="fr-FR" sz="1000" b="1" dirty="0" smtClean="0">
                <a:solidFill>
                  <a:schemeClr val="accent1"/>
                </a:solidFill>
                <a:latin typeface="Helvetica" panose="020B0604020202020204" pitchFamily="34" charset="0"/>
              </a:rPr>
              <a:t>Formation</a:t>
            </a:r>
            <a:r>
              <a:rPr lang="fr-FR" altLang="fr-FR" sz="1000" b="1" baseline="0" dirty="0" smtClean="0">
                <a:solidFill>
                  <a:schemeClr val="accent1"/>
                </a:solidFill>
                <a:latin typeface="Helvetica" panose="020B0604020202020204" pitchFamily="34" charset="0"/>
              </a:rPr>
              <a:t> Opérationnelle Spécialisée RCCI</a:t>
            </a:r>
            <a:endParaRPr lang="fr-FR" altLang="fr-FR" sz="1000" b="1" dirty="0">
              <a:solidFill>
                <a:schemeClr val="accent1"/>
              </a:solidFill>
              <a:latin typeface="Helvetica" panose="020B0604020202020204" pitchFamily="34" charset="0"/>
            </a:endParaRPr>
          </a:p>
        </p:txBody>
      </p:sp>
      <p:sp>
        <p:nvSpPr>
          <p:cNvPr id="160840" name="Rectangle 72"/>
          <p:cNvSpPr>
            <a:spLocks noGrp="1" noChangeArrowheads="1"/>
          </p:cNvSpPr>
          <p:nvPr>
            <p:ph type="sldNum" sz="quarter" idx="4"/>
          </p:nvPr>
        </p:nvSpPr>
        <p:spPr bwMode="auto">
          <a:xfrm>
            <a:off x="179388" y="6453188"/>
            <a:ext cx="444500" cy="268287"/>
          </a:xfrm>
          <a:prstGeom prst="rect">
            <a:avLst/>
          </a:prstGeom>
          <a:solidFill>
            <a:srgbClr val="1A212B"/>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b="1">
                <a:solidFill>
                  <a:schemeClr val="bg1"/>
                </a:solidFill>
                <a:latin typeface="Helvetica" panose="020B0604020202020204" pitchFamily="34" charset="0"/>
              </a:defRPr>
            </a:lvl1pPr>
          </a:lstStyle>
          <a:p>
            <a:fld id="{C7F94870-0A8C-4561-B40E-1910D44F5237}" type="slidenum">
              <a:rPr lang="fr-FR" altLang="fr-FR"/>
              <a:pPr/>
              <a:t>‹N°›</a:t>
            </a:fld>
            <a:endParaRPr lang="fr-FR" altLang="fr-FR"/>
          </a:p>
        </p:txBody>
      </p:sp>
      <p:pic>
        <p:nvPicPr>
          <p:cNvPr id="1031" name="Image 8" descr="LOGO-SDIS-RVB.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7938" y="5084763"/>
            <a:ext cx="377031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hf hdr="0" ftr="0" dt="0"/>
  <p:txStyles>
    <p:titleStyle>
      <a:lvl1pPr algn="l" defTabSz="957263" rtl="0" eaLnBrk="0" fontAlgn="base" hangingPunct="0">
        <a:spcBef>
          <a:spcPct val="0"/>
        </a:spcBef>
        <a:spcAft>
          <a:spcPct val="0"/>
        </a:spcAft>
        <a:defRPr sz="3600" b="1">
          <a:solidFill>
            <a:schemeClr val="bg1"/>
          </a:solidFill>
          <a:latin typeface="Helvetica"/>
          <a:ea typeface="+mj-ea"/>
          <a:cs typeface="Helvetica"/>
        </a:defRPr>
      </a:lvl1pPr>
      <a:lvl2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2pPr>
      <a:lvl3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3pPr>
      <a:lvl4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4pPr>
      <a:lvl5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5pPr>
      <a:lvl6pPr marL="457200" algn="l" defTabSz="957263" rtl="0" fontAlgn="base">
        <a:spcBef>
          <a:spcPct val="0"/>
        </a:spcBef>
        <a:spcAft>
          <a:spcPct val="0"/>
        </a:spcAft>
        <a:defRPr sz="3600" b="1">
          <a:solidFill>
            <a:schemeClr val="bg1"/>
          </a:solidFill>
          <a:latin typeface="Arial" charset="0"/>
          <a:ea typeface="ＭＳ Ｐゴシック" charset="0"/>
        </a:defRPr>
      </a:lvl6pPr>
      <a:lvl7pPr marL="914400" algn="l" defTabSz="957263" rtl="0" fontAlgn="base">
        <a:spcBef>
          <a:spcPct val="0"/>
        </a:spcBef>
        <a:spcAft>
          <a:spcPct val="0"/>
        </a:spcAft>
        <a:defRPr sz="3600" b="1">
          <a:solidFill>
            <a:schemeClr val="bg1"/>
          </a:solidFill>
          <a:latin typeface="Arial" charset="0"/>
          <a:ea typeface="ＭＳ Ｐゴシック" charset="0"/>
        </a:defRPr>
      </a:lvl7pPr>
      <a:lvl8pPr marL="1371600" algn="l" defTabSz="957263" rtl="0" fontAlgn="base">
        <a:spcBef>
          <a:spcPct val="0"/>
        </a:spcBef>
        <a:spcAft>
          <a:spcPct val="0"/>
        </a:spcAft>
        <a:defRPr sz="3600" b="1">
          <a:solidFill>
            <a:schemeClr val="bg1"/>
          </a:solidFill>
          <a:latin typeface="Arial" charset="0"/>
          <a:ea typeface="ＭＳ Ｐゴシック" charset="0"/>
        </a:defRPr>
      </a:lvl8pPr>
      <a:lvl9pPr marL="1828800" algn="l" defTabSz="957263" rtl="0" fontAlgn="base">
        <a:spcBef>
          <a:spcPct val="0"/>
        </a:spcBef>
        <a:spcAft>
          <a:spcPct val="0"/>
        </a:spcAft>
        <a:defRPr sz="3600" b="1">
          <a:solidFill>
            <a:schemeClr val="bg1"/>
          </a:solidFill>
          <a:latin typeface="Arial" charset="0"/>
          <a:ea typeface="ＭＳ Ｐゴシック" charset="0"/>
        </a:defRPr>
      </a:lvl9pPr>
    </p:titleStyle>
    <p:bodyStyle>
      <a:lvl1pPr marL="358775" indent="-358775" algn="l" defTabSz="957263" rtl="0" eaLnBrk="0" fontAlgn="base" hangingPunct="0">
        <a:spcBef>
          <a:spcPct val="20000"/>
        </a:spcBef>
        <a:spcAft>
          <a:spcPct val="0"/>
        </a:spcAft>
        <a:buClr>
          <a:srgbClr val="1212EE"/>
        </a:buClr>
        <a:buSzPct val="70000"/>
        <a:buFont typeface="Wingdings" panose="05000000000000000000" pitchFamily="2" charset="2"/>
        <a:buChar char="l"/>
        <a:defRPr sz="2800" b="1">
          <a:solidFill>
            <a:schemeClr val="accent1"/>
          </a:solidFill>
          <a:latin typeface="Helvetica"/>
          <a:ea typeface="+mn-ea"/>
          <a:cs typeface="Helvetica"/>
        </a:defRPr>
      </a:lvl1pPr>
      <a:lvl2pPr marL="725488" indent="-365125" algn="l" defTabSz="957263" rtl="0" eaLnBrk="0" fontAlgn="base" hangingPunct="0">
        <a:spcBef>
          <a:spcPct val="20000"/>
        </a:spcBef>
        <a:spcAft>
          <a:spcPct val="0"/>
        </a:spcAft>
        <a:buClr>
          <a:srgbClr val="009EE0"/>
        </a:buClr>
        <a:buSzPct val="70000"/>
        <a:buFont typeface="Wingdings" panose="05000000000000000000" pitchFamily="2" charset="2"/>
        <a:buChar char="l"/>
        <a:defRPr sz="2300">
          <a:solidFill>
            <a:schemeClr val="tx1"/>
          </a:solidFill>
          <a:latin typeface="Helvetica"/>
          <a:ea typeface="+mn-ea"/>
          <a:cs typeface="Helvetica"/>
        </a:defRPr>
      </a:lvl2pPr>
      <a:lvl3pPr marL="1035050" indent="-307975" algn="l" defTabSz="957263" rtl="0" eaLnBrk="0" fontAlgn="base" hangingPunct="0">
        <a:spcBef>
          <a:spcPct val="20000"/>
        </a:spcBef>
        <a:spcAft>
          <a:spcPct val="0"/>
        </a:spcAft>
        <a:buClr>
          <a:srgbClr val="00CCFF"/>
        </a:buClr>
        <a:buSzPct val="70000"/>
        <a:buFont typeface="Wingdings" panose="05000000000000000000" pitchFamily="2" charset="2"/>
        <a:buChar char="l"/>
        <a:defRPr sz="2100">
          <a:solidFill>
            <a:schemeClr val="tx1"/>
          </a:solidFill>
          <a:latin typeface="Helvetica"/>
          <a:ea typeface="+mn-ea"/>
          <a:cs typeface="Helvetica"/>
        </a:defRPr>
      </a:lvl3pPr>
      <a:lvl4pPr marL="1341438" indent="-304800" algn="l" defTabSz="957263" rtl="0" eaLnBrk="0" fontAlgn="base" hangingPunct="0">
        <a:spcBef>
          <a:spcPct val="20000"/>
        </a:spcBef>
        <a:spcAft>
          <a:spcPct val="0"/>
        </a:spcAft>
        <a:buClr>
          <a:schemeClr val="tx2"/>
        </a:buClr>
        <a:buSzPct val="75000"/>
        <a:buFont typeface="Wingdings" panose="05000000000000000000" pitchFamily="2" charset="2"/>
        <a:buChar char="§"/>
        <a:defRPr sz="1900">
          <a:solidFill>
            <a:schemeClr val="tx1"/>
          </a:solidFill>
          <a:latin typeface="Helvetica"/>
          <a:ea typeface="+mn-ea"/>
          <a:cs typeface="Helvetica"/>
        </a:defRPr>
      </a:lvl4pPr>
      <a:lvl5pPr marL="1674813" indent="-330200" algn="l" defTabSz="957263" rtl="0" eaLnBrk="0" fontAlgn="base" hangingPunct="0">
        <a:spcBef>
          <a:spcPct val="20000"/>
        </a:spcBef>
        <a:spcAft>
          <a:spcPct val="0"/>
        </a:spcAft>
        <a:buClr>
          <a:schemeClr val="folHlink"/>
        </a:buClr>
        <a:buSzPct val="80000"/>
        <a:buFont typeface="Wingdings" panose="05000000000000000000" pitchFamily="2" charset="2"/>
        <a:buChar char="§"/>
        <a:defRPr sz="1900">
          <a:solidFill>
            <a:schemeClr val="tx1"/>
          </a:solidFill>
          <a:latin typeface="Helvetica"/>
          <a:ea typeface="+mn-ea"/>
          <a:cs typeface="Helvetica"/>
        </a:defRPr>
      </a:lvl5pPr>
      <a:lvl6pPr marL="21320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6pPr>
      <a:lvl7pPr marL="25892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7pPr>
      <a:lvl8pPr marL="30464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8pPr>
      <a:lvl9pPr marL="35036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archiexpo.fr/prod/xella-ytong/panneaux-de-facade-en-beton-cellulaire-55245-140980.html" TargetMode="Externa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necs.fr/photos/tfinal_big.jpg" TargetMode="External"/><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9.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gif"/><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12B"/>
        </a:solidFill>
        <a:effectLst/>
      </p:bgPr>
    </p:bg>
    <p:spTree>
      <p:nvGrpSpPr>
        <p:cNvPr id="1" name=""/>
        <p:cNvGrpSpPr/>
        <p:nvPr/>
      </p:nvGrpSpPr>
      <p:grpSpPr>
        <a:xfrm>
          <a:off x="0" y="0"/>
          <a:ext cx="0" cy="0"/>
          <a:chOff x="0" y="0"/>
          <a:chExt cx="0" cy="0"/>
        </a:xfrm>
      </p:grpSpPr>
      <p:pic>
        <p:nvPicPr>
          <p:cNvPr id="1536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622425"/>
            <a:ext cx="93948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re 1"/>
          <p:cNvSpPr>
            <a:spLocks noGrp="1"/>
          </p:cNvSpPr>
          <p:nvPr>
            <p:ph type="ctrTitle"/>
          </p:nvPr>
        </p:nvSpPr>
        <p:spPr>
          <a:xfrm>
            <a:off x="0" y="26988"/>
            <a:ext cx="9144000" cy="1530350"/>
          </a:xfrm>
          <a:noFill/>
          <a:extLst>
            <a:ext uri="{909E8E84-426E-40DD-AFC4-6F175D3DCCD1}">
              <a14:hiddenFill xmlns:a14="http://schemas.microsoft.com/office/drawing/2010/main">
                <a:solidFill>
                  <a:schemeClr val="accent1"/>
                </a:solidFill>
              </a14:hiddenFill>
            </a:ext>
          </a:extLst>
        </p:spPr>
        <p:txBody>
          <a:bodyPr anchor="ctr" anchorCtr="1"/>
          <a:lstStyle/>
          <a:p>
            <a:pPr lvl="0" algn="l" defTabSz="914400" eaLnBrk="1" hangingPunct="1">
              <a:defRPr/>
            </a:pPr>
            <a:r>
              <a:rPr lang="fr-FR" altLang="fr-FR" dirty="0" smtClean="0">
                <a:latin typeface="Helvetica" panose="020B0604020202020204" pitchFamily="34" charset="0"/>
              </a:rPr>
              <a:t/>
            </a:r>
            <a:br>
              <a:rPr lang="fr-FR" altLang="fr-FR" dirty="0" smtClean="0">
                <a:latin typeface="Helvetica" panose="020B0604020202020204" pitchFamily="34" charset="0"/>
              </a:rPr>
            </a:br>
            <a:r>
              <a:rPr lang="fr-FR" altLang="fr-FR" dirty="0">
                <a:latin typeface="Helvetica" panose="020B0604020202020204" pitchFamily="34" charset="0"/>
              </a:rPr>
              <a:t/>
            </a:r>
            <a:br>
              <a:rPr lang="fr-FR" altLang="fr-FR" dirty="0">
                <a:latin typeface="Helvetica" panose="020B0604020202020204" pitchFamily="34" charset="0"/>
              </a:rPr>
            </a:br>
            <a:r>
              <a:rPr lang="fr-FR" altLang="fr-FR" dirty="0">
                <a:latin typeface="Helvetica" panose="020B0604020202020204" pitchFamily="34" charset="0"/>
              </a:rPr>
              <a:t>Les structures béton</a:t>
            </a:r>
            <a:br>
              <a:rPr lang="fr-FR" altLang="fr-FR" dirty="0">
                <a:latin typeface="Helvetica" panose="020B0604020202020204" pitchFamily="34" charset="0"/>
              </a:rPr>
            </a:br>
            <a:r>
              <a:rPr lang="fr-FR" sz="2800" kern="1200" dirty="0">
                <a:ln w="50800"/>
                <a:solidFill>
                  <a:srgbClr val="0070C0"/>
                </a:solidFill>
                <a:latin typeface="Arial" charset="0"/>
                <a:ea typeface="+mn-ea"/>
                <a:cs typeface="Arial" charset="0"/>
              </a:rPr>
              <a:t/>
            </a:r>
            <a:br>
              <a:rPr lang="fr-FR" sz="2800" kern="1200" dirty="0">
                <a:ln w="50800"/>
                <a:solidFill>
                  <a:srgbClr val="0070C0"/>
                </a:solidFill>
                <a:latin typeface="Arial" charset="0"/>
                <a:ea typeface="+mn-ea"/>
                <a:cs typeface="Arial" charset="0"/>
              </a:rPr>
            </a:br>
            <a:endParaRPr lang="fr-FR" altLang="fr-FR" dirty="0" smtClean="0">
              <a:latin typeface="Helvetica" panose="020B0604020202020204" pitchFamily="34" charset="0"/>
            </a:endParaRPr>
          </a:p>
        </p:txBody>
      </p:sp>
      <p:sp>
        <p:nvSpPr>
          <p:cNvPr id="15364" name="ZoneTexte 1"/>
          <p:cNvSpPr txBox="1">
            <a:spLocks noChangeArrowheads="1"/>
          </p:cNvSpPr>
          <p:nvPr/>
        </p:nvSpPr>
        <p:spPr bwMode="auto">
          <a:xfrm>
            <a:off x="6373813" y="9239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pic>
        <p:nvPicPr>
          <p:cNvPr id="1536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143593"/>
            <a:ext cx="2165901" cy="96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bwMode="auto">
          <a:xfrm>
            <a:off x="3832770" y="2446241"/>
            <a:ext cx="244827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5400" dirty="0" smtClean="0">
                <a:solidFill>
                  <a:srgbClr val="FFFF00"/>
                </a:solidFill>
                <a:latin typeface="Helvetica" panose="020B0604020202020204" pitchFamily="34" charset="0"/>
              </a:rPr>
              <a:t>R.C.C.I</a:t>
            </a:r>
            <a:endParaRPr lang="fr-FR" altLang="fr-FR" sz="5400" dirty="0">
              <a:solidFill>
                <a:srgbClr val="FFFF00"/>
              </a:solidFill>
              <a:latin typeface="Helvetica" panose="020B0604020202020204" pitchFamily="34" charset="0"/>
            </a:endParaRPr>
          </a:p>
        </p:txBody>
      </p:sp>
      <p:sp>
        <p:nvSpPr>
          <p:cNvPr id="11" name="Titre 1"/>
          <p:cNvSpPr txBox="1">
            <a:spLocks/>
          </p:cNvSpPr>
          <p:nvPr/>
        </p:nvSpPr>
        <p:spPr bwMode="auto">
          <a:xfrm>
            <a:off x="3709132" y="3406346"/>
            <a:ext cx="2715311" cy="59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dirty="0" smtClean="0">
                <a:solidFill>
                  <a:srgbClr val="FFFF00"/>
                </a:solidFill>
                <a:latin typeface="Helvetica" panose="020B0604020202020204" pitchFamily="34" charset="0"/>
              </a:rPr>
              <a:t>R</a:t>
            </a:r>
            <a:r>
              <a:rPr lang="fr-FR" altLang="fr-FR" dirty="0" smtClean="0">
                <a:solidFill>
                  <a:schemeClr val="bg1"/>
                </a:solidFill>
                <a:latin typeface="Helvetica" panose="020B0604020202020204" pitchFamily="34" charset="0"/>
              </a:rPr>
              <a:t>echerche des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auses</a:t>
            </a:r>
          </a:p>
          <a:p>
            <a:pPr eaLnBrk="1" hangingPunct="1"/>
            <a:r>
              <a:rPr lang="fr-FR" altLang="fr-FR" dirty="0">
                <a:solidFill>
                  <a:schemeClr val="bg1"/>
                </a:solidFill>
                <a:latin typeface="Helvetica" panose="020B0604020202020204" pitchFamily="34" charset="0"/>
              </a:rPr>
              <a:t>e</a:t>
            </a:r>
            <a:r>
              <a:rPr lang="fr-FR" altLang="fr-FR" dirty="0" smtClean="0">
                <a:solidFill>
                  <a:schemeClr val="bg1"/>
                </a:solidFill>
                <a:latin typeface="Helvetica" panose="020B0604020202020204" pitchFamily="34" charset="0"/>
              </a:rPr>
              <a:t>t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irconstances d’</a:t>
            </a:r>
            <a:r>
              <a:rPr lang="fr-FR" altLang="fr-FR" dirty="0" smtClean="0">
                <a:solidFill>
                  <a:srgbClr val="FFFF00"/>
                </a:solidFill>
                <a:latin typeface="Helvetica" panose="020B0604020202020204" pitchFamily="34" charset="0"/>
              </a:rPr>
              <a:t>I</a:t>
            </a:r>
            <a:r>
              <a:rPr lang="fr-FR" altLang="fr-FR" dirty="0" smtClean="0">
                <a:solidFill>
                  <a:schemeClr val="bg1"/>
                </a:solidFill>
                <a:latin typeface="Helvetica" panose="020B0604020202020204" pitchFamily="34" charset="0"/>
              </a:rPr>
              <a:t>ncendie</a:t>
            </a:r>
            <a:endParaRPr lang="fr-FR" altLang="fr-FR" dirty="0">
              <a:solidFill>
                <a:schemeClr val="bg1"/>
              </a:solidFill>
              <a:latin typeface="Helvetica" panose="020B0604020202020204" pitchFamily="34" charset="0"/>
            </a:endParaRPr>
          </a:p>
        </p:txBody>
      </p:sp>
      <p:sp>
        <p:nvSpPr>
          <p:cNvPr id="13" name="Titre 1"/>
          <p:cNvSpPr txBox="1">
            <a:spLocks/>
          </p:cNvSpPr>
          <p:nvPr/>
        </p:nvSpPr>
        <p:spPr bwMode="auto">
          <a:xfrm>
            <a:off x="3779912" y="2159027"/>
            <a:ext cx="2736304"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l" eaLnBrk="1" hangingPunct="1"/>
            <a:r>
              <a:rPr lang="fr-FR" altLang="fr-FR" sz="1100" dirty="0" smtClean="0">
                <a:solidFill>
                  <a:schemeClr val="bg1">
                    <a:lumMod val="50000"/>
                  </a:schemeClr>
                </a:solidFill>
                <a:latin typeface="Helvetica" panose="020B0604020202020204" pitchFamily="34" charset="0"/>
              </a:rPr>
              <a:t>Formation Opérationnelle Spécialisée</a:t>
            </a:r>
            <a:endParaRPr lang="fr-FR" altLang="fr-FR" sz="1100" dirty="0">
              <a:solidFill>
                <a:schemeClr val="bg1">
                  <a:lumMod val="50000"/>
                </a:schemeClr>
              </a:solidFill>
              <a:latin typeface="Helvetica" panose="020B0604020202020204" pitchFamily="34" charset="0"/>
            </a:endParaRPr>
          </a:p>
        </p:txBody>
      </p:sp>
      <p:pic>
        <p:nvPicPr>
          <p:cNvPr id="45058" name="Picture 2" descr="structure-beton | FEHR Group"/>
          <p:cNvPicPr>
            <a:picLocks noChangeAspect="1" noChangeArrowheads="1"/>
          </p:cNvPicPr>
          <p:nvPr/>
        </p:nvPicPr>
        <p:blipFill>
          <a:blip r:embed="rId4"/>
          <a:srcRect/>
          <a:stretch>
            <a:fillRect/>
          </a:stretch>
        </p:blipFill>
        <p:spPr bwMode="auto">
          <a:xfrm>
            <a:off x="1115616" y="2132856"/>
            <a:ext cx="2616291" cy="1800200"/>
          </a:xfrm>
          <a:prstGeom prst="rect">
            <a:avLst/>
          </a:prstGeom>
          <a:noFill/>
        </p:spPr>
      </p:pic>
      <p:pic>
        <p:nvPicPr>
          <p:cNvPr id="14" name="Image 11" descr="DSC0505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204864"/>
            <a:ext cx="2585690" cy="17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10</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algn="ctr"/>
            <a:r>
              <a:rPr lang="fr-FR" sz="4000" dirty="0">
                <a:solidFill>
                  <a:srgbClr val="FFFF00"/>
                </a:solidFill>
              </a:rPr>
              <a:t>Béton armé, définition:</a:t>
            </a:r>
          </a:p>
        </p:txBody>
      </p:sp>
      <p:sp>
        <p:nvSpPr>
          <p:cNvPr id="16" name="Rectangle 1"/>
          <p:cNvSpPr>
            <a:spLocks noChangeArrowheads="1"/>
          </p:cNvSpPr>
          <p:nvPr/>
        </p:nvSpPr>
        <p:spPr bwMode="auto">
          <a:xfrm>
            <a:off x="179388" y="1196752"/>
            <a:ext cx="8569325" cy="1077218"/>
          </a:xfrm>
          <a:prstGeom prst="rect">
            <a:avLst/>
          </a:prstGeom>
          <a:noFill/>
          <a:ln w="9525">
            <a:noFill/>
            <a:miter lim="800000"/>
            <a:headEnd/>
            <a:tailEnd/>
          </a:ln>
        </p:spPr>
        <p:txBody>
          <a:bodyPr>
            <a:spAutoFit/>
          </a:bodyPr>
          <a:lstStyle/>
          <a:p>
            <a:pPr algn="l">
              <a:buFont typeface="Wingdings" pitchFamily="2" charset="2"/>
              <a:buChar char="Ø"/>
            </a:pPr>
            <a:r>
              <a:rPr lang="fr-FR" dirty="0"/>
              <a:t> Le </a:t>
            </a:r>
            <a:r>
              <a:rPr lang="fr-FR" b="1" dirty="0"/>
              <a:t>béton armé</a:t>
            </a:r>
            <a:r>
              <a:rPr lang="fr-FR" dirty="0"/>
              <a:t> est un matériau composite constitué de béton et de barres d'acier qui allie la résistance à la compression du béton, à la résistance à la traction de l'acier. Il est utilisé comme matériau de construction, notamment pour le génie civil.</a:t>
            </a:r>
          </a:p>
          <a:p>
            <a:endParaRPr lang="fr-FR" dirty="0"/>
          </a:p>
        </p:txBody>
      </p:sp>
      <p:sp>
        <p:nvSpPr>
          <p:cNvPr id="17" name="Rectangle 4"/>
          <p:cNvSpPr>
            <a:spLocks noChangeArrowheads="1"/>
          </p:cNvSpPr>
          <p:nvPr/>
        </p:nvSpPr>
        <p:spPr bwMode="auto">
          <a:xfrm>
            <a:off x="179512" y="2060848"/>
            <a:ext cx="8424863" cy="1569660"/>
          </a:xfrm>
          <a:prstGeom prst="rect">
            <a:avLst/>
          </a:prstGeom>
          <a:noFill/>
          <a:ln w="9525">
            <a:noFill/>
            <a:miter lim="800000"/>
            <a:headEnd/>
            <a:tailEnd/>
          </a:ln>
        </p:spPr>
        <p:txBody>
          <a:bodyPr>
            <a:spAutoFit/>
          </a:bodyPr>
          <a:lstStyle/>
          <a:p>
            <a:pPr algn="l">
              <a:buFont typeface="Wingdings" pitchFamily="2" charset="2"/>
              <a:buChar char="Ø"/>
            </a:pPr>
            <a:r>
              <a:rPr lang="fr-FR" dirty="0" smtClean="0"/>
              <a:t> Le </a:t>
            </a:r>
            <a:r>
              <a:rPr lang="fr-FR" dirty="0"/>
              <a:t>béton est un matériau capable de supporter des efforts de compression importants (15 à 60 </a:t>
            </a:r>
            <a:r>
              <a:rPr lang="fr-FR" dirty="0" err="1"/>
              <a:t>MPa</a:t>
            </a:r>
            <a:r>
              <a:rPr lang="fr-FR" dirty="0"/>
              <a:t>) alors que sa résistance aux efforts de traction est très faible (de l’ordre du dixième de sa résistance à la compression). C’est donc pour pallier cette insuffisance qu’est née l’idée de placer, dans les zones soumises à des efforts de traction, des barres d’acier (armatures) qui elles, sont résistantes aussi bien en compression qu’en traction. Le matériau résultant de l’association du béton et de l’acier est appelé « béton armé ».</a:t>
            </a:r>
          </a:p>
        </p:txBody>
      </p:sp>
      <p:pic>
        <p:nvPicPr>
          <p:cNvPr id="18" name="Picture 2" descr="http://t0.gstatic.com/images?q=tbn:ANd9GcQIOs8cQl6R1ZGOIPFOv4aGNuzzOQXzVdeqP7jBBoefbKAp9TK7Og"/>
          <p:cNvPicPr>
            <a:picLocks noChangeAspect="1" noChangeArrowheads="1"/>
          </p:cNvPicPr>
          <p:nvPr/>
        </p:nvPicPr>
        <p:blipFill>
          <a:blip r:embed="rId3" cstate="print"/>
          <a:srcRect/>
          <a:stretch>
            <a:fillRect/>
          </a:stretch>
        </p:blipFill>
        <p:spPr bwMode="auto">
          <a:xfrm>
            <a:off x="1403648" y="3717032"/>
            <a:ext cx="3384376" cy="2534935"/>
          </a:xfrm>
          <a:prstGeom prst="rect">
            <a:avLst/>
          </a:prstGeom>
          <a:noFill/>
          <a:ln w="19050">
            <a:solidFill>
              <a:srgbClr val="FFFF00"/>
            </a:solidFill>
            <a:miter lim="800000"/>
            <a:headEnd/>
            <a:tailEnd/>
          </a:ln>
        </p:spPr>
      </p:pic>
      <p:pic>
        <p:nvPicPr>
          <p:cNvPr id="19" name="Picture 2" descr="http://t3.gstatic.com/images?q=tbn:ANd9GcQZXPngE8yyx5zW7z_hTZ2sDZk6N_he5U9T97k4kL7vKUH58E2z"/>
          <p:cNvPicPr>
            <a:picLocks noChangeAspect="1" noChangeArrowheads="1"/>
          </p:cNvPicPr>
          <p:nvPr/>
        </p:nvPicPr>
        <p:blipFill>
          <a:blip r:embed="rId4" cstate="print"/>
          <a:srcRect/>
          <a:stretch>
            <a:fillRect/>
          </a:stretch>
        </p:blipFill>
        <p:spPr bwMode="auto">
          <a:xfrm>
            <a:off x="5148064" y="3789040"/>
            <a:ext cx="2736304" cy="2298138"/>
          </a:xfrm>
          <a:prstGeom prst="rect">
            <a:avLst/>
          </a:prstGeom>
          <a:noFill/>
          <a:ln w="9525">
            <a:noFill/>
            <a:miter lim="800000"/>
            <a:headEnd/>
            <a:tailEnd/>
          </a:ln>
        </p:spPr>
      </p:pic>
    </p:spTree>
    <p:extLst>
      <p:ext uri="{BB962C8B-B14F-4D97-AF65-F5344CB8AC3E}">
        <p14:creationId xmlns:p14="http://schemas.microsoft.com/office/powerpoint/2010/main" val="2626020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11</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algn="ctr" defTabSz="914400" eaLnBrk="1" hangingPunct="1"/>
            <a:r>
              <a:rPr lang="fr-FR" sz="4000" dirty="0">
                <a:solidFill>
                  <a:srgbClr val="FFFF00"/>
                </a:solidFill>
              </a:rPr>
              <a:t>Les différents </a:t>
            </a:r>
            <a:r>
              <a:rPr lang="fr-FR" sz="4000" dirty="0" smtClean="0">
                <a:solidFill>
                  <a:srgbClr val="FFFF00"/>
                </a:solidFill>
              </a:rPr>
              <a:t>béton: </a:t>
            </a:r>
            <a:r>
              <a:rPr lang="fr-FR" sz="2000" dirty="0">
                <a:solidFill>
                  <a:srgbClr val="FFFF00"/>
                </a:solidFill>
              </a:rPr>
              <a:t/>
            </a:r>
            <a:br>
              <a:rPr lang="fr-FR" sz="2000" dirty="0">
                <a:solidFill>
                  <a:srgbClr val="FFFF00"/>
                </a:solidFill>
              </a:rPr>
            </a:br>
            <a:endParaRPr lang="fr-FR" sz="2000" kern="1200" dirty="0">
              <a:latin typeface="Arial" charset="0"/>
              <a:ea typeface="+mn-ea"/>
              <a:cs typeface="Arial" charset="0"/>
            </a:endParaRPr>
          </a:p>
        </p:txBody>
      </p:sp>
      <p:sp>
        <p:nvSpPr>
          <p:cNvPr id="3" name="Rectangle 2"/>
          <p:cNvSpPr/>
          <p:nvPr/>
        </p:nvSpPr>
        <p:spPr>
          <a:xfrm>
            <a:off x="35496" y="1124744"/>
            <a:ext cx="9001000" cy="1569660"/>
          </a:xfrm>
          <a:prstGeom prst="rect">
            <a:avLst/>
          </a:prstGeom>
        </p:spPr>
        <p:txBody>
          <a:bodyPr wrap="square">
            <a:spAutoFit/>
          </a:bodyPr>
          <a:lstStyle/>
          <a:p>
            <a:pPr algn="l">
              <a:buFont typeface="Wingdings" pitchFamily="2" charset="2"/>
              <a:buChar char="Ø"/>
            </a:pPr>
            <a:r>
              <a:rPr lang="fr-FR" b="1" dirty="0">
                <a:solidFill>
                  <a:srgbClr val="FF0000"/>
                </a:solidFill>
              </a:rPr>
              <a:t> </a:t>
            </a:r>
            <a:r>
              <a:rPr lang="fr-FR" u="sng" dirty="0">
                <a:solidFill>
                  <a:srgbClr val="FF0000"/>
                </a:solidFill>
              </a:rPr>
              <a:t>Le béton précontraint</a:t>
            </a:r>
            <a:r>
              <a:rPr lang="fr-FR" dirty="0">
                <a:solidFill>
                  <a:srgbClr val="FF0000"/>
                </a:solidFill>
              </a:rPr>
              <a:t>:</a:t>
            </a:r>
            <a:r>
              <a:rPr lang="fr-FR" dirty="0"/>
              <a:t> il offre des résistances au feu allant jusqu'à 2 heures pour la structure des poteaux et jusqu'à 4 heures pour les murs coupe-feu, ce qui garantit la vie des personnes et la stabilité en cas d'incendie. Les cellules formées par des murs coupe-feu et les façades circonscrivent l'incendie à la seule cellule touchée, ce qui permet de sauvegarder l'exploitation dans les autres parties du bâtiment. Le béton précontraint ne nécessite aucun entretien et est le matériau recommandé en milieu agressif. </a:t>
            </a:r>
          </a:p>
        </p:txBody>
      </p:sp>
      <p:sp>
        <p:nvSpPr>
          <p:cNvPr id="4" name="Rectangle 3"/>
          <p:cNvSpPr/>
          <p:nvPr/>
        </p:nvSpPr>
        <p:spPr>
          <a:xfrm>
            <a:off x="-36004" y="2694404"/>
            <a:ext cx="9072500" cy="1077218"/>
          </a:xfrm>
          <a:prstGeom prst="rect">
            <a:avLst/>
          </a:prstGeom>
        </p:spPr>
        <p:txBody>
          <a:bodyPr wrap="square">
            <a:spAutoFit/>
          </a:bodyPr>
          <a:lstStyle/>
          <a:p>
            <a:pPr algn="l">
              <a:buFont typeface="Wingdings" pitchFamily="2" charset="2"/>
              <a:buChar char="Ø"/>
            </a:pPr>
            <a:r>
              <a:rPr lang="fr-FR" dirty="0">
                <a:solidFill>
                  <a:srgbClr val="FF0000"/>
                </a:solidFill>
              </a:rPr>
              <a:t> </a:t>
            </a:r>
            <a:r>
              <a:rPr lang="fr-FR" u="sng" dirty="0">
                <a:solidFill>
                  <a:srgbClr val="FF0000"/>
                </a:solidFill>
              </a:rPr>
              <a:t>Le Béton armé</a:t>
            </a:r>
            <a:r>
              <a:rPr lang="fr-FR" dirty="0">
                <a:solidFill>
                  <a:srgbClr val="FF0000"/>
                </a:solidFill>
              </a:rPr>
              <a:t>: </a:t>
            </a:r>
            <a:r>
              <a:rPr lang="fr-FR" dirty="0"/>
              <a:t>ajout d’ armatures en acier destinées à s'opposer et à reprendre les efforts de traction. Les armatures mises en œuvre peuvent être soit en </a:t>
            </a:r>
            <a:r>
              <a:rPr lang="fr-FR" i="1" dirty="0"/>
              <a:t>acier doux</a:t>
            </a:r>
            <a:r>
              <a:rPr lang="fr-FR" dirty="0"/>
              <a:t>  soit en </a:t>
            </a:r>
            <a:r>
              <a:rPr lang="fr-FR" i="1" dirty="0"/>
              <a:t>acier haute-adhérence</a:t>
            </a:r>
            <a:r>
              <a:rPr lang="fr-FR" dirty="0"/>
              <a:t> (aciers </a:t>
            </a:r>
            <a:r>
              <a:rPr lang="fr-FR" i="1" dirty="0"/>
              <a:t>HA</a:t>
            </a:r>
            <a:r>
              <a:rPr lang="fr-FR" dirty="0"/>
              <a:t> anciennement dénommés </a:t>
            </a:r>
            <a:r>
              <a:rPr lang="fr-FR" i="1" dirty="0"/>
              <a:t>TOR</a:t>
            </a:r>
            <a:r>
              <a:rPr lang="fr-FR" dirty="0"/>
              <a:t>) dont les caractéristiques mécaniques sont de l'ordre du double de celles des aciers doux.</a:t>
            </a:r>
          </a:p>
        </p:txBody>
      </p:sp>
      <p:sp>
        <p:nvSpPr>
          <p:cNvPr id="5" name="Rectangle 4"/>
          <p:cNvSpPr/>
          <p:nvPr/>
        </p:nvSpPr>
        <p:spPr>
          <a:xfrm>
            <a:off x="0" y="3861048"/>
            <a:ext cx="8658968" cy="338554"/>
          </a:xfrm>
          <a:prstGeom prst="rect">
            <a:avLst/>
          </a:prstGeom>
        </p:spPr>
        <p:txBody>
          <a:bodyPr wrap="square">
            <a:spAutoFit/>
          </a:bodyPr>
          <a:lstStyle/>
          <a:p>
            <a:pPr algn="l">
              <a:buFont typeface="Wingdings" pitchFamily="2" charset="2"/>
              <a:buChar char="Ø"/>
            </a:pPr>
            <a:r>
              <a:rPr lang="fr-FR" dirty="0">
                <a:solidFill>
                  <a:srgbClr val="FF0000"/>
                </a:solidFill>
              </a:rPr>
              <a:t> </a:t>
            </a:r>
            <a:r>
              <a:rPr lang="fr-FR" u="sng" dirty="0">
                <a:solidFill>
                  <a:srgbClr val="FF0000"/>
                </a:solidFill>
              </a:rPr>
              <a:t>Le Béton aggloméré</a:t>
            </a:r>
            <a:r>
              <a:rPr lang="fr-FR" dirty="0">
                <a:solidFill>
                  <a:srgbClr val="FF0000"/>
                </a:solidFill>
              </a:rPr>
              <a:t>: </a:t>
            </a:r>
            <a:r>
              <a:rPr lang="fr-FR" dirty="0"/>
              <a:t>procédé de construction en béton aggloméré imitant la pierre.</a:t>
            </a:r>
          </a:p>
        </p:txBody>
      </p:sp>
      <p:pic>
        <p:nvPicPr>
          <p:cNvPr id="54" name="Picture 2" descr="http://t2.gstatic.com/images?q=tbn:ANd9GcTEQlyGN0Rw4_R_rxPvMjTN1vgBbNuVXxjJi7FTeYFBaRz0-cVIMA"/>
          <p:cNvPicPr>
            <a:picLocks noChangeAspect="1" noChangeArrowheads="1"/>
          </p:cNvPicPr>
          <p:nvPr/>
        </p:nvPicPr>
        <p:blipFill>
          <a:blip r:embed="rId3" cstate="print"/>
          <a:srcRect/>
          <a:stretch>
            <a:fillRect/>
          </a:stretch>
        </p:blipFill>
        <p:spPr bwMode="auto">
          <a:xfrm>
            <a:off x="3275856" y="4365104"/>
            <a:ext cx="2592883" cy="1997639"/>
          </a:xfrm>
          <a:prstGeom prst="rect">
            <a:avLst/>
          </a:prstGeom>
          <a:noFill/>
          <a:ln w="9525">
            <a:noFill/>
            <a:miter lim="800000"/>
            <a:headEnd/>
            <a:tailEnd/>
          </a:ln>
        </p:spPr>
      </p:pic>
    </p:spTree>
    <p:extLst>
      <p:ext uri="{BB962C8B-B14F-4D97-AF65-F5344CB8AC3E}">
        <p14:creationId xmlns:p14="http://schemas.microsoft.com/office/powerpoint/2010/main" val="92541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algn="ctr"/>
            <a:r>
              <a:rPr lang="fr-FR" sz="4000" dirty="0">
                <a:solidFill>
                  <a:srgbClr val="FFFF00"/>
                </a:solidFill>
              </a:rPr>
              <a:t>Le béton </a:t>
            </a:r>
            <a:r>
              <a:rPr lang="fr-FR" sz="4000" dirty="0" smtClean="0">
                <a:solidFill>
                  <a:srgbClr val="FFFF00"/>
                </a:solidFill>
              </a:rPr>
              <a:t>précontraint: </a:t>
            </a:r>
            <a:endParaRPr lang="fr-FR" sz="4000" dirty="0">
              <a:solidFill>
                <a:srgbClr val="FFFF00"/>
              </a:solidFill>
            </a:endParaRPr>
          </a:p>
        </p:txBody>
      </p:sp>
      <p:sp>
        <p:nvSpPr>
          <p:cNvPr id="2" name="Rectangle 1"/>
          <p:cNvSpPr/>
          <p:nvPr/>
        </p:nvSpPr>
        <p:spPr>
          <a:xfrm>
            <a:off x="-3051" y="1124744"/>
            <a:ext cx="8928992" cy="3785652"/>
          </a:xfrm>
          <a:prstGeom prst="rect">
            <a:avLst/>
          </a:prstGeom>
        </p:spPr>
        <p:txBody>
          <a:bodyPr wrap="square">
            <a:spAutoFit/>
          </a:bodyPr>
          <a:lstStyle/>
          <a:p>
            <a:pPr algn="l"/>
            <a:r>
              <a:rPr lang="fr-FR" dirty="0"/>
              <a:t>Le béton résistant mieux en compression qu'en traction, le but de la précontrainte est d'obtenir</a:t>
            </a:r>
          </a:p>
          <a:p>
            <a:pPr algn="l"/>
            <a:r>
              <a:rPr lang="fr-FR" dirty="0"/>
              <a:t> des pièces qui ne travailleront qu'à la compression.</a:t>
            </a:r>
          </a:p>
          <a:p>
            <a:pPr algn="l"/>
            <a:r>
              <a:rPr lang="fr-FR" dirty="0"/>
              <a:t>Les forces de traction engendrées par les charges appliquées à l'ouvrage viendront en </a:t>
            </a:r>
          </a:p>
          <a:p>
            <a:pPr algn="l"/>
            <a:r>
              <a:rPr lang="fr-FR" dirty="0"/>
              <a:t>déduction des forces de compression créées par la mise en tension des câbles de </a:t>
            </a:r>
          </a:p>
          <a:p>
            <a:pPr algn="l"/>
            <a:r>
              <a:rPr lang="fr-FR" dirty="0"/>
              <a:t>précontrainte.</a:t>
            </a:r>
          </a:p>
          <a:p>
            <a:pPr algn="l"/>
            <a:r>
              <a:rPr lang="fr-FR" dirty="0"/>
              <a:t>Soit par exemple une poutre en béton armé reposant sur deux appuis simples. Si on la</a:t>
            </a:r>
          </a:p>
          <a:p>
            <a:pPr algn="l"/>
            <a:r>
              <a:rPr lang="fr-FR" dirty="0"/>
              <a:t> soumet à une charge, elle se déforme.</a:t>
            </a:r>
          </a:p>
          <a:p>
            <a:pPr algn="l"/>
            <a:r>
              <a:rPr lang="fr-FR" dirty="0"/>
              <a:t>La section transversale, au droit de l'application de la charge se trouve comprimée à la fibre</a:t>
            </a:r>
          </a:p>
          <a:p>
            <a:pPr algn="l"/>
            <a:r>
              <a:rPr lang="fr-FR" dirty="0"/>
              <a:t> supérieure et tendue à la fibre inférieure. Lorsque la charge est trop forte, des fissures </a:t>
            </a:r>
          </a:p>
          <a:p>
            <a:pPr algn="l"/>
            <a:r>
              <a:rPr lang="fr-FR" dirty="0"/>
              <a:t>apparaissent à la partie inférieure de la poutre.</a:t>
            </a:r>
          </a:p>
          <a:p>
            <a:pPr algn="l"/>
            <a:r>
              <a:rPr lang="fr-FR" dirty="0"/>
              <a:t>Supprimons dans cette poutre l'armature de traction classique pour la remplacer par une gaine</a:t>
            </a:r>
          </a:p>
          <a:p>
            <a:pPr algn="l"/>
            <a:r>
              <a:rPr lang="fr-FR" dirty="0"/>
              <a:t> courbe suivant la déformée de la poutre et contenant des câbles de précontrainte.</a:t>
            </a:r>
          </a:p>
          <a:p>
            <a:pPr algn="l"/>
            <a:r>
              <a:rPr lang="fr-FR" dirty="0"/>
              <a:t>En tirant sur les câbles, on comprime la poutre. Dans la section transversale, la fibre</a:t>
            </a:r>
          </a:p>
          <a:p>
            <a:pPr algn="l"/>
            <a:r>
              <a:rPr lang="fr-FR" dirty="0"/>
              <a:t> supérieure se trouve tendue et la fibre inférieure comprimée. Si l'on applique une charge au</a:t>
            </a:r>
          </a:p>
          <a:p>
            <a:pPr algn="l"/>
            <a:r>
              <a:rPr lang="fr-FR" dirty="0"/>
              <a:t> centre de la poutre, la fibre inférieure va se tendre et la fibre supérieure se comprimer.</a:t>
            </a:r>
          </a:p>
        </p:txBody>
      </p:sp>
      <p:pic>
        <p:nvPicPr>
          <p:cNvPr id="11" name="Picture 2"/>
          <p:cNvPicPr>
            <a:picLocks noChangeAspect="1" noChangeArrowheads="1"/>
          </p:cNvPicPr>
          <p:nvPr/>
        </p:nvPicPr>
        <p:blipFill>
          <a:blip r:embed="rId3" cstate="print"/>
          <a:srcRect/>
          <a:stretch>
            <a:fillRect/>
          </a:stretch>
        </p:blipFill>
        <p:spPr bwMode="auto">
          <a:xfrm>
            <a:off x="1403648" y="4942369"/>
            <a:ext cx="5905500" cy="1371600"/>
          </a:xfrm>
          <a:prstGeom prst="rect">
            <a:avLst/>
          </a:prstGeom>
          <a:noFill/>
          <a:ln w="19050">
            <a:solidFill>
              <a:srgbClr val="FFFF00"/>
            </a:solidFill>
            <a:miter lim="800000"/>
            <a:headEnd/>
            <a:tailEnd/>
          </a:ln>
        </p:spPr>
      </p:pic>
    </p:spTree>
    <p:extLst>
      <p:ext uri="{BB962C8B-B14F-4D97-AF65-F5344CB8AC3E}">
        <p14:creationId xmlns:p14="http://schemas.microsoft.com/office/powerpoint/2010/main" val="270458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13</a:t>
            </a:fld>
            <a:endParaRPr lang="fr-FR" altLang="fr-FR"/>
          </a:p>
        </p:txBody>
      </p:sp>
      <p:sp>
        <p:nvSpPr>
          <p:cNvPr id="3" name="Rectangle 2"/>
          <p:cNvSpPr/>
          <p:nvPr/>
        </p:nvSpPr>
        <p:spPr>
          <a:xfrm>
            <a:off x="53752" y="1047988"/>
            <a:ext cx="9036496" cy="1815882"/>
          </a:xfrm>
          <a:prstGeom prst="rect">
            <a:avLst/>
          </a:prstGeom>
        </p:spPr>
        <p:txBody>
          <a:bodyPr wrap="square">
            <a:spAutoFit/>
          </a:bodyPr>
          <a:lstStyle/>
          <a:p>
            <a:pPr algn="l">
              <a:buFont typeface="Wingdings" pitchFamily="2" charset="2"/>
              <a:buChar char="Ø"/>
            </a:pPr>
            <a:endParaRPr lang="fr-FR" dirty="0"/>
          </a:p>
          <a:p>
            <a:pPr algn="l">
              <a:buFont typeface="Wingdings" pitchFamily="2" charset="2"/>
              <a:buChar char="Ø"/>
            </a:pP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endParaRPr lang="fr-FR" dirty="0"/>
          </a:p>
          <a:p>
            <a:pPr algn="l"/>
            <a:endParaRPr lang="fr-FR" dirty="0" smtClean="0"/>
          </a:p>
          <a:p>
            <a:pPr algn="l"/>
            <a:endParaRPr lang="fr-FR" dirty="0"/>
          </a:p>
        </p:txBody>
      </p:sp>
      <p:sp>
        <p:nvSpPr>
          <p:cNvPr id="4" name="Titre 3"/>
          <p:cNvSpPr>
            <a:spLocks noGrp="1"/>
          </p:cNvSpPr>
          <p:nvPr>
            <p:ph type="title"/>
          </p:nvPr>
        </p:nvSpPr>
        <p:spPr/>
        <p:txBody>
          <a:bodyPr/>
          <a:lstStyle/>
          <a:p>
            <a:pPr lvl="0" algn="ctr" defTabSz="914400" eaLnBrk="1" hangingPunct="1"/>
            <a:r>
              <a:rPr lang="fr-FR" sz="2000" b="0" kern="1200" dirty="0">
                <a:solidFill>
                  <a:srgbClr val="FFFF00"/>
                </a:solidFill>
                <a:latin typeface="Arial" charset="0"/>
                <a:ea typeface="+mn-ea"/>
                <a:cs typeface="Arial" charset="0"/>
              </a:rPr>
              <a:t/>
            </a:r>
            <a:br>
              <a:rPr lang="fr-FR" sz="2000" b="0" kern="1200" dirty="0">
                <a:solidFill>
                  <a:srgbClr val="FFFF00"/>
                </a:solidFill>
                <a:latin typeface="Arial" charset="0"/>
                <a:ea typeface="+mn-ea"/>
                <a:cs typeface="Arial" charset="0"/>
              </a:rPr>
            </a:br>
            <a:r>
              <a:rPr lang="fr-FR" sz="3200" b="0" kern="1200" dirty="0" smtClean="0">
                <a:solidFill>
                  <a:srgbClr val="FFFF00"/>
                </a:solidFill>
                <a:latin typeface="Arial" charset="0"/>
                <a:ea typeface="+mn-ea"/>
                <a:cs typeface="Arial" charset="0"/>
              </a:rPr>
              <a:t>Fabrication d’une poutre précontrainte par pré-tension (Eugène Freyssinet)</a:t>
            </a:r>
            <a:endParaRPr lang="fr-FR" sz="3200" dirty="0">
              <a:solidFill>
                <a:srgbClr val="FFFF00"/>
              </a:solidFill>
            </a:endParaRPr>
          </a:p>
        </p:txBody>
      </p:sp>
      <p:sp>
        <p:nvSpPr>
          <p:cNvPr id="19" name="Rectangle 2"/>
          <p:cNvSpPr>
            <a:spLocks noChangeArrowheads="1"/>
          </p:cNvSpPr>
          <p:nvPr/>
        </p:nvSpPr>
        <p:spPr bwMode="auto">
          <a:xfrm>
            <a:off x="53752" y="1196752"/>
            <a:ext cx="8569325" cy="1077218"/>
          </a:xfrm>
          <a:prstGeom prst="rect">
            <a:avLst/>
          </a:prstGeom>
          <a:noFill/>
          <a:ln w="9525">
            <a:noFill/>
            <a:miter lim="800000"/>
            <a:headEnd/>
            <a:tailEnd/>
          </a:ln>
        </p:spPr>
        <p:txBody>
          <a:bodyPr>
            <a:spAutoFit/>
          </a:bodyPr>
          <a:lstStyle/>
          <a:p>
            <a:pPr algn="l"/>
            <a:r>
              <a:rPr lang="fr-FR" dirty="0"/>
              <a:t>Une poutre est précontrainte par pré-tension lorsque la mise en tension des aciers durs de précontrainte est effectuée avant le bétonnage de la poutre.</a:t>
            </a:r>
          </a:p>
          <a:p>
            <a:pPr algn="l"/>
            <a:r>
              <a:rPr lang="fr-FR" dirty="0"/>
              <a:t>Ces poutres sont fabriquées sur un « banc de préfabrication » qui comprend les coffrages d’une série de poutres.</a:t>
            </a:r>
          </a:p>
        </p:txBody>
      </p:sp>
      <p:pic>
        <p:nvPicPr>
          <p:cNvPr id="22" name="Picture 2" descr="Etape 1"/>
          <p:cNvPicPr>
            <a:picLocks noChangeAspect="1" noChangeArrowheads="1"/>
          </p:cNvPicPr>
          <p:nvPr/>
        </p:nvPicPr>
        <p:blipFill>
          <a:blip r:embed="rId2" cstate="print"/>
          <a:srcRect/>
          <a:stretch>
            <a:fillRect/>
          </a:stretch>
        </p:blipFill>
        <p:spPr bwMode="auto">
          <a:xfrm>
            <a:off x="2771800" y="2060848"/>
            <a:ext cx="4321175" cy="1531937"/>
          </a:xfrm>
          <a:prstGeom prst="rect">
            <a:avLst/>
          </a:prstGeom>
          <a:noFill/>
          <a:ln w="19050">
            <a:noFill/>
            <a:miter lim="800000"/>
            <a:headEnd/>
            <a:tailEnd/>
          </a:ln>
        </p:spPr>
      </p:pic>
      <p:sp>
        <p:nvSpPr>
          <p:cNvPr id="23" name="Rectangle 4"/>
          <p:cNvSpPr>
            <a:spLocks noChangeArrowheads="1"/>
          </p:cNvSpPr>
          <p:nvPr/>
        </p:nvSpPr>
        <p:spPr bwMode="auto">
          <a:xfrm>
            <a:off x="126777" y="3496558"/>
            <a:ext cx="8496300" cy="1323975"/>
          </a:xfrm>
          <a:prstGeom prst="rect">
            <a:avLst/>
          </a:prstGeom>
          <a:noFill/>
          <a:ln w="9525">
            <a:noFill/>
            <a:miter lim="800000"/>
            <a:headEnd/>
            <a:tailEnd/>
          </a:ln>
        </p:spPr>
        <p:txBody>
          <a:bodyPr>
            <a:spAutoFit/>
          </a:bodyPr>
          <a:lstStyle/>
          <a:p>
            <a:pPr algn="l"/>
            <a:r>
              <a:rPr lang="fr-FR" sz="1600" dirty="0"/>
              <a:t>Mise en place dans le banc de préfabrication de fils d’acier à haute résistance. </a:t>
            </a:r>
          </a:p>
          <a:p>
            <a:pPr algn="l"/>
            <a:r>
              <a:rPr lang="fr-FR" sz="1600" dirty="0"/>
              <a:t>Installation aux extrémités des fils de vérins de mise en tension prenant appui sur des butées fixées au sol.</a:t>
            </a:r>
          </a:p>
          <a:p>
            <a:pPr algn="l"/>
            <a:r>
              <a:rPr lang="fr-FR" sz="1600" dirty="0"/>
              <a:t>Mise en tension des fils à l’aide des vérins.</a:t>
            </a:r>
          </a:p>
          <a:p>
            <a:endParaRPr lang="fr-FR" sz="1600" dirty="0"/>
          </a:p>
        </p:txBody>
      </p:sp>
      <p:sp>
        <p:nvSpPr>
          <p:cNvPr id="24" name="Rectangle 6"/>
          <p:cNvSpPr>
            <a:spLocks noChangeArrowheads="1"/>
          </p:cNvSpPr>
          <p:nvPr/>
        </p:nvSpPr>
        <p:spPr bwMode="auto">
          <a:xfrm>
            <a:off x="-468560" y="4479423"/>
            <a:ext cx="6227763" cy="338137"/>
          </a:xfrm>
          <a:prstGeom prst="rect">
            <a:avLst/>
          </a:prstGeom>
          <a:noFill/>
          <a:ln w="9525">
            <a:noFill/>
            <a:miter lim="800000"/>
            <a:headEnd/>
            <a:tailEnd/>
          </a:ln>
        </p:spPr>
        <p:txBody>
          <a:bodyPr>
            <a:spAutoFit/>
          </a:bodyPr>
          <a:lstStyle/>
          <a:p>
            <a:pPr algn="ctr"/>
            <a:r>
              <a:rPr lang="fr-FR" sz="1600" dirty="0"/>
              <a:t>Relâchement des vérins après durcissement du béton.</a:t>
            </a:r>
          </a:p>
        </p:txBody>
      </p:sp>
      <p:pic>
        <p:nvPicPr>
          <p:cNvPr id="25" name="Picture 4" descr="Etape 2"/>
          <p:cNvPicPr>
            <a:picLocks noChangeAspect="1" noChangeArrowheads="1"/>
          </p:cNvPicPr>
          <p:nvPr/>
        </p:nvPicPr>
        <p:blipFill>
          <a:blip r:embed="rId3" cstate="print"/>
          <a:srcRect/>
          <a:stretch>
            <a:fillRect/>
          </a:stretch>
        </p:blipFill>
        <p:spPr bwMode="auto">
          <a:xfrm>
            <a:off x="1907704" y="5013176"/>
            <a:ext cx="4253816" cy="1160775"/>
          </a:xfrm>
          <a:prstGeom prst="rect">
            <a:avLst/>
          </a:prstGeom>
          <a:noFill/>
          <a:ln w="9525">
            <a:noFill/>
            <a:miter lim="800000"/>
            <a:headEnd/>
            <a:tailEnd/>
          </a:ln>
        </p:spPr>
      </p:pic>
    </p:spTree>
    <p:extLst>
      <p:ext uri="{BB962C8B-B14F-4D97-AF65-F5344CB8AC3E}">
        <p14:creationId xmlns:p14="http://schemas.microsoft.com/office/powerpoint/2010/main" val="784614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a:r>
              <a:rPr lang="fr-FR" sz="3200" kern="1200" dirty="0">
                <a:solidFill>
                  <a:srgbClr val="FFFF00"/>
                </a:solidFill>
                <a:latin typeface="Arial" charset="0"/>
                <a:ea typeface="+mn-ea"/>
                <a:cs typeface="Arial" charset="0"/>
              </a:rPr>
              <a:t>Comportement d’une poutre en béton </a:t>
            </a:r>
            <a:r>
              <a:rPr lang="fr-FR" sz="3200" kern="1200" dirty="0" smtClean="0">
                <a:solidFill>
                  <a:srgbClr val="FFFF00"/>
                </a:solidFill>
                <a:latin typeface="Arial" charset="0"/>
                <a:ea typeface="+mn-ea"/>
                <a:cs typeface="Arial" charset="0"/>
              </a:rPr>
              <a:t>précontraint:</a:t>
            </a:r>
            <a:endParaRPr lang="fr-FR" sz="3200"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14</a:t>
            </a:fld>
            <a:endParaRPr lang="fr-FR" altLang="fr-FR"/>
          </a:p>
        </p:txBody>
      </p:sp>
      <p:sp>
        <p:nvSpPr>
          <p:cNvPr id="11" name="Rectangle 1"/>
          <p:cNvSpPr>
            <a:spLocks noChangeArrowheads="1"/>
          </p:cNvSpPr>
          <p:nvPr/>
        </p:nvSpPr>
        <p:spPr bwMode="auto">
          <a:xfrm>
            <a:off x="0" y="692696"/>
            <a:ext cx="8569325" cy="2676525"/>
          </a:xfrm>
          <a:prstGeom prst="rect">
            <a:avLst/>
          </a:prstGeom>
          <a:noFill/>
          <a:ln w="9525">
            <a:noFill/>
            <a:miter lim="800000"/>
            <a:headEnd/>
            <a:tailEnd/>
          </a:ln>
        </p:spPr>
        <p:txBody>
          <a:bodyPr anchor="ctr">
            <a:spAutoFit/>
          </a:bodyPr>
          <a:lstStyle/>
          <a:p>
            <a:pPr algn="l" eaLnBrk="0" hangingPunct="0"/>
            <a:endParaRPr lang="fr-FR" sz="1600" b="1" dirty="0"/>
          </a:p>
          <a:p>
            <a:pPr algn="l" eaLnBrk="0" hangingPunct="0"/>
            <a:r>
              <a:rPr lang="fr-FR" sz="800" dirty="0"/>
              <a:t>  </a:t>
            </a:r>
            <a:r>
              <a:rPr lang="fr-FR" sz="16800" dirty="0"/>
              <a:t/>
            </a:r>
            <a:br>
              <a:rPr lang="fr-FR" sz="16800" dirty="0"/>
            </a:br>
            <a:r>
              <a:rPr lang="fr-FR" sz="1600" dirty="0"/>
              <a:t>Plus la charge augmente, plus la cambrure diminue.</a:t>
            </a:r>
            <a:br>
              <a:rPr lang="fr-FR" sz="1600" dirty="0"/>
            </a:br>
            <a:r>
              <a:rPr lang="fr-FR" sz="1600" dirty="0"/>
              <a:t>Plus la charge augmente, plus la compression dans la partie inférieure de la poutre diminue.</a:t>
            </a:r>
          </a:p>
          <a:p>
            <a:pPr algn="l" eaLnBrk="0" hangingPunct="0"/>
            <a:r>
              <a:rPr lang="fr-FR" sz="1600" dirty="0"/>
              <a:t>Avec l’augmentation des charges la cambrure peut même se transformer en une légère incurvation vers le bas. Aussi longtemps qu’il subsiste une compression dans la partie inférieure de la poutre, aucune fissure n’apparaît. </a:t>
            </a:r>
          </a:p>
          <a:p>
            <a:pPr algn="l" eaLnBrk="0" hangingPunct="0"/>
            <a:r>
              <a:rPr lang="fr-FR" sz="1600" dirty="0"/>
              <a:t>  </a:t>
            </a:r>
            <a:br>
              <a:rPr lang="fr-FR" sz="1600" dirty="0"/>
            </a:br>
            <a:r>
              <a:rPr lang="fr-FR" sz="1600" dirty="0"/>
              <a:t>La poutre en béton précontraint reprend sa position initiale lorsqu’on supprime les charges appliquées, comme l’arc du chasseur lorsque la flèche est tirée. Le béton précontraint a un comportement élastique.</a:t>
            </a:r>
          </a:p>
        </p:txBody>
      </p:sp>
      <p:pic>
        <p:nvPicPr>
          <p:cNvPr id="12" name="Picture 2" descr="Plus la charge augmente, plus la cambrure diminue."/>
          <p:cNvPicPr>
            <a:picLocks noChangeAspect="1" noChangeArrowheads="1"/>
          </p:cNvPicPr>
          <p:nvPr/>
        </p:nvPicPr>
        <p:blipFill>
          <a:blip r:embed="rId2" cstate="print"/>
          <a:srcRect/>
          <a:stretch>
            <a:fillRect/>
          </a:stretch>
        </p:blipFill>
        <p:spPr bwMode="auto">
          <a:xfrm>
            <a:off x="323528" y="3501008"/>
            <a:ext cx="3857625" cy="2528887"/>
          </a:xfrm>
          <a:prstGeom prst="rect">
            <a:avLst/>
          </a:prstGeom>
          <a:noFill/>
          <a:ln w="9525">
            <a:noFill/>
            <a:miter lim="800000"/>
            <a:headEnd/>
            <a:tailEnd/>
          </a:ln>
        </p:spPr>
      </p:pic>
      <p:pic>
        <p:nvPicPr>
          <p:cNvPr id="13" name="Picture 3" descr="La poutre en béton précontraint reprend sa position initiale"/>
          <p:cNvPicPr>
            <a:picLocks noChangeAspect="1" noChangeArrowheads="1"/>
          </p:cNvPicPr>
          <p:nvPr/>
        </p:nvPicPr>
        <p:blipFill>
          <a:blip r:embed="rId3" cstate="print"/>
          <a:srcRect/>
          <a:stretch>
            <a:fillRect/>
          </a:stretch>
        </p:blipFill>
        <p:spPr bwMode="auto">
          <a:xfrm>
            <a:off x="4788024" y="4509120"/>
            <a:ext cx="3922713" cy="1193800"/>
          </a:xfrm>
          <a:prstGeom prst="rect">
            <a:avLst/>
          </a:prstGeom>
          <a:noFill/>
          <a:ln w="9525">
            <a:noFill/>
            <a:miter lim="800000"/>
            <a:headEnd/>
            <a:tailEnd/>
          </a:ln>
        </p:spPr>
      </p:pic>
      <p:pic>
        <p:nvPicPr>
          <p:cNvPr id="14" name="Picture 2" descr="http://t1.gstatic.com/images?q=tbn:ANd9GcS__Q3qChF03I7iqjOBRf8J233WaZcomVC5tUa9xSoJb_tu2VaaunIUrZyq"/>
          <p:cNvPicPr>
            <a:picLocks noChangeAspect="1" noChangeArrowheads="1"/>
          </p:cNvPicPr>
          <p:nvPr/>
        </p:nvPicPr>
        <p:blipFill>
          <a:blip r:embed="rId4" cstate="print"/>
          <a:srcRect/>
          <a:stretch>
            <a:fillRect/>
          </a:stretch>
        </p:blipFill>
        <p:spPr bwMode="auto">
          <a:xfrm>
            <a:off x="5436096" y="4306367"/>
            <a:ext cx="1081088" cy="403225"/>
          </a:xfrm>
          <a:prstGeom prst="rect">
            <a:avLst/>
          </a:prstGeom>
          <a:noFill/>
          <a:ln w="9525">
            <a:noFill/>
            <a:miter lim="800000"/>
            <a:headEnd/>
            <a:tailEnd/>
          </a:ln>
        </p:spPr>
      </p:pic>
      <p:pic>
        <p:nvPicPr>
          <p:cNvPr id="15" name="Picture 4" descr="http://t0.gstatic.com/images?q=tbn:ANd9GcTIz3yLqooTmudbPOjn5SQQ0P6UsBw21pO6tLWhMsUSxmXkhG3lhw"/>
          <p:cNvPicPr>
            <a:picLocks noChangeAspect="1" noChangeArrowheads="1"/>
          </p:cNvPicPr>
          <p:nvPr/>
        </p:nvPicPr>
        <p:blipFill>
          <a:blip r:embed="rId5" cstate="print"/>
          <a:srcRect/>
          <a:stretch>
            <a:fillRect/>
          </a:stretch>
        </p:blipFill>
        <p:spPr bwMode="auto">
          <a:xfrm>
            <a:off x="6749380" y="3825355"/>
            <a:ext cx="1295400" cy="884237"/>
          </a:xfrm>
          <a:prstGeom prst="rect">
            <a:avLst/>
          </a:prstGeom>
          <a:noFill/>
          <a:ln w="9525">
            <a:noFill/>
            <a:miter lim="800000"/>
            <a:headEnd/>
            <a:tailEnd/>
          </a:ln>
        </p:spPr>
      </p:pic>
    </p:spTree>
    <p:extLst>
      <p:ext uri="{BB962C8B-B14F-4D97-AF65-F5344CB8AC3E}">
        <p14:creationId xmlns:p14="http://schemas.microsoft.com/office/powerpoint/2010/main" val="128597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r>
              <a:rPr lang="fr-FR" sz="4000" kern="1200" dirty="0">
                <a:solidFill>
                  <a:srgbClr val="FFFF00"/>
                </a:solidFill>
                <a:latin typeface="Arial" charset="0"/>
                <a:ea typeface="+mn-ea"/>
                <a:cs typeface="Arial" charset="0"/>
              </a:rPr>
              <a:t>Les différents types de </a:t>
            </a:r>
            <a:r>
              <a:rPr lang="fr-FR" sz="4000" kern="1200" dirty="0" smtClean="0">
                <a:solidFill>
                  <a:srgbClr val="FFFF00"/>
                </a:solidFill>
                <a:latin typeface="Arial" charset="0"/>
                <a:ea typeface="+mn-ea"/>
                <a:cs typeface="Arial" charset="0"/>
              </a:rPr>
              <a:t>béton: </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15</a:t>
            </a:fld>
            <a:endParaRPr lang="fr-FR" altLang="fr-FR"/>
          </a:p>
        </p:txBody>
      </p:sp>
      <p:sp>
        <p:nvSpPr>
          <p:cNvPr id="11" name="Rectangle 1"/>
          <p:cNvSpPr>
            <a:spLocks noChangeArrowheads="1"/>
          </p:cNvSpPr>
          <p:nvPr/>
        </p:nvSpPr>
        <p:spPr bwMode="auto">
          <a:xfrm>
            <a:off x="323528" y="1196752"/>
            <a:ext cx="8569325" cy="4031873"/>
          </a:xfrm>
          <a:prstGeom prst="rect">
            <a:avLst/>
          </a:prstGeom>
          <a:noFill/>
          <a:ln w="9525">
            <a:noFill/>
            <a:miter lim="800000"/>
            <a:headEnd/>
            <a:tailEnd/>
          </a:ln>
        </p:spPr>
        <p:txBody>
          <a:bodyPr>
            <a:spAutoFit/>
          </a:bodyPr>
          <a:lstStyle/>
          <a:p>
            <a:pPr algn="l"/>
            <a:r>
              <a:rPr lang="fr-FR" dirty="0"/>
              <a:t>Les propriétés du béton à l'état frais peuvent permettre de distinguer différents types de béton </a:t>
            </a:r>
            <a:r>
              <a:rPr lang="fr-FR" dirty="0" smtClean="0"/>
              <a:t>:</a:t>
            </a:r>
          </a:p>
          <a:p>
            <a:pPr algn="l"/>
            <a:endParaRPr lang="fr-FR" dirty="0"/>
          </a:p>
          <a:p>
            <a:pPr algn="l">
              <a:buFont typeface="Wingdings" pitchFamily="2" charset="2"/>
              <a:buChar char="Ø"/>
            </a:pPr>
            <a:r>
              <a:rPr lang="fr-FR" b="1" dirty="0" smtClean="0">
                <a:solidFill>
                  <a:srgbClr val="FF0000"/>
                </a:solidFill>
              </a:rPr>
              <a:t> béton vibré</a:t>
            </a:r>
            <a:r>
              <a:rPr lang="fr-FR" dirty="0" smtClean="0">
                <a:solidFill>
                  <a:srgbClr val="FF0000"/>
                </a:solidFill>
              </a:rPr>
              <a:t> : </a:t>
            </a:r>
            <a:r>
              <a:rPr lang="fr-FR" dirty="0" smtClean="0"/>
              <a:t>nécessite une vibration (aiguille vibrante, banche vibrante ...) pour une bonne mise en place dans le coffrage ; chasser les "vides" et resserrer le matériau autour des armatures.</a:t>
            </a:r>
          </a:p>
          <a:p>
            <a:pPr algn="l">
              <a:buFont typeface="Wingdings" pitchFamily="2" charset="2"/>
              <a:buChar char="Ø"/>
            </a:pPr>
            <a:r>
              <a:rPr lang="fr-FR" b="1" dirty="0" smtClean="0">
                <a:solidFill>
                  <a:srgbClr val="FF0000"/>
                </a:solidFill>
              </a:rPr>
              <a:t> </a:t>
            </a:r>
            <a:r>
              <a:rPr lang="fr-FR" b="1" dirty="0">
                <a:solidFill>
                  <a:srgbClr val="FF0000"/>
                </a:solidFill>
              </a:rPr>
              <a:t>béton compacté au rouleau</a:t>
            </a:r>
            <a:r>
              <a:rPr lang="fr-FR" dirty="0">
                <a:solidFill>
                  <a:srgbClr val="FF0000"/>
                </a:solidFill>
              </a:rPr>
              <a:t> </a:t>
            </a:r>
            <a:r>
              <a:rPr lang="fr-FR" dirty="0"/>
              <a:t>: béton très raide qui est mis en place à l'aide d'un rouleau compresseur (utilisé principalement pour les chaussées, les pistes d'atterrissage ou les barrages</a:t>
            </a:r>
            <a:r>
              <a:rPr lang="fr-FR" baseline="30000" dirty="0"/>
              <a:t>[</a:t>
            </a:r>
            <a:r>
              <a:rPr lang="fr-FR" dirty="0"/>
              <a:t>).</a:t>
            </a:r>
          </a:p>
          <a:p>
            <a:pPr algn="l">
              <a:buFont typeface="Wingdings" pitchFamily="2" charset="2"/>
              <a:buChar char="Ø"/>
            </a:pPr>
            <a:r>
              <a:rPr lang="fr-FR" b="1" dirty="0">
                <a:solidFill>
                  <a:srgbClr val="FF0000"/>
                </a:solidFill>
              </a:rPr>
              <a:t> béton projeté</a:t>
            </a:r>
            <a:r>
              <a:rPr lang="fr-FR" dirty="0">
                <a:solidFill>
                  <a:srgbClr val="FF0000"/>
                </a:solidFill>
              </a:rPr>
              <a:t> : </a:t>
            </a:r>
            <a:r>
              <a:rPr lang="fr-FR" dirty="0"/>
              <a:t>béton raide mis en place par projection sur une surface verticale ou en surplomb (il existe deux techniques : la projection par voie humide et la projection par voie sèche).</a:t>
            </a:r>
          </a:p>
          <a:p>
            <a:pPr algn="l">
              <a:buFont typeface="Wingdings" pitchFamily="2" charset="2"/>
              <a:buChar char="Ø"/>
            </a:pPr>
            <a:r>
              <a:rPr lang="fr-FR" b="1" dirty="0">
                <a:solidFill>
                  <a:srgbClr val="FF0000"/>
                </a:solidFill>
              </a:rPr>
              <a:t> béton pompé</a:t>
            </a:r>
            <a:r>
              <a:rPr lang="fr-FR" dirty="0">
                <a:solidFill>
                  <a:srgbClr val="FF0000"/>
                </a:solidFill>
              </a:rPr>
              <a:t> : </a:t>
            </a:r>
            <a:r>
              <a:rPr lang="fr-FR" dirty="0"/>
              <a:t>béton fluide qui peut être acheminé sur plusieurs centaines de mètres à l'aide d'une pompe à béton.</a:t>
            </a:r>
          </a:p>
          <a:p>
            <a:pPr algn="l">
              <a:buFont typeface="Wingdings" pitchFamily="2" charset="2"/>
              <a:buChar char="Ø"/>
            </a:pPr>
            <a:r>
              <a:rPr lang="fr-FR" b="1" dirty="0">
                <a:solidFill>
                  <a:srgbClr val="FF0000"/>
                </a:solidFill>
              </a:rPr>
              <a:t> béton auto-plaçant et béton auto-nivelant</a:t>
            </a:r>
            <a:r>
              <a:rPr lang="fr-FR" dirty="0">
                <a:solidFill>
                  <a:srgbClr val="FF0000"/>
                </a:solidFill>
              </a:rPr>
              <a:t> : </a:t>
            </a:r>
            <a:r>
              <a:rPr lang="fr-FR" dirty="0"/>
              <a:t>bétons très fluides qui ne nécessitent pas de vibration, la compaction s'effectuant par le seul effet gravitaire.</a:t>
            </a:r>
          </a:p>
        </p:txBody>
      </p:sp>
      <p:pic>
        <p:nvPicPr>
          <p:cNvPr id="12" name="Picture 2" descr="http://t3.gstatic.com/images?q=tbn:ANd9GcTobwYKwDprXSM4ObF-GzpiEAPSCvL-WzMDpI29AOrom2X_u65u"/>
          <p:cNvPicPr>
            <a:picLocks noChangeAspect="1" noChangeArrowheads="1"/>
          </p:cNvPicPr>
          <p:nvPr/>
        </p:nvPicPr>
        <p:blipFill>
          <a:blip r:embed="rId2" cstate="print"/>
          <a:srcRect/>
          <a:stretch>
            <a:fillRect/>
          </a:stretch>
        </p:blipFill>
        <p:spPr bwMode="auto">
          <a:xfrm>
            <a:off x="3923928" y="5157192"/>
            <a:ext cx="1704117" cy="1245419"/>
          </a:xfrm>
          <a:prstGeom prst="rect">
            <a:avLst/>
          </a:prstGeom>
          <a:noFill/>
          <a:ln w="9525">
            <a:noFill/>
            <a:miter lim="800000"/>
            <a:headEnd/>
            <a:tailEnd/>
          </a:ln>
        </p:spPr>
      </p:pic>
    </p:spTree>
    <p:extLst>
      <p:ext uri="{BB962C8B-B14F-4D97-AF65-F5344CB8AC3E}">
        <p14:creationId xmlns:p14="http://schemas.microsoft.com/office/powerpoint/2010/main" val="190048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24744"/>
          </a:xfrm>
        </p:spPr>
        <p:txBody>
          <a:bodyPr/>
          <a:lstStyle/>
          <a:p>
            <a:pPr lvl="0" algn="ctr" defTabSz="914400" eaLnBrk="1" hangingPunct="1"/>
            <a:r>
              <a:rPr lang="fr-FR" kern="1200" dirty="0">
                <a:solidFill>
                  <a:srgbClr val="FFFF00"/>
                </a:solidFill>
                <a:latin typeface="Arial" charset="0"/>
                <a:ea typeface="+mn-ea"/>
                <a:cs typeface="Arial" charset="0"/>
              </a:rPr>
              <a:t>La résistance au feu des structures </a:t>
            </a:r>
            <a:r>
              <a:rPr lang="fr-FR" kern="1200" dirty="0" smtClean="0">
                <a:solidFill>
                  <a:srgbClr val="FFFF00"/>
                </a:solidFill>
                <a:latin typeface="Arial" charset="0"/>
                <a:ea typeface="+mn-ea"/>
                <a:cs typeface="Arial" charset="0"/>
              </a:rPr>
              <a:t>béton: </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16</a:t>
            </a:fld>
            <a:endParaRPr lang="fr-FR" altLang="fr-FR"/>
          </a:p>
        </p:txBody>
      </p:sp>
      <p:sp>
        <p:nvSpPr>
          <p:cNvPr id="6" name="Rectangle 5"/>
          <p:cNvSpPr/>
          <p:nvPr/>
        </p:nvSpPr>
        <p:spPr>
          <a:xfrm>
            <a:off x="179388" y="1166843"/>
            <a:ext cx="8857108" cy="1323439"/>
          </a:xfrm>
          <a:prstGeom prst="rect">
            <a:avLst/>
          </a:prstGeom>
        </p:spPr>
        <p:txBody>
          <a:bodyPr wrap="square">
            <a:spAutoFit/>
          </a:bodyPr>
          <a:lstStyle/>
          <a:p>
            <a:pPr algn="l">
              <a:buFont typeface="Wingdings" pitchFamily="2" charset="2"/>
              <a:buChar char="Ø"/>
            </a:pPr>
            <a:endParaRPr lang="fr-FR" dirty="0"/>
          </a:p>
          <a:p>
            <a:pPr algn="l">
              <a:buFont typeface="Wingdings" pitchFamily="2" charset="2"/>
              <a:buChar char="Ø"/>
            </a:pP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endParaRPr lang="fr-FR" dirty="0"/>
          </a:p>
        </p:txBody>
      </p:sp>
      <p:sp>
        <p:nvSpPr>
          <p:cNvPr id="15" name="Rectangle 3"/>
          <p:cNvSpPr>
            <a:spLocks noChangeArrowheads="1"/>
          </p:cNvSpPr>
          <p:nvPr/>
        </p:nvSpPr>
        <p:spPr bwMode="auto">
          <a:xfrm>
            <a:off x="251520" y="1196752"/>
            <a:ext cx="8569325" cy="1323439"/>
          </a:xfrm>
          <a:prstGeom prst="rect">
            <a:avLst/>
          </a:prstGeom>
          <a:noFill/>
          <a:ln w="9525">
            <a:noFill/>
            <a:miter lim="800000"/>
            <a:headEnd/>
            <a:tailEnd/>
          </a:ln>
        </p:spPr>
        <p:txBody>
          <a:bodyPr>
            <a:spAutoFit/>
          </a:bodyPr>
          <a:lstStyle/>
          <a:p>
            <a:pPr algn="l"/>
            <a:r>
              <a:rPr lang="fr-FR" dirty="0">
                <a:solidFill>
                  <a:srgbClr val="000000"/>
                </a:solidFill>
                <a:latin typeface="Arial" charset="0"/>
                <a:ea typeface="+mn-ea"/>
                <a:cs typeface="Arial" charset="0"/>
              </a:rPr>
              <a:t>Pour les assureurs, le béton, matériau incombustible, présente intrinsèquement les meilleures qualités de résistance au feu. Les poteaux, poutres, murs extérieurs</a:t>
            </a:r>
          </a:p>
          <a:p>
            <a:pPr algn="l"/>
            <a:r>
              <a:rPr lang="fr-FR" dirty="0">
                <a:solidFill>
                  <a:srgbClr val="000000"/>
                </a:solidFill>
                <a:latin typeface="Arial" charset="0"/>
                <a:ea typeface="+mn-ea"/>
                <a:cs typeface="Arial" charset="0"/>
              </a:rPr>
              <a:t>et murs coupe-feu en béton remplissent (même avec les épaisseurs les plus faibles et sans aucune protection rapportée ni entretien ultérieur).</a:t>
            </a:r>
          </a:p>
          <a:p>
            <a:pPr algn="l"/>
            <a:r>
              <a:rPr lang="fr-FR" dirty="0">
                <a:solidFill>
                  <a:srgbClr val="000000"/>
                </a:solidFill>
                <a:latin typeface="Arial" charset="0"/>
                <a:ea typeface="+mn-ea"/>
                <a:cs typeface="Arial" charset="0"/>
              </a:rPr>
              <a:t>les conditions permettant de bénéficier de la meilleure réduction de primes d’assurance.</a:t>
            </a:r>
          </a:p>
        </p:txBody>
      </p:sp>
      <p:sp>
        <p:nvSpPr>
          <p:cNvPr id="16" name="Rectangle 4"/>
          <p:cNvSpPr>
            <a:spLocks noChangeArrowheads="1"/>
          </p:cNvSpPr>
          <p:nvPr/>
        </p:nvSpPr>
        <p:spPr bwMode="auto">
          <a:xfrm>
            <a:off x="211808" y="2556272"/>
            <a:ext cx="8569325" cy="1815882"/>
          </a:xfrm>
          <a:prstGeom prst="rect">
            <a:avLst/>
          </a:prstGeom>
          <a:noFill/>
          <a:ln w="9525">
            <a:noFill/>
            <a:miter lim="800000"/>
            <a:headEnd/>
            <a:tailEnd/>
          </a:ln>
        </p:spPr>
        <p:txBody>
          <a:bodyPr>
            <a:spAutoFit/>
          </a:bodyPr>
          <a:lstStyle/>
          <a:p>
            <a:pPr algn="l"/>
            <a:r>
              <a:rPr lang="fr-FR" dirty="0"/>
              <a:t>Le béton est, avec la maçonnerie, le seul matériau porteur capable de résister remarquablement à un incendie, sans mesure de protection complémentaire de quelque nature que ce soit, comme un revêtement de plâtre ou de peinture intumescente. Ses propriétés relatives au comportement face au feu ne se modifient pas dans le temps. Elles restent permanentes, sans </a:t>
            </a:r>
            <a:r>
              <a:rPr lang="fr-FR" dirty="0" smtClean="0"/>
              <a:t>dépenses supplémentaires </a:t>
            </a:r>
            <a:r>
              <a:rPr lang="fr-FR" dirty="0"/>
              <a:t>en maintenance. Le simple choix du béton constitue un élément important dans les mesures de sécurité préventives contre l’incendie.</a:t>
            </a:r>
          </a:p>
        </p:txBody>
      </p:sp>
      <p:pic>
        <p:nvPicPr>
          <p:cNvPr id="17" name="Picture 2" descr="http://t1.gstatic.com/images?q=tbn:ANd9GcSILdJ6KshbrSo1a0YIhb87u8RiFiGLctA4phaPdJcehT6z3Ko7vw"/>
          <p:cNvPicPr>
            <a:picLocks noChangeAspect="1" noChangeArrowheads="1"/>
          </p:cNvPicPr>
          <p:nvPr/>
        </p:nvPicPr>
        <p:blipFill>
          <a:blip r:embed="rId2" cstate="print"/>
          <a:srcRect/>
          <a:stretch>
            <a:fillRect/>
          </a:stretch>
        </p:blipFill>
        <p:spPr bwMode="auto">
          <a:xfrm>
            <a:off x="1835696" y="4365104"/>
            <a:ext cx="2519735" cy="1964068"/>
          </a:xfrm>
          <a:prstGeom prst="rect">
            <a:avLst/>
          </a:prstGeom>
          <a:noFill/>
          <a:ln w="9525">
            <a:noFill/>
            <a:miter lim="800000"/>
            <a:headEnd/>
            <a:tailEnd/>
          </a:ln>
        </p:spPr>
      </p:pic>
      <p:pic>
        <p:nvPicPr>
          <p:cNvPr id="18" name="Image 5" descr="DSC02966.JPG"/>
          <p:cNvPicPr>
            <a:picLocks noChangeAspect="1"/>
          </p:cNvPicPr>
          <p:nvPr/>
        </p:nvPicPr>
        <p:blipFill>
          <a:blip r:embed="rId3" cstate="print"/>
          <a:srcRect/>
          <a:stretch>
            <a:fillRect/>
          </a:stretch>
        </p:blipFill>
        <p:spPr bwMode="auto">
          <a:xfrm>
            <a:off x="4427983" y="4365105"/>
            <a:ext cx="2880321" cy="1927974"/>
          </a:xfrm>
          <a:prstGeom prst="rect">
            <a:avLst/>
          </a:prstGeom>
          <a:noFill/>
          <a:ln w="9525">
            <a:noFill/>
            <a:miter lim="800000"/>
            <a:headEnd/>
            <a:tailEnd/>
          </a:ln>
        </p:spPr>
      </p:pic>
    </p:spTree>
    <p:extLst>
      <p:ext uri="{BB962C8B-B14F-4D97-AF65-F5344CB8AC3E}">
        <p14:creationId xmlns:p14="http://schemas.microsoft.com/office/powerpoint/2010/main" val="1589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24744"/>
          </a:xfrm>
        </p:spPr>
        <p:txBody>
          <a:bodyPr/>
          <a:lstStyle/>
          <a:p>
            <a:pPr lvl="0" algn="ctr" defTabSz="914400" eaLnBrk="1" hangingPunct="1"/>
            <a:r>
              <a:rPr lang="fr-FR" kern="1200" dirty="0">
                <a:solidFill>
                  <a:srgbClr val="FFFF00"/>
                </a:solidFill>
                <a:latin typeface="Arial" charset="0"/>
                <a:ea typeface="+mn-ea"/>
                <a:cs typeface="Arial" charset="0"/>
              </a:rPr>
              <a:t>La résistance au feu des structures </a:t>
            </a:r>
            <a:r>
              <a:rPr lang="fr-FR" kern="1200" dirty="0" smtClean="0">
                <a:solidFill>
                  <a:srgbClr val="FFFF00"/>
                </a:solidFill>
                <a:latin typeface="Arial" charset="0"/>
                <a:ea typeface="+mn-ea"/>
                <a:cs typeface="Arial" charset="0"/>
              </a:rPr>
              <a:t>béton: </a:t>
            </a:r>
            <a:endParaRPr lang="fr-FR" kern="1200" dirty="0">
              <a:solidFill>
                <a:srgbClr val="FFFF00"/>
              </a:solidFill>
              <a:latin typeface="Arial" charset="0"/>
              <a:ea typeface="+mn-ea"/>
              <a:cs typeface="Arial" charset="0"/>
            </a:endParaRPr>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17</a:t>
            </a:fld>
            <a:endParaRPr lang="fr-FR" altLang="fr-FR"/>
          </a:p>
        </p:txBody>
      </p:sp>
      <p:sp>
        <p:nvSpPr>
          <p:cNvPr id="16" name="Rectangle 1"/>
          <p:cNvSpPr>
            <a:spLocks noChangeArrowheads="1"/>
          </p:cNvSpPr>
          <p:nvPr/>
        </p:nvSpPr>
        <p:spPr bwMode="auto">
          <a:xfrm>
            <a:off x="107504" y="1172170"/>
            <a:ext cx="8712200" cy="4770537"/>
          </a:xfrm>
          <a:prstGeom prst="rect">
            <a:avLst/>
          </a:prstGeom>
          <a:noFill/>
          <a:ln w="9525">
            <a:noFill/>
            <a:miter lim="800000"/>
            <a:headEnd/>
            <a:tailEnd/>
          </a:ln>
        </p:spPr>
        <p:txBody>
          <a:bodyPr>
            <a:spAutoFit/>
          </a:bodyPr>
          <a:lstStyle/>
          <a:p>
            <a:pPr algn="l"/>
            <a:r>
              <a:rPr lang="fr-FR" dirty="0">
                <a:solidFill>
                  <a:srgbClr val="0070C0"/>
                </a:solidFill>
              </a:rPr>
              <a:t>L’inertie thermique élevée des parois en béton présente également un intérêt </a:t>
            </a:r>
          </a:p>
          <a:p>
            <a:pPr algn="l"/>
            <a:r>
              <a:rPr lang="fr-FR" dirty="0">
                <a:solidFill>
                  <a:srgbClr val="0070C0"/>
                </a:solidFill>
              </a:rPr>
              <a:t>considérable pour le retardement de l’embrasement généralisé</a:t>
            </a:r>
            <a:r>
              <a:rPr lang="fr-FR" dirty="0" smtClean="0">
                <a:solidFill>
                  <a:srgbClr val="0070C0"/>
                </a:solidFill>
              </a:rPr>
              <a:t>.</a:t>
            </a:r>
          </a:p>
          <a:p>
            <a:pPr algn="l"/>
            <a:endParaRPr lang="fr-FR" dirty="0">
              <a:solidFill>
                <a:srgbClr val="0070C0"/>
              </a:solidFill>
            </a:endParaRPr>
          </a:p>
          <a:p>
            <a:pPr algn="l">
              <a:buFont typeface="Wingdings" pitchFamily="2" charset="2"/>
              <a:buChar char="Ø"/>
            </a:pPr>
            <a:r>
              <a:rPr lang="fr-FR" dirty="0"/>
              <a:t> Le béton est non combustible (M0)</a:t>
            </a:r>
            <a:r>
              <a:rPr lang="fr-FR" b="1" dirty="0"/>
              <a:t>: </a:t>
            </a:r>
            <a:r>
              <a:rPr lang="fr-FR" dirty="0"/>
              <a:t>aucun élément en feu ne s’en détache ou n’en dégouline. Il ne fond pas. Le béton ne propage pas le feu et n’émet ni fumées, ni gaz toxiques, même dans les conditions les plus extrêmes de température.</a:t>
            </a:r>
          </a:p>
          <a:p>
            <a:pPr algn="l">
              <a:buFont typeface="Wingdings" pitchFamily="2" charset="2"/>
              <a:buChar char="Ø"/>
            </a:pPr>
            <a:r>
              <a:rPr lang="fr-FR" dirty="0"/>
              <a:t> Les parois coupe‐feu en béton marient harmonieusement résistance au feu, isolation acoustique et inertie thermique. </a:t>
            </a:r>
          </a:p>
          <a:p>
            <a:pPr algn="l">
              <a:buFont typeface="Wingdings" pitchFamily="2" charset="2"/>
              <a:buChar char="Ø"/>
            </a:pPr>
            <a:r>
              <a:rPr lang="fr-FR" dirty="0"/>
              <a:t> Le compartimentage effectif des grandes surfaces par des planchers et des</a:t>
            </a:r>
          </a:p>
          <a:p>
            <a:pPr algn="l"/>
            <a:r>
              <a:rPr lang="fr-FR" dirty="0"/>
              <a:t> murs en béton réduit le risque de perte totale en cas d’incendie.</a:t>
            </a:r>
          </a:p>
          <a:p>
            <a:pPr algn="l">
              <a:buFont typeface="Wingdings" pitchFamily="2" charset="2"/>
              <a:buChar char="Ø"/>
            </a:pPr>
            <a:r>
              <a:rPr lang="fr-FR" dirty="0"/>
              <a:t> Ces éléments ainsi que les cages d’escaliers en béton offrent des voies d’évacuation sûres, simples et économiques.</a:t>
            </a:r>
          </a:p>
          <a:p>
            <a:pPr algn="l">
              <a:buFont typeface="Wingdings" pitchFamily="2" charset="2"/>
              <a:buChar char="Ø"/>
            </a:pPr>
            <a:r>
              <a:rPr lang="fr-FR" dirty="0"/>
              <a:t> Les constructions en béton fournissent, par leur sécurité intrinsèque au feu, une plus grande liberté architecturale.</a:t>
            </a:r>
            <a:r>
              <a:rPr lang="fr-FR" b="1" dirty="0"/>
              <a:t> </a:t>
            </a:r>
          </a:p>
          <a:p>
            <a:pPr algn="l">
              <a:buFont typeface="Wingdings" pitchFamily="2" charset="2"/>
              <a:buChar char="Ø"/>
            </a:pPr>
            <a:r>
              <a:rPr lang="fr-FR" dirty="0"/>
              <a:t> Les exigences au feu pèsent lourd pour d’autres matériaux qui doivent être protégés à l’aide de revêtements ou s’adjoindre des mesures de protections </a:t>
            </a:r>
          </a:p>
          <a:p>
            <a:pPr algn="l"/>
            <a:r>
              <a:rPr lang="fr-FR" dirty="0"/>
              <a:t>actives dont le béton ne s’encombre pas. </a:t>
            </a:r>
          </a:p>
          <a:p>
            <a:pPr algn="l">
              <a:buFont typeface="Wingdings" pitchFamily="2" charset="2"/>
              <a:buChar char="Ø"/>
            </a:pPr>
            <a:r>
              <a:rPr lang="fr-FR" dirty="0"/>
              <a:t> De cette manière, l’architecte peut se concentrer pleinement sur sa création</a:t>
            </a:r>
          </a:p>
          <a:p>
            <a:pPr algn="l"/>
            <a:r>
              <a:rPr lang="fr-FR" dirty="0"/>
              <a:t>Architecturale.</a:t>
            </a:r>
          </a:p>
        </p:txBody>
      </p:sp>
    </p:spTree>
    <p:extLst>
      <p:ext uri="{BB962C8B-B14F-4D97-AF65-F5344CB8AC3E}">
        <p14:creationId xmlns:p14="http://schemas.microsoft.com/office/powerpoint/2010/main" val="422302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r>
              <a:rPr lang="fr-FR" sz="2400" kern="1200" dirty="0">
                <a:solidFill>
                  <a:srgbClr val="FFFF00"/>
                </a:solidFill>
                <a:latin typeface="Arial" charset="0"/>
                <a:ea typeface="+mn-ea"/>
                <a:cs typeface="Arial" charset="0"/>
              </a:rPr>
              <a:t/>
            </a:r>
            <a:br>
              <a:rPr lang="fr-FR" sz="2400" kern="1200" dirty="0">
                <a:solidFill>
                  <a:srgbClr val="FFFF00"/>
                </a:solidFill>
                <a:latin typeface="Arial" charset="0"/>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18</a:t>
            </a:fld>
            <a:endParaRPr lang="fr-FR" altLang="fr-FR"/>
          </a:p>
        </p:txBody>
      </p:sp>
      <p:sp>
        <p:nvSpPr>
          <p:cNvPr id="6" name="Rectangle 5"/>
          <p:cNvSpPr/>
          <p:nvPr/>
        </p:nvSpPr>
        <p:spPr>
          <a:xfrm>
            <a:off x="179388" y="1166843"/>
            <a:ext cx="8857108" cy="1323439"/>
          </a:xfrm>
          <a:prstGeom prst="rect">
            <a:avLst/>
          </a:prstGeom>
        </p:spPr>
        <p:txBody>
          <a:bodyPr wrap="square">
            <a:spAutoFit/>
          </a:bodyPr>
          <a:lstStyle/>
          <a:p>
            <a:pPr algn="l"/>
            <a:endParaRPr lang="fr-FR" b="1" dirty="0"/>
          </a:p>
          <a:p>
            <a:pPr algn="l"/>
            <a:endParaRPr lang="fr-FR" b="1" dirty="0" smtClean="0"/>
          </a:p>
          <a:p>
            <a:pPr algn="l"/>
            <a:endParaRPr lang="fr-FR" b="1" dirty="0"/>
          </a:p>
          <a:p>
            <a:pPr algn="l"/>
            <a:endParaRPr lang="fr-FR" b="1" dirty="0" smtClean="0"/>
          </a:p>
          <a:p>
            <a:pPr algn="l"/>
            <a:endParaRPr lang="fr-FR" b="1" dirty="0"/>
          </a:p>
        </p:txBody>
      </p:sp>
      <p:sp>
        <p:nvSpPr>
          <p:cNvPr id="17" name="Rectangle 4"/>
          <p:cNvSpPr>
            <a:spLocks noChangeArrowheads="1"/>
          </p:cNvSpPr>
          <p:nvPr/>
        </p:nvSpPr>
        <p:spPr bwMode="auto">
          <a:xfrm>
            <a:off x="3525077" y="260350"/>
            <a:ext cx="2751074" cy="707886"/>
          </a:xfrm>
          <a:prstGeom prst="rect">
            <a:avLst/>
          </a:prstGeom>
          <a:noFill/>
          <a:ln w="9525">
            <a:noFill/>
            <a:miter lim="800000"/>
            <a:headEnd/>
            <a:tailEnd/>
          </a:ln>
        </p:spPr>
        <p:txBody>
          <a:bodyPr wrap="none">
            <a:spAutoFit/>
          </a:bodyPr>
          <a:lstStyle/>
          <a:p>
            <a:r>
              <a:rPr lang="fr-FR" sz="4000" b="1" dirty="0" smtClean="0">
                <a:solidFill>
                  <a:srgbClr val="FFFF00"/>
                </a:solidFill>
                <a:latin typeface="Arial" charset="0"/>
                <a:ea typeface="+mn-ea"/>
                <a:cs typeface="Arial" charset="0"/>
              </a:rPr>
              <a:t>Exemple:  </a:t>
            </a:r>
            <a:endParaRPr lang="fr-FR" sz="4000" b="1" dirty="0">
              <a:solidFill>
                <a:srgbClr val="FFFF00"/>
              </a:solidFill>
              <a:latin typeface="Arial" charset="0"/>
              <a:ea typeface="+mn-ea"/>
              <a:cs typeface="Arial" charset="0"/>
            </a:endParaRPr>
          </a:p>
        </p:txBody>
      </p:sp>
      <p:pic>
        <p:nvPicPr>
          <p:cNvPr id="18" name="Picture 2"/>
          <p:cNvPicPr>
            <a:picLocks noChangeAspect="1" noChangeArrowheads="1"/>
          </p:cNvPicPr>
          <p:nvPr/>
        </p:nvPicPr>
        <p:blipFill>
          <a:blip r:embed="rId2" cstate="print"/>
          <a:srcRect/>
          <a:stretch>
            <a:fillRect/>
          </a:stretch>
        </p:blipFill>
        <p:spPr bwMode="auto">
          <a:xfrm>
            <a:off x="1512094" y="1191598"/>
            <a:ext cx="6119812" cy="4591050"/>
          </a:xfrm>
          <a:prstGeom prst="rect">
            <a:avLst/>
          </a:prstGeom>
          <a:noFill/>
          <a:ln w="19050">
            <a:solidFill>
              <a:srgbClr val="FFFF00"/>
            </a:solidFill>
            <a:miter lim="800000"/>
            <a:headEnd/>
            <a:tailEnd/>
          </a:ln>
        </p:spPr>
      </p:pic>
      <p:sp>
        <p:nvSpPr>
          <p:cNvPr id="19" name="ZoneTexte 3"/>
          <p:cNvSpPr txBox="1">
            <a:spLocks noChangeArrowheads="1"/>
          </p:cNvSpPr>
          <p:nvPr/>
        </p:nvSpPr>
        <p:spPr bwMode="auto">
          <a:xfrm>
            <a:off x="205309" y="5877272"/>
            <a:ext cx="8504237" cy="369888"/>
          </a:xfrm>
          <a:prstGeom prst="rect">
            <a:avLst/>
          </a:prstGeom>
          <a:noFill/>
          <a:ln w="9525">
            <a:noFill/>
            <a:miter lim="800000"/>
            <a:headEnd/>
            <a:tailEnd/>
          </a:ln>
        </p:spPr>
        <p:txBody>
          <a:bodyPr wrap="none">
            <a:spAutoFit/>
          </a:bodyPr>
          <a:lstStyle/>
          <a:p>
            <a:pPr algn="ctr"/>
            <a:r>
              <a:rPr lang="fr-FR" dirty="0"/>
              <a:t>Structure béton en portique: Ets BBA Saint- Etienne (avant incendie du 24/12/11).</a:t>
            </a:r>
          </a:p>
        </p:txBody>
      </p:sp>
    </p:spTree>
    <p:extLst>
      <p:ext uri="{BB962C8B-B14F-4D97-AF65-F5344CB8AC3E}">
        <p14:creationId xmlns:p14="http://schemas.microsoft.com/office/powerpoint/2010/main" val="946109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r>
              <a:rPr lang="fr-FR" sz="4000" kern="1200" dirty="0">
                <a:solidFill>
                  <a:srgbClr val="FFFF00"/>
                </a:solidFill>
                <a:latin typeface="Arial" charset="0"/>
                <a:ea typeface="+mn-ea"/>
                <a:cs typeface="Arial" charset="0"/>
              </a:rPr>
              <a:t>Exemple Ets BBA </a:t>
            </a:r>
            <a:r>
              <a:rPr lang="fr-FR" sz="4000" kern="1200" dirty="0" smtClean="0">
                <a:solidFill>
                  <a:srgbClr val="FFFF00"/>
                </a:solidFill>
                <a:latin typeface="Arial" charset="0"/>
                <a:ea typeface="+mn-ea"/>
                <a:cs typeface="Arial" charset="0"/>
              </a:rPr>
              <a:t>Emballages: </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19</a:t>
            </a:fld>
            <a:endParaRPr lang="fr-FR" altLang="fr-FR"/>
          </a:p>
        </p:txBody>
      </p:sp>
      <p:sp>
        <p:nvSpPr>
          <p:cNvPr id="52" name="Rectangle 2"/>
          <p:cNvSpPr>
            <a:spLocks noChangeArrowheads="1"/>
          </p:cNvSpPr>
          <p:nvPr/>
        </p:nvSpPr>
        <p:spPr bwMode="auto">
          <a:xfrm>
            <a:off x="323850" y="1124744"/>
            <a:ext cx="8496300" cy="369888"/>
          </a:xfrm>
          <a:prstGeom prst="rect">
            <a:avLst/>
          </a:prstGeom>
          <a:noFill/>
          <a:ln w="9525">
            <a:noFill/>
            <a:miter lim="800000"/>
            <a:headEnd/>
            <a:tailEnd/>
          </a:ln>
        </p:spPr>
        <p:txBody>
          <a:bodyPr>
            <a:spAutoFit/>
          </a:bodyPr>
          <a:lstStyle/>
          <a:p>
            <a:pPr algn="ctr"/>
            <a:r>
              <a:rPr lang="fr-FR" b="1" dirty="0">
                <a:solidFill>
                  <a:srgbClr val="0070C0"/>
                </a:solidFill>
              </a:rPr>
              <a:t>Structure béton exposée à un puissant incendie en intensité et en durée.</a:t>
            </a:r>
            <a:endParaRPr lang="fr-FR" dirty="0">
              <a:solidFill>
                <a:srgbClr val="0070C0"/>
              </a:solidFill>
            </a:endParaRPr>
          </a:p>
        </p:txBody>
      </p:sp>
      <p:pic>
        <p:nvPicPr>
          <p:cNvPr id="53" name="Image 6" descr="DSC02942.JPG"/>
          <p:cNvPicPr>
            <a:picLocks noChangeAspect="1"/>
          </p:cNvPicPr>
          <p:nvPr/>
        </p:nvPicPr>
        <p:blipFill>
          <a:blip r:embed="rId2" cstate="print"/>
          <a:srcRect/>
          <a:stretch>
            <a:fillRect/>
          </a:stretch>
        </p:blipFill>
        <p:spPr bwMode="auto">
          <a:xfrm>
            <a:off x="1259632" y="1494632"/>
            <a:ext cx="6481762" cy="4338637"/>
          </a:xfrm>
          <a:prstGeom prst="rect">
            <a:avLst/>
          </a:prstGeom>
          <a:noFill/>
          <a:ln w="19050">
            <a:solidFill>
              <a:srgbClr val="FFFF00"/>
            </a:solidFill>
            <a:miter lim="800000"/>
            <a:headEnd/>
            <a:tailEnd/>
          </a:ln>
        </p:spPr>
      </p:pic>
      <p:sp>
        <p:nvSpPr>
          <p:cNvPr id="54" name="ZoneTexte 5"/>
          <p:cNvSpPr txBox="1">
            <a:spLocks noChangeArrowheads="1"/>
          </p:cNvSpPr>
          <p:nvPr/>
        </p:nvSpPr>
        <p:spPr bwMode="auto">
          <a:xfrm>
            <a:off x="2555776" y="5949280"/>
            <a:ext cx="3363913" cy="368300"/>
          </a:xfrm>
          <a:prstGeom prst="rect">
            <a:avLst/>
          </a:prstGeom>
          <a:noFill/>
          <a:ln w="9525">
            <a:noFill/>
            <a:miter lim="800000"/>
            <a:headEnd/>
            <a:tailEnd/>
          </a:ln>
        </p:spPr>
        <p:txBody>
          <a:bodyPr wrap="none">
            <a:spAutoFit/>
          </a:bodyPr>
          <a:lstStyle/>
          <a:p>
            <a:pPr algn="ctr"/>
            <a:r>
              <a:rPr lang="fr-FR" dirty="0"/>
              <a:t>Ruines totales: exceptionnelles</a:t>
            </a:r>
          </a:p>
        </p:txBody>
      </p:sp>
    </p:spTree>
    <p:extLst>
      <p:ext uri="{BB962C8B-B14F-4D97-AF65-F5344CB8AC3E}">
        <p14:creationId xmlns:p14="http://schemas.microsoft.com/office/powerpoint/2010/main" val="30061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algn="ctr"/>
            <a:r>
              <a:rPr lang="fr-FR" sz="4000" dirty="0">
                <a:solidFill>
                  <a:srgbClr val="FFFF00"/>
                </a:solidFill>
              </a:rPr>
              <a:t>Les différentes structures </a:t>
            </a:r>
            <a:r>
              <a:rPr lang="fr-FR" sz="4000" dirty="0" smtClean="0">
                <a:solidFill>
                  <a:srgbClr val="FFFF00"/>
                </a:solidFill>
              </a:rPr>
              <a:t>béton: </a:t>
            </a:r>
            <a:endParaRPr lang="fr-FR" sz="4000" dirty="0">
              <a:solidFill>
                <a:srgbClr val="FFFF00"/>
              </a:solidFill>
            </a:endParaRPr>
          </a:p>
        </p:txBody>
      </p:sp>
      <p:pic>
        <p:nvPicPr>
          <p:cNvPr id="5" name="Picture 8" descr="http://img.archiexpo.fr/images_ae/photo-g/portique-en-beton-arme-precontraint-161121.jpg"/>
          <p:cNvPicPr>
            <a:picLocks noChangeAspect="1" noChangeArrowheads="1"/>
          </p:cNvPicPr>
          <p:nvPr/>
        </p:nvPicPr>
        <p:blipFill>
          <a:blip r:embed="rId3" cstate="print"/>
          <a:srcRect/>
          <a:stretch>
            <a:fillRect/>
          </a:stretch>
        </p:blipFill>
        <p:spPr bwMode="auto">
          <a:xfrm>
            <a:off x="755576" y="1112217"/>
            <a:ext cx="3313113" cy="2484438"/>
          </a:xfrm>
          <a:prstGeom prst="rect">
            <a:avLst/>
          </a:prstGeom>
          <a:noFill/>
          <a:ln w="19050">
            <a:solidFill>
              <a:srgbClr val="FFFF00"/>
            </a:solidFill>
            <a:miter lim="800000"/>
            <a:headEnd/>
            <a:tailEnd/>
          </a:ln>
        </p:spPr>
      </p:pic>
      <p:sp>
        <p:nvSpPr>
          <p:cNvPr id="6" name="ZoneTexte 9"/>
          <p:cNvSpPr txBox="1">
            <a:spLocks noChangeArrowheads="1"/>
          </p:cNvSpPr>
          <p:nvPr/>
        </p:nvSpPr>
        <p:spPr bwMode="auto">
          <a:xfrm>
            <a:off x="1361207" y="3596655"/>
            <a:ext cx="2101850" cy="338138"/>
          </a:xfrm>
          <a:prstGeom prst="rect">
            <a:avLst/>
          </a:prstGeom>
          <a:noFill/>
          <a:ln w="9525">
            <a:noFill/>
            <a:miter lim="800000"/>
            <a:headEnd/>
            <a:tailEnd/>
          </a:ln>
        </p:spPr>
        <p:txBody>
          <a:bodyPr wrap="none">
            <a:spAutoFit/>
          </a:bodyPr>
          <a:lstStyle/>
          <a:p>
            <a:pPr algn="ctr"/>
            <a:r>
              <a:rPr lang="fr-FR" sz="1600" i="1" dirty="0"/>
              <a:t>Structure en portique</a:t>
            </a:r>
          </a:p>
        </p:txBody>
      </p:sp>
      <p:pic>
        <p:nvPicPr>
          <p:cNvPr id="7" name="Picture 12" descr="http://www.explorations-architecturales.com/data/upload/images/FCST_fig7b.jpg"/>
          <p:cNvPicPr>
            <a:picLocks noChangeAspect="1" noChangeArrowheads="1"/>
          </p:cNvPicPr>
          <p:nvPr/>
        </p:nvPicPr>
        <p:blipFill>
          <a:blip r:embed="rId4" cstate="print"/>
          <a:srcRect/>
          <a:stretch>
            <a:fillRect/>
          </a:stretch>
        </p:blipFill>
        <p:spPr bwMode="auto">
          <a:xfrm>
            <a:off x="692920" y="3941242"/>
            <a:ext cx="3384550" cy="2211387"/>
          </a:xfrm>
          <a:prstGeom prst="rect">
            <a:avLst/>
          </a:prstGeom>
          <a:noFill/>
          <a:ln w="9525">
            <a:solidFill>
              <a:srgbClr val="FFFF00"/>
            </a:solidFill>
            <a:miter lim="800000"/>
            <a:headEnd/>
            <a:tailEnd/>
          </a:ln>
        </p:spPr>
      </p:pic>
      <p:pic>
        <p:nvPicPr>
          <p:cNvPr id="8" name="Picture 10" descr="http://www.explorations-architecturales.com/data/upload/images/FCST_fig7c.jpg"/>
          <p:cNvPicPr>
            <a:picLocks noChangeAspect="1" noChangeArrowheads="1"/>
          </p:cNvPicPr>
          <p:nvPr/>
        </p:nvPicPr>
        <p:blipFill>
          <a:blip r:embed="rId5" cstate="print"/>
          <a:srcRect/>
          <a:stretch>
            <a:fillRect/>
          </a:stretch>
        </p:blipFill>
        <p:spPr bwMode="auto">
          <a:xfrm>
            <a:off x="4932040" y="1112217"/>
            <a:ext cx="2964835" cy="4549031"/>
          </a:xfrm>
          <a:prstGeom prst="rect">
            <a:avLst/>
          </a:prstGeom>
          <a:noFill/>
          <a:ln w="9525">
            <a:solidFill>
              <a:srgbClr val="FFFF00"/>
            </a:solidFill>
            <a:miter lim="800000"/>
            <a:headEnd/>
            <a:tailEnd/>
          </a:ln>
        </p:spPr>
      </p:pic>
      <p:sp>
        <p:nvSpPr>
          <p:cNvPr id="9" name="ZoneTexte 10"/>
          <p:cNvSpPr txBox="1">
            <a:spLocks noChangeArrowheads="1"/>
          </p:cNvSpPr>
          <p:nvPr/>
        </p:nvSpPr>
        <p:spPr bwMode="auto">
          <a:xfrm>
            <a:off x="3923928" y="5667697"/>
            <a:ext cx="4752528" cy="584775"/>
          </a:xfrm>
          <a:prstGeom prst="rect">
            <a:avLst/>
          </a:prstGeom>
          <a:noFill/>
          <a:ln w="9525">
            <a:noFill/>
            <a:miter lim="800000"/>
            <a:headEnd/>
            <a:tailEnd/>
          </a:ln>
        </p:spPr>
        <p:txBody>
          <a:bodyPr wrap="square">
            <a:spAutoFit/>
          </a:bodyPr>
          <a:lstStyle/>
          <a:p>
            <a:pPr algn="ctr"/>
            <a:r>
              <a:rPr lang="fr-FR" sz="1600" i="1" dirty="0"/>
              <a:t>Structure en treillis (gare SNCF de l’aéroport LYON St- Exupéry).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r>
              <a:rPr lang="fr-FR" sz="4000" kern="1200" dirty="0">
                <a:solidFill>
                  <a:srgbClr val="FFFF00"/>
                </a:solidFill>
                <a:latin typeface="Arial" charset="0"/>
                <a:ea typeface="+mn-ea"/>
                <a:cs typeface="Arial" charset="0"/>
              </a:rPr>
              <a:t>Quelques procédés de murs </a:t>
            </a:r>
            <a:r>
              <a:rPr lang="fr-FR" sz="4000" kern="1200" dirty="0" smtClean="0">
                <a:solidFill>
                  <a:srgbClr val="FFFF00"/>
                </a:solidFill>
                <a:latin typeface="Arial" charset="0"/>
                <a:ea typeface="+mn-ea"/>
                <a:cs typeface="Arial" charset="0"/>
              </a:rPr>
              <a:t>CF: </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20</a:t>
            </a:fld>
            <a:endParaRPr lang="fr-FR" altLang="fr-FR"/>
          </a:p>
        </p:txBody>
      </p:sp>
      <p:sp>
        <p:nvSpPr>
          <p:cNvPr id="9" name="Rectangle 4"/>
          <p:cNvSpPr>
            <a:spLocks noChangeArrowheads="1"/>
          </p:cNvSpPr>
          <p:nvPr/>
        </p:nvSpPr>
        <p:spPr bwMode="auto">
          <a:xfrm>
            <a:off x="-9128" y="1062633"/>
            <a:ext cx="6408390" cy="338554"/>
          </a:xfrm>
          <a:prstGeom prst="rect">
            <a:avLst/>
          </a:prstGeom>
          <a:noFill/>
          <a:ln w="9525">
            <a:noFill/>
            <a:miter lim="800000"/>
            <a:headEnd/>
            <a:tailEnd/>
          </a:ln>
        </p:spPr>
        <p:txBody>
          <a:bodyPr wrap="square">
            <a:spAutoFit/>
          </a:bodyPr>
          <a:lstStyle/>
          <a:p>
            <a:pPr>
              <a:buFont typeface="Wingdings" pitchFamily="2" charset="2"/>
              <a:buChar char="Ø"/>
            </a:pPr>
            <a:r>
              <a:rPr lang="fr-FR" b="1"/>
              <a:t> Les murs séparatifs coupe- feu en blocs de béton cellulaire:</a:t>
            </a:r>
            <a:endParaRPr lang="fr-FR"/>
          </a:p>
        </p:txBody>
      </p:sp>
      <p:sp>
        <p:nvSpPr>
          <p:cNvPr id="10" name="Rectangle 2"/>
          <p:cNvSpPr>
            <a:spLocks noChangeArrowheads="1"/>
          </p:cNvSpPr>
          <p:nvPr/>
        </p:nvSpPr>
        <p:spPr bwMode="auto">
          <a:xfrm>
            <a:off x="179388" y="1425595"/>
            <a:ext cx="8496300" cy="830997"/>
          </a:xfrm>
          <a:prstGeom prst="rect">
            <a:avLst/>
          </a:prstGeom>
          <a:noFill/>
          <a:ln w="9525">
            <a:noFill/>
            <a:miter lim="800000"/>
            <a:headEnd/>
            <a:tailEnd/>
          </a:ln>
        </p:spPr>
        <p:txBody>
          <a:bodyPr>
            <a:spAutoFit/>
          </a:bodyPr>
          <a:lstStyle/>
          <a:p>
            <a:pPr algn="l"/>
            <a:r>
              <a:rPr lang="fr-FR" dirty="0"/>
              <a:t>Les blocs utilisés présentent une longueur de 62,5 cm, une hauteur de 25 cm et leur épaisseur peut varier de 15 à 37,5 cm. Ce type de mur peut être autoporteur (remplissage) ou porteur. En matière de résistance au feu il est coupe-feu 4 h.</a:t>
            </a:r>
          </a:p>
        </p:txBody>
      </p:sp>
      <p:pic>
        <p:nvPicPr>
          <p:cNvPr id="11" name="Picture 2" descr="http://t2.gstatic.com/images?q=tbn:ANd9GcT3nNvddXy0tyzBAdzCXPyy_7Y2IK59xv8kLIKCfCr4TG1hnRRSnw"/>
          <p:cNvPicPr>
            <a:picLocks noChangeAspect="1" noChangeArrowheads="1"/>
          </p:cNvPicPr>
          <p:nvPr/>
        </p:nvPicPr>
        <p:blipFill>
          <a:blip r:embed="rId2" cstate="print"/>
          <a:srcRect/>
          <a:stretch>
            <a:fillRect/>
          </a:stretch>
        </p:blipFill>
        <p:spPr bwMode="auto">
          <a:xfrm>
            <a:off x="384523" y="2446426"/>
            <a:ext cx="2808287" cy="2036763"/>
          </a:xfrm>
          <a:prstGeom prst="rect">
            <a:avLst/>
          </a:prstGeom>
          <a:noFill/>
          <a:ln w="9525">
            <a:noFill/>
            <a:miter lim="800000"/>
            <a:headEnd/>
            <a:tailEnd/>
          </a:ln>
        </p:spPr>
      </p:pic>
      <p:pic>
        <p:nvPicPr>
          <p:cNvPr id="12" name="Picture 4" descr="http://t3.gstatic.com/images?q=tbn:ANd9GcQs7bqRte9lpvdBpPn0n_wTae5Xvo6XcYe_F05NgBzJRnE3qf64OQ"/>
          <p:cNvPicPr>
            <a:picLocks noChangeAspect="1" noChangeArrowheads="1"/>
          </p:cNvPicPr>
          <p:nvPr/>
        </p:nvPicPr>
        <p:blipFill>
          <a:blip r:embed="rId3" cstate="print"/>
          <a:srcRect/>
          <a:stretch>
            <a:fillRect/>
          </a:stretch>
        </p:blipFill>
        <p:spPr bwMode="auto">
          <a:xfrm>
            <a:off x="3411314" y="2465476"/>
            <a:ext cx="2520950" cy="2017713"/>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6115669" y="2446426"/>
            <a:ext cx="2316162" cy="2017713"/>
          </a:xfrm>
          <a:prstGeom prst="rect">
            <a:avLst/>
          </a:prstGeom>
          <a:noFill/>
          <a:ln w="9525">
            <a:noFill/>
            <a:miter lim="800000"/>
            <a:headEnd/>
            <a:tailEnd/>
          </a:ln>
        </p:spPr>
      </p:pic>
      <p:sp>
        <p:nvSpPr>
          <p:cNvPr id="14" name="ZoneTexte 11"/>
          <p:cNvSpPr txBox="1">
            <a:spLocks noChangeArrowheads="1"/>
          </p:cNvSpPr>
          <p:nvPr/>
        </p:nvSpPr>
        <p:spPr bwMode="auto">
          <a:xfrm>
            <a:off x="408162" y="4602596"/>
            <a:ext cx="8418512" cy="369887"/>
          </a:xfrm>
          <a:prstGeom prst="rect">
            <a:avLst/>
          </a:prstGeom>
          <a:noFill/>
          <a:ln w="9525">
            <a:noFill/>
            <a:miter lim="800000"/>
            <a:headEnd/>
            <a:tailEnd/>
          </a:ln>
        </p:spPr>
        <p:txBody>
          <a:bodyPr wrap="none">
            <a:spAutoFit/>
          </a:bodyPr>
          <a:lstStyle/>
          <a:p>
            <a:pPr algn="ctr"/>
            <a:r>
              <a:rPr lang="fr-FR" dirty="0"/>
              <a:t>Le béton cellulaire est un matériau minéral, il est ininflammable et incombustible.</a:t>
            </a:r>
          </a:p>
        </p:txBody>
      </p:sp>
      <p:sp>
        <p:nvSpPr>
          <p:cNvPr id="15" name="Rectangle 8"/>
          <p:cNvSpPr>
            <a:spLocks noChangeArrowheads="1"/>
          </p:cNvSpPr>
          <p:nvPr/>
        </p:nvSpPr>
        <p:spPr bwMode="auto">
          <a:xfrm>
            <a:off x="827881" y="4653973"/>
            <a:ext cx="7488237" cy="923925"/>
          </a:xfrm>
          <a:prstGeom prst="rect">
            <a:avLst/>
          </a:prstGeom>
          <a:noFill/>
          <a:ln w="9525">
            <a:noFill/>
            <a:miter lim="800000"/>
            <a:headEnd/>
            <a:tailEnd/>
          </a:ln>
        </p:spPr>
        <p:txBody>
          <a:bodyPr>
            <a:spAutoFit/>
          </a:bodyPr>
          <a:lstStyle/>
          <a:p>
            <a:pPr algn="ctr"/>
            <a:r>
              <a:rPr lang="fr-FR" b="1" dirty="0"/>
              <a:t> </a:t>
            </a:r>
          </a:p>
          <a:p>
            <a:pPr algn="ctr"/>
            <a:r>
              <a:rPr lang="fr-FR" b="1" dirty="0"/>
              <a:t>Le degré CF augmente avec l’épaisseur</a:t>
            </a:r>
          </a:p>
          <a:p>
            <a:pPr algn="ctr"/>
            <a:r>
              <a:rPr lang="pt-BR" b="1" dirty="0"/>
              <a:t>200 mm = REI 240 = CF &gt; 4 h</a:t>
            </a:r>
            <a:endParaRPr lang="fr-FR" dirty="0"/>
          </a:p>
        </p:txBody>
      </p:sp>
      <p:pic>
        <p:nvPicPr>
          <p:cNvPr id="16" name="Picture 2" descr="http://t3.gstatic.com/images?q=tbn:ANd9GcQ7pnF6QOpsxFlZQ0W7ikv3ksv8fDl9TYvTD6XIbCFqVecW3zmPrA"/>
          <p:cNvPicPr>
            <a:picLocks noChangeAspect="1" noChangeArrowheads="1"/>
          </p:cNvPicPr>
          <p:nvPr/>
        </p:nvPicPr>
        <p:blipFill>
          <a:blip r:embed="rId5" cstate="print"/>
          <a:srcRect/>
          <a:stretch>
            <a:fillRect/>
          </a:stretch>
        </p:blipFill>
        <p:spPr bwMode="auto">
          <a:xfrm>
            <a:off x="1043608" y="5013176"/>
            <a:ext cx="1208765" cy="1671439"/>
          </a:xfrm>
          <a:prstGeom prst="rect">
            <a:avLst/>
          </a:prstGeom>
          <a:noFill/>
          <a:ln w="9525">
            <a:noFill/>
            <a:miter lim="800000"/>
            <a:headEnd/>
            <a:tailEnd/>
          </a:ln>
        </p:spPr>
      </p:pic>
      <p:pic>
        <p:nvPicPr>
          <p:cNvPr id="17" name="Picture 2" descr="http://t2.gstatic.com/images?q=tbn:ANd9GcRJxAyqEbbrxmCPP5kRIbPcKglN9tCynUSDdW1Pc4XO6aKxgK_W"/>
          <p:cNvPicPr>
            <a:picLocks noChangeAspect="1" noChangeArrowheads="1"/>
          </p:cNvPicPr>
          <p:nvPr/>
        </p:nvPicPr>
        <p:blipFill>
          <a:blip r:embed="rId6" cstate="print"/>
          <a:srcRect/>
          <a:stretch>
            <a:fillRect/>
          </a:stretch>
        </p:blipFill>
        <p:spPr bwMode="auto">
          <a:xfrm>
            <a:off x="7047396" y="5023860"/>
            <a:ext cx="1524000" cy="981075"/>
          </a:xfrm>
          <a:prstGeom prst="rect">
            <a:avLst/>
          </a:prstGeom>
          <a:noFill/>
          <a:ln w="9525">
            <a:noFill/>
            <a:miter lim="800000"/>
            <a:headEnd/>
            <a:tailEnd/>
          </a:ln>
        </p:spPr>
      </p:pic>
    </p:spTree>
    <p:extLst>
      <p:ext uri="{BB962C8B-B14F-4D97-AF65-F5344CB8AC3E}">
        <p14:creationId xmlns:p14="http://schemas.microsoft.com/office/powerpoint/2010/main" val="199254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r>
              <a:rPr lang="fr-FR" sz="2800" kern="1200" dirty="0">
                <a:solidFill>
                  <a:srgbClr val="FFFF00"/>
                </a:solidFill>
                <a:latin typeface="Arial" charset="0"/>
                <a:ea typeface="+mn-ea"/>
                <a:cs typeface="Arial" charset="0"/>
              </a:rPr>
              <a:t>Exemple Ets BBA Emballages St- </a:t>
            </a:r>
            <a:r>
              <a:rPr lang="fr-FR" sz="2800" kern="1200" dirty="0" smtClean="0">
                <a:solidFill>
                  <a:srgbClr val="FFFF00"/>
                </a:solidFill>
                <a:latin typeface="Arial" charset="0"/>
                <a:ea typeface="+mn-ea"/>
                <a:cs typeface="Arial" charset="0"/>
              </a:rPr>
              <a:t>Etienne: </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21</a:t>
            </a:fld>
            <a:endParaRPr lang="fr-FR" altLang="fr-FR"/>
          </a:p>
        </p:txBody>
      </p:sp>
      <p:pic>
        <p:nvPicPr>
          <p:cNvPr id="11" name="Picture 2"/>
          <p:cNvPicPr>
            <a:picLocks noChangeAspect="1" noChangeArrowheads="1"/>
          </p:cNvPicPr>
          <p:nvPr/>
        </p:nvPicPr>
        <p:blipFill>
          <a:blip r:embed="rId2" cstate="print"/>
          <a:srcRect/>
          <a:stretch>
            <a:fillRect/>
          </a:stretch>
        </p:blipFill>
        <p:spPr bwMode="auto">
          <a:xfrm>
            <a:off x="431800" y="1232470"/>
            <a:ext cx="3168650" cy="4224337"/>
          </a:xfrm>
          <a:prstGeom prst="rect">
            <a:avLst/>
          </a:prstGeom>
          <a:noFill/>
          <a:ln w="19050">
            <a:solidFill>
              <a:srgbClr val="FFFF00"/>
            </a:solid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4283968" y="2049239"/>
            <a:ext cx="4060825" cy="2519362"/>
          </a:xfrm>
          <a:prstGeom prst="rect">
            <a:avLst/>
          </a:prstGeom>
          <a:noFill/>
          <a:ln w="9525">
            <a:noFill/>
            <a:miter lim="800000"/>
            <a:headEnd/>
            <a:tailEnd/>
          </a:ln>
        </p:spPr>
      </p:pic>
      <p:cxnSp>
        <p:nvCxnSpPr>
          <p:cNvPr id="13" name="Connecteur droit avec flèche 12"/>
          <p:cNvCxnSpPr/>
          <p:nvPr/>
        </p:nvCxnSpPr>
        <p:spPr>
          <a:xfrm>
            <a:off x="1954263" y="3308920"/>
            <a:ext cx="4032250" cy="7143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5364088" y="3645024"/>
            <a:ext cx="863600" cy="122396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788024" y="4868987"/>
            <a:ext cx="3308350" cy="369887"/>
          </a:xfrm>
          <a:prstGeom prst="rect">
            <a:avLst/>
          </a:prstGeom>
          <a:noFill/>
          <a:ln w="9525">
            <a:noFill/>
            <a:miter lim="800000"/>
            <a:headEnd/>
            <a:tailEnd/>
          </a:ln>
        </p:spPr>
        <p:txBody>
          <a:bodyPr wrap="none">
            <a:spAutoFit/>
          </a:bodyPr>
          <a:lstStyle/>
          <a:p>
            <a:pPr algn="ctr"/>
            <a:r>
              <a:rPr lang="pt-BR" b="1">
                <a:solidFill>
                  <a:srgbClr val="FF0000"/>
                </a:solidFill>
              </a:rPr>
              <a:t>200 mm = REI 240 = CF &gt; 4 h</a:t>
            </a:r>
            <a:endParaRPr lang="fr-FR">
              <a:solidFill>
                <a:srgbClr val="FF0000"/>
              </a:solidFill>
            </a:endParaRPr>
          </a:p>
        </p:txBody>
      </p:sp>
      <p:cxnSp>
        <p:nvCxnSpPr>
          <p:cNvPr id="16" name="Connecteur droit avec flèche 15"/>
          <p:cNvCxnSpPr/>
          <p:nvPr/>
        </p:nvCxnSpPr>
        <p:spPr>
          <a:xfrm flipH="1" flipV="1">
            <a:off x="1231056" y="3884388"/>
            <a:ext cx="2879725" cy="136842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4"/>
          <p:cNvSpPr>
            <a:spLocks noChangeArrowheads="1"/>
          </p:cNvSpPr>
          <p:nvPr/>
        </p:nvSpPr>
        <p:spPr bwMode="auto">
          <a:xfrm>
            <a:off x="379562" y="5499668"/>
            <a:ext cx="8712200" cy="922337"/>
          </a:xfrm>
          <a:prstGeom prst="rect">
            <a:avLst/>
          </a:prstGeom>
          <a:noFill/>
          <a:ln w="9525">
            <a:noFill/>
            <a:miter lim="800000"/>
            <a:headEnd/>
            <a:tailEnd/>
          </a:ln>
        </p:spPr>
        <p:txBody>
          <a:bodyPr>
            <a:spAutoFit/>
          </a:bodyPr>
          <a:lstStyle/>
          <a:p>
            <a:r>
              <a:rPr lang="fr-FR" b="1" dirty="0"/>
              <a:t>Le mur coupe feu en béton cellulaire a rempli son rôle qui lui était dévolu, </a:t>
            </a:r>
          </a:p>
          <a:p>
            <a:r>
              <a:rPr lang="fr-FR" b="1" dirty="0"/>
              <a:t>il a protégé la poste. Il ne s’est effondré partiellement qu’après le sinistre soumis aux contraintes thermiques prolongées.</a:t>
            </a:r>
            <a:endParaRPr lang="fr-FR" dirty="0"/>
          </a:p>
        </p:txBody>
      </p:sp>
    </p:spTree>
    <p:extLst>
      <p:ext uri="{BB962C8B-B14F-4D97-AF65-F5344CB8AC3E}">
        <p14:creationId xmlns:p14="http://schemas.microsoft.com/office/powerpoint/2010/main" val="123141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defRPr/>
            </a:pPr>
            <a:r>
              <a:rPr lang="fr-FR" sz="3200" kern="1200" dirty="0" smtClean="0">
                <a:solidFill>
                  <a:srgbClr val="FFFF00"/>
                </a:solidFill>
                <a:latin typeface="Arial" charset="0"/>
                <a:cs typeface="Arial" charset="0"/>
              </a:rPr>
              <a:t>Murs coupe- feu:</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22</a:t>
            </a:fld>
            <a:endParaRPr lang="fr-FR" altLang="fr-FR"/>
          </a:p>
        </p:txBody>
      </p:sp>
      <p:sp>
        <p:nvSpPr>
          <p:cNvPr id="7" name="Rectangle 1"/>
          <p:cNvSpPr>
            <a:spLocks noChangeArrowheads="1"/>
          </p:cNvSpPr>
          <p:nvPr/>
        </p:nvSpPr>
        <p:spPr bwMode="auto">
          <a:xfrm>
            <a:off x="7640" y="1124744"/>
            <a:ext cx="9028856" cy="584775"/>
          </a:xfrm>
          <a:prstGeom prst="rect">
            <a:avLst/>
          </a:prstGeom>
          <a:noFill/>
          <a:ln w="9525">
            <a:noFill/>
            <a:miter lim="800000"/>
            <a:headEnd/>
            <a:tailEnd/>
          </a:ln>
        </p:spPr>
        <p:txBody>
          <a:bodyPr wrap="square">
            <a:spAutoFit/>
          </a:bodyPr>
          <a:lstStyle/>
          <a:p>
            <a:pPr algn="l">
              <a:buFont typeface="Wingdings" pitchFamily="2" charset="2"/>
              <a:buChar char="Ø"/>
            </a:pPr>
            <a:r>
              <a:rPr lang="fr-FR" b="1" dirty="0"/>
              <a:t> Les murs séparatifs coupe-feu constitués de poteaux béton et panneaux</a:t>
            </a:r>
          </a:p>
          <a:p>
            <a:pPr algn="l"/>
            <a:r>
              <a:rPr lang="fr-FR" b="1" dirty="0"/>
              <a:t>en blocs de béton cellulaire armé:</a:t>
            </a:r>
            <a:endParaRPr lang="fr-FR" dirty="0"/>
          </a:p>
        </p:txBody>
      </p:sp>
      <p:sp>
        <p:nvSpPr>
          <p:cNvPr id="8" name="Rectangle 2"/>
          <p:cNvSpPr>
            <a:spLocks noChangeArrowheads="1"/>
          </p:cNvSpPr>
          <p:nvPr/>
        </p:nvSpPr>
        <p:spPr bwMode="auto">
          <a:xfrm>
            <a:off x="27459" y="1628800"/>
            <a:ext cx="8353425" cy="830997"/>
          </a:xfrm>
          <a:prstGeom prst="rect">
            <a:avLst/>
          </a:prstGeom>
          <a:noFill/>
          <a:ln w="9525">
            <a:noFill/>
            <a:miter lim="800000"/>
            <a:headEnd/>
            <a:tailEnd/>
          </a:ln>
        </p:spPr>
        <p:txBody>
          <a:bodyPr>
            <a:spAutoFit/>
          </a:bodyPr>
          <a:lstStyle/>
          <a:p>
            <a:pPr algn="l"/>
            <a:r>
              <a:rPr lang="fr-FR" dirty="0"/>
              <a:t>Un mur de ce type constitué de poteaux en béton de 45 × 45 cm et de panneaux</a:t>
            </a:r>
          </a:p>
          <a:p>
            <a:pPr algn="l"/>
            <a:r>
              <a:rPr lang="fr-FR" dirty="0"/>
              <a:t>de 600 × 60 × 15 cm (posé devant ou entre les poteaux) présente un degré coupe-feu de 4 heures.</a:t>
            </a:r>
          </a:p>
        </p:txBody>
      </p:sp>
      <p:pic>
        <p:nvPicPr>
          <p:cNvPr id="9" name="Picture 2" descr="panneau de façade en béton cellulaire HEBEL XELLA - YTONG">
            <a:hlinkClick r:id="rId2"/>
          </p:cNvPr>
          <p:cNvPicPr>
            <a:picLocks noChangeAspect="1" noChangeArrowheads="1"/>
          </p:cNvPicPr>
          <p:nvPr/>
        </p:nvPicPr>
        <p:blipFill>
          <a:blip r:embed="rId3" cstate="print"/>
          <a:srcRect/>
          <a:stretch>
            <a:fillRect/>
          </a:stretch>
        </p:blipFill>
        <p:spPr bwMode="auto">
          <a:xfrm>
            <a:off x="251520" y="2708042"/>
            <a:ext cx="4105275" cy="3024187"/>
          </a:xfrm>
          <a:prstGeom prst="rect">
            <a:avLst/>
          </a:prstGeom>
          <a:noFill/>
          <a:ln w="19050">
            <a:solidFill>
              <a:srgbClr val="FFFF00"/>
            </a:solid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4530427" y="2716401"/>
            <a:ext cx="4184650" cy="3062287"/>
          </a:xfrm>
          <a:prstGeom prst="rect">
            <a:avLst/>
          </a:prstGeom>
          <a:noFill/>
          <a:ln w="19050">
            <a:solidFill>
              <a:srgbClr val="FFFF00"/>
            </a:solidFill>
            <a:miter lim="800000"/>
            <a:headEnd/>
            <a:tailEnd/>
          </a:ln>
        </p:spPr>
      </p:pic>
      <p:pic>
        <p:nvPicPr>
          <p:cNvPr id="11" name="Picture 2" descr="http://t3.gstatic.com/images?q=tbn:ANd9GcQ7pnF6QOpsxFlZQ0W7ikv3ksv8fDl9TYvTD6XIbCFqVecW3zmPrA"/>
          <p:cNvPicPr>
            <a:picLocks noChangeAspect="1" noChangeArrowheads="1"/>
          </p:cNvPicPr>
          <p:nvPr/>
        </p:nvPicPr>
        <p:blipFill>
          <a:blip r:embed="rId5" cstate="print"/>
          <a:srcRect/>
          <a:stretch>
            <a:fillRect/>
          </a:stretch>
        </p:blipFill>
        <p:spPr bwMode="auto">
          <a:xfrm>
            <a:off x="3870524" y="3573016"/>
            <a:ext cx="1146175" cy="1584325"/>
          </a:xfrm>
          <a:prstGeom prst="rect">
            <a:avLst/>
          </a:prstGeom>
          <a:noFill/>
          <a:ln w="9525">
            <a:noFill/>
            <a:miter lim="800000"/>
            <a:headEnd/>
            <a:tailEnd/>
          </a:ln>
        </p:spPr>
      </p:pic>
    </p:spTree>
    <p:extLst>
      <p:ext uri="{BB962C8B-B14F-4D97-AF65-F5344CB8AC3E}">
        <p14:creationId xmlns:p14="http://schemas.microsoft.com/office/powerpoint/2010/main" val="225944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kern="1200" dirty="0" smtClean="0">
                <a:solidFill>
                  <a:srgbClr val="FFFF00"/>
                </a:solidFill>
                <a:latin typeface="Arial" charset="0"/>
                <a:cs typeface="Arial" charset="0"/>
              </a:rPr>
              <a:t>Murs coupe- feu:</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23</a:t>
            </a:fld>
            <a:endParaRPr lang="fr-FR" altLang="fr-FR"/>
          </a:p>
        </p:txBody>
      </p:sp>
      <p:sp>
        <p:nvSpPr>
          <p:cNvPr id="6" name="Rectangle 2"/>
          <p:cNvSpPr>
            <a:spLocks noChangeArrowheads="1"/>
          </p:cNvSpPr>
          <p:nvPr/>
        </p:nvSpPr>
        <p:spPr bwMode="auto">
          <a:xfrm>
            <a:off x="-468560" y="1124744"/>
            <a:ext cx="6534150" cy="369887"/>
          </a:xfrm>
          <a:prstGeom prst="rect">
            <a:avLst/>
          </a:prstGeom>
          <a:noFill/>
          <a:ln w="9525">
            <a:noFill/>
            <a:miter lim="800000"/>
            <a:headEnd/>
            <a:tailEnd/>
          </a:ln>
        </p:spPr>
        <p:txBody>
          <a:bodyPr>
            <a:spAutoFit/>
          </a:bodyPr>
          <a:lstStyle/>
          <a:p>
            <a:pPr algn="ctr">
              <a:buFont typeface="Wingdings" pitchFamily="2" charset="2"/>
              <a:buChar char="Ø"/>
            </a:pPr>
            <a:r>
              <a:rPr lang="fr-FR" b="1"/>
              <a:t> Murs coupe-feu et écrans thermiques en béton:</a:t>
            </a:r>
          </a:p>
        </p:txBody>
      </p:sp>
      <p:sp>
        <p:nvSpPr>
          <p:cNvPr id="7" name="Rectangle 5"/>
          <p:cNvSpPr>
            <a:spLocks noChangeArrowheads="1"/>
          </p:cNvSpPr>
          <p:nvPr/>
        </p:nvSpPr>
        <p:spPr bwMode="auto">
          <a:xfrm>
            <a:off x="179388" y="1494631"/>
            <a:ext cx="8496300" cy="1077218"/>
          </a:xfrm>
          <a:prstGeom prst="rect">
            <a:avLst/>
          </a:prstGeom>
          <a:noFill/>
          <a:ln w="9525">
            <a:noFill/>
            <a:miter lim="800000"/>
            <a:headEnd/>
            <a:tailEnd/>
          </a:ln>
        </p:spPr>
        <p:txBody>
          <a:bodyPr>
            <a:spAutoFit/>
          </a:bodyPr>
          <a:lstStyle/>
          <a:p>
            <a:pPr algn="l"/>
            <a:r>
              <a:rPr lang="fr-FR" dirty="0"/>
              <a:t>En première approximation, le degré coupe-feu d’un mur composé avec des panneaux pleins préfabriqués en béton peut se déduire des règles simplifiées,</a:t>
            </a:r>
          </a:p>
          <a:p>
            <a:pPr algn="l"/>
            <a:r>
              <a:rPr lang="fr-FR" dirty="0"/>
              <a:t>issues de la norme P 92-701 (DTU feu béton) ou de la norme européenne XP ENV 1992-1-2, exprimées dans le tableau suivant.</a:t>
            </a:r>
          </a:p>
        </p:txBody>
      </p:sp>
      <p:graphicFrame>
        <p:nvGraphicFramePr>
          <p:cNvPr id="8" name="Tableau 7"/>
          <p:cNvGraphicFramePr>
            <a:graphicFrameLocks noGrp="1"/>
          </p:cNvGraphicFramePr>
          <p:nvPr>
            <p:extLst>
              <p:ext uri="{D42A27DB-BD31-4B8C-83A1-F6EECF244321}">
                <p14:modId xmlns:p14="http://schemas.microsoft.com/office/powerpoint/2010/main" val="3976095246"/>
              </p:ext>
            </p:extLst>
          </p:nvPr>
        </p:nvGraphicFramePr>
        <p:xfrm>
          <a:off x="467544" y="2705308"/>
          <a:ext cx="7704860" cy="1459984"/>
        </p:xfrm>
        <a:graphic>
          <a:graphicData uri="http://schemas.openxmlformats.org/drawingml/2006/table">
            <a:tbl>
              <a:tblPr firstRow="1" bandRow="1">
                <a:tableStyleId>{5C22544A-7EE6-4342-B048-85BDC9FD1C3A}</a:tableStyleId>
              </a:tblPr>
              <a:tblGrid>
                <a:gridCol w="1728195"/>
                <a:gridCol w="795813"/>
                <a:gridCol w="929897"/>
                <a:gridCol w="948872"/>
                <a:gridCol w="844500"/>
                <a:gridCol w="929897"/>
                <a:gridCol w="1527686"/>
              </a:tblGrid>
              <a:tr h="309489">
                <a:tc>
                  <a:txBody>
                    <a:bodyPr/>
                    <a:lstStyle/>
                    <a:p>
                      <a:pPr algn="ctr"/>
                      <a:r>
                        <a:rPr lang="pt-BR" b="1" dirty="0" smtClean="0"/>
                        <a:t>Degré CF </a:t>
                      </a:r>
                      <a:endParaRPr lang="fr-FR" b="1" dirty="0"/>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t>1/2h</a:t>
                      </a:r>
                      <a:endParaRPr lang="fr-FR" b="1" dirty="0"/>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t>1h</a:t>
                      </a:r>
                      <a:endParaRPr lang="fr-FR" b="1" dirty="0"/>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t>1h30</a:t>
                      </a:r>
                      <a:endParaRPr lang="fr-FR" b="1" dirty="0"/>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t>2h</a:t>
                      </a:r>
                      <a:endParaRPr lang="fr-FR" b="1" dirty="0"/>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t>3h</a:t>
                      </a:r>
                      <a:endParaRPr lang="fr-FR" b="1" dirty="0"/>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t>4h</a:t>
                      </a:r>
                      <a:endParaRPr lang="fr-FR" b="1" dirty="0"/>
                    </a:p>
                  </a:txBody>
                  <a:tcPr>
                    <a:gradFill>
                      <a:gsLst>
                        <a:gs pos="0">
                          <a:srgbClr val="000082"/>
                        </a:gs>
                        <a:gs pos="30000">
                          <a:srgbClr val="66008F"/>
                        </a:gs>
                        <a:gs pos="64999">
                          <a:srgbClr val="BA0066"/>
                        </a:gs>
                        <a:gs pos="89999">
                          <a:srgbClr val="FF0000"/>
                        </a:gs>
                        <a:gs pos="100000">
                          <a:srgbClr val="FF8200"/>
                        </a:gs>
                      </a:gsLst>
                      <a:lin ang="5400000" scaled="0"/>
                    </a:gradFill>
                  </a:tcPr>
                </a:tc>
              </a:tr>
              <a:tr h="482599">
                <a:tc>
                  <a:txBody>
                    <a:bodyPr/>
                    <a:lstStyle/>
                    <a:p>
                      <a:r>
                        <a:rPr lang="fr-FR" sz="1400" dirty="0" smtClean="0"/>
                        <a:t>Murs porteurs</a:t>
                      </a:r>
                    </a:p>
                    <a:p>
                      <a:r>
                        <a:rPr lang="fr-FR" sz="1400" dirty="0" smtClean="0"/>
                        <a:t>Épaisseur en cm</a:t>
                      </a: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10</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11</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12</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15</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20</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25</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r>
              <a:tr h="576064">
                <a:tc>
                  <a:txBody>
                    <a:bodyPr/>
                    <a:lstStyle/>
                    <a:p>
                      <a:r>
                        <a:rPr lang="fr-FR" sz="1400" dirty="0" smtClean="0"/>
                        <a:t>Murs non porteurs</a:t>
                      </a:r>
                    </a:p>
                    <a:p>
                      <a:r>
                        <a:rPr lang="fr-FR" sz="1400" dirty="0" smtClean="0"/>
                        <a:t>Épaisseur en cm</a:t>
                      </a: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6</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7</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9</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11</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15</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c>
                  <a:txBody>
                    <a:bodyPr/>
                    <a:lstStyle/>
                    <a:p>
                      <a:pPr algn="ctr"/>
                      <a:r>
                        <a:rPr lang="fr-FR" b="1" dirty="0" smtClean="0">
                          <a:solidFill>
                            <a:srgbClr val="FFFF00"/>
                          </a:solidFill>
                        </a:rPr>
                        <a:t>17,5</a:t>
                      </a:r>
                      <a:endParaRPr lang="fr-FR" b="1" dirty="0">
                        <a:solidFill>
                          <a:srgbClr val="FFFF00"/>
                        </a:solidFill>
                      </a:endParaRPr>
                    </a:p>
                  </a:txBody>
                  <a:tcPr>
                    <a:gradFill>
                      <a:gsLst>
                        <a:gs pos="0">
                          <a:srgbClr val="000082"/>
                        </a:gs>
                        <a:gs pos="30000">
                          <a:srgbClr val="66008F"/>
                        </a:gs>
                        <a:gs pos="64999">
                          <a:srgbClr val="BA0066"/>
                        </a:gs>
                        <a:gs pos="89999">
                          <a:srgbClr val="FF0000"/>
                        </a:gs>
                        <a:gs pos="100000">
                          <a:srgbClr val="FF8200"/>
                        </a:gs>
                      </a:gsLst>
                      <a:lin ang="5400000" scaled="0"/>
                    </a:gradFill>
                  </a:tcPr>
                </a:tc>
              </a:tr>
            </a:tbl>
          </a:graphicData>
        </a:graphic>
      </p:graphicFrame>
      <p:sp>
        <p:nvSpPr>
          <p:cNvPr id="9" name="Rectangle 8"/>
          <p:cNvSpPr>
            <a:spLocks noChangeArrowheads="1"/>
          </p:cNvSpPr>
          <p:nvPr/>
        </p:nvSpPr>
        <p:spPr bwMode="auto">
          <a:xfrm>
            <a:off x="-1188640" y="4298751"/>
            <a:ext cx="8820150" cy="369888"/>
          </a:xfrm>
          <a:prstGeom prst="rect">
            <a:avLst/>
          </a:prstGeom>
          <a:noFill/>
          <a:ln w="9525">
            <a:noFill/>
            <a:miter lim="800000"/>
            <a:headEnd/>
            <a:tailEnd/>
          </a:ln>
        </p:spPr>
        <p:txBody>
          <a:bodyPr>
            <a:spAutoFit/>
          </a:bodyPr>
          <a:lstStyle/>
          <a:p>
            <a:pPr algn="ctr">
              <a:buFont typeface="Wingdings" pitchFamily="2" charset="2"/>
              <a:buChar char="Ø"/>
            </a:pPr>
            <a:r>
              <a:rPr lang="fr-FR" b="1" dirty="0"/>
              <a:t> Murs séparatifs coupe-feu en béton coulé en place:</a:t>
            </a:r>
            <a:endParaRPr lang="fr-FR" dirty="0"/>
          </a:p>
        </p:txBody>
      </p:sp>
      <p:sp>
        <p:nvSpPr>
          <p:cNvPr id="10" name="Rectangle 9"/>
          <p:cNvSpPr>
            <a:spLocks noChangeArrowheads="1"/>
          </p:cNvSpPr>
          <p:nvPr/>
        </p:nvSpPr>
        <p:spPr bwMode="auto">
          <a:xfrm>
            <a:off x="45728" y="4668639"/>
            <a:ext cx="9052544" cy="584775"/>
          </a:xfrm>
          <a:prstGeom prst="rect">
            <a:avLst/>
          </a:prstGeom>
          <a:noFill/>
          <a:ln w="9525">
            <a:noFill/>
            <a:miter lim="800000"/>
            <a:headEnd/>
            <a:tailEnd/>
          </a:ln>
        </p:spPr>
        <p:txBody>
          <a:bodyPr wrap="square">
            <a:spAutoFit/>
          </a:bodyPr>
          <a:lstStyle/>
          <a:p>
            <a:pPr algn="l"/>
            <a:r>
              <a:rPr lang="fr-FR" dirty="0"/>
              <a:t>Le béton coulé en place peut tout à fait être utilisé pour réaliser des murs séparatifs coupe-feu. </a:t>
            </a:r>
            <a:endParaRPr lang="fr-FR" dirty="0" smtClean="0"/>
          </a:p>
          <a:p>
            <a:pPr algn="l"/>
            <a:r>
              <a:rPr lang="fr-FR" dirty="0" smtClean="0"/>
              <a:t>La </a:t>
            </a:r>
            <a:r>
              <a:rPr lang="fr-FR" dirty="0"/>
              <a:t>mise en œuvre de ces ouvrages doit répondre aux règles et au code de calcul les concernant.</a:t>
            </a:r>
          </a:p>
        </p:txBody>
      </p:sp>
      <p:pic>
        <p:nvPicPr>
          <p:cNvPr id="11" name="Picture 2" descr="http://t3.gstatic.com/images?q=tbn:ANd9GcQ7pnF6QOpsxFlZQ0W7ikv3ksv8fDl9TYvTD6XIbCFqVecW3zmPrA"/>
          <p:cNvPicPr>
            <a:picLocks noChangeAspect="1" noChangeArrowheads="1"/>
          </p:cNvPicPr>
          <p:nvPr/>
        </p:nvPicPr>
        <p:blipFill>
          <a:blip r:embed="rId2" cstate="print"/>
          <a:srcRect/>
          <a:stretch>
            <a:fillRect/>
          </a:stretch>
        </p:blipFill>
        <p:spPr bwMode="auto">
          <a:xfrm>
            <a:off x="6516216" y="5298692"/>
            <a:ext cx="719137" cy="995363"/>
          </a:xfrm>
          <a:prstGeom prst="rect">
            <a:avLst/>
          </a:prstGeom>
          <a:noFill/>
          <a:ln w="9525">
            <a:noFill/>
            <a:miter lim="800000"/>
            <a:headEnd/>
            <a:tailEnd/>
          </a:ln>
        </p:spPr>
      </p:pic>
    </p:spTree>
    <p:extLst>
      <p:ext uri="{BB962C8B-B14F-4D97-AF65-F5344CB8AC3E}">
        <p14:creationId xmlns:p14="http://schemas.microsoft.com/office/powerpoint/2010/main" val="422328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kern="1200" dirty="0" smtClean="0">
                <a:solidFill>
                  <a:srgbClr val="FFFF00"/>
                </a:solidFill>
                <a:latin typeface="Arial" charset="0"/>
                <a:cs typeface="Arial" charset="0"/>
              </a:rPr>
              <a:t>Murs coupe- feu:</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24</a:t>
            </a:fld>
            <a:endParaRPr lang="fr-FR" altLang="fr-FR"/>
          </a:p>
        </p:txBody>
      </p:sp>
      <p:sp>
        <p:nvSpPr>
          <p:cNvPr id="6" name="Rectangle 1"/>
          <p:cNvSpPr>
            <a:spLocks noChangeArrowheads="1"/>
          </p:cNvSpPr>
          <p:nvPr/>
        </p:nvSpPr>
        <p:spPr bwMode="auto">
          <a:xfrm>
            <a:off x="72230" y="1099989"/>
            <a:ext cx="8424863" cy="584775"/>
          </a:xfrm>
          <a:prstGeom prst="rect">
            <a:avLst/>
          </a:prstGeom>
          <a:noFill/>
          <a:ln w="9525">
            <a:noFill/>
            <a:miter lim="800000"/>
            <a:headEnd/>
            <a:tailEnd/>
          </a:ln>
        </p:spPr>
        <p:txBody>
          <a:bodyPr>
            <a:spAutoFit/>
          </a:bodyPr>
          <a:lstStyle/>
          <a:p>
            <a:pPr algn="l">
              <a:buFont typeface="Wingdings" pitchFamily="2" charset="2"/>
              <a:buChar char="Ø"/>
            </a:pPr>
            <a:r>
              <a:rPr lang="fr-FR" b="1" dirty="0"/>
              <a:t> Murs séparatifs coupe-feu constitués de panneaux verticaux en dalles alvéolées en béton précontraint.</a:t>
            </a:r>
            <a:endParaRPr lang="fr-FR" dirty="0"/>
          </a:p>
        </p:txBody>
      </p:sp>
      <p:sp>
        <p:nvSpPr>
          <p:cNvPr id="7" name="Rectangle 2"/>
          <p:cNvSpPr>
            <a:spLocks noChangeArrowheads="1"/>
          </p:cNvSpPr>
          <p:nvPr/>
        </p:nvSpPr>
        <p:spPr bwMode="auto">
          <a:xfrm>
            <a:off x="72230" y="1684764"/>
            <a:ext cx="8569325" cy="1077218"/>
          </a:xfrm>
          <a:prstGeom prst="rect">
            <a:avLst/>
          </a:prstGeom>
          <a:noFill/>
          <a:ln w="9525">
            <a:noFill/>
            <a:miter lim="800000"/>
            <a:headEnd/>
            <a:tailEnd/>
          </a:ln>
        </p:spPr>
        <p:txBody>
          <a:bodyPr>
            <a:spAutoFit/>
          </a:bodyPr>
          <a:lstStyle/>
          <a:p>
            <a:pPr algn="l"/>
            <a:r>
              <a:rPr lang="fr-FR" dirty="0"/>
              <a:t>Les panneaux en dalles alvéolées précontraintes peuvent permettre de réaliser des murs séparatifs coupe-feu. Il faut pour cela adapter l’épaisseur d’enrobage des câbles de précontrainte en fonction du degré coupe-feu requis. Des joints coupe-feu doivent obligatoirement être mis en </a:t>
            </a:r>
            <a:r>
              <a:rPr lang="fr-FR" dirty="0" smtClean="0"/>
              <a:t>œuvre </a:t>
            </a:r>
            <a:r>
              <a:rPr lang="fr-FR" dirty="0"/>
              <a:t>entre chaque panneau.</a:t>
            </a:r>
          </a:p>
        </p:txBody>
      </p:sp>
      <p:pic>
        <p:nvPicPr>
          <p:cNvPr id="8" name="Picture 2"/>
          <p:cNvPicPr>
            <a:picLocks noChangeAspect="1" noChangeArrowheads="1"/>
          </p:cNvPicPr>
          <p:nvPr/>
        </p:nvPicPr>
        <p:blipFill>
          <a:blip r:embed="rId2" cstate="print"/>
          <a:srcRect/>
          <a:stretch>
            <a:fillRect/>
          </a:stretch>
        </p:blipFill>
        <p:spPr bwMode="auto">
          <a:xfrm>
            <a:off x="2195736" y="2852936"/>
            <a:ext cx="5046363" cy="3384376"/>
          </a:xfrm>
          <a:prstGeom prst="rect">
            <a:avLst/>
          </a:prstGeom>
          <a:noFill/>
          <a:ln w="19050">
            <a:solidFill>
              <a:srgbClr val="FFFF00"/>
            </a:solidFill>
            <a:miter lim="800000"/>
            <a:headEnd/>
            <a:tailEnd/>
          </a:ln>
        </p:spPr>
      </p:pic>
    </p:spTree>
    <p:extLst>
      <p:ext uri="{BB962C8B-B14F-4D97-AF65-F5344CB8AC3E}">
        <p14:creationId xmlns:p14="http://schemas.microsoft.com/office/powerpoint/2010/main" val="244564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r>
              <a:rPr lang="fr-FR" sz="4000" kern="1200" dirty="0">
                <a:solidFill>
                  <a:srgbClr val="FFFF00"/>
                </a:solidFill>
                <a:latin typeface="Arial" charset="0"/>
                <a:ea typeface="+mn-ea"/>
                <a:cs typeface="Arial" charset="0"/>
              </a:rPr>
              <a:t>Le rôle du mur </a:t>
            </a:r>
            <a:r>
              <a:rPr lang="fr-FR" sz="4000" kern="1200" dirty="0" smtClean="0">
                <a:solidFill>
                  <a:srgbClr val="FFFF00"/>
                </a:solidFill>
                <a:latin typeface="Arial" charset="0"/>
                <a:ea typeface="+mn-ea"/>
                <a:cs typeface="Arial" charset="0"/>
              </a:rPr>
              <a:t>CF: </a:t>
            </a:r>
            <a:endParaRPr lang="fr-FR" sz="4000"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25</a:t>
            </a:fld>
            <a:endParaRPr lang="fr-FR" altLang="fr-FR"/>
          </a:p>
        </p:txBody>
      </p:sp>
      <p:pic>
        <p:nvPicPr>
          <p:cNvPr id="6" name="Picture 2" descr="http://t1.gstatic.com/images?q=tbn:ANd9GcSXT-JSAYSA7b5vNitJAGDaM2-HyuXMv7XCp2uQaQ0rbO9tduc2vg"/>
          <p:cNvPicPr>
            <a:picLocks noChangeAspect="1" noChangeArrowheads="1"/>
          </p:cNvPicPr>
          <p:nvPr/>
        </p:nvPicPr>
        <p:blipFill>
          <a:blip r:embed="rId2" cstate="print"/>
          <a:srcRect/>
          <a:stretch>
            <a:fillRect/>
          </a:stretch>
        </p:blipFill>
        <p:spPr bwMode="auto">
          <a:xfrm>
            <a:off x="467544" y="1196752"/>
            <a:ext cx="1584325" cy="15827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23888" y="3068960"/>
            <a:ext cx="2609850" cy="2447925"/>
          </a:xfrm>
          <a:prstGeom prst="rect">
            <a:avLst/>
          </a:prstGeom>
          <a:noFill/>
          <a:ln w="25400">
            <a:solidFill>
              <a:schemeClr val="tx1"/>
            </a:solidFill>
            <a:miter lim="800000"/>
            <a:headEnd/>
            <a:tailEnd/>
          </a:ln>
        </p:spPr>
      </p:pic>
      <p:sp>
        <p:nvSpPr>
          <p:cNvPr id="8" name="Rectangle 7"/>
          <p:cNvSpPr/>
          <p:nvPr/>
        </p:nvSpPr>
        <p:spPr>
          <a:xfrm rot="10800000">
            <a:off x="3490912" y="3033240"/>
            <a:ext cx="1081088" cy="2519363"/>
          </a:xfrm>
          <a:prstGeom prst="rect">
            <a:avLst/>
          </a:prstGeom>
          <a:gradFill>
            <a:gsLst>
              <a:gs pos="0">
                <a:srgbClr val="FFF200"/>
              </a:gs>
              <a:gs pos="45000">
                <a:srgbClr val="FF7A00"/>
              </a:gs>
              <a:gs pos="70000">
                <a:srgbClr val="FF0300"/>
              </a:gs>
              <a:gs pos="100000">
                <a:srgbClr val="4D080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9" name="Image 24" descr="lumiere-feu-44.gif"/>
          <p:cNvPicPr>
            <a:picLocks noChangeAspect="1"/>
          </p:cNvPicPr>
          <p:nvPr/>
        </p:nvPicPr>
        <p:blipFill>
          <a:blip r:embed="rId4" cstate="print"/>
          <a:srcRect/>
          <a:stretch>
            <a:fillRect/>
          </a:stretch>
        </p:blipFill>
        <p:spPr bwMode="auto">
          <a:xfrm>
            <a:off x="3671092" y="3578076"/>
            <a:ext cx="720725" cy="1958975"/>
          </a:xfrm>
          <a:prstGeom prst="rect">
            <a:avLst/>
          </a:prstGeom>
          <a:noFill/>
          <a:ln w="9525">
            <a:noFill/>
            <a:miter lim="800000"/>
            <a:headEnd/>
            <a:tailEnd/>
          </a:ln>
        </p:spPr>
      </p:pic>
      <p:sp>
        <p:nvSpPr>
          <p:cNvPr id="10" name="ZoneTexte 9"/>
          <p:cNvSpPr txBox="1">
            <a:spLocks noChangeArrowheads="1"/>
          </p:cNvSpPr>
          <p:nvPr/>
        </p:nvSpPr>
        <p:spPr bwMode="auto">
          <a:xfrm>
            <a:off x="3418678" y="3789040"/>
            <a:ext cx="1225552" cy="400050"/>
          </a:xfrm>
          <a:prstGeom prst="rect">
            <a:avLst/>
          </a:prstGeom>
          <a:noFill/>
          <a:ln w="9525">
            <a:noFill/>
            <a:miter lim="800000"/>
            <a:headEnd/>
            <a:tailEnd/>
          </a:ln>
        </p:spPr>
        <p:txBody>
          <a:bodyPr wrap="square">
            <a:spAutoFit/>
          </a:bodyPr>
          <a:lstStyle/>
          <a:p>
            <a:pPr algn="ctr"/>
            <a:r>
              <a:rPr lang="fr-FR" sz="2000" b="1" dirty="0">
                <a:solidFill>
                  <a:schemeClr val="bg1"/>
                </a:solidFill>
              </a:rPr>
              <a:t>1200°C</a:t>
            </a:r>
          </a:p>
        </p:txBody>
      </p:sp>
      <p:sp>
        <p:nvSpPr>
          <p:cNvPr id="11" name="Rectangle 10"/>
          <p:cNvSpPr/>
          <p:nvPr/>
        </p:nvSpPr>
        <p:spPr>
          <a:xfrm rot="10800000">
            <a:off x="4577553" y="3033239"/>
            <a:ext cx="647700" cy="2519363"/>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p>
        </p:txBody>
      </p:sp>
      <p:cxnSp>
        <p:nvCxnSpPr>
          <p:cNvPr id="12" name="Connecteur droit 11"/>
          <p:cNvCxnSpPr/>
          <p:nvPr/>
        </p:nvCxnSpPr>
        <p:spPr>
          <a:xfrm>
            <a:off x="4572000" y="3789040"/>
            <a:ext cx="64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577553" y="4725144"/>
            <a:ext cx="64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0800000">
            <a:off x="5247548" y="3033238"/>
            <a:ext cx="1079500" cy="2519363"/>
          </a:xfrm>
          <a:prstGeom prst="rect">
            <a:avLst/>
          </a:prstGeom>
          <a:gradFill>
            <a:gsLst>
              <a:gs pos="0">
                <a:srgbClr val="03D4A8"/>
              </a:gs>
              <a:gs pos="25000">
                <a:srgbClr val="21D6E0"/>
              </a:gs>
              <a:gs pos="75000">
                <a:srgbClr val="0087E6"/>
              </a:gs>
              <a:gs pos="100000">
                <a:srgbClr val="005CB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0"/>
          <p:cNvSpPr txBox="1">
            <a:spLocks noChangeArrowheads="1"/>
          </p:cNvSpPr>
          <p:nvPr/>
        </p:nvSpPr>
        <p:spPr bwMode="auto">
          <a:xfrm>
            <a:off x="5247547" y="3789040"/>
            <a:ext cx="1081088" cy="400050"/>
          </a:xfrm>
          <a:prstGeom prst="rect">
            <a:avLst/>
          </a:prstGeom>
          <a:noFill/>
          <a:ln w="9525">
            <a:noFill/>
            <a:miter lim="800000"/>
            <a:headEnd/>
            <a:tailEnd/>
          </a:ln>
        </p:spPr>
        <p:txBody>
          <a:bodyPr>
            <a:spAutoFit/>
          </a:bodyPr>
          <a:lstStyle/>
          <a:p>
            <a:pPr algn="ctr"/>
            <a:r>
              <a:rPr lang="fr-FR" sz="2000" b="1">
                <a:solidFill>
                  <a:schemeClr val="bg1"/>
                </a:solidFill>
              </a:rPr>
              <a:t>180°C</a:t>
            </a:r>
          </a:p>
        </p:txBody>
      </p:sp>
      <p:cxnSp>
        <p:nvCxnSpPr>
          <p:cNvPr id="16" name="Connecteur droit avec flèche 15"/>
          <p:cNvCxnSpPr/>
          <p:nvPr/>
        </p:nvCxnSpPr>
        <p:spPr>
          <a:xfrm flipH="1" flipV="1">
            <a:off x="4331524" y="1933439"/>
            <a:ext cx="649287" cy="15128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8"/>
          <p:cNvSpPr txBox="1">
            <a:spLocks noChangeArrowheads="1"/>
          </p:cNvSpPr>
          <p:nvPr/>
        </p:nvSpPr>
        <p:spPr bwMode="auto">
          <a:xfrm>
            <a:off x="2599529" y="1467269"/>
            <a:ext cx="2863850" cy="369888"/>
          </a:xfrm>
          <a:prstGeom prst="rect">
            <a:avLst/>
          </a:prstGeom>
          <a:noFill/>
          <a:ln w="9525">
            <a:noFill/>
            <a:miter lim="800000"/>
            <a:headEnd/>
            <a:tailEnd/>
          </a:ln>
        </p:spPr>
        <p:txBody>
          <a:bodyPr wrap="none">
            <a:spAutoFit/>
          </a:bodyPr>
          <a:lstStyle/>
          <a:p>
            <a:pPr algn="ctr"/>
            <a:r>
              <a:rPr lang="fr-FR" dirty="0"/>
              <a:t>Etanche au gaz et fumées</a:t>
            </a:r>
          </a:p>
        </p:txBody>
      </p:sp>
      <p:cxnSp>
        <p:nvCxnSpPr>
          <p:cNvPr id="18" name="Connecteur droit avec flèche 17"/>
          <p:cNvCxnSpPr/>
          <p:nvPr/>
        </p:nvCxnSpPr>
        <p:spPr>
          <a:xfrm flipV="1">
            <a:off x="5652120" y="2470274"/>
            <a:ext cx="1008062" cy="7207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1"/>
          <p:cNvSpPr txBox="1">
            <a:spLocks noChangeArrowheads="1"/>
          </p:cNvSpPr>
          <p:nvPr/>
        </p:nvSpPr>
        <p:spPr bwMode="auto">
          <a:xfrm>
            <a:off x="5076825" y="1916113"/>
            <a:ext cx="3887788" cy="647700"/>
          </a:xfrm>
          <a:prstGeom prst="rect">
            <a:avLst/>
          </a:prstGeom>
          <a:noFill/>
          <a:ln w="9525">
            <a:noFill/>
            <a:miter lim="800000"/>
            <a:headEnd/>
            <a:tailEnd/>
          </a:ln>
        </p:spPr>
        <p:txBody>
          <a:bodyPr>
            <a:spAutoFit/>
          </a:bodyPr>
          <a:lstStyle/>
          <a:p>
            <a:r>
              <a:rPr lang="fr-FR" dirty="0"/>
              <a:t>Température maxi empêchant l’inflammabilité des biens à protéger.</a:t>
            </a:r>
          </a:p>
        </p:txBody>
      </p:sp>
      <p:pic>
        <p:nvPicPr>
          <p:cNvPr id="20" name="Picture 4" descr="http://t3.gstatic.com/images?q=tbn:ANd9GcQn_A9xaEuifIskehw6jXY9Eq-2GZ2K1Jv_-9eRa7rCM6hbCoE"/>
          <p:cNvPicPr>
            <a:picLocks noChangeAspect="1" noChangeArrowheads="1"/>
          </p:cNvPicPr>
          <p:nvPr/>
        </p:nvPicPr>
        <p:blipFill>
          <a:blip r:embed="rId5" cstate="print"/>
          <a:srcRect/>
          <a:stretch>
            <a:fillRect/>
          </a:stretch>
        </p:blipFill>
        <p:spPr bwMode="auto">
          <a:xfrm>
            <a:off x="6660232" y="3068960"/>
            <a:ext cx="1753644" cy="2468091"/>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99825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r>
              <a:rPr lang="fr-FR" sz="4000" kern="1200" dirty="0">
                <a:solidFill>
                  <a:srgbClr val="FFFF00"/>
                </a:solidFill>
                <a:latin typeface="Arial" charset="0"/>
                <a:ea typeface="+mn-ea"/>
                <a:cs typeface="Arial" charset="0"/>
              </a:rPr>
              <a:t>Comportement au feu du </a:t>
            </a:r>
            <a:r>
              <a:rPr lang="fr-FR" sz="4000" kern="1200" dirty="0" smtClean="0">
                <a:solidFill>
                  <a:srgbClr val="FFFF00"/>
                </a:solidFill>
                <a:latin typeface="Arial" charset="0"/>
                <a:ea typeface="+mn-ea"/>
                <a:cs typeface="Arial" charset="0"/>
              </a:rPr>
              <a:t>béton: </a:t>
            </a:r>
            <a:endParaRPr lang="fr-FR" sz="4000" dirty="0">
              <a:solidFill>
                <a:srgbClr val="FFFF00"/>
              </a:solidFill>
            </a:endParaRPr>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26</a:t>
            </a:fld>
            <a:endParaRPr lang="fr-FR" altLang="fr-FR"/>
          </a:p>
        </p:txBody>
      </p:sp>
      <p:graphicFrame>
        <p:nvGraphicFramePr>
          <p:cNvPr id="6" name="Tableau 5"/>
          <p:cNvGraphicFramePr>
            <a:graphicFrameLocks noGrp="1"/>
          </p:cNvGraphicFramePr>
          <p:nvPr>
            <p:extLst>
              <p:ext uri="{D42A27DB-BD31-4B8C-83A1-F6EECF244321}">
                <p14:modId xmlns:p14="http://schemas.microsoft.com/office/powerpoint/2010/main" val="1772990505"/>
              </p:ext>
            </p:extLst>
          </p:nvPr>
        </p:nvGraphicFramePr>
        <p:xfrm>
          <a:off x="387574" y="1268760"/>
          <a:ext cx="8280920" cy="4312920"/>
        </p:xfrm>
        <a:graphic>
          <a:graphicData uri="http://schemas.openxmlformats.org/drawingml/2006/table">
            <a:tbl>
              <a:tblPr firstRow="1" bandRow="1">
                <a:tableStyleId>{5C22544A-7EE6-4342-B048-85BDC9FD1C3A}</a:tableStyleId>
              </a:tblPr>
              <a:tblGrid>
                <a:gridCol w="2088232"/>
                <a:gridCol w="6192688"/>
              </a:tblGrid>
              <a:tr h="370840">
                <a:tc>
                  <a:txBody>
                    <a:bodyPr/>
                    <a:lstStyle/>
                    <a:p>
                      <a:pPr algn="ctr"/>
                      <a:r>
                        <a:rPr lang="fr-FR" dirty="0" smtClean="0">
                          <a:solidFill>
                            <a:srgbClr val="FF0000"/>
                          </a:solidFill>
                        </a:rPr>
                        <a:t>Températures</a:t>
                      </a:r>
                      <a:endParaRPr lang="fr-FR" dirty="0">
                        <a:solidFill>
                          <a:srgbClr val="FF0000"/>
                        </a:solidFill>
                      </a:endParaRPr>
                    </a:p>
                  </a:txBody>
                  <a:tcPr>
                    <a:solidFill>
                      <a:schemeClr val="bg1">
                        <a:lumMod val="65000"/>
                      </a:schemeClr>
                    </a:solidFill>
                  </a:tcPr>
                </a:tc>
                <a:tc>
                  <a:txBody>
                    <a:bodyPr/>
                    <a:lstStyle/>
                    <a:p>
                      <a:pPr algn="ctr"/>
                      <a:r>
                        <a:rPr lang="fr-FR" dirty="0" smtClean="0"/>
                        <a:t> </a:t>
                      </a:r>
                      <a:r>
                        <a:rPr lang="fr-FR" b="1" dirty="0" smtClean="0">
                          <a:solidFill>
                            <a:srgbClr val="0000FF"/>
                          </a:solidFill>
                        </a:rPr>
                        <a:t>Comportement</a:t>
                      </a:r>
                      <a:endParaRPr lang="fr-FR" b="1" dirty="0">
                        <a:solidFill>
                          <a:srgbClr val="0000FF"/>
                        </a:solidFill>
                      </a:endParaRPr>
                    </a:p>
                  </a:txBody>
                  <a:tcPr>
                    <a:solidFill>
                      <a:schemeClr val="bg1">
                        <a:lumMod val="65000"/>
                      </a:schemeClr>
                    </a:solidFill>
                  </a:tcPr>
                </a:tc>
              </a:tr>
              <a:tr h="370840">
                <a:tc>
                  <a:txBody>
                    <a:bodyPr/>
                    <a:lstStyle/>
                    <a:p>
                      <a:r>
                        <a:rPr lang="fr-FR" dirty="0" smtClean="0"/>
                        <a:t>Jusqu’à 100°C</a:t>
                      </a:r>
                      <a:endParaRPr lang="fr-FR" dirty="0"/>
                    </a:p>
                  </a:txBody>
                  <a:tcPr>
                    <a:solidFill>
                      <a:schemeClr val="bg1">
                        <a:lumMod val="65000"/>
                      </a:schemeClr>
                    </a:solidFill>
                  </a:tcPr>
                </a:tc>
                <a:tc>
                  <a:txBody>
                    <a:bodyPr/>
                    <a:lstStyle/>
                    <a:p>
                      <a:r>
                        <a:rPr lang="fr-FR" sz="1800" kern="1200" baseline="0" dirty="0" smtClean="0">
                          <a:solidFill>
                            <a:schemeClr val="dk1"/>
                          </a:solidFill>
                          <a:latin typeface="+mn-lt"/>
                          <a:ea typeface="+mn-ea"/>
                          <a:cs typeface="+mn-cs"/>
                        </a:rPr>
                        <a:t>simple dilatation</a:t>
                      </a:r>
                      <a:endParaRPr lang="fr-FR" dirty="0"/>
                    </a:p>
                  </a:txBody>
                  <a:tcPr>
                    <a:solidFill>
                      <a:schemeClr val="bg1">
                        <a:lumMod val="65000"/>
                      </a:schemeClr>
                    </a:solidFill>
                  </a:tcPr>
                </a:tc>
              </a:tr>
              <a:tr h="370840">
                <a:tc>
                  <a:txBody>
                    <a:bodyPr/>
                    <a:lstStyle/>
                    <a:p>
                      <a:r>
                        <a:rPr lang="fr-FR" dirty="0" smtClean="0"/>
                        <a:t>De 100 à 150°C</a:t>
                      </a:r>
                      <a:endParaRPr lang="fr-FR" dirty="0"/>
                    </a:p>
                  </a:txBody>
                  <a:tcPr>
                    <a:solidFill>
                      <a:schemeClr val="bg1">
                        <a:lumMod val="65000"/>
                      </a:schemeClr>
                    </a:solidFill>
                  </a:tcPr>
                </a:tc>
                <a:tc>
                  <a:txBody>
                    <a:bodyPr/>
                    <a:lstStyle/>
                    <a:p>
                      <a:r>
                        <a:rPr lang="fr-FR" sz="1800" kern="1200" baseline="0" dirty="0" smtClean="0">
                          <a:solidFill>
                            <a:schemeClr val="dk1"/>
                          </a:solidFill>
                          <a:latin typeface="+mn-lt"/>
                          <a:ea typeface="+mn-ea"/>
                          <a:cs typeface="+mn-cs"/>
                        </a:rPr>
                        <a:t>évaporation de l’eau des pores</a:t>
                      </a:r>
                      <a:endParaRPr lang="fr-FR" dirty="0"/>
                    </a:p>
                  </a:txBody>
                  <a:tcPr>
                    <a:solidFill>
                      <a:schemeClr val="bg1">
                        <a:lumMod val="65000"/>
                      </a:schemeClr>
                    </a:solidFill>
                  </a:tcPr>
                </a:tc>
              </a:tr>
              <a:tr h="370840">
                <a:tc>
                  <a:txBody>
                    <a:bodyPr/>
                    <a:lstStyle/>
                    <a:p>
                      <a:r>
                        <a:rPr lang="fr-FR" dirty="0" smtClean="0"/>
                        <a:t>De 150 à 180° C</a:t>
                      </a:r>
                      <a:endParaRPr lang="fr-FR" dirty="0"/>
                    </a:p>
                  </a:txBody>
                  <a:tcPr>
                    <a:solidFill>
                      <a:schemeClr val="bg1">
                        <a:lumMod val="65000"/>
                      </a:schemeClr>
                    </a:solidFill>
                  </a:tcPr>
                </a:tc>
                <a:tc>
                  <a:txBody>
                    <a:bodyPr/>
                    <a:lstStyle/>
                    <a:p>
                      <a:r>
                        <a:rPr lang="fr-FR" sz="1800" kern="1200" baseline="0" dirty="0" smtClean="0">
                          <a:solidFill>
                            <a:schemeClr val="dk1"/>
                          </a:solidFill>
                          <a:latin typeface="+mn-lt"/>
                          <a:ea typeface="+mn-ea"/>
                          <a:cs typeface="+mn-cs"/>
                        </a:rPr>
                        <a:t>l’eau d’hydratation est libérée, la pâte de ciment se contracte</a:t>
                      </a:r>
                      <a:endParaRPr lang="fr-FR" dirty="0"/>
                    </a:p>
                  </a:txBody>
                  <a:tcPr>
                    <a:solidFill>
                      <a:schemeClr val="bg1">
                        <a:lumMod val="65000"/>
                      </a:schemeClr>
                    </a:solidFill>
                  </a:tcPr>
                </a:tc>
              </a:tr>
              <a:tr h="370840">
                <a:tc>
                  <a:txBody>
                    <a:bodyPr/>
                    <a:lstStyle/>
                    <a:p>
                      <a:r>
                        <a:rPr lang="fr-FR" dirty="0" smtClean="0"/>
                        <a:t>De 400 à 500° C</a:t>
                      </a:r>
                      <a:endParaRPr lang="fr-FR" dirty="0"/>
                    </a:p>
                  </a:txBody>
                  <a:tcPr>
                    <a:solidFill>
                      <a:schemeClr val="bg1">
                        <a:lumMod val="65000"/>
                      </a:schemeClr>
                    </a:solidFill>
                  </a:tcPr>
                </a:tc>
                <a:tc>
                  <a:txBody>
                    <a:bodyPr/>
                    <a:lstStyle/>
                    <a:p>
                      <a:r>
                        <a:rPr lang="fr-FR" sz="1800" kern="1200" baseline="0" dirty="0" smtClean="0">
                          <a:solidFill>
                            <a:schemeClr val="dk1"/>
                          </a:solidFill>
                          <a:latin typeface="+mn-lt"/>
                          <a:ea typeface="+mn-ea"/>
                          <a:cs typeface="+mn-cs"/>
                        </a:rPr>
                        <a:t>l’hydroxyde de calcium se décompose en </a:t>
                      </a:r>
                      <a:r>
                        <a:rPr lang="fr-FR" sz="1800" kern="1200" baseline="0" dirty="0" err="1" smtClean="0">
                          <a:solidFill>
                            <a:schemeClr val="dk1"/>
                          </a:solidFill>
                          <a:latin typeface="+mn-lt"/>
                          <a:ea typeface="+mn-ea"/>
                          <a:cs typeface="+mn-cs"/>
                        </a:rPr>
                        <a:t>CaO</a:t>
                      </a:r>
                      <a:r>
                        <a:rPr lang="fr-FR" sz="1800" kern="1200" baseline="0" dirty="0" smtClean="0">
                          <a:solidFill>
                            <a:schemeClr val="dk1"/>
                          </a:solidFill>
                          <a:latin typeface="+mn-lt"/>
                          <a:ea typeface="+mn-ea"/>
                          <a:cs typeface="+mn-cs"/>
                        </a:rPr>
                        <a:t> et H2O</a:t>
                      </a:r>
                    </a:p>
                    <a:p>
                      <a:r>
                        <a:rPr lang="fr-FR" sz="1800" kern="1200" baseline="0" dirty="0" smtClean="0">
                          <a:solidFill>
                            <a:schemeClr val="dk1"/>
                          </a:solidFill>
                          <a:latin typeface="+mn-lt"/>
                          <a:ea typeface="+mn-ea"/>
                          <a:cs typeface="+mn-cs"/>
                        </a:rPr>
                        <a:t>La vapeur d’eau peut engendrer un phénomène d’écaillage</a:t>
                      </a:r>
                      <a:endParaRPr lang="fr-FR" dirty="0"/>
                    </a:p>
                  </a:txBody>
                  <a:tcPr>
                    <a:solidFill>
                      <a:schemeClr val="bg1">
                        <a:lumMod val="65000"/>
                      </a:schemeClr>
                    </a:solidFill>
                  </a:tcPr>
                </a:tc>
              </a:tr>
              <a:tr h="370840">
                <a:tc>
                  <a:txBody>
                    <a:bodyPr/>
                    <a:lstStyle/>
                    <a:p>
                      <a:r>
                        <a:rPr lang="fr-FR" dirty="0" smtClean="0"/>
                        <a:t>A partir de 800°C</a:t>
                      </a:r>
                      <a:endParaRPr lang="fr-FR" dirty="0"/>
                    </a:p>
                  </a:txBody>
                  <a:tcPr>
                    <a:solidFill>
                      <a:schemeClr val="bg1">
                        <a:lumMod val="65000"/>
                      </a:schemeClr>
                    </a:solidFill>
                  </a:tcPr>
                </a:tc>
                <a:tc>
                  <a:txBody>
                    <a:bodyPr/>
                    <a:lstStyle/>
                    <a:p>
                      <a:r>
                        <a:rPr lang="fr-FR" sz="1800" kern="1200" baseline="0" dirty="0" smtClean="0">
                          <a:solidFill>
                            <a:schemeClr val="dk1"/>
                          </a:solidFill>
                          <a:latin typeface="+mn-lt"/>
                          <a:ea typeface="+mn-ea"/>
                          <a:cs typeface="+mn-cs"/>
                        </a:rPr>
                        <a:t>le calcaire se décompose (en granulats, par exemple)</a:t>
                      </a:r>
                      <a:endParaRPr lang="fr-FR" dirty="0" smtClean="0"/>
                    </a:p>
                    <a:p>
                      <a:endParaRPr lang="fr-FR" dirty="0"/>
                    </a:p>
                  </a:txBody>
                  <a:tcPr>
                    <a:solidFill>
                      <a:schemeClr val="bg1">
                        <a:lumMod val="65000"/>
                      </a:schemeClr>
                    </a:solidFill>
                  </a:tcPr>
                </a:tc>
              </a:tr>
              <a:tr h="370840">
                <a:tc>
                  <a:txBody>
                    <a:bodyPr/>
                    <a:lstStyle/>
                    <a:p>
                      <a:r>
                        <a:rPr lang="fr-FR" dirty="0" smtClean="0"/>
                        <a:t>De 1150 à 1200°C</a:t>
                      </a:r>
                      <a:endParaRPr lang="fr-FR" dirty="0"/>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dk1"/>
                          </a:solidFill>
                          <a:latin typeface="+mn-lt"/>
                          <a:ea typeface="+mn-ea"/>
                          <a:cs typeface="+mn-cs"/>
                        </a:rPr>
                        <a:t>le calcaire se décompose (en granulats, par exemple)</a:t>
                      </a:r>
                      <a:endParaRPr lang="fr-FR" dirty="0" smtClean="0"/>
                    </a:p>
                    <a:p>
                      <a:endParaRPr lang="fr-FR" dirty="0"/>
                    </a:p>
                  </a:txBody>
                  <a:tcPr>
                    <a:solidFill>
                      <a:schemeClr val="bg1">
                        <a:lumMod val="65000"/>
                      </a:schemeClr>
                    </a:solidFill>
                  </a:tcPr>
                </a:tc>
              </a:tr>
              <a:tr h="370840">
                <a:tc>
                  <a:txBody>
                    <a:bodyPr/>
                    <a:lstStyle/>
                    <a:p>
                      <a:r>
                        <a:rPr lang="fr-FR" dirty="0" smtClean="0"/>
                        <a:t>De 1300 à 1400°C</a:t>
                      </a:r>
                      <a:endParaRPr lang="fr-FR" dirty="0"/>
                    </a:p>
                  </a:txBody>
                  <a:tcPr>
                    <a:solidFill>
                      <a:schemeClr val="bg1">
                        <a:lumMod val="65000"/>
                      </a:schemeClr>
                    </a:solidFill>
                  </a:tcPr>
                </a:tc>
                <a:tc>
                  <a:txBody>
                    <a:bodyPr/>
                    <a:lstStyle/>
                    <a:p>
                      <a:r>
                        <a:rPr lang="fr-FR" sz="1800" kern="1200" baseline="0" dirty="0" smtClean="0">
                          <a:solidFill>
                            <a:schemeClr val="dk1"/>
                          </a:solidFill>
                          <a:latin typeface="+mn-lt"/>
                          <a:ea typeface="+mn-ea"/>
                          <a:cs typeface="+mn-cs"/>
                        </a:rPr>
                        <a:t>le béton est en masse fondue</a:t>
                      </a:r>
                      <a:endParaRPr lang="fr-FR" dirty="0"/>
                    </a:p>
                  </a:txBody>
                  <a:tcPr>
                    <a:solidFill>
                      <a:schemeClr val="bg1">
                        <a:lumMod val="65000"/>
                      </a:schemeClr>
                    </a:solidFill>
                  </a:tcPr>
                </a:tc>
              </a:tr>
            </a:tbl>
          </a:graphicData>
        </a:graphic>
      </p:graphicFrame>
    </p:spTree>
    <p:extLst>
      <p:ext uri="{BB962C8B-B14F-4D97-AF65-F5344CB8AC3E}">
        <p14:creationId xmlns:p14="http://schemas.microsoft.com/office/powerpoint/2010/main" val="70503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96752"/>
          </a:xfrm>
        </p:spPr>
        <p:txBody>
          <a:bodyPr/>
          <a:lstStyle/>
          <a:p>
            <a:pPr lvl="0" algn="ctr" defTabSz="914400" eaLnBrk="1" hangingPunct="1"/>
            <a:r>
              <a:rPr lang="fr-FR" kern="1200" dirty="0">
                <a:solidFill>
                  <a:srgbClr val="FFFF00"/>
                </a:solidFill>
                <a:latin typeface="Arial" charset="0"/>
                <a:ea typeface="+mn-ea"/>
                <a:cs typeface="Arial" charset="0"/>
              </a:rPr>
              <a:t>Comportement du béton aux températures </a:t>
            </a:r>
            <a:r>
              <a:rPr lang="fr-FR" kern="1200" dirty="0" smtClean="0">
                <a:solidFill>
                  <a:srgbClr val="FFFF00"/>
                </a:solidFill>
                <a:latin typeface="Arial" charset="0"/>
                <a:ea typeface="+mn-ea"/>
                <a:cs typeface="Arial" charset="0"/>
              </a:rPr>
              <a:t>élevées:</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27</a:t>
            </a:fld>
            <a:endParaRPr lang="fr-FR" altLang="fr-FR"/>
          </a:p>
        </p:txBody>
      </p:sp>
      <p:sp>
        <p:nvSpPr>
          <p:cNvPr id="6" name="Rectangle 1"/>
          <p:cNvSpPr>
            <a:spLocks noChangeArrowheads="1"/>
          </p:cNvSpPr>
          <p:nvPr/>
        </p:nvSpPr>
        <p:spPr bwMode="auto">
          <a:xfrm>
            <a:off x="179512" y="980728"/>
            <a:ext cx="8569325" cy="1815882"/>
          </a:xfrm>
          <a:prstGeom prst="rect">
            <a:avLst/>
          </a:prstGeom>
          <a:noFill/>
          <a:ln w="9525">
            <a:noFill/>
            <a:miter lim="800000"/>
            <a:headEnd/>
            <a:tailEnd/>
          </a:ln>
        </p:spPr>
        <p:txBody>
          <a:bodyPr>
            <a:spAutoFit/>
          </a:bodyPr>
          <a:lstStyle/>
          <a:p>
            <a:pPr algn="l"/>
            <a:endParaRPr lang="fr-FR" b="1" dirty="0"/>
          </a:p>
          <a:p>
            <a:pPr algn="l">
              <a:buFont typeface="Wingdings" pitchFamily="2" charset="2"/>
              <a:buChar char="Ø"/>
            </a:pPr>
            <a:r>
              <a:rPr lang="fr-FR" dirty="0"/>
              <a:t> L'expérience montre que la résistance au feu des structures en béton est assurée alors que le béton est situé dans une ambiance à plus de 1000 degrés. Une altération est visible en surface qui ne se retrouve pas dans l’épaisseur. Le béton présente en effet une inertie à la propagation du flux de chaleur dans sa masse et la température ne s'y élève que lentement.</a:t>
            </a:r>
          </a:p>
          <a:p>
            <a:pPr algn="l"/>
            <a:endParaRPr lang="fr-FR" dirty="0"/>
          </a:p>
        </p:txBody>
      </p:sp>
      <p:sp>
        <p:nvSpPr>
          <p:cNvPr id="7" name="Rectangle 4"/>
          <p:cNvSpPr>
            <a:spLocks noChangeArrowheads="1"/>
          </p:cNvSpPr>
          <p:nvPr/>
        </p:nvSpPr>
        <p:spPr bwMode="auto">
          <a:xfrm>
            <a:off x="0" y="2492896"/>
            <a:ext cx="8496300" cy="922338"/>
          </a:xfrm>
          <a:prstGeom prst="rect">
            <a:avLst/>
          </a:prstGeom>
          <a:noFill/>
          <a:ln w="9525">
            <a:noFill/>
            <a:miter lim="800000"/>
            <a:headEnd/>
            <a:tailEnd/>
          </a:ln>
        </p:spPr>
        <p:txBody>
          <a:bodyPr>
            <a:spAutoFit/>
          </a:bodyPr>
          <a:lstStyle/>
          <a:p>
            <a:pPr>
              <a:buFont typeface="Wingdings" pitchFamily="2" charset="2"/>
              <a:buChar char="Ø"/>
            </a:pPr>
            <a:r>
              <a:rPr lang="fr-FR" dirty="0"/>
              <a:t> Les évolutions et les altérations du béton en cas de hausse de température (à partir de 250 °) se traduisent par un affaiblissement de la résistance à la compression du matériau.</a:t>
            </a:r>
          </a:p>
        </p:txBody>
      </p:sp>
      <p:pic>
        <p:nvPicPr>
          <p:cNvPr id="8" name="Picture 2" descr="http://www.necs.fr/photos/poteau-flamme_big.jpg"/>
          <p:cNvPicPr>
            <a:picLocks noChangeAspect="1" noChangeArrowheads="1"/>
          </p:cNvPicPr>
          <p:nvPr/>
        </p:nvPicPr>
        <p:blipFill>
          <a:blip r:embed="rId2" cstate="print"/>
          <a:srcRect/>
          <a:stretch>
            <a:fillRect/>
          </a:stretch>
        </p:blipFill>
        <p:spPr bwMode="auto">
          <a:xfrm>
            <a:off x="179388" y="3419359"/>
            <a:ext cx="3816350" cy="2432050"/>
          </a:xfrm>
          <a:prstGeom prst="rect">
            <a:avLst/>
          </a:prstGeom>
          <a:noFill/>
          <a:ln w="9525">
            <a:noFill/>
            <a:miter lim="800000"/>
            <a:headEnd/>
            <a:tailEnd/>
          </a:ln>
        </p:spPr>
      </p:pic>
      <p:sp>
        <p:nvSpPr>
          <p:cNvPr id="9" name="Double flèche horizontale 8"/>
          <p:cNvSpPr/>
          <p:nvPr/>
        </p:nvSpPr>
        <p:spPr>
          <a:xfrm>
            <a:off x="4067969" y="4419484"/>
            <a:ext cx="1008062" cy="431800"/>
          </a:xfrm>
          <a:prstGeom prst="lef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 name="Picture 4" descr="carte de temperature">
            <a:hlinkClick r:id="rId3" tooltip="cliquez pour agrandir"/>
          </p:cNvPr>
          <p:cNvPicPr>
            <a:picLocks noChangeAspect="1" noChangeArrowheads="1"/>
          </p:cNvPicPr>
          <p:nvPr/>
        </p:nvPicPr>
        <p:blipFill>
          <a:blip r:embed="rId4" cstate="print"/>
          <a:srcRect/>
          <a:stretch>
            <a:fillRect/>
          </a:stretch>
        </p:blipFill>
        <p:spPr bwMode="auto">
          <a:xfrm>
            <a:off x="5148262" y="3504004"/>
            <a:ext cx="3254375" cy="2447925"/>
          </a:xfrm>
          <a:prstGeom prst="rect">
            <a:avLst/>
          </a:prstGeom>
          <a:noFill/>
          <a:ln w="9525">
            <a:noFill/>
            <a:miter lim="800000"/>
            <a:headEnd/>
            <a:tailEnd/>
          </a:ln>
        </p:spPr>
      </p:pic>
    </p:spTree>
    <p:extLst>
      <p:ext uri="{BB962C8B-B14F-4D97-AF65-F5344CB8AC3E}">
        <p14:creationId xmlns:p14="http://schemas.microsoft.com/office/powerpoint/2010/main" val="354961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68760"/>
          </a:xfrm>
        </p:spPr>
        <p:txBody>
          <a:bodyPr/>
          <a:lstStyle/>
          <a:p>
            <a:pPr lvl="0" algn="ctr" defTabSz="914400" eaLnBrk="1" hangingPunct="1"/>
            <a:r>
              <a:rPr lang="fr-FR" sz="4000" kern="1200" dirty="0">
                <a:solidFill>
                  <a:srgbClr val="FFFF00"/>
                </a:solidFill>
                <a:latin typeface="Arial" charset="0"/>
                <a:ea typeface="+mn-ea"/>
                <a:cs typeface="Arial" charset="0"/>
              </a:rPr>
              <a:t>Comportement au feu des structures en </a:t>
            </a:r>
            <a:r>
              <a:rPr lang="fr-FR" sz="4000" kern="1200" dirty="0" smtClean="0">
                <a:solidFill>
                  <a:srgbClr val="FFFF00"/>
                </a:solidFill>
                <a:latin typeface="Arial" charset="0"/>
                <a:ea typeface="+mn-ea"/>
                <a:cs typeface="Arial" charset="0"/>
              </a:rPr>
              <a:t>béton:</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28</a:t>
            </a:fld>
            <a:endParaRPr lang="fr-FR" altLang="fr-FR"/>
          </a:p>
        </p:txBody>
      </p:sp>
      <p:sp>
        <p:nvSpPr>
          <p:cNvPr id="6" name="Rectangle 1"/>
          <p:cNvSpPr>
            <a:spLocks noChangeArrowheads="1"/>
          </p:cNvSpPr>
          <p:nvPr/>
        </p:nvSpPr>
        <p:spPr bwMode="auto">
          <a:xfrm>
            <a:off x="179512" y="1340768"/>
            <a:ext cx="8640763" cy="2062103"/>
          </a:xfrm>
          <a:prstGeom prst="rect">
            <a:avLst/>
          </a:prstGeom>
          <a:noFill/>
          <a:ln w="9525">
            <a:noFill/>
            <a:miter lim="800000"/>
            <a:headEnd/>
            <a:tailEnd/>
          </a:ln>
        </p:spPr>
        <p:txBody>
          <a:bodyPr>
            <a:spAutoFit/>
          </a:bodyPr>
          <a:lstStyle/>
          <a:p>
            <a:pPr algn="l"/>
            <a:r>
              <a:rPr lang="fr-FR" dirty="0"/>
              <a:t>Les températures mesurées dans le béton montrent leur rapide décroissance en fonction de l’éloignement de la surface exposée au feu: après une heure</a:t>
            </a:r>
          </a:p>
          <a:p>
            <a:pPr algn="l"/>
            <a:r>
              <a:rPr lang="fr-FR" dirty="0"/>
              <a:t>d’exposition, 500 °C à 1,5 cm, 350 °C à 3 cm et 100 °C à 7,5 cm de profondeur. Lorsque l’on sait que le béton dispose encore de 50 à 60 % de sa capacité</a:t>
            </a:r>
          </a:p>
          <a:p>
            <a:pPr algn="l"/>
            <a:r>
              <a:rPr lang="fr-FR" dirty="0"/>
              <a:t>de résistance à 600 °C – ce qui constitue un avantage par rapport à l’acier qui, à cette température présente un affaiblissement de ses caractéristiques mécaniques de 75 à 80 %. On peut en conclure que la stabilité d’une structure est, dans la plupart des cas, assurée pendant une durée largement suffisante à une intervention et à l’évacuation des occupants.</a:t>
            </a:r>
          </a:p>
        </p:txBody>
      </p:sp>
      <p:pic>
        <p:nvPicPr>
          <p:cNvPr id="7" name="Picture 2" descr="http://t2.gstatic.com/images?q=tbn:ANd9GcTAVXPVw7yhWvY43kkE8fUSdxbm2h44NwQNY0cOmzi2g03HosSi"/>
          <p:cNvPicPr>
            <a:picLocks noChangeAspect="1" noChangeArrowheads="1"/>
          </p:cNvPicPr>
          <p:nvPr/>
        </p:nvPicPr>
        <p:blipFill>
          <a:blip r:embed="rId2" cstate="print"/>
          <a:srcRect/>
          <a:stretch>
            <a:fillRect/>
          </a:stretch>
        </p:blipFill>
        <p:spPr bwMode="auto">
          <a:xfrm>
            <a:off x="2699792" y="3645024"/>
            <a:ext cx="3600400" cy="2406020"/>
          </a:xfrm>
          <a:prstGeom prst="rect">
            <a:avLst/>
          </a:prstGeom>
          <a:noFill/>
          <a:ln w="19050">
            <a:solidFill>
              <a:srgbClr val="FFFF00"/>
            </a:solidFill>
            <a:miter lim="800000"/>
            <a:headEnd/>
            <a:tailEnd/>
          </a:ln>
        </p:spPr>
      </p:pic>
      <p:sp>
        <p:nvSpPr>
          <p:cNvPr id="8" name="Rectangle 4"/>
          <p:cNvSpPr>
            <a:spLocks noChangeArrowheads="1"/>
          </p:cNvSpPr>
          <p:nvPr/>
        </p:nvSpPr>
        <p:spPr bwMode="auto">
          <a:xfrm>
            <a:off x="1259632" y="6093296"/>
            <a:ext cx="6408738" cy="307975"/>
          </a:xfrm>
          <a:prstGeom prst="rect">
            <a:avLst/>
          </a:prstGeom>
          <a:noFill/>
          <a:ln w="9525">
            <a:noFill/>
            <a:miter lim="800000"/>
            <a:headEnd/>
            <a:tailEnd/>
          </a:ln>
        </p:spPr>
        <p:txBody>
          <a:bodyPr>
            <a:spAutoFit/>
          </a:bodyPr>
          <a:lstStyle/>
          <a:p>
            <a:pPr algn="ctr"/>
            <a:r>
              <a:rPr lang="fr-FR" sz="1400" i="1" dirty="0"/>
              <a:t>Le tunnel du Mont Blanc après l'incendie du 24 mars 1999 </a:t>
            </a:r>
          </a:p>
        </p:txBody>
      </p:sp>
    </p:spTree>
    <p:extLst>
      <p:ext uri="{BB962C8B-B14F-4D97-AF65-F5344CB8AC3E}">
        <p14:creationId xmlns:p14="http://schemas.microsoft.com/office/powerpoint/2010/main" val="4234726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defTabSz="914400" eaLnBrk="1" hangingPunct="1"/>
            <a:r>
              <a:rPr lang="fr-FR" sz="3200" kern="1200" dirty="0" smtClean="0">
                <a:solidFill>
                  <a:srgbClr val="FFFF00"/>
                </a:solidFill>
                <a:latin typeface="Arial" charset="0"/>
                <a:ea typeface="+mn-ea"/>
                <a:cs typeface="Arial" charset="0"/>
              </a:rPr>
              <a:t>L’effet « </a:t>
            </a:r>
            <a:r>
              <a:rPr lang="fr-FR" sz="3200" kern="1200" dirty="0" err="1" smtClean="0">
                <a:solidFill>
                  <a:srgbClr val="FFFF00"/>
                </a:solidFill>
                <a:latin typeface="Arial" charset="0"/>
                <a:ea typeface="+mn-ea"/>
                <a:cs typeface="Arial" charset="0"/>
              </a:rPr>
              <a:t>Spalling</a:t>
            </a:r>
            <a:r>
              <a:rPr lang="fr-FR" sz="3200" kern="1200" dirty="0">
                <a:solidFill>
                  <a:srgbClr val="FFFF00"/>
                </a:solidFill>
                <a:latin typeface="Arial" charset="0"/>
                <a:ea typeface="+mn-ea"/>
                <a:cs typeface="Arial" charset="0"/>
              </a:rPr>
              <a:t> »   (effritement ou écaillage</a:t>
            </a:r>
            <a:r>
              <a:rPr lang="fr-FR" sz="3200" kern="1200" dirty="0" smtClean="0">
                <a:solidFill>
                  <a:srgbClr val="FFFF00"/>
                </a:solidFill>
                <a:latin typeface="Arial" charset="0"/>
                <a:ea typeface="+mn-ea"/>
                <a:cs typeface="Arial" charset="0"/>
              </a:rPr>
              <a:t>)</a:t>
            </a:r>
            <a:endParaRPr lang="fr-FR" sz="3200" dirty="0">
              <a:solidFill>
                <a:srgbClr val="FFFF00"/>
              </a:solidFill>
            </a:endParaRPr>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29</a:t>
            </a:fld>
            <a:endParaRPr lang="fr-FR" altLang="fr-FR"/>
          </a:p>
        </p:txBody>
      </p:sp>
      <p:pic>
        <p:nvPicPr>
          <p:cNvPr id="6" name="leadpic" descr="http://www.iaaiquebec.ca/wp-content/themes/IAAI/images/effritementbeton.jpg"/>
          <p:cNvPicPr>
            <a:picLocks noGrp="1"/>
          </p:cNvPicPr>
          <p:nvPr>
            <p:ph idx="4294967295"/>
          </p:nvPr>
        </p:nvPicPr>
        <p:blipFill>
          <a:blip r:embed="rId2" cstate="print"/>
          <a:srcRect/>
          <a:stretch>
            <a:fillRect/>
          </a:stretch>
        </p:blipFill>
        <p:spPr>
          <a:xfrm>
            <a:off x="277590" y="1268760"/>
            <a:ext cx="4319587" cy="2590800"/>
          </a:xfrm>
          <a:ln w="19050">
            <a:solidFill>
              <a:srgbClr val="FFFF00"/>
            </a:solidFill>
          </a:ln>
        </p:spPr>
      </p:pic>
      <p:pic>
        <p:nvPicPr>
          <p:cNvPr id="7" name="Picture 2" descr="C:\Users\LAURENT\Pictures\Fort Avril 11\DSC01429.JPG"/>
          <p:cNvPicPr>
            <a:picLocks noChangeAspect="1" noChangeArrowheads="1"/>
          </p:cNvPicPr>
          <p:nvPr/>
        </p:nvPicPr>
        <p:blipFill>
          <a:blip r:embed="rId3" cstate="print"/>
          <a:srcRect/>
          <a:stretch>
            <a:fillRect/>
          </a:stretch>
        </p:blipFill>
        <p:spPr bwMode="auto">
          <a:xfrm>
            <a:off x="4847654" y="1290985"/>
            <a:ext cx="3851275" cy="2568575"/>
          </a:xfrm>
          <a:prstGeom prst="rect">
            <a:avLst/>
          </a:prstGeom>
          <a:noFill/>
          <a:ln w="19050">
            <a:solidFill>
              <a:srgbClr val="FFFF00"/>
            </a:solidFill>
            <a:miter lim="800000"/>
            <a:headEnd/>
            <a:tailEnd/>
          </a:ln>
        </p:spPr>
      </p:pic>
      <p:sp>
        <p:nvSpPr>
          <p:cNvPr id="8" name="Rectangle 9"/>
          <p:cNvSpPr>
            <a:spLocks noChangeArrowheads="1"/>
          </p:cNvSpPr>
          <p:nvPr/>
        </p:nvSpPr>
        <p:spPr bwMode="auto">
          <a:xfrm>
            <a:off x="1596008" y="1279872"/>
            <a:ext cx="1682750" cy="400050"/>
          </a:xfrm>
          <a:prstGeom prst="rect">
            <a:avLst/>
          </a:prstGeom>
          <a:noFill/>
          <a:ln w="9525">
            <a:noFill/>
            <a:miter lim="800000"/>
            <a:headEnd/>
            <a:tailEnd/>
          </a:ln>
        </p:spPr>
        <p:txBody>
          <a:bodyPr wrap="none">
            <a:spAutoFit/>
          </a:bodyPr>
          <a:lstStyle/>
          <a:p>
            <a:pPr algn="ctr"/>
            <a:r>
              <a:rPr lang="fr-FR" sz="2000" b="1" dirty="0">
                <a:solidFill>
                  <a:srgbClr val="FFFF00"/>
                </a:solidFill>
              </a:rPr>
              <a:t>400 à 500° C</a:t>
            </a:r>
          </a:p>
        </p:txBody>
      </p:sp>
      <p:sp>
        <p:nvSpPr>
          <p:cNvPr id="9" name="AutoShape 9"/>
          <p:cNvSpPr>
            <a:spLocks noChangeArrowheads="1"/>
          </p:cNvSpPr>
          <p:nvPr/>
        </p:nvSpPr>
        <p:spPr bwMode="auto">
          <a:xfrm>
            <a:off x="623888" y="3026568"/>
            <a:ext cx="3744912" cy="719138"/>
          </a:xfrm>
          <a:prstGeom prst="irregularSeal1">
            <a:avLst/>
          </a:prstGeom>
          <a:solidFill>
            <a:schemeClr val="accent1">
              <a:alpha val="0"/>
            </a:schemeClr>
          </a:solidFill>
          <a:ln w="28575">
            <a:solidFill>
              <a:srgbClr val="FFFF00"/>
            </a:solidFill>
            <a:miter lim="800000"/>
            <a:headEnd/>
            <a:tailEnd/>
          </a:ln>
        </p:spPr>
        <p:txBody>
          <a:bodyPr wrap="none" anchor="ctr"/>
          <a:lstStyle/>
          <a:p>
            <a:pPr algn="ctr"/>
            <a:endParaRPr lang="fr-FR"/>
          </a:p>
        </p:txBody>
      </p:sp>
      <p:sp>
        <p:nvSpPr>
          <p:cNvPr id="10" name="AutoShape 9"/>
          <p:cNvSpPr>
            <a:spLocks noChangeArrowheads="1"/>
          </p:cNvSpPr>
          <p:nvPr/>
        </p:nvSpPr>
        <p:spPr bwMode="auto">
          <a:xfrm>
            <a:off x="5027041" y="1290985"/>
            <a:ext cx="3671888" cy="2016125"/>
          </a:xfrm>
          <a:prstGeom prst="irregularSeal1">
            <a:avLst/>
          </a:prstGeom>
          <a:solidFill>
            <a:schemeClr val="accent1">
              <a:alpha val="0"/>
            </a:schemeClr>
          </a:solidFill>
          <a:ln w="28575">
            <a:solidFill>
              <a:srgbClr val="FFFF00"/>
            </a:solidFill>
            <a:miter lim="800000"/>
            <a:headEnd/>
            <a:tailEnd/>
          </a:ln>
        </p:spPr>
        <p:txBody>
          <a:bodyPr wrap="none" anchor="ctr"/>
          <a:lstStyle/>
          <a:p>
            <a:pPr algn="ctr"/>
            <a:endParaRPr lang="fr-FR"/>
          </a:p>
        </p:txBody>
      </p:sp>
      <p:sp>
        <p:nvSpPr>
          <p:cNvPr id="11" name="Rectangle 8"/>
          <p:cNvSpPr>
            <a:spLocks noChangeArrowheads="1"/>
          </p:cNvSpPr>
          <p:nvPr/>
        </p:nvSpPr>
        <p:spPr bwMode="auto">
          <a:xfrm>
            <a:off x="4572000" y="3284091"/>
            <a:ext cx="4572000" cy="646112"/>
          </a:xfrm>
          <a:prstGeom prst="rect">
            <a:avLst/>
          </a:prstGeom>
          <a:noFill/>
          <a:ln w="9525">
            <a:noFill/>
            <a:miter lim="800000"/>
            <a:headEnd/>
            <a:tailEnd/>
          </a:ln>
        </p:spPr>
        <p:txBody>
          <a:bodyPr>
            <a:spAutoFit/>
          </a:bodyPr>
          <a:lstStyle/>
          <a:p>
            <a:pPr algn="ctr"/>
            <a:r>
              <a:rPr lang="fr-FR" b="1" dirty="0">
                <a:solidFill>
                  <a:schemeClr val="bg1"/>
                </a:solidFill>
              </a:rPr>
              <a:t>La vapeur d’eau peut engendrer un phénomène d’écaillage</a:t>
            </a:r>
          </a:p>
        </p:txBody>
      </p:sp>
      <p:sp>
        <p:nvSpPr>
          <p:cNvPr id="12" name="Rectangle 4"/>
          <p:cNvSpPr>
            <a:spLocks noChangeArrowheads="1"/>
          </p:cNvSpPr>
          <p:nvPr/>
        </p:nvSpPr>
        <p:spPr bwMode="auto">
          <a:xfrm>
            <a:off x="179388" y="3914774"/>
            <a:ext cx="8642350" cy="1323439"/>
          </a:xfrm>
          <a:prstGeom prst="rect">
            <a:avLst/>
          </a:prstGeom>
          <a:noFill/>
          <a:ln w="9525">
            <a:noFill/>
            <a:miter lim="800000"/>
            <a:headEnd/>
            <a:tailEnd/>
          </a:ln>
        </p:spPr>
        <p:txBody>
          <a:bodyPr>
            <a:spAutoFit/>
          </a:bodyPr>
          <a:lstStyle/>
          <a:p>
            <a:pPr algn="l"/>
            <a:r>
              <a:rPr lang="fr-FR" dirty="0"/>
              <a:t>Cette singularité, qui se manifeste sur des surfaces de béton, de maçonnerie </a:t>
            </a:r>
          </a:p>
          <a:p>
            <a:pPr algn="l"/>
            <a:r>
              <a:rPr lang="fr-FR" dirty="0"/>
              <a:t>ou de briques, s’observe parfois à la suite d’un incendie dont une forte élévation de température, engendrée par une chaleur intense et prolongée, génère une déshydratation accrue des matériaux exposés et exerce, dans ceux ci une force mécanique provoquant l’écaillage ou l’éclatement « l’effet </a:t>
            </a:r>
            <a:r>
              <a:rPr lang="fr-FR" dirty="0" err="1"/>
              <a:t>spalling</a:t>
            </a:r>
            <a:r>
              <a:rPr lang="fr-FR" dirty="0"/>
              <a:t> ».</a:t>
            </a:r>
          </a:p>
        </p:txBody>
      </p:sp>
      <p:sp>
        <p:nvSpPr>
          <p:cNvPr id="13" name="Rectangle 14"/>
          <p:cNvSpPr>
            <a:spLocks noChangeArrowheads="1"/>
          </p:cNvSpPr>
          <p:nvPr/>
        </p:nvSpPr>
        <p:spPr bwMode="auto">
          <a:xfrm>
            <a:off x="250825" y="5301208"/>
            <a:ext cx="8893175" cy="831850"/>
          </a:xfrm>
          <a:prstGeom prst="rect">
            <a:avLst/>
          </a:prstGeom>
          <a:noFill/>
          <a:ln w="9525">
            <a:noFill/>
            <a:miter lim="800000"/>
            <a:headEnd/>
            <a:tailEnd/>
          </a:ln>
        </p:spPr>
        <p:txBody>
          <a:bodyPr>
            <a:spAutoFit/>
          </a:bodyPr>
          <a:lstStyle/>
          <a:p>
            <a:pPr algn="l"/>
            <a:r>
              <a:rPr lang="fr-FR" sz="1600" b="1" dirty="0">
                <a:solidFill>
                  <a:srgbClr val="FF0000"/>
                </a:solidFill>
              </a:rPr>
              <a:t>Il convient de rappeler que l’affirmation voulant que ce phénomène mette en cause la présence d’hydrocarbures ou de liquides inflammables n’est fondée sur aucune base scientifique. </a:t>
            </a:r>
          </a:p>
        </p:txBody>
      </p:sp>
    </p:spTree>
    <p:extLst>
      <p:ext uri="{BB962C8B-B14F-4D97-AF65-F5344CB8AC3E}">
        <p14:creationId xmlns:p14="http://schemas.microsoft.com/office/powerpoint/2010/main" val="11929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3</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lvl="0" defTabSz="914400" eaLnBrk="1" hangingPunct="1"/>
            <a:r>
              <a:rPr lang="fr-FR" sz="3200" kern="1200" dirty="0">
                <a:solidFill>
                  <a:srgbClr val="FFFF00"/>
                </a:solidFill>
                <a:latin typeface="Arial" charset="0"/>
                <a:ea typeface="+mn-ea"/>
                <a:cs typeface="Arial" charset="0"/>
              </a:rPr>
              <a:t>Structures béton: avantage ou inconvénient? </a:t>
            </a:r>
            <a:endParaRPr lang="fr-FR" b="0" dirty="0">
              <a:latin typeface="Arial"/>
              <a:ea typeface="+mn-ea"/>
              <a:cs typeface="Arial" charset="0"/>
            </a:endParaRPr>
          </a:p>
        </p:txBody>
      </p:sp>
      <p:sp>
        <p:nvSpPr>
          <p:cNvPr id="8" name="Rectangle 1"/>
          <p:cNvSpPr>
            <a:spLocks noChangeArrowheads="1"/>
          </p:cNvSpPr>
          <p:nvPr/>
        </p:nvSpPr>
        <p:spPr bwMode="auto">
          <a:xfrm>
            <a:off x="179388" y="1196752"/>
            <a:ext cx="8496300" cy="1323439"/>
          </a:xfrm>
          <a:prstGeom prst="rect">
            <a:avLst/>
          </a:prstGeom>
          <a:noFill/>
          <a:ln w="9525">
            <a:noFill/>
            <a:miter lim="800000"/>
            <a:headEnd/>
            <a:tailEnd/>
          </a:ln>
        </p:spPr>
        <p:txBody>
          <a:bodyPr>
            <a:spAutoFit/>
          </a:bodyPr>
          <a:lstStyle/>
          <a:p>
            <a:pPr algn="l">
              <a:buFont typeface="Wingdings" pitchFamily="2" charset="2"/>
              <a:buChar char="Ø"/>
            </a:pPr>
            <a:r>
              <a:rPr lang="fr-FR" b="1" dirty="0"/>
              <a:t> Avantage:</a:t>
            </a:r>
            <a:r>
              <a:rPr lang="fr-FR" dirty="0"/>
              <a:t/>
            </a:r>
            <a:br>
              <a:rPr lang="fr-FR" dirty="0"/>
            </a:br>
            <a:r>
              <a:rPr lang="fr-FR" dirty="0"/>
              <a:t>Ce type de structure ont une grande portée, ce qui permet de dégager un maximum de surface utilisable. Ce sont des structures bien adaptées aux fortes charges. Ces charpentes nécessitent un entretien quasiment nul. Les charpentes en béton ont bien sûr un </a:t>
            </a:r>
            <a:r>
              <a:rPr lang="fr-FR" dirty="0">
                <a:solidFill>
                  <a:srgbClr val="FF0000"/>
                </a:solidFill>
              </a:rPr>
              <a:t>excellent comportement au feu</a:t>
            </a:r>
            <a:r>
              <a:rPr lang="fr-FR" dirty="0"/>
              <a:t>, mais aussi à tous les types d’agressions extérieures.</a:t>
            </a:r>
          </a:p>
        </p:txBody>
      </p:sp>
      <p:sp>
        <p:nvSpPr>
          <p:cNvPr id="9" name="Rectangle 6"/>
          <p:cNvSpPr>
            <a:spLocks noChangeArrowheads="1"/>
          </p:cNvSpPr>
          <p:nvPr/>
        </p:nvSpPr>
        <p:spPr bwMode="auto">
          <a:xfrm>
            <a:off x="170657" y="2629694"/>
            <a:ext cx="8569325" cy="1569660"/>
          </a:xfrm>
          <a:prstGeom prst="rect">
            <a:avLst/>
          </a:prstGeom>
          <a:noFill/>
          <a:ln w="9525">
            <a:noFill/>
            <a:miter lim="800000"/>
            <a:headEnd/>
            <a:tailEnd/>
          </a:ln>
        </p:spPr>
        <p:txBody>
          <a:bodyPr>
            <a:spAutoFit/>
          </a:bodyPr>
          <a:lstStyle/>
          <a:p>
            <a:pPr algn="l">
              <a:buFont typeface="Wingdings" pitchFamily="2" charset="2"/>
              <a:buChar char="Ø"/>
            </a:pPr>
            <a:r>
              <a:rPr lang="fr-FR" b="1" dirty="0"/>
              <a:t> Inconvénient:</a:t>
            </a:r>
            <a:r>
              <a:rPr lang="fr-FR" dirty="0"/>
              <a:t/>
            </a:r>
            <a:br>
              <a:rPr lang="fr-FR" dirty="0"/>
            </a:br>
            <a:r>
              <a:rPr lang="fr-FR" dirty="0"/>
              <a:t>Ces structures sont assez difficiles à construire car le béton est un matériau très lourd et difficile à manipuler. Les chantiers de ce type de construction peuvent durer très longtemps. La charpente en béton est sûrement la structure la plus coûteuse. Plus vous aurez de volume, plus la structure mettra du temps à être construite et plus l’investissement sera onéreux.</a:t>
            </a:r>
          </a:p>
        </p:txBody>
      </p:sp>
      <p:pic>
        <p:nvPicPr>
          <p:cNvPr id="10" name="Picture 2" descr="http://t0.gstatic.com/images?q=tbn:ANd9GcQIOs8cQl6R1ZGOIPFOv4aGNuzzOQXzVdeqP7jBBoefbKAp9TK7Og"/>
          <p:cNvPicPr>
            <a:picLocks noChangeAspect="1" noChangeArrowheads="1"/>
          </p:cNvPicPr>
          <p:nvPr/>
        </p:nvPicPr>
        <p:blipFill>
          <a:blip r:embed="rId3" cstate="print"/>
          <a:srcRect/>
          <a:stretch>
            <a:fillRect/>
          </a:stretch>
        </p:blipFill>
        <p:spPr bwMode="auto">
          <a:xfrm>
            <a:off x="3203848" y="4077072"/>
            <a:ext cx="2952328" cy="2210796"/>
          </a:xfrm>
          <a:prstGeom prst="rect">
            <a:avLst/>
          </a:prstGeom>
          <a:noFill/>
          <a:ln w="19050">
            <a:solidFill>
              <a:srgbClr val="FFFF00"/>
            </a:solidFill>
            <a:miter lim="800000"/>
            <a:headEnd/>
            <a:tailEnd/>
          </a:ln>
        </p:spPr>
      </p:pic>
    </p:spTree>
    <p:extLst>
      <p:ext uri="{BB962C8B-B14F-4D97-AF65-F5344CB8AC3E}">
        <p14:creationId xmlns:p14="http://schemas.microsoft.com/office/powerpoint/2010/main" val="1464254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96752"/>
          </a:xfrm>
        </p:spPr>
        <p:txBody>
          <a:bodyPr/>
          <a:lstStyle/>
          <a:p>
            <a:pPr lvl="0" algn="ctr" defTabSz="914400" eaLnBrk="1" hangingPunct="1"/>
            <a:r>
              <a:rPr lang="fr-FR" sz="4000" kern="1200" dirty="0">
                <a:solidFill>
                  <a:srgbClr val="FFFF00"/>
                </a:solidFill>
                <a:latin typeface="Arial" charset="0"/>
                <a:ea typeface="+mn-ea"/>
                <a:cs typeface="Arial" charset="0"/>
              </a:rPr>
              <a:t>Essai de comportement au feu du </a:t>
            </a:r>
            <a:r>
              <a:rPr lang="fr-FR" sz="4000" kern="1200" dirty="0" smtClean="0">
                <a:solidFill>
                  <a:srgbClr val="FFFF00"/>
                </a:solidFill>
                <a:latin typeface="Arial" charset="0"/>
                <a:ea typeface="+mn-ea"/>
                <a:cs typeface="Arial" charset="0"/>
              </a:rPr>
              <a:t>béton:</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30</a:t>
            </a:fld>
            <a:endParaRPr lang="fr-FR" altLang="fr-FR"/>
          </a:p>
        </p:txBody>
      </p:sp>
      <p:sp>
        <p:nvSpPr>
          <p:cNvPr id="6" name="Rectangle 1"/>
          <p:cNvSpPr>
            <a:spLocks noChangeArrowheads="1"/>
          </p:cNvSpPr>
          <p:nvPr/>
        </p:nvSpPr>
        <p:spPr bwMode="auto">
          <a:xfrm>
            <a:off x="179512" y="1268760"/>
            <a:ext cx="8642350" cy="3539430"/>
          </a:xfrm>
          <a:prstGeom prst="rect">
            <a:avLst/>
          </a:prstGeom>
          <a:noFill/>
          <a:ln w="9525">
            <a:noFill/>
            <a:miter lim="800000"/>
            <a:headEnd/>
            <a:tailEnd/>
          </a:ln>
        </p:spPr>
        <p:txBody>
          <a:bodyPr>
            <a:spAutoFit/>
          </a:bodyPr>
          <a:lstStyle/>
          <a:p>
            <a:pPr algn="l"/>
            <a:r>
              <a:rPr lang="fr-FR" dirty="0"/>
              <a:t>L’essai, décrit ci-après, illustre le phénomène suivant: un poteau en béton et un poteau en acier de 240 x 240 mm sont soumis à un feu ISO (feu </a:t>
            </a:r>
            <a:r>
              <a:rPr lang="fr-FR" dirty="0" smtClean="0"/>
              <a:t>de référence </a:t>
            </a:r>
            <a:r>
              <a:rPr lang="fr-FR" dirty="0"/>
              <a:t>pour les essais). On constate que:</a:t>
            </a:r>
          </a:p>
          <a:p>
            <a:pPr algn="l"/>
            <a:endParaRPr lang="fr-FR" dirty="0"/>
          </a:p>
          <a:p>
            <a:pPr algn="l">
              <a:buFont typeface="Wingdings" pitchFamily="2" charset="2"/>
              <a:buChar char="Ø"/>
            </a:pPr>
            <a:r>
              <a:rPr lang="fr-FR" dirty="0"/>
              <a:t> presque instantanément, les différentes parties du profilé acier, peu épaisses et très conductrices de la chaleur, sont portées à 550 °C, température de ruine de l’acier, qui ne présente plus alors de caractéristiques mécaniques significatives.</a:t>
            </a:r>
          </a:p>
          <a:p>
            <a:pPr algn="l">
              <a:buFont typeface="Wingdings" pitchFamily="2" charset="2"/>
              <a:buChar char="Ø"/>
            </a:pPr>
            <a:endParaRPr lang="fr-FR" dirty="0"/>
          </a:p>
          <a:p>
            <a:pPr algn="l">
              <a:buFont typeface="Wingdings" pitchFamily="2" charset="2"/>
              <a:buChar char="Ø"/>
            </a:pPr>
            <a:r>
              <a:rPr lang="fr-FR" dirty="0"/>
              <a:t> après quinze minutes, la surface du poteau en béton atteint cette même température de 550 °C mais « à cœur », la température est d’environ 20 °C et à 4 cm de la surface, zone où l’on trouve les armatures, elle n’atteint pas 100 °C.</a:t>
            </a:r>
          </a:p>
          <a:p>
            <a:pPr algn="l"/>
            <a:endParaRPr lang="fr-FR" dirty="0"/>
          </a:p>
          <a:p>
            <a:pPr algn="l"/>
            <a:r>
              <a:rPr lang="fr-FR" i="1" dirty="0">
                <a:solidFill>
                  <a:srgbClr val="FF0000"/>
                </a:solidFill>
              </a:rPr>
              <a:t> Le poteau en béton et ses armatures présentent donc des caractéristiques mécaniques non affectées par l’exposition au feu.</a:t>
            </a:r>
          </a:p>
        </p:txBody>
      </p:sp>
      <p:pic>
        <p:nvPicPr>
          <p:cNvPr id="7" name="Picture 2" descr="http://t1.gstatic.com/images?q=tbn:ANd9GcSgG_ffYUln0X_RT48zqfMZH2UPHmkxV-qBhaNI3mgMYuXuM2FUKw"/>
          <p:cNvPicPr>
            <a:picLocks noChangeAspect="1" noChangeArrowheads="1"/>
          </p:cNvPicPr>
          <p:nvPr/>
        </p:nvPicPr>
        <p:blipFill>
          <a:blip r:embed="rId2" cstate="print"/>
          <a:srcRect/>
          <a:stretch>
            <a:fillRect/>
          </a:stretch>
        </p:blipFill>
        <p:spPr bwMode="auto">
          <a:xfrm>
            <a:off x="3851920" y="4797152"/>
            <a:ext cx="1512168" cy="1465097"/>
          </a:xfrm>
          <a:prstGeom prst="rect">
            <a:avLst/>
          </a:prstGeom>
          <a:noFill/>
          <a:ln w="9525">
            <a:noFill/>
            <a:miter lim="800000"/>
            <a:headEnd/>
            <a:tailEnd/>
          </a:ln>
        </p:spPr>
      </p:pic>
    </p:spTree>
    <p:extLst>
      <p:ext uri="{BB962C8B-B14F-4D97-AF65-F5344CB8AC3E}">
        <p14:creationId xmlns:p14="http://schemas.microsoft.com/office/powerpoint/2010/main" val="265799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31</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endParaRPr lang="fr-FR" sz="2800" dirty="0"/>
          </a:p>
        </p:txBody>
      </p:sp>
      <p:pic>
        <p:nvPicPr>
          <p:cNvPr id="5" name="Picture 8" descr="DSC05056"/>
          <p:cNvPicPr>
            <a:picLocks noChangeAspect="1" noChangeArrowheads="1"/>
          </p:cNvPicPr>
          <p:nvPr/>
        </p:nvPicPr>
        <p:blipFill>
          <a:blip r:embed="rId3" cstate="print"/>
          <a:srcRect/>
          <a:stretch>
            <a:fillRect/>
          </a:stretch>
        </p:blipFill>
        <p:spPr bwMode="auto">
          <a:xfrm>
            <a:off x="936073" y="1124744"/>
            <a:ext cx="7271854" cy="4866681"/>
          </a:xfrm>
          <a:prstGeom prst="rect">
            <a:avLst/>
          </a:prstGeom>
          <a:noFill/>
          <a:ln w="38100">
            <a:solidFill>
              <a:srgbClr val="FFFF00"/>
            </a:solidFill>
            <a:miter lim="800000"/>
            <a:headEnd/>
            <a:tailEnd/>
          </a:ln>
        </p:spPr>
      </p:pic>
      <p:sp>
        <p:nvSpPr>
          <p:cNvPr id="7" name="WordArt 2"/>
          <p:cNvSpPr>
            <a:spLocks noChangeArrowheads="1" noChangeShapeType="1" noTextEdit="1"/>
          </p:cNvSpPr>
          <p:nvPr/>
        </p:nvSpPr>
        <p:spPr bwMode="auto">
          <a:xfrm>
            <a:off x="1763711" y="1570050"/>
            <a:ext cx="5616575" cy="191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fr-FR" sz="3600" kern="10" dirty="0">
                <a:ln w="9525">
                  <a:round/>
                  <a:headEnd/>
                  <a:tailEnd/>
                </a:ln>
                <a:gradFill rotWithShape="1">
                  <a:gsLst>
                    <a:gs pos="0">
                      <a:srgbClr val="FFFF00"/>
                    </a:gs>
                    <a:gs pos="100000">
                      <a:srgbClr val="FF3300"/>
                    </a:gs>
                  </a:gsLst>
                  <a:lin ang="5400000" scaled="1"/>
                </a:gradFill>
                <a:latin typeface="Arial Black"/>
              </a:rPr>
              <a:t>FIN</a:t>
            </a:r>
          </a:p>
          <a:p>
            <a:pPr algn="ctr"/>
            <a:r>
              <a:rPr lang="fr-FR" sz="3600" kern="10" dirty="0">
                <a:ln w="9525">
                  <a:round/>
                  <a:headEnd/>
                  <a:tailEnd/>
                </a:ln>
                <a:gradFill rotWithShape="1">
                  <a:gsLst>
                    <a:gs pos="0">
                      <a:srgbClr val="FFFF00"/>
                    </a:gs>
                    <a:gs pos="100000">
                      <a:srgbClr val="FF3300"/>
                    </a:gs>
                  </a:gsLst>
                  <a:lin ang="5400000" scaled="1"/>
                </a:gradFill>
                <a:latin typeface="Arial Black"/>
              </a:rPr>
              <a:t>merci de votre attention</a:t>
            </a:r>
          </a:p>
        </p:txBody>
      </p:sp>
      <p:pic>
        <p:nvPicPr>
          <p:cNvPr id="8" name="Picture 4" descr="question_float_from_box_hg_clr"/>
          <p:cNvPicPr>
            <a:picLocks noChangeAspect="1" noChangeArrowheads="1" noCrop="1"/>
          </p:cNvPicPr>
          <p:nvPr/>
        </p:nvPicPr>
        <p:blipFill>
          <a:blip r:embed="rId4" cstate="print"/>
          <a:srcRect/>
          <a:stretch>
            <a:fillRect/>
          </a:stretch>
        </p:blipFill>
        <p:spPr bwMode="auto">
          <a:xfrm>
            <a:off x="3887787" y="3933056"/>
            <a:ext cx="1368425" cy="1878012"/>
          </a:xfrm>
          <a:prstGeom prst="rect">
            <a:avLst/>
          </a:prstGeom>
          <a:noFill/>
          <a:ln w="9525">
            <a:noFill/>
            <a:miter lim="800000"/>
            <a:headEnd/>
            <a:tailEnd/>
          </a:ln>
        </p:spPr>
      </p:pic>
    </p:spTree>
    <p:extLst>
      <p:ext uri="{BB962C8B-B14F-4D97-AF65-F5344CB8AC3E}">
        <p14:creationId xmlns:p14="http://schemas.microsoft.com/office/powerpoint/2010/main" val="128877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4</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4000" dirty="0">
                <a:solidFill>
                  <a:srgbClr val="FFFF00"/>
                </a:solidFill>
              </a:rPr>
              <a:t>Terminologie d’une structure </a:t>
            </a:r>
            <a:r>
              <a:rPr lang="fr-FR" sz="4000" dirty="0" smtClean="0">
                <a:solidFill>
                  <a:srgbClr val="FFFF00"/>
                </a:solidFill>
              </a:rPr>
              <a:t>béton: </a:t>
            </a:r>
            <a:endParaRPr lang="fr-FR" sz="4000" dirty="0">
              <a:solidFill>
                <a:srgbClr val="FFFF00"/>
              </a:solidFill>
            </a:endParaRPr>
          </a:p>
        </p:txBody>
      </p:sp>
      <p:sp>
        <p:nvSpPr>
          <p:cNvPr id="2" name="Rectangle 1"/>
          <p:cNvSpPr/>
          <p:nvPr/>
        </p:nvSpPr>
        <p:spPr>
          <a:xfrm>
            <a:off x="179388" y="1268760"/>
            <a:ext cx="8713092" cy="584775"/>
          </a:xfrm>
          <a:prstGeom prst="rect">
            <a:avLst/>
          </a:prstGeom>
        </p:spPr>
        <p:txBody>
          <a:bodyPr wrap="square">
            <a:spAutoFit/>
          </a:bodyPr>
          <a:lstStyle/>
          <a:p>
            <a:endParaRPr lang="fr-FR" dirty="0">
              <a:solidFill>
                <a:srgbClr val="0070C0"/>
              </a:solidFill>
            </a:endParaRPr>
          </a:p>
          <a:p>
            <a:endParaRPr lang="fr-FR" dirty="0"/>
          </a:p>
        </p:txBody>
      </p:sp>
      <p:sp>
        <p:nvSpPr>
          <p:cNvPr id="3" name="Rectangle 2"/>
          <p:cNvSpPr/>
          <p:nvPr/>
        </p:nvSpPr>
        <p:spPr>
          <a:xfrm>
            <a:off x="-18033" y="1065287"/>
            <a:ext cx="9180066" cy="3046988"/>
          </a:xfrm>
          <a:prstGeom prst="rect">
            <a:avLst/>
          </a:prstGeom>
        </p:spPr>
        <p:txBody>
          <a:bodyPr wrap="square">
            <a:spAutoFit/>
          </a:bodyPr>
          <a:lstStyle/>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smtClean="0"/>
          </a:p>
          <a:p>
            <a:pPr algn="l"/>
            <a:endParaRPr lang="fr-FR" dirty="0"/>
          </a:p>
        </p:txBody>
      </p:sp>
      <p:pic>
        <p:nvPicPr>
          <p:cNvPr id="8" name="Picture 1" descr="http://www.strudal.fr/images/ossature.jpg"/>
          <p:cNvPicPr>
            <a:picLocks noChangeAspect="1" noChangeArrowheads="1"/>
          </p:cNvPicPr>
          <p:nvPr/>
        </p:nvPicPr>
        <p:blipFill>
          <a:blip r:embed="rId3" cstate="print"/>
          <a:srcRect/>
          <a:stretch>
            <a:fillRect/>
          </a:stretch>
        </p:blipFill>
        <p:spPr bwMode="auto">
          <a:xfrm>
            <a:off x="179389" y="1785657"/>
            <a:ext cx="8425060" cy="3455988"/>
          </a:xfrm>
          <a:prstGeom prst="rect">
            <a:avLst/>
          </a:prstGeom>
          <a:noFill/>
          <a:ln w="9525">
            <a:noFill/>
            <a:miter lim="800000"/>
            <a:headEnd/>
            <a:tailEnd/>
          </a:ln>
        </p:spPr>
      </p:pic>
      <p:sp>
        <p:nvSpPr>
          <p:cNvPr id="9" name="Ellipse 8"/>
          <p:cNvSpPr/>
          <p:nvPr/>
        </p:nvSpPr>
        <p:spPr>
          <a:xfrm>
            <a:off x="5960268" y="1097885"/>
            <a:ext cx="2952750" cy="151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 name="Picture 2" descr="http://t2.gstatic.com/images?q=tbn:ANd9GcRNH1o_s_e0prEvMfe7ydOolaVVCRlHpdYe8JB24669wkFVbTZr4g"/>
          <p:cNvPicPr>
            <a:picLocks noChangeAspect="1" noChangeArrowheads="1"/>
          </p:cNvPicPr>
          <p:nvPr/>
        </p:nvPicPr>
        <p:blipFill>
          <a:blip r:embed="rId4" cstate="print"/>
          <a:srcRect/>
          <a:stretch>
            <a:fillRect/>
          </a:stretch>
        </p:blipFill>
        <p:spPr bwMode="auto">
          <a:xfrm>
            <a:off x="6660232" y="1296126"/>
            <a:ext cx="1569829" cy="979061"/>
          </a:xfrm>
          <a:prstGeom prst="rect">
            <a:avLst/>
          </a:prstGeom>
          <a:noFill/>
          <a:ln w="9525">
            <a:noFill/>
            <a:miter lim="800000"/>
            <a:headEnd/>
            <a:tailEnd/>
          </a:ln>
        </p:spPr>
      </p:pic>
      <p:sp>
        <p:nvSpPr>
          <p:cNvPr id="11" name="ZoneTexte 6"/>
          <p:cNvSpPr txBox="1">
            <a:spLocks noChangeArrowheads="1"/>
          </p:cNvSpPr>
          <p:nvPr/>
        </p:nvSpPr>
        <p:spPr bwMode="auto">
          <a:xfrm>
            <a:off x="6831805" y="1604826"/>
            <a:ext cx="1209675" cy="369887"/>
          </a:xfrm>
          <a:prstGeom prst="rect">
            <a:avLst/>
          </a:prstGeom>
          <a:noFill/>
          <a:ln w="9525">
            <a:noFill/>
            <a:miter lim="800000"/>
            <a:headEnd/>
            <a:tailEnd/>
          </a:ln>
        </p:spPr>
        <p:txBody>
          <a:bodyPr wrap="none">
            <a:spAutoFit/>
          </a:bodyPr>
          <a:lstStyle/>
          <a:p>
            <a:pPr algn="ctr"/>
            <a:r>
              <a:rPr lang="fr-FR" b="1" dirty="0"/>
              <a:t>Poutre IC</a:t>
            </a:r>
          </a:p>
        </p:txBody>
      </p:sp>
      <p:cxnSp>
        <p:nvCxnSpPr>
          <p:cNvPr id="12" name="Connecteur droit avec flèche 11"/>
          <p:cNvCxnSpPr/>
          <p:nvPr/>
        </p:nvCxnSpPr>
        <p:spPr>
          <a:xfrm flipH="1">
            <a:off x="5564186" y="2379926"/>
            <a:ext cx="792163" cy="65246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36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5</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algn="ctr"/>
            <a:r>
              <a:rPr lang="fr-FR" sz="3200" dirty="0">
                <a:solidFill>
                  <a:srgbClr val="FFFF00"/>
                </a:solidFill>
              </a:rPr>
              <a:t>Terminologie d’une structure de dalle béton et</a:t>
            </a:r>
            <a:br>
              <a:rPr lang="fr-FR" sz="3200" dirty="0">
                <a:solidFill>
                  <a:srgbClr val="FFFF00"/>
                </a:solidFill>
              </a:rPr>
            </a:br>
            <a:r>
              <a:rPr lang="fr-FR" sz="3200" dirty="0">
                <a:solidFill>
                  <a:srgbClr val="FFFF00"/>
                </a:solidFill>
              </a:rPr>
              <a:t>dalle </a:t>
            </a:r>
            <a:r>
              <a:rPr lang="fr-FR" sz="3200" dirty="0" smtClean="0">
                <a:solidFill>
                  <a:srgbClr val="FFFF00"/>
                </a:solidFill>
              </a:rPr>
              <a:t>flottante: </a:t>
            </a:r>
            <a:endParaRPr lang="fr-FR" sz="3200" dirty="0">
              <a:solidFill>
                <a:srgbClr val="FFFF00"/>
              </a:solidFill>
            </a:endParaRPr>
          </a:p>
        </p:txBody>
      </p:sp>
      <p:pic>
        <p:nvPicPr>
          <p:cNvPr id="21" name="Picture 2" descr="http://t1.gstatic.com/images?q=tbn:ANd9GcRop12L4xWSDfluCtu78mu-7g0jEApuW0IoTaxejz9Fd_t_fnCi7A"/>
          <p:cNvPicPr>
            <a:picLocks noChangeAspect="1" noChangeArrowheads="1"/>
          </p:cNvPicPr>
          <p:nvPr/>
        </p:nvPicPr>
        <p:blipFill>
          <a:blip r:embed="rId3" cstate="print"/>
          <a:srcRect/>
          <a:stretch>
            <a:fillRect/>
          </a:stretch>
        </p:blipFill>
        <p:spPr bwMode="auto">
          <a:xfrm>
            <a:off x="190823" y="1340768"/>
            <a:ext cx="5461297" cy="2818292"/>
          </a:xfrm>
          <a:prstGeom prst="rect">
            <a:avLst/>
          </a:prstGeom>
          <a:noFill/>
          <a:ln w="9525">
            <a:noFill/>
            <a:miter lim="800000"/>
            <a:headEnd/>
            <a:tailEnd/>
          </a:ln>
        </p:spPr>
      </p:pic>
      <p:pic>
        <p:nvPicPr>
          <p:cNvPr id="22" name="Picture 2" descr="http://t0.gstatic.com/images?q=tbn:ANd9GcSH0k4WBr8oZ0PTPTqe-wsva9360DXxSt9x3J6fBiu_IC-nxAW6xg"/>
          <p:cNvPicPr>
            <a:picLocks noChangeAspect="1" noChangeArrowheads="1"/>
          </p:cNvPicPr>
          <p:nvPr/>
        </p:nvPicPr>
        <p:blipFill>
          <a:blip r:embed="rId4" cstate="print"/>
          <a:srcRect/>
          <a:stretch>
            <a:fillRect/>
          </a:stretch>
        </p:blipFill>
        <p:spPr bwMode="auto">
          <a:xfrm>
            <a:off x="5148064" y="3717032"/>
            <a:ext cx="3532187" cy="2298700"/>
          </a:xfrm>
          <a:prstGeom prst="rect">
            <a:avLst/>
          </a:prstGeom>
          <a:noFill/>
          <a:ln w="9525">
            <a:noFill/>
            <a:miter lim="800000"/>
            <a:headEnd/>
            <a:tailEnd/>
          </a:ln>
        </p:spPr>
      </p:pic>
    </p:spTree>
    <p:extLst>
      <p:ext uri="{BB962C8B-B14F-4D97-AF65-F5344CB8AC3E}">
        <p14:creationId xmlns:p14="http://schemas.microsoft.com/office/powerpoint/2010/main" val="89544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6</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marL="342900" indent="-342900" algn="ctr">
              <a:spcBef>
                <a:spcPct val="20000"/>
              </a:spcBef>
              <a:defRPr/>
            </a:pPr>
            <a:r>
              <a:rPr lang="fr-FR" sz="4000" dirty="0">
                <a:solidFill>
                  <a:srgbClr val="FFFF00"/>
                </a:solidFill>
              </a:rPr>
              <a:t>Les poutres </a:t>
            </a:r>
            <a:r>
              <a:rPr lang="fr-FR" sz="4000" dirty="0" smtClean="0">
                <a:solidFill>
                  <a:srgbClr val="FFFF00"/>
                </a:solidFill>
              </a:rPr>
              <a:t>béton: </a:t>
            </a:r>
            <a:endParaRPr lang="fr-FR" sz="2800" dirty="0"/>
          </a:p>
        </p:txBody>
      </p:sp>
      <p:sp>
        <p:nvSpPr>
          <p:cNvPr id="8" name="ZoneTexte 5"/>
          <p:cNvSpPr txBox="1">
            <a:spLocks noChangeArrowheads="1"/>
          </p:cNvSpPr>
          <p:nvPr/>
        </p:nvSpPr>
        <p:spPr bwMode="auto">
          <a:xfrm>
            <a:off x="251520" y="1124744"/>
            <a:ext cx="8472487" cy="646112"/>
          </a:xfrm>
          <a:prstGeom prst="rect">
            <a:avLst/>
          </a:prstGeom>
          <a:noFill/>
          <a:ln w="9525">
            <a:noFill/>
            <a:miter lim="800000"/>
            <a:headEnd/>
            <a:tailEnd/>
          </a:ln>
        </p:spPr>
        <p:txBody>
          <a:bodyPr wrap="none">
            <a:spAutoFit/>
          </a:bodyPr>
          <a:lstStyle/>
          <a:p>
            <a:pPr algn="ctr">
              <a:buFont typeface="Wingdings" pitchFamily="2" charset="2"/>
              <a:buChar char="Ø"/>
            </a:pPr>
            <a:r>
              <a:rPr lang="fr-FR" dirty="0"/>
              <a:t> </a:t>
            </a:r>
            <a:r>
              <a:rPr lang="fr-FR" b="1" dirty="0"/>
              <a:t>Poutre à inertie variable dite « poutre IV », </a:t>
            </a:r>
            <a:r>
              <a:rPr lang="fr-FR" dirty="0"/>
              <a:t>réalisées pour des portées entre </a:t>
            </a:r>
          </a:p>
          <a:p>
            <a:pPr algn="ctr"/>
            <a:r>
              <a:rPr lang="fr-FR" dirty="0"/>
              <a:t>10 et 40 mètres (stabilité au feu d’une ½ heure à 2 heures).</a:t>
            </a:r>
          </a:p>
        </p:txBody>
      </p:sp>
      <p:pic>
        <p:nvPicPr>
          <p:cNvPr id="13" name="Picture 1" descr="http://www.eurobeton.fr/pdt-structure-beton/images/poutre-iv-photo.jpg"/>
          <p:cNvPicPr>
            <a:picLocks noChangeAspect="1" noChangeArrowheads="1"/>
          </p:cNvPicPr>
          <p:nvPr/>
        </p:nvPicPr>
        <p:blipFill>
          <a:blip r:embed="rId3" cstate="print"/>
          <a:srcRect/>
          <a:stretch>
            <a:fillRect/>
          </a:stretch>
        </p:blipFill>
        <p:spPr bwMode="auto">
          <a:xfrm>
            <a:off x="2771800" y="1772816"/>
            <a:ext cx="3229666" cy="1406649"/>
          </a:xfrm>
          <a:prstGeom prst="rect">
            <a:avLst/>
          </a:prstGeom>
          <a:noFill/>
          <a:ln w="19050">
            <a:solidFill>
              <a:srgbClr val="FFFF00"/>
            </a:solidFill>
            <a:miter lim="800000"/>
            <a:headEnd/>
            <a:tailEnd/>
          </a:ln>
        </p:spPr>
      </p:pic>
      <p:pic>
        <p:nvPicPr>
          <p:cNvPr id="14" name="Picture 4" descr="http://t2.gstatic.com/images?q=tbn:ANd9GcTkjgjjtcdlaIU9D8nEfwVgM2-cdLj4NMfugp11Gb8hfGk_GhrU"/>
          <p:cNvPicPr>
            <a:picLocks noChangeAspect="1" noChangeArrowheads="1"/>
          </p:cNvPicPr>
          <p:nvPr/>
        </p:nvPicPr>
        <p:blipFill>
          <a:blip r:embed="rId4" cstate="print"/>
          <a:srcRect/>
          <a:stretch>
            <a:fillRect/>
          </a:stretch>
        </p:blipFill>
        <p:spPr bwMode="auto">
          <a:xfrm>
            <a:off x="6444207" y="1775818"/>
            <a:ext cx="2279799" cy="1519866"/>
          </a:xfrm>
          <a:prstGeom prst="rect">
            <a:avLst/>
          </a:prstGeom>
          <a:noFill/>
          <a:ln w="9525">
            <a:noFill/>
            <a:miter lim="800000"/>
            <a:headEnd/>
            <a:tailEnd/>
          </a:ln>
        </p:spPr>
      </p:pic>
      <p:sp>
        <p:nvSpPr>
          <p:cNvPr id="15" name="ZoneTexte 4"/>
          <p:cNvSpPr txBox="1">
            <a:spLocks noChangeArrowheads="1"/>
          </p:cNvSpPr>
          <p:nvPr/>
        </p:nvSpPr>
        <p:spPr bwMode="auto">
          <a:xfrm>
            <a:off x="251520" y="3356992"/>
            <a:ext cx="7877606" cy="830997"/>
          </a:xfrm>
          <a:prstGeom prst="rect">
            <a:avLst/>
          </a:prstGeom>
          <a:noFill/>
          <a:ln w="9525">
            <a:noFill/>
            <a:miter lim="800000"/>
            <a:headEnd/>
            <a:tailEnd/>
          </a:ln>
        </p:spPr>
        <p:txBody>
          <a:bodyPr wrap="none">
            <a:spAutoFit/>
          </a:bodyPr>
          <a:lstStyle/>
          <a:p>
            <a:pPr algn="l">
              <a:buFont typeface="Wingdings" pitchFamily="2" charset="2"/>
              <a:buChar char="Ø"/>
            </a:pPr>
            <a:r>
              <a:rPr lang="fr-FR" dirty="0"/>
              <a:t> </a:t>
            </a:r>
            <a:r>
              <a:rPr lang="fr-FR" b="1" dirty="0"/>
              <a:t>Poutre à inertie constante dite « poutre IC », </a:t>
            </a:r>
            <a:r>
              <a:rPr lang="fr-FR" dirty="0"/>
              <a:t>réalisées pour des portées </a:t>
            </a:r>
            <a:r>
              <a:rPr lang="fr-FR" dirty="0" smtClean="0"/>
              <a:t>entre</a:t>
            </a:r>
          </a:p>
          <a:p>
            <a:r>
              <a:rPr lang="fr-FR" dirty="0" smtClean="0"/>
              <a:t>10 et 34 mètres (stabilité au feu de 1 heure à 4 heures), elles sont en béton</a:t>
            </a:r>
          </a:p>
          <a:p>
            <a:r>
              <a:rPr lang="fr-FR" dirty="0" smtClean="0"/>
              <a:t> </a:t>
            </a:r>
            <a:r>
              <a:rPr lang="fr-FR" dirty="0"/>
              <a:t>précontraint.</a:t>
            </a:r>
          </a:p>
        </p:txBody>
      </p:sp>
      <p:pic>
        <p:nvPicPr>
          <p:cNvPr id="16" name="Picture 2" descr="http://www.eurobeton.fr/pdt-structure-beton/images/poutre-ic-photo.jpg"/>
          <p:cNvPicPr>
            <a:picLocks noChangeAspect="1" noChangeArrowheads="1"/>
          </p:cNvPicPr>
          <p:nvPr/>
        </p:nvPicPr>
        <p:blipFill>
          <a:blip r:embed="rId5" cstate="print"/>
          <a:srcRect/>
          <a:stretch>
            <a:fillRect/>
          </a:stretch>
        </p:blipFill>
        <p:spPr bwMode="auto">
          <a:xfrm>
            <a:off x="3275855" y="4221088"/>
            <a:ext cx="2563445" cy="2123058"/>
          </a:xfrm>
          <a:prstGeom prst="rect">
            <a:avLst/>
          </a:prstGeom>
          <a:noFill/>
          <a:ln w="19050">
            <a:solidFill>
              <a:srgbClr val="FFFF00"/>
            </a:solidFill>
            <a:miter lim="800000"/>
            <a:headEnd/>
            <a:tailEnd/>
          </a:ln>
        </p:spPr>
      </p:pic>
      <p:pic>
        <p:nvPicPr>
          <p:cNvPr id="17" name="Picture 2" descr="http://t0.gstatic.com/images?q=tbn:ANd9GcQceMcMETgNqSLg1KxyleubXwAsWXlHd85LvItr5vU1JiRrIR9pvg"/>
          <p:cNvPicPr>
            <a:picLocks noChangeAspect="1" noChangeArrowheads="1"/>
          </p:cNvPicPr>
          <p:nvPr/>
        </p:nvPicPr>
        <p:blipFill>
          <a:blip r:embed="rId6" cstate="print"/>
          <a:srcRect/>
          <a:stretch>
            <a:fillRect/>
          </a:stretch>
        </p:blipFill>
        <p:spPr bwMode="auto">
          <a:xfrm>
            <a:off x="6084168" y="4005064"/>
            <a:ext cx="2807161" cy="1789981"/>
          </a:xfrm>
          <a:prstGeom prst="rect">
            <a:avLst/>
          </a:prstGeom>
          <a:noFill/>
          <a:ln w="9525">
            <a:noFill/>
            <a:miter lim="800000"/>
            <a:headEnd/>
            <a:tailEnd/>
          </a:ln>
        </p:spPr>
      </p:pic>
    </p:spTree>
    <p:extLst>
      <p:ext uri="{BB962C8B-B14F-4D97-AF65-F5344CB8AC3E}">
        <p14:creationId xmlns:p14="http://schemas.microsoft.com/office/powerpoint/2010/main" val="300251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7</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algn="ctr"/>
            <a:r>
              <a:rPr lang="fr-FR" sz="4000" dirty="0">
                <a:solidFill>
                  <a:srgbClr val="FFFF00"/>
                </a:solidFill>
              </a:rPr>
              <a:t>Les poutres béton suite.. </a:t>
            </a:r>
            <a:endParaRPr lang="fr-FR" sz="2800" dirty="0"/>
          </a:p>
        </p:txBody>
      </p:sp>
      <p:sp>
        <p:nvSpPr>
          <p:cNvPr id="3" name="Rectangle 2"/>
          <p:cNvSpPr/>
          <p:nvPr/>
        </p:nvSpPr>
        <p:spPr>
          <a:xfrm>
            <a:off x="-317549" y="1153622"/>
            <a:ext cx="9058572" cy="1323439"/>
          </a:xfrm>
          <a:prstGeom prst="rect">
            <a:avLst/>
          </a:prstGeom>
        </p:spPr>
        <p:txBody>
          <a:bodyPr wrap="square">
            <a:spAutoFit/>
          </a:bodyPr>
          <a:lstStyle/>
          <a:p>
            <a:pPr algn="l"/>
            <a:endParaRPr lang="fr-FR" dirty="0"/>
          </a:p>
          <a:p>
            <a:pPr algn="l"/>
            <a:endParaRPr lang="fr-FR" dirty="0" smtClean="0"/>
          </a:p>
          <a:p>
            <a:pPr algn="l"/>
            <a:endParaRPr lang="fr-FR" dirty="0"/>
          </a:p>
          <a:p>
            <a:pPr algn="l"/>
            <a:endParaRPr lang="fr-FR" dirty="0" smtClean="0"/>
          </a:p>
          <a:p>
            <a:pPr algn="l"/>
            <a:endParaRPr lang="fr-FR" dirty="0"/>
          </a:p>
        </p:txBody>
      </p:sp>
      <p:sp>
        <p:nvSpPr>
          <p:cNvPr id="33" name="ZoneTexte 1"/>
          <p:cNvSpPr txBox="1">
            <a:spLocks noChangeArrowheads="1"/>
          </p:cNvSpPr>
          <p:nvPr/>
        </p:nvSpPr>
        <p:spPr bwMode="auto">
          <a:xfrm>
            <a:off x="-108520" y="1168505"/>
            <a:ext cx="5060950" cy="368300"/>
          </a:xfrm>
          <a:prstGeom prst="rect">
            <a:avLst/>
          </a:prstGeom>
          <a:noFill/>
          <a:ln w="9525">
            <a:noFill/>
            <a:miter lim="800000"/>
            <a:headEnd/>
            <a:tailEnd/>
          </a:ln>
        </p:spPr>
        <p:txBody>
          <a:bodyPr wrap="none">
            <a:spAutoFit/>
          </a:bodyPr>
          <a:lstStyle/>
          <a:p>
            <a:pPr algn="ctr">
              <a:buFont typeface="Wingdings" pitchFamily="2" charset="2"/>
              <a:buChar char="Ø"/>
            </a:pPr>
            <a:r>
              <a:rPr lang="fr-FR" dirty="0"/>
              <a:t> </a:t>
            </a:r>
            <a:r>
              <a:rPr lang="fr-FR" b="1" dirty="0"/>
              <a:t>Poutre à béton précontraint par armatures</a:t>
            </a:r>
          </a:p>
        </p:txBody>
      </p:sp>
      <p:pic>
        <p:nvPicPr>
          <p:cNvPr id="34" name="Picture 12" descr="http://produits-btp.batiproduits.com/moniteur/files/ProduitPhoto/1051570629.jpg"/>
          <p:cNvPicPr>
            <a:picLocks noChangeAspect="1" noChangeArrowheads="1"/>
          </p:cNvPicPr>
          <p:nvPr/>
        </p:nvPicPr>
        <p:blipFill>
          <a:blip r:embed="rId3" cstate="print"/>
          <a:srcRect/>
          <a:stretch>
            <a:fillRect/>
          </a:stretch>
        </p:blipFill>
        <p:spPr bwMode="auto">
          <a:xfrm>
            <a:off x="5292080" y="1124744"/>
            <a:ext cx="2434088" cy="1684641"/>
          </a:xfrm>
          <a:prstGeom prst="rect">
            <a:avLst/>
          </a:prstGeom>
          <a:noFill/>
          <a:ln w="9525">
            <a:noFill/>
            <a:miter lim="800000"/>
            <a:headEnd/>
            <a:tailEnd/>
          </a:ln>
        </p:spPr>
      </p:pic>
      <p:sp>
        <p:nvSpPr>
          <p:cNvPr id="35" name="Rectangle 3"/>
          <p:cNvSpPr>
            <a:spLocks noChangeArrowheads="1"/>
          </p:cNvSpPr>
          <p:nvPr/>
        </p:nvSpPr>
        <p:spPr bwMode="auto">
          <a:xfrm>
            <a:off x="251520" y="2564904"/>
            <a:ext cx="8497887" cy="1569660"/>
          </a:xfrm>
          <a:prstGeom prst="rect">
            <a:avLst/>
          </a:prstGeom>
          <a:noFill/>
          <a:ln w="9525">
            <a:noFill/>
            <a:miter lim="800000"/>
            <a:headEnd/>
            <a:tailEnd/>
          </a:ln>
        </p:spPr>
        <p:txBody>
          <a:bodyPr>
            <a:spAutoFit/>
          </a:bodyPr>
          <a:lstStyle/>
          <a:p>
            <a:pPr algn="l">
              <a:buFont typeface="Wingdings" pitchFamily="2" charset="2"/>
              <a:buChar char="Ø"/>
            </a:pPr>
            <a:r>
              <a:rPr lang="fr-FR" dirty="0"/>
              <a:t> </a:t>
            </a:r>
            <a:r>
              <a:rPr lang="fr-FR" b="1" dirty="0"/>
              <a:t>Poutre T:</a:t>
            </a:r>
            <a:r>
              <a:rPr lang="fr-FR" dirty="0"/>
              <a:t> ce sont des poutres en T inversé sortant en toiture de 1 mètre permettant de franchir des portées jusqu’à 13 mètres. Elles supportent les pannes de couverture. </a:t>
            </a:r>
            <a:br>
              <a:rPr lang="fr-FR" dirty="0"/>
            </a:br>
            <a:r>
              <a:rPr lang="fr-FR" dirty="0"/>
              <a:t>La stabilité au feu est de 1H/2H/3H/4H. </a:t>
            </a:r>
            <a:br>
              <a:rPr lang="fr-FR" dirty="0"/>
            </a:br>
            <a:r>
              <a:rPr lang="fr-FR" dirty="0"/>
              <a:t>Elles sont positionnées au dessus des murs coupe feu pour séparer 2 bâtiments ou 2 parties du bâtiment, de telle sorte que tout incendie se déclarant d’un côté ne puisse se propager de l’autre.</a:t>
            </a:r>
          </a:p>
        </p:txBody>
      </p:sp>
      <p:pic>
        <p:nvPicPr>
          <p:cNvPr id="36" name="Picture 13" descr="http://www.eurobeton.fr/pdt-structure-beton/images/poutre-t-renverse.jpg"/>
          <p:cNvPicPr>
            <a:picLocks noChangeAspect="1" noChangeArrowheads="1"/>
          </p:cNvPicPr>
          <p:nvPr/>
        </p:nvPicPr>
        <p:blipFill>
          <a:blip r:embed="rId4" cstate="print"/>
          <a:srcRect/>
          <a:stretch>
            <a:fillRect/>
          </a:stretch>
        </p:blipFill>
        <p:spPr bwMode="auto">
          <a:xfrm>
            <a:off x="4258840" y="4149080"/>
            <a:ext cx="1611312" cy="1852613"/>
          </a:xfrm>
          <a:prstGeom prst="rect">
            <a:avLst/>
          </a:prstGeom>
          <a:noFill/>
          <a:ln w="9525">
            <a:noFill/>
            <a:miter lim="800000"/>
            <a:headEnd/>
            <a:tailEnd/>
          </a:ln>
        </p:spPr>
      </p:pic>
      <p:cxnSp>
        <p:nvCxnSpPr>
          <p:cNvPr id="37" name="Connecteur droit avec flèche 36"/>
          <p:cNvCxnSpPr/>
          <p:nvPr/>
        </p:nvCxnSpPr>
        <p:spPr>
          <a:xfrm flipV="1">
            <a:off x="5580112" y="4363117"/>
            <a:ext cx="1511300" cy="431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5580112" y="4931579"/>
            <a:ext cx="1439863" cy="35877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6"/>
          <p:cNvSpPr txBox="1">
            <a:spLocks noChangeArrowheads="1"/>
          </p:cNvSpPr>
          <p:nvPr/>
        </p:nvSpPr>
        <p:spPr bwMode="auto">
          <a:xfrm>
            <a:off x="6804248" y="4640654"/>
            <a:ext cx="1327150" cy="368300"/>
          </a:xfrm>
          <a:prstGeom prst="rect">
            <a:avLst/>
          </a:prstGeom>
          <a:noFill/>
          <a:ln w="9525">
            <a:noFill/>
            <a:miter lim="800000"/>
            <a:headEnd/>
            <a:tailEnd/>
          </a:ln>
        </p:spPr>
        <p:txBody>
          <a:bodyPr wrap="none">
            <a:spAutoFit/>
          </a:bodyPr>
          <a:lstStyle/>
          <a:p>
            <a:pPr algn="ctr"/>
            <a:r>
              <a:rPr lang="fr-FR" dirty="0"/>
              <a:t>Coupe- feu</a:t>
            </a:r>
          </a:p>
        </p:txBody>
      </p:sp>
      <p:pic>
        <p:nvPicPr>
          <p:cNvPr id="40" name="Image 24" descr="lumiere-feu-44.gif"/>
          <p:cNvPicPr>
            <a:picLocks noChangeAspect="1"/>
          </p:cNvPicPr>
          <p:nvPr/>
        </p:nvPicPr>
        <p:blipFill>
          <a:blip r:embed="rId5" cstate="print"/>
          <a:srcRect/>
          <a:stretch>
            <a:fillRect/>
          </a:stretch>
        </p:blipFill>
        <p:spPr bwMode="auto">
          <a:xfrm>
            <a:off x="4689525" y="2997867"/>
            <a:ext cx="1003300" cy="2730500"/>
          </a:xfrm>
          <a:prstGeom prst="rect">
            <a:avLst/>
          </a:prstGeom>
          <a:noFill/>
          <a:ln w="9525">
            <a:noFill/>
            <a:miter lim="800000"/>
            <a:headEnd/>
            <a:tailEnd/>
          </a:ln>
        </p:spPr>
      </p:pic>
    </p:spTree>
    <p:extLst>
      <p:ext uri="{BB962C8B-B14F-4D97-AF65-F5344CB8AC3E}">
        <p14:creationId xmlns:p14="http://schemas.microsoft.com/office/powerpoint/2010/main" val="114734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8</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a:xfrm>
            <a:off x="0" y="-6821"/>
            <a:ext cx="9144000" cy="1038225"/>
          </a:xfrm>
        </p:spPr>
        <p:txBody>
          <a:bodyPr/>
          <a:lstStyle/>
          <a:p>
            <a:pPr algn="ctr"/>
            <a:r>
              <a:rPr lang="fr-FR" sz="4000" dirty="0">
                <a:solidFill>
                  <a:srgbClr val="FFFF00"/>
                </a:solidFill>
              </a:rPr>
              <a:t>Les poutres béton suite.. </a:t>
            </a:r>
            <a:endParaRPr lang="fr-FR" sz="2800" dirty="0"/>
          </a:p>
        </p:txBody>
      </p:sp>
      <p:sp>
        <p:nvSpPr>
          <p:cNvPr id="21" name="Rectangle 1"/>
          <p:cNvSpPr>
            <a:spLocks noChangeArrowheads="1"/>
          </p:cNvSpPr>
          <p:nvPr/>
        </p:nvSpPr>
        <p:spPr bwMode="auto">
          <a:xfrm>
            <a:off x="128415" y="1103978"/>
            <a:ext cx="8496300" cy="1323439"/>
          </a:xfrm>
          <a:prstGeom prst="rect">
            <a:avLst/>
          </a:prstGeom>
          <a:noFill/>
          <a:ln w="9525">
            <a:noFill/>
            <a:miter lim="800000"/>
            <a:headEnd/>
            <a:tailEnd/>
          </a:ln>
        </p:spPr>
        <p:txBody>
          <a:bodyPr>
            <a:spAutoFit/>
          </a:bodyPr>
          <a:lstStyle/>
          <a:p>
            <a:pPr algn="l">
              <a:buFont typeface="Wingdings" pitchFamily="2" charset="2"/>
              <a:buChar char="Ø"/>
            </a:pPr>
            <a:r>
              <a:rPr lang="fr-FR" b="1" dirty="0"/>
              <a:t> Poutres rectangulaires</a:t>
            </a:r>
          </a:p>
          <a:p>
            <a:pPr algn="l"/>
            <a:r>
              <a:rPr lang="fr-FR" dirty="0"/>
              <a:t>Les poutres rectangulaires sont en béton précontraint ou en béton armé. </a:t>
            </a:r>
            <a:br>
              <a:rPr lang="fr-FR" dirty="0"/>
            </a:br>
            <a:r>
              <a:rPr lang="fr-FR" dirty="0"/>
              <a:t>Leurs dimensions sont optimisées en fonction des critères techniques de</a:t>
            </a:r>
            <a:br>
              <a:rPr lang="fr-FR" dirty="0"/>
            </a:br>
            <a:r>
              <a:rPr lang="fr-FR" dirty="0"/>
              <a:t>chaque chantier (charges, portées, retombées de poutres, CF, etc.)</a:t>
            </a:r>
            <a:br>
              <a:rPr lang="fr-FR" dirty="0"/>
            </a:br>
            <a:endParaRPr lang="fr-FR" dirty="0"/>
          </a:p>
        </p:txBody>
      </p:sp>
      <p:pic>
        <p:nvPicPr>
          <p:cNvPr id="22" name="Picture 14" descr="http://t0.gstatic.com/images?q=tbn:ANd9GcTiM0TmySVkUlmzF2gWXoVRWMID4gl5V4sxLCFXIZ-7ZmakmHhLAA"/>
          <p:cNvPicPr>
            <a:picLocks noChangeAspect="1" noChangeArrowheads="1"/>
          </p:cNvPicPr>
          <p:nvPr/>
        </p:nvPicPr>
        <p:blipFill>
          <a:blip r:embed="rId3" cstate="print"/>
          <a:srcRect/>
          <a:stretch>
            <a:fillRect/>
          </a:stretch>
        </p:blipFill>
        <p:spPr bwMode="auto">
          <a:xfrm rot="-638691">
            <a:off x="3577830" y="2282118"/>
            <a:ext cx="1717675" cy="1090613"/>
          </a:xfrm>
          <a:prstGeom prst="rect">
            <a:avLst/>
          </a:prstGeom>
          <a:noFill/>
          <a:ln w="9525">
            <a:noFill/>
            <a:miter lim="800000"/>
            <a:headEnd/>
            <a:tailEnd/>
          </a:ln>
        </p:spPr>
      </p:pic>
      <p:sp>
        <p:nvSpPr>
          <p:cNvPr id="23" name="Rectangle 3"/>
          <p:cNvSpPr>
            <a:spLocks noChangeArrowheads="1"/>
          </p:cNvSpPr>
          <p:nvPr/>
        </p:nvSpPr>
        <p:spPr bwMode="auto">
          <a:xfrm>
            <a:off x="152004" y="3285923"/>
            <a:ext cx="8569325" cy="1815882"/>
          </a:xfrm>
          <a:prstGeom prst="rect">
            <a:avLst/>
          </a:prstGeom>
          <a:noFill/>
          <a:ln w="9525">
            <a:noFill/>
            <a:miter lim="800000"/>
            <a:headEnd/>
            <a:tailEnd/>
          </a:ln>
        </p:spPr>
        <p:txBody>
          <a:bodyPr>
            <a:spAutoFit/>
          </a:bodyPr>
          <a:lstStyle/>
          <a:p>
            <a:pPr algn="l">
              <a:buFont typeface="Wingdings" pitchFamily="2" charset="2"/>
              <a:buChar char="Ø"/>
            </a:pPr>
            <a:r>
              <a:rPr lang="fr-FR" b="1" dirty="0"/>
              <a:t> Longrines</a:t>
            </a:r>
          </a:p>
          <a:p>
            <a:pPr algn="l"/>
            <a:r>
              <a:rPr lang="fr-FR" dirty="0"/>
              <a:t>Les longrines sont des poutres rectangulaires en béton précontraint  ou en béton armé, avec ou sans becquet. Le becquet de coffrage de rive facilite l’assemblage avec un plancher et supprime de fait les travaux de coffrage.</a:t>
            </a:r>
            <a:br>
              <a:rPr lang="fr-FR" dirty="0"/>
            </a:br>
            <a:r>
              <a:rPr lang="fr-FR" dirty="0"/>
              <a:t>Associées ou non à un plancher sur vide sanitaire ou à un dallage, les longrines sont destinées au ceinturage de la plate-forme du bâtiment, avec des trames courantes de 6 à 12 m. </a:t>
            </a:r>
          </a:p>
        </p:txBody>
      </p:sp>
      <p:pic>
        <p:nvPicPr>
          <p:cNvPr id="24" name="Picture 12" descr="http://www.carayon.com/cmsimages/Longrines.jpg"/>
          <p:cNvPicPr>
            <a:picLocks noChangeAspect="1" noChangeArrowheads="1"/>
          </p:cNvPicPr>
          <p:nvPr/>
        </p:nvPicPr>
        <p:blipFill>
          <a:blip r:embed="rId4" cstate="print"/>
          <a:srcRect/>
          <a:stretch>
            <a:fillRect/>
          </a:stretch>
        </p:blipFill>
        <p:spPr bwMode="auto">
          <a:xfrm>
            <a:off x="2771800" y="4869160"/>
            <a:ext cx="1943100" cy="1371600"/>
          </a:xfrm>
          <a:prstGeom prst="rect">
            <a:avLst/>
          </a:prstGeom>
          <a:noFill/>
          <a:ln w="9525">
            <a:noFill/>
            <a:miter lim="800000"/>
            <a:headEnd/>
            <a:tailEnd/>
          </a:ln>
        </p:spPr>
      </p:pic>
      <p:pic>
        <p:nvPicPr>
          <p:cNvPr id="25" name="Picture 6" descr="http://t3.gstatic.com/images?q=tbn:ANd9GcSC5yJioRy0kc3c-R-ifdsFGkCEPX2NVCt3BHn0Jcr_vVyGV0XVBA"/>
          <p:cNvPicPr>
            <a:picLocks noChangeAspect="1" noChangeArrowheads="1"/>
          </p:cNvPicPr>
          <p:nvPr/>
        </p:nvPicPr>
        <p:blipFill>
          <a:blip r:embed="rId5" cstate="print"/>
          <a:srcRect/>
          <a:stretch>
            <a:fillRect/>
          </a:stretch>
        </p:blipFill>
        <p:spPr bwMode="auto">
          <a:xfrm>
            <a:off x="5220072" y="4993420"/>
            <a:ext cx="1800225" cy="1355725"/>
          </a:xfrm>
          <a:prstGeom prst="rect">
            <a:avLst/>
          </a:prstGeom>
          <a:noFill/>
          <a:ln w="9525">
            <a:noFill/>
            <a:miter lim="800000"/>
            <a:headEnd/>
            <a:tailEnd/>
          </a:ln>
        </p:spPr>
      </p:pic>
    </p:spTree>
    <p:extLst>
      <p:ext uri="{BB962C8B-B14F-4D97-AF65-F5344CB8AC3E}">
        <p14:creationId xmlns:p14="http://schemas.microsoft.com/office/powerpoint/2010/main" val="3923488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2" descr="http://t1.gstatic.com/images?q=tbn:ANd9GcRehG3RJl-m-xqYqv-bOW7CuNC8Tp4ynxAWDiqH64SDjaGXdRdS"/>
          <p:cNvPicPr>
            <a:picLocks noChangeAspect="1" noChangeArrowheads="1"/>
          </p:cNvPicPr>
          <p:nvPr/>
        </p:nvPicPr>
        <p:blipFill>
          <a:blip r:embed="rId3" cstate="print"/>
          <a:srcRect/>
          <a:stretch>
            <a:fillRect/>
          </a:stretch>
        </p:blipFill>
        <p:spPr bwMode="auto">
          <a:xfrm>
            <a:off x="5076056" y="5013176"/>
            <a:ext cx="2076924" cy="1152703"/>
          </a:xfrm>
          <a:prstGeom prst="rect">
            <a:avLst/>
          </a:prstGeom>
          <a:noFill/>
          <a:ln w="9525">
            <a:noFill/>
            <a:miter lim="800000"/>
            <a:headEnd/>
            <a:tailEnd/>
          </a:ln>
        </p:spPr>
      </p:pic>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9</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
            </a:r>
            <a:br>
              <a:rPr lang="fr-FR" sz="2800" dirty="0"/>
            </a:br>
            <a:endParaRPr lang="fr-FR" sz="2800" dirty="0"/>
          </a:p>
        </p:txBody>
      </p:sp>
      <p:sp>
        <p:nvSpPr>
          <p:cNvPr id="18" name="ZoneTexte 2"/>
          <p:cNvSpPr txBox="1">
            <a:spLocks noChangeArrowheads="1"/>
          </p:cNvSpPr>
          <p:nvPr/>
        </p:nvSpPr>
        <p:spPr bwMode="auto">
          <a:xfrm>
            <a:off x="2411760" y="188640"/>
            <a:ext cx="4400564" cy="707886"/>
          </a:xfrm>
          <a:prstGeom prst="rect">
            <a:avLst/>
          </a:prstGeom>
          <a:noFill/>
          <a:ln w="9525">
            <a:noFill/>
            <a:miter lim="800000"/>
            <a:headEnd/>
            <a:tailEnd/>
          </a:ln>
        </p:spPr>
        <p:txBody>
          <a:bodyPr wrap="none">
            <a:spAutoFit/>
          </a:bodyPr>
          <a:lstStyle/>
          <a:p>
            <a:r>
              <a:rPr lang="fr-FR" sz="4000" b="1" dirty="0">
                <a:solidFill>
                  <a:srgbClr val="FFFF00"/>
                </a:solidFill>
              </a:rPr>
              <a:t>Béton, définition:</a:t>
            </a:r>
          </a:p>
        </p:txBody>
      </p:sp>
      <p:sp>
        <p:nvSpPr>
          <p:cNvPr id="19" name="Rectangle 1"/>
          <p:cNvSpPr>
            <a:spLocks noChangeArrowheads="1"/>
          </p:cNvSpPr>
          <p:nvPr/>
        </p:nvSpPr>
        <p:spPr bwMode="auto">
          <a:xfrm>
            <a:off x="148531" y="1124744"/>
            <a:ext cx="8497887" cy="4031873"/>
          </a:xfrm>
          <a:prstGeom prst="rect">
            <a:avLst/>
          </a:prstGeom>
          <a:noFill/>
          <a:ln w="9525">
            <a:noFill/>
            <a:miter lim="800000"/>
            <a:headEnd/>
            <a:tailEnd/>
          </a:ln>
        </p:spPr>
        <p:txBody>
          <a:bodyPr>
            <a:spAutoFit/>
          </a:bodyPr>
          <a:lstStyle/>
          <a:p>
            <a:pPr algn="l">
              <a:buFont typeface="Wingdings" pitchFamily="2" charset="2"/>
              <a:buChar char="Ø"/>
            </a:pPr>
            <a:r>
              <a:rPr lang="fr-FR" dirty="0"/>
              <a:t> Le </a:t>
            </a:r>
            <a:r>
              <a:rPr lang="fr-FR" b="1" dirty="0"/>
              <a:t>béton</a:t>
            </a:r>
            <a:r>
              <a:rPr lang="fr-FR" dirty="0"/>
              <a:t> est un matériau de construction composite fabriqué à partir de granulats naturels (sable, gravillons) ou artificiels (granulats légers) agglomérés par un liant. Le liant peut être qualifié d'« hydrique », lorsque sa prise se fait par hydratation.</a:t>
            </a:r>
            <a:br>
              <a:rPr lang="fr-FR" dirty="0"/>
            </a:br>
            <a:r>
              <a:rPr lang="fr-FR" dirty="0"/>
              <a:t>Ce liant est appelé couramment « ciment » ; on obtient dans ce cas un « béton de ciment » un des plus souvent utilisés.</a:t>
            </a:r>
            <a:br>
              <a:rPr lang="fr-FR" dirty="0"/>
            </a:br>
            <a:r>
              <a:rPr lang="fr-FR" dirty="0"/>
              <a:t>On peut aussi utiliser un liant </a:t>
            </a:r>
            <a:r>
              <a:rPr lang="fr-FR" i="1" dirty="0"/>
              <a:t>hydrocarboné</a:t>
            </a:r>
            <a:r>
              <a:rPr lang="fr-FR" dirty="0"/>
              <a:t> (bitume), ce qui conduit à la fabrication du « béton bitumineux ».</a:t>
            </a:r>
            <a:br>
              <a:rPr lang="fr-FR" dirty="0"/>
            </a:br>
            <a:endParaRPr lang="fr-FR" dirty="0"/>
          </a:p>
          <a:p>
            <a:pPr algn="l"/>
            <a:r>
              <a:rPr lang="fr-FR" dirty="0"/>
              <a:t>Enfin, lorsque les granulats utilisés avec le liant hydraulique se réduisent à des sables, on parle alors de « mortier ». On peut optimiser la courbe granulaire du sable, auquel cas on parlera de « béton de sable ».</a:t>
            </a:r>
            <a:br>
              <a:rPr lang="fr-FR" dirty="0"/>
            </a:br>
            <a:r>
              <a:rPr lang="fr-FR" dirty="0"/>
              <a:t>Le béton frais associé à de l'acier permet d'obtenir le « béton armé », un matériau de construction courant.</a:t>
            </a:r>
            <a:br>
              <a:rPr lang="fr-FR" dirty="0"/>
            </a:br>
            <a:r>
              <a:rPr lang="fr-FR" dirty="0"/>
              <a:t>Le béton frais associé à des fibres permet d'obtenir des « bétons fibrés ».</a:t>
            </a:r>
          </a:p>
          <a:p>
            <a:pPr algn="l"/>
            <a:r>
              <a:rPr lang="fr-FR" dirty="0"/>
              <a:t>Le béton est le deuxième matériau minéral le plus utilisé mondialement par la société, après l'eau potable : 1 m</a:t>
            </a:r>
            <a:r>
              <a:rPr lang="fr-FR" baseline="30000" dirty="0"/>
              <a:t>3</a:t>
            </a:r>
            <a:r>
              <a:rPr lang="fr-FR" dirty="0"/>
              <a:t> par an et par habitant</a:t>
            </a:r>
          </a:p>
        </p:txBody>
      </p:sp>
    </p:spTree>
    <p:extLst>
      <p:ext uri="{BB962C8B-B14F-4D97-AF65-F5344CB8AC3E}">
        <p14:creationId xmlns:p14="http://schemas.microsoft.com/office/powerpoint/2010/main" val="3394791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seau">
  <a:themeElements>
    <a:clrScheme name="Personnalisée 2">
      <a:dk1>
        <a:srgbClr val="1A212B"/>
      </a:dk1>
      <a:lt1>
        <a:srgbClr val="FFFFFF"/>
      </a:lt1>
      <a:dk2>
        <a:srgbClr val="1A212B"/>
      </a:dk2>
      <a:lt2>
        <a:srgbClr val="808080"/>
      </a:lt2>
      <a:accent1>
        <a:srgbClr val="CD0920"/>
      </a:accent1>
      <a:accent2>
        <a:srgbClr val="669999"/>
      </a:accent2>
      <a:accent3>
        <a:srgbClr val="FFFFFF"/>
      </a:accent3>
      <a:accent4>
        <a:srgbClr val="1A212B"/>
      </a:accent4>
      <a:accent5>
        <a:srgbClr val="E2E2AA"/>
      </a:accent5>
      <a:accent6>
        <a:srgbClr val="5C8A8A"/>
      </a:accent6>
      <a:hlink>
        <a:srgbClr val="7E9CE8"/>
      </a:hlink>
      <a:folHlink>
        <a:srgbClr val="D8D8EC"/>
      </a:folHlink>
    </a:clrScheme>
    <a:fontScheme name="Réseau">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Réseau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éseau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éseau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éseau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éseau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éseau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éseau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éseau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éseau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éseau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15517</TotalTime>
  <Words>2576</Words>
  <Application>Microsoft Office PowerPoint</Application>
  <PresentationFormat>Affichage à l'écran (4:3)</PresentationFormat>
  <Paragraphs>265</Paragraphs>
  <Slides>31</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 Unicode MS</vt:lpstr>
      <vt:lpstr>ＭＳ Ｐゴシック</vt:lpstr>
      <vt:lpstr>Arial</vt:lpstr>
      <vt:lpstr>Arial Black</vt:lpstr>
      <vt:lpstr>Helvetica</vt:lpstr>
      <vt:lpstr>Times New Roman</vt:lpstr>
      <vt:lpstr>Wingdings</vt:lpstr>
      <vt:lpstr>Réseau</vt:lpstr>
      <vt:lpstr>  Les structures béton  </vt:lpstr>
      <vt:lpstr>Les différentes structures béton: </vt:lpstr>
      <vt:lpstr>Structures béton: avantage ou inconvénient? </vt:lpstr>
      <vt:lpstr>Terminologie d’une structure béton: </vt:lpstr>
      <vt:lpstr>Terminologie d’une structure de dalle béton et dalle flottante: </vt:lpstr>
      <vt:lpstr>Les poutres béton: </vt:lpstr>
      <vt:lpstr>Les poutres béton suite.. </vt:lpstr>
      <vt:lpstr>Les poutres béton suite.. </vt:lpstr>
      <vt:lpstr> </vt:lpstr>
      <vt:lpstr>Béton armé, définition:</vt:lpstr>
      <vt:lpstr>Les différents béton:  </vt:lpstr>
      <vt:lpstr>Le béton précontraint: </vt:lpstr>
      <vt:lpstr> Fabrication d’une poutre précontrainte par pré-tension (Eugène Freyssinet)</vt:lpstr>
      <vt:lpstr>Comportement d’une poutre en béton précontraint:</vt:lpstr>
      <vt:lpstr>Les différents types de béton: </vt:lpstr>
      <vt:lpstr>La résistance au feu des structures béton: </vt:lpstr>
      <vt:lpstr>La résistance au feu des structures béton: </vt:lpstr>
      <vt:lpstr> </vt:lpstr>
      <vt:lpstr>Exemple Ets BBA Emballages: </vt:lpstr>
      <vt:lpstr>Quelques procédés de murs CF: </vt:lpstr>
      <vt:lpstr>Exemple Ets BBA Emballages St- Etienne: </vt:lpstr>
      <vt:lpstr>Murs coupe- feu:</vt:lpstr>
      <vt:lpstr>Murs coupe- feu:</vt:lpstr>
      <vt:lpstr>Murs coupe- feu:</vt:lpstr>
      <vt:lpstr>Le rôle du mur CF: </vt:lpstr>
      <vt:lpstr>Comportement au feu du béton: </vt:lpstr>
      <vt:lpstr>Comportement du béton aux températures élevées:</vt:lpstr>
      <vt:lpstr>Comportement au feu des structures en béton:</vt:lpstr>
      <vt:lpstr>L’effet « Spalling »   (effritement ou écaillage)</vt:lpstr>
      <vt:lpstr>Essai de comportement au feu du béton:</vt:lpstr>
      <vt:lpstr>Présentation PowerPoint</vt:lpstr>
    </vt:vector>
  </TitlesOfParts>
  <Company>CG94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CODIR 080702</dc:title>
  <dc:subject>PROJET PORTAIL  INTRANET</dc:subject>
  <dc:creator>BERLIER Sébastien</dc:creator>
  <cp:lastModifiedBy>FLACHER Laurent</cp:lastModifiedBy>
  <cp:revision>766</cp:revision>
  <cp:lastPrinted>2000-07-04T10:18:08Z</cp:lastPrinted>
  <dcterms:created xsi:type="dcterms:W3CDTF">2000-07-03T06:07:31Z</dcterms:created>
  <dcterms:modified xsi:type="dcterms:W3CDTF">2020-07-09T09:35:37Z</dcterms:modified>
</cp:coreProperties>
</file>