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1" r:id="rId1"/>
  </p:sldMasterIdLst>
  <p:notesMasterIdLst>
    <p:notesMasterId r:id="rId65"/>
  </p:notesMasterIdLst>
  <p:handoutMasterIdLst>
    <p:handoutMasterId r:id="rId66"/>
  </p:handoutMasterIdLst>
  <p:sldIdLst>
    <p:sldId id="315" r:id="rId2"/>
    <p:sldId id="449" r:id="rId3"/>
    <p:sldId id="450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1" r:id="rId14"/>
    <p:sldId id="462" r:id="rId15"/>
    <p:sldId id="463" r:id="rId16"/>
    <p:sldId id="464" r:id="rId17"/>
    <p:sldId id="465" r:id="rId18"/>
    <p:sldId id="466" r:id="rId19"/>
    <p:sldId id="467" r:id="rId20"/>
    <p:sldId id="468" r:id="rId21"/>
    <p:sldId id="469" r:id="rId22"/>
    <p:sldId id="470" r:id="rId23"/>
    <p:sldId id="472" r:id="rId24"/>
    <p:sldId id="473" r:id="rId25"/>
    <p:sldId id="474" r:id="rId26"/>
    <p:sldId id="475" r:id="rId27"/>
    <p:sldId id="476" r:id="rId28"/>
    <p:sldId id="477" r:id="rId29"/>
    <p:sldId id="479" r:id="rId30"/>
    <p:sldId id="480" r:id="rId31"/>
    <p:sldId id="481" r:id="rId32"/>
    <p:sldId id="482" r:id="rId33"/>
    <p:sldId id="483" r:id="rId34"/>
    <p:sldId id="484" r:id="rId35"/>
    <p:sldId id="485" r:id="rId36"/>
    <p:sldId id="486" r:id="rId37"/>
    <p:sldId id="487" r:id="rId38"/>
    <p:sldId id="488" r:id="rId39"/>
    <p:sldId id="489" r:id="rId40"/>
    <p:sldId id="490" r:id="rId41"/>
    <p:sldId id="491" r:id="rId42"/>
    <p:sldId id="492" r:id="rId43"/>
    <p:sldId id="493" r:id="rId44"/>
    <p:sldId id="494" r:id="rId45"/>
    <p:sldId id="495" r:id="rId46"/>
    <p:sldId id="496" r:id="rId47"/>
    <p:sldId id="497" r:id="rId48"/>
    <p:sldId id="498" r:id="rId49"/>
    <p:sldId id="499" r:id="rId50"/>
    <p:sldId id="500" r:id="rId51"/>
    <p:sldId id="501" r:id="rId52"/>
    <p:sldId id="502" r:id="rId53"/>
    <p:sldId id="503" r:id="rId54"/>
    <p:sldId id="504" r:id="rId55"/>
    <p:sldId id="505" r:id="rId56"/>
    <p:sldId id="506" r:id="rId57"/>
    <p:sldId id="507" r:id="rId58"/>
    <p:sldId id="508" r:id="rId59"/>
    <p:sldId id="509" r:id="rId60"/>
    <p:sldId id="510" r:id="rId61"/>
    <p:sldId id="511" r:id="rId62"/>
    <p:sldId id="512" r:id="rId63"/>
    <p:sldId id="460" r:id="rId64"/>
  </p:sldIdLst>
  <p:sldSz cx="9144000" cy="6858000" type="screen4x3"/>
  <p:notesSz cx="6797675" cy="9926638"/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F0000"/>
    <a:srgbClr val="1A212B"/>
    <a:srgbClr val="CD0920"/>
    <a:srgbClr val="C1FFE0"/>
    <a:srgbClr val="00CC66"/>
    <a:srgbClr val="00CCF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4" autoAdjust="0"/>
    <p:restoredTop sz="94660"/>
  </p:normalViewPr>
  <p:slideViewPr>
    <p:cSldViewPr>
      <p:cViewPr varScale="1">
        <p:scale>
          <a:sx n="110" d="100"/>
          <a:sy n="110" d="100"/>
        </p:scale>
        <p:origin x="1716" y="78"/>
      </p:cViewPr>
      <p:guideLst>
        <p:guide orient="horz" pos="528"/>
        <p:guide pos="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148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2113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025" tIns="46515" rIns="93025" bIns="46515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1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2225" y="0"/>
            <a:ext cx="293687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025" tIns="46515" rIns="93025" bIns="46515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1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321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025" tIns="46515" rIns="93025" bIns="46515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1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2225" y="9434513"/>
            <a:ext cx="29368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025" tIns="46515" rIns="93025" bIns="46515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100">
                <a:latin typeface="Times New Roman" panose="02020603050405020304" pitchFamily="18" charset="0"/>
              </a:defRPr>
            </a:lvl1pPr>
          </a:lstStyle>
          <a:p>
            <a:fld id="{CDB39F69-90F2-4946-A8A4-2E300412CD9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311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985" tIns="47992" rIns="95985" bIns="47992" numCol="1" anchor="t" anchorCtr="0" compatLnSpc="1">
            <a:prstTxWarp prst="textNoShape">
              <a:avLst/>
            </a:prstTxWarp>
          </a:bodyPr>
          <a:lstStyle>
            <a:lvl1pPr algn="l" defTabSz="958850" eaLnBrk="0" hangingPunct="0">
              <a:defRPr sz="11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985" tIns="47992" rIns="95985" bIns="47992" numCol="1" anchor="t" anchorCtr="0" compatLnSpc="1">
            <a:prstTxWarp prst="textNoShape">
              <a:avLst/>
            </a:prstTxWarp>
          </a:bodyPr>
          <a:lstStyle>
            <a:lvl1pPr algn="r" defTabSz="958850" eaLnBrk="0" hangingPunct="0">
              <a:defRPr sz="11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985" tIns="47992" rIns="95985" bIns="47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985" tIns="47992" rIns="95985" bIns="47992" numCol="1" anchor="b" anchorCtr="0" compatLnSpc="1">
            <a:prstTxWarp prst="textNoShape">
              <a:avLst/>
            </a:prstTxWarp>
          </a:bodyPr>
          <a:lstStyle>
            <a:lvl1pPr algn="l" defTabSz="958850" eaLnBrk="0" hangingPunct="0">
              <a:defRPr sz="11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31338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985" tIns="47992" rIns="95985" bIns="47992" numCol="1" anchor="b" anchorCtr="0" compatLnSpc="1">
            <a:prstTxWarp prst="textNoShape">
              <a:avLst/>
            </a:prstTxWarp>
          </a:bodyPr>
          <a:lstStyle>
            <a:lvl1pPr algn="r" defTabSz="958850" eaLnBrk="0" hangingPunct="0">
              <a:defRPr sz="1100">
                <a:latin typeface="Times New Roman" panose="02020603050405020304" pitchFamily="18" charset="0"/>
              </a:defRPr>
            </a:lvl1pPr>
          </a:lstStyle>
          <a:p>
            <a:fld id="{8F9C8E75-16DE-4E1D-BDD8-F5B7ED798E1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9038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2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991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11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646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12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269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C8E75-16DE-4E1D-BDD8-F5B7ED798E16}" type="slidenum">
              <a:rPr lang="fr-FR" altLang="fr-FR" smtClean="0"/>
              <a:pPr/>
              <a:t>52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72879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63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266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3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948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4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814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5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870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6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15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7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103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8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3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9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044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10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44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3850" y="1268413"/>
            <a:ext cx="8548688" cy="17287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fr-FR" noProof="0" smtClean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20364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AC1837-0764-4219-ADB0-1EEC0A51ADD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285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2138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213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BCD50-C7F3-46CF-81DE-DF63FB7C7BB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588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82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11188" y="1268413"/>
            <a:ext cx="4038600" cy="47529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02188" y="1268413"/>
            <a:ext cx="4038600" cy="47529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9E42E-1EC0-4C85-8D24-6ABF6807C4C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083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2C089-C1C8-4E30-AC40-22C6D2A8E37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3490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8346F-EFA9-4975-A62E-269C33C6D56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2881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268413"/>
            <a:ext cx="4038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02188" y="1268413"/>
            <a:ext cx="4038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0F8B3A-24EF-4473-8ECE-0E1DA61F469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4756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6A307-3008-48B2-B12D-EF5112CF55F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662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624B3C-8478-4041-83FE-92EF2737DFA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993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6BFE3-714C-422B-A254-C14A1262089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3511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CFBE6-8F40-4360-B3F3-AA5628F4AAE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227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473CB-9352-4F74-A707-FA2319FD752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5442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382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2" tIns="47881" rIns="95762" bIns="4788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268413"/>
            <a:ext cx="82296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62" tIns="47881" rIns="95762" bIns="478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les styles du texte du masque</a:t>
            </a:r>
          </a:p>
          <a:p>
            <a:pPr lvl="1"/>
            <a:r>
              <a:rPr lang="fr-FR" altLang="fr-FR" dirty="0" smtClean="0"/>
              <a:t>Deuxième niveau</a:t>
            </a:r>
          </a:p>
          <a:p>
            <a:pPr lvl="2"/>
            <a:r>
              <a:rPr lang="fr-FR" altLang="fr-FR" dirty="0" smtClean="0"/>
              <a:t>Troisième niveau</a:t>
            </a:r>
          </a:p>
          <a:p>
            <a:pPr lvl="3"/>
            <a:r>
              <a:rPr lang="fr-FR" altLang="fr-FR" dirty="0" smtClean="0"/>
              <a:t>Quatrième niveau</a:t>
            </a:r>
          </a:p>
          <a:p>
            <a:pPr lvl="4"/>
            <a:r>
              <a:rPr lang="fr-FR" altLang="fr-FR" dirty="0" smtClean="0"/>
              <a:t>Cinquième niveau</a:t>
            </a:r>
          </a:p>
        </p:txBody>
      </p:sp>
      <p:sp>
        <p:nvSpPr>
          <p:cNvPr id="160811" name="Text Box 43"/>
          <p:cNvSpPr txBox="1">
            <a:spLocks noChangeArrowheads="1"/>
          </p:cNvSpPr>
          <p:nvPr userDrawn="1"/>
        </p:nvSpPr>
        <p:spPr bwMode="auto">
          <a:xfrm>
            <a:off x="1677988" y="781050"/>
            <a:ext cx="220662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78" tIns="41040" rIns="82078" bIns="41040">
            <a:spAutoFit/>
          </a:bodyPr>
          <a:lstStyle>
            <a:lvl1pPr algn="l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1163" algn="l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algn="l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1900" algn="l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39888" algn="l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7088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4288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1488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68688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fr-FR" sz="1500" smtClean="0">
              <a:latin typeface="Arial" charset="0"/>
              <a:cs typeface="Arial Unicode MS" charset="0"/>
            </a:endParaRPr>
          </a:p>
        </p:txBody>
      </p:sp>
      <p:sp>
        <p:nvSpPr>
          <p:cNvPr id="1029" name="Rectangle 46"/>
          <p:cNvSpPr>
            <a:spLocks noChangeArrowheads="1"/>
          </p:cNvSpPr>
          <p:nvPr userDrawn="1"/>
        </p:nvSpPr>
        <p:spPr bwMode="auto">
          <a:xfrm>
            <a:off x="2700338" y="6453188"/>
            <a:ext cx="3889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42" rIns="82087" bIns="41042"/>
          <a:lstStyle>
            <a:lvl1pPr defTabSz="820738" eaLnBrk="0" hangingPunct="0"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20738" eaLnBrk="0" hangingPunct="0"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0738" eaLnBrk="0" hangingPunct="0"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0738" eaLnBrk="0" hangingPunct="0"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0738" eaLnBrk="0" hangingPunct="0"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fr-FR" altLang="fr-FR" sz="1000" b="1" dirty="0" smtClean="0">
                <a:solidFill>
                  <a:schemeClr val="accent1"/>
                </a:solidFill>
                <a:latin typeface="Helvetica" panose="020B0604020202020204" pitchFamily="34" charset="0"/>
              </a:rPr>
              <a:t>Formation</a:t>
            </a:r>
            <a:r>
              <a:rPr lang="fr-FR" altLang="fr-FR" sz="1000" b="1" baseline="0" dirty="0" smtClean="0">
                <a:solidFill>
                  <a:schemeClr val="accent1"/>
                </a:solidFill>
                <a:latin typeface="Helvetica" panose="020B0604020202020204" pitchFamily="34" charset="0"/>
              </a:rPr>
              <a:t> Opérationnelle Spécialisée RCCI</a:t>
            </a:r>
            <a:endParaRPr lang="fr-FR" altLang="fr-FR" sz="1000" b="1" dirty="0">
              <a:solidFill>
                <a:schemeClr val="accent1"/>
              </a:solidFill>
              <a:latin typeface="Helvetica" panose="020B0604020202020204" pitchFamily="34" charset="0"/>
            </a:endParaRPr>
          </a:p>
        </p:txBody>
      </p:sp>
      <p:sp>
        <p:nvSpPr>
          <p:cNvPr id="160840" name="Rectangle 7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9388" y="6453188"/>
            <a:ext cx="444500" cy="268287"/>
          </a:xfrm>
          <a:prstGeom prst="rect">
            <a:avLst/>
          </a:prstGeom>
          <a:solidFill>
            <a:srgbClr val="1A212B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</a:lstStyle>
          <a:p>
            <a:fld id="{C7F94870-0A8C-4561-B40E-1910D44F5237}" type="slidenum">
              <a:rPr lang="fr-FR" altLang="fr-FR"/>
              <a:pPr/>
              <a:t>‹N°›</a:t>
            </a:fld>
            <a:endParaRPr lang="fr-FR" altLang="fr-FR"/>
          </a:p>
        </p:txBody>
      </p:sp>
      <p:pic>
        <p:nvPicPr>
          <p:cNvPr id="1031" name="Image 8" descr="LOGO-SDIS-RVB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5084763"/>
            <a:ext cx="3770312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5726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/>
          <a:ea typeface="+mj-ea"/>
          <a:cs typeface="Helvetica"/>
        </a:defRPr>
      </a:lvl1pPr>
      <a:lvl2pPr algn="l" defTabSz="95726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anose="020B0604020202020204" pitchFamily="34" charset="0"/>
          <a:ea typeface="ＭＳ Ｐゴシック" charset="0"/>
          <a:cs typeface="ＭＳ Ｐゴシック" charset="0"/>
        </a:defRPr>
      </a:lvl2pPr>
      <a:lvl3pPr algn="l" defTabSz="95726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anose="020B0604020202020204" pitchFamily="34" charset="0"/>
          <a:ea typeface="ＭＳ Ｐゴシック" charset="0"/>
          <a:cs typeface="ＭＳ Ｐゴシック" charset="0"/>
        </a:defRPr>
      </a:lvl3pPr>
      <a:lvl4pPr algn="l" defTabSz="95726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anose="020B0604020202020204" pitchFamily="34" charset="0"/>
          <a:ea typeface="ＭＳ Ｐゴシック" charset="0"/>
          <a:cs typeface="ＭＳ Ｐゴシック" charset="0"/>
        </a:defRPr>
      </a:lvl4pPr>
      <a:lvl5pPr algn="l" defTabSz="95726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anose="020B0604020202020204" pitchFamily="34" charset="0"/>
          <a:ea typeface="ＭＳ Ｐゴシック" charset="0"/>
          <a:cs typeface="ＭＳ Ｐゴシック" charset="0"/>
        </a:defRPr>
      </a:lvl5pPr>
      <a:lvl6pPr marL="457200" algn="l" defTabSz="957263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defTabSz="957263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defTabSz="957263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defTabSz="957263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lr>
          <a:srgbClr val="1212EE"/>
        </a:buClr>
        <a:buSzPct val="70000"/>
        <a:buFont typeface="Wingdings" panose="05000000000000000000" pitchFamily="2" charset="2"/>
        <a:buChar char="l"/>
        <a:defRPr sz="2800" b="1">
          <a:solidFill>
            <a:schemeClr val="accent1"/>
          </a:solidFill>
          <a:latin typeface="Helvetica"/>
          <a:ea typeface="+mn-ea"/>
          <a:cs typeface="Helvetica"/>
        </a:defRPr>
      </a:lvl1pPr>
      <a:lvl2pPr marL="725488" indent="-365125" algn="l" defTabSz="957263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Helvetica"/>
          <a:ea typeface="+mn-ea"/>
          <a:cs typeface="Helvetica"/>
        </a:defRPr>
      </a:lvl2pPr>
      <a:lvl3pPr marL="1035050" indent="-307975" algn="l" defTabSz="957263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70000"/>
        <a:buFont typeface="Wingdings" panose="05000000000000000000" pitchFamily="2" charset="2"/>
        <a:buChar char="l"/>
        <a:defRPr sz="2100">
          <a:solidFill>
            <a:schemeClr val="tx1"/>
          </a:solidFill>
          <a:latin typeface="Helvetica"/>
          <a:ea typeface="+mn-ea"/>
          <a:cs typeface="Helvetica"/>
        </a:defRPr>
      </a:lvl3pPr>
      <a:lvl4pPr marL="1341438" indent="-304800" algn="l" defTabSz="9572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1900">
          <a:solidFill>
            <a:schemeClr val="tx1"/>
          </a:solidFill>
          <a:latin typeface="Helvetica"/>
          <a:ea typeface="+mn-ea"/>
          <a:cs typeface="Helvetica"/>
        </a:defRPr>
      </a:lvl4pPr>
      <a:lvl5pPr marL="1674813" indent="-330200" algn="l" defTabSz="957263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1900">
          <a:solidFill>
            <a:schemeClr val="tx1"/>
          </a:solidFill>
          <a:latin typeface="Helvetica"/>
          <a:ea typeface="+mn-ea"/>
          <a:cs typeface="Helvetica"/>
        </a:defRPr>
      </a:lvl5pPr>
      <a:lvl6pPr marL="2132013" indent="-330200" algn="l" defTabSz="957263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1900">
          <a:solidFill>
            <a:schemeClr val="tx1"/>
          </a:solidFill>
          <a:latin typeface="+mn-lt"/>
          <a:ea typeface="+mn-ea"/>
        </a:defRPr>
      </a:lvl6pPr>
      <a:lvl7pPr marL="2589213" indent="-330200" algn="l" defTabSz="957263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1900">
          <a:solidFill>
            <a:schemeClr val="tx1"/>
          </a:solidFill>
          <a:latin typeface="+mn-lt"/>
          <a:ea typeface="+mn-ea"/>
        </a:defRPr>
      </a:lvl7pPr>
      <a:lvl8pPr marL="3046413" indent="-330200" algn="l" defTabSz="957263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1900">
          <a:solidFill>
            <a:schemeClr val="tx1"/>
          </a:solidFill>
          <a:latin typeface="+mn-lt"/>
          <a:ea typeface="+mn-ea"/>
        </a:defRPr>
      </a:lvl8pPr>
      <a:lvl9pPr marL="3503613" indent="-330200" algn="l" defTabSz="957263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gi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9.gif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gif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gif"/><Relationship Id="rId5" Type="http://schemas.openxmlformats.org/officeDocument/2006/relationships/image" Target="../media/image9.gif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gif"/><Relationship Id="rId4" Type="http://schemas.openxmlformats.org/officeDocument/2006/relationships/image" Target="../media/image2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gif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5" Type="http://schemas.openxmlformats.org/officeDocument/2006/relationships/image" Target="../media/image29.gif"/><Relationship Id="rId4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gif"/><Relationship Id="rId4" Type="http://schemas.openxmlformats.org/officeDocument/2006/relationships/image" Target="../media/image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9.gif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40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6.png"/><Relationship Id="rId4" Type="http://schemas.openxmlformats.org/officeDocument/2006/relationships/image" Target="../media/image9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2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1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1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1622425"/>
            <a:ext cx="93948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re 1"/>
          <p:cNvSpPr>
            <a:spLocks noGrp="1"/>
          </p:cNvSpPr>
          <p:nvPr>
            <p:ph type="ctrTitle"/>
          </p:nvPr>
        </p:nvSpPr>
        <p:spPr>
          <a:xfrm>
            <a:off x="0" y="26988"/>
            <a:ext cx="9144000" cy="153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 anchorCtr="1"/>
          <a:lstStyle/>
          <a:p>
            <a:pPr lvl="0" defTabSz="914400" eaLnBrk="1" hangingPunct="1">
              <a:defRPr/>
            </a:pPr>
            <a:r>
              <a:rPr lang="fr-FR" sz="3200" kern="1200" dirty="0">
                <a:ln w="50800"/>
                <a:solidFill>
                  <a:srgbClr val="0070C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3200" kern="1200" dirty="0">
                <a:ln w="50800"/>
                <a:solidFill>
                  <a:srgbClr val="0070C0"/>
                </a:solidFill>
                <a:latin typeface="Arial" charset="0"/>
                <a:ea typeface="+mn-ea"/>
                <a:cs typeface="Arial" charset="0"/>
              </a:rPr>
            </a:br>
            <a:endParaRPr lang="fr-FR" altLang="fr-FR" dirty="0" smtClean="0">
              <a:latin typeface="Helvetica" panose="020B0604020202020204" pitchFamily="34" charset="0"/>
            </a:endParaRPr>
          </a:p>
        </p:txBody>
      </p:sp>
      <p:sp>
        <p:nvSpPr>
          <p:cNvPr id="15364" name="ZoneTexte 1"/>
          <p:cNvSpPr txBox="1">
            <a:spLocks noChangeArrowheads="1"/>
          </p:cNvSpPr>
          <p:nvPr/>
        </p:nvSpPr>
        <p:spPr bwMode="auto">
          <a:xfrm>
            <a:off x="6373813" y="92392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536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43593"/>
            <a:ext cx="2165901" cy="96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6" t="17353" r="238"/>
          <a:stretch/>
        </p:blipFill>
        <p:spPr>
          <a:xfrm>
            <a:off x="1115616" y="2132856"/>
            <a:ext cx="2664296" cy="18574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8393"/>
          <a:stretch/>
        </p:blipFill>
        <p:spPr>
          <a:xfrm>
            <a:off x="6353664" y="2132855"/>
            <a:ext cx="2434983" cy="1857453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3832770" y="2446241"/>
            <a:ext cx="2448272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5400" dirty="0" smtClean="0">
                <a:solidFill>
                  <a:srgbClr val="FFFF00"/>
                </a:solidFill>
                <a:latin typeface="Helvetica" panose="020B0604020202020204" pitchFamily="34" charset="0"/>
              </a:rPr>
              <a:t>R.C.C.I</a:t>
            </a:r>
            <a:endParaRPr lang="fr-FR" altLang="fr-FR" sz="5400" dirty="0">
              <a:solidFill>
                <a:srgbClr val="FFFF00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3709132" y="3406346"/>
            <a:ext cx="2715311" cy="59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dirty="0" smtClean="0">
                <a:solidFill>
                  <a:srgbClr val="FFFF00"/>
                </a:solidFill>
                <a:latin typeface="Helvetica" panose="020B0604020202020204" pitchFamily="34" charset="0"/>
              </a:rPr>
              <a:t>R</a:t>
            </a:r>
            <a:r>
              <a:rPr lang="fr-FR" altLang="fr-FR" dirty="0" smtClean="0">
                <a:solidFill>
                  <a:schemeClr val="bg1"/>
                </a:solidFill>
                <a:latin typeface="Helvetica" panose="020B0604020202020204" pitchFamily="34" charset="0"/>
              </a:rPr>
              <a:t>echerche des </a:t>
            </a:r>
            <a:r>
              <a:rPr lang="fr-FR" altLang="fr-FR" dirty="0" smtClean="0">
                <a:solidFill>
                  <a:srgbClr val="FFFF00"/>
                </a:solidFill>
                <a:latin typeface="Helvetica" panose="020B0604020202020204" pitchFamily="34" charset="0"/>
              </a:rPr>
              <a:t>C</a:t>
            </a:r>
            <a:r>
              <a:rPr lang="fr-FR" altLang="fr-FR" dirty="0" smtClean="0">
                <a:solidFill>
                  <a:schemeClr val="bg1"/>
                </a:solidFill>
                <a:latin typeface="Helvetica" panose="020B0604020202020204" pitchFamily="34" charset="0"/>
              </a:rPr>
              <a:t>auses</a:t>
            </a:r>
          </a:p>
          <a:p>
            <a:pPr eaLnBrk="1" hangingPunct="1"/>
            <a:r>
              <a:rPr lang="fr-FR" altLang="fr-FR" dirty="0">
                <a:solidFill>
                  <a:schemeClr val="bg1"/>
                </a:solidFill>
                <a:latin typeface="Helvetica" panose="020B0604020202020204" pitchFamily="34" charset="0"/>
              </a:rPr>
              <a:t>e</a:t>
            </a:r>
            <a:r>
              <a:rPr lang="fr-FR" altLang="fr-FR" dirty="0" smtClean="0">
                <a:solidFill>
                  <a:schemeClr val="bg1"/>
                </a:solidFill>
                <a:latin typeface="Helvetica" panose="020B0604020202020204" pitchFamily="34" charset="0"/>
              </a:rPr>
              <a:t>t </a:t>
            </a:r>
            <a:r>
              <a:rPr lang="fr-FR" altLang="fr-FR" dirty="0" smtClean="0">
                <a:solidFill>
                  <a:srgbClr val="FFFF00"/>
                </a:solidFill>
                <a:latin typeface="Helvetica" panose="020B0604020202020204" pitchFamily="34" charset="0"/>
              </a:rPr>
              <a:t>C</a:t>
            </a:r>
            <a:r>
              <a:rPr lang="fr-FR" altLang="fr-FR" dirty="0" smtClean="0">
                <a:solidFill>
                  <a:schemeClr val="bg1"/>
                </a:solidFill>
                <a:latin typeface="Helvetica" panose="020B0604020202020204" pitchFamily="34" charset="0"/>
              </a:rPr>
              <a:t>irconstances d’</a:t>
            </a:r>
            <a:r>
              <a:rPr lang="fr-FR" altLang="fr-FR" dirty="0" smtClean="0">
                <a:solidFill>
                  <a:srgbClr val="FFFF00"/>
                </a:solidFill>
                <a:latin typeface="Helvetica" panose="020B0604020202020204" pitchFamily="34" charset="0"/>
              </a:rPr>
              <a:t>I</a:t>
            </a:r>
            <a:r>
              <a:rPr lang="fr-FR" altLang="fr-FR" dirty="0" smtClean="0">
                <a:solidFill>
                  <a:schemeClr val="bg1"/>
                </a:solidFill>
                <a:latin typeface="Helvetica" panose="020B0604020202020204" pitchFamily="34" charset="0"/>
              </a:rPr>
              <a:t>ncendie</a:t>
            </a:r>
            <a:endParaRPr lang="fr-FR" altLang="fr-FR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3779912" y="2159027"/>
            <a:ext cx="2736304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fr-FR" altLang="fr-FR" sz="11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</a:rPr>
              <a:t>Formation Opérationnelle Spécialisée</a:t>
            </a:r>
            <a:endParaRPr lang="fr-FR" altLang="fr-FR" sz="11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576" y="600560"/>
            <a:ext cx="7763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>
                <a:ln w="50800"/>
                <a:solidFill>
                  <a:schemeClr val="bg1"/>
                </a:solidFill>
              </a:rPr>
              <a:t>Les signes objectifs d’incendie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10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2800" dirty="0"/>
          </a:p>
        </p:txBody>
      </p:sp>
      <p:pic>
        <p:nvPicPr>
          <p:cNvPr id="4" name="Espace réservé du contenu 3" descr="100_0878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2" y="1124744"/>
            <a:ext cx="6035675" cy="4572000"/>
          </a:xfrm>
          <a:ln w="57150">
            <a:solidFill>
              <a:srgbClr val="990000"/>
            </a:solidFill>
          </a:ln>
        </p:spPr>
      </p:pic>
      <p:pic>
        <p:nvPicPr>
          <p:cNvPr id="6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66" y="3356992"/>
            <a:ext cx="1216024" cy="215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ulle ronde 6"/>
          <p:cNvSpPr/>
          <p:nvPr/>
        </p:nvSpPr>
        <p:spPr>
          <a:xfrm>
            <a:off x="90351" y="2420465"/>
            <a:ext cx="2664296" cy="661672"/>
          </a:xfrm>
          <a:prstGeom prst="wedgeEllipseCallout">
            <a:avLst>
              <a:gd name="adj1" fmla="val -18606"/>
              <a:gd name="adj2" fmla="val 908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/>
              <a:t>Jolie surface protégée</a:t>
            </a:r>
          </a:p>
        </p:txBody>
      </p:sp>
      <p:sp>
        <p:nvSpPr>
          <p:cNvPr id="8" name="Flèche droite 18"/>
          <p:cNvSpPr>
            <a:spLocks noChangeArrowheads="1"/>
          </p:cNvSpPr>
          <p:nvPr/>
        </p:nvSpPr>
        <p:spPr bwMode="auto">
          <a:xfrm>
            <a:off x="1619647" y="3789040"/>
            <a:ext cx="1800225" cy="484187"/>
          </a:xfrm>
          <a:prstGeom prst="rightArrow">
            <a:avLst>
              <a:gd name="adj1" fmla="val 50000"/>
              <a:gd name="adj2" fmla="val 5002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cxnSp>
        <p:nvCxnSpPr>
          <p:cNvPr id="9" name="Connecteur droit 24"/>
          <p:cNvCxnSpPr>
            <a:cxnSpLocks noChangeShapeType="1"/>
          </p:cNvCxnSpPr>
          <p:nvPr/>
        </p:nvCxnSpPr>
        <p:spPr bwMode="auto">
          <a:xfrm>
            <a:off x="2699792" y="4941168"/>
            <a:ext cx="928687" cy="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" name="Connecteur droit 22"/>
          <p:cNvCxnSpPr>
            <a:cxnSpLocks noChangeShapeType="1"/>
          </p:cNvCxnSpPr>
          <p:nvPr/>
        </p:nvCxnSpPr>
        <p:spPr bwMode="auto">
          <a:xfrm>
            <a:off x="6228184" y="4797152"/>
            <a:ext cx="1000125" cy="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ctangle 4"/>
          <p:cNvSpPr/>
          <p:nvPr/>
        </p:nvSpPr>
        <p:spPr>
          <a:xfrm rot="21425413">
            <a:off x="3513204" y="1537494"/>
            <a:ext cx="2732088" cy="3746500"/>
          </a:xfrm>
          <a:prstGeom prst="rect">
            <a:avLst/>
          </a:prstGeom>
          <a:noFill/>
          <a:ln w="698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1" name="Flèche vers le haut 40"/>
          <p:cNvSpPr>
            <a:spLocks noChangeArrowheads="1"/>
          </p:cNvSpPr>
          <p:nvPr/>
        </p:nvSpPr>
        <p:spPr bwMode="auto">
          <a:xfrm rot="1655313">
            <a:off x="6423118" y="5029141"/>
            <a:ext cx="484188" cy="720725"/>
          </a:xfrm>
          <a:prstGeom prst="upArrow">
            <a:avLst>
              <a:gd name="adj1" fmla="val 50000"/>
              <a:gd name="adj2" fmla="val 49921"/>
            </a:avLst>
          </a:prstGeom>
          <a:solidFill>
            <a:schemeClr val="tx1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2" name="Flèche vers le haut 39"/>
          <p:cNvSpPr>
            <a:spLocks noChangeArrowheads="1"/>
          </p:cNvSpPr>
          <p:nvPr/>
        </p:nvSpPr>
        <p:spPr bwMode="auto">
          <a:xfrm rot="-2488976">
            <a:off x="3061147" y="5054883"/>
            <a:ext cx="484188" cy="768350"/>
          </a:xfrm>
          <a:prstGeom prst="upArrow">
            <a:avLst>
              <a:gd name="adj1" fmla="val 50000"/>
              <a:gd name="adj2" fmla="val 49943"/>
            </a:avLst>
          </a:prstGeom>
          <a:solidFill>
            <a:schemeClr val="tx1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3" name="ZoneTexte 41"/>
          <p:cNvSpPr txBox="1">
            <a:spLocks noChangeArrowheads="1"/>
          </p:cNvSpPr>
          <p:nvPr/>
        </p:nvSpPr>
        <p:spPr bwMode="auto">
          <a:xfrm>
            <a:off x="4118449" y="5549089"/>
            <a:ext cx="1785938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Ligne de fumée</a:t>
            </a:r>
          </a:p>
        </p:txBody>
      </p:sp>
      <p:cxnSp>
        <p:nvCxnSpPr>
          <p:cNvPr id="14" name="Connecteur droit 11"/>
          <p:cNvCxnSpPr>
            <a:cxnSpLocks noChangeShapeType="1"/>
          </p:cNvCxnSpPr>
          <p:nvPr/>
        </p:nvCxnSpPr>
        <p:spPr bwMode="auto">
          <a:xfrm>
            <a:off x="3197224" y="1777714"/>
            <a:ext cx="4392613" cy="2303463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15" name="Image 25" descr="lumiere-feu-4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477595">
            <a:off x="5882423" y="1678060"/>
            <a:ext cx="2100262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lèche gauche 8"/>
          <p:cNvSpPr>
            <a:spLocks noChangeArrowheads="1"/>
          </p:cNvSpPr>
          <p:nvPr/>
        </p:nvSpPr>
        <p:spPr bwMode="auto">
          <a:xfrm rot="1844313">
            <a:off x="4025941" y="1909775"/>
            <a:ext cx="977900" cy="484187"/>
          </a:xfrm>
          <a:prstGeom prst="lef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7" name="Flèche gauche 7"/>
          <p:cNvSpPr>
            <a:spLocks noChangeArrowheads="1"/>
          </p:cNvSpPr>
          <p:nvPr/>
        </p:nvSpPr>
        <p:spPr bwMode="auto">
          <a:xfrm rot="1742986">
            <a:off x="5033514" y="2429902"/>
            <a:ext cx="977900" cy="484187"/>
          </a:xfrm>
          <a:prstGeom prst="lef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8" name="ZoneTexte 9"/>
          <p:cNvSpPr txBox="1">
            <a:spLocks noChangeArrowheads="1"/>
          </p:cNvSpPr>
          <p:nvPr/>
        </p:nvSpPr>
        <p:spPr bwMode="auto">
          <a:xfrm>
            <a:off x="6862365" y="1511413"/>
            <a:ext cx="2071688" cy="8302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Marche des flammes</a:t>
            </a:r>
          </a:p>
        </p:txBody>
      </p:sp>
      <p:sp>
        <p:nvSpPr>
          <p:cNvPr id="19" name="Flèche vers le haut 19"/>
          <p:cNvSpPr>
            <a:spLocks noChangeArrowheads="1"/>
          </p:cNvSpPr>
          <p:nvPr/>
        </p:nvSpPr>
        <p:spPr bwMode="auto">
          <a:xfrm>
            <a:off x="4583572" y="2805075"/>
            <a:ext cx="484187" cy="1143000"/>
          </a:xfrm>
          <a:prstGeom prst="upArrow">
            <a:avLst>
              <a:gd name="adj1" fmla="val 50000"/>
              <a:gd name="adj2" fmla="val 50044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20" name="ZoneTexte 20"/>
          <p:cNvSpPr txBox="1">
            <a:spLocks noChangeArrowheads="1"/>
          </p:cNvSpPr>
          <p:nvPr/>
        </p:nvSpPr>
        <p:spPr bwMode="auto">
          <a:xfrm>
            <a:off x="3728244" y="4036374"/>
            <a:ext cx="2428875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Ligne de démarcation</a:t>
            </a:r>
          </a:p>
        </p:txBody>
      </p:sp>
    </p:spTree>
    <p:extLst>
      <p:ext uri="{BB962C8B-B14F-4D97-AF65-F5344CB8AC3E}">
        <p14:creationId xmlns:p14="http://schemas.microsoft.com/office/powerpoint/2010/main" val="262602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11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2000" dirty="0"/>
          </a:p>
        </p:txBody>
      </p:sp>
      <p:pic>
        <p:nvPicPr>
          <p:cNvPr id="4" name="Picture 2" descr="C:\Users\LAURENT\Pictures\Archive clichés RCCI\RCCI 31 ST ETIENNE\DSC03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268760"/>
            <a:ext cx="6503987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21425413">
            <a:off x="3880778" y="1800351"/>
            <a:ext cx="1114425" cy="1165225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6" name="Connecteur droit 11"/>
          <p:cNvCxnSpPr>
            <a:cxnSpLocks noChangeShapeType="1"/>
          </p:cNvCxnSpPr>
          <p:nvPr/>
        </p:nvCxnSpPr>
        <p:spPr bwMode="auto">
          <a:xfrm flipV="1">
            <a:off x="1475656" y="3933056"/>
            <a:ext cx="3960813" cy="7143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" name="Connecteur droit 11"/>
          <p:cNvCxnSpPr>
            <a:cxnSpLocks noChangeShapeType="1"/>
          </p:cNvCxnSpPr>
          <p:nvPr/>
        </p:nvCxnSpPr>
        <p:spPr bwMode="auto">
          <a:xfrm flipV="1">
            <a:off x="1532806" y="4908719"/>
            <a:ext cx="3960813" cy="7143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" name="Connecteur droit avec flèche 7"/>
          <p:cNvCxnSpPr/>
          <p:nvPr/>
        </p:nvCxnSpPr>
        <p:spPr>
          <a:xfrm>
            <a:off x="4519612" y="2923402"/>
            <a:ext cx="104775" cy="125571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5581959" y="2418577"/>
            <a:ext cx="1008063" cy="100965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6393604" y="3320280"/>
            <a:ext cx="863600" cy="13684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1"/>
          <p:cNvCxnSpPr>
            <a:cxnSpLocks noChangeShapeType="1"/>
          </p:cNvCxnSpPr>
          <p:nvPr/>
        </p:nvCxnSpPr>
        <p:spPr bwMode="auto">
          <a:xfrm>
            <a:off x="7002359" y="1483542"/>
            <a:ext cx="510251" cy="342517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13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0895" y="2382963"/>
            <a:ext cx="1161262" cy="237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Bulle ronde 13"/>
          <p:cNvSpPr/>
          <p:nvPr/>
        </p:nvSpPr>
        <p:spPr>
          <a:xfrm>
            <a:off x="5220072" y="1268760"/>
            <a:ext cx="3816424" cy="792163"/>
          </a:xfrm>
          <a:prstGeom prst="wedgeEllipseCallout">
            <a:avLst>
              <a:gd name="adj1" fmla="val 15750"/>
              <a:gd name="adj2" fmla="val 1658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Superbes lignes de fumée et de démarcation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41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12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/>
            </a:r>
            <a:br>
              <a:rPr lang="fr-FR" sz="2800" dirty="0"/>
            </a:br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0"/>
            <a:ext cx="7632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dirty="0" smtClean="0">
                <a:solidFill>
                  <a:srgbClr val="FFFF00"/>
                </a:solidFill>
              </a:rPr>
              <a:t>Stratification des fumées et de la chaleur en partie haute: </a:t>
            </a:r>
            <a:endParaRPr lang="fr-FR" sz="2800" i="1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584" y="1196752"/>
            <a:ext cx="7232650" cy="4525963"/>
          </a:xfrm>
          <a:ln w="57150">
            <a:solidFill>
              <a:srgbClr val="990000"/>
            </a:solidFill>
          </a:ln>
        </p:spPr>
      </p:pic>
      <p:cxnSp>
        <p:nvCxnSpPr>
          <p:cNvPr id="7" name="Connecteur droit 11"/>
          <p:cNvCxnSpPr>
            <a:cxnSpLocks noChangeShapeType="1"/>
          </p:cNvCxnSpPr>
          <p:nvPr/>
        </p:nvCxnSpPr>
        <p:spPr bwMode="auto">
          <a:xfrm flipV="1">
            <a:off x="971600" y="4221088"/>
            <a:ext cx="642938" cy="28575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" name="Connecteur droit 11"/>
          <p:cNvCxnSpPr>
            <a:cxnSpLocks noChangeShapeType="1"/>
          </p:cNvCxnSpPr>
          <p:nvPr/>
        </p:nvCxnSpPr>
        <p:spPr bwMode="auto">
          <a:xfrm flipV="1">
            <a:off x="1614538" y="4006775"/>
            <a:ext cx="4429125" cy="214313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9" name="Connecteur droit 11"/>
          <p:cNvCxnSpPr>
            <a:cxnSpLocks noChangeShapeType="1"/>
          </p:cNvCxnSpPr>
          <p:nvPr/>
        </p:nvCxnSpPr>
        <p:spPr bwMode="auto">
          <a:xfrm rot="16200000" flipH="1">
            <a:off x="6007944" y="4044007"/>
            <a:ext cx="500063" cy="42862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Flèche vers le bas 12"/>
          <p:cNvSpPr>
            <a:spLocks noChangeArrowheads="1"/>
          </p:cNvSpPr>
          <p:nvPr/>
        </p:nvSpPr>
        <p:spPr bwMode="auto">
          <a:xfrm rot="2912851">
            <a:off x="3449323" y="2449845"/>
            <a:ext cx="357188" cy="620712"/>
          </a:xfrm>
          <a:prstGeom prst="downArrow">
            <a:avLst>
              <a:gd name="adj1" fmla="val 50000"/>
              <a:gd name="adj2" fmla="val 5005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1" name="Image 20" descr="A33Z2A2CAEIMXKWCAWUCKNTCAPCC6ZTCAJP3MGECAB06Y0SCAH1OJG9CA79NBB6CA42K3RFCAINSLDZCAPSNASCCAD2YSZ0CAP9PE22CARY6S3ZCAOA0TUKCAYQIASACAB2Q7AUCA9G8KM3CADVIGO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2152" y="2063700"/>
            <a:ext cx="622300" cy="714375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12" name="Flèche vers le bas 12"/>
          <p:cNvSpPr>
            <a:spLocks noChangeArrowheads="1"/>
          </p:cNvSpPr>
          <p:nvPr/>
        </p:nvSpPr>
        <p:spPr bwMode="auto">
          <a:xfrm rot="-2597284">
            <a:off x="4908388" y="2449031"/>
            <a:ext cx="330200" cy="692150"/>
          </a:xfrm>
          <a:prstGeom prst="downArrow">
            <a:avLst>
              <a:gd name="adj1" fmla="val 50000"/>
              <a:gd name="adj2" fmla="val 4993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cxnSp>
        <p:nvCxnSpPr>
          <p:cNvPr id="13" name="Connecteur droit 11"/>
          <p:cNvCxnSpPr>
            <a:cxnSpLocks noChangeShapeType="1"/>
          </p:cNvCxnSpPr>
          <p:nvPr/>
        </p:nvCxnSpPr>
        <p:spPr bwMode="auto">
          <a:xfrm flipV="1">
            <a:off x="3074132" y="3757989"/>
            <a:ext cx="2214562" cy="71438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179388" y="2576023"/>
            <a:ext cx="2071688" cy="5842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Ligne de chaleur ou de démarcation</a:t>
            </a:r>
          </a:p>
        </p:txBody>
      </p:sp>
      <p:sp>
        <p:nvSpPr>
          <p:cNvPr id="15" name="Flèche vers le bas 12"/>
          <p:cNvSpPr>
            <a:spLocks noChangeArrowheads="1"/>
          </p:cNvSpPr>
          <p:nvPr/>
        </p:nvSpPr>
        <p:spPr bwMode="auto">
          <a:xfrm>
            <a:off x="1614538" y="3328194"/>
            <a:ext cx="412750" cy="835025"/>
          </a:xfrm>
          <a:prstGeom prst="down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6" name="Flèche vers le bas 12"/>
          <p:cNvSpPr>
            <a:spLocks noChangeArrowheads="1"/>
          </p:cNvSpPr>
          <p:nvPr/>
        </p:nvSpPr>
        <p:spPr bwMode="auto">
          <a:xfrm rot="-3212386">
            <a:off x="2353111" y="3063907"/>
            <a:ext cx="407987" cy="984250"/>
          </a:xfrm>
          <a:prstGeom prst="downArrow">
            <a:avLst>
              <a:gd name="adj1" fmla="val 48120"/>
              <a:gd name="adj2" fmla="val 5010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7" name="Image 25" descr="lumiere-feu-4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919274">
            <a:off x="5794044" y="1603931"/>
            <a:ext cx="1268412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7723" y="3459733"/>
            <a:ext cx="10699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èche vers le bas 12"/>
          <p:cNvSpPr>
            <a:spLocks noChangeArrowheads="1"/>
          </p:cNvSpPr>
          <p:nvPr/>
        </p:nvSpPr>
        <p:spPr bwMode="auto">
          <a:xfrm rot="6497537">
            <a:off x="7725687" y="2815431"/>
            <a:ext cx="368300" cy="971550"/>
          </a:xfrm>
          <a:prstGeom prst="downArrow">
            <a:avLst>
              <a:gd name="adj1" fmla="val 50000"/>
              <a:gd name="adj2" fmla="val 5003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cxnSp>
        <p:nvCxnSpPr>
          <p:cNvPr id="20" name="Connecteur droit 11"/>
          <p:cNvCxnSpPr>
            <a:cxnSpLocks noChangeShapeType="1"/>
          </p:cNvCxnSpPr>
          <p:nvPr/>
        </p:nvCxnSpPr>
        <p:spPr bwMode="auto">
          <a:xfrm rot="5400000">
            <a:off x="7516931" y="4015328"/>
            <a:ext cx="428625" cy="357187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1" name="ZoneTexte 36"/>
          <p:cNvSpPr txBox="1">
            <a:spLocks noChangeArrowheads="1"/>
          </p:cNvSpPr>
          <p:nvPr/>
        </p:nvSpPr>
        <p:spPr bwMode="auto">
          <a:xfrm>
            <a:off x="7593052" y="4574986"/>
            <a:ext cx="1463675" cy="6381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Marche des flammes</a:t>
            </a:r>
          </a:p>
        </p:txBody>
      </p:sp>
    </p:spTree>
    <p:extLst>
      <p:ext uri="{BB962C8B-B14F-4D97-AF65-F5344CB8AC3E}">
        <p14:creationId xmlns:p14="http://schemas.microsoft.com/office/powerpoint/2010/main" val="270458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dirty="0"/>
              <a:t/>
            </a:r>
            <a:br>
              <a:rPr lang="fr-FR" dirty="0"/>
            </a:br>
            <a:r>
              <a:rPr lang="fr-FR" sz="20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20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13</a:t>
            </a:fld>
            <a:endParaRPr lang="fr-FR" altLang="fr-FR"/>
          </a:p>
        </p:txBody>
      </p:sp>
      <p:pic>
        <p:nvPicPr>
          <p:cNvPr id="4" name="Espace réservé du contenu 12" descr="na15_2456162_1_px_501__w_ouestfrance_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11300" y="1268760"/>
            <a:ext cx="6121400" cy="4594225"/>
          </a:xfrm>
          <a:ln w="57150">
            <a:solidFill>
              <a:srgbClr val="990000"/>
            </a:solidFill>
          </a:ln>
        </p:spPr>
      </p:pic>
      <p:sp>
        <p:nvSpPr>
          <p:cNvPr id="6" name="Flèche vers le haut 15"/>
          <p:cNvSpPr>
            <a:spLocks noChangeArrowheads="1"/>
          </p:cNvSpPr>
          <p:nvPr/>
        </p:nvSpPr>
        <p:spPr bwMode="auto">
          <a:xfrm rot="5400000">
            <a:off x="1439019" y="2457525"/>
            <a:ext cx="403225" cy="762000"/>
          </a:xfrm>
          <a:prstGeom prst="upArrow">
            <a:avLst>
              <a:gd name="adj1" fmla="val 50000"/>
              <a:gd name="adj2" fmla="val 5019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7" name="Image 20" descr="A33Z2A2CAEIMXKWCAWUCKNTCAPCC6ZTCAJP3MGECAB06Y0SCAH1OJG9CA79NBB6CA42K3RFCAINSLDZCAPSNASCCAD2YSZ0CAP9PE22CARY6S3ZCAOA0TUKCAYQIASACAB2Q7AUCA9G8KM3CADVIGO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58" y="2171775"/>
            <a:ext cx="1066800" cy="13335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cxnSp>
        <p:nvCxnSpPr>
          <p:cNvPr id="8" name="Connecteur droit 11"/>
          <p:cNvCxnSpPr>
            <a:cxnSpLocks noChangeShapeType="1"/>
          </p:cNvCxnSpPr>
          <p:nvPr/>
        </p:nvCxnSpPr>
        <p:spPr bwMode="auto">
          <a:xfrm flipV="1">
            <a:off x="3263354" y="2852936"/>
            <a:ext cx="300536" cy="355476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9" name="Flèche vers le haut 15"/>
          <p:cNvSpPr>
            <a:spLocks noChangeArrowheads="1"/>
          </p:cNvSpPr>
          <p:nvPr/>
        </p:nvSpPr>
        <p:spPr bwMode="auto">
          <a:xfrm>
            <a:off x="2123728" y="3645024"/>
            <a:ext cx="428625" cy="785813"/>
          </a:xfrm>
          <a:prstGeom prst="upArrow">
            <a:avLst>
              <a:gd name="adj1" fmla="val 50000"/>
              <a:gd name="adj2" fmla="val 5009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0" name="Flèche vers le haut 15"/>
          <p:cNvSpPr>
            <a:spLocks noChangeArrowheads="1"/>
          </p:cNvSpPr>
          <p:nvPr/>
        </p:nvSpPr>
        <p:spPr bwMode="auto">
          <a:xfrm rot="2025163">
            <a:off x="2440881" y="2684709"/>
            <a:ext cx="403225" cy="762000"/>
          </a:xfrm>
          <a:prstGeom prst="upArrow">
            <a:avLst>
              <a:gd name="adj1" fmla="val 50000"/>
              <a:gd name="adj2" fmla="val 5019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cxnSp>
        <p:nvCxnSpPr>
          <p:cNvPr id="11" name="Connecteur droit 11"/>
          <p:cNvCxnSpPr>
            <a:cxnSpLocks noChangeShapeType="1"/>
          </p:cNvCxnSpPr>
          <p:nvPr/>
        </p:nvCxnSpPr>
        <p:spPr bwMode="auto">
          <a:xfrm flipV="1">
            <a:off x="1783506" y="4225652"/>
            <a:ext cx="5072063" cy="57150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2" name="Connecteur droit 11"/>
          <p:cNvCxnSpPr>
            <a:cxnSpLocks noChangeShapeType="1"/>
          </p:cNvCxnSpPr>
          <p:nvPr/>
        </p:nvCxnSpPr>
        <p:spPr bwMode="auto">
          <a:xfrm flipV="1">
            <a:off x="1497756" y="4797152"/>
            <a:ext cx="285750" cy="214312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3" name="Flèche vers le haut 15"/>
          <p:cNvSpPr>
            <a:spLocks noChangeArrowheads="1"/>
          </p:cNvSpPr>
          <p:nvPr/>
        </p:nvSpPr>
        <p:spPr bwMode="auto">
          <a:xfrm rot="-5966911">
            <a:off x="2545356" y="4630464"/>
            <a:ext cx="403225" cy="762000"/>
          </a:xfrm>
          <a:prstGeom prst="upArrow">
            <a:avLst>
              <a:gd name="adj1" fmla="val 50000"/>
              <a:gd name="adj2" fmla="val 50192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4" name="Image 25" descr="lumiere-feu-4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29172">
            <a:off x="1644607" y="3222748"/>
            <a:ext cx="7747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èche vers le haut 15"/>
          <p:cNvSpPr>
            <a:spLocks noChangeArrowheads="1"/>
          </p:cNvSpPr>
          <p:nvPr/>
        </p:nvSpPr>
        <p:spPr bwMode="auto">
          <a:xfrm rot="-5966911">
            <a:off x="3439249" y="4483122"/>
            <a:ext cx="403225" cy="762000"/>
          </a:xfrm>
          <a:prstGeom prst="upArrow">
            <a:avLst>
              <a:gd name="adj1" fmla="val 50000"/>
              <a:gd name="adj2" fmla="val 50192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6" name="ZoneTexte 24"/>
          <p:cNvSpPr txBox="1">
            <a:spLocks noChangeArrowheads="1"/>
          </p:cNvSpPr>
          <p:nvPr/>
        </p:nvSpPr>
        <p:spPr bwMode="auto">
          <a:xfrm>
            <a:off x="4125826" y="4602699"/>
            <a:ext cx="2101850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Vers point d’origine</a:t>
            </a:r>
          </a:p>
        </p:txBody>
      </p:sp>
      <p:sp>
        <p:nvSpPr>
          <p:cNvPr id="17" name="ZoneTexte 21"/>
          <p:cNvSpPr txBox="1">
            <a:spLocks noChangeArrowheads="1"/>
          </p:cNvSpPr>
          <p:nvPr/>
        </p:nvSpPr>
        <p:spPr bwMode="auto">
          <a:xfrm>
            <a:off x="3851920" y="5422749"/>
            <a:ext cx="3671887" cy="33813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Ligne de chaleur ou démarcation</a:t>
            </a:r>
          </a:p>
        </p:txBody>
      </p:sp>
      <p:sp>
        <p:nvSpPr>
          <p:cNvPr id="18" name="Flèche vers le haut 15"/>
          <p:cNvSpPr>
            <a:spLocks noChangeArrowheads="1"/>
          </p:cNvSpPr>
          <p:nvPr/>
        </p:nvSpPr>
        <p:spPr bwMode="auto">
          <a:xfrm rot="-6050685">
            <a:off x="7216415" y="3619716"/>
            <a:ext cx="457200" cy="987425"/>
          </a:xfrm>
          <a:prstGeom prst="upArrow">
            <a:avLst>
              <a:gd name="adj1" fmla="val 50000"/>
              <a:gd name="adj2" fmla="val 5003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9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0110" y="2921296"/>
            <a:ext cx="1023890" cy="220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Bulle ronde 19"/>
          <p:cNvSpPr/>
          <p:nvPr/>
        </p:nvSpPr>
        <p:spPr>
          <a:xfrm>
            <a:off x="4125826" y="1840209"/>
            <a:ext cx="4932362" cy="1081087"/>
          </a:xfrm>
          <a:prstGeom prst="wedgeEllipseCallout">
            <a:avLst>
              <a:gd name="adj1" fmla="val 28912"/>
              <a:gd name="adj2" fmla="val 11230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En suivant la ligne de démarcation, je peux trouver un « V » et un point d’origine</a:t>
            </a:r>
            <a:endParaRPr lang="fr-FR" dirty="0"/>
          </a:p>
        </p:txBody>
      </p:sp>
      <p:sp>
        <p:nvSpPr>
          <p:cNvPr id="21" name="ZoneTexte 30"/>
          <p:cNvSpPr txBox="1">
            <a:spLocks noChangeArrowheads="1"/>
          </p:cNvSpPr>
          <p:nvPr/>
        </p:nvSpPr>
        <p:spPr bwMode="auto">
          <a:xfrm>
            <a:off x="1549477" y="1700485"/>
            <a:ext cx="2500313" cy="646112"/>
          </a:xfrm>
          <a:prstGeom prst="rect">
            <a:avLst/>
          </a:prstGeom>
          <a:solidFill>
            <a:srgbClr val="FFFF00"/>
          </a:solidFill>
          <a:ln w="2540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Marche des flammes 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sur la mezzanine</a:t>
            </a:r>
          </a:p>
        </p:txBody>
      </p:sp>
    </p:spTree>
    <p:extLst>
      <p:ext uri="{BB962C8B-B14F-4D97-AF65-F5344CB8AC3E}">
        <p14:creationId xmlns:p14="http://schemas.microsoft.com/office/powerpoint/2010/main" val="7846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14</a:t>
            </a:fld>
            <a:endParaRPr lang="fr-FR" altLang="fr-FR"/>
          </a:p>
        </p:txBody>
      </p:sp>
      <p:pic>
        <p:nvPicPr>
          <p:cNvPr id="4" name="Picture 2" descr="E:\Documents and Settings\FLACHER LAURENT\archives photos\Archive clichés RCCI\RCCI 22 RIVAS\DSC02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511925" cy="436086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4716016" y="5104953"/>
            <a:ext cx="2833688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Ligne de démarcation</a:t>
            </a:r>
          </a:p>
        </p:txBody>
      </p:sp>
      <p:pic>
        <p:nvPicPr>
          <p:cNvPr id="7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3397" y="2595116"/>
            <a:ext cx="10699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ulle ronde 7"/>
          <p:cNvSpPr/>
          <p:nvPr/>
        </p:nvSpPr>
        <p:spPr>
          <a:xfrm>
            <a:off x="6012160" y="1628800"/>
            <a:ext cx="2881313" cy="720725"/>
          </a:xfrm>
          <a:prstGeom prst="wedgeEllipseCallout">
            <a:avLst>
              <a:gd name="adj1" fmla="val 19780"/>
              <a:gd name="adj2" fmla="val 150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Feu provenant de l’arrière  du frigo</a:t>
            </a:r>
            <a:endParaRPr lang="fr-FR" dirty="0"/>
          </a:p>
        </p:txBody>
      </p:sp>
      <p:cxnSp>
        <p:nvCxnSpPr>
          <p:cNvPr id="9" name="Connecteur droit 11"/>
          <p:cNvCxnSpPr>
            <a:cxnSpLocks noChangeShapeType="1"/>
          </p:cNvCxnSpPr>
          <p:nvPr/>
        </p:nvCxnSpPr>
        <p:spPr bwMode="auto">
          <a:xfrm flipH="1" flipV="1">
            <a:off x="5292080" y="3140968"/>
            <a:ext cx="792088" cy="165162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6164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sz="3200" kern="1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« V » de carbonisation: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15</a:t>
            </a:fld>
            <a:endParaRPr lang="fr-FR" altLang="fr-FR"/>
          </a:p>
        </p:txBody>
      </p:sp>
      <p:pic>
        <p:nvPicPr>
          <p:cNvPr id="4" name="Espace réservé du contenu 3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4173" y="1268760"/>
            <a:ext cx="2447627" cy="4386386"/>
          </a:xfrm>
          <a:ln w="57150">
            <a:solidFill>
              <a:srgbClr val="990000"/>
            </a:solidFill>
          </a:ln>
        </p:spPr>
      </p:pic>
      <p:pic>
        <p:nvPicPr>
          <p:cNvPr id="6" name="Image 25" descr="lumiere-feu-4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924944"/>
            <a:ext cx="90011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915816" y="1196752"/>
            <a:ext cx="622818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3) Patrons d’incendie ayant la forme d’un cône et d’un « V »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pPr algn="l"/>
            <a:r>
              <a:rPr lang="fr-FR" dirty="0" smtClean="0">
                <a:solidFill>
                  <a:srgbClr val="0070C0"/>
                </a:solidFill>
              </a:rPr>
              <a:t>Lorsqu’il y a un incendie, les gaz dégagés par la combustion sont poussés vers le haut.</a:t>
            </a:r>
          </a:p>
          <a:p>
            <a:pPr algn="l"/>
            <a:r>
              <a:rPr lang="fr-FR" dirty="0" smtClean="0">
                <a:solidFill>
                  <a:srgbClr val="0070C0"/>
                </a:solidFill>
              </a:rPr>
              <a:t>La vitesse de propagation des flammes vers le haut est largement supérieure à la vitesse de propagation latérale.</a:t>
            </a:r>
          </a:p>
          <a:p>
            <a:pPr algn="l"/>
            <a:endParaRPr lang="fr-FR" dirty="0">
              <a:solidFill>
                <a:srgbClr val="0070C0"/>
              </a:solidFill>
            </a:endParaRPr>
          </a:p>
          <a:p>
            <a:pPr algn="l"/>
            <a:r>
              <a:rPr lang="fr-FR" dirty="0" smtClean="0">
                <a:solidFill>
                  <a:srgbClr val="0070C0"/>
                </a:solidFill>
              </a:rPr>
              <a:t>Par compte, la vitesse de propagation par le bas est pratiquement nulle. </a:t>
            </a:r>
            <a:endParaRPr lang="fr-FR" dirty="0">
              <a:solidFill>
                <a:srgbClr val="0070C0"/>
              </a:solidFill>
            </a:endParaRPr>
          </a:p>
          <a:p>
            <a:pPr algn="l"/>
            <a:r>
              <a:rPr lang="fr-FR" dirty="0" smtClean="0">
                <a:solidFill>
                  <a:srgbClr val="0070C0"/>
                </a:solidFill>
              </a:rPr>
              <a:t>Cela crée un patron triangulaire. </a:t>
            </a:r>
          </a:p>
          <a:p>
            <a:pPr algn="l"/>
            <a:r>
              <a:rPr lang="fr-FR" dirty="0" smtClean="0">
                <a:solidFill>
                  <a:srgbClr val="0070C0"/>
                </a:solidFill>
              </a:rPr>
              <a:t>Dans l’espace, les flammes forment un cône.</a:t>
            </a:r>
          </a:p>
          <a:p>
            <a:pPr algn="l"/>
            <a:endParaRPr lang="fr-FR" dirty="0"/>
          </a:p>
          <a:p>
            <a:pPr algn="l"/>
            <a:endParaRPr lang="fr-FR" dirty="0" smtClean="0"/>
          </a:p>
          <a:p>
            <a:pPr algn="l"/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L’origine de l’incendie, se trouve habituellement à la base de ce cône.</a:t>
            </a:r>
          </a:p>
          <a:p>
            <a:pPr algn="l"/>
            <a:endParaRPr lang="fr-FR" dirty="0"/>
          </a:p>
          <a:p>
            <a:pPr algn="l"/>
            <a:endParaRPr lang="fr-FR" dirty="0" smtClean="0"/>
          </a:p>
          <a:p>
            <a:pPr algn="l"/>
            <a:endParaRPr lang="fr-FR" dirty="0" smtClean="0"/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 smtClean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74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16</a:t>
            </a:fld>
            <a:endParaRPr lang="fr-FR" altLang="fr-FR"/>
          </a:p>
        </p:txBody>
      </p:sp>
      <p:pic>
        <p:nvPicPr>
          <p:cNvPr id="4" name="Espace réservé du contenu 15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1638" y="1700808"/>
            <a:ext cx="3000375" cy="3571875"/>
          </a:xfrm>
          <a:ln w="57150">
            <a:solidFill>
              <a:srgbClr val="990000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196752"/>
            <a:ext cx="3289300" cy="4840287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7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2780928"/>
            <a:ext cx="1068388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ulle ronde 7"/>
          <p:cNvSpPr/>
          <p:nvPr/>
        </p:nvSpPr>
        <p:spPr>
          <a:xfrm>
            <a:off x="5292080" y="1196752"/>
            <a:ext cx="3708400" cy="863600"/>
          </a:xfrm>
          <a:prstGeom prst="wedgeEllipseCallout">
            <a:avLst>
              <a:gd name="adj1" fmla="val 21969"/>
              <a:gd name="adj2" fmla="val 1280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 Superbe « V » matérialisé par une recuite de suie </a:t>
            </a:r>
            <a:endParaRPr lang="fr-FR" dirty="0"/>
          </a:p>
        </p:txBody>
      </p:sp>
      <p:pic>
        <p:nvPicPr>
          <p:cNvPr id="9" name="Image 24" descr="lumiere-feu-4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077072"/>
            <a:ext cx="4286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465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17</a:t>
            </a:fld>
            <a:endParaRPr lang="fr-FR" altLang="fr-FR"/>
          </a:p>
        </p:txBody>
      </p:sp>
      <p:sp>
        <p:nvSpPr>
          <p:cNvPr id="3" name="ZoneTexte 2"/>
          <p:cNvSpPr txBox="1"/>
          <p:nvPr/>
        </p:nvSpPr>
        <p:spPr>
          <a:xfrm>
            <a:off x="179388" y="1196752"/>
            <a:ext cx="8785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FF0000"/>
                </a:solidFill>
              </a:rPr>
              <a:t>Un « V » de carbonisation étroit</a:t>
            </a:r>
            <a:r>
              <a:rPr lang="fr-FR" sz="1800" dirty="0" smtClean="0"/>
              <a:t> résulte d’une combustion vive généralement à l’origine d’un incendie volontaire avec l’emploi d’accélérant.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FF0000"/>
                </a:solidFill>
              </a:rPr>
              <a:t>Un « V » de carbonisation évasé </a:t>
            </a:r>
            <a:r>
              <a:rPr lang="fr-FR" sz="1800" dirty="0" smtClean="0"/>
              <a:t>résulte d’une combustion vive et naturelle.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FF0000"/>
                </a:solidFill>
              </a:rPr>
              <a:t>Un « V » inversé </a:t>
            </a:r>
            <a:r>
              <a:rPr lang="fr-FR" sz="1800" dirty="0" smtClean="0"/>
              <a:t>résulte d’une combustion s’éteignant d’elle-même par manque de combustible ou de comburant.</a:t>
            </a:r>
            <a:endParaRPr lang="fr-FR" sz="1800" dirty="0"/>
          </a:p>
        </p:txBody>
      </p:sp>
      <p:pic>
        <p:nvPicPr>
          <p:cNvPr id="6" name="Image 5" descr="mode de Propag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79668"/>
            <a:ext cx="2088232" cy="270708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" name="Image 24" descr="lumiere-feu-4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043" y="3292070"/>
            <a:ext cx="4572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20"/>
          <p:cNvSpPr txBox="1">
            <a:spLocks noChangeArrowheads="1"/>
          </p:cNvSpPr>
          <p:nvPr/>
        </p:nvSpPr>
        <p:spPr bwMode="auto">
          <a:xfrm>
            <a:off x="857325" y="5980245"/>
            <a:ext cx="1236662" cy="3397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« V » étroit</a:t>
            </a:r>
          </a:p>
        </p:txBody>
      </p:sp>
      <p:pic>
        <p:nvPicPr>
          <p:cNvPr id="10" name="Image 5" descr="mode de Propag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0933" y="3468415"/>
            <a:ext cx="2087562" cy="270827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1" name="Rectangle à coins arrondis 32"/>
          <p:cNvSpPr>
            <a:spLocks noChangeArrowheads="1"/>
          </p:cNvSpPr>
          <p:nvPr/>
        </p:nvSpPr>
        <p:spPr bwMode="auto">
          <a:xfrm>
            <a:off x="2916808" y="3356993"/>
            <a:ext cx="2015232" cy="1008111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b="1" i="1" dirty="0">
                <a:solidFill>
                  <a:schemeClr val="bg1"/>
                </a:solidFill>
              </a:rPr>
              <a:t>Combustion vive sans</a:t>
            </a:r>
          </a:p>
          <a:p>
            <a:pPr algn="ctr"/>
            <a:r>
              <a:rPr lang="fr-FR" b="1" i="1" dirty="0">
                <a:solidFill>
                  <a:schemeClr val="bg1"/>
                </a:solidFill>
              </a:rPr>
              <a:t>accélérant</a:t>
            </a:r>
          </a:p>
        </p:txBody>
      </p:sp>
      <p:pic>
        <p:nvPicPr>
          <p:cNvPr id="12" name="Image 30" descr="lumiere-feu-3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712994"/>
            <a:ext cx="972639" cy="126725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cxnSp>
        <p:nvCxnSpPr>
          <p:cNvPr id="13" name="Connecteur droit 16"/>
          <p:cNvCxnSpPr>
            <a:cxnSpLocks noChangeShapeType="1"/>
          </p:cNvCxnSpPr>
          <p:nvPr/>
        </p:nvCxnSpPr>
        <p:spPr bwMode="auto">
          <a:xfrm>
            <a:off x="971600" y="4246427"/>
            <a:ext cx="360363" cy="170973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4" name="Connecteur droit 16"/>
          <p:cNvCxnSpPr>
            <a:cxnSpLocks noChangeShapeType="1"/>
          </p:cNvCxnSpPr>
          <p:nvPr/>
        </p:nvCxnSpPr>
        <p:spPr bwMode="auto">
          <a:xfrm flipH="1">
            <a:off x="1731789" y="4301127"/>
            <a:ext cx="287338" cy="1655762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7" name="Rectangle à coins arrondis 32"/>
          <p:cNvSpPr>
            <a:spLocks noChangeArrowheads="1"/>
          </p:cNvSpPr>
          <p:nvPr/>
        </p:nvSpPr>
        <p:spPr bwMode="auto">
          <a:xfrm>
            <a:off x="467544" y="3429000"/>
            <a:ext cx="2000250" cy="928688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b="1" i="1" dirty="0">
                <a:solidFill>
                  <a:schemeClr val="bg1"/>
                </a:solidFill>
              </a:rPr>
              <a:t>Combustion vive avec</a:t>
            </a:r>
          </a:p>
          <a:p>
            <a:pPr algn="ctr"/>
            <a:r>
              <a:rPr lang="fr-FR" b="1" i="1" dirty="0">
                <a:solidFill>
                  <a:schemeClr val="bg1"/>
                </a:solidFill>
              </a:rPr>
              <a:t>accélérant</a:t>
            </a:r>
          </a:p>
        </p:txBody>
      </p:sp>
      <p:cxnSp>
        <p:nvCxnSpPr>
          <p:cNvPr id="15" name="Connecteur droit 16"/>
          <p:cNvCxnSpPr>
            <a:cxnSpLocks noChangeShapeType="1"/>
          </p:cNvCxnSpPr>
          <p:nvPr/>
        </p:nvCxnSpPr>
        <p:spPr bwMode="auto">
          <a:xfrm>
            <a:off x="2985241" y="4540071"/>
            <a:ext cx="863600" cy="136842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6" name="Connecteur droit 16"/>
          <p:cNvCxnSpPr>
            <a:cxnSpLocks noChangeShapeType="1"/>
          </p:cNvCxnSpPr>
          <p:nvPr/>
        </p:nvCxnSpPr>
        <p:spPr bwMode="auto">
          <a:xfrm flipH="1">
            <a:off x="4124895" y="4474730"/>
            <a:ext cx="863600" cy="1439863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7" name="ZoneTexte 20"/>
          <p:cNvSpPr txBox="1">
            <a:spLocks noChangeArrowheads="1"/>
          </p:cNvSpPr>
          <p:nvPr/>
        </p:nvSpPr>
        <p:spPr bwMode="auto">
          <a:xfrm>
            <a:off x="3347864" y="6034892"/>
            <a:ext cx="1290637" cy="3397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« V » évasé</a:t>
            </a:r>
          </a:p>
        </p:txBody>
      </p:sp>
      <p:pic>
        <p:nvPicPr>
          <p:cNvPr id="18" name="Image 5" descr="mode de Propag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660" y="3429000"/>
            <a:ext cx="2035041" cy="2638131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9" name="Rectangle à coins arrondis 32"/>
          <p:cNvSpPr>
            <a:spLocks noChangeArrowheads="1"/>
          </p:cNvSpPr>
          <p:nvPr/>
        </p:nvSpPr>
        <p:spPr bwMode="auto">
          <a:xfrm>
            <a:off x="5364088" y="3356992"/>
            <a:ext cx="2088232" cy="941482"/>
          </a:xfrm>
          <a:prstGeom prst="wedgeRoundRectCallout">
            <a:avLst>
              <a:gd name="adj1" fmla="val 85366"/>
              <a:gd name="adj2" fmla="val 92037"/>
              <a:gd name="adj3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b="1" i="1" dirty="0">
                <a:solidFill>
                  <a:schemeClr val="bg1"/>
                </a:solidFill>
              </a:rPr>
              <a:t>Feu s’éteignant</a:t>
            </a:r>
          </a:p>
          <a:p>
            <a:pPr algn="ctr"/>
            <a:r>
              <a:rPr lang="fr-FR" b="1" i="1" dirty="0">
                <a:solidFill>
                  <a:schemeClr val="bg1"/>
                </a:solidFill>
              </a:rPr>
              <a:t>de lui même</a:t>
            </a:r>
          </a:p>
        </p:txBody>
      </p:sp>
      <p:pic>
        <p:nvPicPr>
          <p:cNvPr id="20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2415" y="3845729"/>
            <a:ext cx="978993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Connecteur droit 16"/>
          <p:cNvCxnSpPr>
            <a:cxnSpLocks noChangeShapeType="1"/>
          </p:cNvCxnSpPr>
          <p:nvPr/>
        </p:nvCxnSpPr>
        <p:spPr bwMode="auto">
          <a:xfrm flipH="1">
            <a:off x="5508104" y="4417082"/>
            <a:ext cx="719486" cy="1316174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2" name="Connecteur droit 16"/>
          <p:cNvCxnSpPr>
            <a:cxnSpLocks noChangeShapeType="1"/>
          </p:cNvCxnSpPr>
          <p:nvPr/>
        </p:nvCxnSpPr>
        <p:spPr bwMode="auto">
          <a:xfrm>
            <a:off x="6680150" y="4417082"/>
            <a:ext cx="720725" cy="129698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3" name="ZoneTexte 20"/>
          <p:cNvSpPr txBox="1">
            <a:spLocks noChangeArrowheads="1"/>
          </p:cNvSpPr>
          <p:nvPr/>
        </p:nvSpPr>
        <p:spPr bwMode="auto">
          <a:xfrm>
            <a:off x="5787404" y="5940289"/>
            <a:ext cx="1438275" cy="3397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« V » inversé</a:t>
            </a:r>
          </a:p>
        </p:txBody>
      </p:sp>
      <p:pic>
        <p:nvPicPr>
          <p:cNvPr id="24" name="Image 21" descr="AKTHFFJCAK9LLDPCAI8ORKPCAI3YIA8CA2R8ANCCA7J98OZCAIXNTKACAMNK8F3CADS5VATCA4GUZTVCAZBHALBCAP16FDVCAT45M96CAL810AOCAD1JZ2RCAT0HI1MCAZPRBTACAGV0N0OCAXIP7N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325" y="4974941"/>
            <a:ext cx="530928" cy="5309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241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7" grpId="0" animBg="1"/>
      <p:bldP spid="17" grpId="0" animBg="1"/>
      <p:bldP spid="19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P107090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672" y="1196752"/>
            <a:ext cx="6283474" cy="4613901"/>
          </a:xfrm>
          <a:ln w="57150">
            <a:solidFill>
              <a:srgbClr val="990000"/>
            </a:solidFill>
          </a:ln>
        </p:spPr>
      </p:pic>
      <p:cxnSp>
        <p:nvCxnSpPr>
          <p:cNvPr id="13" name="Connecteur droit 13"/>
          <p:cNvCxnSpPr>
            <a:cxnSpLocks noChangeShapeType="1"/>
          </p:cNvCxnSpPr>
          <p:nvPr/>
        </p:nvCxnSpPr>
        <p:spPr bwMode="auto">
          <a:xfrm>
            <a:off x="1856052" y="1711602"/>
            <a:ext cx="3292012" cy="2899079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altLang="fr-FR" sz="3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altLang="fr-FR" sz="3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altLang="fr-FR" sz="32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altLang="fr-FR" sz="32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altLang="fr-FR" sz="3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altLang="fr-FR" sz="3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altLang="fr-FR" sz="32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altLang="fr-FR" sz="32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altLang="fr-FR" sz="3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altLang="fr-FR" sz="3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altLang="fr-FR" sz="32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altLang="fr-FR" sz="32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altLang="fr-FR" sz="3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altLang="fr-FR" sz="3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altLang="fr-FR" sz="32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altLang="fr-FR" sz="32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altLang="fr-FR" sz="3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altLang="fr-FR" sz="3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altLang="fr-FR" sz="32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altLang="fr-FR" sz="32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altLang="fr-FR" sz="3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altLang="fr-FR" sz="3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altLang="fr-FR" sz="24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altLang="fr-FR" sz="24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18</a:t>
            </a:fld>
            <a:endParaRPr lang="fr-FR" altLang="fr-FR"/>
          </a:p>
        </p:txBody>
      </p:sp>
      <p:pic>
        <p:nvPicPr>
          <p:cNvPr id="6" name="Picture 2" descr="P10708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71" y="2564904"/>
            <a:ext cx="2630487" cy="3571875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7" name="Image 21" descr="AKTHFFJCAK9LLDPCAI8ORKPCAI3YIA8CA2R8ANCCA7J98OZCAIXNTKACAMNK8F3CADS5VATCA4GUZTVCAZBHALBCAP16FDVCAT45M96CAL810AOCAD1JZ2RCAT0HI1MCAZPRBTACAGV0N0OCAXIP7N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157192"/>
            <a:ext cx="933450" cy="933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9" name="Flèche à angle droit 8"/>
          <p:cNvSpPr/>
          <p:nvPr/>
        </p:nvSpPr>
        <p:spPr bwMode="auto">
          <a:xfrm rot="10800000">
            <a:off x="211658" y="2778577"/>
            <a:ext cx="690563" cy="20447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11" name="Connecteur droit 23"/>
          <p:cNvCxnSpPr>
            <a:cxnSpLocks noChangeShapeType="1"/>
          </p:cNvCxnSpPr>
          <p:nvPr/>
        </p:nvCxnSpPr>
        <p:spPr bwMode="auto">
          <a:xfrm rot="16200000" flipH="1">
            <a:off x="93883" y="3895782"/>
            <a:ext cx="1928813" cy="57150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2" name="Connecteur droit 26"/>
          <p:cNvCxnSpPr>
            <a:cxnSpLocks noChangeShapeType="1"/>
          </p:cNvCxnSpPr>
          <p:nvPr/>
        </p:nvCxnSpPr>
        <p:spPr bwMode="auto">
          <a:xfrm rot="5400000">
            <a:off x="1090877" y="3867784"/>
            <a:ext cx="1928813" cy="71437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8" name="Image 24" descr="lumiere-feu-4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9679" y="3289951"/>
            <a:ext cx="35718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36"/>
          <p:cNvSpPr txBox="1">
            <a:spLocks noChangeArrowheads="1"/>
          </p:cNvSpPr>
          <p:nvPr/>
        </p:nvSpPr>
        <p:spPr bwMode="auto">
          <a:xfrm>
            <a:off x="819617" y="2598915"/>
            <a:ext cx="1714500" cy="5842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Combustion vive et rapide</a:t>
            </a:r>
          </a:p>
        </p:txBody>
      </p:sp>
      <p:pic>
        <p:nvPicPr>
          <p:cNvPr id="16" name="Image 30" descr="lumiere-feu-32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0100" y="3772933"/>
            <a:ext cx="928688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cteur droit 16"/>
          <p:cNvCxnSpPr>
            <a:cxnSpLocks noChangeShapeType="1"/>
          </p:cNvCxnSpPr>
          <p:nvPr/>
        </p:nvCxnSpPr>
        <p:spPr bwMode="auto">
          <a:xfrm rot="10800000" flipV="1">
            <a:off x="5720155" y="3633401"/>
            <a:ext cx="1857375" cy="100012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18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39191" y="2161678"/>
            <a:ext cx="1068387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Bulle ronde 18"/>
          <p:cNvSpPr/>
          <p:nvPr/>
        </p:nvSpPr>
        <p:spPr>
          <a:xfrm>
            <a:off x="5330246" y="1228312"/>
            <a:ext cx="3708400" cy="863600"/>
          </a:xfrm>
          <a:prstGeom prst="wedgeEllipseCallout">
            <a:avLst>
              <a:gd name="adj1" fmla="val 21969"/>
              <a:gd name="adj2" fmla="val 1280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 « V » évasé, peu de probabilité d’accélérant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147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19</a:t>
            </a:fld>
            <a:endParaRPr lang="fr-FR" altLang="fr-FR"/>
          </a:p>
        </p:txBody>
      </p:sp>
      <p:pic>
        <p:nvPicPr>
          <p:cNvPr id="4" name="Espace réservé du contenu 3" descr="100_088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08051" y="1192129"/>
            <a:ext cx="6035675" cy="4351337"/>
          </a:xfrm>
          <a:ln w="57150">
            <a:solidFill>
              <a:srgbClr val="990000"/>
            </a:solidFill>
          </a:ln>
        </p:spPr>
      </p:pic>
      <p:sp>
        <p:nvSpPr>
          <p:cNvPr id="7" name="Flèche droite 19"/>
          <p:cNvSpPr>
            <a:spLocks noChangeArrowheads="1"/>
          </p:cNvSpPr>
          <p:nvPr/>
        </p:nvSpPr>
        <p:spPr bwMode="auto">
          <a:xfrm>
            <a:off x="5399468" y="5135910"/>
            <a:ext cx="906463" cy="484187"/>
          </a:xfrm>
          <a:prstGeom prst="rightArrow">
            <a:avLst>
              <a:gd name="adj1" fmla="val 50000"/>
              <a:gd name="adj2" fmla="val 5001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8" name="ZoneTexte 18"/>
          <p:cNvSpPr txBox="1">
            <a:spLocks noChangeArrowheads="1"/>
          </p:cNvSpPr>
          <p:nvPr/>
        </p:nvSpPr>
        <p:spPr bwMode="auto">
          <a:xfrm>
            <a:off x="2483768" y="4941168"/>
            <a:ext cx="2786062" cy="5842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1</a:t>
            </a:r>
            <a:r>
              <a:rPr lang="fr-FR" sz="1600" b="1" baseline="30000" dirty="0">
                <a:solidFill>
                  <a:srgbClr val="FF0000"/>
                </a:solidFill>
              </a:rPr>
              <a:t>er</a:t>
            </a:r>
            <a:r>
              <a:rPr lang="fr-FR" sz="1600" b="1" dirty="0">
                <a:solidFill>
                  <a:srgbClr val="FF0000"/>
                </a:solidFill>
              </a:rPr>
              <a:t> aliment du feu: literie </a:t>
            </a:r>
          </a:p>
          <a:p>
            <a:pPr algn="ctr"/>
            <a:r>
              <a:rPr lang="fr-FR" sz="1600" b="1" dirty="0">
                <a:solidFill>
                  <a:srgbClr val="FF0000"/>
                </a:solidFill>
              </a:rPr>
              <a:t>(destruction totale)</a:t>
            </a:r>
          </a:p>
        </p:txBody>
      </p:sp>
      <p:cxnSp>
        <p:nvCxnSpPr>
          <p:cNvPr id="9" name="Connecteur droit 17"/>
          <p:cNvCxnSpPr>
            <a:cxnSpLocks noChangeShapeType="1"/>
          </p:cNvCxnSpPr>
          <p:nvPr/>
        </p:nvCxnSpPr>
        <p:spPr bwMode="auto">
          <a:xfrm>
            <a:off x="1680642" y="4104632"/>
            <a:ext cx="3357562" cy="71437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6" name="Image 25" descr="AR632MPCABUPZG8CADKRXRFCAE1129TCAAAOBQMCAH7MWTPCAMOBIMACAEFCL34CA05ZARNCAD4QPLHCAD3FFW7CA9D7XJ7CA690U4FCAPOI4MUCA22O87WCA6BTWYSCADNDDGHCA3IGXYOCA7H3MX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500202">
            <a:off x="4646195" y="3833170"/>
            <a:ext cx="6699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14"/>
          <p:cNvCxnSpPr>
            <a:cxnSpLocks noChangeShapeType="1"/>
          </p:cNvCxnSpPr>
          <p:nvPr/>
        </p:nvCxnSpPr>
        <p:spPr bwMode="auto">
          <a:xfrm flipV="1">
            <a:off x="5389918" y="2370035"/>
            <a:ext cx="1785938" cy="1643062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1" name="Flèche gauche 20"/>
          <p:cNvSpPr>
            <a:spLocks noChangeArrowheads="1"/>
          </p:cNvSpPr>
          <p:nvPr/>
        </p:nvSpPr>
        <p:spPr bwMode="auto">
          <a:xfrm rot="-3808377">
            <a:off x="3774081" y="3359670"/>
            <a:ext cx="977900" cy="484187"/>
          </a:xfrm>
          <a:prstGeom prst="leftArrow">
            <a:avLst>
              <a:gd name="adj1" fmla="val 50000"/>
              <a:gd name="adj2" fmla="val 50024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2" name="Flèche droite 21"/>
          <p:cNvSpPr>
            <a:spLocks noChangeArrowheads="1"/>
          </p:cNvSpPr>
          <p:nvPr/>
        </p:nvSpPr>
        <p:spPr bwMode="auto">
          <a:xfrm rot="2599274">
            <a:off x="4917573" y="3165813"/>
            <a:ext cx="836613" cy="484188"/>
          </a:xfrm>
          <a:prstGeom prst="rightArrow">
            <a:avLst>
              <a:gd name="adj1" fmla="val 50000"/>
              <a:gd name="adj2" fmla="val 49988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3" name="ZoneTexte 22"/>
          <p:cNvSpPr txBox="1">
            <a:spLocks noChangeArrowheads="1"/>
          </p:cNvSpPr>
          <p:nvPr/>
        </p:nvSpPr>
        <p:spPr bwMode="auto">
          <a:xfrm>
            <a:off x="1259632" y="2062630"/>
            <a:ext cx="6083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</a:rPr>
              <a:t>Plus bas niveau et « V » de carbonisation foyer primaire</a:t>
            </a:r>
          </a:p>
        </p:txBody>
      </p:sp>
      <p:sp>
        <p:nvSpPr>
          <p:cNvPr id="14" name="Flèche gauche 33"/>
          <p:cNvSpPr>
            <a:spLocks noChangeArrowheads="1"/>
          </p:cNvSpPr>
          <p:nvPr/>
        </p:nvSpPr>
        <p:spPr bwMode="auto">
          <a:xfrm>
            <a:off x="4828404" y="1449953"/>
            <a:ext cx="977900" cy="484188"/>
          </a:xfrm>
          <a:prstGeom prst="lef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5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4844" y="1314333"/>
            <a:ext cx="1068387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24"/>
          <p:cNvSpPr txBox="1">
            <a:spLocks noChangeArrowheads="1"/>
          </p:cNvSpPr>
          <p:nvPr/>
        </p:nvSpPr>
        <p:spPr bwMode="auto">
          <a:xfrm>
            <a:off x="7135247" y="3620854"/>
            <a:ext cx="1857375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Point d’origine</a:t>
            </a:r>
          </a:p>
        </p:txBody>
      </p:sp>
      <p:sp>
        <p:nvSpPr>
          <p:cNvPr id="17" name="Bulle ronde 16"/>
          <p:cNvSpPr/>
          <p:nvPr/>
        </p:nvSpPr>
        <p:spPr>
          <a:xfrm>
            <a:off x="4994895" y="424787"/>
            <a:ext cx="3673102" cy="863600"/>
          </a:xfrm>
          <a:prstGeom prst="wedgeEllipseCallout">
            <a:avLst>
              <a:gd name="adj1" fmla="val 21969"/>
              <a:gd name="adj2" fmla="val 1280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 « V » évasé matérialisé par le destruction des plâtreries</a:t>
            </a:r>
            <a:endParaRPr lang="fr-FR" dirty="0"/>
          </a:p>
        </p:txBody>
      </p:sp>
      <p:sp>
        <p:nvSpPr>
          <p:cNvPr id="18" name="Flèche gauche 23"/>
          <p:cNvSpPr>
            <a:spLocks noChangeArrowheads="1"/>
          </p:cNvSpPr>
          <p:nvPr/>
        </p:nvSpPr>
        <p:spPr bwMode="auto">
          <a:xfrm>
            <a:off x="6056879" y="3559852"/>
            <a:ext cx="857250" cy="484187"/>
          </a:xfrm>
          <a:prstGeom prst="leftArrow">
            <a:avLst>
              <a:gd name="adj1" fmla="val 50000"/>
              <a:gd name="adj2" fmla="val 5002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9" name="Image 30" descr="lumiere-feu-3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00139">
            <a:off x="4451661" y="3309877"/>
            <a:ext cx="642937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752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2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fr-FR" sz="4000" b="1" dirty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Les patrons de </a:t>
            </a:r>
            <a:r>
              <a:rPr lang="fr-FR" sz="4000" b="1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carbonisation:</a:t>
            </a:r>
            <a:endParaRPr lang="en-CA" sz="4000" b="1" dirty="0">
              <a:ln w="635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02753" y="1298882"/>
            <a:ext cx="81384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En règle générale, l’origine d’un incendie se trouve à un niveau égal ou inférieur à ces patrons de carbonisation. </a:t>
            </a:r>
          </a:p>
          <a:p>
            <a:r>
              <a:rPr lang="fr-FR" sz="2000" b="1" dirty="0" smtClean="0">
                <a:solidFill>
                  <a:srgbClr val="0070C0"/>
                </a:solidFill>
              </a:rPr>
              <a:t>L’endroit ou l’on observe un patron de carbonisation (ou une sortie de flammes), correspond très souvent à la pièce dans laquelle est situé le foyer initial de l’incendie.</a:t>
            </a:r>
            <a:endParaRPr lang="fr-FR" sz="2000" b="1" dirty="0">
              <a:solidFill>
                <a:srgbClr val="0070C0"/>
              </a:solidFill>
            </a:endParaRPr>
          </a:p>
        </p:txBody>
      </p:sp>
      <p:sp>
        <p:nvSpPr>
          <p:cNvPr id="8" name="Bulle ronde 7"/>
          <p:cNvSpPr/>
          <p:nvPr/>
        </p:nvSpPr>
        <p:spPr>
          <a:xfrm>
            <a:off x="102352" y="4509120"/>
            <a:ext cx="8351837" cy="1368425"/>
          </a:xfrm>
          <a:prstGeom prst="wedgeEllipseCallout">
            <a:avLst>
              <a:gd name="adj1" fmla="val 39825"/>
              <a:gd name="adj2" fmla="val -805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dirty="0"/>
              <a:t>L’absence de telles traces est révélatrice d’un incendie à découvert, sans obstruction (effet cheminée), ou d’un feu qui a débuté dans un endroit caché comme une cavité murale.</a:t>
            </a:r>
          </a:p>
        </p:txBody>
      </p:sp>
      <p:pic>
        <p:nvPicPr>
          <p:cNvPr id="7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3190755"/>
            <a:ext cx="1028468" cy="210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2400" kern="1200" dirty="0">
                <a:solidFill>
                  <a:srgbClr val="FFFF66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2400" kern="1200" dirty="0">
                <a:solidFill>
                  <a:srgbClr val="FFFF66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20</a:t>
            </a:fld>
            <a:endParaRPr lang="fr-FR" altLang="fr-FR"/>
          </a:p>
        </p:txBody>
      </p:sp>
      <p:pic>
        <p:nvPicPr>
          <p:cNvPr id="4" name="Espace réservé du contenu 4" descr="100_088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1680" y="1196752"/>
            <a:ext cx="6035675" cy="4351337"/>
          </a:xfrm>
          <a:ln w="57150">
            <a:solidFill>
              <a:srgbClr val="990000"/>
            </a:solidFill>
          </a:ln>
        </p:spPr>
      </p:pic>
      <p:pic>
        <p:nvPicPr>
          <p:cNvPr id="6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3212976"/>
            <a:ext cx="10683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17"/>
          <p:cNvSpPr txBox="1">
            <a:spLocks noChangeArrowheads="1"/>
          </p:cNvSpPr>
          <p:nvPr/>
        </p:nvSpPr>
        <p:spPr bwMode="auto">
          <a:xfrm>
            <a:off x="3423642" y="1268760"/>
            <a:ext cx="2571750" cy="369887"/>
          </a:xfrm>
          <a:prstGeom prst="rect">
            <a:avLst/>
          </a:prstGeom>
          <a:solidFill>
            <a:srgbClr val="FFFF00"/>
          </a:solidFill>
          <a:ln w="2540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b="1">
                <a:solidFill>
                  <a:srgbClr val="FF0000"/>
                </a:solidFill>
              </a:rPr>
              <a:t>Plâtrerie non détruite</a:t>
            </a:r>
          </a:p>
        </p:txBody>
      </p:sp>
      <p:sp>
        <p:nvSpPr>
          <p:cNvPr id="8" name="Double flèche horizontale 18"/>
          <p:cNvSpPr>
            <a:spLocks noChangeArrowheads="1"/>
          </p:cNvSpPr>
          <p:nvPr/>
        </p:nvSpPr>
        <p:spPr bwMode="auto">
          <a:xfrm>
            <a:off x="4211960" y="1665349"/>
            <a:ext cx="1216025" cy="484187"/>
          </a:xfrm>
          <a:prstGeom prst="leftRightArrow">
            <a:avLst>
              <a:gd name="adj1" fmla="val 50000"/>
              <a:gd name="adj2" fmla="val 5004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cxnSp>
        <p:nvCxnSpPr>
          <p:cNvPr id="9" name="Connecteur droit 6"/>
          <p:cNvCxnSpPr>
            <a:cxnSpLocks noChangeShapeType="1"/>
          </p:cNvCxnSpPr>
          <p:nvPr/>
        </p:nvCxnSpPr>
        <p:spPr bwMode="auto">
          <a:xfrm>
            <a:off x="1835696" y="2649835"/>
            <a:ext cx="2376264" cy="2075309"/>
          </a:xfrm>
          <a:prstGeom prst="lin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" name="Connecteur droit 9"/>
          <p:cNvCxnSpPr>
            <a:cxnSpLocks noChangeShapeType="1"/>
          </p:cNvCxnSpPr>
          <p:nvPr/>
        </p:nvCxnSpPr>
        <p:spPr bwMode="auto">
          <a:xfrm rot="10800000" flipV="1">
            <a:off x="4440981" y="2649835"/>
            <a:ext cx="3143250" cy="200025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1" name="Flèche vers le haut 15"/>
          <p:cNvSpPr>
            <a:spLocks noChangeArrowheads="1"/>
          </p:cNvSpPr>
          <p:nvPr/>
        </p:nvSpPr>
        <p:spPr bwMode="auto">
          <a:xfrm rot="2215637">
            <a:off x="6433323" y="4496846"/>
            <a:ext cx="484188" cy="844550"/>
          </a:xfrm>
          <a:prstGeom prst="upArrow">
            <a:avLst>
              <a:gd name="adj1" fmla="val 50000"/>
              <a:gd name="adj2" fmla="val 5000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3869481" y="5703118"/>
            <a:ext cx="3714750" cy="338138"/>
          </a:xfrm>
          <a:prstGeom prst="rect">
            <a:avLst/>
          </a:prstGeom>
          <a:solidFill>
            <a:srgbClr val="FFFF00"/>
          </a:solidFill>
          <a:ln w="2540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Reste d’éléments de décoration</a:t>
            </a:r>
          </a:p>
        </p:txBody>
      </p:sp>
      <p:sp>
        <p:nvSpPr>
          <p:cNvPr id="13" name="Bulle ronde 12"/>
          <p:cNvSpPr/>
          <p:nvPr/>
        </p:nvSpPr>
        <p:spPr>
          <a:xfrm>
            <a:off x="5761830" y="2138772"/>
            <a:ext cx="3276600" cy="863600"/>
          </a:xfrm>
          <a:prstGeom prst="wedgeEllipseCallout">
            <a:avLst>
              <a:gd name="adj1" fmla="val 17920"/>
              <a:gd name="adj2" fmla="val 1106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Attention un « V » peut provenir d’un foyer secondaire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676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21</a:t>
            </a:fld>
            <a:endParaRPr lang="fr-FR" altLang="fr-F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33512" y="1268760"/>
            <a:ext cx="6276975" cy="4525963"/>
          </a:xfrm>
          <a:ln w="57150">
            <a:solidFill>
              <a:srgbClr val="990000"/>
            </a:solidFill>
          </a:ln>
        </p:spPr>
      </p:pic>
      <p:cxnSp>
        <p:nvCxnSpPr>
          <p:cNvPr id="6" name="Connecteur droit 13"/>
          <p:cNvCxnSpPr>
            <a:cxnSpLocks noChangeShapeType="1"/>
          </p:cNvCxnSpPr>
          <p:nvPr/>
        </p:nvCxnSpPr>
        <p:spPr bwMode="auto">
          <a:xfrm rot="16200000" flipH="1">
            <a:off x="1264196" y="2416324"/>
            <a:ext cx="2857500" cy="171450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7" name="Image 16" descr="lumiere-feu-4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190429"/>
            <a:ext cx="468312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18"/>
          <p:cNvCxnSpPr>
            <a:cxnSpLocks noChangeShapeType="1"/>
          </p:cNvCxnSpPr>
          <p:nvPr/>
        </p:nvCxnSpPr>
        <p:spPr bwMode="auto">
          <a:xfrm rot="10800000" flipV="1">
            <a:off x="4477939" y="2276872"/>
            <a:ext cx="2928937" cy="2357437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9" name="Flèche gauche 15"/>
          <p:cNvSpPr>
            <a:spLocks noChangeArrowheads="1"/>
          </p:cNvSpPr>
          <p:nvPr/>
        </p:nvSpPr>
        <p:spPr bwMode="auto">
          <a:xfrm>
            <a:off x="4248224" y="4380657"/>
            <a:ext cx="977900" cy="484187"/>
          </a:xfrm>
          <a:prstGeom prst="lef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0" name="ZoneTexte 16"/>
          <p:cNvSpPr txBox="1">
            <a:spLocks noChangeArrowheads="1"/>
          </p:cNvSpPr>
          <p:nvPr/>
        </p:nvSpPr>
        <p:spPr bwMode="auto">
          <a:xfrm>
            <a:off x="5436221" y="4444206"/>
            <a:ext cx="1857375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Absence de suie</a:t>
            </a:r>
          </a:p>
        </p:txBody>
      </p:sp>
      <p:sp>
        <p:nvSpPr>
          <p:cNvPr id="11" name="Flèche gauche 17"/>
          <p:cNvSpPr>
            <a:spLocks noChangeArrowheads="1"/>
          </p:cNvSpPr>
          <p:nvPr/>
        </p:nvSpPr>
        <p:spPr bwMode="auto">
          <a:xfrm rot="10800000">
            <a:off x="2025760" y="3706242"/>
            <a:ext cx="785813" cy="484187"/>
          </a:xfrm>
          <a:prstGeom prst="leftArrow">
            <a:avLst>
              <a:gd name="adj1" fmla="val 50000"/>
              <a:gd name="adj2" fmla="val 5002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2" name="ZoneTexte 18"/>
          <p:cNvSpPr txBox="1">
            <a:spLocks noChangeArrowheads="1"/>
          </p:cNvSpPr>
          <p:nvPr/>
        </p:nvSpPr>
        <p:spPr bwMode="auto">
          <a:xfrm>
            <a:off x="501977" y="3779267"/>
            <a:ext cx="1428750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Zone froide</a:t>
            </a:r>
          </a:p>
        </p:txBody>
      </p:sp>
      <p:sp>
        <p:nvSpPr>
          <p:cNvPr id="13" name="Flèche gauche 14"/>
          <p:cNvSpPr>
            <a:spLocks noChangeArrowheads="1"/>
          </p:cNvSpPr>
          <p:nvPr/>
        </p:nvSpPr>
        <p:spPr bwMode="auto">
          <a:xfrm rot="-3330052">
            <a:off x="3024734" y="2314735"/>
            <a:ext cx="1050925" cy="484188"/>
          </a:xfrm>
          <a:prstGeom prst="leftArrow">
            <a:avLst>
              <a:gd name="adj1" fmla="val 50000"/>
              <a:gd name="adj2" fmla="val 5010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4" name="ZoneTexte 19"/>
          <p:cNvSpPr txBox="1">
            <a:spLocks noChangeArrowheads="1"/>
          </p:cNvSpPr>
          <p:nvPr/>
        </p:nvSpPr>
        <p:spPr bwMode="auto">
          <a:xfrm>
            <a:off x="3503760" y="1648519"/>
            <a:ext cx="1571625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Zone chaude</a:t>
            </a:r>
          </a:p>
        </p:txBody>
      </p:sp>
      <p:sp>
        <p:nvSpPr>
          <p:cNvPr id="15" name="Flèche gauche 20"/>
          <p:cNvSpPr>
            <a:spLocks noChangeArrowheads="1"/>
          </p:cNvSpPr>
          <p:nvPr/>
        </p:nvSpPr>
        <p:spPr bwMode="auto">
          <a:xfrm rot="-7403365">
            <a:off x="4371165" y="2346788"/>
            <a:ext cx="1049338" cy="485775"/>
          </a:xfrm>
          <a:prstGeom prst="leftArrow">
            <a:avLst>
              <a:gd name="adj1" fmla="val 50000"/>
              <a:gd name="adj2" fmla="val 4986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6" name="ZoneTexte 23"/>
          <p:cNvSpPr txBox="1">
            <a:spLocks noChangeArrowheads="1"/>
          </p:cNvSpPr>
          <p:nvPr/>
        </p:nvSpPr>
        <p:spPr bwMode="auto">
          <a:xfrm>
            <a:off x="1523999" y="5610337"/>
            <a:ext cx="6096000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solidFill>
                  <a:srgbClr val="FF0000"/>
                </a:solidFill>
              </a:rPr>
              <a:t>Un autre « V » de carbonisation plus conséquent</a:t>
            </a:r>
          </a:p>
        </p:txBody>
      </p:sp>
      <p:pic>
        <p:nvPicPr>
          <p:cNvPr id="17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0391" y="2564035"/>
            <a:ext cx="1068387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Bulle ronde 17"/>
          <p:cNvSpPr/>
          <p:nvPr/>
        </p:nvSpPr>
        <p:spPr>
          <a:xfrm>
            <a:off x="6154538" y="1493700"/>
            <a:ext cx="2808288" cy="863600"/>
          </a:xfrm>
          <a:prstGeom prst="wedgeEllipseCallout">
            <a:avLst>
              <a:gd name="adj1" fmla="val 17920"/>
              <a:gd name="adj2" fmla="val 1106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Aucun doute sur le point d’origine!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243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473"/>
            <a:ext cx="9144000" cy="1038225"/>
          </a:xfrm>
        </p:spPr>
        <p:txBody>
          <a:bodyPr/>
          <a:lstStyle/>
          <a:p>
            <a:pPr lvl="0" defTabSz="914400" eaLnBrk="1" hangingPunct="1"/>
            <a:r>
              <a:rPr lang="fr-FR" sz="24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24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22</a:t>
            </a:fld>
            <a:endParaRPr lang="fr-FR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539552" y="188640"/>
            <a:ext cx="806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600" dirty="0" smtClean="0">
                <a:solidFill>
                  <a:srgbClr val="FFFF00"/>
                </a:solidFill>
              </a:rPr>
              <a:t>« V » observés sur des réfrigérateurs: </a:t>
            </a:r>
            <a:endParaRPr lang="fr-FR" sz="3600" dirty="0">
              <a:solidFill>
                <a:srgbClr val="FFFF00"/>
              </a:solidFill>
            </a:endParaRPr>
          </a:p>
        </p:txBody>
      </p:sp>
      <p:pic>
        <p:nvPicPr>
          <p:cNvPr id="6" name="Picture 2" descr="E:\Documents and Settings\FLACHER LAURENT\archives photos\Archive clichés RCCI\RCCI 29\DSC02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097213" cy="46259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7" name="Connecteur droit 16"/>
          <p:cNvCxnSpPr>
            <a:cxnSpLocks noChangeShapeType="1"/>
          </p:cNvCxnSpPr>
          <p:nvPr/>
        </p:nvCxnSpPr>
        <p:spPr bwMode="auto">
          <a:xfrm>
            <a:off x="1043608" y="3284984"/>
            <a:ext cx="1368425" cy="1998663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" name="Connecteur droit 16"/>
          <p:cNvCxnSpPr>
            <a:cxnSpLocks noChangeShapeType="1"/>
          </p:cNvCxnSpPr>
          <p:nvPr/>
        </p:nvCxnSpPr>
        <p:spPr bwMode="auto">
          <a:xfrm flipH="1">
            <a:off x="2844428" y="3252961"/>
            <a:ext cx="287337" cy="1998663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827584" y="5368666"/>
            <a:ext cx="2665412" cy="33813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 err="1">
                <a:solidFill>
                  <a:srgbClr val="FF0000"/>
                </a:solidFill>
              </a:rPr>
              <a:t>Bluing</a:t>
            </a:r>
            <a:r>
              <a:rPr lang="fr-FR" sz="1600" b="1" dirty="0">
                <a:solidFill>
                  <a:srgbClr val="FF0000"/>
                </a:solidFill>
              </a:rPr>
              <a:t> en forme de « V »</a:t>
            </a:r>
          </a:p>
        </p:txBody>
      </p:sp>
      <p:pic>
        <p:nvPicPr>
          <p:cNvPr id="10" name="Picture 3" descr="E:\Documents and Settings\FLACHER LAURENT\archives photos\Archive clichés RCCI\RCCI 29\DSC02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196752"/>
            <a:ext cx="3086100" cy="460851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0214" y="2620888"/>
            <a:ext cx="1068388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ulle ronde 11"/>
          <p:cNvSpPr/>
          <p:nvPr/>
        </p:nvSpPr>
        <p:spPr>
          <a:xfrm>
            <a:off x="4932363" y="1370769"/>
            <a:ext cx="4211637" cy="1081088"/>
          </a:xfrm>
          <a:prstGeom prst="wedgeEllipseCallout">
            <a:avLst>
              <a:gd name="adj1" fmla="val 13871"/>
              <a:gd name="adj2" fmla="val 780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Le frigo de gauche est la cause de l’incendie, celui de droite est la conséquence!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1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dirty="0">
                <a:solidFill>
                  <a:srgbClr val="FFFF00"/>
                </a:solidFill>
              </a:rPr>
              <a:t/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sz="24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24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23</a:t>
            </a:fld>
            <a:endParaRPr lang="fr-FR" altLang="fr-FR"/>
          </a:p>
        </p:txBody>
      </p:sp>
      <p:pic>
        <p:nvPicPr>
          <p:cNvPr id="4" name="Espace réservé du contenu 11" descr="8.bmp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196752"/>
            <a:ext cx="7215187" cy="4768850"/>
          </a:xfrm>
          <a:ln w="57150">
            <a:solidFill>
              <a:srgbClr val="990000"/>
            </a:solidFill>
          </a:ln>
        </p:spPr>
      </p:pic>
      <p:cxnSp>
        <p:nvCxnSpPr>
          <p:cNvPr id="6" name="Connecteur droit 13"/>
          <p:cNvCxnSpPr>
            <a:cxnSpLocks noChangeShapeType="1"/>
          </p:cNvCxnSpPr>
          <p:nvPr/>
        </p:nvCxnSpPr>
        <p:spPr bwMode="auto">
          <a:xfrm>
            <a:off x="4139952" y="1772816"/>
            <a:ext cx="1214438" cy="221297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" name="Connecteur droit 16"/>
          <p:cNvCxnSpPr>
            <a:cxnSpLocks noChangeShapeType="1"/>
          </p:cNvCxnSpPr>
          <p:nvPr/>
        </p:nvCxnSpPr>
        <p:spPr bwMode="auto">
          <a:xfrm rot="5400000">
            <a:off x="2162870" y="2164135"/>
            <a:ext cx="2214562" cy="142875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8" name="Image 16" descr="lumiere-feu-4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860800"/>
            <a:ext cx="280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24"/>
          <p:cNvSpPr txBox="1">
            <a:spLocks noChangeArrowheads="1"/>
          </p:cNvSpPr>
          <p:nvPr/>
        </p:nvSpPr>
        <p:spPr bwMode="auto">
          <a:xfrm>
            <a:off x="401638" y="4883610"/>
            <a:ext cx="4286250" cy="9239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i="1" dirty="0">
                <a:solidFill>
                  <a:srgbClr val="FF0000"/>
                </a:solidFill>
              </a:rPr>
              <a:t>« V » de carbonisation inversé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(feu s ’éteignant seul par manque de combustible ou de comburant)</a:t>
            </a:r>
          </a:p>
        </p:txBody>
      </p:sp>
      <p:sp>
        <p:nvSpPr>
          <p:cNvPr id="10" name="Flèche gauche 14"/>
          <p:cNvSpPr>
            <a:spLocks noChangeArrowheads="1"/>
          </p:cNvSpPr>
          <p:nvPr/>
        </p:nvSpPr>
        <p:spPr bwMode="auto">
          <a:xfrm rot="-1895436">
            <a:off x="5260384" y="2953017"/>
            <a:ext cx="1173162" cy="485775"/>
          </a:xfrm>
          <a:prstGeom prst="leftArrow">
            <a:avLst>
              <a:gd name="adj1" fmla="val 50000"/>
              <a:gd name="adj2" fmla="val 4987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1" name="Picture 14" descr="flamwink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8432" y="2332037"/>
            <a:ext cx="1152525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ulle ronde 11"/>
          <p:cNvSpPr/>
          <p:nvPr/>
        </p:nvSpPr>
        <p:spPr>
          <a:xfrm>
            <a:off x="4658344" y="1355052"/>
            <a:ext cx="4392613" cy="647700"/>
          </a:xfrm>
          <a:prstGeom prst="wedgeEllipseCallout">
            <a:avLst>
              <a:gd name="adj1" fmla="val 15424"/>
              <a:gd name="adj2" fmla="val 1623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Donnez moi du combustible ou du comburant!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166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24</a:t>
            </a:fld>
            <a:endParaRPr lang="fr-FR" altLang="fr-FR"/>
          </a:p>
        </p:txBody>
      </p:sp>
      <p:pic>
        <p:nvPicPr>
          <p:cNvPr id="4" name="Picture 16" descr="E:\Documents and Settings\FLACHER LAURENT\archives photos\Archive clichés RCCI\RCCI  24 Andrez\DSC02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119" y="1700808"/>
            <a:ext cx="6481762" cy="433863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ZoneTexte 28"/>
          <p:cNvSpPr txBox="1">
            <a:spLocks noChangeArrowheads="1"/>
          </p:cNvSpPr>
          <p:nvPr/>
        </p:nvSpPr>
        <p:spPr bwMode="auto">
          <a:xfrm>
            <a:off x="3131840" y="1108261"/>
            <a:ext cx="3000375" cy="400050"/>
          </a:xfrm>
          <a:prstGeom prst="rect">
            <a:avLst/>
          </a:prstGeom>
          <a:solidFill>
            <a:srgbClr val="FFFF00"/>
          </a:solidFill>
          <a:ln w="2540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solidFill>
                  <a:srgbClr val="FF0000"/>
                </a:solidFill>
              </a:rPr>
              <a:t>Un autre «V » inversé</a:t>
            </a:r>
            <a:endParaRPr lang="fr-FR" sz="2000"/>
          </a:p>
        </p:txBody>
      </p:sp>
      <p:sp>
        <p:nvSpPr>
          <p:cNvPr id="7" name="Arc 6"/>
          <p:cNvSpPr/>
          <p:nvPr/>
        </p:nvSpPr>
        <p:spPr>
          <a:xfrm rot="21086075">
            <a:off x="1648320" y="1988431"/>
            <a:ext cx="5967413" cy="6151563"/>
          </a:xfrm>
          <a:prstGeom prst="arc">
            <a:avLst>
              <a:gd name="adj1" fmla="val 10624100"/>
              <a:gd name="adj2" fmla="val 157562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8" name="Picture 14" descr="flamwin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3933825"/>
            <a:ext cx="1146175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flamwin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4365625"/>
            <a:ext cx="865188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flamwin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4724400"/>
            <a:ext cx="65405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flamwin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5084763"/>
            <a:ext cx="4238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ulle ronde 11"/>
          <p:cNvSpPr/>
          <p:nvPr/>
        </p:nvSpPr>
        <p:spPr>
          <a:xfrm>
            <a:off x="4140200" y="1844675"/>
            <a:ext cx="4789488" cy="1439863"/>
          </a:xfrm>
          <a:prstGeom prst="wedgeEllipseCallout">
            <a:avLst>
              <a:gd name="adj1" fmla="val -51409"/>
              <a:gd name="adj2" fmla="val 10451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Heureusement qu’il n’y avait pas de mobilier proche!!</a:t>
            </a:r>
          </a:p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J’ai brûlé seulement le canapé avant de baisser d’intensité!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39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25</a:t>
            </a:fld>
            <a:endParaRPr lang="fr-FR" altLang="fr-FR"/>
          </a:p>
        </p:txBody>
      </p:sp>
      <p:pic>
        <p:nvPicPr>
          <p:cNvPr id="4" name="Picture 2" descr="C:\Users\LAURENT\Pictures\Archive clichés RCCI\RCCI 31 ST ETIENNE\DSC02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659563" cy="4459287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Arc 5"/>
          <p:cNvSpPr/>
          <p:nvPr/>
        </p:nvSpPr>
        <p:spPr>
          <a:xfrm>
            <a:off x="2483768" y="2204864"/>
            <a:ext cx="3173413" cy="6151562"/>
          </a:xfrm>
          <a:prstGeom prst="arc">
            <a:avLst>
              <a:gd name="adj1" fmla="val 10624100"/>
              <a:gd name="adj2" fmla="val 16100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7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4127" y="2667496"/>
            <a:ext cx="1068388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ulle ronde 7"/>
          <p:cNvSpPr/>
          <p:nvPr/>
        </p:nvSpPr>
        <p:spPr>
          <a:xfrm>
            <a:off x="4211638" y="1268413"/>
            <a:ext cx="4572000" cy="1009650"/>
          </a:xfrm>
          <a:prstGeom prst="wedgeEllipseCallout">
            <a:avLst>
              <a:gd name="adj1" fmla="val 28798"/>
              <a:gd name="adj2" fmla="val 11724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J’observe un « V » , en fait même deux, il existe un « V » inversé au cœur du premier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88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26</a:t>
            </a:fld>
            <a:endParaRPr lang="fr-FR" altLang="fr-FR"/>
          </a:p>
        </p:txBody>
      </p:sp>
      <p:pic>
        <p:nvPicPr>
          <p:cNvPr id="4" name="Picture 18" descr="E:\Documents and Settings\FLACHER LAURENT\archives photos\RCCI LOIRE\DSC00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6570662" cy="439896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14" descr="flamwin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2965500"/>
            <a:ext cx="936625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ulle ronde 6"/>
          <p:cNvSpPr/>
          <p:nvPr/>
        </p:nvSpPr>
        <p:spPr>
          <a:xfrm>
            <a:off x="4572000" y="1196975"/>
            <a:ext cx="4392613" cy="1439863"/>
          </a:xfrm>
          <a:prstGeom prst="wedgeEllipseCallout">
            <a:avLst>
              <a:gd name="adj1" fmla="val 27231"/>
              <a:gd name="adj2" fmla="val 1054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Je suis capable de dessiner des patrons de carbonisation sur n’importe quelle surface!</a:t>
            </a:r>
          </a:p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A vous de les trouver!!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597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8260"/>
            <a:ext cx="9144000" cy="1038225"/>
          </a:xfrm>
        </p:spPr>
        <p:txBody>
          <a:bodyPr/>
          <a:lstStyle/>
          <a:p>
            <a:pPr lvl="0" defTabSz="914400" eaLnBrk="1" hangingPunct="1"/>
            <a: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27</a:t>
            </a:fld>
            <a:endParaRPr lang="fr-FR" altLang="fr-FR"/>
          </a:p>
        </p:txBody>
      </p:sp>
      <p:pic>
        <p:nvPicPr>
          <p:cNvPr id="4" name="Espace réservé du contenu 3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2" y="1340768"/>
            <a:ext cx="5184775" cy="4222750"/>
          </a:xfrm>
          <a:ln w="57150">
            <a:solidFill>
              <a:srgbClr val="990000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24408" y="512415"/>
            <a:ext cx="8785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 smtClean="0">
                <a:solidFill>
                  <a:schemeClr val="bg1"/>
                </a:solidFill>
              </a:rPr>
              <a:t>« V » de carbonisation visible de l’extérieur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Flèche droite 19"/>
          <p:cNvSpPr>
            <a:spLocks noChangeArrowheads="1"/>
          </p:cNvSpPr>
          <p:nvPr/>
        </p:nvSpPr>
        <p:spPr bwMode="auto">
          <a:xfrm>
            <a:off x="1547664" y="3356992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8" name="Image 18" descr="9fec9c7c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718022"/>
            <a:ext cx="439737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13"/>
          <p:cNvCxnSpPr>
            <a:cxnSpLocks noChangeShapeType="1"/>
          </p:cNvCxnSpPr>
          <p:nvPr/>
        </p:nvCxnSpPr>
        <p:spPr bwMode="auto">
          <a:xfrm rot="16200000" flipH="1">
            <a:off x="3024114" y="3202112"/>
            <a:ext cx="1071562" cy="500063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" name="Connecteur droit 16"/>
          <p:cNvCxnSpPr>
            <a:cxnSpLocks noChangeShapeType="1"/>
          </p:cNvCxnSpPr>
          <p:nvPr/>
        </p:nvCxnSpPr>
        <p:spPr bwMode="auto">
          <a:xfrm flipH="1">
            <a:off x="4152069" y="2922837"/>
            <a:ext cx="69850" cy="108108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" name="Connecteur droit 26"/>
          <p:cNvCxnSpPr>
            <a:cxnSpLocks noChangeShapeType="1"/>
          </p:cNvCxnSpPr>
          <p:nvPr/>
        </p:nvCxnSpPr>
        <p:spPr bwMode="auto">
          <a:xfrm rot="10800000" flipV="1">
            <a:off x="4222291" y="2887118"/>
            <a:ext cx="1857375" cy="7143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2" name="Flèche vers le haut 30"/>
          <p:cNvSpPr>
            <a:spLocks noChangeArrowheads="1"/>
          </p:cNvSpPr>
          <p:nvPr/>
        </p:nvSpPr>
        <p:spPr bwMode="auto">
          <a:xfrm>
            <a:off x="4908884" y="2958557"/>
            <a:ext cx="484188" cy="1079500"/>
          </a:xfrm>
          <a:prstGeom prst="upArrow">
            <a:avLst>
              <a:gd name="adj1" fmla="val 50000"/>
              <a:gd name="adj2" fmla="val 5522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3" name="ZoneTexte 31"/>
          <p:cNvSpPr txBox="1">
            <a:spLocks noChangeArrowheads="1"/>
          </p:cNvSpPr>
          <p:nvPr/>
        </p:nvSpPr>
        <p:spPr bwMode="auto">
          <a:xfrm>
            <a:off x="4142916" y="4252948"/>
            <a:ext cx="2500312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Ligne de décoloration</a:t>
            </a:r>
          </a:p>
        </p:txBody>
      </p:sp>
      <p:pic>
        <p:nvPicPr>
          <p:cNvPr id="14" name="Picture 14" descr="flamwink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6157" y="2460303"/>
            <a:ext cx="93662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Bulle ronde 14"/>
          <p:cNvSpPr/>
          <p:nvPr/>
        </p:nvSpPr>
        <p:spPr>
          <a:xfrm>
            <a:off x="3707904" y="1568082"/>
            <a:ext cx="5364162" cy="576263"/>
          </a:xfrm>
          <a:prstGeom prst="wedgeEllipseCallout">
            <a:avLst>
              <a:gd name="adj1" fmla="val 23759"/>
              <a:gd name="adj2" fmla="val 1798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Parfois je sais vous simplifier la vie!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07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28</a:t>
            </a:fld>
            <a:endParaRPr lang="fr-FR" altLang="fr-FR"/>
          </a:p>
        </p:txBody>
      </p:sp>
      <p:pic>
        <p:nvPicPr>
          <p:cNvPr id="4" name="Image 14" descr="100_09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72816"/>
            <a:ext cx="5500687" cy="3724275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cxnSp>
        <p:nvCxnSpPr>
          <p:cNvPr id="6" name="Connecteur droit 16"/>
          <p:cNvCxnSpPr>
            <a:cxnSpLocks noChangeShapeType="1"/>
          </p:cNvCxnSpPr>
          <p:nvPr/>
        </p:nvCxnSpPr>
        <p:spPr bwMode="auto">
          <a:xfrm rot="5400000">
            <a:off x="4067844" y="4293196"/>
            <a:ext cx="1368425" cy="792162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</p:spPr>
      </p:cxnSp>
      <p:sp>
        <p:nvSpPr>
          <p:cNvPr id="7" name="Flèche vers le haut 30"/>
          <p:cNvSpPr>
            <a:spLocks noChangeArrowheads="1"/>
          </p:cNvSpPr>
          <p:nvPr/>
        </p:nvSpPr>
        <p:spPr bwMode="auto">
          <a:xfrm rot="7103919">
            <a:off x="4256833" y="3793112"/>
            <a:ext cx="360363" cy="863600"/>
          </a:xfrm>
          <a:prstGeom prst="upArrow">
            <a:avLst>
              <a:gd name="adj1" fmla="val 50000"/>
              <a:gd name="adj2" fmla="val 5935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pPr algn="ctr"/>
            <a:endParaRPr lang="fr-FR"/>
          </a:p>
        </p:txBody>
      </p:sp>
      <p:cxnSp>
        <p:nvCxnSpPr>
          <p:cNvPr id="8" name="Connecteur droit 16"/>
          <p:cNvCxnSpPr>
            <a:cxnSpLocks noChangeShapeType="1"/>
            <a:stCxn id="10" idx="1"/>
          </p:cNvCxnSpPr>
          <p:nvPr/>
        </p:nvCxnSpPr>
        <p:spPr bwMode="auto">
          <a:xfrm flipH="1">
            <a:off x="4445124" y="3386907"/>
            <a:ext cx="414908" cy="402133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</p:spPr>
      </p:cxnSp>
      <p:sp>
        <p:nvSpPr>
          <p:cNvPr id="9" name="Flèche vers le haut 30"/>
          <p:cNvSpPr>
            <a:spLocks noChangeArrowheads="1"/>
          </p:cNvSpPr>
          <p:nvPr/>
        </p:nvSpPr>
        <p:spPr bwMode="auto">
          <a:xfrm rot="7930417">
            <a:off x="4328745" y="2556540"/>
            <a:ext cx="360362" cy="863600"/>
          </a:xfrm>
          <a:prstGeom prst="upArrow">
            <a:avLst>
              <a:gd name="adj1" fmla="val 50000"/>
              <a:gd name="adj2" fmla="val 5935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pPr algn="ctr"/>
            <a:endParaRPr lang="fr-FR"/>
          </a:p>
        </p:txBody>
      </p:sp>
      <p:pic>
        <p:nvPicPr>
          <p:cNvPr id="10" name="Image 25" descr="lumiere-feu-4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24944"/>
            <a:ext cx="5175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13"/>
          <p:cNvCxnSpPr>
            <a:cxnSpLocks noChangeShapeType="1"/>
          </p:cNvCxnSpPr>
          <p:nvPr/>
        </p:nvCxnSpPr>
        <p:spPr bwMode="auto">
          <a:xfrm>
            <a:off x="5292080" y="3717032"/>
            <a:ext cx="401163" cy="1373424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3" name="Connecteur droit 16"/>
          <p:cNvCxnSpPr>
            <a:cxnSpLocks noChangeShapeType="1"/>
          </p:cNvCxnSpPr>
          <p:nvPr/>
        </p:nvCxnSpPr>
        <p:spPr bwMode="auto">
          <a:xfrm flipH="1">
            <a:off x="6300193" y="3789040"/>
            <a:ext cx="216023" cy="1367731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11" name="Image 25" descr="lumiere-feu-4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645024"/>
            <a:ext cx="1046163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èche vers le haut 30"/>
          <p:cNvSpPr>
            <a:spLocks noChangeArrowheads="1"/>
          </p:cNvSpPr>
          <p:nvPr/>
        </p:nvSpPr>
        <p:spPr bwMode="auto">
          <a:xfrm rot="-9792862">
            <a:off x="5355923" y="2251744"/>
            <a:ext cx="360363" cy="885825"/>
          </a:xfrm>
          <a:prstGeom prst="upArrow">
            <a:avLst>
              <a:gd name="adj1" fmla="val 50000"/>
              <a:gd name="adj2" fmla="val 7932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ctr"/>
            <a:endParaRPr lang="fr-FR"/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5004048" y="1855830"/>
            <a:ext cx="1460500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Clean- </a:t>
            </a:r>
            <a:r>
              <a:rPr lang="fr-FR" sz="1600" b="1" dirty="0" err="1">
                <a:solidFill>
                  <a:srgbClr val="FF0000"/>
                </a:solidFill>
              </a:rPr>
              <a:t>burn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043608" y="1124744"/>
            <a:ext cx="7358063" cy="4572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« V » de carbonisation et oxydation des métaux</a:t>
            </a:r>
          </a:p>
        </p:txBody>
      </p:sp>
      <p:pic>
        <p:nvPicPr>
          <p:cNvPr id="17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241" y="3515285"/>
            <a:ext cx="1068388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Bulle ronde 17"/>
          <p:cNvSpPr/>
          <p:nvPr/>
        </p:nvSpPr>
        <p:spPr>
          <a:xfrm>
            <a:off x="6065686" y="2257042"/>
            <a:ext cx="2952005" cy="875228"/>
          </a:xfrm>
          <a:prstGeom prst="wedgeEllipseCallout">
            <a:avLst>
              <a:gd name="adj1" fmla="val 10009"/>
              <a:gd name="adj2" fmla="val 1370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Pas très évasé ce « V »</a:t>
            </a:r>
          </a:p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Accélérant ou pas??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64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b="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« V » de carbonisation sur des véhicules: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29</a:t>
            </a:fld>
            <a:endParaRPr lang="fr-FR" altLang="fr-FR"/>
          </a:p>
        </p:txBody>
      </p:sp>
      <p:pic>
        <p:nvPicPr>
          <p:cNvPr id="6" name="Picture 21" descr="E:\Documents and Settings\FLACHER LAURENT\archives photos\BRUNETON\DSC02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44824"/>
            <a:ext cx="4211637" cy="282098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Image 25" descr="lumiere-feu-4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206" y="2420888"/>
            <a:ext cx="81280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1" descr="E:\Documents and Settings\FLACHER LAURENT\archives photos\BRUNETON\DSC02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924944"/>
            <a:ext cx="4176712" cy="279558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9" name="Connecteur droit 16"/>
          <p:cNvCxnSpPr>
            <a:cxnSpLocks noChangeShapeType="1"/>
          </p:cNvCxnSpPr>
          <p:nvPr/>
        </p:nvCxnSpPr>
        <p:spPr bwMode="auto">
          <a:xfrm>
            <a:off x="6228680" y="4509120"/>
            <a:ext cx="647700" cy="57467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" name="Connecteur droit 16"/>
          <p:cNvCxnSpPr>
            <a:cxnSpLocks noChangeShapeType="1"/>
          </p:cNvCxnSpPr>
          <p:nvPr/>
        </p:nvCxnSpPr>
        <p:spPr bwMode="auto">
          <a:xfrm flipH="1">
            <a:off x="7732164" y="3802212"/>
            <a:ext cx="144463" cy="86360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11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4395" y="1117488"/>
            <a:ext cx="1233845" cy="260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ulle ronde 11"/>
          <p:cNvSpPr/>
          <p:nvPr/>
        </p:nvSpPr>
        <p:spPr>
          <a:xfrm>
            <a:off x="3052215" y="1121383"/>
            <a:ext cx="4824412" cy="936625"/>
          </a:xfrm>
          <a:prstGeom prst="wedgeEllipseCallout">
            <a:avLst>
              <a:gd name="adj1" fmla="val 44537"/>
              <a:gd name="adj2" fmla="val 662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Difficile l’investigation des feux de véhicules, mais il existe aussi de nombreux signes objectifs!</a:t>
            </a:r>
          </a:p>
        </p:txBody>
      </p:sp>
    </p:spTree>
    <p:extLst>
      <p:ext uri="{BB962C8B-B14F-4D97-AF65-F5344CB8AC3E}">
        <p14:creationId xmlns:p14="http://schemas.microsoft.com/office/powerpoint/2010/main" val="366012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3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Les recuites de </a:t>
            </a:r>
            <a:r>
              <a:rPr lang="fr-FR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suie:</a:t>
            </a:r>
            <a:r>
              <a:rPr lang="fr-FR" sz="24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24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sz="2000" dirty="0"/>
          </a:p>
        </p:txBody>
      </p:sp>
      <p:pic>
        <p:nvPicPr>
          <p:cNvPr id="4" name="Espace réservé du contenu 11" descr="100_0870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35150" y="1340768"/>
            <a:ext cx="5473700" cy="3944938"/>
          </a:xfrm>
          <a:ln w="57150">
            <a:solidFill>
              <a:srgbClr val="990000"/>
            </a:solidFill>
          </a:ln>
        </p:spPr>
      </p:pic>
      <p:sp>
        <p:nvSpPr>
          <p:cNvPr id="5" name="Flèche droite 14"/>
          <p:cNvSpPr>
            <a:spLocks noChangeArrowheads="1"/>
          </p:cNvSpPr>
          <p:nvPr/>
        </p:nvSpPr>
        <p:spPr bwMode="auto">
          <a:xfrm rot="354711">
            <a:off x="2578427" y="3367217"/>
            <a:ext cx="858838" cy="484187"/>
          </a:xfrm>
          <a:prstGeom prst="rightArrow">
            <a:avLst>
              <a:gd name="adj1" fmla="val 50000"/>
              <a:gd name="adj2" fmla="val 5005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ZoneTexte 15"/>
          <p:cNvSpPr txBox="1">
            <a:spLocks noChangeArrowheads="1"/>
          </p:cNvSpPr>
          <p:nvPr/>
        </p:nvSpPr>
        <p:spPr bwMode="auto">
          <a:xfrm>
            <a:off x="323528" y="3407568"/>
            <a:ext cx="2071688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Bandeau de fumée</a:t>
            </a:r>
          </a:p>
        </p:txBody>
      </p:sp>
      <p:sp>
        <p:nvSpPr>
          <p:cNvPr id="7" name="Flèche gauche 14"/>
          <p:cNvSpPr>
            <a:spLocks noChangeArrowheads="1"/>
          </p:cNvSpPr>
          <p:nvPr/>
        </p:nvSpPr>
        <p:spPr bwMode="auto">
          <a:xfrm rot="-5400000">
            <a:off x="4830911" y="2672016"/>
            <a:ext cx="1406525" cy="484187"/>
          </a:xfrm>
          <a:prstGeom prst="leftArrow">
            <a:avLst>
              <a:gd name="adj1" fmla="val 50000"/>
              <a:gd name="adj2" fmla="val 5000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ZoneTexte 16"/>
          <p:cNvSpPr txBox="1">
            <a:spLocks noChangeArrowheads="1"/>
          </p:cNvSpPr>
          <p:nvPr/>
        </p:nvSpPr>
        <p:spPr bwMode="auto">
          <a:xfrm>
            <a:off x="3707904" y="1603802"/>
            <a:ext cx="3500438" cy="5842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Clean- </a:t>
            </a:r>
            <a:r>
              <a:rPr lang="fr-FR" sz="1600" b="1" dirty="0" err="1">
                <a:solidFill>
                  <a:srgbClr val="FF0000"/>
                </a:solidFill>
              </a:rPr>
              <a:t>burn</a:t>
            </a:r>
            <a:r>
              <a:rPr lang="fr-FR" sz="1600" b="1" dirty="0">
                <a:solidFill>
                  <a:srgbClr val="FF0000"/>
                </a:solidFill>
              </a:rPr>
              <a:t> ou Recuite de suie</a:t>
            </a:r>
          </a:p>
          <a:p>
            <a:pPr algn="ctr"/>
            <a:r>
              <a:rPr lang="fr-FR" sz="1600" b="1" dirty="0">
                <a:solidFill>
                  <a:srgbClr val="FF0000"/>
                </a:solidFill>
              </a:rPr>
              <a:t>t° supérieure à 600° C</a:t>
            </a:r>
          </a:p>
        </p:txBody>
      </p:sp>
      <p:sp>
        <p:nvSpPr>
          <p:cNvPr id="9" name="Flèche gauche 16"/>
          <p:cNvSpPr>
            <a:spLocks noChangeArrowheads="1"/>
          </p:cNvSpPr>
          <p:nvPr/>
        </p:nvSpPr>
        <p:spPr bwMode="auto">
          <a:xfrm>
            <a:off x="6015731" y="3894346"/>
            <a:ext cx="1453677" cy="428625"/>
          </a:xfrm>
          <a:prstGeom prst="leftArrow">
            <a:avLst>
              <a:gd name="adj1" fmla="val 50000"/>
              <a:gd name="adj2" fmla="val 5004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0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5349" y="3407568"/>
            <a:ext cx="1033463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ulle ronde 10"/>
          <p:cNvSpPr/>
          <p:nvPr/>
        </p:nvSpPr>
        <p:spPr>
          <a:xfrm>
            <a:off x="5944702" y="2451036"/>
            <a:ext cx="2952750" cy="1008063"/>
          </a:xfrm>
          <a:prstGeom prst="wedgeEllipseCallout">
            <a:avLst>
              <a:gd name="adj1" fmla="val 14194"/>
              <a:gd name="adj2" fmla="val 869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Je pense qu’ici on peut définir le lieu d’origine!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42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30</a:t>
            </a:fld>
            <a:endParaRPr lang="fr-FR" altLang="fr-FR"/>
          </a:p>
        </p:txBody>
      </p:sp>
      <p:sp>
        <p:nvSpPr>
          <p:cNvPr id="3" name="ZoneTexte 2"/>
          <p:cNvSpPr txBox="1"/>
          <p:nvPr/>
        </p:nvSpPr>
        <p:spPr>
          <a:xfrm>
            <a:off x="108125" y="112474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Je pense aussi aux plinthes qui sont de précieux indices! </a:t>
            </a:r>
            <a:endParaRPr lang="fr-FR" sz="2000" i="1" dirty="0">
              <a:solidFill>
                <a:srgbClr val="0070C0"/>
              </a:solidFill>
            </a:endParaRPr>
          </a:p>
        </p:txBody>
      </p:sp>
      <p:pic>
        <p:nvPicPr>
          <p:cNvPr id="6" name="Picture 2" descr="E:\Documents and Settings\FLACHER LAURENT\archives photos\Archive clichés RCCI\RCCI 19 St Etienne\DSC02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279" y="1595328"/>
            <a:ext cx="6516688" cy="436245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Flèche vers le haut 30"/>
          <p:cNvSpPr>
            <a:spLocks noChangeArrowheads="1"/>
          </p:cNvSpPr>
          <p:nvPr/>
        </p:nvSpPr>
        <p:spPr bwMode="auto">
          <a:xfrm rot="-3132894">
            <a:off x="3720723" y="3843334"/>
            <a:ext cx="484187" cy="1079500"/>
          </a:xfrm>
          <a:prstGeom prst="upArrow">
            <a:avLst>
              <a:gd name="adj1" fmla="val 50000"/>
              <a:gd name="adj2" fmla="val 5522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8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212976"/>
            <a:ext cx="13001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ulle ronde 8"/>
          <p:cNvSpPr/>
          <p:nvPr/>
        </p:nvSpPr>
        <p:spPr>
          <a:xfrm>
            <a:off x="4716016" y="1881920"/>
            <a:ext cx="4032250" cy="1008062"/>
          </a:xfrm>
          <a:prstGeom prst="wedgeEllipseCallout">
            <a:avLst>
              <a:gd name="adj1" fmla="val 13393"/>
              <a:gd name="adj2" fmla="val 1412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Elles indiquent le plus bas niveau de carbonisation.</a:t>
            </a:r>
          </a:p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Important!!</a:t>
            </a:r>
          </a:p>
        </p:txBody>
      </p:sp>
    </p:spTree>
    <p:extLst>
      <p:ext uri="{BB962C8B-B14F-4D97-AF65-F5344CB8AC3E}">
        <p14:creationId xmlns:p14="http://schemas.microsoft.com/office/powerpoint/2010/main" val="180799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31</a:t>
            </a:fld>
            <a:endParaRPr lang="fr-FR" altLang="fr-FR"/>
          </a:p>
        </p:txBody>
      </p:sp>
      <p:sp>
        <p:nvSpPr>
          <p:cNvPr id="3" name="ZoneTexte 2"/>
          <p:cNvSpPr txBox="1"/>
          <p:nvPr/>
        </p:nvSpPr>
        <p:spPr>
          <a:xfrm>
            <a:off x="179512" y="33265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FF00"/>
                </a:solidFill>
              </a:rPr>
              <a:t>D’autres exemples de signes objectifs :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4792" y="1145946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Sous l’action de la chaleur de l’incendie, une ampoule ordinaire peut gonfler.</a:t>
            </a:r>
          </a:p>
          <a:p>
            <a:r>
              <a:rPr lang="fr-FR" i="1" dirty="0" smtClean="0"/>
              <a:t>La boursouflure étant orientée vers la source de chaleur.</a:t>
            </a:r>
            <a:endParaRPr lang="fr-FR" i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59719"/>
            <a:ext cx="2663825" cy="3573463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9" name="Picture 2" descr="TPS3"/>
          <p:cNvPicPr>
            <a:picLocks noChangeAspect="1" noChangeArrowheads="1"/>
          </p:cNvPicPr>
          <p:nvPr/>
        </p:nvPicPr>
        <p:blipFill>
          <a:blip r:embed="rId3" cstate="print"/>
          <a:srcRect l="1332" t="2058" r="1332" b="2058"/>
          <a:stretch>
            <a:fillRect/>
          </a:stretch>
        </p:blipFill>
        <p:spPr bwMode="auto">
          <a:xfrm>
            <a:off x="4283968" y="2059508"/>
            <a:ext cx="4551362" cy="338455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10" name="Connecteur droit avec flèche 46"/>
          <p:cNvCxnSpPr>
            <a:cxnSpLocks noChangeShapeType="1"/>
          </p:cNvCxnSpPr>
          <p:nvPr/>
        </p:nvCxnSpPr>
        <p:spPr bwMode="auto">
          <a:xfrm>
            <a:off x="2900486" y="3746450"/>
            <a:ext cx="576263" cy="358775"/>
          </a:xfrm>
          <a:prstGeom prst="straightConnector1">
            <a:avLst/>
          </a:prstGeom>
          <a:noFill/>
          <a:ln w="76200" algn="ctr">
            <a:solidFill>
              <a:srgbClr val="0070C0"/>
            </a:solidFill>
            <a:round/>
            <a:headEnd/>
            <a:tailEnd type="arrow" w="med" len="med"/>
          </a:ln>
        </p:spPr>
      </p:cxnSp>
      <p:pic>
        <p:nvPicPr>
          <p:cNvPr id="11" name="Image 33" descr="lumiere-feu-3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369" y="4128367"/>
            <a:ext cx="10795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avec flèche 46"/>
          <p:cNvCxnSpPr>
            <a:cxnSpLocks noChangeShapeType="1"/>
          </p:cNvCxnSpPr>
          <p:nvPr/>
        </p:nvCxnSpPr>
        <p:spPr bwMode="auto">
          <a:xfrm flipH="1">
            <a:off x="4067944" y="3625129"/>
            <a:ext cx="1692338" cy="595959"/>
          </a:xfrm>
          <a:prstGeom prst="straightConnector1">
            <a:avLst/>
          </a:prstGeom>
          <a:noFill/>
          <a:ln w="76200" algn="ctr">
            <a:solidFill>
              <a:srgbClr val="0070C0"/>
            </a:solidFill>
            <a:round/>
            <a:headEnd/>
            <a:tailEnd type="arrow" w="med" len="med"/>
          </a:ln>
        </p:spPr>
      </p:cxnSp>
      <p:pic>
        <p:nvPicPr>
          <p:cNvPr id="14" name="Image 17" descr="lumiere-ampoules-7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393" y="2339579"/>
            <a:ext cx="8191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4130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24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24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32</a:t>
            </a:fld>
            <a:endParaRPr lang="fr-FR" altLang="fr-FR"/>
          </a:p>
        </p:txBody>
      </p:sp>
      <p:pic>
        <p:nvPicPr>
          <p:cNvPr id="4" name="Picture 2" descr="E:\Documents and Settings\FLACHER LAURENT\archives photos\RCCI SDIS 42\RCCI SDIS 1\DSC0272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11362" y="1844824"/>
            <a:ext cx="6337300" cy="4076700"/>
          </a:xfrm>
          <a:ln w="38100">
            <a:solidFill>
              <a:srgbClr val="C00000"/>
            </a:solidFill>
          </a:ln>
        </p:spPr>
      </p:pic>
      <p:cxnSp>
        <p:nvCxnSpPr>
          <p:cNvPr id="6" name="Connecteur droit avec flèche 5"/>
          <p:cNvCxnSpPr/>
          <p:nvPr/>
        </p:nvCxnSpPr>
        <p:spPr>
          <a:xfrm>
            <a:off x="4932040" y="3068960"/>
            <a:ext cx="3240088" cy="2590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25" descr="lumiere-feu-4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173" y="4159051"/>
            <a:ext cx="10541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23528" y="1163915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Déformation d’une bouteille pointant vers le point d’origine </a:t>
            </a:r>
            <a:endParaRPr 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2618329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33</a:t>
            </a:fld>
            <a:endParaRPr lang="fr-FR" altLang="fr-FR"/>
          </a:p>
        </p:txBody>
      </p:sp>
      <p:pic>
        <p:nvPicPr>
          <p:cNvPr id="4" name="Picture 2" descr="E:\Documents and Settings\FLACHER LAURENT\archives photos\Archive clichés RCCI\RCCI 9 PERIGNEUX\DSC010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3888" y="1412776"/>
            <a:ext cx="6715125" cy="4321175"/>
          </a:xfrm>
          <a:ln w="38100">
            <a:solidFill>
              <a:srgbClr val="C00000"/>
            </a:solidFill>
          </a:ln>
        </p:spPr>
      </p:pic>
      <p:pic>
        <p:nvPicPr>
          <p:cNvPr id="6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2997101"/>
            <a:ext cx="12954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ulle ronde 6"/>
          <p:cNvSpPr/>
          <p:nvPr/>
        </p:nvSpPr>
        <p:spPr>
          <a:xfrm>
            <a:off x="5574506" y="1630164"/>
            <a:ext cx="3529013" cy="647700"/>
          </a:xfrm>
          <a:prstGeom prst="wedgeEllipseCallout">
            <a:avLst>
              <a:gd name="adj1" fmla="val 16585"/>
              <a:gd name="adj2" fmla="val 20446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Comment occasionner un si joli clean- burn? </a:t>
            </a:r>
          </a:p>
        </p:txBody>
      </p:sp>
      <p:grpSp>
        <p:nvGrpSpPr>
          <p:cNvPr id="8" name="Group 218"/>
          <p:cNvGrpSpPr>
            <a:grpSpLocks/>
          </p:cNvGrpSpPr>
          <p:nvPr/>
        </p:nvGrpSpPr>
        <p:grpSpPr bwMode="auto">
          <a:xfrm flipH="1">
            <a:off x="1908175" y="1268413"/>
            <a:ext cx="5113338" cy="3289300"/>
            <a:chOff x="1872" y="1991"/>
            <a:chExt cx="1680" cy="1309"/>
          </a:xfrm>
        </p:grpSpPr>
        <p:sp>
          <p:nvSpPr>
            <p:cNvPr id="9" name="Freeform 202"/>
            <p:cNvSpPr>
              <a:spLocks/>
            </p:cNvSpPr>
            <p:nvPr/>
          </p:nvSpPr>
          <p:spPr bwMode="auto">
            <a:xfrm>
              <a:off x="1872" y="2016"/>
              <a:ext cx="1680" cy="1284"/>
            </a:xfrm>
            <a:custGeom>
              <a:avLst/>
              <a:gdLst>
                <a:gd name="T0" fmla="*/ 1137 w 1680"/>
                <a:gd name="T1" fmla="*/ 226 h 1284"/>
                <a:gd name="T2" fmla="*/ 1111 w 1680"/>
                <a:gd name="T3" fmla="*/ 342 h 1284"/>
                <a:gd name="T4" fmla="*/ 1279 w 1680"/>
                <a:gd name="T5" fmla="*/ 194 h 1284"/>
                <a:gd name="T6" fmla="*/ 1254 w 1680"/>
                <a:gd name="T7" fmla="*/ 271 h 1284"/>
                <a:gd name="T8" fmla="*/ 1279 w 1680"/>
                <a:gd name="T9" fmla="*/ 271 h 1284"/>
                <a:gd name="T10" fmla="*/ 1460 w 1680"/>
                <a:gd name="T11" fmla="*/ 84 h 1284"/>
                <a:gd name="T12" fmla="*/ 1441 w 1680"/>
                <a:gd name="T13" fmla="*/ 155 h 1284"/>
                <a:gd name="T14" fmla="*/ 1538 w 1680"/>
                <a:gd name="T15" fmla="*/ 116 h 1284"/>
                <a:gd name="T16" fmla="*/ 1312 w 1680"/>
                <a:gd name="T17" fmla="*/ 387 h 1284"/>
                <a:gd name="T18" fmla="*/ 1299 w 1680"/>
                <a:gd name="T19" fmla="*/ 477 h 1284"/>
                <a:gd name="T20" fmla="*/ 1415 w 1680"/>
                <a:gd name="T21" fmla="*/ 503 h 1284"/>
                <a:gd name="T22" fmla="*/ 1564 w 1680"/>
                <a:gd name="T23" fmla="*/ 510 h 1284"/>
                <a:gd name="T24" fmla="*/ 1376 w 1680"/>
                <a:gd name="T25" fmla="*/ 555 h 1284"/>
                <a:gd name="T26" fmla="*/ 1441 w 1680"/>
                <a:gd name="T27" fmla="*/ 587 h 1284"/>
                <a:gd name="T28" fmla="*/ 1312 w 1680"/>
                <a:gd name="T29" fmla="*/ 607 h 1284"/>
                <a:gd name="T30" fmla="*/ 1363 w 1680"/>
                <a:gd name="T31" fmla="*/ 632 h 1284"/>
                <a:gd name="T32" fmla="*/ 1680 w 1680"/>
                <a:gd name="T33" fmla="*/ 755 h 1284"/>
                <a:gd name="T34" fmla="*/ 1486 w 1680"/>
                <a:gd name="T35" fmla="*/ 716 h 1284"/>
                <a:gd name="T36" fmla="*/ 1305 w 1680"/>
                <a:gd name="T37" fmla="*/ 684 h 1284"/>
                <a:gd name="T38" fmla="*/ 1376 w 1680"/>
                <a:gd name="T39" fmla="*/ 729 h 1284"/>
                <a:gd name="T40" fmla="*/ 1325 w 1680"/>
                <a:gd name="T41" fmla="*/ 768 h 1284"/>
                <a:gd name="T42" fmla="*/ 1422 w 1680"/>
                <a:gd name="T43" fmla="*/ 852 h 1284"/>
                <a:gd name="T44" fmla="*/ 1447 w 1680"/>
                <a:gd name="T45" fmla="*/ 961 h 1284"/>
                <a:gd name="T46" fmla="*/ 1299 w 1680"/>
                <a:gd name="T47" fmla="*/ 878 h 1284"/>
                <a:gd name="T48" fmla="*/ 1273 w 1680"/>
                <a:gd name="T49" fmla="*/ 890 h 1284"/>
                <a:gd name="T50" fmla="*/ 1170 w 1680"/>
                <a:gd name="T51" fmla="*/ 832 h 1284"/>
                <a:gd name="T52" fmla="*/ 1137 w 1680"/>
                <a:gd name="T53" fmla="*/ 852 h 1284"/>
                <a:gd name="T54" fmla="*/ 1144 w 1680"/>
                <a:gd name="T55" fmla="*/ 890 h 1284"/>
                <a:gd name="T56" fmla="*/ 1170 w 1680"/>
                <a:gd name="T57" fmla="*/ 961 h 1284"/>
                <a:gd name="T58" fmla="*/ 1111 w 1680"/>
                <a:gd name="T59" fmla="*/ 961 h 1284"/>
                <a:gd name="T60" fmla="*/ 1060 w 1680"/>
                <a:gd name="T61" fmla="*/ 916 h 1284"/>
                <a:gd name="T62" fmla="*/ 1040 w 1680"/>
                <a:gd name="T63" fmla="*/ 897 h 1284"/>
                <a:gd name="T64" fmla="*/ 1027 w 1680"/>
                <a:gd name="T65" fmla="*/ 1052 h 1284"/>
                <a:gd name="T66" fmla="*/ 1002 w 1680"/>
                <a:gd name="T67" fmla="*/ 1239 h 1284"/>
                <a:gd name="T68" fmla="*/ 943 w 1680"/>
                <a:gd name="T69" fmla="*/ 1026 h 1284"/>
                <a:gd name="T70" fmla="*/ 892 w 1680"/>
                <a:gd name="T71" fmla="*/ 1097 h 1284"/>
                <a:gd name="T72" fmla="*/ 840 w 1680"/>
                <a:gd name="T73" fmla="*/ 1194 h 1284"/>
                <a:gd name="T74" fmla="*/ 846 w 1680"/>
                <a:gd name="T75" fmla="*/ 968 h 1284"/>
                <a:gd name="T76" fmla="*/ 782 w 1680"/>
                <a:gd name="T77" fmla="*/ 968 h 1284"/>
                <a:gd name="T78" fmla="*/ 691 w 1680"/>
                <a:gd name="T79" fmla="*/ 1013 h 1284"/>
                <a:gd name="T80" fmla="*/ 562 w 1680"/>
                <a:gd name="T81" fmla="*/ 1084 h 1284"/>
                <a:gd name="T82" fmla="*/ 704 w 1680"/>
                <a:gd name="T83" fmla="*/ 903 h 1284"/>
                <a:gd name="T84" fmla="*/ 633 w 1680"/>
                <a:gd name="T85" fmla="*/ 955 h 1284"/>
                <a:gd name="T86" fmla="*/ 498 w 1680"/>
                <a:gd name="T87" fmla="*/ 1039 h 1284"/>
                <a:gd name="T88" fmla="*/ 588 w 1680"/>
                <a:gd name="T89" fmla="*/ 942 h 1284"/>
                <a:gd name="T90" fmla="*/ 510 w 1680"/>
                <a:gd name="T91" fmla="*/ 897 h 1284"/>
                <a:gd name="T92" fmla="*/ 233 w 1680"/>
                <a:gd name="T93" fmla="*/ 974 h 1284"/>
                <a:gd name="T94" fmla="*/ 420 w 1680"/>
                <a:gd name="T95" fmla="*/ 858 h 1284"/>
                <a:gd name="T96" fmla="*/ 523 w 1680"/>
                <a:gd name="T97" fmla="*/ 807 h 1284"/>
                <a:gd name="T98" fmla="*/ 414 w 1680"/>
                <a:gd name="T99" fmla="*/ 787 h 1284"/>
                <a:gd name="T100" fmla="*/ 6 w 1680"/>
                <a:gd name="T101" fmla="*/ 787 h 1284"/>
                <a:gd name="T102" fmla="*/ 239 w 1680"/>
                <a:gd name="T103" fmla="*/ 710 h 1284"/>
                <a:gd name="T104" fmla="*/ 569 w 1680"/>
                <a:gd name="T105" fmla="*/ 665 h 1284"/>
                <a:gd name="T106" fmla="*/ 420 w 1680"/>
                <a:gd name="T107" fmla="*/ 568 h 1284"/>
                <a:gd name="T108" fmla="*/ 698 w 1680"/>
                <a:gd name="T109" fmla="*/ 613 h 1284"/>
                <a:gd name="T110" fmla="*/ 678 w 1680"/>
                <a:gd name="T111" fmla="*/ 477 h 1284"/>
                <a:gd name="T112" fmla="*/ 808 w 1680"/>
                <a:gd name="T113" fmla="*/ 471 h 1284"/>
                <a:gd name="T114" fmla="*/ 866 w 1680"/>
                <a:gd name="T115" fmla="*/ 348 h 1284"/>
                <a:gd name="T116" fmla="*/ 905 w 1680"/>
                <a:gd name="T117" fmla="*/ 452 h 1284"/>
                <a:gd name="T118" fmla="*/ 956 w 1680"/>
                <a:gd name="T119" fmla="*/ 316 h 1284"/>
                <a:gd name="T120" fmla="*/ 989 w 1680"/>
                <a:gd name="T121" fmla="*/ 374 h 1284"/>
                <a:gd name="T122" fmla="*/ 1047 w 1680"/>
                <a:gd name="T123" fmla="*/ 252 h 1284"/>
                <a:gd name="T124" fmla="*/ 1150 w 1680"/>
                <a:gd name="T125" fmla="*/ 84 h 12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80"/>
                <a:gd name="T190" fmla="*/ 0 h 1284"/>
                <a:gd name="T191" fmla="*/ 1680 w 1680"/>
                <a:gd name="T192" fmla="*/ 1284 h 128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80" h="1284">
                  <a:moveTo>
                    <a:pt x="1215" y="0"/>
                  </a:moveTo>
                  <a:lnTo>
                    <a:pt x="1215" y="13"/>
                  </a:lnTo>
                  <a:lnTo>
                    <a:pt x="1215" y="26"/>
                  </a:lnTo>
                  <a:lnTo>
                    <a:pt x="1202" y="52"/>
                  </a:lnTo>
                  <a:lnTo>
                    <a:pt x="1195" y="77"/>
                  </a:lnTo>
                  <a:lnTo>
                    <a:pt x="1189" y="103"/>
                  </a:lnTo>
                  <a:lnTo>
                    <a:pt x="1170" y="155"/>
                  </a:lnTo>
                  <a:lnTo>
                    <a:pt x="1163" y="168"/>
                  </a:lnTo>
                  <a:lnTo>
                    <a:pt x="1157" y="181"/>
                  </a:lnTo>
                  <a:lnTo>
                    <a:pt x="1144" y="206"/>
                  </a:lnTo>
                  <a:lnTo>
                    <a:pt x="1137" y="226"/>
                  </a:lnTo>
                  <a:lnTo>
                    <a:pt x="1131" y="245"/>
                  </a:lnTo>
                  <a:lnTo>
                    <a:pt x="1124" y="265"/>
                  </a:lnTo>
                  <a:lnTo>
                    <a:pt x="1118" y="284"/>
                  </a:lnTo>
                  <a:lnTo>
                    <a:pt x="1118" y="290"/>
                  </a:lnTo>
                  <a:lnTo>
                    <a:pt x="1118" y="297"/>
                  </a:lnTo>
                  <a:lnTo>
                    <a:pt x="1118" y="303"/>
                  </a:lnTo>
                  <a:lnTo>
                    <a:pt x="1111" y="316"/>
                  </a:lnTo>
                  <a:lnTo>
                    <a:pt x="1111" y="323"/>
                  </a:lnTo>
                  <a:lnTo>
                    <a:pt x="1111" y="329"/>
                  </a:lnTo>
                  <a:lnTo>
                    <a:pt x="1105" y="348"/>
                  </a:lnTo>
                  <a:lnTo>
                    <a:pt x="1111" y="342"/>
                  </a:lnTo>
                  <a:lnTo>
                    <a:pt x="1118" y="336"/>
                  </a:lnTo>
                  <a:lnTo>
                    <a:pt x="1131" y="329"/>
                  </a:lnTo>
                  <a:lnTo>
                    <a:pt x="1144" y="316"/>
                  </a:lnTo>
                  <a:lnTo>
                    <a:pt x="1157" y="303"/>
                  </a:lnTo>
                  <a:lnTo>
                    <a:pt x="1163" y="303"/>
                  </a:lnTo>
                  <a:lnTo>
                    <a:pt x="1189" y="277"/>
                  </a:lnTo>
                  <a:lnTo>
                    <a:pt x="1202" y="265"/>
                  </a:lnTo>
                  <a:lnTo>
                    <a:pt x="1208" y="265"/>
                  </a:lnTo>
                  <a:lnTo>
                    <a:pt x="1208" y="252"/>
                  </a:lnTo>
                  <a:lnTo>
                    <a:pt x="1254" y="213"/>
                  </a:lnTo>
                  <a:lnTo>
                    <a:pt x="1279" y="194"/>
                  </a:lnTo>
                  <a:lnTo>
                    <a:pt x="1286" y="187"/>
                  </a:lnTo>
                  <a:lnTo>
                    <a:pt x="1299" y="174"/>
                  </a:lnTo>
                  <a:lnTo>
                    <a:pt x="1299" y="181"/>
                  </a:lnTo>
                  <a:lnTo>
                    <a:pt x="1299" y="187"/>
                  </a:lnTo>
                  <a:lnTo>
                    <a:pt x="1292" y="194"/>
                  </a:lnTo>
                  <a:lnTo>
                    <a:pt x="1286" y="206"/>
                  </a:lnTo>
                  <a:lnTo>
                    <a:pt x="1286" y="213"/>
                  </a:lnTo>
                  <a:lnTo>
                    <a:pt x="1273" y="232"/>
                  </a:lnTo>
                  <a:lnTo>
                    <a:pt x="1266" y="239"/>
                  </a:lnTo>
                  <a:lnTo>
                    <a:pt x="1260" y="252"/>
                  </a:lnTo>
                  <a:lnTo>
                    <a:pt x="1254" y="271"/>
                  </a:lnTo>
                  <a:lnTo>
                    <a:pt x="1241" y="284"/>
                  </a:lnTo>
                  <a:lnTo>
                    <a:pt x="1234" y="297"/>
                  </a:lnTo>
                  <a:lnTo>
                    <a:pt x="1234" y="303"/>
                  </a:lnTo>
                  <a:lnTo>
                    <a:pt x="1208" y="329"/>
                  </a:lnTo>
                  <a:lnTo>
                    <a:pt x="1215" y="329"/>
                  </a:lnTo>
                  <a:lnTo>
                    <a:pt x="1247" y="297"/>
                  </a:lnTo>
                  <a:lnTo>
                    <a:pt x="1279" y="271"/>
                  </a:lnTo>
                  <a:lnTo>
                    <a:pt x="1312" y="239"/>
                  </a:lnTo>
                  <a:lnTo>
                    <a:pt x="1338" y="206"/>
                  </a:lnTo>
                  <a:lnTo>
                    <a:pt x="1344" y="194"/>
                  </a:lnTo>
                  <a:lnTo>
                    <a:pt x="1357" y="187"/>
                  </a:lnTo>
                  <a:lnTo>
                    <a:pt x="1376" y="168"/>
                  </a:lnTo>
                  <a:lnTo>
                    <a:pt x="1396" y="155"/>
                  </a:lnTo>
                  <a:lnTo>
                    <a:pt x="1402" y="142"/>
                  </a:lnTo>
                  <a:lnTo>
                    <a:pt x="1409" y="135"/>
                  </a:lnTo>
                  <a:lnTo>
                    <a:pt x="1441" y="103"/>
                  </a:lnTo>
                  <a:lnTo>
                    <a:pt x="1454" y="90"/>
                  </a:lnTo>
                  <a:lnTo>
                    <a:pt x="1460" y="84"/>
                  </a:lnTo>
                  <a:lnTo>
                    <a:pt x="1467" y="84"/>
                  </a:lnTo>
                  <a:lnTo>
                    <a:pt x="1467" y="90"/>
                  </a:lnTo>
                  <a:lnTo>
                    <a:pt x="1454" y="103"/>
                  </a:lnTo>
                  <a:lnTo>
                    <a:pt x="1441" y="123"/>
                  </a:lnTo>
                  <a:lnTo>
                    <a:pt x="1441" y="129"/>
                  </a:lnTo>
                  <a:lnTo>
                    <a:pt x="1434" y="142"/>
                  </a:lnTo>
                  <a:lnTo>
                    <a:pt x="1428" y="155"/>
                  </a:lnTo>
                  <a:lnTo>
                    <a:pt x="1434" y="155"/>
                  </a:lnTo>
                  <a:lnTo>
                    <a:pt x="1441" y="155"/>
                  </a:lnTo>
                  <a:lnTo>
                    <a:pt x="1447" y="142"/>
                  </a:lnTo>
                  <a:lnTo>
                    <a:pt x="1460" y="129"/>
                  </a:lnTo>
                  <a:lnTo>
                    <a:pt x="1473" y="123"/>
                  </a:lnTo>
                  <a:lnTo>
                    <a:pt x="1486" y="110"/>
                  </a:lnTo>
                  <a:lnTo>
                    <a:pt x="1499" y="103"/>
                  </a:lnTo>
                  <a:lnTo>
                    <a:pt x="1518" y="84"/>
                  </a:lnTo>
                  <a:lnTo>
                    <a:pt x="1577" y="58"/>
                  </a:lnTo>
                  <a:lnTo>
                    <a:pt x="1564" y="77"/>
                  </a:lnTo>
                  <a:lnTo>
                    <a:pt x="1557" y="90"/>
                  </a:lnTo>
                  <a:lnTo>
                    <a:pt x="1551" y="103"/>
                  </a:lnTo>
                  <a:lnTo>
                    <a:pt x="1538" y="116"/>
                  </a:lnTo>
                  <a:lnTo>
                    <a:pt x="1518" y="129"/>
                  </a:lnTo>
                  <a:lnTo>
                    <a:pt x="1499" y="161"/>
                  </a:lnTo>
                  <a:lnTo>
                    <a:pt x="1460" y="200"/>
                  </a:lnTo>
                  <a:lnTo>
                    <a:pt x="1415" y="265"/>
                  </a:lnTo>
                  <a:lnTo>
                    <a:pt x="1415" y="271"/>
                  </a:lnTo>
                  <a:lnTo>
                    <a:pt x="1415" y="277"/>
                  </a:lnTo>
                  <a:lnTo>
                    <a:pt x="1409" y="284"/>
                  </a:lnTo>
                  <a:lnTo>
                    <a:pt x="1402" y="290"/>
                  </a:lnTo>
                  <a:lnTo>
                    <a:pt x="1383" y="316"/>
                  </a:lnTo>
                  <a:lnTo>
                    <a:pt x="1363" y="342"/>
                  </a:lnTo>
                  <a:lnTo>
                    <a:pt x="1312" y="387"/>
                  </a:lnTo>
                  <a:lnTo>
                    <a:pt x="1299" y="406"/>
                  </a:lnTo>
                  <a:lnTo>
                    <a:pt x="1286" y="413"/>
                  </a:lnTo>
                  <a:lnTo>
                    <a:pt x="1279" y="426"/>
                  </a:lnTo>
                  <a:lnTo>
                    <a:pt x="1273" y="432"/>
                  </a:lnTo>
                  <a:lnTo>
                    <a:pt x="1273" y="439"/>
                  </a:lnTo>
                  <a:lnTo>
                    <a:pt x="1260" y="452"/>
                  </a:lnTo>
                  <a:lnTo>
                    <a:pt x="1241" y="484"/>
                  </a:lnTo>
                  <a:lnTo>
                    <a:pt x="1247" y="484"/>
                  </a:lnTo>
                  <a:lnTo>
                    <a:pt x="1260" y="484"/>
                  </a:lnTo>
                  <a:lnTo>
                    <a:pt x="1279" y="477"/>
                  </a:lnTo>
                  <a:lnTo>
                    <a:pt x="1299" y="477"/>
                  </a:lnTo>
                  <a:lnTo>
                    <a:pt x="1312" y="477"/>
                  </a:lnTo>
                  <a:lnTo>
                    <a:pt x="1344" y="477"/>
                  </a:lnTo>
                  <a:lnTo>
                    <a:pt x="1318" y="490"/>
                  </a:lnTo>
                  <a:lnTo>
                    <a:pt x="1305" y="497"/>
                  </a:lnTo>
                  <a:lnTo>
                    <a:pt x="1292" y="503"/>
                  </a:lnTo>
                  <a:lnTo>
                    <a:pt x="1350" y="503"/>
                  </a:lnTo>
                  <a:lnTo>
                    <a:pt x="1376" y="503"/>
                  </a:lnTo>
                  <a:lnTo>
                    <a:pt x="1389" y="503"/>
                  </a:lnTo>
                  <a:lnTo>
                    <a:pt x="1409" y="510"/>
                  </a:lnTo>
                  <a:lnTo>
                    <a:pt x="1415" y="503"/>
                  </a:lnTo>
                  <a:lnTo>
                    <a:pt x="1422" y="503"/>
                  </a:lnTo>
                  <a:lnTo>
                    <a:pt x="1441" y="503"/>
                  </a:lnTo>
                  <a:lnTo>
                    <a:pt x="1460" y="503"/>
                  </a:lnTo>
                  <a:lnTo>
                    <a:pt x="1467" y="503"/>
                  </a:lnTo>
                  <a:lnTo>
                    <a:pt x="1480" y="503"/>
                  </a:lnTo>
                  <a:lnTo>
                    <a:pt x="1486" y="503"/>
                  </a:lnTo>
                  <a:lnTo>
                    <a:pt x="1499" y="503"/>
                  </a:lnTo>
                  <a:lnTo>
                    <a:pt x="1525" y="503"/>
                  </a:lnTo>
                  <a:lnTo>
                    <a:pt x="1551" y="510"/>
                  </a:lnTo>
                  <a:lnTo>
                    <a:pt x="1564" y="510"/>
                  </a:lnTo>
                  <a:lnTo>
                    <a:pt x="1570" y="510"/>
                  </a:lnTo>
                  <a:lnTo>
                    <a:pt x="1518" y="529"/>
                  </a:lnTo>
                  <a:lnTo>
                    <a:pt x="1493" y="536"/>
                  </a:lnTo>
                  <a:lnTo>
                    <a:pt x="1473" y="536"/>
                  </a:lnTo>
                  <a:lnTo>
                    <a:pt x="1447" y="542"/>
                  </a:lnTo>
                  <a:lnTo>
                    <a:pt x="1422" y="548"/>
                  </a:lnTo>
                  <a:lnTo>
                    <a:pt x="1422" y="555"/>
                  </a:lnTo>
                  <a:lnTo>
                    <a:pt x="1415" y="555"/>
                  </a:lnTo>
                  <a:lnTo>
                    <a:pt x="1402" y="555"/>
                  </a:lnTo>
                  <a:lnTo>
                    <a:pt x="1396" y="555"/>
                  </a:lnTo>
                  <a:lnTo>
                    <a:pt x="1376" y="555"/>
                  </a:lnTo>
                  <a:lnTo>
                    <a:pt x="1363" y="555"/>
                  </a:lnTo>
                  <a:lnTo>
                    <a:pt x="1357" y="555"/>
                  </a:lnTo>
                  <a:lnTo>
                    <a:pt x="1350" y="555"/>
                  </a:lnTo>
                  <a:lnTo>
                    <a:pt x="1344" y="561"/>
                  </a:lnTo>
                  <a:lnTo>
                    <a:pt x="1363" y="568"/>
                  </a:lnTo>
                  <a:lnTo>
                    <a:pt x="1396" y="574"/>
                  </a:lnTo>
                  <a:lnTo>
                    <a:pt x="1428" y="581"/>
                  </a:lnTo>
                  <a:lnTo>
                    <a:pt x="1441" y="581"/>
                  </a:lnTo>
                  <a:lnTo>
                    <a:pt x="1454" y="581"/>
                  </a:lnTo>
                  <a:lnTo>
                    <a:pt x="1441" y="587"/>
                  </a:lnTo>
                  <a:lnTo>
                    <a:pt x="1434" y="587"/>
                  </a:lnTo>
                  <a:lnTo>
                    <a:pt x="1415" y="594"/>
                  </a:lnTo>
                  <a:lnTo>
                    <a:pt x="1402" y="594"/>
                  </a:lnTo>
                  <a:lnTo>
                    <a:pt x="1389" y="594"/>
                  </a:lnTo>
                  <a:lnTo>
                    <a:pt x="1383" y="600"/>
                  </a:lnTo>
                  <a:lnTo>
                    <a:pt x="1376" y="600"/>
                  </a:lnTo>
                  <a:lnTo>
                    <a:pt x="1370" y="600"/>
                  </a:lnTo>
                  <a:lnTo>
                    <a:pt x="1344" y="600"/>
                  </a:lnTo>
                  <a:lnTo>
                    <a:pt x="1318" y="607"/>
                  </a:lnTo>
                  <a:lnTo>
                    <a:pt x="1312" y="607"/>
                  </a:lnTo>
                  <a:lnTo>
                    <a:pt x="1305" y="607"/>
                  </a:lnTo>
                  <a:lnTo>
                    <a:pt x="1325" y="613"/>
                  </a:lnTo>
                  <a:lnTo>
                    <a:pt x="1344" y="613"/>
                  </a:lnTo>
                  <a:lnTo>
                    <a:pt x="1363" y="619"/>
                  </a:lnTo>
                  <a:lnTo>
                    <a:pt x="1383" y="626"/>
                  </a:lnTo>
                  <a:lnTo>
                    <a:pt x="1409" y="632"/>
                  </a:lnTo>
                  <a:lnTo>
                    <a:pt x="1428" y="632"/>
                  </a:lnTo>
                  <a:lnTo>
                    <a:pt x="1422" y="639"/>
                  </a:lnTo>
                  <a:lnTo>
                    <a:pt x="1415" y="639"/>
                  </a:lnTo>
                  <a:lnTo>
                    <a:pt x="1389" y="639"/>
                  </a:lnTo>
                  <a:lnTo>
                    <a:pt x="1363" y="632"/>
                  </a:lnTo>
                  <a:lnTo>
                    <a:pt x="1350" y="632"/>
                  </a:lnTo>
                  <a:lnTo>
                    <a:pt x="1344" y="632"/>
                  </a:lnTo>
                  <a:lnTo>
                    <a:pt x="1363" y="639"/>
                  </a:lnTo>
                  <a:lnTo>
                    <a:pt x="1383" y="652"/>
                  </a:lnTo>
                  <a:lnTo>
                    <a:pt x="1415" y="665"/>
                  </a:lnTo>
                  <a:lnTo>
                    <a:pt x="1447" y="684"/>
                  </a:lnTo>
                  <a:lnTo>
                    <a:pt x="1467" y="690"/>
                  </a:lnTo>
                  <a:lnTo>
                    <a:pt x="1486" y="697"/>
                  </a:lnTo>
                  <a:lnTo>
                    <a:pt x="1538" y="710"/>
                  </a:lnTo>
                  <a:lnTo>
                    <a:pt x="1590" y="723"/>
                  </a:lnTo>
                  <a:lnTo>
                    <a:pt x="1680" y="755"/>
                  </a:lnTo>
                  <a:lnTo>
                    <a:pt x="1667" y="755"/>
                  </a:lnTo>
                  <a:lnTo>
                    <a:pt x="1648" y="748"/>
                  </a:lnTo>
                  <a:lnTo>
                    <a:pt x="1609" y="742"/>
                  </a:lnTo>
                  <a:lnTo>
                    <a:pt x="1570" y="729"/>
                  </a:lnTo>
                  <a:lnTo>
                    <a:pt x="1551" y="729"/>
                  </a:lnTo>
                  <a:lnTo>
                    <a:pt x="1544" y="729"/>
                  </a:lnTo>
                  <a:lnTo>
                    <a:pt x="1525" y="723"/>
                  </a:lnTo>
                  <a:lnTo>
                    <a:pt x="1506" y="716"/>
                  </a:lnTo>
                  <a:lnTo>
                    <a:pt x="1486" y="716"/>
                  </a:lnTo>
                  <a:lnTo>
                    <a:pt x="1480" y="716"/>
                  </a:lnTo>
                  <a:lnTo>
                    <a:pt x="1467" y="716"/>
                  </a:lnTo>
                  <a:lnTo>
                    <a:pt x="1447" y="710"/>
                  </a:lnTo>
                  <a:lnTo>
                    <a:pt x="1434" y="710"/>
                  </a:lnTo>
                  <a:lnTo>
                    <a:pt x="1415" y="703"/>
                  </a:lnTo>
                  <a:lnTo>
                    <a:pt x="1396" y="697"/>
                  </a:lnTo>
                  <a:lnTo>
                    <a:pt x="1376" y="697"/>
                  </a:lnTo>
                  <a:lnTo>
                    <a:pt x="1350" y="690"/>
                  </a:lnTo>
                  <a:lnTo>
                    <a:pt x="1331" y="690"/>
                  </a:lnTo>
                  <a:lnTo>
                    <a:pt x="1318" y="684"/>
                  </a:lnTo>
                  <a:lnTo>
                    <a:pt x="1305" y="684"/>
                  </a:lnTo>
                  <a:lnTo>
                    <a:pt x="1312" y="690"/>
                  </a:lnTo>
                  <a:lnTo>
                    <a:pt x="1318" y="690"/>
                  </a:lnTo>
                  <a:lnTo>
                    <a:pt x="1331" y="697"/>
                  </a:lnTo>
                  <a:lnTo>
                    <a:pt x="1370" y="710"/>
                  </a:lnTo>
                  <a:lnTo>
                    <a:pt x="1383" y="723"/>
                  </a:lnTo>
                  <a:lnTo>
                    <a:pt x="1389" y="729"/>
                  </a:lnTo>
                  <a:lnTo>
                    <a:pt x="1402" y="736"/>
                  </a:lnTo>
                  <a:lnTo>
                    <a:pt x="1396" y="736"/>
                  </a:lnTo>
                  <a:lnTo>
                    <a:pt x="1389" y="736"/>
                  </a:lnTo>
                  <a:lnTo>
                    <a:pt x="1376" y="729"/>
                  </a:lnTo>
                  <a:lnTo>
                    <a:pt x="1370" y="729"/>
                  </a:lnTo>
                  <a:lnTo>
                    <a:pt x="1370" y="736"/>
                  </a:lnTo>
                  <a:lnTo>
                    <a:pt x="1383" y="742"/>
                  </a:lnTo>
                  <a:lnTo>
                    <a:pt x="1402" y="748"/>
                  </a:lnTo>
                  <a:lnTo>
                    <a:pt x="1415" y="761"/>
                  </a:lnTo>
                  <a:lnTo>
                    <a:pt x="1434" y="768"/>
                  </a:lnTo>
                  <a:lnTo>
                    <a:pt x="1473" y="800"/>
                  </a:lnTo>
                  <a:lnTo>
                    <a:pt x="1402" y="787"/>
                  </a:lnTo>
                  <a:lnTo>
                    <a:pt x="1363" y="781"/>
                  </a:lnTo>
                  <a:lnTo>
                    <a:pt x="1350" y="774"/>
                  </a:lnTo>
                  <a:lnTo>
                    <a:pt x="1325" y="768"/>
                  </a:lnTo>
                  <a:lnTo>
                    <a:pt x="1325" y="761"/>
                  </a:lnTo>
                  <a:lnTo>
                    <a:pt x="1312" y="748"/>
                  </a:lnTo>
                  <a:lnTo>
                    <a:pt x="1305" y="742"/>
                  </a:lnTo>
                  <a:lnTo>
                    <a:pt x="1299" y="736"/>
                  </a:lnTo>
                  <a:lnTo>
                    <a:pt x="1312" y="755"/>
                  </a:lnTo>
                  <a:lnTo>
                    <a:pt x="1325" y="768"/>
                  </a:lnTo>
                  <a:lnTo>
                    <a:pt x="1363" y="794"/>
                  </a:lnTo>
                  <a:lnTo>
                    <a:pt x="1383" y="807"/>
                  </a:lnTo>
                  <a:lnTo>
                    <a:pt x="1396" y="819"/>
                  </a:lnTo>
                  <a:lnTo>
                    <a:pt x="1409" y="832"/>
                  </a:lnTo>
                  <a:lnTo>
                    <a:pt x="1422" y="852"/>
                  </a:lnTo>
                  <a:lnTo>
                    <a:pt x="1460" y="890"/>
                  </a:lnTo>
                  <a:lnTo>
                    <a:pt x="1499" y="936"/>
                  </a:lnTo>
                  <a:lnTo>
                    <a:pt x="1544" y="974"/>
                  </a:lnTo>
                  <a:lnTo>
                    <a:pt x="1564" y="994"/>
                  </a:lnTo>
                  <a:lnTo>
                    <a:pt x="1577" y="1019"/>
                  </a:lnTo>
                  <a:lnTo>
                    <a:pt x="1564" y="1013"/>
                  </a:lnTo>
                  <a:lnTo>
                    <a:pt x="1538" y="1007"/>
                  </a:lnTo>
                  <a:lnTo>
                    <a:pt x="1512" y="994"/>
                  </a:lnTo>
                  <a:lnTo>
                    <a:pt x="1493" y="987"/>
                  </a:lnTo>
                  <a:lnTo>
                    <a:pt x="1473" y="974"/>
                  </a:lnTo>
                  <a:lnTo>
                    <a:pt x="1447" y="961"/>
                  </a:lnTo>
                  <a:lnTo>
                    <a:pt x="1422" y="948"/>
                  </a:lnTo>
                  <a:lnTo>
                    <a:pt x="1409" y="942"/>
                  </a:lnTo>
                  <a:lnTo>
                    <a:pt x="1396" y="942"/>
                  </a:lnTo>
                  <a:lnTo>
                    <a:pt x="1389" y="929"/>
                  </a:lnTo>
                  <a:lnTo>
                    <a:pt x="1376" y="923"/>
                  </a:lnTo>
                  <a:lnTo>
                    <a:pt x="1357" y="916"/>
                  </a:lnTo>
                  <a:lnTo>
                    <a:pt x="1338" y="903"/>
                  </a:lnTo>
                  <a:lnTo>
                    <a:pt x="1325" y="897"/>
                  </a:lnTo>
                  <a:lnTo>
                    <a:pt x="1318" y="897"/>
                  </a:lnTo>
                  <a:lnTo>
                    <a:pt x="1318" y="890"/>
                  </a:lnTo>
                  <a:lnTo>
                    <a:pt x="1299" y="878"/>
                  </a:lnTo>
                  <a:lnTo>
                    <a:pt x="1286" y="865"/>
                  </a:lnTo>
                  <a:lnTo>
                    <a:pt x="1273" y="852"/>
                  </a:lnTo>
                  <a:lnTo>
                    <a:pt x="1260" y="845"/>
                  </a:lnTo>
                  <a:lnTo>
                    <a:pt x="1273" y="865"/>
                  </a:lnTo>
                  <a:lnTo>
                    <a:pt x="1279" y="871"/>
                  </a:lnTo>
                  <a:lnTo>
                    <a:pt x="1292" y="884"/>
                  </a:lnTo>
                  <a:lnTo>
                    <a:pt x="1299" y="897"/>
                  </a:lnTo>
                  <a:lnTo>
                    <a:pt x="1299" y="903"/>
                  </a:lnTo>
                  <a:lnTo>
                    <a:pt x="1286" y="897"/>
                  </a:lnTo>
                  <a:lnTo>
                    <a:pt x="1273" y="890"/>
                  </a:lnTo>
                  <a:lnTo>
                    <a:pt x="1241" y="871"/>
                  </a:lnTo>
                  <a:lnTo>
                    <a:pt x="1215" y="852"/>
                  </a:lnTo>
                  <a:lnTo>
                    <a:pt x="1189" y="832"/>
                  </a:lnTo>
                  <a:lnTo>
                    <a:pt x="1182" y="832"/>
                  </a:lnTo>
                  <a:lnTo>
                    <a:pt x="1176" y="826"/>
                  </a:lnTo>
                  <a:lnTo>
                    <a:pt x="1157" y="813"/>
                  </a:lnTo>
                  <a:lnTo>
                    <a:pt x="1137" y="794"/>
                  </a:lnTo>
                  <a:lnTo>
                    <a:pt x="1124" y="787"/>
                  </a:lnTo>
                  <a:lnTo>
                    <a:pt x="1144" y="807"/>
                  </a:lnTo>
                  <a:lnTo>
                    <a:pt x="1170" y="832"/>
                  </a:lnTo>
                  <a:lnTo>
                    <a:pt x="1228" y="890"/>
                  </a:lnTo>
                  <a:lnTo>
                    <a:pt x="1286" y="955"/>
                  </a:lnTo>
                  <a:lnTo>
                    <a:pt x="1325" y="1007"/>
                  </a:lnTo>
                  <a:lnTo>
                    <a:pt x="1221" y="929"/>
                  </a:lnTo>
                  <a:lnTo>
                    <a:pt x="1195" y="897"/>
                  </a:lnTo>
                  <a:lnTo>
                    <a:pt x="1176" y="890"/>
                  </a:lnTo>
                  <a:lnTo>
                    <a:pt x="1176" y="884"/>
                  </a:lnTo>
                  <a:lnTo>
                    <a:pt x="1157" y="878"/>
                  </a:lnTo>
                  <a:lnTo>
                    <a:pt x="1150" y="871"/>
                  </a:lnTo>
                  <a:lnTo>
                    <a:pt x="1144" y="858"/>
                  </a:lnTo>
                  <a:lnTo>
                    <a:pt x="1137" y="852"/>
                  </a:lnTo>
                  <a:lnTo>
                    <a:pt x="1131" y="845"/>
                  </a:lnTo>
                  <a:lnTo>
                    <a:pt x="1124" y="845"/>
                  </a:lnTo>
                  <a:lnTo>
                    <a:pt x="1111" y="826"/>
                  </a:lnTo>
                  <a:lnTo>
                    <a:pt x="1105" y="819"/>
                  </a:lnTo>
                  <a:lnTo>
                    <a:pt x="1098" y="807"/>
                  </a:lnTo>
                  <a:lnTo>
                    <a:pt x="1098" y="813"/>
                  </a:lnTo>
                  <a:lnTo>
                    <a:pt x="1111" y="832"/>
                  </a:lnTo>
                  <a:lnTo>
                    <a:pt x="1124" y="852"/>
                  </a:lnTo>
                  <a:lnTo>
                    <a:pt x="1131" y="871"/>
                  </a:lnTo>
                  <a:lnTo>
                    <a:pt x="1144" y="890"/>
                  </a:lnTo>
                  <a:lnTo>
                    <a:pt x="1144" y="903"/>
                  </a:lnTo>
                  <a:lnTo>
                    <a:pt x="1137" y="897"/>
                  </a:lnTo>
                  <a:lnTo>
                    <a:pt x="1131" y="890"/>
                  </a:lnTo>
                  <a:lnTo>
                    <a:pt x="1111" y="878"/>
                  </a:lnTo>
                  <a:lnTo>
                    <a:pt x="1118" y="890"/>
                  </a:lnTo>
                  <a:lnTo>
                    <a:pt x="1124" y="897"/>
                  </a:lnTo>
                  <a:lnTo>
                    <a:pt x="1137" y="910"/>
                  </a:lnTo>
                  <a:lnTo>
                    <a:pt x="1150" y="929"/>
                  </a:lnTo>
                  <a:lnTo>
                    <a:pt x="1157" y="936"/>
                  </a:lnTo>
                  <a:lnTo>
                    <a:pt x="1157" y="942"/>
                  </a:lnTo>
                  <a:lnTo>
                    <a:pt x="1170" y="961"/>
                  </a:lnTo>
                  <a:lnTo>
                    <a:pt x="1182" y="981"/>
                  </a:lnTo>
                  <a:lnTo>
                    <a:pt x="1202" y="1026"/>
                  </a:lnTo>
                  <a:lnTo>
                    <a:pt x="1228" y="1110"/>
                  </a:lnTo>
                  <a:lnTo>
                    <a:pt x="1195" y="1065"/>
                  </a:lnTo>
                  <a:lnTo>
                    <a:pt x="1170" y="1039"/>
                  </a:lnTo>
                  <a:lnTo>
                    <a:pt x="1150" y="1019"/>
                  </a:lnTo>
                  <a:lnTo>
                    <a:pt x="1144" y="1013"/>
                  </a:lnTo>
                  <a:lnTo>
                    <a:pt x="1131" y="1000"/>
                  </a:lnTo>
                  <a:lnTo>
                    <a:pt x="1124" y="987"/>
                  </a:lnTo>
                  <a:lnTo>
                    <a:pt x="1118" y="974"/>
                  </a:lnTo>
                  <a:lnTo>
                    <a:pt x="1111" y="961"/>
                  </a:lnTo>
                  <a:lnTo>
                    <a:pt x="1092" y="929"/>
                  </a:lnTo>
                  <a:lnTo>
                    <a:pt x="1079" y="916"/>
                  </a:lnTo>
                  <a:lnTo>
                    <a:pt x="1079" y="903"/>
                  </a:lnTo>
                  <a:lnTo>
                    <a:pt x="1073" y="890"/>
                  </a:lnTo>
                  <a:lnTo>
                    <a:pt x="1066" y="878"/>
                  </a:lnTo>
                  <a:lnTo>
                    <a:pt x="1066" y="890"/>
                  </a:lnTo>
                  <a:lnTo>
                    <a:pt x="1066" y="903"/>
                  </a:lnTo>
                  <a:lnTo>
                    <a:pt x="1066" y="916"/>
                  </a:lnTo>
                  <a:lnTo>
                    <a:pt x="1066" y="929"/>
                  </a:lnTo>
                  <a:lnTo>
                    <a:pt x="1066" y="923"/>
                  </a:lnTo>
                  <a:lnTo>
                    <a:pt x="1060" y="916"/>
                  </a:lnTo>
                  <a:lnTo>
                    <a:pt x="1047" y="903"/>
                  </a:lnTo>
                  <a:lnTo>
                    <a:pt x="1047" y="910"/>
                  </a:lnTo>
                  <a:lnTo>
                    <a:pt x="1047" y="903"/>
                  </a:lnTo>
                  <a:lnTo>
                    <a:pt x="1047" y="897"/>
                  </a:lnTo>
                  <a:lnTo>
                    <a:pt x="1047" y="890"/>
                  </a:lnTo>
                  <a:lnTo>
                    <a:pt x="1040" y="884"/>
                  </a:lnTo>
                  <a:lnTo>
                    <a:pt x="1040" y="890"/>
                  </a:lnTo>
                  <a:lnTo>
                    <a:pt x="1040" y="897"/>
                  </a:lnTo>
                  <a:lnTo>
                    <a:pt x="1040" y="916"/>
                  </a:lnTo>
                  <a:lnTo>
                    <a:pt x="1047" y="942"/>
                  </a:lnTo>
                  <a:lnTo>
                    <a:pt x="1053" y="981"/>
                  </a:lnTo>
                  <a:lnTo>
                    <a:pt x="1060" y="1019"/>
                  </a:lnTo>
                  <a:lnTo>
                    <a:pt x="1066" y="1058"/>
                  </a:lnTo>
                  <a:lnTo>
                    <a:pt x="1066" y="1078"/>
                  </a:lnTo>
                  <a:lnTo>
                    <a:pt x="1066" y="1097"/>
                  </a:lnTo>
                  <a:lnTo>
                    <a:pt x="1040" y="1052"/>
                  </a:lnTo>
                  <a:lnTo>
                    <a:pt x="1027" y="1032"/>
                  </a:lnTo>
                  <a:lnTo>
                    <a:pt x="1027" y="1045"/>
                  </a:lnTo>
                  <a:lnTo>
                    <a:pt x="1027" y="1052"/>
                  </a:lnTo>
                  <a:lnTo>
                    <a:pt x="1034" y="1071"/>
                  </a:lnTo>
                  <a:lnTo>
                    <a:pt x="1040" y="1090"/>
                  </a:lnTo>
                  <a:lnTo>
                    <a:pt x="1040" y="1110"/>
                  </a:lnTo>
                  <a:lnTo>
                    <a:pt x="1040" y="1155"/>
                  </a:lnTo>
                  <a:lnTo>
                    <a:pt x="1034" y="1194"/>
                  </a:lnTo>
                  <a:lnTo>
                    <a:pt x="1021" y="1271"/>
                  </a:lnTo>
                  <a:lnTo>
                    <a:pt x="1021" y="1278"/>
                  </a:lnTo>
                  <a:lnTo>
                    <a:pt x="1014" y="1284"/>
                  </a:lnTo>
                  <a:lnTo>
                    <a:pt x="1002" y="1239"/>
                  </a:lnTo>
                  <a:lnTo>
                    <a:pt x="995" y="1219"/>
                  </a:lnTo>
                  <a:lnTo>
                    <a:pt x="989" y="1213"/>
                  </a:lnTo>
                  <a:lnTo>
                    <a:pt x="982" y="1200"/>
                  </a:lnTo>
                  <a:lnTo>
                    <a:pt x="982" y="1181"/>
                  </a:lnTo>
                  <a:lnTo>
                    <a:pt x="982" y="1161"/>
                  </a:lnTo>
                  <a:lnTo>
                    <a:pt x="969" y="1123"/>
                  </a:lnTo>
                  <a:lnTo>
                    <a:pt x="956" y="1084"/>
                  </a:lnTo>
                  <a:lnTo>
                    <a:pt x="956" y="1071"/>
                  </a:lnTo>
                  <a:lnTo>
                    <a:pt x="956" y="1052"/>
                  </a:lnTo>
                  <a:lnTo>
                    <a:pt x="950" y="1039"/>
                  </a:lnTo>
                  <a:lnTo>
                    <a:pt x="943" y="1026"/>
                  </a:lnTo>
                  <a:lnTo>
                    <a:pt x="943" y="1013"/>
                  </a:lnTo>
                  <a:lnTo>
                    <a:pt x="943" y="1000"/>
                  </a:lnTo>
                  <a:lnTo>
                    <a:pt x="943" y="981"/>
                  </a:lnTo>
                  <a:lnTo>
                    <a:pt x="943" y="968"/>
                  </a:lnTo>
                  <a:lnTo>
                    <a:pt x="937" y="961"/>
                  </a:lnTo>
                  <a:lnTo>
                    <a:pt x="937" y="955"/>
                  </a:lnTo>
                  <a:lnTo>
                    <a:pt x="930" y="987"/>
                  </a:lnTo>
                  <a:lnTo>
                    <a:pt x="924" y="1013"/>
                  </a:lnTo>
                  <a:lnTo>
                    <a:pt x="918" y="1032"/>
                  </a:lnTo>
                  <a:lnTo>
                    <a:pt x="911" y="1065"/>
                  </a:lnTo>
                  <a:lnTo>
                    <a:pt x="892" y="1097"/>
                  </a:lnTo>
                  <a:lnTo>
                    <a:pt x="885" y="1116"/>
                  </a:lnTo>
                  <a:lnTo>
                    <a:pt x="885" y="1123"/>
                  </a:lnTo>
                  <a:lnTo>
                    <a:pt x="885" y="1136"/>
                  </a:lnTo>
                  <a:lnTo>
                    <a:pt x="879" y="1142"/>
                  </a:lnTo>
                  <a:lnTo>
                    <a:pt x="872" y="1155"/>
                  </a:lnTo>
                  <a:lnTo>
                    <a:pt x="866" y="1187"/>
                  </a:lnTo>
                  <a:lnTo>
                    <a:pt x="859" y="1219"/>
                  </a:lnTo>
                  <a:lnTo>
                    <a:pt x="853" y="1232"/>
                  </a:lnTo>
                  <a:lnTo>
                    <a:pt x="846" y="1239"/>
                  </a:lnTo>
                  <a:lnTo>
                    <a:pt x="840" y="1194"/>
                  </a:lnTo>
                  <a:lnTo>
                    <a:pt x="840" y="1181"/>
                  </a:lnTo>
                  <a:lnTo>
                    <a:pt x="840" y="1161"/>
                  </a:lnTo>
                  <a:lnTo>
                    <a:pt x="840" y="1123"/>
                  </a:lnTo>
                  <a:lnTo>
                    <a:pt x="846" y="1090"/>
                  </a:lnTo>
                  <a:lnTo>
                    <a:pt x="853" y="1052"/>
                  </a:lnTo>
                  <a:lnTo>
                    <a:pt x="853" y="1039"/>
                  </a:lnTo>
                  <a:lnTo>
                    <a:pt x="853" y="1026"/>
                  </a:lnTo>
                  <a:lnTo>
                    <a:pt x="846" y="1007"/>
                  </a:lnTo>
                  <a:lnTo>
                    <a:pt x="846" y="981"/>
                  </a:lnTo>
                  <a:lnTo>
                    <a:pt x="846" y="968"/>
                  </a:lnTo>
                  <a:lnTo>
                    <a:pt x="853" y="955"/>
                  </a:lnTo>
                  <a:lnTo>
                    <a:pt x="853" y="942"/>
                  </a:lnTo>
                  <a:lnTo>
                    <a:pt x="853" y="948"/>
                  </a:lnTo>
                  <a:lnTo>
                    <a:pt x="853" y="936"/>
                  </a:lnTo>
                  <a:lnTo>
                    <a:pt x="808" y="1000"/>
                  </a:lnTo>
                  <a:lnTo>
                    <a:pt x="788" y="1026"/>
                  </a:lnTo>
                  <a:lnTo>
                    <a:pt x="762" y="1058"/>
                  </a:lnTo>
                  <a:lnTo>
                    <a:pt x="769" y="994"/>
                  </a:lnTo>
                  <a:lnTo>
                    <a:pt x="769" y="987"/>
                  </a:lnTo>
                  <a:lnTo>
                    <a:pt x="775" y="981"/>
                  </a:lnTo>
                  <a:lnTo>
                    <a:pt x="782" y="968"/>
                  </a:lnTo>
                  <a:lnTo>
                    <a:pt x="795" y="936"/>
                  </a:lnTo>
                  <a:lnTo>
                    <a:pt x="782" y="936"/>
                  </a:lnTo>
                  <a:lnTo>
                    <a:pt x="775" y="942"/>
                  </a:lnTo>
                  <a:lnTo>
                    <a:pt x="769" y="948"/>
                  </a:lnTo>
                  <a:lnTo>
                    <a:pt x="769" y="955"/>
                  </a:lnTo>
                  <a:lnTo>
                    <a:pt x="762" y="961"/>
                  </a:lnTo>
                  <a:lnTo>
                    <a:pt x="756" y="968"/>
                  </a:lnTo>
                  <a:lnTo>
                    <a:pt x="743" y="974"/>
                  </a:lnTo>
                  <a:lnTo>
                    <a:pt x="717" y="994"/>
                  </a:lnTo>
                  <a:lnTo>
                    <a:pt x="691" y="1013"/>
                  </a:lnTo>
                  <a:lnTo>
                    <a:pt x="666" y="1039"/>
                  </a:lnTo>
                  <a:lnTo>
                    <a:pt x="640" y="1058"/>
                  </a:lnTo>
                  <a:lnTo>
                    <a:pt x="594" y="1110"/>
                  </a:lnTo>
                  <a:lnTo>
                    <a:pt x="543" y="1155"/>
                  </a:lnTo>
                  <a:lnTo>
                    <a:pt x="530" y="1161"/>
                  </a:lnTo>
                  <a:lnTo>
                    <a:pt x="517" y="1161"/>
                  </a:lnTo>
                  <a:lnTo>
                    <a:pt x="536" y="1116"/>
                  </a:lnTo>
                  <a:lnTo>
                    <a:pt x="562" y="1084"/>
                  </a:lnTo>
                  <a:lnTo>
                    <a:pt x="588" y="1045"/>
                  </a:lnTo>
                  <a:lnTo>
                    <a:pt x="607" y="1026"/>
                  </a:lnTo>
                  <a:lnTo>
                    <a:pt x="620" y="1007"/>
                  </a:lnTo>
                  <a:lnTo>
                    <a:pt x="633" y="1000"/>
                  </a:lnTo>
                  <a:lnTo>
                    <a:pt x="640" y="987"/>
                  </a:lnTo>
                  <a:lnTo>
                    <a:pt x="659" y="968"/>
                  </a:lnTo>
                  <a:lnTo>
                    <a:pt x="678" y="948"/>
                  </a:lnTo>
                  <a:lnTo>
                    <a:pt x="685" y="936"/>
                  </a:lnTo>
                  <a:lnTo>
                    <a:pt x="691" y="923"/>
                  </a:lnTo>
                  <a:lnTo>
                    <a:pt x="698" y="916"/>
                  </a:lnTo>
                  <a:lnTo>
                    <a:pt x="704" y="903"/>
                  </a:lnTo>
                  <a:lnTo>
                    <a:pt x="704" y="897"/>
                  </a:lnTo>
                  <a:lnTo>
                    <a:pt x="711" y="890"/>
                  </a:lnTo>
                  <a:lnTo>
                    <a:pt x="737" y="871"/>
                  </a:lnTo>
                  <a:lnTo>
                    <a:pt x="691" y="903"/>
                  </a:lnTo>
                  <a:lnTo>
                    <a:pt x="672" y="923"/>
                  </a:lnTo>
                  <a:lnTo>
                    <a:pt x="666" y="936"/>
                  </a:lnTo>
                  <a:lnTo>
                    <a:pt x="659" y="948"/>
                  </a:lnTo>
                  <a:lnTo>
                    <a:pt x="653" y="948"/>
                  </a:lnTo>
                  <a:lnTo>
                    <a:pt x="646" y="955"/>
                  </a:lnTo>
                  <a:lnTo>
                    <a:pt x="640" y="955"/>
                  </a:lnTo>
                  <a:lnTo>
                    <a:pt x="633" y="955"/>
                  </a:lnTo>
                  <a:lnTo>
                    <a:pt x="627" y="955"/>
                  </a:lnTo>
                  <a:lnTo>
                    <a:pt x="627" y="961"/>
                  </a:lnTo>
                  <a:lnTo>
                    <a:pt x="614" y="968"/>
                  </a:lnTo>
                  <a:lnTo>
                    <a:pt x="601" y="974"/>
                  </a:lnTo>
                  <a:lnTo>
                    <a:pt x="588" y="987"/>
                  </a:lnTo>
                  <a:lnTo>
                    <a:pt x="582" y="994"/>
                  </a:lnTo>
                  <a:lnTo>
                    <a:pt x="582" y="1000"/>
                  </a:lnTo>
                  <a:lnTo>
                    <a:pt x="575" y="1007"/>
                  </a:lnTo>
                  <a:lnTo>
                    <a:pt x="562" y="1013"/>
                  </a:lnTo>
                  <a:lnTo>
                    <a:pt x="530" y="1026"/>
                  </a:lnTo>
                  <a:lnTo>
                    <a:pt x="498" y="1039"/>
                  </a:lnTo>
                  <a:lnTo>
                    <a:pt x="485" y="1039"/>
                  </a:lnTo>
                  <a:lnTo>
                    <a:pt x="478" y="1045"/>
                  </a:lnTo>
                  <a:lnTo>
                    <a:pt x="485" y="1039"/>
                  </a:lnTo>
                  <a:lnTo>
                    <a:pt x="498" y="1019"/>
                  </a:lnTo>
                  <a:lnTo>
                    <a:pt x="517" y="1007"/>
                  </a:lnTo>
                  <a:lnTo>
                    <a:pt x="523" y="994"/>
                  </a:lnTo>
                  <a:lnTo>
                    <a:pt x="536" y="981"/>
                  </a:lnTo>
                  <a:lnTo>
                    <a:pt x="556" y="968"/>
                  </a:lnTo>
                  <a:lnTo>
                    <a:pt x="569" y="955"/>
                  </a:lnTo>
                  <a:lnTo>
                    <a:pt x="575" y="948"/>
                  </a:lnTo>
                  <a:lnTo>
                    <a:pt x="588" y="942"/>
                  </a:lnTo>
                  <a:lnTo>
                    <a:pt x="607" y="916"/>
                  </a:lnTo>
                  <a:lnTo>
                    <a:pt x="633" y="903"/>
                  </a:lnTo>
                  <a:lnTo>
                    <a:pt x="653" y="884"/>
                  </a:lnTo>
                  <a:lnTo>
                    <a:pt x="659" y="871"/>
                  </a:lnTo>
                  <a:lnTo>
                    <a:pt x="666" y="858"/>
                  </a:lnTo>
                  <a:lnTo>
                    <a:pt x="659" y="858"/>
                  </a:lnTo>
                  <a:lnTo>
                    <a:pt x="646" y="858"/>
                  </a:lnTo>
                  <a:lnTo>
                    <a:pt x="640" y="865"/>
                  </a:lnTo>
                  <a:lnTo>
                    <a:pt x="627" y="865"/>
                  </a:lnTo>
                  <a:lnTo>
                    <a:pt x="569" y="884"/>
                  </a:lnTo>
                  <a:lnTo>
                    <a:pt x="510" y="897"/>
                  </a:lnTo>
                  <a:lnTo>
                    <a:pt x="452" y="916"/>
                  </a:lnTo>
                  <a:lnTo>
                    <a:pt x="394" y="936"/>
                  </a:lnTo>
                  <a:lnTo>
                    <a:pt x="388" y="936"/>
                  </a:lnTo>
                  <a:lnTo>
                    <a:pt x="381" y="936"/>
                  </a:lnTo>
                  <a:lnTo>
                    <a:pt x="362" y="942"/>
                  </a:lnTo>
                  <a:lnTo>
                    <a:pt x="336" y="948"/>
                  </a:lnTo>
                  <a:lnTo>
                    <a:pt x="317" y="955"/>
                  </a:lnTo>
                  <a:lnTo>
                    <a:pt x="271" y="974"/>
                  </a:lnTo>
                  <a:lnTo>
                    <a:pt x="252" y="974"/>
                  </a:lnTo>
                  <a:lnTo>
                    <a:pt x="246" y="974"/>
                  </a:lnTo>
                  <a:lnTo>
                    <a:pt x="233" y="974"/>
                  </a:lnTo>
                  <a:lnTo>
                    <a:pt x="239" y="968"/>
                  </a:lnTo>
                  <a:lnTo>
                    <a:pt x="258" y="948"/>
                  </a:lnTo>
                  <a:lnTo>
                    <a:pt x="278" y="936"/>
                  </a:lnTo>
                  <a:lnTo>
                    <a:pt x="291" y="929"/>
                  </a:lnTo>
                  <a:lnTo>
                    <a:pt x="323" y="910"/>
                  </a:lnTo>
                  <a:lnTo>
                    <a:pt x="355" y="890"/>
                  </a:lnTo>
                  <a:lnTo>
                    <a:pt x="388" y="871"/>
                  </a:lnTo>
                  <a:lnTo>
                    <a:pt x="401" y="865"/>
                  </a:lnTo>
                  <a:lnTo>
                    <a:pt x="420" y="858"/>
                  </a:lnTo>
                  <a:lnTo>
                    <a:pt x="485" y="832"/>
                  </a:lnTo>
                  <a:lnTo>
                    <a:pt x="556" y="807"/>
                  </a:lnTo>
                  <a:lnTo>
                    <a:pt x="562" y="807"/>
                  </a:lnTo>
                  <a:lnTo>
                    <a:pt x="575" y="807"/>
                  </a:lnTo>
                  <a:lnTo>
                    <a:pt x="582" y="807"/>
                  </a:lnTo>
                  <a:lnTo>
                    <a:pt x="588" y="807"/>
                  </a:lnTo>
                  <a:lnTo>
                    <a:pt x="582" y="807"/>
                  </a:lnTo>
                  <a:lnTo>
                    <a:pt x="575" y="807"/>
                  </a:lnTo>
                  <a:lnTo>
                    <a:pt x="549" y="807"/>
                  </a:lnTo>
                  <a:lnTo>
                    <a:pt x="530" y="807"/>
                  </a:lnTo>
                  <a:lnTo>
                    <a:pt x="523" y="807"/>
                  </a:lnTo>
                  <a:lnTo>
                    <a:pt x="517" y="807"/>
                  </a:lnTo>
                  <a:lnTo>
                    <a:pt x="523" y="800"/>
                  </a:lnTo>
                  <a:lnTo>
                    <a:pt x="530" y="800"/>
                  </a:lnTo>
                  <a:lnTo>
                    <a:pt x="549" y="794"/>
                  </a:lnTo>
                  <a:lnTo>
                    <a:pt x="569" y="794"/>
                  </a:lnTo>
                  <a:lnTo>
                    <a:pt x="582" y="787"/>
                  </a:lnTo>
                  <a:lnTo>
                    <a:pt x="562" y="787"/>
                  </a:lnTo>
                  <a:lnTo>
                    <a:pt x="536" y="787"/>
                  </a:lnTo>
                  <a:lnTo>
                    <a:pt x="485" y="787"/>
                  </a:lnTo>
                  <a:lnTo>
                    <a:pt x="433" y="787"/>
                  </a:lnTo>
                  <a:lnTo>
                    <a:pt x="414" y="787"/>
                  </a:lnTo>
                  <a:lnTo>
                    <a:pt x="388" y="787"/>
                  </a:lnTo>
                  <a:lnTo>
                    <a:pt x="349" y="787"/>
                  </a:lnTo>
                  <a:lnTo>
                    <a:pt x="310" y="794"/>
                  </a:lnTo>
                  <a:lnTo>
                    <a:pt x="239" y="794"/>
                  </a:lnTo>
                  <a:lnTo>
                    <a:pt x="162" y="794"/>
                  </a:lnTo>
                  <a:lnTo>
                    <a:pt x="78" y="794"/>
                  </a:lnTo>
                  <a:lnTo>
                    <a:pt x="58" y="794"/>
                  </a:lnTo>
                  <a:lnTo>
                    <a:pt x="39" y="794"/>
                  </a:lnTo>
                  <a:lnTo>
                    <a:pt x="26" y="794"/>
                  </a:lnTo>
                  <a:lnTo>
                    <a:pt x="13" y="787"/>
                  </a:lnTo>
                  <a:lnTo>
                    <a:pt x="6" y="787"/>
                  </a:lnTo>
                  <a:lnTo>
                    <a:pt x="0" y="781"/>
                  </a:lnTo>
                  <a:lnTo>
                    <a:pt x="0" y="774"/>
                  </a:lnTo>
                  <a:lnTo>
                    <a:pt x="6" y="768"/>
                  </a:lnTo>
                  <a:lnTo>
                    <a:pt x="13" y="761"/>
                  </a:lnTo>
                  <a:lnTo>
                    <a:pt x="26" y="761"/>
                  </a:lnTo>
                  <a:lnTo>
                    <a:pt x="32" y="755"/>
                  </a:lnTo>
                  <a:lnTo>
                    <a:pt x="71" y="742"/>
                  </a:lnTo>
                  <a:lnTo>
                    <a:pt x="84" y="742"/>
                  </a:lnTo>
                  <a:lnTo>
                    <a:pt x="103" y="736"/>
                  </a:lnTo>
                  <a:lnTo>
                    <a:pt x="174" y="723"/>
                  </a:lnTo>
                  <a:lnTo>
                    <a:pt x="239" y="710"/>
                  </a:lnTo>
                  <a:lnTo>
                    <a:pt x="310" y="703"/>
                  </a:lnTo>
                  <a:lnTo>
                    <a:pt x="388" y="697"/>
                  </a:lnTo>
                  <a:lnTo>
                    <a:pt x="465" y="684"/>
                  </a:lnTo>
                  <a:lnTo>
                    <a:pt x="504" y="677"/>
                  </a:lnTo>
                  <a:lnTo>
                    <a:pt x="543" y="671"/>
                  </a:lnTo>
                  <a:lnTo>
                    <a:pt x="562" y="677"/>
                  </a:lnTo>
                  <a:lnTo>
                    <a:pt x="569" y="677"/>
                  </a:lnTo>
                  <a:lnTo>
                    <a:pt x="575" y="671"/>
                  </a:lnTo>
                  <a:lnTo>
                    <a:pt x="588" y="671"/>
                  </a:lnTo>
                  <a:lnTo>
                    <a:pt x="569" y="665"/>
                  </a:lnTo>
                  <a:lnTo>
                    <a:pt x="556" y="658"/>
                  </a:lnTo>
                  <a:lnTo>
                    <a:pt x="523" y="645"/>
                  </a:lnTo>
                  <a:lnTo>
                    <a:pt x="491" y="632"/>
                  </a:lnTo>
                  <a:lnTo>
                    <a:pt x="478" y="619"/>
                  </a:lnTo>
                  <a:lnTo>
                    <a:pt x="459" y="613"/>
                  </a:lnTo>
                  <a:lnTo>
                    <a:pt x="446" y="607"/>
                  </a:lnTo>
                  <a:lnTo>
                    <a:pt x="433" y="600"/>
                  </a:lnTo>
                  <a:lnTo>
                    <a:pt x="426" y="587"/>
                  </a:lnTo>
                  <a:lnTo>
                    <a:pt x="420" y="574"/>
                  </a:lnTo>
                  <a:lnTo>
                    <a:pt x="420" y="568"/>
                  </a:lnTo>
                  <a:lnTo>
                    <a:pt x="426" y="568"/>
                  </a:lnTo>
                  <a:lnTo>
                    <a:pt x="433" y="568"/>
                  </a:lnTo>
                  <a:lnTo>
                    <a:pt x="439" y="568"/>
                  </a:lnTo>
                  <a:lnTo>
                    <a:pt x="459" y="574"/>
                  </a:lnTo>
                  <a:lnTo>
                    <a:pt x="472" y="574"/>
                  </a:lnTo>
                  <a:lnTo>
                    <a:pt x="485" y="574"/>
                  </a:lnTo>
                  <a:lnTo>
                    <a:pt x="517" y="574"/>
                  </a:lnTo>
                  <a:lnTo>
                    <a:pt x="594" y="587"/>
                  </a:lnTo>
                  <a:lnTo>
                    <a:pt x="633" y="594"/>
                  </a:lnTo>
                  <a:lnTo>
                    <a:pt x="672" y="600"/>
                  </a:lnTo>
                  <a:lnTo>
                    <a:pt x="698" y="613"/>
                  </a:lnTo>
                  <a:lnTo>
                    <a:pt x="717" y="613"/>
                  </a:lnTo>
                  <a:lnTo>
                    <a:pt x="717" y="619"/>
                  </a:lnTo>
                  <a:lnTo>
                    <a:pt x="730" y="613"/>
                  </a:lnTo>
                  <a:lnTo>
                    <a:pt x="724" y="600"/>
                  </a:lnTo>
                  <a:lnTo>
                    <a:pt x="724" y="581"/>
                  </a:lnTo>
                  <a:lnTo>
                    <a:pt x="711" y="548"/>
                  </a:lnTo>
                  <a:lnTo>
                    <a:pt x="698" y="536"/>
                  </a:lnTo>
                  <a:lnTo>
                    <a:pt x="685" y="516"/>
                  </a:lnTo>
                  <a:lnTo>
                    <a:pt x="666" y="477"/>
                  </a:lnTo>
                  <a:lnTo>
                    <a:pt x="672" y="477"/>
                  </a:lnTo>
                  <a:lnTo>
                    <a:pt x="678" y="477"/>
                  </a:lnTo>
                  <a:lnTo>
                    <a:pt x="691" y="490"/>
                  </a:lnTo>
                  <a:lnTo>
                    <a:pt x="711" y="503"/>
                  </a:lnTo>
                  <a:lnTo>
                    <a:pt x="724" y="510"/>
                  </a:lnTo>
                  <a:lnTo>
                    <a:pt x="743" y="523"/>
                  </a:lnTo>
                  <a:lnTo>
                    <a:pt x="756" y="548"/>
                  </a:lnTo>
                  <a:lnTo>
                    <a:pt x="769" y="555"/>
                  </a:lnTo>
                  <a:lnTo>
                    <a:pt x="775" y="561"/>
                  </a:lnTo>
                  <a:lnTo>
                    <a:pt x="788" y="568"/>
                  </a:lnTo>
                  <a:lnTo>
                    <a:pt x="801" y="574"/>
                  </a:lnTo>
                  <a:lnTo>
                    <a:pt x="801" y="542"/>
                  </a:lnTo>
                  <a:lnTo>
                    <a:pt x="808" y="471"/>
                  </a:lnTo>
                  <a:lnTo>
                    <a:pt x="814" y="400"/>
                  </a:lnTo>
                  <a:lnTo>
                    <a:pt x="821" y="297"/>
                  </a:lnTo>
                  <a:lnTo>
                    <a:pt x="821" y="284"/>
                  </a:lnTo>
                  <a:lnTo>
                    <a:pt x="821" y="258"/>
                  </a:lnTo>
                  <a:lnTo>
                    <a:pt x="821" y="239"/>
                  </a:lnTo>
                  <a:lnTo>
                    <a:pt x="821" y="232"/>
                  </a:lnTo>
                  <a:lnTo>
                    <a:pt x="827" y="232"/>
                  </a:lnTo>
                  <a:lnTo>
                    <a:pt x="834" y="265"/>
                  </a:lnTo>
                  <a:lnTo>
                    <a:pt x="846" y="303"/>
                  </a:lnTo>
                  <a:lnTo>
                    <a:pt x="866" y="348"/>
                  </a:lnTo>
                  <a:lnTo>
                    <a:pt x="866" y="368"/>
                  </a:lnTo>
                  <a:lnTo>
                    <a:pt x="872" y="381"/>
                  </a:lnTo>
                  <a:lnTo>
                    <a:pt x="879" y="374"/>
                  </a:lnTo>
                  <a:lnTo>
                    <a:pt x="885" y="374"/>
                  </a:lnTo>
                  <a:lnTo>
                    <a:pt x="892" y="387"/>
                  </a:lnTo>
                  <a:lnTo>
                    <a:pt x="898" y="413"/>
                  </a:lnTo>
                  <a:lnTo>
                    <a:pt x="898" y="426"/>
                  </a:lnTo>
                  <a:lnTo>
                    <a:pt x="905" y="432"/>
                  </a:lnTo>
                  <a:lnTo>
                    <a:pt x="905" y="452"/>
                  </a:lnTo>
                  <a:lnTo>
                    <a:pt x="911" y="458"/>
                  </a:lnTo>
                  <a:lnTo>
                    <a:pt x="924" y="471"/>
                  </a:lnTo>
                  <a:lnTo>
                    <a:pt x="930" y="471"/>
                  </a:lnTo>
                  <a:lnTo>
                    <a:pt x="937" y="471"/>
                  </a:lnTo>
                  <a:lnTo>
                    <a:pt x="937" y="465"/>
                  </a:lnTo>
                  <a:lnTo>
                    <a:pt x="943" y="458"/>
                  </a:lnTo>
                  <a:lnTo>
                    <a:pt x="943" y="432"/>
                  </a:lnTo>
                  <a:lnTo>
                    <a:pt x="943" y="387"/>
                  </a:lnTo>
                  <a:lnTo>
                    <a:pt x="950" y="336"/>
                  </a:lnTo>
                  <a:lnTo>
                    <a:pt x="956" y="323"/>
                  </a:lnTo>
                  <a:lnTo>
                    <a:pt x="956" y="316"/>
                  </a:lnTo>
                  <a:lnTo>
                    <a:pt x="963" y="323"/>
                  </a:lnTo>
                  <a:lnTo>
                    <a:pt x="963" y="336"/>
                  </a:lnTo>
                  <a:lnTo>
                    <a:pt x="969" y="374"/>
                  </a:lnTo>
                  <a:lnTo>
                    <a:pt x="976" y="400"/>
                  </a:lnTo>
                  <a:lnTo>
                    <a:pt x="976" y="413"/>
                  </a:lnTo>
                  <a:lnTo>
                    <a:pt x="989" y="394"/>
                  </a:lnTo>
                  <a:lnTo>
                    <a:pt x="989" y="374"/>
                  </a:lnTo>
                  <a:lnTo>
                    <a:pt x="995" y="368"/>
                  </a:lnTo>
                  <a:lnTo>
                    <a:pt x="1002" y="348"/>
                  </a:lnTo>
                  <a:lnTo>
                    <a:pt x="1014" y="323"/>
                  </a:lnTo>
                  <a:lnTo>
                    <a:pt x="1021" y="316"/>
                  </a:lnTo>
                  <a:lnTo>
                    <a:pt x="1021" y="310"/>
                  </a:lnTo>
                  <a:lnTo>
                    <a:pt x="1027" y="297"/>
                  </a:lnTo>
                  <a:lnTo>
                    <a:pt x="1034" y="290"/>
                  </a:lnTo>
                  <a:lnTo>
                    <a:pt x="1040" y="271"/>
                  </a:lnTo>
                  <a:lnTo>
                    <a:pt x="1040" y="265"/>
                  </a:lnTo>
                  <a:lnTo>
                    <a:pt x="1047" y="258"/>
                  </a:lnTo>
                  <a:lnTo>
                    <a:pt x="1047" y="252"/>
                  </a:lnTo>
                  <a:lnTo>
                    <a:pt x="1053" y="245"/>
                  </a:lnTo>
                  <a:lnTo>
                    <a:pt x="1060" y="226"/>
                  </a:lnTo>
                  <a:lnTo>
                    <a:pt x="1073" y="213"/>
                  </a:lnTo>
                  <a:lnTo>
                    <a:pt x="1073" y="206"/>
                  </a:lnTo>
                  <a:lnTo>
                    <a:pt x="1079" y="200"/>
                  </a:lnTo>
                  <a:lnTo>
                    <a:pt x="1098" y="168"/>
                  </a:lnTo>
                  <a:lnTo>
                    <a:pt x="1111" y="148"/>
                  </a:lnTo>
                  <a:lnTo>
                    <a:pt x="1124" y="135"/>
                  </a:lnTo>
                  <a:lnTo>
                    <a:pt x="1137" y="97"/>
                  </a:lnTo>
                  <a:lnTo>
                    <a:pt x="1144" y="90"/>
                  </a:lnTo>
                  <a:lnTo>
                    <a:pt x="1150" y="84"/>
                  </a:lnTo>
                  <a:lnTo>
                    <a:pt x="1163" y="65"/>
                  </a:lnTo>
                  <a:lnTo>
                    <a:pt x="1182" y="45"/>
                  </a:lnTo>
                  <a:lnTo>
                    <a:pt x="1189" y="26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203"/>
            <p:cNvSpPr>
              <a:spLocks/>
            </p:cNvSpPr>
            <p:nvPr/>
          </p:nvSpPr>
          <p:spPr bwMode="auto">
            <a:xfrm>
              <a:off x="1925" y="1991"/>
              <a:ext cx="1506" cy="1155"/>
            </a:xfrm>
            <a:custGeom>
              <a:avLst/>
              <a:gdLst>
                <a:gd name="T0" fmla="*/ 1073 w 1506"/>
                <a:gd name="T1" fmla="*/ 142 h 1155"/>
                <a:gd name="T2" fmla="*/ 1028 w 1506"/>
                <a:gd name="T3" fmla="*/ 303 h 1155"/>
                <a:gd name="T4" fmla="*/ 1118 w 1506"/>
                <a:gd name="T5" fmla="*/ 245 h 1155"/>
                <a:gd name="T6" fmla="*/ 1202 w 1506"/>
                <a:gd name="T7" fmla="*/ 168 h 1155"/>
                <a:gd name="T8" fmla="*/ 1137 w 1506"/>
                <a:gd name="T9" fmla="*/ 271 h 1155"/>
                <a:gd name="T10" fmla="*/ 1273 w 1506"/>
                <a:gd name="T11" fmla="*/ 161 h 1155"/>
                <a:gd name="T12" fmla="*/ 1364 w 1506"/>
                <a:gd name="T13" fmla="*/ 90 h 1155"/>
                <a:gd name="T14" fmla="*/ 1344 w 1506"/>
                <a:gd name="T15" fmla="*/ 135 h 1155"/>
                <a:gd name="T16" fmla="*/ 1351 w 1506"/>
                <a:gd name="T17" fmla="*/ 181 h 1155"/>
                <a:gd name="T18" fmla="*/ 1196 w 1506"/>
                <a:gd name="T19" fmla="*/ 361 h 1155"/>
                <a:gd name="T20" fmla="*/ 1170 w 1506"/>
                <a:gd name="T21" fmla="*/ 432 h 1155"/>
                <a:gd name="T22" fmla="*/ 1234 w 1506"/>
                <a:gd name="T23" fmla="*/ 452 h 1155"/>
                <a:gd name="T24" fmla="*/ 1396 w 1506"/>
                <a:gd name="T25" fmla="*/ 452 h 1155"/>
                <a:gd name="T26" fmla="*/ 1325 w 1506"/>
                <a:gd name="T27" fmla="*/ 484 h 1155"/>
                <a:gd name="T28" fmla="*/ 1299 w 1506"/>
                <a:gd name="T29" fmla="*/ 510 h 1155"/>
                <a:gd name="T30" fmla="*/ 1260 w 1506"/>
                <a:gd name="T31" fmla="*/ 548 h 1155"/>
                <a:gd name="T32" fmla="*/ 1344 w 1506"/>
                <a:gd name="T33" fmla="*/ 606 h 1155"/>
                <a:gd name="T34" fmla="*/ 1454 w 1506"/>
                <a:gd name="T35" fmla="*/ 652 h 1155"/>
                <a:gd name="T36" fmla="*/ 1312 w 1506"/>
                <a:gd name="T37" fmla="*/ 626 h 1155"/>
                <a:gd name="T38" fmla="*/ 1305 w 1506"/>
                <a:gd name="T39" fmla="*/ 652 h 1155"/>
                <a:gd name="T40" fmla="*/ 1331 w 1506"/>
                <a:gd name="T41" fmla="*/ 684 h 1155"/>
                <a:gd name="T42" fmla="*/ 1273 w 1506"/>
                <a:gd name="T43" fmla="*/ 710 h 1155"/>
                <a:gd name="T44" fmla="*/ 1448 w 1506"/>
                <a:gd name="T45" fmla="*/ 903 h 1155"/>
                <a:gd name="T46" fmla="*/ 1267 w 1506"/>
                <a:gd name="T47" fmla="*/ 807 h 1155"/>
                <a:gd name="T48" fmla="*/ 1196 w 1506"/>
                <a:gd name="T49" fmla="*/ 787 h 1155"/>
                <a:gd name="T50" fmla="*/ 1066 w 1506"/>
                <a:gd name="T51" fmla="*/ 710 h 1155"/>
                <a:gd name="T52" fmla="*/ 1118 w 1506"/>
                <a:gd name="T53" fmla="*/ 794 h 1155"/>
                <a:gd name="T54" fmla="*/ 1047 w 1506"/>
                <a:gd name="T55" fmla="*/ 736 h 1155"/>
                <a:gd name="T56" fmla="*/ 1047 w 1506"/>
                <a:gd name="T57" fmla="*/ 794 h 1155"/>
                <a:gd name="T58" fmla="*/ 1118 w 1506"/>
                <a:gd name="T59" fmla="*/ 955 h 1155"/>
                <a:gd name="T60" fmla="*/ 1028 w 1506"/>
                <a:gd name="T61" fmla="*/ 819 h 1155"/>
                <a:gd name="T62" fmla="*/ 982 w 1506"/>
                <a:gd name="T63" fmla="*/ 819 h 1155"/>
                <a:gd name="T64" fmla="*/ 969 w 1506"/>
                <a:gd name="T65" fmla="*/ 826 h 1155"/>
                <a:gd name="T66" fmla="*/ 956 w 1506"/>
                <a:gd name="T67" fmla="*/ 916 h 1155"/>
                <a:gd name="T68" fmla="*/ 944 w 1506"/>
                <a:gd name="T69" fmla="*/ 1136 h 1155"/>
                <a:gd name="T70" fmla="*/ 898 w 1506"/>
                <a:gd name="T71" fmla="*/ 916 h 1155"/>
                <a:gd name="T72" fmla="*/ 860 w 1506"/>
                <a:gd name="T73" fmla="*/ 929 h 1155"/>
                <a:gd name="T74" fmla="*/ 814 w 1506"/>
                <a:gd name="T75" fmla="*/ 1058 h 1155"/>
                <a:gd name="T76" fmla="*/ 814 w 1506"/>
                <a:gd name="T77" fmla="*/ 955 h 1155"/>
                <a:gd name="T78" fmla="*/ 821 w 1506"/>
                <a:gd name="T79" fmla="*/ 794 h 1155"/>
                <a:gd name="T80" fmla="*/ 756 w 1506"/>
                <a:gd name="T81" fmla="*/ 858 h 1155"/>
                <a:gd name="T82" fmla="*/ 672 w 1506"/>
                <a:gd name="T83" fmla="*/ 897 h 1155"/>
                <a:gd name="T84" fmla="*/ 614 w 1506"/>
                <a:gd name="T85" fmla="*/ 910 h 1155"/>
                <a:gd name="T86" fmla="*/ 672 w 1506"/>
                <a:gd name="T87" fmla="*/ 794 h 1155"/>
                <a:gd name="T88" fmla="*/ 549 w 1506"/>
                <a:gd name="T89" fmla="*/ 884 h 1155"/>
                <a:gd name="T90" fmla="*/ 517 w 1506"/>
                <a:gd name="T91" fmla="*/ 897 h 1155"/>
                <a:gd name="T92" fmla="*/ 620 w 1506"/>
                <a:gd name="T93" fmla="*/ 774 h 1155"/>
                <a:gd name="T94" fmla="*/ 284 w 1506"/>
                <a:gd name="T95" fmla="*/ 865 h 1155"/>
                <a:gd name="T96" fmla="*/ 401 w 1506"/>
                <a:gd name="T97" fmla="*/ 787 h 1155"/>
                <a:gd name="T98" fmla="*/ 530 w 1506"/>
                <a:gd name="T99" fmla="*/ 716 h 1155"/>
                <a:gd name="T100" fmla="*/ 71 w 1506"/>
                <a:gd name="T101" fmla="*/ 710 h 1155"/>
                <a:gd name="T102" fmla="*/ 13 w 1506"/>
                <a:gd name="T103" fmla="*/ 690 h 1155"/>
                <a:gd name="T104" fmla="*/ 414 w 1506"/>
                <a:gd name="T105" fmla="*/ 632 h 1155"/>
                <a:gd name="T106" fmla="*/ 498 w 1506"/>
                <a:gd name="T107" fmla="*/ 574 h 1155"/>
                <a:gd name="T108" fmla="*/ 401 w 1506"/>
                <a:gd name="T109" fmla="*/ 510 h 1155"/>
                <a:gd name="T110" fmla="*/ 666 w 1506"/>
                <a:gd name="T111" fmla="*/ 561 h 1155"/>
                <a:gd name="T112" fmla="*/ 659 w 1506"/>
                <a:gd name="T113" fmla="*/ 458 h 1155"/>
                <a:gd name="T114" fmla="*/ 763 w 1506"/>
                <a:gd name="T115" fmla="*/ 439 h 1155"/>
                <a:gd name="T116" fmla="*/ 821 w 1506"/>
                <a:gd name="T117" fmla="*/ 348 h 1155"/>
                <a:gd name="T118" fmla="*/ 866 w 1506"/>
                <a:gd name="T119" fmla="*/ 432 h 1155"/>
                <a:gd name="T120" fmla="*/ 898 w 1506"/>
                <a:gd name="T121" fmla="*/ 413 h 1155"/>
                <a:gd name="T122" fmla="*/ 963 w 1506"/>
                <a:gd name="T123" fmla="*/ 290 h 1155"/>
                <a:gd name="T124" fmla="*/ 1008 w 1506"/>
                <a:gd name="T125" fmla="*/ 200 h 11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6"/>
                <a:gd name="T190" fmla="*/ 0 h 1155"/>
                <a:gd name="T191" fmla="*/ 1506 w 1506"/>
                <a:gd name="T192" fmla="*/ 1155 h 115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6" h="1155">
                  <a:moveTo>
                    <a:pt x="1118" y="0"/>
                  </a:moveTo>
                  <a:lnTo>
                    <a:pt x="1124" y="13"/>
                  </a:lnTo>
                  <a:lnTo>
                    <a:pt x="1118" y="19"/>
                  </a:lnTo>
                  <a:lnTo>
                    <a:pt x="1112" y="26"/>
                  </a:lnTo>
                  <a:lnTo>
                    <a:pt x="1112" y="32"/>
                  </a:lnTo>
                  <a:lnTo>
                    <a:pt x="1105" y="58"/>
                  </a:lnTo>
                  <a:lnTo>
                    <a:pt x="1099" y="84"/>
                  </a:lnTo>
                  <a:lnTo>
                    <a:pt x="1079" y="129"/>
                  </a:lnTo>
                  <a:lnTo>
                    <a:pt x="1073" y="135"/>
                  </a:lnTo>
                  <a:lnTo>
                    <a:pt x="1073" y="142"/>
                  </a:lnTo>
                  <a:lnTo>
                    <a:pt x="1066" y="161"/>
                  </a:lnTo>
                  <a:lnTo>
                    <a:pt x="1060" y="174"/>
                  </a:lnTo>
                  <a:lnTo>
                    <a:pt x="1053" y="187"/>
                  </a:lnTo>
                  <a:lnTo>
                    <a:pt x="1053" y="206"/>
                  </a:lnTo>
                  <a:lnTo>
                    <a:pt x="1047" y="232"/>
                  </a:lnTo>
                  <a:lnTo>
                    <a:pt x="1040" y="252"/>
                  </a:lnTo>
                  <a:lnTo>
                    <a:pt x="1034" y="271"/>
                  </a:lnTo>
                  <a:lnTo>
                    <a:pt x="1034" y="277"/>
                  </a:lnTo>
                  <a:lnTo>
                    <a:pt x="1034" y="290"/>
                  </a:lnTo>
                  <a:lnTo>
                    <a:pt x="1028" y="303"/>
                  </a:lnTo>
                  <a:lnTo>
                    <a:pt x="1034" y="310"/>
                  </a:lnTo>
                  <a:lnTo>
                    <a:pt x="1040" y="303"/>
                  </a:lnTo>
                  <a:lnTo>
                    <a:pt x="1047" y="303"/>
                  </a:lnTo>
                  <a:lnTo>
                    <a:pt x="1060" y="290"/>
                  </a:lnTo>
                  <a:lnTo>
                    <a:pt x="1073" y="284"/>
                  </a:lnTo>
                  <a:lnTo>
                    <a:pt x="1086" y="271"/>
                  </a:lnTo>
                  <a:lnTo>
                    <a:pt x="1092" y="271"/>
                  </a:lnTo>
                  <a:lnTo>
                    <a:pt x="1118" y="245"/>
                  </a:lnTo>
                  <a:lnTo>
                    <a:pt x="1124" y="239"/>
                  </a:lnTo>
                  <a:lnTo>
                    <a:pt x="1131" y="232"/>
                  </a:lnTo>
                  <a:lnTo>
                    <a:pt x="1137" y="226"/>
                  </a:lnTo>
                  <a:lnTo>
                    <a:pt x="1150" y="206"/>
                  </a:lnTo>
                  <a:lnTo>
                    <a:pt x="1170" y="187"/>
                  </a:lnTo>
                  <a:lnTo>
                    <a:pt x="1183" y="174"/>
                  </a:lnTo>
                  <a:lnTo>
                    <a:pt x="1196" y="168"/>
                  </a:lnTo>
                  <a:lnTo>
                    <a:pt x="1202" y="161"/>
                  </a:lnTo>
                  <a:lnTo>
                    <a:pt x="1202" y="168"/>
                  </a:lnTo>
                  <a:lnTo>
                    <a:pt x="1202" y="174"/>
                  </a:lnTo>
                  <a:lnTo>
                    <a:pt x="1196" y="174"/>
                  </a:lnTo>
                  <a:lnTo>
                    <a:pt x="1196" y="181"/>
                  </a:lnTo>
                  <a:lnTo>
                    <a:pt x="1176" y="206"/>
                  </a:lnTo>
                  <a:lnTo>
                    <a:pt x="1163" y="232"/>
                  </a:lnTo>
                  <a:lnTo>
                    <a:pt x="1144" y="252"/>
                  </a:lnTo>
                  <a:lnTo>
                    <a:pt x="1137" y="265"/>
                  </a:lnTo>
                  <a:lnTo>
                    <a:pt x="1131" y="277"/>
                  </a:lnTo>
                  <a:lnTo>
                    <a:pt x="1137" y="271"/>
                  </a:lnTo>
                  <a:lnTo>
                    <a:pt x="1144" y="271"/>
                  </a:lnTo>
                  <a:lnTo>
                    <a:pt x="1150" y="271"/>
                  </a:lnTo>
                  <a:lnTo>
                    <a:pt x="1137" y="290"/>
                  </a:lnTo>
                  <a:lnTo>
                    <a:pt x="1144" y="290"/>
                  </a:lnTo>
                  <a:lnTo>
                    <a:pt x="1170" y="265"/>
                  </a:lnTo>
                  <a:lnTo>
                    <a:pt x="1202" y="239"/>
                  </a:lnTo>
                  <a:lnTo>
                    <a:pt x="1228" y="213"/>
                  </a:lnTo>
                  <a:lnTo>
                    <a:pt x="1254" y="181"/>
                  </a:lnTo>
                  <a:lnTo>
                    <a:pt x="1260" y="168"/>
                  </a:lnTo>
                  <a:lnTo>
                    <a:pt x="1273" y="161"/>
                  </a:lnTo>
                  <a:lnTo>
                    <a:pt x="1292" y="148"/>
                  </a:lnTo>
                  <a:lnTo>
                    <a:pt x="1312" y="135"/>
                  </a:lnTo>
                  <a:lnTo>
                    <a:pt x="1318" y="123"/>
                  </a:lnTo>
                  <a:lnTo>
                    <a:pt x="1325" y="116"/>
                  </a:lnTo>
                  <a:lnTo>
                    <a:pt x="1338" y="97"/>
                  </a:lnTo>
                  <a:lnTo>
                    <a:pt x="1351" y="90"/>
                  </a:lnTo>
                  <a:lnTo>
                    <a:pt x="1357" y="90"/>
                  </a:lnTo>
                  <a:lnTo>
                    <a:pt x="1364" y="90"/>
                  </a:lnTo>
                  <a:lnTo>
                    <a:pt x="1364" y="97"/>
                  </a:lnTo>
                  <a:lnTo>
                    <a:pt x="1357" y="103"/>
                  </a:lnTo>
                  <a:lnTo>
                    <a:pt x="1351" y="103"/>
                  </a:lnTo>
                  <a:lnTo>
                    <a:pt x="1351" y="110"/>
                  </a:lnTo>
                  <a:lnTo>
                    <a:pt x="1351" y="116"/>
                  </a:lnTo>
                  <a:lnTo>
                    <a:pt x="1338" y="123"/>
                  </a:lnTo>
                  <a:lnTo>
                    <a:pt x="1338" y="129"/>
                  </a:lnTo>
                  <a:lnTo>
                    <a:pt x="1331" y="135"/>
                  </a:lnTo>
                  <a:lnTo>
                    <a:pt x="1338" y="135"/>
                  </a:lnTo>
                  <a:lnTo>
                    <a:pt x="1344" y="135"/>
                  </a:lnTo>
                  <a:lnTo>
                    <a:pt x="1357" y="123"/>
                  </a:lnTo>
                  <a:lnTo>
                    <a:pt x="1370" y="116"/>
                  </a:lnTo>
                  <a:lnTo>
                    <a:pt x="1383" y="103"/>
                  </a:lnTo>
                  <a:lnTo>
                    <a:pt x="1402" y="84"/>
                  </a:lnTo>
                  <a:lnTo>
                    <a:pt x="1428" y="64"/>
                  </a:lnTo>
                  <a:lnTo>
                    <a:pt x="1473" y="26"/>
                  </a:lnTo>
                  <a:lnTo>
                    <a:pt x="1480" y="32"/>
                  </a:lnTo>
                  <a:lnTo>
                    <a:pt x="1448" y="71"/>
                  </a:lnTo>
                  <a:lnTo>
                    <a:pt x="1415" y="103"/>
                  </a:lnTo>
                  <a:lnTo>
                    <a:pt x="1351" y="181"/>
                  </a:lnTo>
                  <a:lnTo>
                    <a:pt x="1280" y="252"/>
                  </a:lnTo>
                  <a:lnTo>
                    <a:pt x="1247" y="290"/>
                  </a:lnTo>
                  <a:lnTo>
                    <a:pt x="1234" y="303"/>
                  </a:lnTo>
                  <a:lnTo>
                    <a:pt x="1221" y="329"/>
                  </a:lnTo>
                  <a:lnTo>
                    <a:pt x="1221" y="335"/>
                  </a:lnTo>
                  <a:lnTo>
                    <a:pt x="1221" y="342"/>
                  </a:lnTo>
                  <a:lnTo>
                    <a:pt x="1221" y="348"/>
                  </a:lnTo>
                  <a:lnTo>
                    <a:pt x="1215" y="348"/>
                  </a:lnTo>
                  <a:lnTo>
                    <a:pt x="1202" y="361"/>
                  </a:lnTo>
                  <a:lnTo>
                    <a:pt x="1196" y="361"/>
                  </a:lnTo>
                  <a:lnTo>
                    <a:pt x="1196" y="368"/>
                  </a:lnTo>
                  <a:lnTo>
                    <a:pt x="1189" y="374"/>
                  </a:lnTo>
                  <a:lnTo>
                    <a:pt x="1189" y="381"/>
                  </a:lnTo>
                  <a:lnTo>
                    <a:pt x="1189" y="387"/>
                  </a:lnTo>
                  <a:lnTo>
                    <a:pt x="1189" y="394"/>
                  </a:lnTo>
                  <a:lnTo>
                    <a:pt x="1189" y="400"/>
                  </a:lnTo>
                  <a:lnTo>
                    <a:pt x="1183" y="400"/>
                  </a:lnTo>
                  <a:lnTo>
                    <a:pt x="1163" y="432"/>
                  </a:lnTo>
                  <a:lnTo>
                    <a:pt x="1170" y="432"/>
                  </a:lnTo>
                  <a:lnTo>
                    <a:pt x="1183" y="432"/>
                  </a:lnTo>
                  <a:lnTo>
                    <a:pt x="1202" y="432"/>
                  </a:lnTo>
                  <a:lnTo>
                    <a:pt x="1215" y="426"/>
                  </a:lnTo>
                  <a:lnTo>
                    <a:pt x="1234" y="426"/>
                  </a:lnTo>
                  <a:lnTo>
                    <a:pt x="1260" y="426"/>
                  </a:lnTo>
                  <a:lnTo>
                    <a:pt x="1234" y="439"/>
                  </a:lnTo>
                  <a:lnTo>
                    <a:pt x="1221" y="445"/>
                  </a:lnTo>
                  <a:lnTo>
                    <a:pt x="1208" y="452"/>
                  </a:lnTo>
                  <a:lnTo>
                    <a:pt x="1234" y="452"/>
                  </a:lnTo>
                  <a:lnTo>
                    <a:pt x="1267" y="452"/>
                  </a:lnTo>
                  <a:lnTo>
                    <a:pt x="1292" y="452"/>
                  </a:lnTo>
                  <a:lnTo>
                    <a:pt x="1318" y="452"/>
                  </a:lnTo>
                  <a:lnTo>
                    <a:pt x="1325" y="452"/>
                  </a:lnTo>
                  <a:lnTo>
                    <a:pt x="1338" y="452"/>
                  </a:lnTo>
                  <a:lnTo>
                    <a:pt x="1351" y="452"/>
                  </a:lnTo>
                  <a:lnTo>
                    <a:pt x="1370" y="452"/>
                  </a:lnTo>
                  <a:lnTo>
                    <a:pt x="1376" y="452"/>
                  </a:lnTo>
                  <a:lnTo>
                    <a:pt x="1389" y="445"/>
                  </a:lnTo>
                  <a:lnTo>
                    <a:pt x="1396" y="452"/>
                  </a:lnTo>
                  <a:lnTo>
                    <a:pt x="1409" y="452"/>
                  </a:lnTo>
                  <a:lnTo>
                    <a:pt x="1415" y="452"/>
                  </a:lnTo>
                  <a:lnTo>
                    <a:pt x="1422" y="452"/>
                  </a:lnTo>
                  <a:lnTo>
                    <a:pt x="1422" y="458"/>
                  </a:lnTo>
                  <a:lnTo>
                    <a:pt x="1396" y="465"/>
                  </a:lnTo>
                  <a:lnTo>
                    <a:pt x="1376" y="465"/>
                  </a:lnTo>
                  <a:lnTo>
                    <a:pt x="1351" y="471"/>
                  </a:lnTo>
                  <a:lnTo>
                    <a:pt x="1325" y="471"/>
                  </a:lnTo>
                  <a:lnTo>
                    <a:pt x="1325" y="484"/>
                  </a:lnTo>
                  <a:lnTo>
                    <a:pt x="1318" y="484"/>
                  </a:lnTo>
                  <a:lnTo>
                    <a:pt x="1312" y="490"/>
                  </a:lnTo>
                  <a:lnTo>
                    <a:pt x="1305" y="490"/>
                  </a:lnTo>
                  <a:lnTo>
                    <a:pt x="1286" y="490"/>
                  </a:lnTo>
                  <a:lnTo>
                    <a:pt x="1273" y="497"/>
                  </a:lnTo>
                  <a:lnTo>
                    <a:pt x="1267" y="497"/>
                  </a:lnTo>
                  <a:lnTo>
                    <a:pt x="1260" y="503"/>
                  </a:lnTo>
                  <a:lnTo>
                    <a:pt x="1273" y="503"/>
                  </a:lnTo>
                  <a:lnTo>
                    <a:pt x="1286" y="510"/>
                  </a:lnTo>
                  <a:lnTo>
                    <a:pt x="1299" y="510"/>
                  </a:lnTo>
                  <a:lnTo>
                    <a:pt x="1312" y="516"/>
                  </a:lnTo>
                  <a:lnTo>
                    <a:pt x="1299" y="516"/>
                  </a:lnTo>
                  <a:lnTo>
                    <a:pt x="1292" y="523"/>
                  </a:lnTo>
                  <a:lnTo>
                    <a:pt x="1273" y="523"/>
                  </a:lnTo>
                  <a:lnTo>
                    <a:pt x="1247" y="523"/>
                  </a:lnTo>
                  <a:lnTo>
                    <a:pt x="1241" y="523"/>
                  </a:lnTo>
                  <a:lnTo>
                    <a:pt x="1228" y="529"/>
                  </a:lnTo>
                  <a:lnTo>
                    <a:pt x="1228" y="542"/>
                  </a:lnTo>
                  <a:lnTo>
                    <a:pt x="1241" y="548"/>
                  </a:lnTo>
                  <a:lnTo>
                    <a:pt x="1260" y="548"/>
                  </a:lnTo>
                  <a:lnTo>
                    <a:pt x="1286" y="555"/>
                  </a:lnTo>
                  <a:lnTo>
                    <a:pt x="1299" y="561"/>
                  </a:lnTo>
                  <a:lnTo>
                    <a:pt x="1312" y="568"/>
                  </a:lnTo>
                  <a:lnTo>
                    <a:pt x="1299" y="568"/>
                  </a:lnTo>
                  <a:lnTo>
                    <a:pt x="1286" y="568"/>
                  </a:lnTo>
                  <a:lnTo>
                    <a:pt x="1267" y="568"/>
                  </a:lnTo>
                  <a:lnTo>
                    <a:pt x="1260" y="568"/>
                  </a:lnTo>
                  <a:lnTo>
                    <a:pt x="1299" y="581"/>
                  </a:lnTo>
                  <a:lnTo>
                    <a:pt x="1325" y="600"/>
                  </a:lnTo>
                  <a:lnTo>
                    <a:pt x="1344" y="606"/>
                  </a:lnTo>
                  <a:lnTo>
                    <a:pt x="1364" y="613"/>
                  </a:lnTo>
                  <a:lnTo>
                    <a:pt x="1376" y="619"/>
                  </a:lnTo>
                  <a:lnTo>
                    <a:pt x="1396" y="626"/>
                  </a:lnTo>
                  <a:lnTo>
                    <a:pt x="1448" y="639"/>
                  </a:lnTo>
                  <a:lnTo>
                    <a:pt x="1506" y="658"/>
                  </a:lnTo>
                  <a:lnTo>
                    <a:pt x="1493" y="658"/>
                  </a:lnTo>
                  <a:lnTo>
                    <a:pt x="1473" y="658"/>
                  </a:lnTo>
                  <a:lnTo>
                    <a:pt x="1460" y="652"/>
                  </a:lnTo>
                  <a:lnTo>
                    <a:pt x="1454" y="652"/>
                  </a:lnTo>
                  <a:lnTo>
                    <a:pt x="1448" y="658"/>
                  </a:lnTo>
                  <a:lnTo>
                    <a:pt x="1428" y="652"/>
                  </a:lnTo>
                  <a:lnTo>
                    <a:pt x="1415" y="645"/>
                  </a:lnTo>
                  <a:lnTo>
                    <a:pt x="1396" y="639"/>
                  </a:lnTo>
                  <a:lnTo>
                    <a:pt x="1389" y="639"/>
                  </a:lnTo>
                  <a:lnTo>
                    <a:pt x="1376" y="645"/>
                  </a:lnTo>
                  <a:lnTo>
                    <a:pt x="1364" y="639"/>
                  </a:lnTo>
                  <a:lnTo>
                    <a:pt x="1344" y="639"/>
                  </a:lnTo>
                  <a:lnTo>
                    <a:pt x="1325" y="632"/>
                  </a:lnTo>
                  <a:lnTo>
                    <a:pt x="1312" y="626"/>
                  </a:lnTo>
                  <a:lnTo>
                    <a:pt x="1286" y="626"/>
                  </a:lnTo>
                  <a:lnTo>
                    <a:pt x="1267" y="619"/>
                  </a:lnTo>
                  <a:lnTo>
                    <a:pt x="1247" y="619"/>
                  </a:lnTo>
                  <a:lnTo>
                    <a:pt x="1228" y="613"/>
                  </a:lnTo>
                  <a:lnTo>
                    <a:pt x="1228" y="619"/>
                  </a:lnTo>
                  <a:lnTo>
                    <a:pt x="1234" y="619"/>
                  </a:lnTo>
                  <a:lnTo>
                    <a:pt x="1247" y="626"/>
                  </a:lnTo>
                  <a:lnTo>
                    <a:pt x="1280" y="639"/>
                  </a:lnTo>
                  <a:lnTo>
                    <a:pt x="1299" y="652"/>
                  </a:lnTo>
                  <a:lnTo>
                    <a:pt x="1305" y="652"/>
                  </a:lnTo>
                  <a:lnTo>
                    <a:pt x="1318" y="658"/>
                  </a:lnTo>
                  <a:lnTo>
                    <a:pt x="1312" y="665"/>
                  </a:lnTo>
                  <a:lnTo>
                    <a:pt x="1299" y="658"/>
                  </a:lnTo>
                  <a:lnTo>
                    <a:pt x="1292" y="658"/>
                  </a:lnTo>
                  <a:lnTo>
                    <a:pt x="1286" y="658"/>
                  </a:lnTo>
                  <a:lnTo>
                    <a:pt x="1280" y="658"/>
                  </a:lnTo>
                  <a:lnTo>
                    <a:pt x="1292" y="658"/>
                  </a:lnTo>
                  <a:lnTo>
                    <a:pt x="1299" y="665"/>
                  </a:lnTo>
                  <a:lnTo>
                    <a:pt x="1312" y="671"/>
                  </a:lnTo>
                  <a:lnTo>
                    <a:pt x="1331" y="684"/>
                  </a:lnTo>
                  <a:lnTo>
                    <a:pt x="1344" y="690"/>
                  </a:lnTo>
                  <a:lnTo>
                    <a:pt x="1364" y="703"/>
                  </a:lnTo>
                  <a:lnTo>
                    <a:pt x="1331" y="697"/>
                  </a:lnTo>
                  <a:lnTo>
                    <a:pt x="1292" y="684"/>
                  </a:lnTo>
                  <a:lnTo>
                    <a:pt x="1221" y="658"/>
                  </a:lnTo>
                  <a:lnTo>
                    <a:pt x="1215" y="665"/>
                  </a:lnTo>
                  <a:lnTo>
                    <a:pt x="1228" y="677"/>
                  </a:lnTo>
                  <a:lnTo>
                    <a:pt x="1241" y="690"/>
                  </a:lnTo>
                  <a:lnTo>
                    <a:pt x="1273" y="710"/>
                  </a:lnTo>
                  <a:lnTo>
                    <a:pt x="1286" y="723"/>
                  </a:lnTo>
                  <a:lnTo>
                    <a:pt x="1299" y="736"/>
                  </a:lnTo>
                  <a:lnTo>
                    <a:pt x="1305" y="748"/>
                  </a:lnTo>
                  <a:lnTo>
                    <a:pt x="1318" y="768"/>
                  </a:lnTo>
                  <a:lnTo>
                    <a:pt x="1351" y="800"/>
                  </a:lnTo>
                  <a:lnTo>
                    <a:pt x="1389" y="832"/>
                  </a:lnTo>
                  <a:lnTo>
                    <a:pt x="1428" y="865"/>
                  </a:lnTo>
                  <a:lnTo>
                    <a:pt x="1448" y="884"/>
                  </a:lnTo>
                  <a:lnTo>
                    <a:pt x="1460" y="903"/>
                  </a:lnTo>
                  <a:lnTo>
                    <a:pt x="1448" y="903"/>
                  </a:lnTo>
                  <a:lnTo>
                    <a:pt x="1435" y="897"/>
                  </a:lnTo>
                  <a:lnTo>
                    <a:pt x="1409" y="877"/>
                  </a:lnTo>
                  <a:lnTo>
                    <a:pt x="1389" y="865"/>
                  </a:lnTo>
                  <a:lnTo>
                    <a:pt x="1370" y="852"/>
                  </a:lnTo>
                  <a:lnTo>
                    <a:pt x="1351" y="845"/>
                  </a:lnTo>
                  <a:lnTo>
                    <a:pt x="1325" y="839"/>
                  </a:lnTo>
                  <a:lnTo>
                    <a:pt x="1318" y="832"/>
                  </a:lnTo>
                  <a:lnTo>
                    <a:pt x="1305" y="826"/>
                  </a:lnTo>
                  <a:lnTo>
                    <a:pt x="1286" y="819"/>
                  </a:lnTo>
                  <a:lnTo>
                    <a:pt x="1267" y="807"/>
                  </a:lnTo>
                  <a:lnTo>
                    <a:pt x="1254" y="800"/>
                  </a:lnTo>
                  <a:lnTo>
                    <a:pt x="1247" y="794"/>
                  </a:lnTo>
                  <a:lnTo>
                    <a:pt x="1215" y="774"/>
                  </a:lnTo>
                  <a:lnTo>
                    <a:pt x="1183" y="761"/>
                  </a:lnTo>
                  <a:lnTo>
                    <a:pt x="1183" y="768"/>
                  </a:lnTo>
                  <a:lnTo>
                    <a:pt x="1189" y="774"/>
                  </a:lnTo>
                  <a:lnTo>
                    <a:pt x="1196" y="781"/>
                  </a:lnTo>
                  <a:lnTo>
                    <a:pt x="1196" y="787"/>
                  </a:lnTo>
                  <a:lnTo>
                    <a:pt x="1183" y="781"/>
                  </a:lnTo>
                  <a:lnTo>
                    <a:pt x="1170" y="774"/>
                  </a:lnTo>
                  <a:lnTo>
                    <a:pt x="1144" y="761"/>
                  </a:lnTo>
                  <a:lnTo>
                    <a:pt x="1118" y="742"/>
                  </a:lnTo>
                  <a:lnTo>
                    <a:pt x="1092" y="723"/>
                  </a:lnTo>
                  <a:lnTo>
                    <a:pt x="1086" y="723"/>
                  </a:lnTo>
                  <a:lnTo>
                    <a:pt x="1079" y="723"/>
                  </a:lnTo>
                  <a:lnTo>
                    <a:pt x="1073" y="716"/>
                  </a:lnTo>
                  <a:lnTo>
                    <a:pt x="1066" y="710"/>
                  </a:lnTo>
                  <a:lnTo>
                    <a:pt x="1053" y="703"/>
                  </a:lnTo>
                  <a:lnTo>
                    <a:pt x="1053" y="710"/>
                  </a:lnTo>
                  <a:lnTo>
                    <a:pt x="1066" y="723"/>
                  </a:lnTo>
                  <a:lnTo>
                    <a:pt x="1079" y="736"/>
                  </a:lnTo>
                  <a:lnTo>
                    <a:pt x="1105" y="761"/>
                  </a:lnTo>
                  <a:lnTo>
                    <a:pt x="1157" y="826"/>
                  </a:lnTo>
                  <a:lnTo>
                    <a:pt x="1150" y="826"/>
                  </a:lnTo>
                  <a:lnTo>
                    <a:pt x="1144" y="819"/>
                  </a:lnTo>
                  <a:lnTo>
                    <a:pt x="1131" y="813"/>
                  </a:lnTo>
                  <a:lnTo>
                    <a:pt x="1118" y="794"/>
                  </a:lnTo>
                  <a:lnTo>
                    <a:pt x="1099" y="774"/>
                  </a:lnTo>
                  <a:lnTo>
                    <a:pt x="1092" y="768"/>
                  </a:lnTo>
                  <a:lnTo>
                    <a:pt x="1079" y="768"/>
                  </a:lnTo>
                  <a:lnTo>
                    <a:pt x="1079" y="761"/>
                  </a:lnTo>
                  <a:lnTo>
                    <a:pt x="1073" y="755"/>
                  </a:lnTo>
                  <a:lnTo>
                    <a:pt x="1066" y="748"/>
                  </a:lnTo>
                  <a:lnTo>
                    <a:pt x="1060" y="748"/>
                  </a:lnTo>
                  <a:lnTo>
                    <a:pt x="1053" y="742"/>
                  </a:lnTo>
                  <a:lnTo>
                    <a:pt x="1047" y="736"/>
                  </a:lnTo>
                  <a:lnTo>
                    <a:pt x="1028" y="729"/>
                  </a:lnTo>
                  <a:lnTo>
                    <a:pt x="1028" y="736"/>
                  </a:lnTo>
                  <a:lnTo>
                    <a:pt x="1040" y="748"/>
                  </a:lnTo>
                  <a:lnTo>
                    <a:pt x="1053" y="768"/>
                  </a:lnTo>
                  <a:lnTo>
                    <a:pt x="1060" y="787"/>
                  </a:lnTo>
                  <a:lnTo>
                    <a:pt x="1073" y="800"/>
                  </a:lnTo>
                  <a:lnTo>
                    <a:pt x="1073" y="813"/>
                  </a:lnTo>
                  <a:lnTo>
                    <a:pt x="1066" y="807"/>
                  </a:lnTo>
                  <a:lnTo>
                    <a:pt x="1060" y="807"/>
                  </a:lnTo>
                  <a:lnTo>
                    <a:pt x="1047" y="794"/>
                  </a:lnTo>
                  <a:lnTo>
                    <a:pt x="1047" y="807"/>
                  </a:lnTo>
                  <a:lnTo>
                    <a:pt x="1060" y="819"/>
                  </a:lnTo>
                  <a:lnTo>
                    <a:pt x="1066" y="839"/>
                  </a:lnTo>
                  <a:lnTo>
                    <a:pt x="1073" y="852"/>
                  </a:lnTo>
                  <a:lnTo>
                    <a:pt x="1079" y="865"/>
                  </a:lnTo>
                  <a:lnTo>
                    <a:pt x="1092" y="877"/>
                  </a:lnTo>
                  <a:lnTo>
                    <a:pt x="1105" y="903"/>
                  </a:lnTo>
                  <a:lnTo>
                    <a:pt x="1112" y="929"/>
                  </a:lnTo>
                  <a:lnTo>
                    <a:pt x="1124" y="955"/>
                  </a:lnTo>
                  <a:lnTo>
                    <a:pt x="1118" y="955"/>
                  </a:lnTo>
                  <a:lnTo>
                    <a:pt x="1112" y="948"/>
                  </a:lnTo>
                  <a:lnTo>
                    <a:pt x="1105" y="936"/>
                  </a:lnTo>
                  <a:lnTo>
                    <a:pt x="1086" y="910"/>
                  </a:lnTo>
                  <a:lnTo>
                    <a:pt x="1066" y="890"/>
                  </a:lnTo>
                  <a:lnTo>
                    <a:pt x="1060" y="877"/>
                  </a:lnTo>
                  <a:lnTo>
                    <a:pt x="1053" y="865"/>
                  </a:lnTo>
                  <a:lnTo>
                    <a:pt x="1047" y="858"/>
                  </a:lnTo>
                  <a:lnTo>
                    <a:pt x="1040" y="845"/>
                  </a:lnTo>
                  <a:lnTo>
                    <a:pt x="1034" y="832"/>
                  </a:lnTo>
                  <a:lnTo>
                    <a:pt x="1028" y="819"/>
                  </a:lnTo>
                  <a:lnTo>
                    <a:pt x="989" y="774"/>
                  </a:lnTo>
                  <a:lnTo>
                    <a:pt x="989" y="787"/>
                  </a:lnTo>
                  <a:lnTo>
                    <a:pt x="989" y="794"/>
                  </a:lnTo>
                  <a:lnTo>
                    <a:pt x="995" y="807"/>
                  </a:lnTo>
                  <a:lnTo>
                    <a:pt x="995" y="813"/>
                  </a:lnTo>
                  <a:lnTo>
                    <a:pt x="989" y="813"/>
                  </a:lnTo>
                  <a:lnTo>
                    <a:pt x="982" y="813"/>
                  </a:lnTo>
                  <a:lnTo>
                    <a:pt x="982" y="819"/>
                  </a:lnTo>
                  <a:lnTo>
                    <a:pt x="982" y="813"/>
                  </a:lnTo>
                  <a:lnTo>
                    <a:pt x="976" y="813"/>
                  </a:lnTo>
                  <a:lnTo>
                    <a:pt x="976" y="800"/>
                  </a:lnTo>
                  <a:lnTo>
                    <a:pt x="976" y="794"/>
                  </a:lnTo>
                  <a:lnTo>
                    <a:pt x="969" y="787"/>
                  </a:lnTo>
                  <a:lnTo>
                    <a:pt x="963" y="794"/>
                  </a:lnTo>
                  <a:lnTo>
                    <a:pt x="963" y="807"/>
                  </a:lnTo>
                  <a:lnTo>
                    <a:pt x="969" y="826"/>
                  </a:lnTo>
                  <a:lnTo>
                    <a:pt x="976" y="852"/>
                  </a:lnTo>
                  <a:lnTo>
                    <a:pt x="982" y="884"/>
                  </a:lnTo>
                  <a:lnTo>
                    <a:pt x="982" y="910"/>
                  </a:lnTo>
                  <a:lnTo>
                    <a:pt x="982" y="936"/>
                  </a:lnTo>
                  <a:lnTo>
                    <a:pt x="976" y="942"/>
                  </a:lnTo>
                  <a:lnTo>
                    <a:pt x="969" y="929"/>
                  </a:lnTo>
                  <a:lnTo>
                    <a:pt x="969" y="923"/>
                  </a:lnTo>
                  <a:lnTo>
                    <a:pt x="963" y="910"/>
                  </a:lnTo>
                  <a:lnTo>
                    <a:pt x="963" y="903"/>
                  </a:lnTo>
                  <a:lnTo>
                    <a:pt x="956" y="916"/>
                  </a:lnTo>
                  <a:lnTo>
                    <a:pt x="956" y="936"/>
                  </a:lnTo>
                  <a:lnTo>
                    <a:pt x="963" y="968"/>
                  </a:lnTo>
                  <a:lnTo>
                    <a:pt x="963" y="1058"/>
                  </a:lnTo>
                  <a:lnTo>
                    <a:pt x="963" y="1103"/>
                  </a:lnTo>
                  <a:lnTo>
                    <a:pt x="963" y="1123"/>
                  </a:lnTo>
                  <a:lnTo>
                    <a:pt x="956" y="1148"/>
                  </a:lnTo>
                  <a:lnTo>
                    <a:pt x="956" y="1155"/>
                  </a:lnTo>
                  <a:lnTo>
                    <a:pt x="950" y="1155"/>
                  </a:lnTo>
                  <a:lnTo>
                    <a:pt x="944" y="1136"/>
                  </a:lnTo>
                  <a:lnTo>
                    <a:pt x="944" y="1116"/>
                  </a:lnTo>
                  <a:lnTo>
                    <a:pt x="937" y="1097"/>
                  </a:lnTo>
                  <a:lnTo>
                    <a:pt x="937" y="1078"/>
                  </a:lnTo>
                  <a:lnTo>
                    <a:pt x="931" y="1045"/>
                  </a:lnTo>
                  <a:lnTo>
                    <a:pt x="924" y="1013"/>
                  </a:lnTo>
                  <a:lnTo>
                    <a:pt x="911" y="981"/>
                  </a:lnTo>
                  <a:lnTo>
                    <a:pt x="911" y="961"/>
                  </a:lnTo>
                  <a:lnTo>
                    <a:pt x="911" y="942"/>
                  </a:lnTo>
                  <a:lnTo>
                    <a:pt x="905" y="929"/>
                  </a:lnTo>
                  <a:lnTo>
                    <a:pt x="898" y="916"/>
                  </a:lnTo>
                  <a:lnTo>
                    <a:pt x="898" y="903"/>
                  </a:lnTo>
                  <a:lnTo>
                    <a:pt x="898" y="890"/>
                  </a:lnTo>
                  <a:lnTo>
                    <a:pt x="892" y="865"/>
                  </a:lnTo>
                  <a:lnTo>
                    <a:pt x="892" y="852"/>
                  </a:lnTo>
                  <a:lnTo>
                    <a:pt x="885" y="845"/>
                  </a:lnTo>
                  <a:lnTo>
                    <a:pt x="885" y="839"/>
                  </a:lnTo>
                  <a:lnTo>
                    <a:pt x="885" y="852"/>
                  </a:lnTo>
                  <a:lnTo>
                    <a:pt x="879" y="871"/>
                  </a:lnTo>
                  <a:lnTo>
                    <a:pt x="872" y="897"/>
                  </a:lnTo>
                  <a:lnTo>
                    <a:pt x="860" y="929"/>
                  </a:lnTo>
                  <a:lnTo>
                    <a:pt x="853" y="942"/>
                  </a:lnTo>
                  <a:lnTo>
                    <a:pt x="847" y="955"/>
                  </a:lnTo>
                  <a:lnTo>
                    <a:pt x="840" y="974"/>
                  </a:lnTo>
                  <a:lnTo>
                    <a:pt x="834" y="987"/>
                  </a:lnTo>
                  <a:lnTo>
                    <a:pt x="827" y="1007"/>
                  </a:lnTo>
                  <a:lnTo>
                    <a:pt x="827" y="1013"/>
                  </a:lnTo>
                  <a:lnTo>
                    <a:pt x="827" y="1019"/>
                  </a:lnTo>
                  <a:lnTo>
                    <a:pt x="821" y="1026"/>
                  </a:lnTo>
                  <a:lnTo>
                    <a:pt x="821" y="1039"/>
                  </a:lnTo>
                  <a:lnTo>
                    <a:pt x="814" y="1058"/>
                  </a:lnTo>
                  <a:lnTo>
                    <a:pt x="814" y="1065"/>
                  </a:lnTo>
                  <a:lnTo>
                    <a:pt x="814" y="1071"/>
                  </a:lnTo>
                  <a:lnTo>
                    <a:pt x="808" y="1084"/>
                  </a:lnTo>
                  <a:lnTo>
                    <a:pt x="801" y="1090"/>
                  </a:lnTo>
                  <a:lnTo>
                    <a:pt x="795" y="1090"/>
                  </a:lnTo>
                  <a:lnTo>
                    <a:pt x="795" y="1071"/>
                  </a:lnTo>
                  <a:lnTo>
                    <a:pt x="795" y="1058"/>
                  </a:lnTo>
                  <a:lnTo>
                    <a:pt x="801" y="1026"/>
                  </a:lnTo>
                  <a:lnTo>
                    <a:pt x="808" y="994"/>
                  </a:lnTo>
                  <a:lnTo>
                    <a:pt x="814" y="955"/>
                  </a:lnTo>
                  <a:lnTo>
                    <a:pt x="814" y="942"/>
                  </a:lnTo>
                  <a:lnTo>
                    <a:pt x="808" y="929"/>
                  </a:lnTo>
                  <a:lnTo>
                    <a:pt x="808" y="903"/>
                  </a:lnTo>
                  <a:lnTo>
                    <a:pt x="801" y="890"/>
                  </a:lnTo>
                  <a:lnTo>
                    <a:pt x="801" y="877"/>
                  </a:lnTo>
                  <a:lnTo>
                    <a:pt x="808" y="865"/>
                  </a:lnTo>
                  <a:lnTo>
                    <a:pt x="808" y="852"/>
                  </a:lnTo>
                  <a:lnTo>
                    <a:pt x="814" y="832"/>
                  </a:lnTo>
                  <a:lnTo>
                    <a:pt x="821" y="813"/>
                  </a:lnTo>
                  <a:lnTo>
                    <a:pt x="821" y="794"/>
                  </a:lnTo>
                  <a:lnTo>
                    <a:pt x="827" y="787"/>
                  </a:lnTo>
                  <a:lnTo>
                    <a:pt x="827" y="781"/>
                  </a:lnTo>
                  <a:lnTo>
                    <a:pt x="808" y="807"/>
                  </a:lnTo>
                  <a:lnTo>
                    <a:pt x="788" y="839"/>
                  </a:lnTo>
                  <a:lnTo>
                    <a:pt x="769" y="871"/>
                  </a:lnTo>
                  <a:lnTo>
                    <a:pt x="756" y="890"/>
                  </a:lnTo>
                  <a:lnTo>
                    <a:pt x="743" y="903"/>
                  </a:lnTo>
                  <a:lnTo>
                    <a:pt x="750" y="877"/>
                  </a:lnTo>
                  <a:lnTo>
                    <a:pt x="756" y="858"/>
                  </a:lnTo>
                  <a:lnTo>
                    <a:pt x="776" y="813"/>
                  </a:lnTo>
                  <a:lnTo>
                    <a:pt x="763" y="813"/>
                  </a:lnTo>
                  <a:lnTo>
                    <a:pt x="750" y="819"/>
                  </a:lnTo>
                  <a:lnTo>
                    <a:pt x="743" y="832"/>
                  </a:lnTo>
                  <a:lnTo>
                    <a:pt x="737" y="839"/>
                  </a:lnTo>
                  <a:lnTo>
                    <a:pt x="717" y="865"/>
                  </a:lnTo>
                  <a:lnTo>
                    <a:pt x="711" y="871"/>
                  </a:lnTo>
                  <a:lnTo>
                    <a:pt x="704" y="877"/>
                  </a:lnTo>
                  <a:lnTo>
                    <a:pt x="698" y="877"/>
                  </a:lnTo>
                  <a:lnTo>
                    <a:pt x="672" y="897"/>
                  </a:lnTo>
                  <a:lnTo>
                    <a:pt x="646" y="916"/>
                  </a:lnTo>
                  <a:lnTo>
                    <a:pt x="601" y="961"/>
                  </a:lnTo>
                  <a:lnTo>
                    <a:pt x="549" y="1007"/>
                  </a:lnTo>
                  <a:lnTo>
                    <a:pt x="504" y="1052"/>
                  </a:lnTo>
                  <a:lnTo>
                    <a:pt x="498" y="1052"/>
                  </a:lnTo>
                  <a:lnTo>
                    <a:pt x="524" y="1013"/>
                  </a:lnTo>
                  <a:lnTo>
                    <a:pt x="549" y="981"/>
                  </a:lnTo>
                  <a:lnTo>
                    <a:pt x="575" y="942"/>
                  </a:lnTo>
                  <a:lnTo>
                    <a:pt x="614" y="910"/>
                  </a:lnTo>
                  <a:lnTo>
                    <a:pt x="627" y="890"/>
                  </a:lnTo>
                  <a:lnTo>
                    <a:pt x="640" y="871"/>
                  </a:lnTo>
                  <a:lnTo>
                    <a:pt x="653" y="852"/>
                  </a:lnTo>
                  <a:lnTo>
                    <a:pt x="659" y="832"/>
                  </a:lnTo>
                  <a:lnTo>
                    <a:pt x="672" y="819"/>
                  </a:lnTo>
                  <a:lnTo>
                    <a:pt x="679" y="807"/>
                  </a:lnTo>
                  <a:lnTo>
                    <a:pt x="685" y="794"/>
                  </a:lnTo>
                  <a:lnTo>
                    <a:pt x="692" y="787"/>
                  </a:lnTo>
                  <a:lnTo>
                    <a:pt x="685" y="781"/>
                  </a:lnTo>
                  <a:lnTo>
                    <a:pt x="672" y="794"/>
                  </a:lnTo>
                  <a:lnTo>
                    <a:pt x="646" y="807"/>
                  </a:lnTo>
                  <a:lnTo>
                    <a:pt x="633" y="813"/>
                  </a:lnTo>
                  <a:lnTo>
                    <a:pt x="620" y="826"/>
                  </a:lnTo>
                  <a:lnTo>
                    <a:pt x="614" y="832"/>
                  </a:lnTo>
                  <a:lnTo>
                    <a:pt x="608" y="839"/>
                  </a:lnTo>
                  <a:lnTo>
                    <a:pt x="601" y="845"/>
                  </a:lnTo>
                  <a:lnTo>
                    <a:pt x="588" y="858"/>
                  </a:lnTo>
                  <a:lnTo>
                    <a:pt x="588" y="865"/>
                  </a:lnTo>
                  <a:lnTo>
                    <a:pt x="562" y="877"/>
                  </a:lnTo>
                  <a:lnTo>
                    <a:pt x="549" y="884"/>
                  </a:lnTo>
                  <a:lnTo>
                    <a:pt x="543" y="890"/>
                  </a:lnTo>
                  <a:lnTo>
                    <a:pt x="524" y="910"/>
                  </a:lnTo>
                  <a:lnTo>
                    <a:pt x="517" y="916"/>
                  </a:lnTo>
                  <a:lnTo>
                    <a:pt x="511" y="916"/>
                  </a:lnTo>
                  <a:lnTo>
                    <a:pt x="511" y="923"/>
                  </a:lnTo>
                  <a:lnTo>
                    <a:pt x="504" y="923"/>
                  </a:lnTo>
                  <a:lnTo>
                    <a:pt x="498" y="916"/>
                  </a:lnTo>
                  <a:lnTo>
                    <a:pt x="498" y="910"/>
                  </a:lnTo>
                  <a:lnTo>
                    <a:pt x="517" y="897"/>
                  </a:lnTo>
                  <a:lnTo>
                    <a:pt x="530" y="884"/>
                  </a:lnTo>
                  <a:lnTo>
                    <a:pt x="543" y="871"/>
                  </a:lnTo>
                  <a:lnTo>
                    <a:pt x="549" y="865"/>
                  </a:lnTo>
                  <a:lnTo>
                    <a:pt x="556" y="858"/>
                  </a:lnTo>
                  <a:lnTo>
                    <a:pt x="601" y="813"/>
                  </a:lnTo>
                  <a:lnTo>
                    <a:pt x="627" y="794"/>
                  </a:lnTo>
                  <a:lnTo>
                    <a:pt x="633" y="781"/>
                  </a:lnTo>
                  <a:lnTo>
                    <a:pt x="640" y="768"/>
                  </a:lnTo>
                  <a:lnTo>
                    <a:pt x="633" y="768"/>
                  </a:lnTo>
                  <a:lnTo>
                    <a:pt x="620" y="774"/>
                  </a:lnTo>
                  <a:lnTo>
                    <a:pt x="601" y="774"/>
                  </a:lnTo>
                  <a:lnTo>
                    <a:pt x="543" y="787"/>
                  </a:lnTo>
                  <a:lnTo>
                    <a:pt x="485" y="807"/>
                  </a:lnTo>
                  <a:lnTo>
                    <a:pt x="427" y="819"/>
                  </a:lnTo>
                  <a:lnTo>
                    <a:pt x="368" y="845"/>
                  </a:lnTo>
                  <a:lnTo>
                    <a:pt x="356" y="845"/>
                  </a:lnTo>
                  <a:lnTo>
                    <a:pt x="343" y="845"/>
                  </a:lnTo>
                  <a:lnTo>
                    <a:pt x="323" y="858"/>
                  </a:lnTo>
                  <a:lnTo>
                    <a:pt x="297" y="865"/>
                  </a:lnTo>
                  <a:lnTo>
                    <a:pt x="284" y="865"/>
                  </a:lnTo>
                  <a:lnTo>
                    <a:pt x="278" y="865"/>
                  </a:lnTo>
                  <a:lnTo>
                    <a:pt x="272" y="865"/>
                  </a:lnTo>
                  <a:lnTo>
                    <a:pt x="272" y="858"/>
                  </a:lnTo>
                  <a:lnTo>
                    <a:pt x="284" y="852"/>
                  </a:lnTo>
                  <a:lnTo>
                    <a:pt x="310" y="832"/>
                  </a:lnTo>
                  <a:lnTo>
                    <a:pt x="343" y="819"/>
                  </a:lnTo>
                  <a:lnTo>
                    <a:pt x="375" y="800"/>
                  </a:lnTo>
                  <a:lnTo>
                    <a:pt x="388" y="794"/>
                  </a:lnTo>
                  <a:lnTo>
                    <a:pt x="401" y="787"/>
                  </a:lnTo>
                  <a:lnTo>
                    <a:pt x="472" y="761"/>
                  </a:lnTo>
                  <a:lnTo>
                    <a:pt x="543" y="736"/>
                  </a:lnTo>
                  <a:lnTo>
                    <a:pt x="549" y="729"/>
                  </a:lnTo>
                  <a:lnTo>
                    <a:pt x="543" y="723"/>
                  </a:lnTo>
                  <a:lnTo>
                    <a:pt x="530" y="729"/>
                  </a:lnTo>
                  <a:lnTo>
                    <a:pt x="524" y="729"/>
                  </a:lnTo>
                  <a:lnTo>
                    <a:pt x="511" y="723"/>
                  </a:lnTo>
                  <a:lnTo>
                    <a:pt x="524" y="716"/>
                  </a:lnTo>
                  <a:lnTo>
                    <a:pt x="530" y="716"/>
                  </a:lnTo>
                  <a:lnTo>
                    <a:pt x="536" y="710"/>
                  </a:lnTo>
                  <a:lnTo>
                    <a:pt x="549" y="710"/>
                  </a:lnTo>
                  <a:lnTo>
                    <a:pt x="504" y="703"/>
                  </a:lnTo>
                  <a:lnTo>
                    <a:pt x="465" y="703"/>
                  </a:lnTo>
                  <a:lnTo>
                    <a:pt x="420" y="703"/>
                  </a:lnTo>
                  <a:lnTo>
                    <a:pt x="381" y="697"/>
                  </a:lnTo>
                  <a:lnTo>
                    <a:pt x="304" y="703"/>
                  </a:lnTo>
                  <a:lnTo>
                    <a:pt x="226" y="710"/>
                  </a:lnTo>
                  <a:lnTo>
                    <a:pt x="149" y="710"/>
                  </a:lnTo>
                  <a:lnTo>
                    <a:pt x="71" y="710"/>
                  </a:lnTo>
                  <a:lnTo>
                    <a:pt x="52" y="716"/>
                  </a:lnTo>
                  <a:lnTo>
                    <a:pt x="32" y="716"/>
                  </a:lnTo>
                  <a:lnTo>
                    <a:pt x="20" y="716"/>
                  </a:lnTo>
                  <a:lnTo>
                    <a:pt x="13" y="710"/>
                  </a:lnTo>
                  <a:lnTo>
                    <a:pt x="7" y="710"/>
                  </a:lnTo>
                  <a:lnTo>
                    <a:pt x="0" y="697"/>
                  </a:lnTo>
                  <a:lnTo>
                    <a:pt x="0" y="690"/>
                  </a:lnTo>
                  <a:lnTo>
                    <a:pt x="7" y="690"/>
                  </a:lnTo>
                  <a:lnTo>
                    <a:pt x="13" y="690"/>
                  </a:lnTo>
                  <a:lnTo>
                    <a:pt x="26" y="690"/>
                  </a:lnTo>
                  <a:lnTo>
                    <a:pt x="32" y="690"/>
                  </a:lnTo>
                  <a:lnTo>
                    <a:pt x="52" y="684"/>
                  </a:lnTo>
                  <a:lnTo>
                    <a:pt x="65" y="684"/>
                  </a:lnTo>
                  <a:lnTo>
                    <a:pt x="97" y="684"/>
                  </a:lnTo>
                  <a:lnTo>
                    <a:pt x="168" y="665"/>
                  </a:lnTo>
                  <a:lnTo>
                    <a:pt x="233" y="658"/>
                  </a:lnTo>
                  <a:lnTo>
                    <a:pt x="304" y="645"/>
                  </a:lnTo>
                  <a:lnTo>
                    <a:pt x="375" y="645"/>
                  </a:lnTo>
                  <a:lnTo>
                    <a:pt x="414" y="632"/>
                  </a:lnTo>
                  <a:lnTo>
                    <a:pt x="452" y="626"/>
                  </a:lnTo>
                  <a:lnTo>
                    <a:pt x="485" y="613"/>
                  </a:lnTo>
                  <a:lnTo>
                    <a:pt x="524" y="606"/>
                  </a:lnTo>
                  <a:lnTo>
                    <a:pt x="536" y="613"/>
                  </a:lnTo>
                  <a:lnTo>
                    <a:pt x="543" y="613"/>
                  </a:lnTo>
                  <a:lnTo>
                    <a:pt x="556" y="613"/>
                  </a:lnTo>
                  <a:lnTo>
                    <a:pt x="562" y="606"/>
                  </a:lnTo>
                  <a:lnTo>
                    <a:pt x="530" y="587"/>
                  </a:lnTo>
                  <a:lnTo>
                    <a:pt x="498" y="574"/>
                  </a:lnTo>
                  <a:lnTo>
                    <a:pt x="465" y="555"/>
                  </a:lnTo>
                  <a:lnTo>
                    <a:pt x="433" y="536"/>
                  </a:lnTo>
                  <a:lnTo>
                    <a:pt x="407" y="536"/>
                  </a:lnTo>
                  <a:lnTo>
                    <a:pt x="401" y="529"/>
                  </a:lnTo>
                  <a:lnTo>
                    <a:pt x="394" y="523"/>
                  </a:lnTo>
                  <a:lnTo>
                    <a:pt x="388" y="516"/>
                  </a:lnTo>
                  <a:lnTo>
                    <a:pt x="388" y="510"/>
                  </a:lnTo>
                  <a:lnTo>
                    <a:pt x="394" y="510"/>
                  </a:lnTo>
                  <a:lnTo>
                    <a:pt x="401" y="510"/>
                  </a:lnTo>
                  <a:lnTo>
                    <a:pt x="407" y="510"/>
                  </a:lnTo>
                  <a:lnTo>
                    <a:pt x="427" y="516"/>
                  </a:lnTo>
                  <a:lnTo>
                    <a:pt x="433" y="516"/>
                  </a:lnTo>
                  <a:lnTo>
                    <a:pt x="446" y="516"/>
                  </a:lnTo>
                  <a:lnTo>
                    <a:pt x="459" y="516"/>
                  </a:lnTo>
                  <a:lnTo>
                    <a:pt x="472" y="523"/>
                  </a:lnTo>
                  <a:lnTo>
                    <a:pt x="485" y="523"/>
                  </a:lnTo>
                  <a:lnTo>
                    <a:pt x="562" y="536"/>
                  </a:lnTo>
                  <a:lnTo>
                    <a:pt x="640" y="548"/>
                  </a:lnTo>
                  <a:lnTo>
                    <a:pt x="666" y="561"/>
                  </a:lnTo>
                  <a:lnTo>
                    <a:pt x="679" y="561"/>
                  </a:lnTo>
                  <a:lnTo>
                    <a:pt x="685" y="561"/>
                  </a:lnTo>
                  <a:lnTo>
                    <a:pt x="692" y="561"/>
                  </a:lnTo>
                  <a:lnTo>
                    <a:pt x="692" y="548"/>
                  </a:lnTo>
                  <a:lnTo>
                    <a:pt x="685" y="529"/>
                  </a:lnTo>
                  <a:lnTo>
                    <a:pt x="672" y="490"/>
                  </a:lnTo>
                  <a:lnTo>
                    <a:pt x="666" y="484"/>
                  </a:lnTo>
                  <a:lnTo>
                    <a:pt x="666" y="477"/>
                  </a:lnTo>
                  <a:lnTo>
                    <a:pt x="666" y="471"/>
                  </a:lnTo>
                  <a:lnTo>
                    <a:pt x="659" y="458"/>
                  </a:lnTo>
                  <a:lnTo>
                    <a:pt x="666" y="458"/>
                  </a:lnTo>
                  <a:lnTo>
                    <a:pt x="666" y="452"/>
                  </a:lnTo>
                  <a:lnTo>
                    <a:pt x="679" y="452"/>
                  </a:lnTo>
                  <a:lnTo>
                    <a:pt x="711" y="490"/>
                  </a:lnTo>
                  <a:lnTo>
                    <a:pt x="730" y="503"/>
                  </a:lnTo>
                  <a:lnTo>
                    <a:pt x="737" y="510"/>
                  </a:lnTo>
                  <a:lnTo>
                    <a:pt x="750" y="516"/>
                  </a:lnTo>
                  <a:lnTo>
                    <a:pt x="763" y="503"/>
                  </a:lnTo>
                  <a:lnTo>
                    <a:pt x="763" y="439"/>
                  </a:lnTo>
                  <a:lnTo>
                    <a:pt x="769" y="406"/>
                  </a:lnTo>
                  <a:lnTo>
                    <a:pt x="769" y="368"/>
                  </a:lnTo>
                  <a:lnTo>
                    <a:pt x="769" y="265"/>
                  </a:lnTo>
                  <a:lnTo>
                    <a:pt x="776" y="258"/>
                  </a:lnTo>
                  <a:lnTo>
                    <a:pt x="782" y="252"/>
                  </a:lnTo>
                  <a:lnTo>
                    <a:pt x="788" y="258"/>
                  </a:lnTo>
                  <a:lnTo>
                    <a:pt x="795" y="335"/>
                  </a:lnTo>
                  <a:lnTo>
                    <a:pt x="808" y="342"/>
                  </a:lnTo>
                  <a:lnTo>
                    <a:pt x="821" y="348"/>
                  </a:lnTo>
                  <a:lnTo>
                    <a:pt x="827" y="355"/>
                  </a:lnTo>
                  <a:lnTo>
                    <a:pt x="834" y="368"/>
                  </a:lnTo>
                  <a:lnTo>
                    <a:pt x="840" y="394"/>
                  </a:lnTo>
                  <a:lnTo>
                    <a:pt x="840" y="406"/>
                  </a:lnTo>
                  <a:lnTo>
                    <a:pt x="847" y="413"/>
                  </a:lnTo>
                  <a:lnTo>
                    <a:pt x="847" y="419"/>
                  </a:lnTo>
                  <a:lnTo>
                    <a:pt x="847" y="426"/>
                  </a:lnTo>
                  <a:lnTo>
                    <a:pt x="853" y="426"/>
                  </a:lnTo>
                  <a:lnTo>
                    <a:pt x="866" y="432"/>
                  </a:lnTo>
                  <a:lnTo>
                    <a:pt x="872" y="432"/>
                  </a:lnTo>
                  <a:lnTo>
                    <a:pt x="879" y="432"/>
                  </a:lnTo>
                  <a:lnTo>
                    <a:pt x="885" y="426"/>
                  </a:lnTo>
                  <a:lnTo>
                    <a:pt x="885" y="419"/>
                  </a:lnTo>
                  <a:lnTo>
                    <a:pt x="885" y="413"/>
                  </a:lnTo>
                  <a:lnTo>
                    <a:pt x="892" y="406"/>
                  </a:lnTo>
                  <a:lnTo>
                    <a:pt x="898" y="413"/>
                  </a:lnTo>
                  <a:lnTo>
                    <a:pt x="905" y="406"/>
                  </a:lnTo>
                  <a:lnTo>
                    <a:pt x="911" y="394"/>
                  </a:lnTo>
                  <a:lnTo>
                    <a:pt x="931" y="355"/>
                  </a:lnTo>
                  <a:lnTo>
                    <a:pt x="944" y="335"/>
                  </a:lnTo>
                  <a:lnTo>
                    <a:pt x="950" y="323"/>
                  </a:lnTo>
                  <a:lnTo>
                    <a:pt x="950" y="316"/>
                  </a:lnTo>
                  <a:lnTo>
                    <a:pt x="956" y="303"/>
                  </a:lnTo>
                  <a:lnTo>
                    <a:pt x="963" y="290"/>
                  </a:lnTo>
                  <a:lnTo>
                    <a:pt x="969" y="284"/>
                  </a:lnTo>
                  <a:lnTo>
                    <a:pt x="969" y="277"/>
                  </a:lnTo>
                  <a:lnTo>
                    <a:pt x="976" y="265"/>
                  </a:lnTo>
                  <a:lnTo>
                    <a:pt x="982" y="252"/>
                  </a:lnTo>
                  <a:lnTo>
                    <a:pt x="989" y="245"/>
                  </a:lnTo>
                  <a:lnTo>
                    <a:pt x="989" y="239"/>
                  </a:lnTo>
                  <a:lnTo>
                    <a:pt x="995" y="232"/>
                  </a:lnTo>
                  <a:lnTo>
                    <a:pt x="995" y="219"/>
                  </a:lnTo>
                  <a:lnTo>
                    <a:pt x="1002" y="213"/>
                  </a:lnTo>
                  <a:lnTo>
                    <a:pt x="1008" y="200"/>
                  </a:lnTo>
                  <a:lnTo>
                    <a:pt x="1047" y="123"/>
                  </a:lnTo>
                  <a:lnTo>
                    <a:pt x="1073" y="84"/>
                  </a:lnTo>
                  <a:lnTo>
                    <a:pt x="1079" y="71"/>
                  </a:lnTo>
                  <a:lnTo>
                    <a:pt x="1086" y="45"/>
                  </a:lnTo>
                  <a:lnTo>
                    <a:pt x="1092" y="32"/>
                  </a:lnTo>
                  <a:lnTo>
                    <a:pt x="1105" y="26"/>
                  </a:lnTo>
                  <a:lnTo>
                    <a:pt x="1112" y="13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FFB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204"/>
            <p:cNvSpPr>
              <a:spLocks/>
            </p:cNvSpPr>
            <p:nvPr/>
          </p:nvSpPr>
          <p:spPr bwMode="auto">
            <a:xfrm>
              <a:off x="3190" y="2448"/>
              <a:ext cx="45" cy="26"/>
            </a:xfrm>
            <a:custGeom>
              <a:avLst/>
              <a:gdLst>
                <a:gd name="T0" fmla="*/ 45 w 45"/>
                <a:gd name="T1" fmla="*/ 0 h 26"/>
                <a:gd name="T2" fmla="*/ 45 w 45"/>
                <a:gd name="T3" fmla="*/ 7 h 26"/>
                <a:gd name="T4" fmla="*/ 39 w 45"/>
                <a:gd name="T5" fmla="*/ 13 h 26"/>
                <a:gd name="T6" fmla="*/ 26 w 45"/>
                <a:gd name="T7" fmla="*/ 20 h 26"/>
                <a:gd name="T8" fmla="*/ 20 w 45"/>
                <a:gd name="T9" fmla="*/ 20 h 26"/>
                <a:gd name="T10" fmla="*/ 13 w 45"/>
                <a:gd name="T11" fmla="*/ 20 h 26"/>
                <a:gd name="T12" fmla="*/ 7 w 45"/>
                <a:gd name="T13" fmla="*/ 26 h 26"/>
                <a:gd name="T14" fmla="*/ 0 w 45"/>
                <a:gd name="T15" fmla="*/ 20 h 26"/>
                <a:gd name="T16" fmla="*/ 7 w 45"/>
                <a:gd name="T17" fmla="*/ 13 h 26"/>
                <a:gd name="T18" fmla="*/ 7 w 45"/>
                <a:gd name="T19" fmla="*/ 7 h 26"/>
                <a:gd name="T20" fmla="*/ 20 w 45"/>
                <a:gd name="T21" fmla="*/ 7 h 26"/>
                <a:gd name="T22" fmla="*/ 45 w 45"/>
                <a:gd name="T23" fmla="*/ 0 h 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26"/>
                <a:gd name="T38" fmla="*/ 45 w 45"/>
                <a:gd name="T39" fmla="*/ 26 h 2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26">
                  <a:moveTo>
                    <a:pt x="45" y="0"/>
                  </a:moveTo>
                  <a:lnTo>
                    <a:pt x="45" y="7"/>
                  </a:lnTo>
                  <a:lnTo>
                    <a:pt x="39" y="13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3" y="20"/>
                  </a:lnTo>
                  <a:lnTo>
                    <a:pt x="7" y="26"/>
                  </a:lnTo>
                  <a:lnTo>
                    <a:pt x="0" y="20"/>
                  </a:lnTo>
                  <a:lnTo>
                    <a:pt x="7" y="13"/>
                  </a:lnTo>
                  <a:lnTo>
                    <a:pt x="7" y="7"/>
                  </a:lnTo>
                  <a:lnTo>
                    <a:pt x="20" y="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205"/>
            <p:cNvSpPr>
              <a:spLocks/>
            </p:cNvSpPr>
            <p:nvPr/>
          </p:nvSpPr>
          <p:spPr bwMode="auto">
            <a:xfrm>
              <a:off x="2538" y="2371"/>
              <a:ext cx="633" cy="600"/>
            </a:xfrm>
            <a:custGeom>
              <a:avLst/>
              <a:gdLst>
                <a:gd name="T0" fmla="*/ 491 w 633"/>
                <a:gd name="T1" fmla="*/ 116 h 600"/>
                <a:gd name="T2" fmla="*/ 407 w 633"/>
                <a:gd name="T3" fmla="*/ 200 h 600"/>
                <a:gd name="T4" fmla="*/ 439 w 633"/>
                <a:gd name="T5" fmla="*/ 232 h 600"/>
                <a:gd name="T6" fmla="*/ 497 w 633"/>
                <a:gd name="T7" fmla="*/ 213 h 600"/>
                <a:gd name="T8" fmla="*/ 549 w 633"/>
                <a:gd name="T9" fmla="*/ 226 h 600"/>
                <a:gd name="T10" fmla="*/ 542 w 633"/>
                <a:gd name="T11" fmla="*/ 252 h 600"/>
                <a:gd name="T12" fmla="*/ 600 w 633"/>
                <a:gd name="T13" fmla="*/ 271 h 600"/>
                <a:gd name="T14" fmla="*/ 581 w 633"/>
                <a:gd name="T15" fmla="*/ 277 h 600"/>
                <a:gd name="T16" fmla="*/ 549 w 633"/>
                <a:gd name="T17" fmla="*/ 277 h 600"/>
                <a:gd name="T18" fmla="*/ 529 w 633"/>
                <a:gd name="T19" fmla="*/ 297 h 600"/>
                <a:gd name="T20" fmla="*/ 568 w 633"/>
                <a:gd name="T21" fmla="*/ 303 h 600"/>
                <a:gd name="T22" fmla="*/ 626 w 633"/>
                <a:gd name="T23" fmla="*/ 329 h 600"/>
                <a:gd name="T24" fmla="*/ 620 w 633"/>
                <a:gd name="T25" fmla="*/ 342 h 600"/>
                <a:gd name="T26" fmla="*/ 581 w 633"/>
                <a:gd name="T27" fmla="*/ 329 h 600"/>
                <a:gd name="T28" fmla="*/ 510 w 633"/>
                <a:gd name="T29" fmla="*/ 329 h 600"/>
                <a:gd name="T30" fmla="*/ 484 w 633"/>
                <a:gd name="T31" fmla="*/ 355 h 600"/>
                <a:gd name="T32" fmla="*/ 523 w 633"/>
                <a:gd name="T33" fmla="*/ 381 h 600"/>
                <a:gd name="T34" fmla="*/ 510 w 633"/>
                <a:gd name="T35" fmla="*/ 381 h 600"/>
                <a:gd name="T36" fmla="*/ 478 w 633"/>
                <a:gd name="T37" fmla="*/ 393 h 600"/>
                <a:gd name="T38" fmla="*/ 394 w 633"/>
                <a:gd name="T39" fmla="*/ 348 h 600"/>
                <a:gd name="T40" fmla="*/ 368 w 633"/>
                <a:gd name="T41" fmla="*/ 361 h 600"/>
                <a:gd name="T42" fmla="*/ 329 w 633"/>
                <a:gd name="T43" fmla="*/ 381 h 600"/>
                <a:gd name="T44" fmla="*/ 329 w 633"/>
                <a:gd name="T45" fmla="*/ 464 h 600"/>
                <a:gd name="T46" fmla="*/ 336 w 633"/>
                <a:gd name="T47" fmla="*/ 561 h 600"/>
                <a:gd name="T48" fmla="*/ 316 w 633"/>
                <a:gd name="T49" fmla="*/ 593 h 600"/>
                <a:gd name="T50" fmla="*/ 310 w 633"/>
                <a:gd name="T51" fmla="*/ 529 h 600"/>
                <a:gd name="T52" fmla="*/ 303 w 633"/>
                <a:gd name="T53" fmla="*/ 452 h 600"/>
                <a:gd name="T54" fmla="*/ 284 w 633"/>
                <a:gd name="T55" fmla="*/ 419 h 600"/>
                <a:gd name="T56" fmla="*/ 277 w 633"/>
                <a:gd name="T57" fmla="*/ 374 h 600"/>
                <a:gd name="T58" fmla="*/ 252 w 633"/>
                <a:gd name="T59" fmla="*/ 355 h 600"/>
                <a:gd name="T60" fmla="*/ 206 w 633"/>
                <a:gd name="T61" fmla="*/ 432 h 600"/>
                <a:gd name="T62" fmla="*/ 129 w 633"/>
                <a:gd name="T63" fmla="*/ 529 h 600"/>
                <a:gd name="T64" fmla="*/ 142 w 633"/>
                <a:gd name="T65" fmla="*/ 503 h 600"/>
                <a:gd name="T66" fmla="*/ 168 w 633"/>
                <a:gd name="T67" fmla="*/ 445 h 600"/>
                <a:gd name="T68" fmla="*/ 148 w 633"/>
                <a:gd name="T69" fmla="*/ 432 h 600"/>
                <a:gd name="T70" fmla="*/ 206 w 633"/>
                <a:gd name="T71" fmla="*/ 355 h 600"/>
                <a:gd name="T72" fmla="*/ 155 w 633"/>
                <a:gd name="T73" fmla="*/ 368 h 600"/>
                <a:gd name="T74" fmla="*/ 6 w 633"/>
                <a:gd name="T75" fmla="*/ 406 h 600"/>
                <a:gd name="T76" fmla="*/ 25 w 633"/>
                <a:gd name="T77" fmla="*/ 381 h 600"/>
                <a:gd name="T78" fmla="*/ 51 w 633"/>
                <a:gd name="T79" fmla="*/ 361 h 600"/>
                <a:gd name="T80" fmla="*/ 90 w 633"/>
                <a:gd name="T81" fmla="*/ 348 h 600"/>
                <a:gd name="T82" fmla="*/ 122 w 633"/>
                <a:gd name="T83" fmla="*/ 322 h 600"/>
                <a:gd name="T84" fmla="*/ 148 w 633"/>
                <a:gd name="T85" fmla="*/ 290 h 600"/>
                <a:gd name="T86" fmla="*/ 103 w 633"/>
                <a:gd name="T87" fmla="*/ 258 h 600"/>
                <a:gd name="T88" fmla="*/ 116 w 633"/>
                <a:gd name="T89" fmla="*/ 245 h 600"/>
                <a:gd name="T90" fmla="*/ 155 w 633"/>
                <a:gd name="T91" fmla="*/ 271 h 600"/>
                <a:gd name="T92" fmla="*/ 187 w 633"/>
                <a:gd name="T93" fmla="*/ 258 h 600"/>
                <a:gd name="T94" fmla="*/ 206 w 633"/>
                <a:gd name="T95" fmla="*/ 271 h 600"/>
                <a:gd name="T96" fmla="*/ 239 w 633"/>
                <a:gd name="T97" fmla="*/ 277 h 600"/>
                <a:gd name="T98" fmla="*/ 277 w 633"/>
                <a:gd name="T99" fmla="*/ 226 h 600"/>
                <a:gd name="T100" fmla="*/ 310 w 633"/>
                <a:gd name="T101" fmla="*/ 181 h 600"/>
                <a:gd name="T102" fmla="*/ 329 w 633"/>
                <a:gd name="T103" fmla="*/ 122 h 600"/>
                <a:gd name="T104" fmla="*/ 329 w 633"/>
                <a:gd name="T105" fmla="*/ 161 h 600"/>
                <a:gd name="T106" fmla="*/ 303 w 633"/>
                <a:gd name="T107" fmla="*/ 239 h 600"/>
                <a:gd name="T108" fmla="*/ 355 w 633"/>
                <a:gd name="T109" fmla="*/ 187 h 600"/>
                <a:gd name="T110" fmla="*/ 361 w 633"/>
                <a:gd name="T111" fmla="*/ 219 h 600"/>
                <a:gd name="T112" fmla="*/ 426 w 633"/>
                <a:gd name="T113" fmla="*/ 142 h 600"/>
                <a:gd name="T114" fmla="*/ 445 w 633"/>
                <a:gd name="T115" fmla="*/ 122 h 600"/>
                <a:gd name="T116" fmla="*/ 471 w 633"/>
                <a:gd name="T117" fmla="*/ 122 h 600"/>
                <a:gd name="T118" fmla="*/ 555 w 633"/>
                <a:gd name="T119" fmla="*/ 13 h 6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33"/>
                <a:gd name="T181" fmla="*/ 0 h 600"/>
                <a:gd name="T182" fmla="*/ 633 w 633"/>
                <a:gd name="T183" fmla="*/ 600 h 6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33" h="600">
                  <a:moveTo>
                    <a:pt x="555" y="51"/>
                  </a:moveTo>
                  <a:lnTo>
                    <a:pt x="555" y="58"/>
                  </a:lnTo>
                  <a:lnTo>
                    <a:pt x="536" y="77"/>
                  </a:lnTo>
                  <a:lnTo>
                    <a:pt x="510" y="90"/>
                  </a:lnTo>
                  <a:lnTo>
                    <a:pt x="491" y="116"/>
                  </a:lnTo>
                  <a:lnTo>
                    <a:pt x="471" y="135"/>
                  </a:lnTo>
                  <a:lnTo>
                    <a:pt x="452" y="148"/>
                  </a:lnTo>
                  <a:lnTo>
                    <a:pt x="432" y="168"/>
                  </a:lnTo>
                  <a:lnTo>
                    <a:pt x="413" y="193"/>
                  </a:lnTo>
                  <a:lnTo>
                    <a:pt x="407" y="200"/>
                  </a:lnTo>
                  <a:lnTo>
                    <a:pt x="407" y="213"/>
                  </a:lnTo>
                  <a:lnTo>
                    <a:pt x="413" y="226"/>
                  </a:lnTo>
                  <a:lnTo>
                    <a:pt x="420" y="232"/>
                  </a:lnTo>
                  <a:lnTo>
                    <a:pt x="432" y="232"/>
                  </a:lnTo>
                  <a:lnTo>
                    <a:pt x="439" y="232"/>
                  </a:lnTo>
                  <a:lnTo>
                    <a:pt x="445" y="232"/>
                  </a:lnTo>
                  <a:lnTo>
                    <a:pt x="458" y="226"/>
                  </a:lnTo>
                  <a:lnTo>
                    <a:pt x="471" y="219"/>
                  </a:lnTo>
                  <a:lnTo>
                    <a:pt x="484" y="219"/>
                  </a:lnTo>
                  <a:lnTo>
                    <a:pt x="497" y="213"/>
                  </a:lnTo>
                  <a:lnTo>
                    <a:pt x="529" y="213"/>
                  </a:lnTo>
                  <a:lnTo>
                    <a:pt x="555" y="219"/>
                  </a:lnTo>
                  <a:lnTo>
                    <a:pt x="562" y="219"/>
                  </a:lnTo>
                  <a:lnTo>
                    <a:pt x="555" y="219"/>
                  </a:lnTo>
                  <a:lnTo>
                    <a:pt x="549" y="226"/>
                  </a:lnTo>
                  <a:lnTo>
                    <a:pt x="542" y="226"/>
                  </a:lnTo>
                  <a:lnTo>
                    <a:pt x="536" y="226"/>
                  </a:lnTo>
                  <a:lnTo>
                    <a:pt x="536" y="232"/>
                  </a:lnTo>
                  <a:lnTo>
                    <a:pt x="536" y="239"/>
                  </a:lnTo>
                  <a:lnTo>
                    <a:pt x="542" y="252"/>
                  </a:lnTo>
                  <a:lnTo>
                    <a:pt x="549" y="258"/>
                  </a:lnTo>
                  <a:lnTo>
                    <a:pt x="555" y="264"/>
                  </a:lnTo>
                  <a:lnTo>
                    <a:pt x="568" y="264"/>
                  </a:lnTo>
                  <a:lnTo>
                    <a:pt x="588" y="264"/>
                  </a:lnTo>
                  <a:lnTo>
                    <a:pt x="600" y="271"/>
                  </a:lnTo>
                  <a:lnTo>
                    <a:pt x="607" y="277"/>
                  </a:lnTo>
                  <a:lnTo>
                    <a:pt x="607" y="284"/>
                  </a:lnTo>
                  <a:lnTo>
                    <a:pt x="594" y="284"/>
                  </a:lnTo>
                  <a:lnTo>
                    <a:pt x="581" y="277"/>
                  </a:lnTo>
                  <a:lnTo>
                    <a:pt x="575" y="277"/>
                  </a:lnTo>
                  <a:lnTo>
                    <a:pt x="568" y="277"/>
                  </a:lnTo>
                  <a:lnTo>
                    <a:pt x="562" y="277"/>
                  </a:lnTo>
                  <a:lnTo>
                    <a:pt x="555" y="277"/>
                  </a:lnTo>
                  <a:lnTo>
                    <a:pt x="549" y="277"/>
                  </a:lnTo>
                  <a:lnTo>
                    <a:pt x="536" y="277"/>
                  </a:lnTo>
                  <a:lnTo>
                    <a:pt x="529" y="277"/>
                  </a:lnTo>
                  <a:lnTo>
                    <a:pt x="529" y="284"/>
                  </a:lnTo>
                  <a:lnTo>
                    <a:pt x="529" y="290"/>
                  </a:lnTo>
                  <a:lnTo>
                    <a:pt x="529" y="297"/>
                  </a:lnTo>
                  <a:lnTo>
                    <a:pt x="536" y="310"/>
                  </a:lnTo>
                  <a:lnTo>
                    <a:pt x="542" y="310"/>
                  </a:lnTo>
                  <a:lnTo>
                    <a:pt x="555" y="310"/>
                  </a:lnTo>
                  <a:lnTo>
                    <a:pt x="562" y="303"/>
                  </a:lnTo>
                  <a:lnTo>
                    <a:pt x="568" y="303"/>
                  </a:lnTo>
                  <a:lnTo>
                    <a:pt x="581" y="297"/>
                  </a:lnTo>
                  <a:lnTo>
                    <a:pt x="588" y="303"/>
                  </a:lnTo>
                  <a:lnTo>
                    <a:pt x="594" y="316"/>
                  </a:lnTo>
                  <a:lnTo>
                    <a:pt x="613" y="322"/>
                  </a:lnTo>
                  <a:lnTo>
                    <a:pt x="626" y="329"/>
                  </a:lnTo>
                  <a:lnTo>
                    <a:pt x="633" y="335"/>
                  </a:lnTo>
                  <a:lnTo>
                    <a:pt x="633" y="348"/>
                  </a:lnTo>
                  <a:lnTo>
                    <a:pt x="626" y="348"/>
                  </a:lnTo>
                  <a:lnTo>
                    <a:pt x="620" y="342"/>
                  </a:lnTo>
                  <a:lnTo>
                    <a:pt x="620" y="335"/>
                  </a:lnTo>
                  <a:lnTo>
                    <a:pt x="613" y="329"/>
                  </a:lnTo>
                  <a:lnTo>
                    <a:pt x="607" y="329"/>
                  </a:lnTo>
                  <a:lnTo>
                    <a:pt x="594" y="329"/>
                  </a:lnTo>
                  <a:lnTo>
                    <a:pt x="581" y="329"/>
                  </a:lnTo>
                  <a:lnTo>
                    <a:pt x="575" y="335"/>
                  </a:lnTo>
                  <a:lnTo>
                    <a:pt x="562" y="335"/>
                  </a:lnTo>
                  <a:lnTo>
                    <a:pt x="549" y="335"/>
                  </a:lnTo>
                  <a:lnTo>
                    <a:pt x="523" y="329"/>
                  </a:lnTo>
                  <a:lnTo>
                    <a:pt x="510" y="329"/>
                  </a:lnTo>
                  <a:lnTo>
                    <a:pt x="504" y="329"/>
                  </a:lnTo>
                  <a:lnTo>
                    <a:pt x="491" y="335"/>
                  </a:lnTo>
                  <a:lnTo>
                    <a:pt x="491" y="342"/>
                  </a:lnTo>
                  <a:lnTo>
                    <a:pt x="484" y="342"/>
                  </a:lnTo>
                  <a:lnTo>
                    <a:pt x="484" y="355"/>
                  </a:lnTo>
                  <a:lnTo>
                    <a:pt x="491" y="355"/>
                  </a:lnTo>
                  <a:lnTo>
                    <a:pt x="497" y="361"/>
                  </a:lnTo>
                  <a:lnTo>
                    <a:pt x="510" y="368"/>
                  </a:lnTo>
                  <a:lnTo>
                    <a:pt x="523" y="374"/>
                  </a:lnTo>
                  <a:lnTo>
                    <a:pt x="523" y="381"/>
                  </a:lnTo>
                  <a:lnTo>
                    <a:pt x="529" y="381"/>
                  </a:lnTo>
                  <a:lnTo>
                    <a:pt x="529" y="387"/>
                  </a:lnTo>
                  <a:lnTo>
                    <a:pt x="516" y="381"/>
                  </a:lnTo>
                  <a:lnTo>
                    <a:pt x="510" y="381"/>
                  </a:lnTo>
                  <a:lnTo>
                    <a:pt x="504" y="387"/>
                  </a:lnTo>
                  <a:lnTo>
                    <a:pt x="497" y="393"/>
                  </a:lnTo>
                  <a:lnTo>
                    <a:pt x="497" y="400"/>
                  </a:lnTo>
                  <a:lnTo>
                    <a:pt x="497" y="406"/>
                  </a:lnTo>
                  <a:lnTo>
                    <a:pt x="478" y="393"/>
                  </a:lnTo>
                  <a:lnTo>
                    <a:pt x="458" y="381"/>
                  </a:lnTo>
                  <a:lnTo>
                    <a:pt x="432" y="368"/>
                  </a:lnTo>
                  <a:lnTo>
                    <a:pt x="420" y="361"/>
                  </a:lnTo>
                  <a:lnTo>
                    <a:pt x="407" y="361"/>
                  </a:lnTo>
                  <a:lnTo>
                    <a:pt x="394" y="348"/>
                  </a:lnTo>
                  <a:lnTo>
                    <a:pt x="387" y="348"/>
                  </a:lnTo>
                  <a:lnTo>
                    <a:pt x="381" y="342"/>
                  </a:lnTo>
                  <a:lnTo>
                    <a:pt x="374" y="355"/>
                  </a:lnTo>
                  <a:lnTo>
                    <a:pt x="368" y="361"/>
                  </a:lnTo>
                  <a:lnTo>
                    <a:pt x="355" y="368"/>
                  </a:lnTo>
                  <a:lnTo>
                    <a:pt x="348" y="381"/>
                  </a:lnTo>
                  <a:lnTo>
                    <a:pt x="342" y="381"/>
                  </a:lnTo>
                  <a:lnTo>
                    <a:pt x="336" y="381"/>
                  </a:lnTo>
                  <a:lnTo>
                    <a:pt x="329" y="381"/>
                  </a:lnTo>
                  <a:lnTo>
                    <a:pt x="323" y="387"/>
                  </a:lnTo>
                  <a:lnTo>
                    <a:pt x="329" y="432"/>
                  </a:lnTo>
                  <a:lnTo>
                    <a:pt x="329" y="452"/>
                  </a:lnTo>
                  <a:lnTo>
                    <a:pt x="329" y="471"/>
                  </a:lnTo>
                  <a:lnTo>
                    <a:pt x="329" y="464"/>
                  </a:lnTo>
                  <a:lnTo>
                    <a:pt x="323" y="464"/>
                  </a:lnTo>
                  <a:lnTo>
                    <a:pt x="323" y="548"/>
                  </a:lnTo>
                  <a:lnTo>
                    <a:pt x="329" y="548"/>
                  </a:lnTo>
                  <a:lnTo>
                    <a:pt x="329" y="555"/>
                  </a:lnTo>
                  <a:lnTo>
                    <a:pt x="336" y="561"/>
                  </a:lnTo>
                  <a:lnTo>
                    <a:pt x="336" y="568"/>
                  </a:lnTo>
                  <a:lnTo>
                    <a:pt x="329" y="600"/>
                  </a:lnTo>
                  <a:lnTo>
                    <a:pt x="323" y="600"/>
                  </a:lnTo>
                  <a:lnTo>
                    <a:pt x="316" y="593"/>
                  </a:lnTo>
                  <a:lnTo>
                    <a:pt x="310" y="587"/>
                  </a:lnTo>
                  <a:lnTo>
                    <a:pt x="310" y="574"/>
                  </a:lnTo>
                  <a:lnTo>
                    <a:pt x="316" y="548"/>
                  </a:lnTo>
                  <a:lnTo>
                    <a:pt x="316" y="535"/>
                  </a:lnTo>
                  <a:lnTo>
                    <a:pt x="310" y="529"/>
                  </a:lnTo>
                  <a:lnTo>
                    <a:pt x="303" y="516"/>
                  </a:lnTo>
                  <a:lnTo>
                    <a:pt x="297" y="510"/>
                  </a:lnTo>
                  <a:lnTo>
                    <a:pt x="297" y="490"/>
                  </a:lnTo>
                  <a:lnTo>
                    <a:pt x="303" y="464"/>
                  </a:lnTo>
                  <a:lnTo>
                    <a:pt x="303" y="452"/>
                  </a:lnTo>
                  <a:lnTo>
                    <a:pt x="297" y="445"/>
                  </a:lnTo>
                  <a:lnTo>
                    <a:pt x="297" y="432"/>
                  </a:lnTo>
                  <a:lnTo>
                    <a:pt x="290" y="432"/>
                  </a:lnTo>
                  <a:lnTo>
                    <a:pt x="284" y="426"/>
                  </a:lnTo>
                  <a:lnTo>
                    <a:pt x="284" y="419"/>
                  </a:lnTo>
                  <a:lnTo>
                    <a:pt x="290" y="406"/>
                  </a:lnTo>
                  <a:lnTo>
                    <a:pt x="290" y="393"/>
                  </a:lnTo>
                  <a:lnTo>
                    <a:pt x="290" y="387"/>
                  </a:lnTo>
                  <a:lnTo>
                    <a:pt x="284" y="381"/>
                  </a:lnTo>
                  <a:lnTo>
                    <a:pt x="277" y="374"/>
                  </a:lnTo>
                  <a:lnTo>
                    <a:pt x="271" y="368"/>
                  </a:lnTo>
                  <a:lnTo>
                    <a:pt x="264" y="361"/>
                  </a:lnTo>
                  <a:lnTo>
                    <a:pt x="258" y="355"/>
                  </a:lnTo>
                  <a:lnTo>
                    <a:pt x="258" y="348"/>
                  </a:lnTo>
                  <a:lnTo>
                    <a:pt x="252" y="355"/>
                  </a:lnTo>
                  <a:lnTo>
                    <a:pt x="245" y="361"/>
                  </a:lnTo>
                  <a:lnTo>
                    <a:pt x="239" y="374"/>
                  </a:lnTo>
                  <a:lnTo>
                    <a:pt x="226" y="387"/>
                  </a:lnTo>
                  <a:lnTo>
                    <a:pt x="219" y="400"/>
                  </a:lnTo>
                  <a:lnTo>
                    <a:pt x="206" y="432"/>
                  </a:lnTo>
                  <a:lnTo>
                    <a:pt x="193" y="445"/>
                  </a:lnTo>
                  <a:lnTo>
                    <a:pt x="193" y="452"/>
                  </a:lnTo>
                  <a:lnTo>
                    <a:pt x="180" y="458"/>
                  </a:lnTo>
                  <a:lnTo>
                    <a:pt x="148" y="503"/>
                  </a:lnTo>
                  <a:lnTo>
                    <a:pt x="129" y="529"/>
                  </a:lnTo>
                  <a:lnTo>
                    <a:pt x="122" y="535"/>
                  </a:lnTo>
                  <a:lnTo>
                    <a:pt x="109" y="548"/>
                  </a:lnTo>
                  <a:lnTo>
                    <a:pt x="116" y="535"/>
                  </a:lnTo>
                  <a:lnTo>
                    <a:pt x="129" y="523"/>
                  </a:lnTo>
                  <a:lnTo>
                    <a:pt x="142" y="503"/>
                  </a:lnTo>
                  <a:lnTo>
                    <a:pt x="148" y="484"/>
                  </a:lnTo>
                  <a:lnTo>
                    <a:pt x="142" y="477"/>
                  </a:lnTo>
                  <a:lnTo>
                    <a:pt x="155" y="471"/>
                  </a:lnTo>
                  <a:lnTo>
                    <a:pt x="161" y="458"/>
                  </a:lnTo>
                  <a:lnTo>
                    <a:pt x="168" y="445"/>
                  </a:lnTo>
                  <a:lnTo>
                    <a:pt x="174" y="426"/>
                  </a:lnTo>
                  <a:lnTo>
                    <a:pt x="168" y="426"/>
                  </a:lnTo>
                  <a:lnTo>
                    <a:pt x="161" y="426"/>
                  </a:lnTo>
                  <a:lnTo>
                    <a:pt x="148" y="439"/>
                  </a:lnTo>
                  <a:lnTo>
                    <a:pt x="148" y="432"/>
                  </a:lnTo>
                  <a:lnTo>
                    <a:pt x="180" y="400"/>
                  </a:lnTo>
                  <a:lnTo>
                    <a:pt x="200" y="381"/>
                  </a:lnTo>
                  <a:lnTo>
                    <a:pt x="200" y="368"/>
                  </a:lnTo>
                  <a:lnTo>
                    <a:pt x="206" y="368"/>
                  </a:lnTo>
                  <a:lnTo>
                    <a:pt x="206" y="355"/>
                  </a:lnTo>
                  <a:lnTo>
                    <a:pt x="200" y="355"/>
                  </a:lnTo>
                  <a:lnTo>
                    <a:pt x="193" y="361"/>
                  </a:lnTo>
                  <a:lnTo>
                    <a:pt x="180" y="368"/>
                  </a:lnTo>
                  <a:lnTo>
                    <a:pt x="155" y="368"/>
                  </a:lnTo>
                  <a:lnTo>
                    <a:pt x="135" y="374"/>
                  </a:lnTo>
                  <a:lnTo>
                    <a:pt x="90" y="387"/>
                  </a:lnTo>
                  <a:lnTo>
                    <a:pt x="45" y="400"/>
                  </a:lnTo>
                  <a:lnTo>
                    <a:pt x="0" y="413"/>
                  </a:lnTo>
                  <a:lnTo>
                    <a:pt x="6" y="406"/>
                  </a:lnTo>
                  <a:lnTo>
                    <a:pt x="12" y="400"/>
                  </a:lnTo>
                  <a:lnTo>
                    <a:pt x="32" y="393"/>
                  </a:lnTo>
                  <a:lnTo>
                    <a:pt x="51" y="387"/>
                  </a:lnTo>
                  <a:lnTo>
                    <a:pt x="64" y="381"/>
                  </a:lnTo>
                  <a:lnTo>
                    <a:pt x="25" y="381"/>
                  </a:lnTo>
                  <a:lnTo>
                    <a:pt x="25" y="374"/>
                  </a:lnTo>
                  <a:lnTo>
                    <a:pt x="25" y="368"/>
                  </a:lnTo>
                  <a:lnTo>
                    <a:pt x="32" y="368"/>
                  </a:lnTo>
                  <a:lnTo>
                    <a:pt x="38" y="368"/>
                  </a:lnTo>
                  <a:lnTo>
                    <a:pt x="51" y="361"/>
                  </a:lnTo>
                  <a:lnTo>
                    <a:pt x="58" y="355"/>
                  </a:lnTo>
                  <a:lnTo>
                    <a:pt x="58" y="348"/>
                  </a:lnTo>
                  <a:lnTo>
                    <a:pt x="64" y="348"/>
                  </a:lnTo>
                  <a:lnTo>
                    <a:pt x="77" y="348"/>
                  </a:lnTo>
                  <a:lnTo>
                    <a:pt x="90" y="348"/>
                  </a:lnTo>
                  <a:lnTo>
                    <a:pt x="103" y="348"/>
                  </a:lnTo>
                  <a:lnTo>
                    <a:pt x="109" y="348"/>
                  </a:lnTo>
                  <a:lnTo>
                    <a:pt x="116" y="342"/>
                  </a:lnTo>
                  <a:lnTo>
                    <a:pt x="122" y="335"/>
                  </a:lnTo>
                  <a:lnTo>
                    <a:pt x="122" y="322"/>
                  </a:lnTo>
                  <a:lnTo>
                    <a:pt x="129" y="322"/>
                  </a:lnTo>
                  <a:lnTo>
                    <a:pt x="135" y="316"/>
                  </a:lnTo>
                  <a:lnTo>
                    <a:pt x="142" y="310"/>
                  </a:lnTo>
                  <a:lnTo>
                    <a:pt x="148" y="303"/>
                  </a:lnTo>
                  <a:lnTo>
                    <a:pt x="148" y="290"/>
                  </a:lnTo>
                  <a:lnTo>
                    <a:pt x="142" y="284"/>
                  </a:lnTo>
                  <a:lnTo>
                    <a:pt x="129" y="277"/>
                  </a:lnTo>
                  <a:lnTo>
                    <a:pt x="122" y="271"/>
                  </a:lnTo>
                  <a:lnTo>
                    <a:pt x="109" y="264"/>
                  </a:lnTo>
                  <a:lnTo>
                    <a:pt x="103" y="258"/>
                  </a:lnTo>
                  <a:lnTo>
                    <a:pt x="103" y="252"/>
                  </a:lnTo>
                  <a:lnTo>
                    <a:pt x="103" y="245"/>
                  </a:lnTo>
                  <a:lnTo>
                    <a:pt x="109" y="239"/>
                  </a:lnTo>
                  <a:lnTo>
                    <a:pt x="109" y="232"/>
                  </a:lnTo>
                  <a:lnTo>
                    <a:pt x="116" y="245"/>
                  </a:lnTo>
                  <a:lnTo>
                    <a:pt x="122" y="258"/>
                  </a:lnTo>
                  <a:lnTo>
                    <a:pt x="129" y="264"/>
                  </a:lnTo>
                  <a:lnTo>
                    <a:pt x="142" y="277"/>
                  </a:lnTo>
                  <a:lnTo>
                    <a:pt x="155" y="277"/>
                  </a:lnTo>
                  <a:lnTo>
                    <a:pt x="155" y="271"/>
                  </a:lnTo>
                  <a:lnTo>
                    <a:pt x="161" y="271"/>
                  </a:lnTo>
                  <a:lnTo>
                    <a:pt x="161" y="264"/>
                  </a:lnTo>
                  <a:lnTo>
                    <a:pt x="161" y="258"/>
                  </a:lnTo>
                  <a:lnTo>
                    <a:pt x="187" y="258"/>
                  </a:lnTo>
                  <a:lnTo>
                    <a:pt x="193" y="264"/>
                  </a:lnTo>
                  <a:lnTo>
                    <a:pt x="200" y="264"/>
                  </a:lnTo>
                  <a:lnTo>
                    <a:pt x="206" y="277"/>
                  </a:lnTo>
                  <a:lnTo>
                    <a:pt x="206" y="271"/>
                  </a:lnTo>
                  <a:lnTo>
                    <a:pt x="213" y="271"/>
                  </a:lnTo>
                  <a:lnTo>
                    <a:pt x="219" y="277"/>
                  </a:lnTo>
                  <a:lnTo>
                    <a:pt x="232" y="277"/>
                  </a:lnTo>
                  <a:lnTo>
                    <a:pt x="239" y="277"/>
                  </a:lnTo>
                  <a:lnTo>
                    <a:pt x="245" y="271"/>
                  </a:lnTo>
                  <a:lnTo>
                    <a:pt x="258" y="264"/>
                  </a:lnTo>
                  <a:lnTo>
                    <a:pt x="271" y="252"/>
                  </a:lnTo>
                  <a:lnTo>
                    <a:pt x="271" y="239"/>
                  </a:lnTo>
                  <a:lnTo>
                    <a:pt x="277" y="226"/>
                  </a:lnTo>
                  <a:lnTo>
                    <a:pt x="284" y="213"/>
                  </a:lnTo>
                  <a:lnTo>
                    <a:pt x="284" y="200"/>
                  </a:lnTo>
                  <a:lnTo>
                    <a:pt x="297" y="193"/>
                  </a:lnTo>
                  <a:lnTo>
                    <a:pt x="310" y="187"/>
                  </a:lnTo>
                  <a:lnTo>
                    <a:pt x="310" y="181"/>
                  </a:lnTo>
                  <a:lnTo>
                    <a:pt x="316" y="168"/>
                  </a:lnTo>
                  <a:lnTo>
                    <a:pt x="323" y="148"/>
                  </a:lnTo>
                  <a:lnTo>
                    <a:pt x="329" y="135"/>
                  </a:lnTo>
                  <a:lnTo>
                    <a:pt x="329" y="129"/>
                  </a:lnTo>
                  <a:lnTo>
                    <a:pt x="329" y="122"/>
                  </a:lnTo>
                  <a:lnTo>
                    <a:pt x="342" y="116"/>
                  </a:lnTo>
                  <a:lnTo>
                    <a:pt x="348" y="110"/>
                  </a:lnTo>
                  <a:lnTo>
                    <a:pt x="336" y="142"/>
                  </a:lnTo>
                  <a:lnTo>
                    <a:pt x="329" y="155"/>
                  </a:lnTo>
                  <a:lnTo>
                    <a:pt x="329" y="161"/>
                  </a:lnTo>
                  <a:lnTo>
                    <a:pt x="323" y="168"/>
                  </a:lnTo>
                  <a:lnTo>
                    <a:pt x="310" y="206"/>
                  </a:lnTo>
                  <a:lnTo>
                    <a:pt x="303" y="226"/>
                  </a:lnTo>
                  <a:lnTo>
                    <a:pt x="303" y="239"/>
                  </a:lnTo>
                  <a:lnTo>
                    <a:pt x="303" y="252"/>
                  </a:lnTo>
                  <a:lnTo>
                    <a:pt x="310" y="245"/>
                  </a:lnTo>
                  <a:lnTo>
                    <a:pt x="323" y="239"/>
                  </a:lnTo>
                  <a:lnTo>
                    <a:pt x="336" y="219"/>
                  </a:lnTo>
                  <a:lnTo>
                    <a:pt x="355" y="187"/>
                  </a:lnTo>
                  <a:lnTo>
                    <a:pt x="355" y="193"/>
                  </a:lnTo>
                  <a:lnTo>
                    <a:pt x="355" y="200"/>
                  </a:lnTo>
                  <a:lnTo>
                    <a:pt x="348" y="219"/>
                  </a:lnTo>
                  <a:lnTo>
                    <a:pt x="355" y="219"/>
                  </a:lnTo>
                  <a:lnTo>
                    <a:pt x="361" y="219"/>
                  </a:lnTo>
                  <a:lnTo>
                    <a:pt x="374" y="219"/>
                  </a:lnTo>
                  <a:lnTo>
                    <a:pt x="381" y="206"/>
                  </a:lnTo>
                  <a:lnTo>
                    <a:pt x="387" y="193"/>
                  </a:lnTo>
                  <a:lnTo>
                    <a:pt x="407" y="168"/>
                  </a:lnTo>
                  <a:lnTo>
                    <a:pt x="426" y="142"/>
                  </a:lnTo>
                  <a:lnTo>
                    <a:pt x="432" y="129"/>
                  </a:lnTo>
                  <a:lnTo>
                    <a:pt x="439" y="116"/>
                  </a:lnTo>
                  <a:lnTo>
                    <a:pt x="445" y="116"/>
                  </a:lnTo>
                  <a:lnTo>
                    <a:pt x="445" y="122"/>
                  </a:lnTo>
                  <a:lnTo>
                    <a:pt x="445" y="129"/>
                  </a:lnTo>
                  <a:lnTo>
                    <a:pt x="458" y="129"/>
                  </a:lnTo>
                  <a:lnTo>
                    <a:pt x="465" y="122"/>
                  </a:lnTo>
                  <a:lnTo>
                    <a:pt x="471" y="122"/>
                  </a:lnTo>
                  <a:lnTo>
                    <a:pt x="484" y="110"/>
                  </a:lnTo>
                  <a:lnTo>
                    <a:pt x="497" y="90"/>
                  </a:lnTo>
                  <a:lnTo>
                    <a:pt x="516" y="58"/>
                  </a:lnTo>
                  <a:lnTo>
                    <a:pt x="542" y="32"/>
                  </a:lnTo>
                  <a:lnTo>
                    <a:pt x="555" y="13"/>
                  </a:lnTo>
                  <a:lnTo>
                    <a:pt x="575" y="0"/>
                  </a:lnTo>
                  <a:lnTo>
                    <a:pt x="562" y="26"/>
                  </a:lnTo>
                  <a:lnTo>
                    <a:pt x="555" y="5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206"/>
            <p:cNvSpPr>
              <a:spLocks/>
            </p:cNvSpPr>
            <p:nvPr/>
          </p:nvSpPr>
          <p:spPr bwMode="auto">
            <a:xfrm>
              <a:off x="2983" y="2558"/>
              <a:ext cx="33" cy="19"/>
            </a:xfrm>
            <a:custGeom>
              <a:avLst/>
              <a:gdLst>
                <a:gd name="T0" fmla="*/ 33 w 33"/>
                <a:gd name="T1" fmla="*/ 13 h 19"/>
                <a:gd name="T2" fmla="*/ 20 w 33"/>
                <a:gd name="T3" fmla="*/ 19 h 19"/>
                <a:gd name="T4" fmla="*/ 0 w 33"/>
                <a:gd name="T5" fmla="*/ 19 h 19"/>
                <a:gd name="T6" fmla="*/ 0 w 33"/>
                <a:gd name="T7" fmla="*/ 19 h 19"/>
                <a:gd name="T8" fmla="*/ 0 w 33"/>
                <a:gd name="T9" fmla="*/ 13 h 19"/>
                <a:gd name="T10" fmla="*/ 20 w 33"/>
                <a:gd name="T11" fmla="*/ 0 h 19"/>
                <a:gd name="T12" fmla="*/ 26 w 33"/>
                <a:gd name="T13" fmla="*/ 0 h 19"/>
                <a:gd name="T14" fmla="*/ 26 w 33"/>
                <a:gd name="T15" fmla="*/ 0 h 19"/>
                <a:gd name="T16" fmla="*/ 33 w 33"/>
                <a:gd name="T17" fmla="*/ 0 h 19"/>
                <a:gd name="T18" fmla="*/ 33 w 33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19"/>
                <a:gd name="T32" fmla="*/ 33 w 3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19">
                  <a:moveTo>
                    <a:pt x="33" y="13"/>
                  </a:moveTo>
                  <a:lnTo>
                    <a:pt x="20" y="19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207"/>
            <p:cNvSpPr>
              <a:spLocks/>
            </p:cNvSpPr>
            <p:nvPr/>
          </p:nvSpPr>
          <p:spPr bwMode="auto">
            <a:xfrm>
              <a:off x="3042" y="2577"/>
              <a:ext cx="32" cy="7"/>
            </a:xfrm>
            <a:custGeom>
              <a:avLst/>
              <a:gdLst>
                <a:gd name="T0" fmla="*/ 32 w 32"/>
                <a:gd name="T1" fmla="*/ 0 h 7"/>
                <a:gd name="T2" fmla="*/ 25 w 32"/>
                <a:gd name="T3" fmla="*/ 7 h 7"/>
                <a:gd name="T4" fmla="*/ 19 w 32"/>
                <a:gd name="T5" fmla="*/ 7 h 7"/>
                <a:gd name="T6" fmla="*/ 6 w 32"/>
                <a:gd name="T7" fmla="*/ 7 h 7"/>
                <a:gd name="T8" fmla="*/ 0 w 32"/>
                <a:gd name="T9" fmla="*/ 7 h 7"/>
                <a:gd name="T10" fmla="*/ 0 w 32"/>
                <a:gd name="T11" fmla="*/ 7 h 7"/>
                <a:gd name="T12" fmla="*/ 6 w 32"/>
                <a:gd name="T13" fmla="*/ 7 h 7"/>
                <a:gd name="T14" fmla="*/ 19 w 32"/>
                <a:gd name="T15" fmla="*/ 0 h 7"/>
                <a:gd name="T16" fmla="*/ 25 w 32"/>
                <a:gd name="T17" fmla="*/ 0 h 7"/>
                <a:gd name="T18" fmla="*/ 32 w 32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7"/>
                <a:gd name="T32" fmla="*/ 32 w 32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7">
                  <a:moveTo>
                    <a:pt x="32" y="0"/>
                  </a:moveTo>
                  <a:lnTo>
                    <a:pt x="25" y="7"/>
                  </a:lnTo>
                  <a:lnTo>
                    <a:pt x="19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6" y="7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208"/>
            <p:cNvSpPr>
              <a:spLocks/>
            </p:cNvSpPr>
            <p:nvPr/>
          </p:nvSpPr>
          <p:spPr bwMode="auto">
            <a:xfrm>
              <a:off x="2790" y="2584"/>
              <a:ext cx="19" cy="32"/>
            </a:xfrm>
            <a:custGeom>
              <a:avLst/>
              <a:gdLst>
                <a:gd name="T0" fmla="*/ 19 w 19"/>
                <a:gd name="T1" fmla="*/ 26 h 32"/>
                <a:gd name="T2" fmla="*/ 12 w 19"/>
                <a:gd name="T3" fmla="*/ 26 h 32"/>
                <a:gd name="T4" fmla="*/ 6 w 19"/>
                <a:gd name="T5" fmla="*/ 32 h 32"/>
                <a:gd name="T6" fmla="*/ 6 w 19"/>
                <a:gd name="T7" fmla="*/ 32 h 32"/>
                <a:gd name="T8" fmla="*/ 0 w 19"/>
                <a:gd name="T9" fmla="*/ 26 h 32"/>
                <a:gd name="T10" fmla="*/ 0 w 19"/>
                <a:gd name="T11" fmla="*/ 19 h 32"/>
                <a:gd name="T12" fmla="*/ 0 w 19"/>
                <a:gd name="T13" fmla="*/ 6 h 32"/>
                <a:gd name="T14" fmla="*/ 0 w 19"/>
                <a:gd name="T15" fmla="*/ 0 h 32"/>
                <a:gd name="T16" fmla="*/ 6 w 19"/>
                <a:gd name="T17" fmla="*/ 0 h 32"/>
                <a:gd name="T18" fmla="*/ 6 w 19"/>
                <a:gd name="T19" fmla="*/ 0 h 32"/>
                <a:gd name="T20" fmla="*/ 12 w 19"/>
                <a:gd name="T21" fmla="*/ 6 h 32"/>
                <a:gd name="T22" fmla="*/ 12 w 19"/>
                <a:gd name="T23" fmla="*/ 13 h 32"/>
                <a:gd name="T24" fmla="*/ 12 w 19"/>
                <a:gd name="T25" fmla="*/ 19 h 32"/>
                <a:gd name="T26" fmla="*/ 19 w 19"/>
                <a:gd name="T27" fmla="*/ 26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32"/>
                <a:gd name="T44" fmla="*/ 19 w 19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32">
                  <a:moveTo>
                    <a:pt x="19" y="26"/>
                  </a:moveTo>
                  <a:lnTo>
                    <a:pt x="12" y="26"/>
                  </a:lnTo>
                  <a:lnTo>
                    <a:pt x="6" y="32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209"/>
            <p:cNvSpPr>
              <a:spLocks/>
            </p:cNvSpPr>
            <p:nvPr/>
          </p:nvSpPr>
          <p:spPr bwMode="auto">
            <a:xfrm>
              <a:off x="2841" y="2616"/>
              <a:ext cx="52" cy="65"/>
            </a:xfrm>
            <a:custGeom>
              <a:avLst/>
              <a:gdLst>
                <a:gd name="T0" fmla="*/ 52 w 52"/>
                <a:gd name="T1" fmla="*/ 7 h 65"/>
                <a:gd name="T2" fmla="*/ 45 w 52"/>
                <a:gd name="T3" fmla="*/ 19 h 65"/>
                <a:gd name="T4" fmla="*/ 45 w 52"/>
                <a:gd name="T5" fmla="*/ 26 h 65"/>
                <a:gd name="T6" fmla="*/ 52 w 52"/>
                <a:gd name="T7" fmla="*/ 32 h 65"/>
                <a:gd name="T8" fmla="*/ 45 w 52"/>
                <a:gd name="T9" fmla="*/ 39 h 65"/>
                <a:gd name="T10" fmla="*/ 39 w 52"/>
                <a:gd name="T11" fmla="*/ 45 h 65"/>
                <a:gd name="T12" fmla="*/ 33 w 52"/>
                <a:gd name="T13" fmla="*/ 45 h 65"/>
                <a:gd name="T14" fmla="*/ 26 w 52"/>
                <a:gd name="T15" fmla="*/ 45 h 65"/>
                <a:gd name="T16" fmla="*/ 26 w 52"/>
                <a:gd name="T17" fmla="*/ 52 h 65"/>
                <a:gd name="T18" fmla="*/ 20 w 52"/>
                <a:gd name="T19" fmla="*/ 52 h 65"/>
                <a:gd name="T20" fmla="*/ 26 w 52"/>
                <a:gd name="T21" fmla="*/ 52 h 65"/>
                <a:gd name="T22" fmla="*/ 26 w 52"/>
                <a:gd name="T23" fmla="*/ 58 h 65"/>
                <a:gd name="T24" fmla="*/ 26 w 52"/>
                <a:gd name="T25" fmla="*/ 58 h 65"/>
                <a:gd name="T26" fmla="*/ 26 w 52"/>
                <a:gd name="T27" fmla="*/ 65 h 65"/>
                <a:gd name="T28" fmla="*/ 20 w 52"/>
                <a:gd name="T29" fmla="*/ 65 h 65"/>
                <a:gd name="T30" fmla="*/ 13 w 52"/>
                <a:gd name="T31" fmla="*/ 65 h 65"/>
                <a:gd name="T32" fmla="*/ 7 w 52"/>
                <a:gd name="T33" fmla="*/ 65 h 65"/>
                <a:gd name="T34" fmla="*/ 0 w 52"/>
                <a:gd name="T35" fmla="*/ 58 h 65"/>
                <a:gd name="T36" fmla="*/ 0 w 52"/>
                <a:gd name="T37" fmla="*/ 52 h 65"/>
                <a:gd name="T38" fmla="*/ 13 w 52"/>
                <a:gd name="T39" fmla="*/ 45 h 65"/>
                <a:gd name="T40" fmla="*/ 7 w 52"/>
                <a:gd name="T41" fmla="*/ 39 h 65"/>
                <a:gd name="T42" fmla="*/ 7 w 52"/>
                <a:gd name="T43" fmla="*/ 32 h 65"/>
                <a:gd name="T44" fmla="*/ 7 w 52"/>
                <a:gd name="T45" fmla="*/ 26 h 65"/>
                <a:gd name="T46" fmla="*/ 7 w 52"/>
                <a:gd name="T47" fmla="*/ 19 h 65"/>
                <a:gd name="T48" fmla="*/ 13 w 52"/>
                <a:gd name="T49" fmla="*/ 13 h 65"/>
                <a:gd name="T50" fmla="*/ 26 w 52"/>
                <a:gd name="T51" fmla="*/ 13 h 65"/>
                <a:gd name="T52" fmla="*/ 33 w 52"/>
                <a:gd name="T53" fmla="*/ 7 h 65"/>
                <a:gd name="T54" fmla="*/ 39 w 52"/>
                <a:gd name="T55" fmla="*/ 0 h 65"/>
                <a:gd name="T56" fmla="*/ 39 w 52"/>
                <a:gd name="T57" fmla="*/ 0 h 65"/>
                <a:gd name="T58" fmla="*/ 45 w 52"/>
                <a:gd name="T59" fmla="*/ 0 h 65"/>
                <a:gd name="T60" fmla="*/ 52 w 52"/>
                <a:gd name="T61" fmla="*/ 0 h 65"/>
                <a:gd name="T62" fmla="*/ 52 w 52"/>
                <a:gd name="T63" fmla="*/ 0 h 65"/>
                <a:gd name="T64" fmla="*/ 52 w 52"/>
                <a:gd name="T65" fmla="*/ 7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2"/>
                <a:gd name="T100" fmla="*/ 0 h 65"/>
                <a:gd name="T101" fmla="*/ 52 w 52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2" h="65">
                  <a:moveTo>
                    <a:pt x="52" y="7"/>
                  </a:moveTo>
                  <a:lnTo>
                    <a:pt x="45" y="19"/>
                  </a:lnTo>
                  <a:lnTo>
                    <a:pt x="45" y="26"/>
                  </a:lnTo>
                  <a:lnTo>
                    <a:pt x="52" y="32"/>
                  </a:lnTo>
                  <a:lnTo>
                    <a:pt x="45" y="39"/>
                  </a:lnTo>
                  <a:lnTo>
                    <a:pt x="39" y="45"/>
                  </a:lnTo>
                  <a:lnTo>
                    <a:pt x="33" y="45"/>
                  </a:lnTo>
                  <a:lnTo>
                    <a:pt x="26" y="45"/>
                  </a:lnTo>
                  <a:lnTo>
                    <a:pt x="26" y="52"/>
                  </a:lnTo>
                  <a:lnTo>
                    <a:pt x="20" y="52"/>
                  </a:lnTo>
                  <a:lnTo>
                    <a:pt x="26" y="52"/>
                  </a:lnTo>
                  <a:lnTo>
                    <a:pt x="26" y="58"/>
                  </a:lnTo>
                  <a:lnTo>
                    <a:pt x="26" y="65"/>
                  </a:lnTo>
                  <a:lnTo>
                    <a:pt x="20" y="65"/>
                  </a:lnTo>
                  <a:lnTo>
                    <a:pt x="13" y="65"/>
                  </a:lnTo>
                  <a:lnTo>
                    <a:pt x="7" y="65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7" y="39"/>
                  </a:lnTo>
                  <a:lnTo>
                    <a:pt x="7" y="32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13" y="13"/>
                  </a:lnTo>
                  <a:lnTo>
                    <a:pt x="26" y="13"/>
                  </a:lnTo>
                  <a:lnTo>
                    <a:pt x="33" y="7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210"/>
            <p:cNvSpPr>
              <a:spLocks/>
            </p:cNvSpPr>
            <p:nvPr/>
          </p:nvSpPr>
          <p:spPr bwMode="auto">
            <a:xfrm>
              <a:off x="2557" y="2650"/>
              <a:ext cx="521" cy="153"/>
            </a:xfrm>
            <a:custGeom>
              <a:avLst/>
              <a:gdLst>
                <a:gd name="T0" fmla="*/ 2147483647 w 39"/>
                <a:gd name="T1" fmla="*/ 44460 h 58"/>
                <a:gd name="T2" fmla="*/ 2147483647 w 39"/>
                <a:gd name="T3" fmla="*/ 58646 h 58"/>
                <a:gd name="T4" fmla="*/ 2147483647 w 39"/>
                <a:gd name="T5" fmla="*/ 58646 h 58"/>
                <a:gd name="T6" fmla="*/ 2147483647 w 39"/>
                <a:gd name="T7" fmla="*/ 74854 h 58"/>
                <a:gd name="T8" fmla="*/ 2147483647 w 39"/>
                <a:gd name="T9" fmla="*/ 88904 h 58"/>
                <a:gd name="T10" fmla="*/ 2147483647 w 39"/>
                <a:gd name="T11" fmla="*/ 105752 h 58"/>
                <a:gd name="T12" fmla="*/ 2147483647 w 39"/>
                <a:gd name="T13" fmla="*/ 105752 h 58"/>
                <a:gd name="T14" fmla="*/ 2147483647 w 39"/>
                <a:gd name="T15" fmla="*/ 119939 h 58"/>
                <a:gd name="T16" fmla="*/ 2147483647 w 39"/>
                <a:gd name="T17" fmla="*/ 119939 h 58"/>
                <a:gd name="T18" fmla="*/ 2147483647 w 39"/>
                <a:gd name="T19" fmla="*/ 136167 h 58"/>
                <a:gd name="T20" fmla="*/ 2147483647 w 39"/>
                <a:gd name="T21" fmla="*/ 136167 h 58"/>
                <a:gd name="T22" fmla="*/ 2147483647 w 39"/>
                <a:gd name="T23" fmla="*/ 136167 h 58"/>
                <a:gd name="T24" fmla="*/ 2147483647 w 39"/>
                <a:gd name="T25" fmla="*/ 105752 h 58"/>
                <a:gd name="T26" fmla="*/ 2147483647 w 39"/>
                <a:gd name="T27" fmla="*/ 88904 h 58"/>
                <a:gd name="T28" fmla="*/ 2147483647 w 39"/>
                <a:gd name="T29" fmla="*/ 88904 h 58"/>
                <a:gd name="T30" fmla="*/ 2147483647 w 39"/>
                <a:gd name="T31" fmla="*/ 74854 h 58"/>
                <a:gd name="T32" fmla="*/ 2147483647 w 39"/>
                <a:gd name="T33" fmla="*/ 58646 h 58"/>
                <a:gd name="T34" fmla="*/ 2147483647 w 39"/>
                <a:gd name="T35" fmla="*/ 44460 h 58"/>
                <a:gd name="T36" fmla="*/ 0 w 39"/>
                <a:gd name="T37" fmla="*/ 28376 h 58"/>
                <a:gd name="T38" fmla="*/ 2147483647 w 39"/>
                <a:gd name="T39" fmla="*/ 14189 h 58"/>
                <a:gd name="T40" fmla="*/ 2147483647 w 39"/>
                <a:gd name="T41" fmla="*/ 0 h 58"/>
                <a:gd name="T42" fmla="*/ 2147483647 w 39"/>
                <a:gd name="T43" fmla="*/ 0 h 58"/>
                <a:gd name="T44" fmla="*/ 2147483647 w 39"/>
                <a:gd name="T45" fmla="*/ 0 h 58"/>
                <a:gd name="T46" fmla="*/ 2147483647 w 39"/>
                <a:gd name="T47" fmla="*/ 14189 h 58"/>
                <a:gd name="T48" fmla="*/ 2147483647 w 39"/>
                <a:gd name="T49" fmla="*/ 4446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9"/>
                <a:gd name="T76" fmla="*/ 0 h 58"/>
                <a:gd name="T77" fmla="*/ 39 w 39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9" h="58">
                  <a:moveTo>
                    <a:pt x="39" y="19"/>
                  </a:moveTo>
                  <a:lnTo>
                    <a:pt x="39" y="25"/>
                  </a:lnTo>
                  <a:lnTo>
                    <a:pt x="32" y="25"/>
                  </a:lnTo>
                  <a:lnTo>
                    <a:pt x="32" y="32"/>
                  </a:lnTo>
                  <a:lnTo>
                    <a:pt x="26" y="38"/>
                  </a:lnTo>
                  <a:lnTo>
                    <a:pt x="32" y="45"/>
                  </a:lnTo>
                  <a:lnTo>
                    <a:pt x="32" y="51"/>
                  </a:lnTo>
                  <a:lnTo>
                    <a:pt x="26" y="51"/>
                  </a:lnTo>
                  <a:lnTo>
                    <a:pt x="26" y="58"/>
                  </a:lnTo>
                  <a:lnTo>
                    <a:pt x="19" y="58"/>
                  </a:lnTo>
                  <a:lnTo>
                    <a:pt x="13" y="45"/>
                  </a:lnTo>
                  <a:lnTo>
                    <a:pt x="13" y="38"/>
                  </a:lnTo>
                  <a:lnTo>
                    <a:pt x="19" y="38"/>
                  </a:lnTo>
                  <a:lnTo>
                    <a:pt x="13" y="32"/>
                  </a:lnTo>
                  <a:lnTo>
                    <a:pt x="6" y="25"/>
                  </a:lnTo>
                  <a:lnTo>
                    <a:pt x="6" y="19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32" y="6"/>
                  </a:lnTo>
                  <a:lnTo>
                    <a:pt x="39" y="19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fr-FR" b="1">
                  <a:solidFill>
                    <a:schemeClr val="bg1"/>
                  </a:solidFill>
                </a:rPr>
                <a:t>Un BLEVE</a:t>
              </a:r>
            </a:p>
          </p:txBody>
        </p:sp>
        <p:sp>
          <p:nvSpPr>
            <p:cNvPr id="18" name="Freeform 211"/>
            <p:cNvSpPr>
              <a:spLocks/>
            </p:cNvSpPr>
            <p:nvPr/>
          </p:nvSpPr>
          <p:spPr bwMode="auto">
            <a:xfrm>
              <a:off x="2802" y="2655"/>
              <a:ext cx="26" cy="19"/>
            </a:xfrm>
            <a:custGeom>
              <a:avLst/>
              <a:gdLst>
                <a:gd name="T0" fmla="*/ 26 w 26"/>
                <a:gd name="T1" fmla="*/ 6 h 19"/>
                <a:gd name="T2" fmla="*/ 26 w 26"/>
                <a:gd name="T3" fmla="*/ 13 h 19"/>
                <a:gd name="T4" fmla="*/ 26 w 26"/>
                <a:gd name="T5" fmla="*/ 13 h 19"/>
                <a:gd name="T6" fmla="*/ 20 w 26"/>
                <a:gd name="T7" fmla="*/ 19 h 19"/>
                <a:gd name="T8" fmla="*/ 13 w 26"/>
                <a:gd name="T9" fmla="*/ 19 h 19"/>
                <a:gd name="T10" fmla="*/ 13 w 26"/>
                <a:gd name="T11" fmla="*/ 19 h 19"/>
                <a:gd name="T12" fmla="*/ 7 w 26"/>
                <a:gd name="T13" fmla="*/ 19 h 19"/>
                <a:gd name="T14" fmla="*/ 0 w 26"/>
                <a:gd name="T15" fmla="*/ 13 h 19"/>
                <a:gd name="T16" fmla="*/ 0 w 26"/>
                <a:gd name="T17" fmla="*/ 6 h 19"/>
                <a:gd name="T18" fmla="*/ 0 w 26"/>
                <a:gd name="T19" fmla="*/ 0 h 19"/>
                <a:gd name="T20" fmla="*/ 7 w 26"/>
                <a:gd name="T21" fmla="*/ 0 h 19"/>
                <a:gd name="T22" fmla="*/ 7 w 26"/>
                <a:gd name="T23" fmla="*/ 0 h 19"/>
                <a:gd name="T24" fmla="*/ 20 w 26"/>
                <a:gd name="T25" fmla="*/ 0 h 19"/>
                <a:gd name="T26" fmla="*/ 20 w 26"/>
                <a:gd name="T27" fmla="*/ 0 h 19"/>
                <a:gd name="T28" fmla="*/ 26 w 26"/>
                <a:gd name="T29" fmla="*/ 6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9"/>
                <a:gd name="T47" fmla="*/ 26 w 26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9">
                  <a:moveTo>
                    <a:pt x="26" y="6"/>
                  </a:moveTo>
                  <a:lnTo>
                    <a:pt x="26" y="13"/>
                  </a:lnTo>
                  <a:lnTo>
                    <a:pt x="20" y="19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0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0"/>
                  </a:lnTo>
                  <a:lnTo>
                    <a:pt x="20" y="0"/>
                  </a:lnTo>
                  <a:lnTo>
                    <a:pt x="26" y="6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212"/>
            <p:cNvSpPr>
              <a:spLocks/>
            </p:cNvSpPr>
            <p:nvPr/>
          </p:nvSpPr>
          <p:spPr bwMode="auto">
            <a:xfrm>
              <a:off x="2990" y="2719"/>
              <a:ext cx="32" cy="20"/>
            </a:xfrm>
            <a:custGeom>
              <a:avLst/>
              <a:gdLst>
                <a:gd name="T0" fmla="*/ 32 w 32"/>
                <a:gd name="T1" fmla="*/ 20 h 20"/>
                <a:gd name="T2" fmla="*/ 26 w 32"/>
                <a:gd name="T3" fmla="*/ 13 h 20"/>
                <a:gd name="T4" fmla="*/ 19 w 32"/>
                <a:gd name="T5" fmla="*/ 7 h 20"/>
                <a:gd name="T6" fmla="*/ 0 w 32"/>
                <a:gd name="T7" fmla="*/ 0 h 20"/>
                <a:gd name="T8" fmla="*/ 6 w 32"/>
                <a:gd name="T9" fmla="*/ 0 h 20"/>
                <a:gd name="T10" fmla="*/ 19 w 32"/>
                <a:gd name="T11" fmla="*/ 7 h 20"/>
                <a:gd name="T12" fmla="*/ 26 w 32"/>
                <a:gd name="T13" fmla="*/ 13 h 20"/>
                <a:gd name="T14" fmla="*/ 32 w 32"/>
                <a:gd name="T15" fmla="*/ 2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20"/>
                <a:gd name="T26" fmla="*/ 32 w 32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20">
                  <a:moveTo>
                    <a:pt x="32" y="20"/>
                  </a:moveTo>
                  <a:lnTo>
                    <a:pt x="26" y="13"/>
                  </a:lnTo>
                  <a:lnTo>
                    <a:pt x="19" y="7"/>
                  </a:lnTo>
                  <a:lnTo>
                    <a:pt x="0" y="0"/>
                  </a:lnTo>
                  <a:lnTo>
                    <a:pt x="6" y="0"/>
                  </a:lnTo>
                  <a:lnTo>
                    <a:pt x="19" y="7"/>
                  </a:lnTo>
                  <a:lnTo>
                    <a:pt x="26" y="13"/>
                  </a:lnTo>
                  <a:lnTo>
                    <a:pt x="32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213"/>
            <p:cNvSpPr>
              <a:spLocks/>
            </p:cNvSpPr>
            <p:nvPr/>
          </p:nvSpPr>
          <p:spPr bwMode="auto">
            <a:xfrm>
              <a:off x="3035" y="2745"/>
              <a:ext cx="7" cy="1"/>
            </a:xfrm>
            <a:custGeom>
              <a:avLst/>
              <a:gdLst>
                <a:gd name="T0" fmla="*/ 0 w 7"/>
                <a:gd name="T1" fmla="*/ 0 h 1"/>
                <a:gd name="T2" fmla="*/ 7 w 7"/>
                <a:gd name="T3" fmla="*/ 0 h 1"/>
                <a:gd name="T4" fmla="*/ 0 w 7"/>
                <a:gd name="T5" fmla="*/ 0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214"/>
            <p:cNvSpPr>
              <a:spLocks/>
            </p:cNvSpPr>
            <p:nvPr/>
          </p:nvSpPr>
          <p:spPr bwMode="auto">
            <a:xfrm>
              <a:off x="2466" y="2758"/>
              <a:ext cx="59" cy="13"/>
            </a:xfrm>
            <a:custGeom>
              <a:avLst/>
              <a:gdLst>
                <a:gd name="T0" fmla="*/ 59 w 59"/>
                <a:gd name="T1" fmla="*/ 6 h 13"/>
                <a:gd name="T2" fmla="*/ 33 w 59"/>
                <a:gd name="T3" fmla="*/ 13 h 13"/>
                <a:gd name="T4" fmla="*/ 20 w 59"/>
                <a:gd name="T5" fmla="*/ 13 h 13"/>
                <a:gd name="T6" fmla="*/ 13 w 59"/>
                <a:gd name="T7" fmla="*/ 13 h 13"/>
                <a:gd name="T8" fmla="*/ 0 w 59"/>
                <a:gd name="T9" fmla="*/ 13 h 13"/>
                <a:gd name="T10" fmla="*/ 13 w 59"/>
                <a:gd name="T11" fmla="*/ 6 h 13"/>
                <a:gd name="T12" fmla="*/ 26 w 59"/>
                <a:gd name="T13" fmla="*/ 6 h 13"/>
                <a:gd name="T14" fmla="*/ 46 w 59"/>
                <a:gd name="T15" fmla="*/ 0 h 13"/>
                <a:gd name="T16" fmla="*/ 52 w 59"/>
                <a:gd name="T17" fmla="*/ 0 h 13"/>
                <a:gd name="T18" fmla="*/ 52 w 59"/>
                <a:gd name="T19" fmla="*/ 0 h 13"/>
                <a:gd name="T20" fmla="*/ 59 w 59"/>
                <a:gd name="T21" fmla="*/ 6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"/>
                <a:gd name="T34" fmla="*/ 0 h 13"/>
                <a:gd name="T35" fmla="*/ 59 w 59"/>
                <a:gd name="T36" fmla="*/ 13 h 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" h="13">
                  <a:moveTo>
                    <a:pt x="59" y="6"/>
                  </a:moveTo>
                  <a:lnTo>
                    <a:pt x="33" y="13"/>
                  </a:lnTo>
                  <a:lnTo>
                    <a:pt x="20" y="13"/>
                  </a:lnTo>
                  <a:lnTo>
                    <a:pt x="13" y="13"/>
                  </a:lnTo>
                  <a:lnTo>
                    <a:pt x="0" y="13"/>
                  </a:lnTo>
                  <a:lnTo>
                    <a:pt x="13" y="6"/>
                  </a:lnTo>
                  <a:lnTo>
                    <a:pt x="26" y="6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215"/>
            <p:cNvSpPr>
              <a:spLocks/>
            </p:cNvSpPr>
            <p:nvPr/>
          </p:nvSpPr>
          <p:spPr bwMode="auto">
            <a:xfrm>
              <a:off x="2622" y="2758"/>
              <a:ext cx="38" cy="26"/>
            </a:xfrm>
            <a:custGeom>
              <a:avLst/>
              <a:gdLst>
                <a:gd name="T0" fmla="*/ 38 w 38"/>
                <a:gd name="T1" fmla="*/ 0 h 26"/>
                <a:gd name="T2" fmla="*/ 38 w 38"/>
                <a:gd name="T3" fmla="*/ 6 h 26"/>
                <a:gd name="T4" fmla="*/ 19 w 38"/>
                <a:gd name="T5" fmla="*/ 19 h 26"/>
                <a:gd name="T6" fmla="*/ 12 w 38"/>
                <a:gd name="T7" fmla="*/ 26 h 26"/>
                <a:gd name="T8" fmla="*/ 6 w 38"/>
                <a:gd name="T9" fmla="*/ 26 h 26"/>
                <a:gd name="T10" fmla="*/ 0 w 38"/>
                <a:gd name="T11" fmla="*/ 26 h 26"/>
                <a:gd name="T12" fmla="*/ 12 w 38"/>
                <a:gd name="T13" fmla="*/ 19 h 26"/>
                <a:gd name="T14" fmla="*/ 19 w 38"/>
                <a:gd name="T15" fmla="*/ 13 h 26"/>
                <a:gd name="T16" fmla="*/ 25 w 38"/>
                <a:gd name="T17" fmla="*/ 6 h 26"/>
                <a:gd name="T18" fmla="*/ 32 w 38"/>
                <a:gd name="T19" fmla="*/ 0 h 26"/>
                <a:gd name="T20" fmla="*/ 38 w 38"/>
                <a:gd name="T21" fmla="*/ 0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26"/>
                <a:gd name="T35" fmla="*/ 38 w 38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26">
                  <a:moveTo>
                    <a:pt x="38" y="0"/>
                  </a:moveTo>
                  <a:lnTo>
                    <a:pt x="38" y="6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0" y="26"/>
                  </a:lnTo>
                  <a:lnTo>
                    <a:pt x="12" y="19"/>
                  </a:lnTo>
                  <a:lnTo>
                    <a:pt x="19" y="13"/>
                  </a:lnTo>
                  <a:lnTo>
                    <a:pt x="25" y="6"/>
                  </a:lnTo>
                  <a:lnTo>
                    <a:pt x="3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216"/>
            <p:cNvSpPr>
              <a:spLocks/>
            </p:cNvSpPr>
            <p:nvPr/>
          </p:nvSpPr>
          <p:spPr bwMode="auto">
            <a:xfrm>
              <a:off x="3100" y="2881"/>
              <a:ext cx="26" cy="32"/>
            </a:xfrm>
            <a:custGeom>
              <a:avLst/>
              <a:gdLst>
                <a:gd name="T0" fmla="*/ 26 w 26"/>
                <a:gd name="T1" fmla="*/ 32 h 32"/>
                <a:gd name="T2" fmla="*/ 19 w 26"/>
                <a:gd name="T3" fmla="*/ 25 h 32"/>
                <a:gd name="T4" fmla="*/ 13 w 26"/>
                <a:gd name="T5" fmla="*/ 19 h 32"/>
                <a:gd name="T6" fmla="*/ 0 w 26"/>
                <a:gd name="T7" fmla="*/ 6 h 32"/>
                <a:gd name="T8" fmla="*/ 0 w 26"/>
                <a:gd name="T9" fmla="*/ 0 h 32"/>
                <a:gd name="T10" fmla="*/ 19 w 26"/>
                <a:gd name="T11" fmla="*/ 13 h 32"/>
                <a:gd name="T12" fmla="*/ 26 w 26"/>
                <a:gd name="T13" fmla="*/ 19 h 32"/>
                <a:gd name="T14" fmla="*/ 26 w 26"/>
                <a:gd name="T15" fmla="*/ 25 h 32"/>
                <a:gd name="T16" fmla="*/ 26 w 26"/>
                <a:gd name="T17" fmla="*/ 25 h 32"/>
                <a:gd name="T18" fmla="*/ 26 w 26"/>
                <a:gd name="T19" fmla="*/ 32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32"/>
                <a:gd name="T32" fmla="*/ 26 w 26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32">
                  <a:moveTo>
                    <a:pt x="26" y="32"/>
                  </a:moveTo>
                  <a:lnTo>
                    <a:pt x="19" y="25"/>
                  </a:lnTo>
                  <a:lnTo>
                    <a:pt x="13" y="19"/>
                  </a:lnTo>
                  <a:lnTo>
                    <a:pt x="0" y="6"/>
                  </a:lnTo>
                  <a:lnTo>
                    <a:pt x="0" y="0"/>
                  </a:lnTo>
                  <a:lnTo>
                    <a:pt x="19" y="13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FF7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217"/>
            <p:cNvSpPr>
              <a:spLocks/>
            </p:cNvSpPr>
            <p:nvPr/>
          </p:nvSpPr>
          <p:spPr bwMode="auto">
            <a:xfrm>
              <a:off x="3042" y="2919"/>
              <a:ext cx="12" cy="20"/>
            </a:xfrm>
            <a:custGeom>
              <a:avLst/>
              <a:gdLst>
                <a:gd name="T0" fmla="*/ 12 w 12"/>
                <a:gd name="T1" fmla="*/ 13 h 20"/>
                <a:gd name="T2" fmla="*/ 12 w 12"/>
                <a:gd name="T3" fmla="*/ 20 h 20"/>
                <a:gd name="T4" fmla="*/ 6 w 12"/>
                <a:gd name="T5" fmla="*/ 13 h 20"/>
                <a:gd name="T6" fmla="*/ 6 w 12"/>
                <a:gd name="T7" fmla="*/ 13 h 20"/>
                <a:gd name="T8" fmla="*/ 0 w 12"/>
                <a:gd name="T9" fmla="*/ 0 h 20"/>
                <a:gd name="T10" fmla="*/ 0 w 12"/>
                <a:gd name="T11" fmla="*/ 0 h 20"/>
                <a:gd name="T12" fmla="*/ 0 w 12"/>
                <a:gd name="T13" fmla="*/ 0 h 20"/>
                <a:gd name="T14" fmla="*/ 6 w 12"/>
                <a:gd name="T15" fmla="*/ 0 h 20"/>
                <a:gd name="T16" fmla="*/ 6 w 12"/>
                <a:gd name="T17" fmla="*/ 0 h 20"/>
                <a:gd name="T18" fmla="*/ 6 w 12"/>
                <a:gd name="T19" fmla="*/ 7 h 20"/>
                <a:gd name="T20" fmla="*/ 12 w 12"/>
                <a:gd name="T21" fmla="*/ 13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20"/>
                <a:gd name="T35" fmla="*/ 12 w 12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20">
                  <a:moveTo>
                    <a:pt x="12" y="13"/>
                  </a:moveTo>
                  <a:lnTo>
                    <a:pt x="12" y="20"/>
                  </a:lnTo>
                  <a:lnTo>
                    <a:pt x="6" y="1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16" descr="100_235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8397" y="4570277"/>
            <a:ext cx="1439862" cy="1074737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97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t3.gstatic.com/images?q=tbn:ANd9GcRKZvPpQntCVxjc-c2xYeFNObajNZHo0PIoh4FYtg9Bs7Lb4_gQ-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238105">
            <a:off x="6305" y="2929159"/>
            <a:ext cx="115093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34</a:t>
            </a:fld>
            <a:endParaRPr lang="fr-FR" altLang="fr-FR"/>
          </a:p>
        </p:txBody>
      </p:sp>
      <p:pic>
        <p:nvPicPr>
          <p:cNvPr id="4" name="Image 12" descr="DSC003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8210" y="1196752"/>
            <a:ext cx="6240462" cy="4175125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-900608" y="5589240"/>
            <a:ext cx="10297144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i="1" dirty="0">
                <a:solidFill>
                  <a:srgbClr val="0070C0"/>
                </a:solidFill>
              </a:rPr>
              <a:t>T° de ramollissement de l’acier aux environs de 550°C</a:t>
            </a:r>
          </a:p>
          <a:p>
            <a:pPr algn="ctr"/>
            <a:r>
              <a:rPr lang="fr-FR" sz="2000" b="1" i="1" dirty="0">
                <a:solidFill>
                  <a:srgbClr val="0070C0"/>
                </a:solidFill>
              </a:rPr>
              <a:t>(indication d’intensité du feu)</a:t>
            </a:r>
          </a:p>
        </p:txBody>
      </p:sp>
      <p:pic>
        <p:nvPicPr>
          <p:cNvPr id="7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328" y="2654373"/>
            <a:ext cx="12954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ulle ronde 7"/>
          <p:cNvSpPr/>
          <p:nvPr/>
        </p:nvSpPr>
        <p:spPr>
          <a:xfrm>
            <a:off x="4932040" y="1282919"/>
            <a:ext cx="4140200" cy="1223962"/>
          </a:xfrm>
          <a:prstGeom prst="wedgeEllipseCallout">
            <a:avLst>
              <a:gd name="adj1" fmla="val 19084"/>
              <a:gd name="adj2" fmla="val 8604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Deux IPN déformées!</a:t>
            </a:r>
          </a:p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Point d’origine ou potentiel important?</a:t>
            </a:r>
            <a:endParaRPr lang="fr-FR" dirty="0"/>
          </a:p>
        </p:txBody>
      </p:sp>
      <p:cxnSp>
        <p:nvCxnSpPr>
          <p:cNvPr id="9" name="Connecteur droit 17"/>
          <p:cNvCxnSpPr>
            <a:cxnSpLocks noChangeShapeType="1"/>
          </p:cNvCxnSpPr>
          <p:nvPr/>
        </p:nvCxnSpPr>
        <p:spPr bwMode="auto">
          <a:xfrm rot="16200000" flipH="1">
            <a:off x="757897" y="2852082"/>
            <a:ext cx="1857375" cy="7143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Flèche gauche 12"/>
          <p:cNvSpPr>
            <a:spLocks noChangeArrowheads="1"/>
          </p:cNvSpPr>
          <p:nvPr/>
        </p:nvSpPr>
        <p:spPr bwMode="auto">
          <a:xfrm rot="436463">
            <a:off x="1988795" y="2707112"/>
            <a:ext cx="977900" cy="485775"/>
          </a:xfrm>
          <a:prstGeom prst="leftArrow">
            <a:avLst>
              <a:gd name="adj1" fmla="val 50000"/>
              <a:gd name="adj2" fmla="val 4986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2" name="Flèche gauche 12"/>
          <p:cNvSpPr>
            <a:spLocks noChangeArrowheads="1"/>
          </p:cNvSpPr>
          <p:nvPr/>
        </p:nvSpPr>
        <p:spPr bwMode="auto">
          <a:xfrm rot="8229523">
            <a:off x="6416048" y="2838771"/>
            <a:ext cx="977900" cy="485775"/>
          </a:xfrm>
          <a:prstGeom prst="leftArrow">
            <a:avLst>
              <a:gd name="adj1" fmla="val 50000"/>
              <a:gd name="adj2" fmla="val 4986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37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35</a:t>
            </a:fld>
            <a:endParaRPr lang="fr-FR" altLang="fr-FR"/>
          </a:p>
        </p:txBody>
      </p:sp>
      <p:sp>
        <p:nvSpPr>
          <p:cNvPr id="3" name="ZoneTexte 2"/>
          <p:cNvSpPr txBox="1"/>
          <p:nvPr/>
        </p:nvSpPr>
        <p:spPr>
          <a:xfrm>
            <a:off x="388690" y="539725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Espace temps ? 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6" name="Picture 2" descr="K:\stage RCI\photos signe objectifs\espace temps\IM000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146" y="1081881"/>
            <a:ext cx="3328988" cy="2663825"/>
          </a:xfrm>
          <a:prstGeom prst="rect">
            <a:avLst/>
          </a:prstGeom>
          <a:noFill/>
          <a:ln w="349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2" descr="E:\Documents and Settings\FLACHER LAURENT\archives photos\Archive clichés RCCI\RCCI 32 Kebabs\DSC03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146" y="3933056"/>
            <a:ext cx="3311525" cy="22177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5" descr="SOA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913981"/>
            <a:ext cx="2665413" cy="206216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4981" y="1541115"/>
            <a:ext cx="10810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ulle ronde 9"/>
          <p:cNvSpPr/>
          <p:nvPr/>
        </p:nvSpPr>
        <p:spPr>
          <a:xfrm>
            <a:off x="4645075" y="1109886"/>
            <a:ext cx="3600450" cy="647700"/>
          </a:xfrm>
          <a:prstGeom prst="wedgeEllipseCallout">
            <a:avLst>
              <a:gd name="adj1" fmla="val 22349"/>
              <a:gd name="adj2" fmla="val 15534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A quelle heure a eu lieu le sinistre?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747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36</a:t>
            </a:fld>
            <a:endParaRPr lang="fr-FR" altLang="fr-FR"/>
          </a:p>
        </p:txBody>
      </p:sp>
      <p:sp>
        <p:nvSpPr>
          <p:cNvPr id="3" name="ZoneTexte 2"/>
          <p:cNvSpPr txBox="1"/>
          <p:nvPr/>
        </p:nvSpPr>
        <p:spPr>
          <a:xfrm>
            <a:off x="179388" y="1196752"/>
            <a:ext cx="878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Effets de court-circuit sur fils conducteurs et équipements électriques </a:t>
            </a:r>
            <a:endParaRPr lang="fr-FR" sz="2000" i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755389"/>
            <a:ext cx="3917950" cy="2652713"/>
          </a:xfrm>
          <a:ln w="57150">
            <a:solidFill>
              <a:srgbClr val="C00000"/>
            </a:solidFill>
          </a:ln>
        </p:spPr>
      </p:pic>
      <p:sp>
        <p:nvSpPr>
          <p:cNvPr id="7" name="Flèche gauche 7"/>
          <p:cNvSpPr>
            <a:spLocks noChangeArrowheads="1"/>
          </p:cNvSpPr>
          <p:nvPr/>
        </p:nvSpPr>
        <p:spPr bwMode="auto">
          <a:xfrm rot="-8818969">
            <a:off x="1614588" y="2529064"/>
            <a:ext cx="804863" cy="484187"/>
          </a:xfrm>
          <a:prstGeom prst="leftArrow">
            <a:avLst>
              <a:gd name="adj1" fmla="val 50000"/>
              <a:gd name="adj2" fmla="val 5009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8" name="ZoneTexte 19"/>
          <p:cNvSpPr txBox="1">
            <a:spLocks noChangeArrowheads="1"/>
          </p:cNvSpPr>
          <p:nvPr/>
        </p:nvSpPr>
        <p:spPr bwMode="auto">
          <a:xfrm>
            <a:off x="962669" y="2013725"/>
            <a:ext cx="1169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i="1" dirty="0" err="1">
                <a:solidFill>
                  <a:srgbClr val="FF0000"/>
                </a:solidFill>
              </a:rPr>
              <a:t>perlage</a:t>
            </a:r>
            <a:endParaRPr lang="fr-FR" sz="2000" b="1" i="1" dirty="0">
              <a:solidFill>
                <a:srgbClr val="FF0000"/>
              </a:solidFill>
            </a:endParaRPr>
          </a:p>
        </p:txBody>
      </p:sp>
      <p:pic>
        <p:nvPicPr>
          <p:cNvPr id="9" name="Image 21" descr="ligne_eclairs006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28000"/>
            <a:ext cx="4321175" cy="57150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10" name="Picture 22" descr="E:\Documents and Settings\FLACHER LAURENT\archives photos\Archive clichés RCCI\RCCI 29\DSC02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6390" y="2927758"/>
            <a:ext cx="4424362" cy="296068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1" name="Flèche gauche 7"/>
          <p:cNvSpPr>
            <a:spLocks noChangeArrowheads="1"/>
          </p:cNvSpPr>
          <p:nvPr/>
        </p:nvSpPr>
        <p:spPr bwMode="auto">
          <a:xfrm rot="-4730912">
            <a:off x="7509259" y="3470076"/>
            <a:ext cx="804862" cy="484187"/>
          </a:xfrm>
          <a:prstGeom prst="leftArrow">
            <a:avLst>
              <a:gd name="adj1" fmla="val 50000"/>
              <a:gd name="adj2" fmla="val 5009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0077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37</a:t>
            </a:fld>
            <a:endParaRPr lang="fr-FR" altLang="fr-F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268760"/>
            <a:ext cx="3394075" cy="4357688"/>
          </a:xfrm>
          <a:ln w="57150">
            <a:solidFill>
              <a:srgbClr val="990000"/>
            </a:solidFill>
          </a:ln>
        </p:spPr>
      </p:pic>
      <p:pic>
        <p:nvPicPr>
          <p:cNvPr id="6" name="Image 23" descr="ligne_eclairs006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958" y="5445224"/>
            <a:ext cx="3605213" cy="47625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7" name="Flèche gauche 7"/>
          <p:cNvSpPr>
            <a:spLocks noChangeArrowheads="1"/>
          </p:cNvSpPr>
          <p:nvPr/>
        </p:nvSpPr>
        <p:spPr bwMode="auto">
          <a:xfrm rot="-10493424">
            <a:off x="558892" y="2708731"/>
            <a:ext cx="1117600" cy="484188"/>
          </a:xfrm>
          <a:prstGeom prst="leftArrow">
            <a:avLst>
              <a:gd name="adj1" fmla="val 50000"/>
              <a:gd name="adj2" fmla="val 50064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8" name="Flèche gauche 7"/>
          <p:cNvSpPr>
            <a:spLocks noChangeArrowheads="1"/>
          </p:cNvSpPr>
          <p:nvPr/>
        </p:nvSpPr>
        <p:spPr bwMode="auto">
          <a:xfrm>
            <a:off x="2484512" y="2443117"/>
            <a:ext cx="1285875" cy="484187"/>
          </a:xfrm>
          <a:prstGeom prst="leftArrow">
            <a:avLst>
              <a:gd name="adj1" fmla="val 50000"/>
              <a:gd name="adj2" fmla="val 4999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9" name="Flèche gauche 7"/>
          <p:cNvSpPr>
            <a:spLocks noChangeArrowheads="1"/>
          </p:cNvSpPr>
          <p:nvPr/>
        </p:nvSpPr>
        <p:spPr bwMode="auto">
          <a:xfrm rot="18034165">
            <a:off x="2383044" y="3469626"/>
            <a:ext cx="1562921" cy="484187"/>
          </a:xfrm>
          <a:prstGeom prst="leftArrow">
            <a:avLst>
              <a:gd name="adj1" fmla="val 50000"/>
              <a:gd name="adj2" fmla="val 50060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268760"/>
            <a:ext cx="3814762" cy="935038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11" name="Double flèche horizontale 27"/>
          <p:cNvSpPr>
            <a:spLocks noChangeArrowheads="1"/>
          </p:cNvSpPr>
          <p:nvPr/>
        </p:nvSpPr>
        <p:spPr bwMode="auto">
          <a:xfrm>
            <a:off x="3715321" y="1470399"/>
            <a:ext cx="1216025" cy="484188"/>
          </a:xfrm>
          <a:prstGeom prst="leftRightArrow">
            <a:avLst>
              <a:gd name="adj1" fmla="val 50000"/>
              <a:gd name="adj2" fmla="val 5004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0690" y="2950825"/>
            <a:ext cx="4167187" cy="2741612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13" name="Flèche gauche 7"/>
          <p:cNvSpPr>
            <a:spLocks noChangeArrowheads="1"/>
          </p:cNvSpPr>
          <p:nvPr/>
        </p:nvSpPr>
        <p:spPr bwMode="auto">
          <a:xfrm rot="6977326">
            <a:off x="5861073" y="1842886"/>
            <a:ext cx="546100" cy="484188"/>
          </a:xfrm>
          <a:prstGeom prst="leftArrow">
            <a:avLst>
              <a:gd name="adj1" fmla="val 50000"/>
              <a:gd name="adj2" fmla="val 50049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3909986" y="2321581"/>
            <a:ext cx="3756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i="1" dirty="0" err="1">
                <a:solidFill>
                  <a:srgbClr val="00B0F0"/>
                </a:solidFill>
              </a:rPr>
              <a:t>Perlage</a:t>
            </a:r>
            <a:r>
              <a:rPr lang="fr-FR" sz="2400" b="1" i="1" dirty="0">
                <a:solidFill>
                  <a:srgbClr val="00B0F0"/>
                </a:solidFill>
              </a:rPr>
              <a:t> multiple</a:t>
            </a:r>
          </a:p>
        </p:txBody>
      </p:sp>
      <p:sp>
        <p:nvSpPr>
          <p:cNvPr id="15" name="ZoneTexte 24"/>
          <p:cNvSpPr txBox="1">
            <a:spLocks noChangeArrowheads="1"/>
          </p:cNvSpPr>
          <p:nvPr/>
        </p:nvSpPr>
        <p:spPr bwMode="auto">
          <a:xfrm>
            <a:off x="4323333" y="5721449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</a:rPr>
              <a:t>Conséquence d’incendie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4901189" y="3002359"/>
            <a:ext cx="37861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Fusion de conducteurs 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sous l’effet de la chaleur</a:t>
            </a:r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-729780" y="1164263"/>
            <a:ext cx="55006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court- circuit à l’origine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 d’un incendie </a:t>
            </a:r>
          </a:p>
        </p:txBody>
      </p:sp>
      <p:sp>
        <p:nvSpPr>
          <p:cNvPr id="18" name="ZoneTexte 23"/>
          <p:cNvSpPr txBox="1">
            <a:spLocks noChangeArrowheads="1"/>
          </p:cNvSpPr>
          <p:nvPr/>
        </p:nvSpPr>
        <p:spPr bwMode="auto">
          <a:xfrm>
            <a:off x="525487" y="5987306"/>
            <a:ext cx="2786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</a:rPr>
              <a:t>Cause d’incendie</a:t>
            </a:r>
          </a:p>
        </p:txBody>
      </p:sp>
      <p:pic>
        <p:nvPicPr>
          <p:cNvPr id="19" name="Image 20" descr="lumiere-feu-2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1158" y="5151356"/>
            <a:ext cx="4286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1948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b="0" kern="1200" dirty="0"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38</a:t>
            </a:fld>
            <a:endParaRPr lang="fr-FR" altLang="fr-FR"/>
          </a:p>
        </p:txBody>
      </p:sp>
      <p:pic>
        <p:nvPicPr>
          <p:cNvPr id="4" name="Image 21" descr="ligne_eclairs006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1751806" y="3286696"/>
            <a:ext cx="4751387" cy="57150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6" name="Picture 2" descr="E:\Documents and Settings\FLACHER LAURENT\archives photos\Archive clichés RCCI\RCCI 30 BBA\DSC0296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640" y="1239615"/>
            <a:ext cx="7034212" cy="4708525"/>
          </a:xfrm>
          <a:ln w="38100">
            <a:solidFill>
              <a:srgbClr val="C00000"/>
            </a:solidFill>
          </a:ln>
        </p:spPr>
      </p:pic>
      <p:sp>
        <p:nvSpPr>
          <p:cNvPr id="7" name="ZoneTexte 21"/>
          <p:cNvSpPr txBox="1">
            <a:spLocks noChangeArrowheads="1"/>
          </p:cNvSpPr>
          <p:nvPr/>
        </p:nvSpPr>
        <p:spPr bwMode="auto">
          <a:xfrm>
            <a:off x="4848746" y="5486178"/>
            <a:ext cx="3756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i="1" dirty="0" err="1">
                <a:solidFill>
                  <a:srgbClr val="FFFF00"/>
                </a:solidFill>
              </a:rPr>
              <a:t>Perlage</a:t>
            </a:r>
            <a:r>
              <a:rPr lang="fr-FR" sz="2400" b="1" i="1" dirty="0">
                <a:solidFill>
                  <a:srgbClr val="FFFF00"/>
                </a:solidFill>
              </a:rPr>
              <a:t> multiple</a:t>
            </a:r>
          </a:p>
        </p:txBody>
      </p:sp>
      <p:pic>
        <p:nvPicPr>
          <p:cNvPr id="8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5557" y="2741786"/>
            <a:ext cx="1219510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ulle ronde 8"/>
          <p:cNvSpPr/>
          <p:nvPr/>
        </p:nvSpPr>
        <p:spPr>
          <a:xfrm>
            <a:off x="3635375" y="1628775"/>
            <a:ext cx="5040313" cy="1008063"/>
          </a:xfrm>
          <a:prstGeom prst="wedgeEllipseCallout">
            <a:avLst>
              <a:gd name="adj1" fmla="val 24624"/>
              <a:gd name="adj2" fmla="val 1174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Je n’oublie pas qu’un perlage peut être la cause d’un incendie, mais aussi la conséquence!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33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La carbonisation du </a:t>
            </a:r>
            <a:r>
              <a:rPr lang="fr-FR" dirty="0" smtClean="0">
                <a:solidFill>
                  <a:srgbClr val="FFFF00"/>
                </a:solidFill>
              </a:rPr>
              <a:t>bois: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39</a:t>
            </a:fld>
            <a:endParaRPr lang="fr-FR" altLang="fr-FR"/>
          </a:p>
        </p:txBody>
      </p:sp>
      <p:sp>
        <p:nvSpPr>
          <p:cNvPr id="3" name="ZoneTexte 2"/>
          <p:cNvSpPr txBox="1"/>
          <p:nvPr/>
        </p:nvSpPr>
        <p:spPr>
          <a:xfrm>
            <a:off x="323528" y="1038225"/>
            <a:ext cx="87129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 smtClean="0"/>
              <a:t>La température du bois augmente jusqu’à 100°C. L’eau est expulsée sous forme de vapeur.</a:t>
            </a:r>
          </a:p>
          <a:p>
            <a:pPr algn="l"/>
            <a:endParaRPr lang="fr-FR" b="1" dirty="0" smtClean="0"/>
          </a:p>
          <a:p>
            <a:pPr algn="l"/>
            <a:r>
              <a:rPr lang="fr-FR" b="1" dirty="0" smtClean="0"/>
              <a:t>Au fur et à mesure que la température augmente, les effets de la pyrolyse fait émettre des vapeurs chaudes inflammables et former une couche de carbone.</a:t>
            </a:r>
          </a:p>
          <a:p>
            <a:pPr algn="l"/>
            <a:r>
              <a:rPr lang="fr-FR" b="1" dirty="0" smtClean="0"/>
              <a:t>Vers 300°C, mélange de gaz, vapeur et chaleur déclenche production de flammes. </a:t>
            </a:r>
          </a:p>
          <a:p>
            <a:pPr algn="l"/>
            <a:r>
              <a:rPr lang="fr-FR" b="1" dirty="0" smtClean="0"/>
              <a:t>Une partie de la chaleur produite par la flamme s’échappe avec les gaz chauds, une autre partie retourne à l’élément combustible par transfert de chaleur (conduction, convection, rayonnement) et accélère le processus de pyrolyse. </a:t>
            </a:r>
          </a:p>
          <a:p>
            <a:pPr algn="l"/>
            <a:r>
              <a:rPr lang="fr-FR" b="1" dirty="0" smtClean="0"/>
              <a:t>Le cercle du feu se poursuit et la source de chaleur originelle n’est plus nécessaire pour alimenter la flamme vive.</a:t>
            </a:r>
            <a:endParaRPr lang="fr-FR" b="1" dirty="0"/>
          </a:p>
        </p:txBody>
      </p:sp>
      <p:pic>
        <p:nvPicPr>
          <p:cNvPr id="6" name="Picture 2" descr="E:\Documents and Settings\FLACHER LAURENT\archives photos\Archive clichés RCCI\RCCI 3 VIART MTB\DSC00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21" y="4005064"/>
            <a:ext cx="3130550" cy="2098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6840" y="4035896"/>
            <a:ext cx="936625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ulle ronde 7"/>
          <p:cNvSpPr/>
          <p:nvPr/>
        </p:nvSpPr>
        <p:spPr>
          <a:xfrm>
            <a:off x="3645011" y="3885129"/>
            <a:ext cx="4319588" cy="1008062"/>
          </a:xfrm>
          <a:prstGeom prst="wedgeEllipseCallout">
            <a:avLst>
              <a:gd name="adj1" fmla="val 56131"/>
              <a:gd name="adj2" fmla="val 2533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Je mesure la profondeur de carbonisation, elle m’indique la marche des flammes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486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4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>
          <a:xfrm>
            <a:off x="-1141" y="0"/>
            <a:ext cx="9144000" cy="1038225"/>
          </a:xfrm>
        </p:spPr>
        <p:txBody>
          <a:bodyPr/>
          <a:lstStyle/>
          <a:p>
            <a:pPr algn="ctr"/>
            <a:r>
              <a:rPr lang="fr-FR" kern="1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Les recuites de suie:</a:t>
            </a:r>
            <a:endParaRPr lang="fr-FR" altLang="fr-FR" dirty="0"/>
          </a:p>
        </p:txBody>
      </p:sp>
      <p:sp>
        <p:nvSpPr>
          <p:cNvPr id="4" name="ZoneTexte 15"/>
          <p:cNvSpPr txBox="1">
            <a:spLocks noChangeArrowheads="1"/>
          </p:cNvSpPr>
          <p:nvPr/>
        </p:nvSpPr>
        <p:spPr bwMode="auto">
          <a:xfrm>
            <a:off x="1510953" y="1124744"/>
            <a:ext cx="6119812" cy="7080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recuites de suie situant un lieu d’origine </a:t>
            </a:r>
          </a:p>
          <a:p>
            <a:pPr algn="ctr"/>
            <a:r>
              <a:rPr lang="fr-FR" sz="2000" b="1" dirty="0">
                <a:solidFill>
                  <a:srgbClr val="FF0000"/>
                </a:solidFill>
              </a:rPr>
              <a:t>(t° supérieure à 600° C)</a:t>
            </a:r>
          </a:p>
        </p:txBody>
      </p:sp>
      <p:pic>
        <p:nvPicPr>
          <p:cNvPr id="5" name="Image 4" descr="6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430" y="2133471"/>
            <a:ext cx="3181350" cy="3965575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6" name="Image 18" descr="lumiere-feu-4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5999" y="4100201"/>
            <a:ext cx="7429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lèche courbée vers la gauche 18"/>
          <p:cNvSpPr>
            <a:spLocks noChangeArrowheads="1"/>
          </p:cNvSpPr>
          <p:nvPr/>
        </p:nvSpPr>
        <p:spPr bwMode="auto">
          <a:xfrm rot="7362627">
            <a:off x="1915431" y="4002458"/>
            <a:ext cx="488950" cy="823912"/>
          </a:xfrm>
          <a:prstGeom prst="curvedLeftArrow">
            <a:avLst>
              <a:gd name="adj1" fmla="val 25042"/>
              <a:gd name="adj2" fmla="val 78886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8" name="Flèche droite 13"/>
          <p:cNvSpPr>
            <a:spLocks noChangeArrowheads="1"/>
          </p:cNvSpPr>
          <p:nvPr/>
        </p:nvSpPr>
        <p:spPr bwMode="auto">
          <a:xfrm rot="6033137">
            <a:off x="2569742" y="2753126"/>
            <a:ext cx="1925637" cy="484187"/>
          </a:xfrm>
          <a:prstGeom prst="rightArrow">
            <a:avLst>
              <a:gd name="adj1" fmla="val 50000"/>
              <a:gd name="adj2" fmla="val 5011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9" name="Espace réservé du contenu 3" descr="2.bmp"/>
          <p:cNvPicPr>
            <a:picLocks noGrp="1" noChangeAspect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16016" y="2177706"/>
            <a:ext cx="2622550" cy="3933825"/>
          </a:xfrm>
          <a:ln w="57150">
            <a:solidFill>
              <a:srgbClr val="990000"/>
            </a:solidFill>
          </a:ln>
        </p:spPr>
      </p:pic>
      <p:pic>
        <p:nvPicPr>
          <p:cNvPr id="10" name="Image 17" descr="lumiere-feu-4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0666" y="4414414"/>
            <a:ext cx="936625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7" descr="lumiere-feu-4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7349" y="4460451"/>
            <a:ext cx="9398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èche vers le haut 14"/>
          <p:cNvSpPr>
            <a:spLocks noChangeArrowheads="1"/>
          </p:cNvSpPr>
          <p:nvPr/>
        </p:nvSpPr>
        <p:spPr bwMode="auto">
          <a:xfrm rot="9527976">
            <a:off x="5482846" y="2008518"/>
            <a:ext cx="485775" cy="2295525"/>
          </a:xfrm>
          <a:prstGeom prst="upArrow">
            <a:avLst>
              <a:gd name="adj1" fmla="val 50000"/>
              <a:gd name="adj2" fmla="val 4999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3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0987" y="3438101"/>
            <a:ext cx="1243013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Bulle ronde 13"/>
          <p:cNvSpPr/>
          <p:nvPr/>
        </p:nvSpPr>
        <p:spPr>
          <a:xfrm>
            <a:off x="5930899" y="2479022"/>
            <a:ext cx="3147368" cy="504825"/>
          </a:xfrm>
          <a:prstGeom prst="wedgeEllipseCallout">
            <a:avLst>
              <a:gd name="adj1" fmla="val 14606"/>
              <a:gd name="adj2" fmla="val 2322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Lieux d’origine aussi!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236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24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24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40</a:t>
            </a:fld>
            <a:endParaRPr lang="fr-FR" altLang="fr-FR"/>
          </a:p>
        </p:txBody>
      </p:sp>
      <p:pic>
        <p:nvPicPr>
          <p:cNvPr id="4" name="Espace réservé du contenu 3" descr="100_087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696" y="1276673"/>
            <a:ext cx="5856288" cy="4392612"/>
          </a:xfrm>
          <a:ln w="57150">
            <a:solidFill>
              <a:srgbClr val="990000"/>
            </a:solidFill>
          </a:ln>
        </p:spPr>
      </p:pic>
      <p:pic>
        <p:nvPicPr>
          <p:cNvPr id="6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5648" y="2708920"/>
            <a:ext cx="12954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lèche droite 12"/>
          <p:cNvSpPr>
            <a:spLocks noChangeArrowheads="1"/>
          </p:cNvSpPr>
          <p:nvPr/>
        </p:nvSpPr>
        <p:spPr bwMode="auto">
          <a:xfrm rot="-5400000">
            <a:off x="6445349" y="2995811"/>
            <a:ext cx="785812" cy="500062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8" name="Flèche vers le bas 12"/>
          <p:cNvSpPr>
            <a:spLocks noChangeArrowheads="1"/>
          </p:cNvSpPr>
          <p:nvPr/>
        </p:nvSpPr>
        <p:spPr bwMode="auto">
          <a:xfrm rot="5010312">
            <a:off x="3518086" y="4069495"/>
            <a:ext cx="484188" cy="1209675"/>
          </a:xfrm>
          <a:prstGeom prst="downArrow">
            <a:avLst>
              <a:gd name="adj1" fmla="val 50000"/>
              <a:gd name="adj2" fmla="val 5002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9" name="Image 20" descr="A33Z2A2CAEIMXKWCAWUCKNTCAPCC6ZTCAJP3MGECAB06Y0SCAH1OJG9CA79NBB6CA42K3RFCAINSLDZCAPSNASCCAD2YSZ0CAP9PE22CARY6S3ZCAOA0TUKCAYQIASACAB2Q7AUCA9G8KM3CADVIGO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852936"/>
            <a:ext cx="1066800" cy="13335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10" name="Bulle ronde 9"/>
          <p:cNvSpPr/>
          <p:nvPr/>
        </p:nvSpPr>
        <p:spPr>
          <a:xfrm>
            <a:off x="3491880" y="1369541"/>
            <a:ext cx="5435600" cy="1008063"/>
          </a:xfrm>
          <a:prstGeom prst="wedgeEllipseCallout">
            <a:avLst>
              <a:gd name="adj1" fmla="val 25078"/>
              <a:gd name="adj2" fmla="val 12149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Plus communément appelée « peau de crocodile » et alligatoring par nos voisins anglo- saxons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489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41</a:t>
            </a:fld>
            <a:endParaRPr lang="fr-FR" altLang="fr-FR"/>
          </a:p>
        </p:txBody>
      </p:sp>
      <p:pic>
        <p:nvPicPr>
          <p:cNvPr id="6" name="Espace réservé du contenu 12" descr="100_088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736" y="1340768"/>
            <a:ext cx="5905500" cy="4257675"/>
          </a:xfrm>
          <a:ln w="57150">
            <a:solidFill>
              <a:srgbClr val="990000"/>
            </a:solidFill>
          </a:ln>
        </p:spPr>
      </p:pic>
      <p:pic>
        <p:nvPicPr>
          <p:cNvPr id="4" name="Image 23" descr="feu_small_87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8" y="1340768"/>
            <a:ext cx="2857500" cy="4254500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7" name="Image 20" descr="A33Z2A2CAEIMXKWCAWUCKNTCAPCC6ZTCAJP3MGECAB06Y0SCAH1OJG9CA79NBB6CA42K3RFCAINSLDZCAPSNASCCAD2YSZ0CAP9PE22CARY6S3ZCAOA0TUKCAYQIASACAB2Q7AUCA9G8KM3CADVIGO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21088"/>
            <a:ext cx="1168400" cy="12858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8" name="Image 32" descr="lumiere-feu-3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182" y="2534691"/>
            <a:ext cx="130175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lèche vers le haut 15"/>
          <p:cNvSpPr>
            <a:spLocks noChangeArrowheads="1"/>
          </p:cNvSpPr>
          <p:nvPr/>
        </p:nvSpPr>
        <p:spPr bwMode="auto">
          <a:xfrm rot="504513">
            <a:off x="832669" y="3096032"/>
            <a:ext cx="438150" cy="1047750"/>
          </a:xfrm>
          <a:prstGeom prst="upArrow">
            <a:avLst>
              <a:gd name="adj1" fmla="val 50000"/>
              <a:gd name="adj2" fmla="val 5007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0" name="Flèche vers le haut 15"/>
          <p:cNvSpPr>
            <a:spLocks noChangeArrowheads="1"/>
          </p:cNvSpPr>
          <p:nvPr/>
        </p:nvSpPr>
        <p:spPr bwMode="auto">
          <a:xfrm rot="2771491">
            <a:off x="1808516" y="3501811"/>
            <a:ext cx="457200" cy="852487"/>
          </a:xfrm>
          <a:prstGeom prst="upArrow">
            <a:avLst>
              <a:gd name="adj1" fmla="val 50000"/>
              <a:gd name="adj2" fmla="val 5009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1" name="Flèche vers le haut 15"/>
          <p:cNvSpPr>
            <a:spLocks noChangeArrowheads="1"/>
          </p:cNvSpPr>
          <p:nvPr/>
        </p:nvSpPr>
        <p:spPr bwMode="auto">
          <a:xfrm rot="4315423">
            <a:off x="2068537" y="4253496"/>
            <a:ext cx="458788" cy="1077912"/>
          </a:xfrm>
          <a:prstGeom prst="upArrow">
            <a:avLst>
              <a:gd name="adj1" fmla="val 50000"/>
              <a:gd name="adj2" fmla="val 4989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cxnSp>
        <p:nvCxnSpPr>
          <p:cNvPr id="12" name="Connecteur droit 16"/>
          <p:cNvCxnSpPr>
            <a:cxnSpLocks noChangeShapeType="1"/>
          </p:cNvCxnSpPr>
          <p:nvPr/>
        </p:nvCxnSpPr>
        <p:spPr bwMode="auto">
          <a:xfrm>
            <a:off x="4406528" y="5301208"/>
            <a:ext cx="1928813" cy="71437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3" name="Flèche gauche 22"/>
          <p:cNvSpPr>
            <a:spLocks noChangeArrowheads="1"/>
          </p:cNvSpPr>
          <p:nvPr/>
        </p:nvSpPr>
        <p:spPr bwMode="auto">
          <a:xfrm>
            <a:off x="6466893" y="5130551"/>
            <a:ext cx="985838" cy="484188"/>
          </a:xfrm>
          <a:prstGeom prst="leftArrow">
            <a:avLst>
              <a:gd name="adj1" fmla="val 50000"/>
              <a:gd name="adj2" fmla="val 5011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4" name="ZoneTexte 23"/>
          <p:cNvSpPr txBox="1">
            <a:spLocks noChangeArrowheads="1"/>
          </p:cNvSpPr>
          <p:nvPr/>
        </p:nvSpPr>
        <p:spPr bwMode="auto">
          <a:xfrm>
            <a:off x="7584283" y="5080545"/>
            <a:ext cx="1500188" cy="5842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Ligne de démarcation</a:t>
            </a:r>
          </a:p>
        </p:txBody>
      </p:sp>
      <p:sp>
        <p:nvSpPr>
          <p:cNvPr id="15" name="Flèche gauche 13"/>
          <p:cNvSpPr>
            <a:spLocks noChangeArrowheads="1"/>
          </p:cNvSpPr>
          <p:nvPr/>
        </p:nvSpPr>
        <p:spPr bwMode="auto">
          <a:xfrm>
            <a:off x="6191338" y="3935338"/>
            <a:ext cx="1235075" cy="571500"/>
          </a:xfrm>
          <a:prstGeom prst="leftArrow">
            <a:avLst>
              <a:gd name="adj1" fmla="val 50000"/>
              <a:gd name="adj2" fmla="val 5000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6" name="ZoneTexte 16"/>
          <p:cNvSpPr txBox="1">
            <a:spLocks noChangeArrowheads="1"/>
          </p:cNvSpPr>
          <p:nvPr/>
        </p:nvSpPr>
        <p:spPr bwMode="auto">
          <a:xfrm>
            <a:off x="7584283" y="3922638"/>
            <a:ext cx="1500187" cy="5842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Marche </a:t>
            </a:r>
          </a:p>
          <a:p>
            <a:pPr algn="ctr"/>
            <a:r>
              <a:rPr lang="fr-FR" sz="1600" b="1" dirty="0">
                <a:solidFill>
                  <a:srgbClr val="FF0000"/>
                </a:solidFill>
              </a:rPr>
              <a:t>des flammes</a:t>
            </a:r>
          </a:p>
        </p:txBody>
      </p:sp>
      <p:sp>
        <p:nvSpPr>
          <p:cNvPr id="17" name="Flèche gauche 14"/>
          <p:cNvSpPr>
            <a:spLocks noChangeArrowheads="1"/>
          </p:cNvSpPr>
          <p:nvPr/>
        </p:nvSpPr>
        <p:spPr bwMode="auto">
          <a:xfrm rot="2700000">
            <a:off x="5135622" y="3537055"/>
            <a:ext cx="1000125" cy="571500"/>
          </a:xfrm>
          <a:prstGeom prst="leftArrow">
            <a:avLst>
              <a:gd name="adj1" fmla="val 45148"/>
              <a:gd name="adj2" fmla="val 4999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8" name="Flèche vers le haut 15"/>
          <p:cNvSpPr>
            <a:spLocks noChangeArrowheads="1"/>
          </p:cNvSpPr>
          <p:nvPr/>
        </p:nvSpPr>
        <p:spPr bwMode="auto">
          <a:xfrm>
            <a:off x="4932040" y="2250553"/>
            <a:ext cx="571500" cy="1000125"/>
          </a:xfrm>
          <a:prstGeom prst="upArrow">
            <a:avLst>
              <a:gd name="adj1" fmla="val 50000"/>
              <a:gd name="adj2" fmla="val 4999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9" name="Image 25" descr="lumiere-feu-44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897337">
            <a:off x="5820796" y="2277463"/>
            <a:ext cx="15859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lèche gauche 18"/>
          <p:cNvSpPr>
            <a:spLocks noChangeArrowheads="1"/>
          </p:cNvSpPr>
          <p:nvPr/>
        </p:nvSpPr>
        <p:spPr bwMode="auto">
          <a:xfrm>
            <a:off x="6259018" y="1988208"/>
            <a:ext cx="1163638" cy="555625"/>
          </a:xfrm>
          <a:prstGeom prst="leftArrow">
            <a:avLst>
              <a:gd name="adj1" fmla="val 50000"/>
              <a:gd name="adj2" fmla="val 5002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21" name="ZoneTexte 19"/>
          <p:cNvSpPr txBox="1">
            <a:spLocks noChangeArrowheads="1"/>
          </p:cNvSpPr>
          <p:nvPr/>
        </p:nvSpPr>
        <p:spPr bwMode="auto">
          <a:xfrm>
            <a:off x="7584282" y="2081272"/>
            <a:ext cx="1428750" cy="33813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 err="1">
                <a:solidFill>
                  <a:srgbClr val="FF0000"/>
                </a:solidFill>
              </a:rPr>
              <a:t>Alligatoring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24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42</a:t>
            </a:fld>
            <a:endParaRPr lang="fr-FR" altLang="fr-FR"/>
          </a:p>
        </p:txBody>
      </p:sp>
      <p:pic>
        <p:nvPicPr>
          <p:cNvPr id="4" name="Espace réservé du contenu 3" descr="100_096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3819" y="1341438"/>
            <a:ext cx="6035675" cy="4525963"/>
          </a:xfrm>
          <a:ln w="57150">
            <a:solidFill>
              <a:srgbClr val="990000"/>
            </a:solidFill>
          </a:ln>
        </p:spPr>
      </p:pic>
      <p:pic>
        <p:nvPicPr>
          <p:cNvPr id="6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8778" y="2420888"/>
            <a:ext cx="1252312" cy="264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ulle ronde 6"/>
          <p:cNvSpPr/>
          <p:nvPr/>
        </p:nvSpPr>
        <p:spPr>
          <a:xfrm>
            <a:off x="5614988" y="1341438"/>
            <a:ext cx="3529012" cy="647700"/>
          </a:xfrm>
          <a:prstGeom prst="wedgeEllipseCallout">
            <a:avLst>
              <a:gd name="adj1" fmla="val 16585"/>
              <a:gd name="adj2" fmla="val 20446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Joli clean- burn au plafond</a:t>
            </a:r>
          </a:p>
        </p:txBody>
      </p:sp>
      <p:sp>
        <p:nvSpPr>
          <p:cNvPr id="8" name="Flèche courbée vers la droite 15"/>
          <p:cNvSpPr>
            <a:spLocks noChangeArrowheads="1"/>
          </p:cNvSpPr>
          <p:nvPr/>
        </p:nvSpPr>
        <p:spPr bwMode="auto">
          <a:xfrm rot="-2893821">
            <a:off x="1899265" y="2891447"/>
            <a:ext cx="1089025" cy="1430338"/>
          </a:xfrm>
          <a:prstGeom prst="curvedRightArrow">
            <a:avLst>
              <a:gd name="adj1" fmla="val 24991"/>
              <a:gd name="adj2" fmla="val 49983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9" name="ZoneTexte 16"/>
          <p:cNvSpPr txBox="1">
            <a:spLocks noChangeArrowheads="1"/>
          </p:cNvSpPr>
          <p:nvPr/>
        </p:nvSpPr>
        <p:spPr bwMode="auto">
          <a:xfrm>
            <a:off x="983026" y="2082751"/>
            <a:ext cx="2428875" cy="338137"/>
          </a:xfrm>
          <a:prstGeom prst="rect">
            <a:avLst/>
          </a:prstGeom>
          <a:solidFill>
            <a:srgbClr val="FFFF00"/>
          </a:solidFill>
          <a:ln w="2540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Marche des flammes</a:t>
            </a:r>
          </a:p>
        </p:txBody>
      </p:sp>
      <p:pic>
        <p:nvPicPr>
          <p:cNvPr id="10" name="Image 20" descr="A33Z2A2CAEIMXKWCAWUCKNTCAPCC6ZTCAJP3MGECAB06Y0SCAH1OJG9CA79NBB6CA42K3RFCAINSLDZCAPSNASCCAD2YSZ0CAP9PE22CARY6S3ZCAOA0TUKCAYQIASACAB2Q7AUCA9G8KM3CADVIGO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73" y="3041898"/>
            <a:ext cx="1085850" cy="13573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11" name="Flèche vers le haut 10"/>
          <p:cNvSpPr>
            <a:spLocks noChangeArrowheads="1"/>
          </p:cNvSpPr>
          <p:nvPr/>
        </p:nvSpPr>
        <p:spPr bwMode="auto">
          <a:xfrm rot="-5400000">
            <a:off x="4205288" y="3870818"/>
            <a:ext cx="312737" cy="817562"/>
          </a:xfrm>
          <a:prstGeom prst="upArrow">
            <a:avLst>
              <a:gd name="adj1" fmla="val 50000"/>
              <a:gd name="adj2" fmla="val 5014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2" name="ZoneTexte 12"/>
          <p:cNvSpPr txBox="1">
            <a:spLocks noChangeArrowheads="1"/>
          </p:cNvSpPr>
          <p:nvPr/>
        </p:nvSpPr>
        <p:spPr bwMode="auto">
          <a:xfrm>
            <a:off x="4850607" y="3960511"/>
            <a:ext cx="2528887" cy="6381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Peau de crocodile et minéralisation du bois</a:t>
            </a:r>
          </a:p>
        </p:txBody>
      </p:sp>
      <p:pic>
        <p:nvPicPr>
          <p:cNvPr id="13" name="Image 25" descr="lumiere-feu-4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6478" y="4075606"/>
            <a:ext cx="264318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25" descr="lumiere-feu-4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4568" y="4253647"/>
            <a:ext cx="276225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14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43</a:t>
            </a:fld>
            <a:endParaRPr lang="fr-FR" altLang="fr-FR"/>
          </a:p>
        </p:txBody>
      </p:sp>
      <p:pic>
        <p:nvPicPr>
          <p:cNvPr id="4" name="Picture 2" descr="E:\Documents and Settings\FLACHER LAURENT\archives photos\Archive clichés RCCI\RCCI  5 CUZIEU\DSC00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59"/>
            <a:ext cx="6667500" cy="446405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Image 20" descr="A33Z2A2CAEIMXKWCAWUCKNTCAPCC6ZTCAJP3MGECAB06Y0SCAH1OJG9CA79NBB6CA42K3RFCAINSLDZCAPSNASCCAD2YSZ0CAP9PE22CARY6S3ZCAOA0TUKCAYQIASACAB2Q7AUCA9G8KM3CADVIGO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3" y="2822127"/>
            <a:ext cx="1085850" cy="13573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7" name="Flèche gauche 11"/>
          <p:cNvSpPr>
            <a:spLocks noChangeArrowheads="1"/>
          </p:cNvSpPr>
          <p:nvPr/>
        </p:nvSpPr>
        <p:spPr bwMode="auto">
          <a:xfrm>
            <a:off x="5148064" y="4005064"/>
            <a:ext cx="711200" cy="484188"/>
          </a:xfrm>
          <a:prstGeom prst="leftArrow">
            <a:avLst>
              <a:gd name="adj1" fmla="val 50000"/>
              <a:gd name="adj2" fmla="val 5003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8" name="ZoneTexte 12"/>
          <p:cNvSpPr txBox="1">
            <a:spLocks noChangeArrowheads="1"/>
          </p:cNvSpPr>
          <p:nvPr/>
        </p:nvSpPr>
        <p:spPr bwMode="auto">
          <a:xfrm>
            <a:off x="6012160" y="3928070"/>
            <a:ext cx="2528887" cy="6381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Peau de crocodile et minéralisation du bois</a:t>
            </a:r>
          </a:p>
        </p:txBody>
      </p:sp>
      <p:pic>
        <p:nvPicPr>
          <p:cNvPr id="9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1561654"/>
            <a:ext cx="1022108" cy="216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ulle ronde 9"/>
          <p:cNvSpPr/>
          <p:nvPr/>
        </p:nvSpPr>
        <p:spPr>
          <a:xfrm>
            <a:off x="2781597" y="1091357"/>
            <a:ext cx="5759450" cy="647700"/>
          </a:xfrm>
          <a:prstGeom prst="wedgeEllipseCallout">
            <a:avLst>
              <a:gd name="adj1" fmla="val 39740"/>
              <a:gd name="adj2" fmla="val 10964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Surprenant la destruction de ce cadre!</a:t>
            </a:r>
          </a:p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Accélérant??</a:t>
            </a:r>
          </a:p>
        </p:txBody>
      </p:sp>
    </p:spTree>
    <p:extLst>
      <p:ext uri="{BB962C8B-B14F-4D97-AF65-F5344CB8AC3E}">
        <p14:creationId xmlns:p14="http://schemas.microsoft.com/office/powerpoint/2010/main" val="33587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44</a:t>
            </a:fld>
            <a:endParaRPr lang="fr-FR" alt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95076"/>
            <a:ext cx="890652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2400" kern="1200" dirty="0">
                <a:latin typeface="Arial" charset="0"/>
                <a:ea typeface="+mn-ea"/>
                <a:cs typeface="Arial" charset="0"/>
              </a:rPr>
              <a:t>La carbonisation du Bois en scelle de cheval</a:t>
            </a:r>
            <a:r>
              <a:rPr lang="fr-FR" sz="24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24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pic>
        <p:nvPicPr>
          <p:cNvPr id="7" name="Espace réservé du contenu 13" descr="File1266a"/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03221" y="1252094"/>
            <a:ext cx="5256584" cy="4623025"/>
          </a:xfrm>
          <a:ln w="57150">
            <a:solidFill>
              <a:srgbClr val="990000"/>
            </a:solidFill>
          </a:ln>
        </p:spPr>
      </p:pic>
      <p:sp>
        <p:nvSpPr>
          <p:cNvPr id="8" name="ZoneTexte 39"/>
          <p:cNvSpPr txBox="1">
            <a:spLocks noChangeArrowheads="1"/>
          </p:cNvSpPr>
          <p:nvPr/>
        </p:nvSpPr>
        <p:spPr bwMode="auto">
          <a:xfrm>
            <a:off x="128890" y="620055"/>
            <a:ext cx="299085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</a:rPr>
              <a:t>Scelle de cheval =</a:t>
            </a:r>
          </a:p>
          <a:p>
            <a:pPr algn="ctr"/>
            <a:r>
              <a:rPr lang="fr-FR" sz="2000" b="1" i="1" dirty="0">
                <a:solidFill>
                  <a:srgbClr val="FF0000"/>
                </a:solidFill>
              </a:rPr>
              <a:t>Marche des flammes</a:t>
            </a:r>
          </a:p>
        </p:txBody>
      </p:sp>
      <p:cxnSp>
        <p:nvCxnSpPr>
          <p:cNvPr id="9" name="Connecteur droit 32"/>
          <p:cNvCxnSpPr>
            <a:cxnSpLocks noChangeShapeType="1"/>
          </p:cNvCxnSpPr>
          <p:nvPr/>
        </p:nvCxnSpPr>
        <p:spPr bwMode="auto">
          <a:xfrm>
            <a:off x="179388" y="1751409"/>
            <a:ext cx="536575" cy="12700"/>
          </a:xfrm>
          <a:prstGeom prst="lin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0" name="Arc 9"/>
          <p:cNvSpPr/>
          <p:nvPr/>
        </p:nvSpPr>
        <p:spPr bwMode="auto">
          <a:xfrm rot="8189204">
            <a:off x="449502" y="434976"/>
            <a:ext cx="1582737" cy="1560512"/>
          </a:xfrm>
          <a:prstGeom prst="arc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11" name="Connecteur droit 31"/>
          <p:cNvCxnSpPr>
            <a:cxnSpLocks noChangeShapeType="1"/>
          </p:cNvCxnSpPr>
          <p:nvPr/>
        </p:nvCxnSpPr>
        <p:spPr bwMode="auto">
          <a:xfrm flipV="1">
            <a:off x="1767366" y="1781845"/>
            <a:ext cx="714375" cy="22225"/>
          </a:xfrm>
          <a:prstGeom prst="lin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" name="Flèche vers le bas 45"/>
          <p:cNvSpPr>
            <a:spLocks noChangeArrowheads="1"/>
          </p:cNvSpPr>
          <p:nvPr/>
        </p:nvSpPr>
        <p:spPr bwMode="auto">
          <a:xfrm>
            <a:off x="998776" y="1308371"/>
            <a:ext cx="484187" cy="619125"/>
          </a:xfrm>
          <a:prstGeom prst="downArrow">
            <a:avLst>
              <a:gd name="adj1" fmla="val 50000"/>
              <a:gd name="adj2" fmla="val 49975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3" name="Flèche vers le bas 46"/>
          <p:cNvSpPr>
            <a:spLocks noChangeArrowheads="1"/>
          </p:cNvSpPr>
          <p:nvPr/>
        </p:nvSpPr>
        <p:spPr bwMode="auto">
          <a:xfrm rot="-4675555">
            <a:off x="1900881" y="1183773"/>
            <a:ext cx="484188" cy="763588"/>
          </a:xfrm>
          <a:prstGeom prst="downArrow">
            <a:avLst>
              <a:gd name="adj1" fmla="val 50000"/>
              <a:gd name="adj2" fmla="val 50013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4" name="Flèche vers le bas 46"/>
          <p:cNvSpPr>
            <a:spLocks noChangeArrowheads="1"/>
          </p:cNvSpPr>
          <p:nvPr/>
        </p:nvSpPr>
        <p:spPr bwMode="auto">
          <a:xfrm rot="17934153">
            <a:off x="2709484" y="1490582"/>
            <a:ext cx="569715" cy="810593"/>
          </a:xfrm>
          <a:prstGeom prst="downArrow">
            <a:avLst>
              <a:gd name="adj1" fmla="val 50000"/>
              <a:gd name="adj2" fmla="val 50013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5" name="ZoneTexte 50"/>
          <p:cNvSpPr txBox="1">
            <a:spLocks noChangeArrowheads="1"/>
          </p:cNvSpPr>
          <p:nvPr/>
        </p:nvSpPr>
        <p:spPr bwMode="auto">
          <a:xfrm>
            <a:off x="-124381" y="2099480"/>
            <a:ext cx="3214688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i="1" dirty="0">
                <a:solidFill>
                  <a:srgbClr val="0070C0"/>
                </a:solidFill>
              </a:rPr>
              <a:t>Feu provenant du haut</a:t>
            </a:r>
          </a:p>
        </p:txBody>
      </p:sp>
      <p:sp>
        <p:nvSpPr>
          <p:cNvPr id="16" name="Rectangle 51"/>
          <p:cNvSpPr>
            <a:spLocks noChangeArrowheads="1"/>
          </p:cNvSpPr>
          <p:nvPr/>
        </p:nvSpPr>
        <p:spPr bwMode="auto">
          <a:xfrm>
            <a:off x="-237823" y="2438180"/>
            <a:ext cx="3357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i="1" dirty="0">
                <a:solidFill>
                  <a:srgbClr val="0070C0"/>
                </a:solidFill>
              </a:rPr>
              <a:t>Feu provenant du bas</a:t>
            </a:r>
          </a:p>
        </p:txBody>
      </p:sp>
      <p:cxnSp>
        <p:nvCxnSpPr>
          <p:cNvPr id="17" name="Connecteur droit 24"/>
          <p:cNvCxnSpPr>
            <a:cxnSpLocks noChangeShapeType="1"/>
          </p:cNvCxnSpPr>
          <p:nvPr/>
        </p:nvCxnSpPr>
        <p:spPr bwMode="auto">
          <a:xfrm>
            <a:off x="128890" y="3068960"/>
            <a:ext cx="436562" cy="0"/>
          </a:xfrm>
          <a:prstGeom prst="lin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8" name="Arc 17"/>
          <p:cNvSpPr/>
          <p:nvPr/>
        </p:nvSpPr>
        <p:spPr bwMode="auto">
          <a:xfrm rot="19171208">
            <a:off x="185032" y="2858146"/>
            <a:ext cx="1917700" cy="1751012"/>
          </a:xfrm>
          <a:prstGeom prst="arc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19" name="Connecteur droit 22"/>
          <p:cNvCxnSpPr>
            <a:cxnSpLocks noChangeShapeType="1"/>
          </p:cNvCxnSpPr>
          <p:nvPr/>
        </p:nvCxnSpPr>
        <p:spPr bwMode="auto">
          <a:xfrm flipV="1">
            <a:off x="1832843" y="3066359"/>
            <a:ext cx="677863" cy="17462"/>
          </a:xfrm>
          <a:prstGeom prst="lin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Flèche vers le bas 46"/>
          <p:cNvSpPr>
            <a:spLocks noChangeArrowheads="1"/>
          </p:cNvSpPr>
          <p:nvPr/>
        </p:nvSpPr>
        <p:spPr bwMode="auto">
          <a:xfrm rot="10800000">
            <a:off x="998775" y="2920286"/>
            <a:ext cx="484187" cy="714375"/>
          </a:xfrm>
          <a:prstGeom prst="downArrow">
            <a:avLst>
              <a:gd name="adj1" fmla="val 50000"/>
              <a:gd name="adj2" fmla="val 50014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21" name="Image 36" descr="0302201006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171" y="4458819"/>
            <a:ext cx="2365375" cy="1643063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22" name="ZoneTexte 28"/>
          <p:cNvSpPr txBox="1">
            <a:spLocks noChangeArrowheads="1"/>
          </p:cNvSpPr>
          <p:nvPr/>
        </p:nvSpPr>
        <p:spPr bwMode="auto">
          <a:xfrm>
            <a:off x="-2435" y="3700959"/>
            <a:ext cx="2711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</a:rPr>
              <a:t>Scelle inversée</a:t>
            </a:r>
          </a:p>
        </p:txBody>
      </p:sp>
      <p:sp>
        <p:nvSpPr>
          <p:cNvPr id="23" name="Flèche vers le bas 46"/>
          <p:cNvSpPr>
            <a:spLocks noChangeArrowheads="1"/>
          </p:cNvSpPr>
          <p:nvPr/>
        </p:nvSpPr>
        <p:spPr bwMode="auto">
          <a:xfrm rot="-865924">
            <a:off x="1160910" y="4213192"/>
            <a:ext cx="484187" cy="915987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24" name="Flèche vers le bas 46"/>
          <p:cNvSpPr>
            <a:spLocks noChangeArrowheads="1"/>
          </p:cNvSpPr>
          <p:nvPr/>
        </p:nvSpPr>
        <p:spPr bwMode="auto">
          <a:xfrm rot="-6193456">
            <a:off x="2284796" y="3078937"/>
            <a:ext cx="484188" cy="836613"/>
          </a:xfrm>
          <a:prstGeom prst="downArrow">
            <a:avLst>
              <a:gd name="adj1" fmla="val 50000"/>
              <a:gd name="adj2" fmla="val 6690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25" name="Flèche vers le bas 46"/>
          <p:cNvSpPr>
            <a:spLocks noChangeArrowheads="1"/>
          </p:cNvSpPr>
          <p:nvPr/>
        </p:nvSpPr>
        <p:spPr bwMode="auto">
          <a:xfrm rot="14672785">
            <a:off x="3157893" y="2890103"/>
            <a:ext cx="484187" cy="763588"/>
          </a:xfrm>
          <a:prstGeom prst="downArrow">
            <a:avLst>
              <a:gd name="adj1" fmla="val 50000"/>
              <a:gd name="adj2" fmla="val 50013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cxnSp>
        <p:nvCxnSpPr>
          <p:cNvPr id="26" name="Connecteur droit 31"/>
          <p:cNvCxnSpPr>
            <a:cxnSpLocks noChangeShapeType="1"/>
          </p:cNvCxnSpPr>
          <p:nvPr/>
        </p:nvCxnSpPr>
        <p:spPr bwMode="auto">
          <a:xfrm>
            <a:off x="3584046" y="2534790"/>
            <a:ext cx="436563" cy="119063"/>
          </a:xfrm>
          <a:prstGeom prst="lin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Arc 26"/>
          <p:cNvSpPr/>
          <p:nvPr/>
        </p:nvSpPr>
        <p:spPr bwMode="auto">
          <a:xfrm rot="11044536">
            <a:off x="3691348" y="984436"/>
            <a:ext cx="1439862" cy="1795463"/>
          </a:xfrm>
          <a:prstGeom prst="arc">
            <a:avLst>
              <a:gd name="adj1" fmla="val 15295557"/>
              <a:gd name="adj2" fmla="val 17657794"/>
            </a:avLst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28" name="Connecteur droit 31"/>
          <p:cNvCxnSpPr>
            <a:cxnSpLocks noChangeShapeType="1"/>
          </p:cNvCxnSpPr>
          <p:nvPr/>
        </p:nvCxnSpPr>
        <p:spPr bwMode="auto">
          <a:xfrm>
            <a:off x="4572000" y="2751851"/>
            <a:ext cx="431800" cy="71437"/>
          </a:xfrm>
          <a:prstGeom prst="lin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9" name="Arc 28"/>
          <p:cNvSpPr/>
          <p:nvPr/>
        </p:nvSpPr>
        <p:spPr bwMode="auto">
          <a:xfrm rot="19714444">
            <a:off x="4006040" y="2847234"/>
            <a:ext cx="1917700" cy="1751012"/>
          </a:xfrm>
          <a:prstGeom prst="arc">
            <a:avLst>
              <a:gd name="adj1" fmla="val 18081171"/>
              <a:gd name="adj2" fmla="val 20027258"/>
            </a:avLst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30" name="Connecteur droit 31"/>
          <p:cNvCxnSpPr>
            <a:cxnSpLocks noChangeShapeType="1"/>
          </p:cNvCxnSpPr>
          <p:nvPr/>
        </p:nvCxnSpPr>
        <p:spPr bwMode="auto">
          <a:xfrm>
            <a:off x="5411647" y="2903939"/>
            <a:ext cx="1508125" cy="261937"/>
          </a:xfrm>
          <a:prstGeom prst="lin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31" name="Image 52" descr="lumiere-feu-4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4186" y="2416109"/>
            <a:ext cx="87788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 53" descr="lumiere-feu-4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0926" y="1771507"/>
            <a:ext cx="87788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 descr="C:\Users\LAURENT\Pictures\DSC003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9794" y="4295790"/>
            <a:ext cx="244792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Arc 34"/>
          <p:cNvSpPr/>
          <p:nvPr/>
        </p:nvSpPr>
        <p:spPr bwMode="auto">
          <a:xfrm rot="19046909">
            <a:off x="3704133" y="5145455"/>
            <a:ext cx="1917700" cy="1751013"/>
          </a:xfrm>
          <a:prstGeom prst="arc">
            <a:avLst>
              <a:gd name="adj1" fmla="val 16992140"/>
              <a:gd name="adj2" fmla="val 21114940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185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Les signes d’embrasement </a:t>
            </a:r>
            <a:r>
              <a:rPr lang="fr-FR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généralisé: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45</a:t>
            </a:fld>
            <a:endParaRPr lang="fr-FR" altLang="fr-FR"/>
          </a:p>
        </p:txBody>
      </p:sp>
      <p:pic>
        <p:nvPicPr>
          <p:cNvPr id="4" name="Picture 2" descr="E:\Documents and Settings\FLACHER LAURENT\archives photos\Archive clichés RCCI\RCCI 1 ST RAMBERT\DSC00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1196752"/>
            <a:ext cx="4338637" cy="29051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2" descr="K:\stage RCI\photos signe objectifs\signes d'embrasement généralisé\IMG_3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284984"/>
            <a:ext cx="3960812" cy="26384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2" descr="http://t0.gstatic.com/images?q=tbn:ANd9GcQ5fhm-yV_9JUZoDmgqIkKJVUVRDvoGT8oaXG2FSnz5EOLY2GF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8720" y="4310745"/>
            <a:ext cx="23622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1556792"/>
            <a:ext cx="74904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ulle ronde 8"/>
          <p:cNvSpPr/>
          <p:nvPr/>
        </p:nvSpPr>
        <p:spPr>
          <a:xfrm>
            <a:off x="4732114" y="1190054"/>
            <a:ext cx="3529012" cy="647700"/>
          </a:xfrm>
          <a:prstGeom prst="wedgeEllipseCallout">
            <a:avLst>
              <a:gd name="adj1" fmla="val 33601"/>
              <a:gd name="adj2" fmla="val 1433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Destruction totale de la pièce et des plâtreries</a:t>
            </a:r>
          </a:p>
        </p:txBody>
      </p:sp>
    </p:spTree>
    <p:extLst>
      <p:ext uri="{BB962C8B-B14F-4D97-AF65-F5344CB8AC3E}">
        <p14:creationId xmlns:p14="http://schemas.microsoft.com/office/powerpoint/2010/main" val="167668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La décoloration du métal (l’effet Bluing</a:t>
            </a:r>
            <a:r>
              <a:rPr lang="fr-FR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): 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46</a:t>
            </a:fld>
            <a:endParaRPr lang="fr-FR" altLang="fr-FR"/>
          </a:p>
        </p:txBody>
      </p:sp>
      <p:sp>
        <p:nvSpPr>
          <p:cNvPr id="3" name="ZoneTexte 2"/>
          <p:cNvSpPr txBox="1"/>
          <p:nvPr/>
        </p:nvSpPr>
        <p:spPr>
          <a:xfrm>
            <a:off x="179388" y="1124744"/>
            <a:ext cx="8857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Lors de l’extinction effectuée par les sapeurs pompiers, la tôle portée à blanc est refroidie rapidement et trempée, ce qui nous donne une couleur bleue. 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Alors que sur les côtés, la tôle rouille sous l’effet de la fumée moins chaude que les flammes.</a:t>
            </a:r>
            <a:endParaRPr lang="fr-FR" sz="1800" b="1" dirty="0">
              <a:solidFill>
                <a:srgbClr val="FF0000"/>
              </a:solidFill>
            </a:endParaRPr>
          </a:p>
        </p:txBody>
      </p:sp>
      <p:pic>
        <p:nvPicPr>
          <p:cNvPr id="6" name="Picture 3" descr="K:\stage RCI\photos signe objectifs\décolorations du métal\IMG_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530" y="2636912"/>
            <a:ext cx="3240088" cy="31146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3" descr="E:\Documents and Settings\FLACHER LAURENT\archives photos\BRUNETON\DSC02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972683"/>
            <a:ext cx="4146550" cy="277495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5501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« L’effet Bluing </a:t>
            </a:r>
            <a:r>
              <a:rPr lang="fr-FR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»: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47</a:t>
            </a:fld>
            <a:endParaRPr lang="fr-FR" altLang="fr-FR"/>
          </a:p>
        </p:txBody>
      </p:sp>
      <p:pic>
        <p:nvPicPr>
          <p:cNvPr id="4" name="Picture 2" descr="E:\Documents and Settings\FLACHER LAURENT\archives photos\Archive clichés RCCI\RCCI 29\DSC0290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696" y="1285031"/>
            <a:ext cx="3133725" cy="4679950"/>
          </a:xfrm>
          <a:ln w="38100">
            <a:solidFill>
              <a:srgbClr val="C00000"/>
            </a:solidFill>
          </a:ln>
        </p:spPr>
      </p:pic>
      <p:pic>
        <p:nvPicPr>
          <p:cNvPr id="6" name="Picture 2" descr="http://t1.gstatic.com/images?q=tbn:ANd9GcQJAZtbem6B9-xXKatpVGkjY_fJ1O7HXHheZhk5uZOGzGEPb74uU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637" y="3068960"/>
            <a:ext cx="12239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E:\Documents and Settings\FLACHER LAURENT\archives photos\Archive clichés RCCI\RCCI 29\DSC028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258838"/>
            <a:ext cx="3168650" cy="47323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9075" y="2852936"/>
            <a:ext cx="12954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ulle ronde 8"/>
          <p:cNvSpPr/>
          <p:nvPr/>
        </p:nvSpPr>
        <p:spPr>
          <a:xfrm>
            <a:off x="2628503" y="1506266"/>
            <a:ext cx="4679950" cy="792162"/>
          </a:xfrm>
          <a:prstGeom prst="wedgeEllipseCallout">
            <a:avLst>
              <a:gd name="adj1" fmla="val -747"/>
              <a:gd name="adj2" fmla="val 9503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La différence entre les deux compresseurs saute aux yeux!!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673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48</a:t>
            </a:fld>
            <a:endParaRPr lang="fr-FR" altLang="fr-FR"/>
          </a:p>
        </p:txBody>
      </p:sp>
      <p:pic>
        <p:nvPicPr>
          <p:cNvPr id="4" name="Picture 2" descr="E:\Documents and Settings\FLACHER LAURENT\archives photos\Archive clichés RCCI\2010-09-16 RCCI 6 CAR CHAZ\DSC00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894" y="1268760"/>
            <a:ext cx="7034212" cy="47085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1763688" y="3205162"/>
            <a:ext cx="2376487" cy="1081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" name="Flèche droite 29"/>
          <p:cNvSpPr>
            <a:spLocks noChangeArrowheads="1"/>
          </p:cNvSpPr>
          <p:nvPr/>
        </p:nvSpPr>
        <p:spPr bwMode="auto">
          <a:xfrm rot="4196589">
            <a:off x="1928700" y="2288447"/>
            <a:ext cx="1285875" cy="484188"/>
          </a:xfrm>
          <a:prstGeom prst="rightArrow">
            <a:avLst>
              <a:gd name="adj1" fmla="val 50000"/>
              <a:gd name="adj2" fmla="val 500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8" name="ZoneTexte 16"/>
          <p:cNvSpPr txBox="1">
            <a:spLocks noChangeArrowheads="1"/>
          </p:cNvSpPr>
          <p:nvPr/>
        </p:nvSpPr>
        <p:spPr bwMode="auto">
          <a:xfrm>
            <a:off x="1331640" y="1505431"/>
            <a:ext cx="2089150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Point d’origine</a:t>
            </a:r>
          </a:p>
        </p:txBody>
      </p:sp>
      <p:pic>
        <p:nvPicPr>
          <p:cNvPr id="9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2780928"/>
            <a:ext cx="129540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ulle ronde 9"/>
          <p:cNvSpPr/>
          <p:nvPr/>
        </p:nvSpPr>
        <p:spPr>
          <a:xfrm>
            <a:off x="5830887" y="1674500"/>
            <a:ext cx="2665413" cy="792162"/>
          </a:xfrm>
          <a:prstGeom prst="wedgeEllipseCallout">
            <a:avLst>
              <a:gd name="adj1" fmla="val 26371"/>
              <a:gd name="adj2" fmla="val 1191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Superbe Bluing!!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17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49</a:t>
            </a:fld>
            <a:endParaRPr lang="fr-FR" altLang="fr-FR"/>
          </a:p>
        </p:txBody>
      </p:sp>
      <p:pic>
        <p:nvPicPr>
          <p:cNvPr id="4" name="Picture 2" descr="C:\Users\LAURENT\Pictures\RCCI LOIRE\DSC009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1412776"/>
            <a:ext cx="6561137" cy="4222750"/>
          </a:xfrm>
          <a:ln w="38100">
            <a:solidFill>
              <a:srgbClr val="C00000"/>
            </a:solidFill>
          </a:ln>
        </p:spPr>
      </p:pic>
      <p:pic>
        <p:nvPicPr>
          <p:cNvPr id="6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293" y="2430709"/>
            <a:ext cx="149876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ulle ronde 6"/>
          <p:cNvSpPr/>
          <p:nvPr/>
        </p:nvSpPr>
        <p:spPr>
          <a:xfrm>
            <a:off x="4363003" y="1194716"/>
            <a:ext cx="4643437" cy="647700"/>
          </a:xfrm>
          <a:prstGeom prst="wedgeEllipseCallout">
            <a:avLst>
              <a:gd name="adj1" fmla="val 20329"/>
              <a:gd name="adj2" fmla="val 21289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Décoloration d’un bardage par l’effet du BLEVE </a:t>
            </a:r>
          </a:p>
        </p:txBody>
      </p:sp>
      <p:sp>
        <p:nvSpPr>
          <p:cNvPr id="8" name="Ellipse 7"/>
          <p:cNvSpPr/>
          <p:nvPr/>
        </p:nvSpPr>
        <p:spPr>
          <a:xfrm>
            <a:off x="2267744" y="414908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9" name="Flèche vers le haut 30"/>
          <p:cNvSpPr>
            <a:spLocks noChangeArrowheads="1"/>
          </p:cNvSpPr>
          <p:nvPr/>
        </p:nvSpPr>
        <p:spPr bwMode="auto">
          <a:xfrm rot="-4770068">
            <a:off x="3527082" y="4187339"/>
            <a:ext cx="484187" cy="1079500"/>
          </a:xfrm>
          <a:prstGeom prst="upArrow">
            <a:avLst>
              <a:gd name="adj1" fmla="val 50000"/>
              <a:gd name="adj2" fmla="val 5522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2300585" y="5179391"/>
            <a:ext cx="1787525" cy="36988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>
                <a:solidFill>
                  <a:srgbClr val="FF0000"/>
                </a:solidFill>
              </a:rPr>
              <a:t>Butane 13 Kgs</a:t>
            </a:r>
          </a:p>
        </p:txBody>
      </p:sp>
      <p:grpSp>
        <p:nvGrpSpPr>
          <p:cNvPr id="11" name="Group 218"/>
          <p:cNvGrpSpPr>
            <a:grpSpLocks/>
          </p:cNvGrpSpPr>
          <p:nvPr/>
        </p:nvGrpSpPr>
        <p:grpSpPr bwMode="auto">
          <a:xfrm rot="9382794" flipH="1">
            <a:off x="2526595" y="1711000"/>
            <a:ext cx="4783138" cy="4089400"/>
            <a:chOff x="1872" y="1991"/>
            <a:chExt cx="1680" cy="1309"/>
          </a:xfrm>
        </p:grpSpPr>
        <p:sp>
          <p:nvSpPr>
            <p:cNvPr id="12" name="Freeform 202"/>
            <p:cNvSpPr>
              <a:spLocks/>
            </p:cNvSpPr>
            <p:nvPr/>
          </p:nvSpPr>
          <p:spPr bwMode="auto">
            <a:xfrm>
              <a:off x="1872" y="2016"/>
              <a:ext cx="1680" cy="1284"/>
            </a:xfrm>
            <a:custGeom>
              <a:avLst/>
              <a:gdLst>
                <a:gd name="T0" fmla="*/ 1137 w 1680"/>
                <a:gd name="T1" fmla="*/ 226 h 1284"/>
                <a:gd name="T2" fmla="*/ 1111 w 1680"/>
                <a:gd name="T3" fmla="*/ 342 h 1284"/>
                <a:gd name="T4" fmla="*/ 1279 w 1680"/>
                <a:gd name="T5" fmla="*/ 194 h 1284"/>
                <a:gd name="T6" fmla="*/ 1254 w 1680"/>
                <a:gd name="T7" fmla="*/ 271 h 1284"/>
                <a:gd name="T8" fmla="*/ 1279 w 1680"/>
                <a:gd name="T9" fmla="*/ 271 h 1284"/>
                <a:gd name="T10" fmla="*/ 1460 w 1680"/>
                <a:gd name="T11" fmla="*/ 84 h 1284"/>
                <a:gd name="T12" fmla="*/ 1441 w 1680"/>
                <a:gd name="T13" fmla="*/ 155 h 1284"/>
                <a:gd name="T14" fmla="*/ 1538 w 1680"/>
                <a:gd name="T15" fmla="*/ 116 h 1284"/>
                <a:gd name="T16" fmla="*/ 1312 w 1680"/>
                <a:gd name="T17" fmla="*/ 387 h 1284"/>
                <a:gd name="T18" fmla="*/ 1299 w 1680"/>
                <a:gd name="T19" fmla="*/ 477 h 1284"/>
                <a:gd name="T20" fmla="*/ 1415 w 1680"/>
                <a:gd name="T21" fmla="*/ 503 h 1284"/>
                <a:gd name="T22" fmla="*/ 1564 w 1680"/>
                <a:gd name="T23" fmla="*/ 510 h 1284"/>
                <a:gd name="T24" fmla="*/ 1376 w 1680"/>
                <a:gd name="T25" fmla="*/ 555 h 1284"/>
                <a:gd name="T26" fmla="*/ 1441 w 1680"/>
                <a:gd name="T27" fmla="*/ 587 h 1284"/>
                <a:gd name="T28" fmla="*/ 1312 w 1680"/>
                <a:gd name="T29" fmla="*/ 607 h 1284"/>
                <a:gd name="T30" fmla="*/ 1363 w 1680"/>
                <a:gd name="T31" fmla="*/ 632 h 1284"/>
                <a:gd name="T32" fmla="*/ 1680 w 1680"/>
                <a:gd name="T33" fmla="*/ 755 h 1284"/>
                <a:gd name="T34" fmla="*/ 1486 w 1680"/>
                <a:gd name="T35" fmla="*/ 716 h 1284"/>
                <a:gd name="T36" fmla="*/ 1305 w 1680"/>
                <a:gd name="T37" fmla="*/ 684 h 1284"/>
                <a:gd name="T38" fmla="*/ 1376 w 1680"/>
                <a:gd name="T39" fmla="*/ 729 h 1284"/>
                <a:gd name="T40" fmla="*/ 1325 w 1680"/>
                <a:gd name="T41" fmla="*/ 768 h 1284"/>
                <a:gd name="T42" fmla="*/ 1422 w 1680"/>
                <a:gd name="T43" fmla="*/ 852 h 1284"/>
                <a:gd name="T44" fmla="*/ 1447 w 1680"/>
                <a:gd name="T45" fmla="*/ 961 h 1284"/>
                <a:gd name="T46" fmla="*/ 1299 w 1680"/>
                <a:gd name="T47" fmla="*/ 878 h 1284"/>
                <a:gd name="T48" fmla="*/ 1273 w 1680"/>
                <a:gd name="T49" fmla="*/ 890 h 1284"/>
                <a:gd name="T50" fmla="*/ 1170 w 1680"/>
                <a:gd name="T51" fmla="*/ 832 h 1284"/>
                <a:gd name="T52" fmla="*/ 1137 w 1680"/>
                <a:gd name="T53" fmla="*/ 852 h 1284"/>
                <a:gd name="T54" fmla="*/ 1144 w 1680"/>
                <a:gd name="T55" fmla="*/ 890 h 1284"/>
                <a:gd name="T56" fmla="*/ 1170 w 1680"/>
                <a:gd name="T57" fmla="*/ 961 h 1284"/>
                <a:gd name="T58" fmla="*/ 1111 w 1680"/>
                <a:gd name="T59" fmla="*/ 961 h 1284"/>
                <a:gd name="T60" fmla="*/ 1060 w 1680"/>
                <a:gd name="T61" fmla="*/ 916 h 1284"/>
                <a:gd name="T62" fmla="*/ 1040 w 1680"/>
                <a:gd name="T63" fmla="*/ 897 h 1284"/>
                <a:gd name="T64" fmla="*/ 1027 w 1680"/>
                <a:gd name="T65" fmla="*/ 1052 h 1284"/>
                <a:gd name="T66" fmla="*/ 1002 w 1680"/>
                <a:gd name="T67" fmla="*/ 1239 h 1284"/>
                <a:gd name="T68" fmla="*/ 943 w 1680"/>
                <a:gd name="T69" fmla="*/ 1026 h 1284"/>
                <a:gd name="T70" fmla="*/ 892 w 1680"/>
                <a:gd name="T71" fmla="*/ 1097 h 1284"/>
                <a:gd name="T72" fmla="*/ 840 w 1680"/>
                <a:gd name="T73" fmla="*/ 1194 h 1284"/>
                <a:gd name="T74" fmla="*/ 846 w 1680"/>
                <a:gd name="T75" fmla="*/ 968 h 1284"/>
                <a:gd name="T76" fmla="*/ 782 w 1680"/>
                <a:gd name="T77" fmla="*/ 968 h 1284"/>
                <a:gd name="T78" fmla="*/ 691 w 1680"/>
                <a:gd name="T79" fmla="*/ 1013 h 1284"/>
                <a:gd name="T80" fmla="*/ 562 w 1680"/>
                <a:gd name="T81" fmla="*/ 1084 h 1284"/>
                <a:gd name="T82" fmla="*/ 704 w 1680"/>
                <a:gd name="T83" fmla="*/ 903 h 1284"/>
                <a:gd name="T84" fmla="*/ 633 w 1680"/>
                <a:gd name="T85" fmla="*/ 955 h 1284"/>
                <a:gd name="T86" fmla="*/ 498 w 1680"/>
                <a:gd name="T87" fmla="*/ 1039 h 1284"/>
                <a:gd name="T88" fmla="*/ 588 w 1680"/>
                <a:gd name="T89" fmla="*/ 942 h 1284"/>
                <a:gd name="T90" fmla="*/ 510 w 1680"/>
                <a:gd name="T91" fmla="*/ 897 h 1284"/>
                <a:gd name="T92" fmla="*/ 233 w 1680"/>
                <a:gd name="T93" fmla="*/ 974 h 1284"/>
                <a:gd name="T94" fmla="*/ 420 w 1680"/>
                <a:gd name="T95" fmla="*/ 858 h 1284"/>
                <a:gd name="T96" fmla="*/ 523 w 1680"/>
                <a:gd name="T97" fmla="*/ 807 h 1284"/>
                <a:gd name="T98" fmla="*/ 414 w 1680"/>
                <a:gd name="T99" fmla="*/ 787 h 1284"/>
                <a:gd name="T100" fmla="*/ 6 w 1680"/>
                <a:gd name="T101" fmla="*/ 787 h 1284"/>
                <a:gd name="T102" fmla="*/ 239 w 1680"/>
                <a:gd name="T103" fmla="*/ 710 h 1284"/>
                <a:gd name="T104" fmla="*/ 569 w 1680"/>
                <a:gd name="T105" fmla="*/ 665 h 1284"/>
                <a:gd name="T106" fmla="*/ 420 w 1680"/>
                <a:gd name="T107" fmla="*/ 568 h 1284"/>
                <a:gd name="T108" fmla="*/ 698 w 1680"/>
                <a:gd name="T109" fmla="*/ 613 h 1284"/>
                <a:gd name="T110" fmla="*/ 678 w 1680"/>
                <a:gd name="T111" fmla="*/ 477 h 1284"/>
                <a:gd name="T112" fmla="*/ 808 w 1680"/>
                <a:gd name="T113" fmla="*/ 471 h 1284"/>
                <a:gd name="T114" fmla="*/ 866 w 1680"/>
                <a:gd name="T115" fmla="*/ 348 h 1284"/>
                <a:gd name="T116" fmla="*/ 905 w 1680"/>
                <a:gd name="T117" fmla="*/ 452 h 1284"/>
                <a:gd name="T118" fmla="*/ 956 w 1680"/>
                <a:gd name="T119" fmla="*/ 316 h 1284"/>
                <a:gd name="T120" fmla="*/ 989 w 1680"/>
                <a:gd name="T121" fmla="*/ 374 h 1284"/>
                <a:gd name="T122" fmla="*/ 1047 w 1680"/>
                <a:gd name="T123" fmla="*/ 252 h 1284"/>
                <a:gd name="T124" fmla="*/ 1150 w 1680"/>
                <a:gd name="T125" fmla="*/ 84 h 12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80"/>
                <a:gd name="T190" fmla="*/ 0 h 1284"/>
                <a:gd name="T191" fmla="*/ 1680 w 1680"/>
                <a:gd name="T192" fmla="*/ 1284 h 128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80" h="1284">
                  <a:moveTo>
                    <a:pt x="1215" y="0"/>
                  </a:moveTo>
                  <a:lnTo>
                    <a:pt x="1215" y="13"/>
                  </a:lnTo>
                  <a:lnTo>
                    <a:pt x="1215" y="26"/>
                  </a:lnTo>
                  <a:lnTo>
                    <a:pt x="1202" y="52"/>
                  </a:lnTo>
                  <a:lnTo>
                    <a:pt x="1195" y="77"/>
                  </a:lnTo>
                  <a:lnTo>
                    <a:pt x="1189" y="103"/>
                  </a:lnTo>
                  <a:lnTo>
                    <a:pt x="1170" y="155"/>
                  </a:lnTo>
                  <a:lnTo>
                    <a:pt x="1163" y="168"/>
                  </a:lnTo>
                  <a:lnTo>
                    <a:pt x="1157" y="181"/>
                  </a:lnTo>
                  <a:lnTo>
                    <a:pt x="1144" y="206"/>
                  </a:lnTo>
                  <a:lnTo>
                    <a:pt x="1137" y="226"/>
                  </a:lnTo>
                  <a:lnTo>
                    <a:pt x="1131" y="245"/>
                  </a:lnTo>
                  <a:lnTo>
                    <a:pt x="1124" y="265"/>
                  </a:lnTo>
                  <a:lnTo>
                    <a:pt x="1118" y="284"/>
                  </a:lnTo>
                  <a:lnTo>
                    <a:pt x="1118" y="290"/>
                  </a:lnTo>
                  <a:lnTo>
                    <a:pt x="1118" y="297"/>
                  </a:lnTo>
                  <a:lnTo>
                    <a:pt x="1118" y="303"/>
                  </a:lnTo>
                  <a:lnTo>
                    <a:pt x="1111" y="316"/>
                  </a:lnTo>
                  <a:lnTo>
                    <a:pt x="1111" y="323"/>
                  </a:lnTo>
                  <a:lnTo>
                    <a:pt x="1111" y="329"/>
                  </a:lnTo>
                  <a:lnTo>
                    <a:pt x="1105" y="348"/>
                  </a:lnTo>
                  <a:lnTo>
                    <a:pt x="1111" y="342"/>
                  </a:lnTo>
                  <a:lnTo>
                    <a:pt x="1118" y="336"/>
                  </a:lnTo>
                  <a:lnTo>
                    <a:pt x="1131" y="329"/>
                  </a:lnTo>
                  <a:lnTo>
                    <a:pt x="1144" y="316"/>
                  </a:lnTo>
                  <a:lnTo>
                    <a:pt x="1157" y="303"/>
                  </a:lnTo>
                  <a:lnTo>
                    <a:pt x="1163" y="303"/>
                  </a:lnTo>
                  <a:lnTo>
                    <a:pt x="1189" y="277"/>
                  </a:lnTo>
                  <a:lnTo>
                    <a:pt x="1202" y="265"/>
                  </a:lnTo>
                  <a:lnTo>
                    <a:pt x="1208" y="265"/>
                  </a:lnTo>
                  <a:lnTo>
                    <a:pt x="1208" y="252"/>
                  </a:lnTo>
                  <a:lnTo>
                    <a:pt x="1254" y="213"/>
                  </a:lnTo>
                  <a:lnTo>
                    <a:pt x="1279" y="194"/>
                  </a:lnTo>
                  <a:lnTo>
                    <a:pt x="1286" y="187"/>
                  </a:lnTo>
                  <a:lnTo>
                    <a:pt x="1299" y="174"/>
                  </a:lnTo>
                  <a:lnTo>
                    <a:pt x="1299" y="181"/>
                  </a:lnTo>
                  <a:lnTo>
                    <a:pt x="1299" y="187"/>
                  </a:lnTo>
                  <a:lnTo>
                    <a:pt x="1292" y="194"/>
                  </a:lnTo>
                  <a:lnTo>
                    <a:pt x="1286" y="206"/>
                  </a:lnTo>
                  <a:lnTo>
                    <a:pt x="1286" y="213"/>
                  </a:lnTo>
                  <a:lnTo>
                    <a:pt x="1273" y="232"/>
                  </a:lnTo>
                  <a:lnTo>
                    <a:pt x="1266" y="239"/>
                  </a:lnTo>
                  <a:lnTo>
                    <a:pt x="1260" y="252"/>
                  </a:lnTo>
                  <a:lnTo>
                    <a:pt x="1254" y="271"/>
                  </a:lnTo>
                  <a:lnTo>
                    <a:pt x="1241" y="284"/>
                  </a:lnTo>
                  <a:lnTo>
                    <a:pt x="1234" y="297"/>
                  </a:lnTo>
                  <a:lnTo>
                    <a:pt x="1234" y="303"/>
                  </a:lnTo>
                  <a:lnTo>
                    <a:pt x="1208" y="329"/>
                  </a:lnTo>
                  <a:lnTo>
                    <a:pt x="1215" y="329"/>
                  </a:lnTo>
                  <a:lnTo>
                    <a:pt x="1247" y="297"/>
                  </a:lnTo>
                  <a:lnTo>
                    <a:pt x="1279" y="271"/>
                  </a:lnTo>
                  <a:lnTo>
                    <a:pt x="1312" y="239"/>
                  </a:lnTo>
                  <a:lnTo>
                    <a:pt x="1338" y="206"/>
                  </a:lnTo>
                  <a:lnTo>
                    <a:pt x="1344" y="194"/>
                  </a:lnTo>
                  <a:lnTo>
                    <a:pt x="1357" y="187"/>
                  </a:lnTo>
                  <a:lnTo>
                    <a:pt x="1376" y="168"/>
                  </a:lnTo>
                  <a:lnTo>
                    <a:pt x="1396" y="155"/>
                  </a:lnTo>
                  <a:lnTo>
                    <a:pt x="1402" y="142"/>
                  </a:lnTo>
                  <a:lnTo>
                    <a:pt x="1409" y="135"/>
                  </a:lnTo>
                  <a:lnTo>
                    <a:pt x="1441" y="103"/>
                  </a:lnTo>
                  <a:lnTo>
                    <a:pt x="1454" y="90"/>
                  </a:lnTo>
                  <a:lnTo>
                    <a:pt x="1460" y="84"/>
                  </a:lnTo>
                  <a:lnTo>
                    <a:pt x="1467" y="84"/>
                  </a:lnTo>
                  <a:lnTo>
                    <a:pt x="1467" y="90"/>
                  </a:lnTo>
                  <a:lnTo>
                    <a:pt x="1454" y="103"/>
                  </a:lnTo>
                  <a:lnTo>
                    <a:pt x="1441" y="123"/>
                  </a:lnTo>
                  <a:lnTo>
                    <a:pt x="1441" y="129"/>
                  </a:lnTo>
                  <a:lnTo>
                    <a:pt x="1434" y="142"/>
                  </a:lnTo>
                  <a:lnTo>
                    <a:pt x="1428" y="155"/>
                  </a:lnTo>
                  <a:lnTo>
                    <a:pt x="1434" y="155"/>
                  </a:lnTo>
                  <a:lnTo>
                    <a:pt x="1441" y="155"/>
                  </a:lnTo>
                  <a:lnTo>
                    <a:pt x="1447" y="142"/>
                  </a:lnTo>
                  <a:lnTo>
                    <a:pt x="1460" y="129"/>
                  </a:lnTo>
                  <a:lnTo>
                    <a:pt x="1473" y="123"/>
                  </a:lnTo>
                  <a:lnTo>
                    <a:pt x="1486" y="110"/>
                  </a:lnTo>
                  <a:lnTo>
                    <a:pt x="1499" y="103"/>
                  </a:lnTo>
                  <a:lnTo>
                    <a:pt x="1518" y="84"/>
                  </a:lnTo>
                  <a:lnTo>
                    <a:pt x="1577" y="58"/>
                  </a:lnTo>
                  <a:lnTo>
                    <a:pt x="1564" y="77"/>
                  </a:lnTo>
                  <a:lnTo>
                    <a:pt x="1557" y="90"/>
                  </a:lnTo>
                  <a:lnTo>
                    <a:pt x="1551" y="103"/>
                  </a:lnTo>
                  <a:lnTo>
                    <a:pt x="1538" y="116"/>
                  </a:lnTo>
                  <a:lnTo>
                    <a:pt x="1518" y="129"/>
                  </a:lnTo>
                  <a:lnTo>
                    <a:pt x="1499" y="161"/>
                  </a:lnTo>
                  <a:lnTo>
                    <a:pt x="1460" y="200"/>
                  </a:lnTo>
                  <a:lnTo>
                    <a:pt x="1415" y="265"/>
                  </a:lnTo>
                  <a:lnTo>
                    <a:pt x="1415" y="271"/>
                  </a:lnTo>
                  <a:lnTo>
                    <a:pt x="1415" y="277"/>
                  </a:lnTo>
                  <a:lnTo>
                    <a:pt x="1409" y="284"/>
                  </a:lnTo>
                  <a:lnTo>
                    <a:pt x="1402" y="290"/>
                  </a:lnTo>
                  <a:lnTo>
                    <a:pt x="1383" y="316"/>
                  </a:lnTo>
                  <a:lnTo>
                    <a:pt x="1363" y="342"/>
                  </a:lnTo>
                  <a:lnTo>
                    <a:pt x="1312" y="387"/>
                  </a:lnTo>
                  <a:lnTo>
                    <a:pt x="1299" y="406"/>
                  </a:lnTo>
                  <a:lnTo>
                    <a:pt x="1286" y="413"/>
                  </a:lnTo>
                  <a:lnTo>
                    <a:pt x="1279" y="426"/>
                  </a:lnTo>
                  <a:lnTo>
                    <a:pt x="1273" y="432"/>
                  </a:lnTo>
                  <a:lnTo>
                    <a:pt x="1273" y="439"/>
                  </a:lnTo>
                  <a:lnTo>
                    <a:pt x="1260" y="452"/>
                  </a:lnTo>
                  <a:lnTo>
                    <a:pt x="1241" y="484"/>
                  </a:lnTo>
                  <a:lnTo>
                    <a:pt x="1247" y="484"/>
                  </a:lnTo>
                  <a:lnTo>
                    <a:pt x="1260" y="484"/>
                  </a:lnTo>
                  <a:lnTo>
                    <a:pt x="1279" y="477"/>
                  </a:lnTo>
                  <a:lnTo>
                    <a:pt x="1299" y="477"/>
                  </a:lnTo>
                  <a:lnTo>
                    <a:pt x="1312" y="477"/>
                  </a:lnTo>
                  <a:lnTo>
                    <a:pt x="1344" y="477"/>
                  </a:lnTo>
                  <a:lnTo>
                    <a:pt x="1318" y="490"/>
                  </a:lnTo>
                  <a:lnTo>
                    <a:pt x="1305" y="497"/>
                  </a:lnTo>
                  <a:lnTo>
                    <a:pt x="1292" y="503"/>
                  </a:lnTo>
                  <a:lnTo>
                    <a:pt x="1350" y="503"/>
                  </a:lnTo>
                  <a:lnTo>
                    <a:pt x="1376" y="503"/>
                  </a:lnTo>
                  <a:lnTo>
                    <a:pt x="1389" y="503"/>
                  </a:lnTo>
                  <a:lnTo>
                    <a:pt x="1409" y="510"/>
                  </a:lnTo>
                  <a:lnTo>
                    <a:pt x="1415" y="503"/>
                  </a:lnTo>
                  <a:lnTo>
                    <a:pt x="1422" y="503"/>
                  </a:lnTo>
                  <a:lnTo>
                    <a:pt x="1441" y="503"/>
                  </a:lnTo>
                  <a:lnTo>
                    <a:pt x="1460" y="503"/>
                  </a:lnTo>
                  <a:lnTo>
                    <a:pt x="1467" y="503"/>
                  </a:lnTo>
                  <a:lnTo>
                    <a:pt x="1480" y="503"/>
                  </a:lnTo>
                  <a:lnTo>
                    <a:pt x="1486" y="503"/>
                  </a:lnTo>
                  <a:lnTo>
                    <a:pt x="1499" y="503"/>
                  </a:lnTo>
                  <a:lnTo>
                    <a:pt x="1525" y="503"/>
                  </a:lnTo>
                  <a:lnTo>
                    <a:pt x="1551" y="510"/>
                  </a:lnTo>
                  <a:lnTo>
                    <a:pt x="1564" y="510"/>
                  </a:lnTo>
                  <a:lnTo>
                    <a:pt x="1570" y="510"/>
                  </a:lnTo>
                  <a:lnTo>
                    <a:pt x="1518" y="529"/>
                  </a:lnTo>
                  <a:lnTo>
                    <a:pt x="1493" y="536"/>
                  </a:lnTo>
                  <a:lnTo>
                    <a:pt x="1473" y="536"/>
                  </a:lnTo>
                  <a:lnTo>
                    <a:pt x="1447" y="542"/>
                  </a:lnTo>
                  <a:lnTo>
                    <a:pt x="1422" y="548"/>
                  </a:lnTo>
                  <a:lnTo>
                    <a:pt x="1422" y="555"/>
                  </a:lnTo>
                  <a:lnTo>
                    <a:pt x="1415" y="555"/>
                  </a:lnTo>
                  <a:lnTo>
                    <a:pt x="1402" y="555"/>
                  </a:lnTo>
                  <a:lnTo>
                    <a:pt x="1396" y="555"/>
                  </a:lnTo>
                  <a:lnTo>
                    <a:pt x="1376" y="555"/>
                  </a:lnTo>
                  <a:lnTo>
                    <a:pt x="1363" y="555"/>
                  </a:lnTo>
                  <a:lnTo>
                    <a:pt x="1357" y="555"/>
                  </a:lnTo>
                  <a:lnTo>
                    <a:pt x="1350" y="555"/>
                  </a:lnTo>
                  <a:lnTo>
                    <a:pt x="1344" y="561"/>
                  </a:lnTo>
                  <a:lnTo>
                    <a:pt x="1363" y="568"/>
                  </a:lnTo>
                  <a:lnTo>
                    <a:pt x="1396" y="574"/>
                  </a:lnTo>
                  <a:lnTo>
                    <a:pt x="1428" y="581"/>
                  </a:lnTo>
                  <a:lnTo>
                    <a:pt x="1441" y="581"/>
                  </a:lnTo>
                  <a:lnTo>
                    <a:pt x="1454" y="581"/>
                  </a:lnTo>
                  <a:lnTo>
                    <a:pt x="1441" y="587"/>
                  </a:lnTo>
                  <a:lnTo>
                    <a:pt x="1434" y="587"/>
                  </a:lnTo>
                  <a:lnTo>
                    <a:pt x="1415" y="594"/>
                  </a:lnTo>
                  <a:lnTo>
                    <a:pt x="1402" y="594"/>
                  </a:lnTo>
                  <a:lnTo>
                    <a:pt x="1389" y="594"/>
                  </a:lnTo>
                  <a:lnTo>
                    <a:pt x="1383" y="600"/>
                  </a:lnTo>
                  <a:lnTo>
                    <a:pt x="1376" y="600"/>
                  </a:lnTo>
                  <a:lnTo>
                    <a:pt x="1370" y="600"/>
                  </a:lnTo>
                  <a:lnTo>
                    <a:pt x="1344" y="600"/>
                  </a:lnTo>
                  <a:lnTo>
                    <a:pt x="1318" y="607"/>
                  </a:lnTo>
                  <a:lnTo>
                    <a:pt x="1312" y="607"/>
                  </a:lnTo>
                  <a:lnTo>
                    <a:pt x="1305" y="607"/>
                  </a:lnTo>
                  <a:lnTo>
                    <a:pt x="1325" y="613"/>
                  </a:lnTo>
                  <a:lnTo>
                    <a:pt x="1344" y="613"/>
                  </a:lnTo>
                  <a:lnTo>
                    <a:pt x="1363" y="619"/>
                  </a:lnTo>
                  <a:lnTo>
                    <a:pt x="1383" y="626"/>
                  </a:lnTo>
                  <a:lnTo>
                    <a:pt x="1409" y="632"/>
                  </a:lnTo>
                  <a:lnTo>
                    <a:pt x="1428" y="632"/>
                  </a:lnTo>
                  <a:lnTo>
                    <a:pt x="1422" y="639"/>
                  </a:lnTo>
                  <a:lnTo>
                    <a:pt x="1415" y="639"/>
                  </a:lnTo>
                  <a:lnTo>
                    <a:pt x="1389" y="639"/>
                  </a:lnTo>
                  <a:lnTo>
                    <a:pt x="1363" y="632"/>
                  </a:lnTo>
                  <a:lnTo>
                    <a:pt x="1350" y="632"/>
                  </a:lnTo>
                  <a:lnTo>
                    <a:pt x="1344" y="632"/>
                  </a:lnTo>
                  <a:lnTo>
                    <a:pt x="1363" y="639"/>
                  </a:lnTo>
                  <a:lnTo>
                    <a:pt x="1383" y="652"/>
                  </a:lnTo>
                  <a:lnTo>
                    <a:pt x="1415" y="665"/>
                  </a:lnTo>
                  <a:lnTo>
                    <a:pt x="1447" y="684"/>
                  </a:lnTo>
                  <a:lnTo>
                    <a:pt x="1467" y="690"/>
                  </a:lnTo>
                  <a:lnTo>
                    <a:pt x="1486" y="697"/>
                  </a:lnTo>
                  <a:lnTo>
                    <a:pt x="1538" y="710"/>
                  </a:lnTo>
                  <a:lnTo>
                    <a:pt x="1590" y="723"/>
                  </a:lnTo>
                  <a:lnTo>
                    <a:pt x="1680" y="755"/>
                  </a:lnTo>
                  <a:lnTo>
                    <a:pt x="1667" y="755"/>
                  </a:lnTo>
                  <a:lnTo>
                    <a:pt x="1648" y="748"/>
                  </a:lnTo>
                  <a:lnTo>
                    <a:pt x="1609" y="742"/>
                  </a:lnTo>
                  <a:lnTo>
                    <a:pt x="1570" y="729"/>
                  </a:lnTo>
                  <a:lnTo>
                    <a:pt x="1551" y="729"/>
                  </a:lnTo>
                  <a:lnTo>
                    <a:pt x="1544" y="729"/>
                  </a:lnTo>
                  <a:lnTo>
                    <a:pt x="1525" y="723"/>
                  </a:lnTo>
                  <a:lnTo>
                    <a:pt x="1506" y="716"/>
                  </a:lnTo>
                  <a:lnTo>
                    <a:pt x="1486" y="716"/>
                  </a:lnTo>
                  <a:lnTo>
                    <a:pt x="1480" y="716"/>
                  </a:lnTo>
                  <a:lnTo>
                    <a:pt x="1467" y="716"/>
                  </a:lnTo>
                  <a:lnTo>
                    <a:pt x="1447" y="710"/>
                  </a:lnTo>
                  <a:lnTo>
                    <a:pt x="1434" y="710"/>
                  </a:lnTo>
                  <a:lnTo>
                    <a:pt x="1415" y="703"/>
                  </a:lnTo>
                  <a:lnTo>
                    <a:pt x="1396" y="697"/>
                  </a:lnTo>
                  <a:lnTo>
                    <a:pt x="1376" y="697"/>
                  </a:lnTo>
                  <a:lnTo>
                    <a:pt x="1350" y="690"/>
                  </a:lnTo>
                  <a:lnTo>
                    <a:pt x="1331" y="690"/>
                  </a:lnTo>
                  <a:lnTo>
                    <a:pt x="1318" y="684"/>
                  </a:lnTo>
                  <a:lnTo>
                    <a:pt x="1305" y="684"/>
                  </a:lnTo>
                  <a:lnTo>
                    <a:pt x="1312" y="690"/>
                  </a:lnTo>
                  <a:lnTo>
                    <a:pt x="1318" y="690"/>
                  </a:lnTo>
                  <a:lnTo>
                    <a:pt x="1331" y="697"/>
                  </a:lnTo>
                  <a:lnTo>
                    <a:pt x="1370" y="710"/>
                  </a:lnTo>
                  <a:lnTo>
                    <a:pt x="1383" y="723"/>
                  </a:lnTo>
                  <a:lnTo>
                    <a:pt x="1389" y="729"/>
                  </a:lnTo>
                  <a:lnTo>
                    <a:pt x="1402" y="736"/>
                  </a:lnTo>
                  <a:lnTo>
                    <a:pt x="1396" y="736"/>
                  </a:lnTo>
                  <a:lnTo>
                    <a:pt x="1389" y="736"/>
                  </a:lnTo>
                  <a:lnTo>
                    <a:pt x="1376" y="729"/>
                  </a:lnTo>
                  <a:lnTo>
                    <a:pt x="1370" y="729"/>
                  </a:lnTo>
                  <a:lnTo>
                    <a:pt x="1370" y="736"/>
                  </a:lnTo>
                  <a:lnTo>
                    <a:pt x="1383" y="742"/>
                  </a:lnTo>
                  <a:lnTo>
                    <a:pt x="1402" y="748"/>
                  </a:lnTo>
                  <a:lnTo>
                    <a:pt x="1415" y="761"/>
                  </a:lnTo>
                  <a:lnTo>
                    <a:pt x="1434" y="768"/>
                  </a:lnTo>
                  <a:lnTo>
                    <a:pt x="1473" y="800"/>
                  </a:lnTo>
                  <a:lnTo>
                    <a:pt x="1402" y="787"/>
                  </a:lnTo>
                  <a:lnTo>
                    <a:pt x="1363" y="781"/>
                  </a:lnTo>
                  <a:lnTo>
                    <a:pt x="1350" y="774"/>
                  </a:lnTo>
                  <a:lnTo>
                    <a:pt x="1325" y="768"/>
                  </a:lnTo>
                  <a:lnTo>
                    <a:pt x="1325" y="761"/>
                  </a:lnTo>
                  <a:lnTo>
                    <a:pt x="1312" y="748"/>
                  </a:lnTo>
                  <a:lnTo>
                    <a:pt x="1305" y="742"/>
                  </a:lnTo>
                  <a:lnTo>
                    <a:pt x="1299" y="736"/>
                  </a:lnTo>
                  <a:lnTo>
                    <a:pt x="1312" y="755"/>
                  </a:lnTo>
                  <a:lnTo>
                    <a:pt x="1325" y="768"/>
                  </a:lnTo>
                  <a:lnTo>
                    <a:pt x="1363" y="794"/>
                  </a:lnTo>
                  <a:lnTo>
                    <a:pt x="1383" y="807"/>
                  </a:lnTo>
                  <a:lnTo>
                    <a:pt x="1396" y="819"/>
                  </a:lnTo>
                  <a:lnTo>
                    <a:pt x="1409" y="832"/>
                  </a:lnTo>
                  <a:lnTo>
                    <a:pt x="1422" y="852"/>
                  </a:lnTo>
                  <a:lnTo>
                    <a:pt x="1460" y="890"/>
                  </a:lnTo>
                  <a:lnTo>
                    <a:pt x="1499" y="936"/>
                  </a:lnTo>
                  <a:lnTo>
                    <a:pt x="1544" y="974"/>
                  </a:lnTo>
                  <a:lnTo>
                    <a:pt x="1564" y="994"/>
                  </a:lnTo>
                  <a:lnTo>
                    <a:pt x="1577" y="1019"/>
                  </a:lnTo>
                  <a:lnTo>
                    <a:pt x="1564" y="1013"/>
                  </a:lnTo>
                  <a:lnTo>
                    <a:pt x="1538" y="1007"/>
                  </a:lnTo>
                  <a:lnTo>
                    <a:pt x="1512" y="994"/>
                  </a:lnTo>
                  <a:lnTo>
                    <a:pt x="1493" y="987"/>
                  </a:lnTo>
                  <a:lnTo>
                    <a:pt x="1473" y="974"/>
                  </a:lnTo>
                  <a:lnTo>
                    <a:pt x="1447" y="961"/>
                  </a:lnTo>
                  <a:lnTo>
                    <a:pt x="1422" y="948"/>
                  </a:lnTo>
                  <a:lnTo>
                    <a:pt x="1409" y="942"/>
                  </a:lnTo>
                  <a:lnTo>
                    <a:pt x="1396" y="942"/>
                  </a:lnTo>
                  <a:lnTo>
                    <a:pt x="1389" y="929"/>
                  </a:lnTo>
                  <a:lnTo>
                    <a:pt x="1376" y="923"/>
                  </a:lnTo>
                  <a:lnTo>
                    <a:pt x="1357" y="916"/>
                  </a:lnTo>
                  <a:lnTo>
                    <a:pt x="1338" y="903"/>
                  </a:lnTo>
                  <a:lnTo>
                    <a:pt x="1325" y="897"/>
                  </a:lnTo>
                  <a:lnTo>
                    <a:pt x="1318" y="897"/>
                  </a:lnTo>
                  <a:lnTo>
                    <a:pt x="1318" y="890"/>
                  </a:lnTo>
                  <a:lnTo>
                    <a:pt x="1299" y="878"/>
                  </a:lnTo>
                  <a:lnTo>
                    <a:pt x="1286" y="865"/>
                  </a:lnTo>
                  <a:lnTo>
                    <a:pt x="1273" y="852"/>
                  </a:lnTo>
                  <a:lnTo>
                    <a:pt x="1260" y="845"/>
                  </a:lnTo>
                  <a:lnTo>
                    <a:pt x="1273" y="865"/>
                  </a:lnTo>
                  <a:lnTo>
                    <a:pt x="1279" y="871"/>
                  </a:lnTo>
                  <a:lnTo>
                    <a:pt x="1292" y="884"/>
                  </a:lnTo>
                  <a:lnTo>
                    <a:pt x="1299" y="897"/>
                  </a:lnTo>
                  <a:lnTo>
                    <a:pt x="1299" y="903"/>
                  </a:lnTo>
                  <a:lnTo>
                    <a:pt x="1286" y="897"/>
                  </a:lnTo>
                  <a:lnTo>
                    <a:pt x="1273" y="890"/>
                  </a:lnTo>
                  <a:lnTo>
                    <a:pt x="1241" y="871"/>
                  </a:lnTo>
                  <a:lnTo>
                    <a:pt x="1215" y="852"/>
                  </a:lnTo>
                  <a:lnTo>
                    <a:pt x="1189" y="832"/>
                  </a:lnTo>
                  <a:lnTo>
                    <a:pt x="1182" y="832"/>
                  </a:lnTo>
                  <a:lnTo>
                    <a:pt x="1176" y="826"/>
                  </a:lnTo>
                  <a:lnTo>
                    <a:pt x="1157" y="813"/>
                  </a:lnTo>
                  <a:lnTo>
                    <a:pt x="1137" y="794"/>
                  </a:lnTo>
                  <a:lnTo>
                    <a:pt x="1124" y="787"/>
                  </a:lnTo>
                  <a:lnTo>
                    <a:pt x="1144" y="807"/>
                  </a:lnTo>
                  <a:lnTo>
                    <a:pt x="1170" y="832"/>
                  </a:lnTo>
                  <a:lnTo>
                    <a:pt x="1228" y="890"/>
                  </a:lnTo>
                  <a:lnTo>
                    <a:pt x="1286" y="955"/>
                  </a:lnTo>
                  <a:lnTo>
                    <a:pt x="1325" y="1007"/>
                  </a:lnTo>
                  <a:lnTo>
                    <a:pt x="1221" y="929"/>
                  </a:lnTo>
                  <a:lnTo>
                    <a:pt x="1195" y="897"/>
                  </a:lnTo>
                  <a:lnTo>
                    <a:pt x="1176" y="890"/>
                  </a:lnTo>
                  <a:lnTo>
                    <a:pt x="1176" y="884"/>
                  </a:lnTo>
                  <a:lnTo>
                    <a:pt x="1157" y="878"/>
                  </a:lnTo>
                  <a:lnTo>
                    <a:pt x="1150" y="871"/>
                  </a:lnTo>
                  <a:lnTo>
                    <a:pt x="1144" y="858"/>
                  </a:lnTo>
                  <a:lnTo>
                    <a:pt x="1137" y="852"/>
                  </a:lnTo>
                  <a:lnTo>
                    <a:pt x="1131" y="845"/>
                  </a:lnTo>
                  <a:lnTo>
                    <a:pt x="1124" y="845"/>
                  </a:lnTo>
                  <a:lnTo>
                    <a:pt x="1111" y="826"/>
                  </a:lnTo>
                  <a:lnTo>
                    <a:pt x="1105" y="819"/>
                  </a:lnTo>
                  <a:lnTo>
                    <a:pt x="1098" y="807"/>
                  </a:lnTo>
                  <a:lnTo>
                    <a:pt x="1098" y="813"/>
                  </a:lnTo>
                  <a:lnTo>
                    <a:pt x="1111" y="832"/>
                  </a:lnTo>
                  <a:lnTo>
                    <a:pt x="1124" y="852"/>
                  </a:lnTo>
                  <a:lnTo>
                    <a:pt x="1131" y="871"/>
                  </a:lnTo>
                  <a:lnTo>
                    <a:pt x="1144" y="890"/>
                  </a:lnTo>
                  <a:lnTo>
                    <a:pt x="1144" y="903"/>
                  </a:lnTo>
                  <a:lnTo>
                    <a:pt x="1137" y="897"/>
                  </a:lnTo>
                  <a:lnTo>
                    <a:pt x="1131" y="890"/>
                  </a:lnTo>
                  <a:lnTo>
                    <a:pt x="1111" y="878"/>
                  </a:lnTo>
                  <a:lnTo>
                    <a:pt x="1118" y="890"/>
                  </a:lnTo>
                  <a:lnTo>
                    <a:pt x="1124" y="897"/>
                  </a:lnTo>
                  <a:lnTo>
                    <a:pt x="1137" y="910"/>
                  </a:lnTo>
                  <a:lnTo>
                    <a:pt x="1150" y="929"/>
                  </a:lnTo>
                  <a:lnTo>
                    <a:pt x="1157" y="936"/>
                  </a:lnTo>
                  <a:lnTo>
                    <a:pt x="1157" y="942"/>
                  </a:lnTo>
                  <a:lnTo>
                    <a:pt x="1170" y="961"/>
                  </a:lnTo>
                  <a:lnTo>
                    <a:pt x="1182" y="981"/>
                  </a:lnTo>
                  <a:lnTo>
                    <a:pt x="1202" y="1026"/>
                  </a:lnTo>
                  <a:lnTo>
                    <a:pt x="1228" y="1110"/>
                  </a:lnTo>
                  <a:lnTo>
                    <a:pt x="1195" y="1065"/>
                  </a:lnTo>
                  <a:lnTo>
                    <a:pt x="1170" y="1039"/>
                  </a:lnTo>
                  <a:lnTo>
                    <a:pt x="1150" y="1019"/>
                  </a:lnTo>
                  <a:lnTo>
                    <a:pt x="1144" y="1013"/>
                  </a:lnTo>
                  <a:lnTo>
                    <a:pt x="1131" y="1000"/>
                  </a:lnTo>
                  <a:lnTo>
                    <a:pt x="1124" y="987"/>
                  </a:lnTo>
                  <a:lnTo>
                    <a:pt x="1118" y="974"/>
                  </a:lnTo>
                  <a:lnTo>
                    <a:pt x="1111" y="961"/>
                  </a:lnTo>
                  <a:lnTo>
                    <a:pt x="1092" y="929"/>
                  </a:lnTo>
                  <a:lnTo>
                    <a:pt x="1079" y="916"/>
                  </a:lnTo>
                  <a:lnTo>
                    <a:pt x="1079" y="903"/>
                  </a:lnTo>
                  <a:lnTo>
                    <a:pt x="1073" y="890"/>
                  </a:lnTo>
                  <a:lnTo>
                    <a:pt x="1066" y="878"/>
                  </a:lnTo>
                  <a:lnTo>
                    <a:pt x="1066" y="890"/>
                  </a:lnTo>
                  <a:lnTo>
                    <a:pt x="1066" y="903"/>
                  </a:lnTo>
                  <a:lnTo>
                    <a:pt x="1066" y="916"/>
                  </a:lnTo>
                  <a:lnTo>
                    <a:pt x="1066" y="929"/>
                  </a:lnTo>
                  <a:lnTo>
                    <a:pt x="1066" y="923"/>
                  </a:lnTo>
                  <a:lnTo>
                    <a:pt x="1060" y="916"/>
                  </a:lnTo>
                  <a:lnTo>
                    <a:pt x="1047" y="903"/>
                  </a:lnTo>
                  <a:lnTo>
                    <a:pt x="1047" y="910"/>
                  </a:lnTo>
                  <a:lnTo>
                    <a:pt x="1047" y="903"/>
                  </a:lnTo>
                  <a:lnTo>
                    <a:pt x="1047" y="897"/>
                  </a:lnTo>
                  <a:lnTo>
                    <a:pt x="1047" y="890"/>
                  </a:lnTo>
                  <a:lnTo>
                    <a:pt x="1040" y="884"/>
                  </a:lnTo>
                  <a:lnTo>
                    <a:pt x="1040" y="890"/>
                  </a:lnTo>
                  <a:lnTo>
                    <a:pt x="1040" y="897"/>
                  </a:lnTo>
                  <a:lnTo>
                    <a:pt x="1040" y="916"/>
                  </a:lnTo>
                  <a:lnTo>
                    <a:pt x="1047" y="942"/>
                  </a:lnTo>
                  <a:lnTo>
                    <a:pt x="1053" y="981"/>
                  </a:lnTo>
                  <a:lnTo>
                    <a:pt x="1060" y="1019"/>
                  </a:lnTo>
                  <a:lnTo>
                    <a:pt x="1066" y="1058"/>
                  </a:lnTo>
                  <a:lnTo>
                    <a:pt x="1066" y="1078"/>
                  </a:lnTo>
                  <a:lnTo>
                    <a:pt x="1066" y="1097"/>
                  </a:lnTo>
                  <a:lnTo>
                    <a:pt x="1040" y="1052"/>
                  </a:lnTo>
                  <a:lnTo>
                    <a:pt x="1027" y="1032"/>
                  </a:lnTo>
                  <a:lnTo>
                    <a:pt x="1027" y="1045"/>
                  </a:lnTo>
                  <a:lnTo>
                    <a:pt x="1027" y="1052"/>
                  </a:lnTo>
                  <a:lnTo>
                    <a:pt x="1034" y="1071"/>
                  </a:lnTo>
                  <a:lnTo>
                    <a:pt x="1040" y="1090"/>
                  </a:lnTo>
                  <a:lnTo>
                    <a:pt x="1040" y="1110"/>
                  </a:lnTo>
                  <a:lnTo>
                    <a:pt x="1040" y="1155"/>
                  </a:lnTo>
                  <a:lnTo>
                    <a:pt x="1034" y="1194"/>
                  </a:lnTo>
                  <a:lnTo>
                    <a:pt x="1021" y="1271"/>
                  </a:lnTo>
                  <a:lnTo>
                    <a:pt x="1021" y="1278"/>
                  </a:lnTo>
                  <a:lnTo>
                    <a:pt x="1014" y="1284"/>
                  </a:lnTo>
                  <a:lnTo>
                    <a:pt x="1002" y="1239"/>
                  </a:lnTo>
                  <a:lnTo>
                    <a:pt x="995" y="1219"/>
                  </a:lnTo>
                  <a:lnTo>
                    <a:pt x="989" y="1213"/>
                  </a:lnTo>
                  <a:lnTo>
                    <a:pt x="982" y="1200"/>
                  </a:lnTo>
                  <a:lnTo>
                    <a:pt x="982" y="1181"/>
                  </a:lnTo>
                  <a:lnTo>
                    <a:pt x="982" y="1161"/>
                  </a:lnTo>
                  <a:lnTo>
                    <a:pt x="969" y="1123"/>
                  </a:lnTo>
                  <a:lnTo>
                    <a:pt x="956" y="1084"/>
                  </a:lnTo>
                  <a:lnTo>
                    <a:pt x="956" y="1071"/>
                  </a:lnTo>
                  <a:lnTo>
                    <a:pt x="956" y="1052"/>
                  </a:lnTo>
                  <a:lnTo>
                    <a:pt x="950" y="1039"/>
                  </a:lnTo>
                  <a:lnTo>
                    <a:pt x="943" y="1026"/>
                  </a:lnTo>
                  <a:lnTo>
                    <a:pt x="943" y="1013"/>
                  </a:lnTo>
                  <a:lnTo>
                    <a:pt x="943" y="1000"/>
                  </a:lnTo>
                  <a:lnTo>
                    <a:pt x="943" y="981"/>
                  </a:lnTo>
                  <a:lnTo>
                    <a:pt x="943" y="968"/>
                  </a:lnTo>
                  <a:lnTo>
                    <a:pt x="937" y="961"/>
                  </a:lnTo>
                  <a:lnTo>
                    <a:pt x="937" y="955"/>
                  </a:lnTo>
                  <a:lnTo>
                    <a:pt x="930" y="987"/>
                  </a:lnTo>
                  <a:lnTo>
                    <a:pt x="924" y="1013"/>
                  </a:lnTo>
                  <a:lnTo>
                    <a:pt x="918" y="1032"/>
                  </a:lnTo>
                  <a:lnTo>
                    <a:pt x="911" y="1065"/>
                  </a:lnTo>
                  <a:lnTo>
                    <a:pt x="892" y="1097"/>
                  </a:lnTo>
                  <a:lnTo>
                    <a:pt x="885" y="1116"/>
                  </a:lnTo>
                  <a:lnTo>
                    <a:pt x="885" y="1123"/>
                  </a:lnTo>
                  <a:lnTo>
                    <a:pt x="885" y="1136"/>
                  </a:lnTo>
                  <a:lnTo>
                    <a:pt x="879" y="1142"/>
                  </a:lnTo>
                  <a:lnTo>
                    <a:pt x="872" y="1155"/>
                  </a:lnTo>
                  <a:lnTo>
                    <a:pt x="866" y="1187"/>
                  </a:lnTo>
                  <a:lnTo>
                    <a:pt x="859" y="1219"/>
                  </a:lnTo>
                  <a:lnTo>
                    <a:pt x="853" y="1232"/>
                  </a:lnTo>
                  <a:lnTo>
                    <a:pt x="846" y="1239"/>
                  </a:lnTo>
                  <a:lnTo>
                    <a:pt x="840" y="1194"/>
                  </a:lnTo>
                  <a:lnTo>
                    <a:pt x="840" y="1181"/>
                  </a:lnTo>
                  <a:lnTo>
                    <a:pt x="840" y="1161"/>
                  </a:lnTo>
                  <a:lnTo>
                    <a:pt x="840" y="1123"/>
                  </a:lnTo>
                  <a:lnTo>
                    <a:pt x="846" y="1090"/>
                  </a:lnTo>
                  <a:lnTo>
                    <a:pt x="853" y="1052"/>
                  </a:lnTo>
                  <a:lnTo>
                    <a:pt x="853" y="1039"/>
                  </a:lnTo>
                  <a:lnTo>
                    <a:pt x="853" y="1026"/>
                  </a:lnTo>
                  <a:lnTo>
                    <a:pt x="846" y="1007"/>
                  </a:lnTo>
                  <a:lnTo>
                    <a:pt x="846" y="981"/>
                  </a:lnTo>
                  <a:lnTo>
                    <a:pt x="846" y="968"/>
                  </a:lnTo>
                  <a:lnTo>
                    <a:pt x="853" y="955"/>
                  </a:lnTo>
                  <a:lnTo>
                    <a:pt x="853" y="942"/>
                  </a:lnTo>
                  <a:lnTo>
                    <a:pt x="853" y="948"/>
                  </a:lnTo>
                  <a:lnTo>
                    <a:pt x="853" y="936"/>
                  </a:lnTo>
                  <a:lnTo>
                    <a:pt x="808" y="1000"/>
                  </a:lnTo>
                  <a:lnTo>
                    <a:pt x="788" y="1026"/>
                  </a:lnTo>
                  <a:lnTo>
                    <a:pt x="762" y="1058"/>
                  </a:lnTo>
                  <a:lnTo>
                    <a:pt x="769" y="994"/>
                  </a:lnTo>
                  <a:lnTo>
                    <a:pt x="769" y="987"/>
                  </a:lnTo>
                  <a:lnTo>
                    <a:pt x="775" y="981"/>
                  </a:lnTo>
                  <a:lnTo>
                    <a:pt x="782" y="968"/>
                  </a:lnTo>
                  <a:lnTo>
                    <a:pt x="795" y="936"/>
                  </a:lnTo>
                  <a:lnTo>
                    <a:pt x="782" y="936"/>
                  </a:lnTo>
                  <a:lnTo>
                    <a:pt x="775" y="942"/>
                  </a:lnTo>
                  <a:lnTo>
                    <a:pt x="769" y="948"/>
                  </a:lnTo>
                  <a:lnTo>
                    <a:pt x="769" y="955"/>
                  </a:lnTo>
                  <a:lnTo>
                    <a:pt x="762" y="961"/>
                  </a:lnTo>
                  <a:lnTo>
                    <a:pt x="756" y="968"/>
                  </a:lnTo>
                  <a:lnTo>
                    <a:pt x="743" y="974"/>
                  </a:lnTo>
                  <a:lnTo>
                    <a:pt x="717" y="994"/>
                  </a:lnTo>
                  <a:lnTo>
                    <a:pt x="691" y="1013"/>
                  </a:lnTo>
                  <a:lnTo>
                    <a:pt x="666" y="1039"/>
                  </a:lnTo>
                  <a:lnTo>
                    <a:pt x="640" y="1058"/>
                  </a:lnTo>
                  <a:lnTo>
                    <a:pt x="594" y="1110"/>
                  </a:lnTo>
                  <a:lnTo>
                    <a:pt x="543" y="1155"/>
                  </a:lnTo>
                  <a:lnTo>
                    <a:pt x="530" y="1161"/>
                  </a:lnTo>
                  <a:lnTo>
                    <a:pt x="517" y="1161"/>
                  </a:lnTo>
                  <a:lnTo>
                    <a:pt x="536" y="1116"/>
                  </a:lnTo>
                  <a:lnTo>
                    <a:pt x="562" y="1084"/>
                  </a:lnTo>
                  <a:lnTo>
                    <a:pt x="588" y="1045"/>
                  </a:lnTo>
                  <a:lnTo>
                    <a:pt x="607" y="1026"/>
                  </a:lnTo>
                  <a:lnTo>
                    <a:pt x="620" y="1007"/>
                  </a:lnTo>
                  <a:lnTo>
                    <a:pt x="633" y="1000"/>
                  </a:lnTo>
                  <a:lnTo>
                    <a:pt x="640" y="987"/>
                  </a:lnTo>
                  <a:lnTo>
                    <a:pt x="659" y="968"/>
                  </a:lnTo>
                  <a:lnTo>
                    <a:pt x="678" y="948"/>
                  </a:lnTo>
                  <a:lnTo>
                    <a:pt x="685" y="936"/>
                  </a:lnTo>
                  <a:lnTo>
                    <a:pt x="691" y="923"/>
                  </a:lnTo>
                  <a:lnTo>
                    <a:pt x="698" y="916"/>
                  </a:lnTo>
                  <a:lnTo>
                    <a:pt x="704" y="903"/>
                  </a:lnTo>
                  <a:lnTo>
                    <a:pt x="704" y="897"/>
                  </a:lnTo>
                  <a:lnTo>
                    <a:pt x="711" y="890"/>
                  </a:lnTo>
                  <a:lnTo>
                    <a:pt x="737" y="871"/>
                  </a:lnTo>
                  <a:lnTo>
                    <a:pt x="691" y="903"/>
                  </a:lnTo>
                  <a:lnTo>
                    <a:pt x="672" y="923"/>
                  </a:lnTo>
                  <a:lnTo>
                    <a:pt x="666" y="936"/>
                  </a:lnTo>
                  <a:lnTo>
                    <a:pt x="659" y="948"/>
                  </a:lnTo>
                  <a:lnTo>
                    <a:pt x="653" y="948"/>
                  </a:lnTo>
                  <a:lnTo>
                    <a:pt x="646" y="955"/>
                  </a:lnTo>
                  <a:lnTo>
                    <a:pt x="640" y="955"/>
                  </a:lnTo>
                  <a:lnTo>
                    <a:pt x="633" y="955"/>
                  </a:lnTo>
                  <a:lnTo>
                    <a:pt x="627" y="955"/>
                  </a:lnTo>
                  <a:lnTo>
                    <a:pt x="627" y="961"/>
                  </a:lnTo>
                  <a:lnTo>
                    <a:pt x="614" y="968"/>
                  </a:lnTo>
                  <a:lnTo>
                    <a:pt x="601" y="974"/>
                  </a:lnTo>
                  <a:lnTo>
                    <a:pt x="588" y="987"/>
                  </a:lnTo>
                  <a:lnTo>
                    <a:pt x="582" y="994"/>
                  </a:lnTo>
                  <a:lnTo>
                    <a:pt x="582" y="1000"/>
                  </a:lnTo>
                  <a:lnTo>
                    <a:pt x="575" y="1007"/>
                  </a:lnTo>
                  <a:lnTo>
                    <a:pt x="562" y="1013"/>
                  </a:lnTo>
                  <a:lnTo>
                    <a:pt x="530" y="1026"/>
                  </a:lnTo>
                  <a:lnTo>
                    <a:pt x="498" y="1039"/>
                  </a:lnTo>
                  <a:lnTo>
                    <a:pt x="485" y="1039"/>
                  </a:lnTo>
                  <a:lnTo>
                    <a:pt x="478" y="1045"/>
                  </a:lnTo>
                  <a:lnTo>
                    <a:pt x="485" y="1039"/>
                  </a:lnTo>
                  <a:lnTo>
                    <a:pt x="498" y="1019"/>
                  </a:lnTo>
                  <a:lnTo>
                    <a:pt x="517" y="1007"/>
                  </a:lnTo>
                  <a:lnTo>
                    <a:pt x="523" y="994"/>
                  </a:lnTo>
                  <a:lnTo>
                    <a:pt x="536" y="981"/>
                  </a:lnTo>
                  <a:lnTo>
                    <a:pt x="556" y="968"/>
                  </a:lnTo>
                  <a:lnTo>
                    <a:pt x="569" y="955"/>
                  </a:lnTo>
                  <a:lnTo>
                    <a:pt x="575" y="948"/>
                  </a:lnTo>
                  <a:lnTo>
                    <a:pt x="588" y="942"/>
                  </a:lnTo>
                  <a:lnTo>
                    <a:pt x="607" y="916"/>
                  </a:lnTo>
                  <a:lnTo>
                    <a:pt x="633" y="903"/>
                  </a:lnTo>
                  <a:lnTo>
                    <a:pt x="653" y="884"/>
                  </a:lnTo>
                  <a:lnTo>
                    <a:pt x="659" y="871"/>
                  </a:lnTo>
                  <a:lnTo>
                    <a:pt x="666" y="858"/>
                  </a:lnTo>
                  <a:lnTo>
                    <a:pt x="659" y="858"/>
                  </a:lnTo>
                  <a:lnTo>
                    <a:pt x="646" y="858"/>
                  </a:lnTo>
                  <a:lnTo>
                    <a:pt x="640" y="865"/>
                  </a:lnTo>
                  <a:lnTo>
                    <a:pt x="627" y="865"/>
                  </a:lnTo>
                  <a:lnTo>
                    <a:pt x="569" y="884"/>
                  </a:lnTo>
                  <a:lnTo>
                    <a:pt x="510" y="897"/>
                  </a:lnTo>
                  <a:lnTo>
                    <a:pt x="452" y="916"/>
                  </a:lnTo>
                  <a:lnTo>
                    <a:pt x="394" y="936"/>
                  </a:lnTo>
                  <a:lnTo>
                    <a:pt x="388" y="936"/>
                  </a:lnTo>
                  <a:lnTo>
                    <a:pt x="381" y="936"/>
                  </a:lnTo>
                  <a:lnTo>
                    <a:pt x="362" y="942"/>
                  </a:lnTo>
                  <a:lnTo>
                    <a:pt x="336" y="948"/>
                  </a:lnTo>
                  <a:lnTo>
                    <a:pt x="317" y="955"/>
                  </a:lnTo>
                  <a:lnTo>
                    <a:pt x="271" y="974"/>
                  </a:lnTo>
                  <a:lnTo>
                    <a:pt x="252" y="974"/>
                  </a:lnTo>
                  <a:lnTo>
                    <a:pt x="246" y="974"/>
                  </a:lnTo>
                  <a:lnTo>
                    <a:pt x="233" y="974"/>
                  </a:lnTo>
                  <a:lnTo>
                    <a:pt x="239" y="968"/>
                  </a:lnTo>
                  <a:lnTo>
                    <a:pt x="258" y="948"/>
                  </a:lnTo>
                  <a:lnTo>
                    <a:pt x="278" y="936"/>
                  </a:lnTo>
                  <a:lnTo>
                    <a:pt x="291" y="929"/>
                  </a:lnTo>
                  <a:lnTo>
                    <a:pt x="323" y="910"/>
                  </a:lnTo>
                  <a:lnTo>
                    <a:pt x="355" y="890"/>
                  </a:lnTo>
                  <a:lnTo>
                    <a:pt x="388" y="871"/>
                  </a:lnTo>
                  <a:lnTo>
                    <a:pt x="401" y="865"/>
                  </a:lnTo>
                  <a:lnTo>
                    <a:pt x="420" y="858"/>
                  </a:lnTo>
                  <a:lnTo>
                    <a:pt x="485" y="832"/>
                  </a:lnTo>
                  <a:lnTo>
                    <a:pt x="556" y="807"/>
                  </a:lnTo>
                  <a:lnTo>
                    <a:pt x="562" y="807"/>
                  </a:lnTo>
                  <a:lnTo>
                    <a:pt x="575" y="807"/>
                  </a:lnTo>
                  <a:lnTo>
                    <a:pt x="582" y="807"/>
                  </a:lnTo>
                  <a:lnTo>
                    <a:pt x="588" y="807"/>
                  </a:lnTo>
                  <a:lnTo>
                    <a:pt x="582" y="807"/>
                  </a:lnTo>
                  <a:lnTo>
                    <a:pt x="575" y="807"/>
                  </a:lnTo>
                  <a:lnTo>
                    <a:pt x="549" y="807"/>
                  </a:lnTo>
                  <a:lnTo>
                    <a:pt x="530" y="807"/>
                  </a:lnTo>
                  <a:lnTo>
                    <a:pt x="523" y="807"/>
                  </a:lnTo>
                  <a:lnTo>
                    <a:pt x="517" y="807"/>
                  </a:lnTo>
                  <a:lnTo>
                    <a:pt x="523" y="800"/>
                  </a:lnTo>
                  <a:lnTo>
                    <a:pt x="530" y="800"/>
                  </a:lnTo>
                  <a:lnTo>
                    <a:pt x="549" y="794"/>
                  </a:lnTo>
                  <a:lnTo>
                    <a:pt x="569" y="794"/>
                  </a:lnTo>
                  <a:lnTo>
                    <a:pt x="582" y="787"/>
                  </a:lnTo>
                  <a:lnTo>
                    <a:pt x="562" y="787"/>
                  </a:lnTo>
                  <a:lnTo>
                    <a:pt x="536" y="787"/>
                  </a:lnTo>
                  <a:lnTo>
                    <a:pt x="485" y="787"/>
                  </a:lnTo>
                  <a:lnTo>
                    <a:pt x="433" y="787"/>
                  </a:lnTo>
                  <a:lnTo>
                    <a:pt x="414" y="787"/>
                  </a:lnTo>
                  <a:lnTo>
                    <a:pt x="388" y="787"/>
                  </a:lnTo>
                  <a:lnTo>
                    <a:pt x="349" y="787"/>
                  </a:lnTo>
                  <a:lnTo>
                    <a:pt x="310" y="794"/>
                  </a:lnTo>
                  <a:lnTo>
                    <a:pt x="239" y="794"/>
                  </a:lnTo>
                  <a:lnTo>
                    <a:pt x="162" y="794"/>
                  </a:lnTo>
                  <a:lnTo>
                    <a:pt x="78" y="794"/>
                  </a:lnTo>
                  <a:lnTo>
                    <a:pt x="58" y="794"/>
                  </a:lnTo>
                  <a:lnTo>
                    <a:pt x="39" y="794"/>
                  </a:lnTo>
                  <a:lnTo>
                    <a:pt x="26" y="794"/>
                  </a:lnTo>
                  <a:lnTo>
                    <a:pt x="13" y="787"/>
                  </a:lnTo>
                  <a:lnTo>
                    <a:pt x="6" y="787"/>
                  </a:lnTo>
                  <a:lnTo>
                    <a:pt x="0" y="781"/>
                  </a:lnTo>
                  <a:lnTo>
                    <a:pt x="0" y="774"/>
                  </a:lnTo>
                  <a:lnTo>
                    <a:pt x="6" y="768"/>
                  </a:lnTo>
                  <a:lnTo>
                    <a:pt x="13" y="761"/>
                  </a:lnTo>
                  <a:lnTo>
                    <a:pt x="26" y="761"/>
                  </a:lnTo>
                  <a:lnTo>
                    <a:pt x="32" y="755"/>
                  </a:lnTo>
                  <a:lnTo>
                    <a:pt x="71" y="742"/>
                  </a:lnTo>
                  <a:lnTo>
                    <a:pt x="84" y="742"/>
                  </a:lnTo>
                  <a:lnTo>
                    <a:pt x="103" y="736"/>
                  </a:lnTo>
                  <a:lnTo>
                    <a:pt x="174" y="723"/>
                  </a:lnTo>
                  <a:lnTo>
                    <a:pt x="239" y="710"/>
                  </a:lnTo>
                  <a:lnTo>
                    <a:pt x="310" y="703"/>
                  </a:lnTo>
                  <a:lnTo>
                    <a:pt x="388" y="697"/>
                  </a:lnTo>
                  <a:lnTo>
                    <a:pt x="465" y="684"/>
                  </a:lnTo>
                  <a:lnTo>
                    <a:pt x="504" y="677"/>
                  </a:lnTo>
                  <a:lnTo>
                    <a:pt x="543" y="671"/>
                  </a:lnTo>
                  <a:lnTo>
                    <a:pt x="562" y="677"/>
                  </a:lnTo>
                  <a:lnTo>
                    <a:pt x="569" y="677"/>
                  </a:lnTo>
                  <a:lnTo>
                    <a:pt x="575" y="671"/>
                  </a:lnTo>
                  <a:lnTo>
                    <a:pt x="588" y="671"/>
                  </a:lnTo>
                  <a:lnTo>
                    <a:pt x="569" y="665"/>
                  </a:lnTo>
                  <a:lnTo>
                    <a:pt x="556" y="658"/>
                  </a:lnTo>
                  <a:lnTo>
                    <a:pt x="523" y="645"/>
                  </a:lnTo>
                  <a:lnTo>
                    <a:pt x="491" y="632"/>
                  </a:lnTo>
                  <a:lnTo>
                    <a:pt x="478" y="619"/>
                  </a:lnTo>
                  <a:lnTo>
                    <a:pt x="459" y="613"/>
                  </a:lnTo>
                  <a:lnTo>
                    <a:pt x="446" y="607"/>
                  </a:lnTo>
                  <a:lnTo>
                    <a:pt x="433" y="600"/>
                  </a:lnTo>
                  <a:lnTo>
                    <a:pt x="426" y="587"/>
                  </a:lnTo>
                  <a:lnTo>
                    <a:pt x="420" y="574"/>
                  </a:lnTo>
                  <a:lnTo>
                    <a:pt x="420" y="568"/>
                  </a:lnTo>
                  <a:lnTo>
                    <a:pt x="426" y="568"/>
                  </a:lnTo>
                  <a:lnTo>
                    <a:pt x="433" y="568"/>
                  </a:lnTo>
                  <a:lnTo>
                    <a:pt x="439" y="568"/>
                  </a:lnTo>
                  <a:lnTo>
                    <a:pt x="459" y="574"/>
                  </a:lnTo>
                  <a:lnTo>
                    <a:pt x="472" y="574"/>
                  </a:lnTo>
                  <a:lnTo>
                    <a:pt x="485" y="574"/>
                  </a:lnTo>
                  <a:lnTo>
                    <a:pt x="517" y="574"/>
                  </a:lnTo>
                  <a:lnTo>
                    <a:pt x="594" y="587"/>
                  </a:lnTo>
                  <a:lnTo>
                    <a:pt x="633" y="594"/>
                  </a:lnTo>
                  <a:lnTo>
                    <a:pt x="672" y="600"/>
                  </a:lnTo>
                  <a:lnTo>
                    <a:pt x="698" y="613"/>
                  </a:lnTo>
                  <a:lnTo>
                    <a:pt x="717" y="613"/>
                  </a:lnTo>
                  <a:lnTo>
                    <a:pt x="717" y="619"/>
                  </a:lnTo>
                  <a:lnTo>
                    <a:pt x="730" y="613"/>
                  </a:lnTo>
                  <a:lnTo>
                    <a:pt x="724" y="600"/>
                  </a:lnTo>
                  <a:lnTo>
                    <a:pt x="724" y="581"/>
                  </a:lnTo>
                  <a:lnTo>
                    <a:pt x="711" y="548"/>
                  </a:lnTo>
                  <a:lnTo>
                    <a:pt x="698" y="536"/>
                  </a:lnTo>
                  <a:lnTo>
                    <a:pt x="685" y="516"/>
                  </a:lnTo>
                  <a:lnTo>
                    <a:pt x="666" y="477"/>
                  </a:lnTo>
                  <a:lnTo>
                    <a:pt x="672" y="477"/>
                  </a:lnTo>
                  <a:lnTo>
                    <a:pt x="678" y="477"/>
                  </a:lnTo>
                  <a:lnTo>
                    <a:pt x="691" y="490"/>
                  </a:lnTo>
                  <a:lnTo>
                    <a:pt x="711" y="503"/>
                  </a:lnTo>
                  <a:lnTo>
                    <a:pt x="724" y="510"/>
                  </a:lnTo>
                  <a:lnTo>
                    <a:pt x="743" y="523"/>
                  </a:lnTo>
                  <a:lnTo>
                    <a:pt x="756" y="548"/>
                  </a:lnTo>
                  <a:lnTo>
                    <a:pt x="769" y="555"/>
                  </a:lnTo>
                  <a:lnTo>
                    <a:pt x="775" y="561"/>
                  </a:lnTo>
                  <a:lnTo>
                    <a:pt x="788" y="568"/>
                  </a:lnTo>
                  <a:lnTo>
                    <a:pt x="801" y="574"/>
                  </a:lnTo>
                  <a:lnTo>
                    <a:pt x="801" y="542"/>
                  </a:lnTo>
                  <a:lnTo>
                    <a:pt x="808" y="471"/>
                  </a:lnTo>
                  <a:lnTo>
                    <a:pt x="814" y="400"/>
                  </a:lnTo>
                  <a:lnTo>
                    <a:pt x="821" y="297"/>
                  </a:lnTo>
                  <a:lnTo>
                    <a:pt x="821" y="284"/>
                  </a:lnTo>
                  <a:lnTo>
                    <a:pt x="821" y="258"/>
                  </a:lnTo>
                  <a:lnTo>
                    <a:pt x="821" y="239"/>
                  </a:lnTo>
                  <a:lnTo>
                    <a:pt x="821" y="232"/>
                  </a:lnTo>
                  <a:lnTo>
                    <a:pt x="827" y="232"/>
                  </a:lnTo>
                  <a:lnTo>
                    <a:pt x="834" y="265"/>
                  </a:lnTo>
                  <a:lnTo>
                    <a:pt x="846" y="303"/>
                  </a:lnTo>
                  <a:lnTo>
                    <a:pt x="866" y="348"/>
                  </a:lnTo>
                  <a:lnTo>
                    <a:pt x="866" y="368"/>
                  </a:lnTo>
                  <a:lnTo>
                    <a:pt x="872" y="381"/>
                  </a:lnTo>
                  <a:lnTo>
                    <a:pt x="879" y="374"/>
                  </a:lnTo>
                  <a:lnTo>
                    <a:pt x="885" y="374"/>
                  </a:lnTo>
                  <a:lnTo>
                    <a:pt x="892" y="387"/>
                  </a:lnTo>
                  <a:lnTo>
                    <a:pt x="898" y="413"/>
                  </a:lnTo>
                  <a:lnTo>
                    <a:pt x="898" y="426"/>
                  </a:lnTo>
                  <a:lnTo>
                    <a:pt x="905" y="432"/>
                  </a:lnTo>
                  <a:lnTo>
                    <a:pt x="905" y="452"/>
                  </a:lnTo>
                  <a:lnTo>
                    <a:pt x="911" y="458"/>
                  </a:lnTo>
                  <a:lnTo>
                    <a:pt x="924" y="471"/>
                  </a:lnTo>
                  <a:lnTo>
                    <a:pt x="930" y="471"/>
                  </a:lnTo>
                  <a:lnTo>
                    <a:pt x="937" y="471"/>
                  </a:lnTo>
                  <a:lnTo>
                    <a:pt x="937" y="465"/>
                  </a:lnTo>
                  <a:lnTo>
                    <a:pt x="943" y="458"/>
                  </a:lnTo>
                  <a:lnTo>
                    <a:pt x="943" y="432"/>
                  </a:lnTo>
                  <a:lnTo>
                    <a:pt x="943" y="387"/>
                  </a:lnTo>
                  <a:lnTo>
                    <a:pt x="950" y="336"/>
                  </a:lnTo>
                  <a:lnTo>
                    <a:pt x="956" y="323"/>
                  </a:lnTo>
                  <a:lnTo>
                    <a:pt x="956" y="316"/>
                  </a:lnTo>
                  <a:lnTo>
                    <a:pt x="963" y="323"/>
                  </a:lnTo>
                  <a:lnTo>
                    <a:pt x="963" y="336"/>
                  </a:lnTo>
                  <a:lnTo>
                    <a:pt x="969" y="374"/>
                  </a:lnTo>
                  <a:lnTo>
                    <a:pt x="976" y="400"/>
                  </a:lnTo>
                  <a:lnTo>
                    <a:pt x="976" y="413"/>
                  </a:lnTo>
                  <a:lnTo>
                    <a:pt x="989" y="394"/>
                  </a:lnTo>
                  <a:lnTo>
                    <a:pt x="989" y="374"/>
                  </a:lnTo>
                  <a:lnTo>
                    <a:pt x="995" y="368"/>
                  </a:lnTo>
                  <a:lnTo>
                    <a:pt x="1002" y="348"/>
                  </a:lnTo>
                  <a:lnTo>
                    <a:pt x="1014" y="323"/>
                  </a:lnTo>
                  <a:lnTo>
                    <a:pt x="1021" y="316"/>
                  </a:lnTo>
                  <a:lnTo>
                    <a:pt x="1021" y="310"/>
                  </a:lnTo>
                  <a:lnTo>
                    <a:pt x="1027" y="297"/>
                  </a:lnTo>
                  <a:lnTo>
                    <a:pt x="1034" y="290"/>
                  </a:lnTo>
                  <a:lnTo>
                    <a:pt x="1040" y="271"/>
                  </a:lnTo>
                  <a:lnTo>
                    <a:pt x="1040" y="265"/>
                  </a:lnTo>
                  <a:lnTo>
                    <a:pt x="1047" y="258"/>
                  </a:lnTo>
                  <a:lnTo>
                    <a:pt x="1047" y="252"/>
                  </a:lnTo>
                  <a:lnTo>
                    <a:pt x="1053" y="245"/>
                  </a:lnTo>
                  <a:lnTo>
                    <a:pt x="1060" y="226"/>
                  </a:lnTo>
                  <a:lnTo>
                    <a:pt x="1073" y="213"/>
                  </a:lnTo>
                  <a:lnTo>
                    <a:pt x="1073" y="206"/>
                  </a:lnTo>
                  <a:lnTo>
                    <a:pt x="1079" y="200"/>
                  </a:lnTo>
                  <a:lnTo>
                    <a:pt x="1098" y="168"/>
                  </a:lnTo>
                  <a:lnTo>
                    <a:pt x="1111" y="148"/>
                  </a:lnTo>
                  <a:lnTo>
                    <a:pt x="1124" y="135"/>
                  </a:lnTo>
                  <a:lnTo>
                    <a:pt x="1137" y="97"/>
                  </a:lnTo>
                  <a:lnTo>
                    <a:pt x="1144" y="90"/>
                  </a:lnTo>
                  <a:lnTo>
                    <a:pt x="1150" y="84"/>
                  </a:lnTo>
                  <a:lnTo>
                    <a:pt x="1163" y="65"/>
                  </a:lnTo>
                  <a:lnTo>
                    <a:pt x="1182" y="45"/>
                  </a:lnTo>
                  <a:lnTo>
                    <a:pt x="1189" y="26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203"/>
            <p:cNvSpPr>
              <a:spLocks/>
            </p:cNvSpPr>
            <p:nvPr/>
          </p:nvSpPr>
          <p:spPr bwMode="auto">
            <a:xfrm>
              <a:off x="1925" y="1991"/>
              <a:ext cx="1506" cy="1155"/>
            </a:xfrm>
            <a:custGeom>
              <a:avLst/>
              <a:gdLst>
                <a:gd name="T0" fmla="*/ 1073 w 1506"/>
                <a:gd name="T1" fmla="*/ 142 h 1155"/>
                <a:gd name="T2" fmla="*/ 1028 w 1506"/>
                <a:gd name="T3" fmla="*/ 303 h 1155"/>
                <a:gd name="T4" fmla="*/ 1118 w 1506"/>
                <a:gd name="T5" fmla="*/ 245 h 1155"/>
                <a:gd name="T6" fmla="*/ 1202 w 1506"/>
                <a:gd name="T7" fmla="*/ 168 h 1155"/>
                <a:gd name="T8" fmla="*/ 1137 w 1506"/>
                <a:gd name="T9" fmla="*/ 271 h 1155"/>
                <a:gd name="T10" fmla="*/ 1273 w 1506"/>
                <a:gd name="T11" fmla="*/ 161 h 1155"/>
                <a:gd name="T12" fmla="*/ 1364 w 1506"/>
                <a:gd name="T13" fmla="*/ 90 h 1155"/>
                <a:gd name="T14" fmla="*/ 1344 w 1506"/>
                <a:gd name="T15" fmla="*/ 135 h 1155"/>
                <a:gd name="T16" fmla="*/ 1351 w 1506"/>
                <a:gd name="T17" fmla="*/ 181 h 1155"/>
                <a:gd name="T18" fmla="*/ 1196 w 1506"/>
                <a:gd name="T19" fmla="*/ 361 h 1155"/>
                <a:gd name="T20" fmla="*/ 1170 w 1506"/>
                <a:gd name="T21" fmla="*/ 432 h 1155"/>
                <a:gd name="T22" fmla="*/ 1234 w 1506"/>
                <a:gd name="T23" fmla="*/ 452 h 1155"/>
                <a:gd name="T24" fmla="*/ 1396 w 1506"/>
                <a:gd name="T25" fmla="*/ 452 h 1155"/>
                <a:gd name="T26" fmla="*/ 1325 w 1506"/>
                <a:gd name="T27" fmla="*/ 484 h 1155"/>
                <a:gd name="T28" fmla="*/ 1299 w 1506"/>
                <a:gd name="T29" fmla="*/ 510 h 1155"/>
                <a:gd name="T30" fmla="*/ 1260 w 1506"/>
                <a:gd name="T31" fmla="*/ 548 h 1155"/>
                <a:gd name="T32" fmla="*/ 1344 w 1506"/>
                <a:gd name="T33" fmla="*/ 606 h 1155"/>
                <a:gd name="T34" fmla="*/ 1454 w 1506"/>
                <a:gd name="T35" fmla="*/ 652 h 1155"/>
                <a:gd name="T36" fmla="*/ 1312 w 1506"/>
                <a:gd name="T37" fmla="*/ 626 h 1155"/>
                <a:gd name="T38" fmla="*/ 1305 w 1506"/>
                <a:gd name="T39" fmla="*/ 652 h 1155"/>
                <a:gd name="T40" fmla="*/ 1331 w 1506"/>
                <a:gd name="T41" fmla="*/ 684 h 1155"/>
                <a:gd name="T42" fmla="*/ 1273 w 1506"/>
                <a:gd name="T43" fmla="*/ 710 h 1155"/>
                <a:gd name="T44" fmla="*/ 1448 w 1506"/>
                <a:gd name="T45" fmla="*/ 903 h 1155"/>
                <a:gd name="T46" fmla="*/ 1267 w 1506"/>
                <a:gd name="T47" fmla="*/ 807 h 1155"/>
                <a:gd name="T48" fmla="*/ 1196 w 1506"/>
                <a:gd name="T49" fmla="*/ 787 h 1155"/>
                <a:gd name="T50" fmla="*/ 1066 w 1506"/>
                <a:gd name="T51" fmla="*/ 710 h 1155"/>
                <a:gd name="T52" fmla="*/ 1118 w 1506"/>
                <a:gd name="T53" fmla="*/ 794 h 1155"/>
                <a:gd name="T54" fmla="*/ 1047 w 1506"/>
                <a:gd name="T55" fmla="*/ 736 h 1155"/>
                <a:gd name="T56" fmla="*/ 1047 w 1506"/>
                <a:gd name="T57" fmla="*/ 794 h 1155"/>
                <a:gd name="T58" fmla="*/ 1118 w 1506"/>
                <a:gd name="T59" fmla="*/ 955 h 1155"/>
                <a:gd name="T60" fmla="*/ 1028 w 1506"/>
                <a:gd name="T61" fmla="*/ 819 h 1155"/>
                <a:gd name="T62" fmla="*/ 982 w 1506"/>
                <a:gd name="T63" fmla="*/ 819 h 1155"/>
                <a:gd name="T64" fmla="*/ 969 w 1506"/>
                <a:gd name="T65" fmla="*/ 826 h 1155"/>
                <a:gd name="T66" fmla="*/ 956 w 1506"/>
                <a:gd name="T67" fmla="*/ 916 h 1155"/>
                <a:gd name="T68" fmla="*/ 944 w 1506"/>
                <a:gd name="T69" fmla="*/ 1136 h 1155"/>
                <a:gd name="T70" fmla="*/ 898 w 1506"/>
                <a:gd name="T71" fmla="*/ 916 h 1155"/>
                <a:gd name="T72" fmla="*/ 860 w 1506"/>
                <a:gd name="T73" fmla="*/ 929 h 1155"/>
                <a:gd name="T74" fmla="*/ 814 w 1506"/>
                <a:gd name="T75" fmla="*/ 1058 h 1155"/>
                <a:gd name="T76" fmla="*/ 814 w 1506"/>
                <a:gd name="T77" fmla="*/ 955 h 1155"/>
                <a:gd name="T78" fmla="*/ 821 w 1506"/>
                <a:gd name="T79" fmla="*/ 794 h 1155"/>
                <a:gd name="T80" fmla="*/ 756 w 1506"/>
                <a:gd name="T81" fmla="*/ 858 h 1155"/>
                <a:gd name="T82" fmla="*/ 672 w 1506"/>
                <a:gd name="T83" fmla="*/ 897 h 1155"/>
                <a:gd name="T84" fmla="*/ 614 w 1506"/>
                <a:gd name="T85" fmla="*/ 910 h 1155"/>
                <a:gd name="T86" fmla="*/ 672 w 1506"/>
                <a:gd name="T87" fmla="*/ 794 h 1155"/>
                <a:gd name="T88" fmla="*/ 549 w 1506"/>
                <a:gd name="T89" fmla="*/ 884 h 1155"/>
                <a:gd name="T90" fmla="*/ 517 w 1506"/>
                <a:gd name="T91" fmla="*/ 897 h 1155"/>
                <a:gd name="T92" fmla="*/ 620 w 1506"/>
                <a:gd name="T93" fmla="*/ 774 h 1155"/>
                <a:gd name="T94" fmla="*/ 284 w 1506"/>
                <a:gd name="T95" fmla="*/ 865 h 1155"/>
                <a:gd name="T96" fmla="*/ 401 w 1506"/>
                <a:gd name="T97" fmla="*/ 787 h 1155"/>
                <a:gd name="T98" fmla="*/ 530 w 1506"/>
                <a:gd name="T99" fmla="*/ 716 h 1155"/>
                <a:gd name="T100" fmla="*/ 71 w 1506"/>
                <a:gd name="T101" fmla="*/ 710 h 1155"/>
                <a:gd name="T102" fmla="*/ 13 w 1506"/>
                <a:gd name="T103" fmla="*/ 690 h 1155"/>
                <a:gd name="T104" fmla="*/ 414 w 1506"/>
                <a:gd name="T105" fmla="*/ 632 h 1155"/>
                <a:gd name="T106" fmla="*/ 498 w 1506"/>
                <a:gd name="T107" fmla="*/ 574 h 1155"/>
                <a:gd name="T108" fmla="*/ 401 w 1506"/>
                <a:gd name="T109" fmla="*/ 510 h 1155"/>
                <a:gd name="T110" fmla="*/ 666 w 1506"/>
                <a:gd name="T111" fmla="*/ 561 h 1155"/>
                <a:gd name="T112" fmla="*/ 659 w 1506"/>
                <a:gd name="T113" fmla="*/ 458 h 1155"/>
                <a:gd name="T114" fmla="*/ 763 w 1506"/>
                <a:gd name="T115" fmla="*/ 439 h 1155"/>
                <a:gd name="T116" fmla="*/ 821 w 1506"/>
                <a:gd name="T117" fmla="*/ 348 h 1155"/>
                <a:gd name="T118" fmla="*/ 866 w 1506"/>
                <a:gd name="T119" fmla="*/ 432 h 1155"/>
                <a:gd name="T120" fmla="*/ 898 w 1506"/>
                <a:gd name="T121" fmla="*/ 413 h 1155"/>
                <a:gd name="T122" fmla="*/ 963 w 1506"/>
                <a:gd name="T123" fmla="*/ 290 h 1155"/>
                <a:gd name="T124" fmla="*/ 1008 w 1506"/>
                <a:gd name="T125" fmla="*/ 200 h 11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6"/>
                <a:gd name="T190" fmla="*/ 0 h 1155"/>
                <a:gd name="T191" fmla="*/ 1506 w 1506"/>
                <a:gd name="T192" fmla="*/ 1155 h 115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6" h="1155">
                  <a:moveTo>
                    <a:pt x="1118" y="0"/>
                  </a:moveTo>
                  <a:lnTo>
                    <a:pt x="1124" y="13"/>
                  </a:lnTo>
                  <a:lnTo>
                    <a:pt x="1118" y="19"/>
                  </a:lnTo>
                  <a:lnTo>
                    <a:pt x="1112" y="26"/>
                  </a:lnTo>
                  <a:lnTo>
                    <a:pt x="1112" y="32"/>
                  </a:lnTo>
                  <a:lnTo>
                    <a:pt x="1105" y="58"/>
                  </a:lnTo>
                  <a:lnTo>
                    <a:pt x="1099" y="84"/>
                  </a:lnTo>
                  <a:lnTo>
                    <a:pt x="1079" y="129"/>
                  </a:lnTo>
                  <a:lnTo>
                    <a:pt x="1073" y="135"/>
                  </a:lnTo>
                  <a:lnTo>
                    <a:pt x="1073" y="142"/>
                  </a:lnTo>
                  <a:lnTo>
                    <a:pt x="1066" y="161"/>
                  </a:lnTo>
                  <a:lnTo>
                    <a:pt x="1060" y="174"/>
                  </a:lnTo>
                  <a:lnTo>
                    <a:pt x="1053" y="187"/>
                  </a:lnTo>
                  <a:lnTo>
                    <a:pt x="1053" y="206"/>
                  </a:lnTo>
                  <a:lnTo>
                    <a:pt x="1047" y="232"/>
                  </a:lnTo>
                  <a:lnTo>
                    <a:pt x="1040" y="252"/>
                  </a:lnTo>
                  <a:lnTo>
                    <a:pt x="1034" y="271"/>
                  </a:lnTo>
                  <a:lnTo>
                    <a:pt x="1034" y="277"/>
                  </a:lnTo>
                  <a:lnTo>
                    <a:pt x="1034" y="290"/>
                  </a:lnTo>
                  <a:lnTo>
                    <a:pt x="1028" y="303"/>
                  </a:lnTo>
                  <a:lnTo>
                    <a:pt x="1034" y="310"/>
                  </a:lnTo>
                  <a:lnTo>
                    <a:pt x="1040" y="303"/>
                  </a:lnTo>
                  <a:lnTo>
                    <a:pt x="1047" y="303"/>
                  </a:lnTo>
                  <a:lnTo>
                    <a:pt x="1060" y="290"/>
                  </a:lnTo>
                  <a:lnTo>
                    <a:pt x="1073" y="284"/>
                  </a:lnTo>
                  <a:lnTo>
                    <a:pt x="1086" y="271"/>
                  </a:lnTo>
                  <a:lnTo>
                    <a:pt x="1092" y="271"/>
                  </a:lnTo>
                  <a:lnTo>
                    <a:pt x="1118" y="245"/>
                  </a:lnTo>
                  <a:lnTo>
                    <a:pt x="1124" y="239"/>
                  </a:lnTo>
                  <a:lnTo>
                    <a:pt x="1131" y="232"/>
                  </a:lnTo>
                  <a:lnTo>
                    <a:pt x="1137" y="226"/>
                  </a:lnTo>
                  <a:lnTo>
                    <a:pt x="1150" y="206"/>
                  </a:lnTo>
                  <a:lnTo>
                    <a:pt x="1170" y="187"/>
                  </a:lnTo>
                  <a:lnTo>
                    <a:pt x="1183" y="174"/>
                  </a:lnTo>
                  <a:lnTo>
                    <a:pt x="1196" y="168"/>
                  </a:lnTo>
                  <a:lnTo>
                    <a:pt x="1202" y="161"/>
                  </a:lnTo>
                  <a:lnTo>
                    <a:pt x="1202" y="168"/>
                  </a:lnTo>
                  <a:lnTo>
                    <a:pt x="1202" y="174"/>
                  </a:lnTo>
                  <a:lnTo>
                    <a:pt x="1196" y="174"/>
                  </a:lnTo>
                  <a:lnTo>
                    <a:pt x="1196" y="181"/>
                  </a:lnTo>
                  <a:lnTo>
                    <a:pt x="1176" y="206"/>
                  </a:lnTo>
                  <a:lnTo>
                    <a:pt x="1163" y="232"/>
                  </a:lnTo>
                  <a:lnTo>
                    <a:pt x="1144" y="252"/>
                  </a:lnTo>
                  <a:lnTo>
                    <a:pt x="1137" y="265"/>
                  </a:lnTo>
                  <a:lnTo>
                    <a:pt x="1131" y="277"/>
                  </a:lnTo>
                  <a:lnTo>
                    <a:pt x="1137" y="271"/>
                  </a:lnTo>
                  <a:lnTo>
                    <a:pt x="1144" y="271"/>
                  </a:lnTo>
                  <a:lnTo>
                    <a:pt x="1150" y="271"/>
                  </a:lnTo>
                  <a:lnTo>
                    <a:pt x="1137" y="290"/>
                  </a:lnTo>
                  <a:lnTo>
                    <a:pt x="1144" y="290"/>
                  </a:lnTo>
                  <a:lnTo>
                    <a:pt x="1170" y="265"/>
                  </a:lnTo>
                  <a:lnTo>
                    <a:pt x="1202" y="239"/>
                  </a:lnTo>
                  <a:lnTo>
                    <a:pt x="1228" y="213"/>
                  </a:lnTo>
                  <a:lnTo>
                    <a:pt x="1254" y="181"/>
                  </a:lnTo>
                  <a:lnTo>
                    <a:pt x="1260" y="168"/>
                  </a:lnTo>
                  <a:lnTo>
                    <a:pt x="1273" y="161"/>
                  </a:lnTo>
                  <a:lnTo>
                    <a:pt x="1292" y="148"/>
                  </a:lnTo>
                  <a:lnTo>
                    <a:pt x="1312" y="135"/>
                  </a:lnTo>
                  <a:lnTo>
                    <a:pt x="1318" y="123"/>
                  </a:lnTo>
                  <a:lnTo>
                    <a:pt x="1325" y="116"/>
                  </a:lnTo>
                  <a:lnTo>
                    <a:pt x="1338" y="97"/>
                  </a:lnTo>
                  <a:lnTo>
                    <a:pt x="1351" y="90"/>
                  </a:lnTo>
                  <a:lnTo>
                    <a:pt x="1357" y="90"/>
                  </a:lnTo>
                  <a:lnTo>
                    <a:pt x="1364" y="90"/>
                  </a:lnTo>
                  <a:lnTo>
                    <a:pt x="1364" y="97"/>
                  </a:lnTo>
                  <a:lnTo>
                    <a:pt x="1357" y="103"/>
                  </a:lnTo>
                  <a:lnTo>
                    <a:pt x="1351" y="103"/>
                  </a:lnTo>
                  <a:lnTo>
                    <a:pt x="1351" y="110"/>
                  </a:lnTo>
                  <a:lnTo>
                    <a:pt x="1351" y="116"/>
                  </a:lnTo>
                  <a:lnTo>
                    <a:pt x="1338" y="123"/>
                  </a:lnTo>
                  <a:lnTo>
                    <a:pt x="1338" y="129"/>
                  </a:lnTo>
                  <a:lnTo>
                    <a:pt x="1331" y="135"/>
                  </a:lnTo>
                  <a:lnTo>
                    <a:pt x="1338" y="135"/>
                  </a:lnTo>
                  <a:lnTo>
                    <a:pt x="1344" y="135"/>
                  </a:lnTo>
                  <a:lnTo>
                    <a:pt x="1357" y="123"/>
                  </a:lnTo>
                  <a:lnTo>
                    <a:pt x="1370" y="116"/>
                  </a:lnTo>
                  <a:lnTo>
                    <a:pt x="1383" y="103"/>
                  </a:lnTo>
                  <a:lnTo>
                    <a:pt x="1402" y="84"/>
                  </a:lnTo>
                  <a:lnTo>
                    <a:pt x="1428" y="64"/>
                  </a:lnTo>
                  <a:lnTo>
                    <a:pt x="1473" y="26"/>
                  </a:lnTo>
                  <a:lnTo>
                    <a:pt x="1480" y="32"/>
                  </a:lnTo>
                  <a:lnTo>
                    <a:pt x="1448" y="71"/>
                  </a:lnTo>
                  <a:lnTo>
                    <a:pt x="1415" y="103"/>
                  </a:lnTo>
                  <a:lnTo>
                    <a:pt x="1351" y="181"/>
                  </a:lnTo>
                  <a:lnTo>
                    <a:pt x="1280" y="252"/>
                  </a:lnTo>
                  <a:lnTo>
                    <a:pt x="1247" y="290"/>
                  </a:lnTo>
                  <a:lnTo>
                    <a:pt x="1234" y="303"/>
                  </a:lnTo>
                  <a:lnTo>
                    <a:pt x="1221" y="329"/>
                  </a:lnTo>
                  <a:lnTo>
                    <a:pt x="1221" y="335"/>
                  </a:lnTo>
                  <a:lnTo>
                    <a:pt x="1221" y="342"/>
                  </a:lnTo>
                  <a:lnTo>
                    <a:pt x="1221" y="348"/>
                  </a:lnTo>
                  <a:lnTo>
                    <a:pt x="1215" y="348"/>
                  </a:lnTo>
                  <a:lnTo>
                    <a:pt x="1202" y="361"/>
                  </a:lnTo>
                  <a:lnTo>
                    <a:pt x="1196" y="361"/>
                  </a:lnTo>
                  <a:lnTo>
                    <a:pt x="1196" y="368"/>
                  </a:lnTo>
                  <a:lnTo>
                    <a:pt x="1189" y="374"/>
                  </a:lnTo>
                  <a:lnTo>
                    <a:pt x="1189" y="381"/>
                  </a:lnTo>
                  <a:lnTo>
                    <a:pt x="1189" y="387"/>
                  </a:lnTo>
                  <a:lnTo>
                    <a:pt x="1189" y="394"/>
                  </a:lnTo>
                  <a:lnTo>
                    <a:pt x="1189" y="400"/>
                  </a:lnTo>
                  <a:lnTo>
                    <a:pt x="1183" y="400"/>
                  </a:lnTo>
                  <a:lnTo>
                    <a:pt x="1163" y="432"/>
                  </a:lnTo>
                  <a:lnTo>
                    <a:pt x="1170" y="432"/>
                  </a:lnTo>
                  <a:lnTo>
                    <a:pt x="1183" y="432"/>
                  </a:lnTo>
                  <a:lnTo>
                    <a:pt x="1202" y="432"/>
                  </a:lnTo>
                  <a:lnTo>
                    <a:pt x="1215" y="426"/>
                  </a:lnTo>
                  <a:lnTo>
                    <a:pt x="1234" y="426"/>
                  </a:lnTo>
                  <a:lnTo>
                    <a:pt x="1260" y="426"/>
                  </a:lnTo>
                  <a:lnTo>
                    <a:pt x="1234" y="439"/>
                  </a:lnTo>
                  <a:lnTo>
                    <a:pt x="1221" y="445"/>
                  </a:lnTo>
                  <a:lnTo>
                    <a:pt x="1208" y="452"/>
                  </a:lnTo>
                  <a:lnTo>
                    <a:pt x="1234" y="452"/>
                  </a:lnTo>
                  <a:lnTo>
                    <a:pt x="1267" y="452"/>
                  </a:lnTo>
                  <a:lnTo>
                    <a:pt x="1292" y="452"/>
                  </a:lnTo>
                  <a:lnTo>
                    <a:pt x="1318" y="452"/>
                  </a:lnTo>
                  <a:lnTo>
                    <a:pt x="1325" y="452"/>
                  </a:lnTo>
                  <a:lnTo>
                    <a:pt x="1338" y="452"/>
                  </a:lnTo>
                  <a:lnTo>
                    <a:pt x="1351" y="452"/>
                  </a:lnTo>
                  <a:lnTo>
                    <a:pt x="1370" y="452"/>
                  </a:lnTo>
                  <a:lnTo>
                    <a:pt x="1376" y="452"/>
                  </a:lnTo>
                  <a:lnTo>
                    <a:pt x="1389" y="445"/>
                  </a:lnTo>
                  <a:lnTo>
                    <a:pt x="1396" y="452"/>
                  </a:lnTo>
                  <a:lnTo>
                    <a:pt x="1409" y="452"/>
                  </a:lnTo>
                  <a:lnTo>
                    <a:pt x="1415" y="452"/>
                  </a:lnTo>
                  <a:lnTo>
                    <a:pt x="1422" y="452"/>
                  </a:lnTo>
                  <a:lnTo>
                    <a:pt x="1422" y="458"/>
                  </a:lnTo>
                  <a:lnTo>
                    <a:pt x="1396" y="465"/>
                  </a:lnTo>
                  <a:lnTo>
                    <a:pt x="1376" y="465"/>
                  </a:lnTo>
                  <a:lnTo>
                    <a:pt x="1351" y="471"/>
                  </a:lnTo>
                  <a:lnTo>
                    <a:pt x="1325" y="471"/>
                  </a:lnTo>
                  <a:lnTo>
                    <a:pt x="1325" y="484"/>
                  </a:lnTo>
                  <a:lnTo>
                    <a:pt x="1318" y="484"/>
                  </a:lnTo>
                  <a:lnTo>
                    <a:pt x="1312" y="490"/>
                  </a:lnTo>
                  <a:lnTo>
                    <a:pt x="1305" y="490"/>
                  </a:lnTo>
                  <a:lnTo>
                    <a:pt x="1286" y="490"/>
                  </a:lnTo>
                  <a:lnTo>
                    <a:pt x="1273" y="497"/>
                  </a:lnTo>
                  <a:lnTo>
                    <a:pt x="1267" y="497"/>
                  </a:lnTo>
                  <a:lnTo>
                    <a:pt x="1260" y="503"/>
                  </a:lnTo>
                  <a:lnTo>
                    <a:pt x="1273" y="503"/>
                  </a:lnTo>
                  <a:lnTo>
                    <a:pt x="1286" y="510"/>
                  </a:lnTo>
                  <a:lnTo>
                    <a:pt x="1299" y="510"/>
                  </a:lnTo>
                  <a:lnTo>
                    <a:pt x="1312" y="516"/>
                  </a:lnTo>
                  <a:lnTo>
                    <a:pt x="1299" y="516"/>
                  </a:lnTo>
                  <a:lnTo>
                    <a:pt x="1292" y="523"/>
                  </a:lnTo>
                  <a:lnTo>
                    <a:pt x="1273" y="523"/>
                  </a:lnTo>
                  <a:lnTo>
                    <a:pt x="1247" y="523"/>
                  </a:lnTo>
                  <a:lnTo>
                    <a:pt x="1241" y="523"/>
                  </a:lnTo>
                  <a:lnTo>
                    <a:pt x="1228" y="529"/>
                  </a:lnTo>
                  <a:lnTo>
                    <a:pt x="1228" y="542"/>
                  </a:lnTo>
                  <a:lnTo>
                    <a:pt x="1241" y="548"/>
                  </a:lnTo>
                  <a:lnTo>
                    <a:pt x="1260" y="548"/>
                  </a:lnTo>
                  <a:lnTo>
                    <a:pt x="1286" y="555"/>
                  </a:lnTo>
                  <a:lnTo>
                    <a:pt x="1299" y="561"/>
                  </a:lnTo>
                  <a:lnTo>
                    <a:pt x="1312" y="568"/>
                  </a:lnTo>
                  <a:lnTo>
                    <a:pt x="1299" y="568"/>
                  </a:lnTo>
                  <a:lnTo>
                    <a:pt x="1286" y="568"/>
                  </a:lnTo>
                  <a:lnTo>
                    <a:pt x="1267" y="568"/>
                  </a:lnTo>
                  <a:lnTo>
                    <a:pt x="1260" y="568"/>
                  </a:lnTo>
                  <a:lnTo>
                    <a:pt x="1299" y="581"/>
                  </a:lnTo>
                  <a:lnTo>
                    <a:pt x="1325" y="600"/>
                  </a:lnTo>
                  <a:lnTo>
                    <a:pt x="1344" y="606"/>
                  </a:lnTo>
                  <a:lnTo>
                    <a:pt x="1364" y="613"/>
                  </a:lnTo>
                  <a:lnTo>
                    <a:pt x="1376" y="619"/>
                  </a:lnTo>
                  <a:lnTo>
                    <a:pt x="1396" y="626"/>
                  </a:lnTo>
                  <a:lnTo>
                    <a:pt x="1448" y="639"/>
                  </a:lnTo>
                  <a:lnTo>
                    <a:pt x="1506" y="658"/>
                  </a:lnTo>
                  <a:lnTo>
                    <a:pt x="1493" y="658"/>
                  </a:lnTo>
                  <a:lnTo>
                    <a:pt x="1473" y="658"/>
                  </a:lnTo>
                  <a:lnTo>
                    <a:pt x="1460" y="652"/>
                  </a:lnTo>
                  <a:lnTo>
                    <a:pt x="1454" y="652"/>
                  </a:lnTo>
                  <a:lnTo>
                    <a:pt x="1448" y="658"/>
                  </a:lnTo>
                  <a:lnTo>
                    <a:pt x="1428" y="652"/>
                  </a:lnTo>
                  <a:lnTo>
                    <a:pt x="1415" y="645"/>
                  </a:lnTo>
                  <a:lnTo>
                    <a:pt x="1396" y="639"/>
                  </a:lnTo>
                  <a:lnTo>
                    <a:pt x="1389" y="639"/>
                  </a:lnTo>
                  <a:lnTo>
                    <a:pt x="1376" y="645"/>
                  </a:lnTo>
                  <a:lnTo>
                    <a:pt x="1364" y="639"/>
                  </a:lnTo>
                  <a:lnTo>
                    <a:pt x="1344" y="639"/>
                  </a:lnTo>
                  <a:lnTo>
                    <a:pt x="1325" y="632"/>
                  </a:lnTo>
                  <a:lnTo>
                    <a:pt x="1312" y="626"/>
                  </a:lnTo>
                  <a:lnTo>
                    <a:pt x="1286" y="626"/>
                  </a:lnTo>
                  <a:lnTo>
                    <a:pt x="1267" y="619"/>
                  </a:lnTo>
                  <a:lnTo>
                    <a:pt x="1247" y="619"/>
                  </a:lnTo>
                  <a:lnTo>
                    <a:pt x="1228" y="613"/>
                  </a:lnTo>
                  <a:lnTo>
                    <a:pt x="1228" y="619"/>
                  </a:lnTo>
                  <a:lnTo>
                    <a:pt x="1234" y="619"/>
                  </a:lnTo>
                  <a:lnTo>
                    <a:pt x="1247" y="626"/>
                  </a:lnTo>
                  <a:lnTo>
                    <a:pt x="1280" y="639"/>
                  </a:lnTo>
                  <a:lnTo>
                    <a:pt x="1299" y="652"/>
                  </a:lnTo>
                  <a:lnTo>
                    <a:pt x="1305" y="652"/>
                  </a:lnTo>
                  <a:lnTo>
                    <a:pt x="1318" y="658"/>
                  </a:lnTo>
                  <a:lnTo>
                    <a:pt x="1312" y="665"/>
                  </a:lnTo>
                  <a:lnTo>
                    <a:pt x="1299" y="658"/>
                  </a:lnTo>
                  <a:lnTo>
                    <a:pt x="1292" y="658"/>
                  </a:lnTo>
                  <a:lnTo>
                    <a:pt x="1286" y="658"/>
                  </a:lnTo>
                  <a:lnTo>
                    <a:pt x="1280" y="658"/>
                  </a:lnTo>
                  <a:lnTo>
                    <a:pt x="1292" y="658"/>
                  </a:lnTo>
                  <a:lnTo>
                    <a:pt x="1299" y="665"/>
                  </a:lnTo>
                  <a:lnTo>
                    <a:pt x="1312" y="671"/>
                  </a:lnTo>
                  <a:lnTo>
                    <a:pt x="1331" y="684"/>
                  </a:lnTo>
                  <a:lnTo>
                    <a:pt x="1344" y="690"/>
                  </a:lnTo>
                  <a:lnTo>
                    <a:pt x="1364" y="703"/>
                  </a:lnTo>
                  <a:lnTo>
                    <a:pt x="1331" y="697"/>
                  </a:lnTo>
                  <a:lnTo>
                    <a:pt x="1292" y="684"/>
                  </a:lnTo>
                  <a:lnTo>
                    <a:pt x="1221" y="658"/>
                  </a:lnTo>
                  <a:lnTo>
                    <a:pt x="1215" y="665"/>
                  </a:lnTo>
                  <a:lnTo>
                    <a:pt x="1228" y="677"/>
                  </a:lnTo>
                  <a:lnTo>
                    <a:pt x="1241" y="690"/>
                  </a:lnTo>
                  <a:lnTo>
                    <a:pt x="1273" y="710"/>
                  </a:lnTo>
                  <a:lnTo>
                    <a:pt x="1286" y="723"/>
                  </a:lnTo>
                  <a:lnTo>
                    <a:pt x="1299" y="736"/>
                  </a:lnTo>
                  <a:lnTo>
                    <a:pt x="1305" y="748"/>
                  </a:lnTo>
                  <a:lnTo>
                    <a:pt x="1318" y="768"/>
                  </a:lnTo>
                  <a:lnTo>
                    <a:pt x="1351" y="800"/>
                  </a:lnTo>
                  <a:lnTo>
                    <a:pt x="1389" y="832"/>
                  </a:lnTo>
                  <a:lnTo>
                    <a:pt x="1428" y="865"/>
                  </a:lnTo>
                  <a:lnTo>
                    <a:pt x="1448" y="884"/>
                  </a:lnTo>
                  <a:lnTo>
                    <a:pt x="1460" y="903"/>
                  </a:lnTo>
                  <a:lnTo>
                    <a:pt x="1448" y="903"/>
                  </a:lnTo>
                  <a:lnTo>
                    <a:pt x="1435" y="897"/>
                  </a:lnTo>
                  <a:lnTo>
                    <a:pt x="1409" y="877"/>
                  </a:lnTo>
                  <a:lnTo>
                    <a:pt x="1389" y="865"/>
                  </a:lnTo>
                  <a:lnTo>
                    <a:pt x="1370" y="852"/>
                  </a:lnTo>
                  <a:lnTo>
                    <a:pt x="1351" y="845"/>
                  </a:lnTo>
                  <a:lnTo>
                    <a:pt x="1325" y="839"/>
                  </a:lnTo>
                  <a:lnTo>
                    <a:pt x="1318" y="832"/>
                  </a:lnTo>
                  <a:lnTo>
                    <a:pt x="1305" y="826"/>
                  </a:lnTo>
                  <a:lnTo>
                    <a:pt x="1286" y="819"/>
                  </a:lnTo>
                  <a:lnTo>
                    <a:pt x="1267" y="807"/>
                  </a:lnTo>
                  <a:lnTo>
                    <a:pt x="1254" y="800"/>
                  </a:lnTo>
                  <a:lnTo>
                    <a:pt x="1247" y="794"/>
                  </a:lnTo>
                  <a:lnTo>
                    <a:pt x="1215" y="774"/>
                  </a:lnTo>
                  <a:lnTo>
                    <a:pt x="1183" y="761"/>
                  </a:lnTo>
                  <a:lnTo>
                    <a:pt x="1183" y="768"/>
                  </a:lnTo>
                  <a:lnTo>
                    <a:pt x="1189" y="774"/>
                  </a:lnTo>
                  <a:lnTo>
                    <a:pt x="1196" y="781"/>
                  </a:lnTo>
                  <a:lnTo>
                    <a:pt x="1196" y="787"/>
                  </a:lnTo>
                  <a:lnTo>
                    <a:pt x="1183" y="781"/>
                  </a:lnTo>
                  <a:lnTo>
                    <a:pt x="1170" y="774"/>
                  </a:lnTo>
                  <a:lnTo>
                    <a:pt x="1144" y="761"/>
                  </a:lnTo>
                  <a:lnTo>
                    <a:pt x="1118" y="742"/>
                  </a:lnTo>
                  <a:lnTo>
                    <a:pt x="1092" y="723"/>
                  </a:lnTo>
                  <a:lnTo>
                    <a:pt x="1086" y="723"/>
                  </a:lnTo>
                  <a:lnTo>
                    <a:pt x="1079" y="723"/>
                  </a:lnTo>
                  <a:lnTo>
                    <a:pt x="1073" y="716"/>
                  </a:lnTo>
                  <a:lnTo>
                    <a:pt x="1066" y="710"/>
                  </a:lnTo>
                  <a:lnTo>
                    <a:pt x="1053" y="703"/>
                  </a:lnTo>
                  <a:lnTo>
                    <a:pt x="1053" y="710"/>
                  </a:lnTo>
                  <a:lnTo>
                    <a:pt x="1066" y="723"/>
                  </a:lnTo>
                  <a:lnTo>
                    <a:pt x="1079" y="736"/>
                  </a:lnTo>
                  <a:lnTo>
                    <a:pt x="1105" y="761"/>
                  </a:lnTo>
                  <a:lnTo>
                    <a:pt x="1157" y="826"/>
                  </a:lnTo>
                  <a:lnTo>
                    <a:pt x="1150" y="826"/>
                  </a:lnTo>
                  <a:lnTo>
                    <a:pt x="1144" y="819"/>
                  </a:lnTo>
                  <a:lnTo>
                    <a:pt x="1131" y="813"/>
                  </a:lnTo>
                  <a:lnTo>
                    <a:pt x="1118" y="794"/>
                  </a:lnTo>
                  <a:lnTo>
                    <a:pt x="1099" y="774"/>
                  </a:lnTo>
                  <a:lnTo>
                    <a:pt x="1092" y="768"/>
                  </a:lnTo>
                  <a:lnTo>
                    <a:pt x="1079" y="768"/>
                  </a:lnTo>
                  <a:lnTo>
                    <a:pt x="1079" y="761"/>
                  </a:lnTo>
                  <a:lnTo>
                    <a:pt x="1073" y="755"/>
                  </a:lnTo>
                  <a:lnTo>
                    <a:pt x="1066" y="748"/>
                  </a:lnTo>
                  <a:lnTo>
                    <a:pt x="1060" y="748"/>
                  </a:lnTo>
                  <a:lnTo>
                    <a:pt x="1053" y="742"/>
                  </a:lnTo>
                  <a:lnTo>
                    <a:pt x="1047" y="736"/>
                  </a:lnTo>
                  <a:lnTo>
                    <a:pt x="1028" y="729"/>
                  </a:lnTo>
                  <a:lnTo>
                    <a:pt x="1028" y="736"/>
                  </a:lnTo>
                  <a:lnTo>
                    <a:pt x="1040" y="748"/>
                  </a:lnTo>
                  <a:lnTo>
                    <a:pt x="1053" y="768"/>
                  </a:lnTo>
                  <a:lnTo>
                    <a:pt x="1060" y="787"/>
                  </a:lnTo>
                  <a:lnTo>
                    <a:pt x="1073" y="800"/>
                  </a:lnTo>
                  <a:lnTo>
                    <a:pt x="1073" y="813"/>
                  </a:lnTo>
                  <a:lnTo>
                    <a:pt x="1066" y="807"/>
                  </a:lnTo>
                  <a:lnTo>
                    <a:pt x="1060" y="807"/>
                  </a:lnTo>
                  <a:lnTo>
                    <a:pt x="1047" y="794"/>
                  </a:lnTo>
                  <a:lnTo>
                    <a:pt x="1047" y="807"/>
                  </a:lnTo>
                  <a:lnTo>
                    <a:pt x="1060" y="819"/>
                  </a:lnTo>
                  <a:lnTo>
                    <a:pt x="1066" y="839"/>
                  </a:lnTo>
                  <a:lnTo>
                    <a:pt x="1073" y="852"/>
                  </a:lnTo>
                  <a:lnTo>
                    <a:pt x="1079" y="865"/>
                  </a:lnTo>
                  <a:lnTo>
                    <a:pt x="1092" y="877"/>
                  </a:lnTo>
                  <a:lnTo>
                    <a:pt x="1105" y="903"/>
                  </a:lnTo>
                  <a:lnTo>
                    <a:pt x="1112" y="929"/>
                  </a:lnTo>
                  <a:lnTo>
                    <a:pt x="1124" y="955"/>
                  </a:lnTo>
                  <a:lnTo>
                    <a:pt x="1118" y="955"/>
                  </a:lnTo>
                  <a:lnTo>
                    <a:pt x="1112" y="948"/>
                  </a:lnTo>
                  <a:lnTo>
                    <a:pt x="1105" y="936"/>
                  </a:lnTo>
                  <a:lnTo>
                    <a:pt x="1086" y="910"/>
                  </a:lnTo>
                  <a:lnTo>
                    <a:pt x="1066" y="890"/>
                  </a:lnTo>
                  <a:lnTo>
                    <a:pt x="1060" y="877"/>
                  </a:lnTo>
                  <a:lnTo>
                    <a:pt x="1053" y="865"/>
                  </a:lnTo>
                  <a:lnTo>
                    <a:pt x="1047" y="858"/>
                  </a:lnTo>
                  <a:lnTo>
                    <a:pt x="1040" y="845"/>
                  </a:lnTo>
                  <a:lnTo>
                    <a:pt x="1034" y="832"/>
                  </a:lnTo>
                  <a:lnTo>
                    <a:pt x="1028" y="819"/>
                  </a:lnTo>
                  <a:lnTo>
                    <a:pt x="989" y="774"/>
                  </a:lnTo>
                  <a:lnTo>
                    <a:pt x="989" y="787"/>
                  </a:lnTo>
                  <a:lnTo>
                    <a:pt x="989" y="794"/>
                  </a:lnTo>
                  <a:lnTo>
                    <a:pt x="995" y="807"/>
                  </a:lnTo>
                  <a:lnTo>
                    <a:pt x="995" y="813"/>
                  </a:lnTo>
                  <a:lnTo>
                    <a:pt x="989" y="813"/>
                  </a:lnTo>
                  <a:lnTo>
                    <a:pt x="982" y="813"/>
                  </a:lnTo>
                  <a:lnTo>
                    <a:pt x="982" y="819"/>
                  </a:lnTo>
                  <a:lnTo>
                    <a:pt x="982" y="813"/>
                  </a:lnTo>
                  <a:lnTo>
                    <a:pt x="976" y="813"/>
                  </a:lnTo>
                  <a:lnTo>
                    <a:pt x="976" y="800"/>
                  </a:lnTo>
                  <a:lnTo>
                    <a:pt x="976" y="794"/>
                  </a:lnTo>
                  <a:lnTo>
                    <a:pt x="969" y="787"/>
                  </a:lnTo>
                  <a:lnTo>
                    <a:pt x="963" y="794"/>
                  </a:lnTo>
                  <a:lnTo>
                    <a:pt x="963" y="807"/>
                  </a:lnTo>
                  <a:lnTo>
                    <a:pt x="969" y="826"/>
                  </a:lnTo>
                  <a:lnTo>
                    <a:pt x="976" y="852"/>
                  </a:lnTo>
                  <a:lnTo>
                    <a:pt x="982" y="884"/>
                  </a:lnTo>
                  <a:lnTo>
                    <a:pt x="982" y="910"/>
                  </a:lnTo>
                  <a:lnTo>
                    <a:pt x="982" y="936"/>
                  </a:lnTo>
                  <a:lnTo>
                    <a:pt x="976" y="942"/>
                  </a:lnTo>
                  <a:lnTo>
                    <a:pt x="969" y="929"/>
                  </a:lnTo>
                  <a:lnTo>
                    <a:pt x="969" y="923"/>
                  </a:lnTo>
                  <a:lnTo>
                    <a:pt x="963" y="910"/>
                  </a:lnTo>
                  <a:lnTo>
                    <a:pt x="963" y="903"/>
                  </a:lnTo>
                  <a:lnTo>
                    <a:pt x="956" y="916"/>
                  </a:lnTo>
                  <a:lnTo>
                    <a:pt x="956" y="936"/>
                  </a:lnTo>
                  <a:lnTo>
                    <a:pt x="963" y="968"/>
                  </a:lnTo>
                  <a:lnTo>
                    <a:pt x="963" y="1058"/>
                  </a:lnTo>
                  <a:lnTo>
                    <a:pt x="963" y="1103"/>
                  </a:lnTo>
                  <a:lnTo>
                    <a:pt x="963" y="1123"/>
                  </a:lnTo>
                  <a:lnTo>
                    <a:pt x="956" y="1148"/>
                  </a:lnTo>
                  <a:lnTo>
                    <a:pt x="956" y="1155"/>
                  </a:lnTo>
                  <a:lnTo>
                    <a:pt x="950" y="1155"/>
                  </a:lnTo>
                  <a:lnTo>
                    <a:pt x="944" y="1136"/>
                  </a:lnTo>
                  <a:lnTo>
                    <a:pt x="944" y="1116"/>
                  </a:lnTo>
                  <a:lnTo>
                    <a:pt x="937" y="1097"/>
                  </a:lnTo>
                  <a:lnTo>
                    <a:pt x="937" y="1078"/>
                  </a:lnTo>
                  <a:lnTo>
                    <a:pt x="931" y="1045"/>
                  </a:lnTo>
                  <a:lnTo>
                    <a:pt x="924" y="1013"/>
                  </a:lnTo>
                  <a:lnTo>
                    <a:pt x="911" y="981"/>
                  </a:lnTo>
                  <a:lnTo>
                    <a:pt x="911" y="961"/>
                  </a:lnTo>
                  <a:lnTo>
                    <a:pt x="911" y="942"/>
                  </a:lnTo>
                  <a:lnTo>
                    <a:pt x="905" y="929"/>
                  </a:lnTo>
                  <a:lnTo>
                    <a:pt x="898" y="916"/>
                  </a:lnTo>
                  <a:lnTo>
                    <a:pt x="898" y="903"/>
                  </a:lnTo>
                  <a:lnTo>
                    <a:pt x="898" y="890"/>
                  </a:lnTo>
                  <a:lnTo>
                    <a:pt x="892" y="865"/>
                  </a:lnTo>
                  <a:lnTo>
                    <a:pt x="892" y="852"/>
                  </a:lnTo>
                  <a:lnTo>
                    <a:pt x="885" y="845"/>
                  </a:lnTo>
                  <a:lnTo>
                    <a:pt x="885" y="839"/>
                  </a:lnTo>
                  <a:lnTo>
                    <a:pt x="885" y="852"/>
                  </a:lnTo>
                  <a:lnTo>
                    <a:pt x="879" y="871"/>
                  </a:lnTo>
                  <a:lnTo>
                    <a:pt x="872" y="897"/>
                  </a:lnTo>
                  <a:lnTo>
                    <a:pt x="860" y="929"/>
                  </a:lnTo>
                  <a:lnTo>
                    <a:pt x="853" y="942"/>
                  </a:lnTo>
                  <a:lnTo>
                    <a:pt x="847" y="955"/>
                  </a:lnTo>
                  <a:lnTo>
                    <a:pt x="840" y="974"/>
                  </a:lnTo>
                  <a:lnTo>
                    <a:pt x="834" y="987"/>
                  </a:lnTo>
                  <a:lnTo>
                    <a:pt x="827" y="1007"/>
                  </a:lnTo>
                  <a:lnTo>
                    <a:pt x="827" y="1013"/>
                  </a:lnTo>
                  <a:lnTo>
                    <a:pt x="827" y="1019"/>
                  </a:lnTo>
                  <a:lnTo>
                    <a:pt x="821" y="1026"/>
                  </a:lnTo>
                  <a:lnTo>
                    <a:pt x="821" y="1039"/>
                  </a:lnTo>
                  <a:lnTo>
                    <a:pt x="814" y="1058"/>
                  </a:lnTo>
                  <a:lnTo>
                    <a:pt x="814" y="1065"/>
                  </a:lnTo>
                  <a:lnTo>
                    <a:pt x="814" y="1071"/>
                  </a:lnTo>
                  <a:lnTo>
                    <a:pt x="808" y="1084"/>
                  </a:lnTo>
                  <a:lnTo>
                    <a:pt x="801" y="1090"/>
                  </a:lnTo>
                  <a:lnTo>
                    <a:pt x="795" y="1090"/>
                  </a:lnTo>
                  <a:lnTo>
                    <a:pt x="795" y="1071"/>
                  </a:lnTo>
                  <a:lnTo>
                    <a:pt x="795" y="1058"/>
                  </a:lnTo>
                  <a:lnTo>
                    <a:pt x="801" y="1026"/>
                  </a:lnTo>
                  <a:lnTo>
                    <a:pt x="808" y="994"/>
                  </a:lnTo>
                  <a:lnTo>
                    <a:pt x="814" y="955"/>
                  </a:lnTo>
                  <a:lnTo>
                    <a:pt x="814" y="942"/>
                  </a:lnTo>
                  <a:lnTo>
                    <a:pt x="808" y="929"/>
                  </a:lnTo>
                  <a:lnTo>
                    <a:pt x="808" y="903"/>
                  </a:lnTo>
                  <a:lnTo>
                    <a:pt x="801" y="890"/>
                  </a:lnTo>
                  <a:lnTo>
                    <a:pt x="801" y="877"/>
                  </a:lnTo>
                  <a:lnTo>
                    <a:pt x="808" y="865"/>
                  </a:lnTo>
                  <a:lnTo>
                    <a:pt x="808" y="852"/>
                  </a:lnTo>
                  <a:lnTo>
                    <a:pt x="814" y="832"/>
                  </a:lnTo>
                  <a:lnTo>
                    <a:pt x="821" y="813"/>
                  </a:lnTo>
                  <a:lnTo>
                    <a:pt x="821" y="794"/>
                  </a:lnTo>
                  <a:lnTo>
                    <a:pt x="827" y="787"/>
                  </a:lnTo>
                  <a:lnTo>
                    <a:pt x="827" y="781"/>
                  </a:lnTo>
                  <a:lnTo>
                    <a:pt x="808" y="807"/>
                  </a:lnTo>
                  <a:lnTo>
                    <a:pt x="788" y="839"/>
                  </a:lnTo>
                  <a:lnTo>
                    <a:pt x="769" y="871"/>
                  </a:lnTo>
                  <a:lnTo>
                    <a:pt x="756" y="890"/>
                  </a:lnTo>
                  <a:lnTo>
                    <a:pt x="743" y="903"/>
                  </a:lnTo>
                  <a:lnTo>
                    <a:pt x="750" y="877"/>
                  </a:lnTo>
                  <a:lnTo>
                    <a:pt x="756" y="858"/>
                  </a:lnTo>
                  <a:lnTo>
                    <a:pt x="776" y="813"/>
                  </a:lnTo>
                  <a:lnTo>
                    <a:pt x="763" y="813"/>
                  </a:lnTo>
                  <a:lnTo>
                    <a:pt x="750" y="819"/>
                  </a:lnTo>
                  <a:lnTo>
                    <a:pt x="743" y="832"/>
                  </a:lnTo>
                  <a:lnTo>
                    <a:pt x="737" y="839"/>
                  </a:lnTo>
                  <a:lnTo>
                    <a:pt x="717" y="865"/>
                  </a:lnTo>
                  <a:lnTo>
                    <a:pt x="711" y="871"/>
                  </a:lnTo>
                  <a:lnTo>
                    <a:pt x="704" y="877"/>
                  </a:lnTo>
                  <a:lnTo>
                    <a:pt x="698" y="877"/>
                  </a:lnTo>
                  <a:lnTo>
                    <a:pt x="672" y="897"/>
                  </a:lnTo>
                  <a:lnTo>
                    <a:pt x="646" y="916"/>
                  </a:lnTo>
                  <a:lnTo>
                    <a:pt x="601" y="961"/>
                  </a:lnTo>
                  <a:lnTo>
                    <a:pt x="549" y="1007"/>
                  </a:lnTo>
                  <a:lnTo>
                    <a:pt x="504" y="1052"/>
                  </a:lnTo>
                  <a:lnTo>
                    <a:pt x="498" y="1052"/>
                  </a:lnTo>
                  <a:lnTo>
                    <a:pt x="524" y="1013"/>
                  </a:lnTo>
                  <a:lnTo>
                    <a:pt x="549" y="981"/>
                  </a:lnTo>
                  <a:lnTo>
                    <a:pt x="575" y="942"/>
                  </a:lnTo>
                  <a:lnTo>
                    <a:pt x="614" y="910"/>
                  </a:lnTo>
                  <a:lnTo>
                    <a:pt x="627" y="890"/>
                  </a:lnTo>
                  <a:lnTo>
                    <a:pt x="640" y="871"/>
                  </a:lnTo>
                  <a:lnTo>
                    <a:pt x="653" y="852"/>
                  </a:lnTo>
                  <a:lnTo>
                    <a:pt x="659" y="832"/>
                  </a:lnTo>
                  <a:lnTo>
                    <a:pt x="672" y="819"/>
                  </a:lnTo>
                  <a:lnTo>
                    <a:pt x="679" y="807"/>
                  </a:lnTo>
                  <a:lnTo>
                    <a:pt x="685" y="794"/>
                  </a:lnTo>
                  <a:lnTo>
                    <a:pt x="692" y="787"/>
                  </a:lnTo>
                  <a:lnTo>
                    <a:pt x="685" y="781"/>
                  </a:lnTo>
                  <a:lnTo>
                    <a:pt x="672" y="794"/>
                  </a:lnTo>
                  <a:lnTo>
                    <a:pt x="646" y="807"/>
                  </a:lnTo>
                  <a:lnTo>
                    <a:pt x="633" y="813"/>
                  </a:lnTo>
                  <a:lnTo>
                    <a:pt x="620" y="826"/>
                  </a:lnTo>
                  <a:lnTo>
                    <a:pt x="614" y="832"/>
                  </a:lnTo>
                  <a:lnTo>
                    <a:pt x="608" y="839"/>
                  </a:lnTo>
                  <a:lnTo>
                    <a:pt x="601" y="845"/>
                  </a:lnTo>
                  <a:lnTo>
                    <a:pt x="588" y="858"/>
                  </a:lnTo>
                  <a:lnTo>
                    <a:pt x="588" y="865"/>
                  </a:lnTo>
                  <a:lnTo>
                    <a:pt x="562" y="877"/>
                  </a:lnTo>
                  <a:lnTo>
                    <a:pt x="549" y="884"/>
                  </a:lnTo>
                  <a:lnTo>
                    <a:pt x="543" y="890"/>
                  </a:lnTo>
                  <a:lnTo>
                    <a:pt x="524" y="910"/>
                  </a:lnTo>
                  <a:lnTo>
                    <a:pt x="517" y="916"/>
                  </a:lnTo>
                  <a:lnTo>
                    <a:pt x="511" y="916"/>
                  </a:lnTo>
                  <a:lnTo>
                    <a:pt x="511" y="923"/>
                  </a:lnTo>
                  <a:lnTo>
                    <a:pt x="504" y="923"/>
                  </a:lnTo>
                  <a:lnTo>
                    <a:pt x="498" y="916"/>
                  </a:lnTo>
                  <a:lnTo>
                    <a:pt x="498" y="910"/>
                  </a:lnTo>
                  <a:lnTo>
                    <a:pt x="517" y="897"/>
                  </a:lnTo>
                  <a:lnTo>
                    <a:pt x="530" y="884"/>
                  </a:lnTo>
                  <a:lnTo>
                    <a:pt x="543" y="871"/>
                  </a:lnTo>
                  <a:lnTo>
                    <a:pt x="549" y="865"/>
                  </a:lnTo>
                  <a:lnTo>
                    <a:pt x="556" y="858"/>
                  </a:lnTo>
                  <a:lnTo>
                    <a:pt x="601" y="813"/>
                  </a:lnTo>
                  <a:lnTo>
                    <a:pt x="627" y="794"/>
                  </a:lnTo>
                  <a:lnTo>
                    <a:pt x="633" y="781"/>
                  </a:lnTo>
                  <a:lnTo>
                    <a:pt x="640" y="768"/>
                  </a:lnTo>
                  <a:lnTo>
                    <a:pt x="633" y="768"/>
                  </a:lnTo>
                  <a:lnTo>
                    <a:pt x="620" y="774"/>
                  </a:lnTo>
                  <a:lnTo>
                    <a:pt x="601" y="774"/>
                  </a:lnTo>
                  <a:lnTo>
                    <a:pt x="543" y="787"/>
                  </a:lnTo>
                  <a:lnTo>
                    <a:pt x="485" y="807"/>
                  </a:lnTo>
                  <a:lnTo>
                    <a:pt x="427" y="819"/>
                  </a:lnTo>
                  <a:lnTo>
                    <a:pt x="368" y="845"/>
                  </a:lnTo>
                  <a:lnTo>
                    <a:pt x="356" y="845"/>
                  </a:lnTo>
                  <a:lnTo>
                    <a:pt x="343" y="845"/>
                  </a:lnTo>
                  <a:lnTo>
                    <a:pt x="323" y="858"/>
                  </a:lnTo>
                  <a:lnTo>
                    <a:pt x="297" y="865"/>
                  </a:lnTo>
                  <a:lnTo>
                    <a:pt x="284" y="865"/>
                  </a:lnTo>
                  <a:lnTo>
                    <a:pt x="278" y="865"/>
                  </a:lnTo>
                  <a:lnTo>
                    <a:pt x="272" y="865"/>
                  </a:lnTo>
                  <a:lnTo>
                    <a:pt x="272" y="858"/>
                  </a:lnTo>
                  <a:lnTo>
                    <a:pt x="284" y="852"/>
                  </a:lnTo>
                  <a:lnTo>
                    <a:pt x="310" y="832"/>
                  </a:lnTo>
                  <a:lnTo>
                    <a:pt x="343" y="819"/>
                  </a:lnTo>
                  <a:lnTo>
                    <a:pt x="375" y="800"/>
                  </a:lnTo>
                  <a:lnTo>
                    <a:pt x="388" y="794"/>
                  </a:lnTo>
                  <a:lnTo>
                    <a:pt x="401" y="787"/>
                  </a:lnTo>
                  <a:lnTo>
                    <a:pt x="472" y="761"/>
                  </a:lnTo>
                  <a:lnTo>
                    <a:pt x="543" y="736"/>
                  </a:lnTo>
                  <a:lnTo>
                    <a:pt x="549" y="729"/>
                  </a:lnTo>
                  <a:lnTo>
                    <a:pt x="543" y="723"/>
                  </a:lnTo>
                  <a:lnTo>
                    <a:pt x="530" y="729"/>
                  </a:lnTo>
                  <a:lnTo>
                    <a:pt x="524" y="729"/>
                  </a:lnTo>
                  <a:lnTo>
                    <a:pt x="511" y="723"/>
                  </a:lnTo>
                  <a:lnTo>
                    <a:pt x="524" y="716"/>
                  </a:lnTo>
                  <a:lnTo>
                    <a:pt x="530" y="716"/>
                  </a:lnTo>
                  <a:lnTo>
                    <a:pt x="536" y="710"/>
                  </a:lnTo>
                  <a:lnTo>
                    <a:pt x="549" y="710"/>
                  </a:lnTo>
                  <a:lnTo>
                    <a:pt x="504" y="703"/>
                  </a:lnTo>
                  <a:lnTo>
                    <a:pt x="465" y="703"/>
                  </a:lnTo>
                  <a:lnTo>
                    <a:pt x="420" y="703"/>
                  </a:lnTo>
                  <a:lnTo>
                    <a:pt x="381" y="697"/>
                  </a:lnTo>
                  <a:lnTo>
                    <a:pt x="304" y="703"/>
                  </a:lnTo>
                  <a:lnTo>
                    <a:pt x="226" y="710"/>
                  </a:lnTo>
                  <a:lnTo>
                    <a:pt x="149" y="710"/>
                  </a:lnTo>
                  <a:lnTo>
                    <a:pt x="71" y="710"/>
                  </a:lnTo>
                  <a:lnTo>
                    <a:pt x="52" y="716"/>
                  </a:lnTo>
                  <a:lnTo>
                    <a:pt x="32" y="716"/>
                  </a:lnTo>
                  <a:lnTo>
                    <a:pt x="20" y="716"/>
                  </a:lnTo>
                  <a:lnTo>
                    <a:pt x="13" y="710"/>
                  </a:lnTo>
                  <a:lnTo>
                    <a:pt x="7" y="710"/>
                  </a:lnTo>
                  <a:lnTo>
                    <a:pt x="0" y="697"/>
                  </a:lnTo>
                  <a:lnTo>
                    <a:pt x="0" y="690"/>
                  </a:lnTo>
                  <a:lnTo>
                    <a:pt x="7" y="690"/>
                  </a:lnTo>
                  <a:lnTo>
                    <a:pt x="13" y="690"/>
                  </a:lnTo>
                  <a:lnTo>
                    <a:pt x="26" y="690"/>
                  </a:lnTo>
                  <a:lnTo>
                    <a:pt x="32" y="690"/>
                  </a:lnTo>
                  <a:lnTo>
                    <a:pt x="52" y="684"/>
                  </a:lnTo>
                  <a:lnTo>
                    <a:pt x="65" y="684"/>
                  </a:lnTo>
                  <a:lnTo>
                    <a:pt x="97" y="684"/>
                  </a:lnTo>
                  <a:lnTo>
                    <a:pt x="168" y="665"/>
                  </a:lnTo>
                  <a:lnTo>
                    <a:pt x="233" y="658"/>
                  </a:lnTo>
                  <a:lnTo>
                    <a:pt x="304" y="645"/>
                  </a:lnTo>
                  <a:lnTo>
                    <a:pt x="375" y="645"/>
                  </a:lnTo>
                  <a:lnTo>
                    <a:pt x="414" y="632"/>
                  </a:lnTo>
                  <a:lnTo>
                    <a:pt x="452" y="626"/>
                  </a:lnTo>
                  <a:lnTo>
                    <a:pt x="485" y="613"/>
                  </a:lnTo>
                  <a:lnTo>
                    <a:pt x="524" y="606"/>
                  </a:lnTo>
                  <a:lnTo>
                    <a:pt x="536" y="613"/>
                  </a:lnTo>
                  <a:lnTo>
                    <a:pt x="543" y="613"/>
                  </a:lnTo>
                  <a:lnTo>
                    <a:pt x="556" y="613"/>
                  </a:lnTo>
                  <a:lnTo>
                    <a:pt x="562" y="606"/>
                  </a:lnTo>
                  <a:lnTo>
                    <a:pt x="530" y="587"/>
                  </a:lnTo>
                  <a:lnTo>
                    <a:pt x="498" y="574"/>
                  </a:lnTo>
                  <a:lnTo>
                    <a:pt x="465" y="555"/>
                  </a:lnTo>
                  <a:lnTo>
                    <a:pt x="433" y="536"/>
                  </a:lnTo>
                  <a:lnTo>
                    <a:pt x="407" y="536"/>
                  </a:lnTo>
                  <a:lnTo>
                    <a:pt x="401" y="529"/>
                  </a:lnTo>
                  <a:lnTo>
                    <a:pt x="394" y="523"/>
                  </a:lnTo>
                  <a:lnTo>
                    <a:pt x="388" y="516"/>
                  </a:lnTo>
                  <a:lnTo>
                    <a:pt x="388" y="510"/>
                  </a:lnTo>
                  <a:lnTo>
                    <a:pt x="394" y="510"/>
                  </a:lnTo>
                  <a:lnTo>
                    <a:pt x="401" y="510"/>
                  </a:lnTo>
                  <a:lnTo>
                    <a:pt x="407" y="510"/>
                  </a:lnTo>
                  <a:lnTo>
                    <a:pt x="427" y="516"/>
                  </a:lnTo>
                  <a:lnTo>
                    <a:pt x="433" y="516"/>
                  </a:lnTo>
                  <a:lnTo>
                    <a:pt x="446" y="516"/>
                  </a:lnTo>
                  <a:lnTo>
                    <a:pt x="459" y="516"/>
                  </a:lnTo>
                  <a:lnTo>
                    <a:pt x="472" y="523"/>
                  </a:lnTo>
                  <a:lnTo>
                    <a:pt x="485" y="523"/>
                  </a:lnTo>
                  <a:lnTo>
                    <a:pt x="562" y="536"/>
                  </a:lnTo>
                  <a:lnTo>
                    <a:pt x="640" y="548"/>
                  </a:lnTo>
                  <a:lnTo>
                    <a:pt x="666" y="561"/>
                  </a:lnTo>
                  <a:lnTo>
                    <a:pt x="679" y="561"/>
                  </a:lnTo>
                  <a:lnTo>
                    <a:pt x="685" y="561"/>
                  </a:lnTo>
                  <a:lnTo>
                    <a:pt x="692" y="561"/>
                  </a:lnTo>
                  <a:lnTo>
                    <a:pt x="692" y="548"/>
                  </a:lnTo>
                  <a:lnTo>
                    <a:pt x="685" y="529"/>
                  </a:lnTo>
                  <a:lnTo>
                    <a:pt x="672" y="490"/>
                  </a:lnTo>
                  <a:lnTo>
                    <a:pt x="666" y="484"/>
                  </a:lnTo>
                  <a:lnTo>
                    <a:pt x="666" y="477"/>
                  </a:lnTo>
                  <a:lnTo>
                    <a:pt x="666" y="471"/>
                  </a:lnTo>
                  <a:lnTo>
                    <a:pt x="659" y="458"/>
                  </a:lnTo>
                  <a:lnTo>
                    <a:pt x="666" y="458"/>
                  </a:lnTo>
                  <a:lnTo>
                    <a:pt x="666" y="452"/>
                  </a:lnTo>
                  <a:lnTo>
                    <a:pt x="679" y="452"/>
                  </a:lnTo>
                  <a:lnTo>
                    <a:pt x="711" y="490"/>
                  </a:lnTo>
                  <a:lnTo>
                    <a:pt x="730" y="503"/>
                  </a:lnTo>
                  <a:lnTo>
                    <a:pt x="737" y="510"/>
                  </a:lnTo>
                  <a:lnTo>
                    <a:pt x="750" y="516"/>
                  </a:lnTo>
                  <a:lnTo>
                    <a:pt x="763" y="503"/>
                  </a:lnTo>
                  <a:lnTo>
                    <a:pt x="763" y="439"/>
                  </a:lnTo>
                  <a:lnTo>
                    <a:pt x="769" y="406"/>
                  </a:lnTo>
                  <a:lnTo>
                    <a:pt x="769" y="368"/>
                  </a:lnTo>
                  <a:lnTo>
                    <a:pt x="769" y="265"/>
                  </a:lnTo>
                  <a:lnTo>
                    <a:pt x="776" y="258"/>
                  </a:lnTo>
                  <a:lnTo>
                    <a:pt x="782" y="252"/>
                  </a:lnTo>
                  <a:lnTo>
                    <a:pt x="788" y="258"/>
                  </a:lnTo>
                  <a:lnTo>
                    <a:pt x="795" y="335"/>
                  </a:lnTo>
                  <a:lnTo>
                    <a:pt x="808" y="342"/>
                  </a:lnTo>
                  <a:lnTo>
                    <a:pt x="821" y="348"/>
                  </a:lnTo>
                  <a:lnTo>
                    <a:pt x="827" y="355"/>
                  </a:lnTo>
                  <a:lnTo>
                    <a:pt x="834" y="368"/>
                  </a:lnTo>
                  <a:lnTo>
                    <a:pt x="840" y="394"/>
                  </a:lnTo>
                  <a:lnTo>
                    <a:pt x="840" y="406"/>
                  </a:lnTo>
                  <a:lnTo>
                    <a:pt x="847" y="413"/>
                  </a:lnTo>
                  <a:lnTo>
                    <a:pt x="847" y="419"/>
                  </a:lnTo>
                  <a:lnTo>
                    <a:pt x="847" y="426"/>
                  </a:lnTo>
                  <a:lnTo>
                    <a:pt x="853" y="426"/>
                  </a:lnTo>
                  <a:lnTo>
                    <a:pt x="866" y="432"/>
                  </a:lnTo>
                  <a:lnTo>
                    <a:pt x="872" y="432"/>
                  </a:lnTo>
                  <a:lnTo>
                    <a:pt x="879" y="432"/>
                  </a:lnTo>
                  <a:lnTo>
                    <a:pt x="885" y="426"/>
                  </a:lnTo>
                  <a:lnTo>
                    <a:pt x="885" y="419"/>
                  </a:lnTo>
                  <a:lnTo>
                    <a:pt x="885" y="413"/>
                  </a:lnTo>
                  <a:lnTo>
                    <a:pt x="892" y="406"/>
                  </a:lnTo>
                  <a:lnTo>
                    <a:pt x="898" y="413"/>
                  </a:lnTo>
                  <a:lnTo>
                    <a:pt x="905" y="406"/>
                  </a:lnTo>
                  <a:lnTo>
                    <a:pt x="911" y="394"/>
                  </a:lnTo>
                  <a:lnTo>
                    <a:pt x="931" y="355"/>
                  </a:lnTo>
                  <a:lnTo>
                    <a:pt x="944" y="335"/>
                  </a:lnTo>
                  <a:lnTo>
                    <a:pt x="950" y="323"/>
                  </a:lnTo>
                  <a:lnTo>
                    <a:pt x="950" y="316"/>
                  </a:lnTo>
                  <a:lnTo>
                    <a:pt x="956" y="303"/>
                  </a:lnTo>
                  <a:lnTo>
                    <a:pt x="963" y="290"/>
                  </a:lnTo>
                  <a:lnTo>
                    <a:pt x="969" y="284"/>
                  </a:lnTo>
                  <a:lnTo>
                    <a:pt x="969" y="277"/>
                  </a:lnTo>
                  <a:lnTo>
                    <a:pt x="976" y="265"/>
                  </a:lnTo>
                  <a:lnTo>
                    <a:pt x="982" y="252"/>
                  </a:lnTo>
                  <a:lnTo>
                    <a:pt x="989" y="245"/>
                  </a:lnTo>
                  <a:lnTo>
                    <a:pt x="989" y="239"/>
                  </a:lnTo>
                  <a:lnTo>
                    <a:pt x="995" y="232"/>
                  </a:lnTo>
                  <a:lnTo>
                    <a:pt x="995" y="219"/>
                  </a:lnTo>
                  <a:lnTo>
                    <a:pt x="1002" y="213"/>
                  </a:lnTo>
                  <a:lnTo>
                    <a:pt x="1008" y="200"/>
                  </a:lnTo>
                  <a:lnTo>
                    <a:pt x="1047" y="123"/>
                  </a:lnTo>
                  <a:lnTo>
                    <a:pt x="1073" y="84"/>
                  </a:lnTo>
                  <a:lnTo>
                    <a:pt x="1079" y="71"/>
                  </a:lnTo>
                  <a:lnTo>
                    <a:pt x="1086" y="45"/>
                  </a:lnTo>
                  <a:lnTo>
                    <a:pt x="1092" y="32"/>
                  </a:lnTo>
                  <a:lnTo>
                    <a:pt x="1105" y="26"/>
                  </a:lnTo>
                  <a:lnTo>
                    <a:pt x="1112" y="13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FFB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204"/>
            <p:cNvSpPr>
              <a:spLocks/>
            </p:cNvSpPr>
            <p:nvPr/>
          </p:nvSpPr>
          <p:spPr bwMode="auto">
            <a:xfrm>
              <a:off x="3190" y="2448"/>
              <a:ext cx="45" cy="26"/>
            </a:xfrm>
            <a:custGeom>
              <a:avLst/>
              <a:gdLst>
                <a:gd name="T0" fmla="*/ 45 w 45"/>
                <a:gd name="T1" fmla="*/ 0 h 26"/>
                <a:gd name="T2" fmla="*/ 45 w 45"/>
                <a:gd name="T3" fmla="*/ 7 h 26"/>
                <a:gd name="T4" fmla="*/ 39 w 45"/>
                <a:gd name="T5" fmla="*/ 13 h 26"/>
                <a:gd name="T6" fmla="*/ 26 w 45"/>
                <a:gd name="T7" fmla="*/ 20 h 26"/>
                <a:gd name="T8" fmla="*/ 20 w 45"/>
                <a:gd name="T9" fmla="*/ 20 h 26"/>
                <a:gd name="T10" fmla="*/ 13 w 45"/>
                <a:gd name="T11" fmla="*/ 20 h 26"/>
                <a:gd name="T12" fmla="*/ 7 w 45"/>
                <a:gd name="T13" fmla="*/ 26 h 26"/>
                <a:gd name="T14" fmla="*/ 0 w 45"/>
                <a:gd name="T15" fmla="*/ 20 h 26"/>
                <a:gd name="T16" fmla="*/ 7 w 45"/>
                <a:gd name="T17" fmla="*/ 13 h 26"/>
                <a:gd name="T18" fmla="*/ 7 w 45"/>
                <a:gd name="T19" fmla="*/ 7 h 26"/>
                <a:gd name="T20" fmla="*/ 20 w 45"/>
                <a:gd name="T21" fmla="*/ 7 h 26"/>
                <a:gd name="T22" fmla="*/ 45 w 45"/>
                <a:gd name="T23" fmla="*/ 0 h 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26"/>
                <a:gd name="T38" fmla="*/ 45 w 45"/>
                <a:gd name="T39" fmla="*/ 26 h 2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26">
                  <a:moveTo>
                    <a:pt x="45" y="0"/>
                  </a:moveTo>
                  <a:lnTo>
                    <a:pt x="45" y="7"/>
                  </a:lnTo>
                  <a:lnTo>
                    <a:pt x="39" y="13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3" y="20"/>
                  </a:lnTo>
                  <a:lnTo>
                    <a:pt x="7" y="26"/>
                  </a:lnTo>
                  <a:lnTo>
                    <a:pt x="0" y="20"/>
                  </a:lnTo>
                  <a:lnTo>
                    <a:pt x="7" y="13"/>
                  </a:lnTo>
                  <a:lnTo>
                    <a:pt x="7" y="7"/>
                  </a:lnTo>
                  <a:lnTo>
                    <a:pt x="20" y="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205"/>
            <p:cNvSpPr>
              <a:spLocks/>
            </p:cNvSpPr>
            <p:nvPr/>
          </p:nvSpPr>
          <p:spPr bwMode="auto">
            <a:xfrm>
              <a:off x="2516" y="2383"/>
              <a:ext cx="633" cy="600"/>
            </a:xfrm>
            <a:custGeom>
              <a:avLst/>
              <a:gdLst>
                <a:gd name="T0" fmla="*/ 491 w 633"/>
                <a:gd name="T1" fmla="*/ 116 h 600"/>
                <a:gd name="T2" fmla="*/ 407 w 633"/>
                <a:gd name="T3" fmla="*/ 200 h 600"/>
                <a:gd name="T4" fmla="*/ 439 w 633"/>
                <a:gd name="T5" fmla="*/ 232 h 600"/>
                <a:gd name="T6" fmla="*/ 497 w 633"/>
                <a:gd name="T7" fmla="*/ 213 h 600"/>
                <a:gd name="T8" fmla="*/ 549 w 633"/>
                <a:gd name="T9" fmla="*/ 226 h 600"/>
                <a:gd name="T10" fmla="*/ 542 w 633"/>
                <a:gd name="T11" fmla="*/ 252 h 600"/>
                <a:gd name="T12" fmla="*/ 600 w 633"/>
                <a:gd name="T13" fmla="*/ 271 h 600"/>
                <a:gd name="T14" fmla="*/ 581 w 633"/>
                <a:gd name="T15" fmla="*/ 277 h 600"/>
                <a:gd name="T16" fmla="*/ 549 w 633"/>
                <a:gd name="T17" fmla="*/ 277 h 600"/>
                <a:gd name="T18" fmla="*/ 529 w 633"/>
                <a:gd name="T19" fmla="*/ 297 h 600"/>
                <a:gd name="T20" fmla="*/ 568 w 633"/>
                <a:gd name="T21" fmla="*/ 303 h 600"/>
                <a:gd name="T22" fmla="*/ 626 w 633"/>
                <a:gd name="T23" fmla="*/ 329 h 600"/>
                <a:gd name="T24" fmla="*/ 620 w 633"/>
                <a:gd name="T25" fmla="*/ 342 h 600"/>
                <a:gd name="T26" fmla="*/ 581 w 633"/>
                <a:gd name="T27" fmla="*/ 329 h 600"/>
                <a:gd name="T28" fmla="*/ 510 w 633"/>
                <a:gd name="T29" fmla="*/ 329 h 600"/>
                <a:gd name="T30" fmla="*/ 484 w 633"/>
                <a:gd name="T31" fmla="*/ 355 h 600"/>
                <a:gd name="T32" fmla="*/ 523 w 633"/>
                <a:gd name="T33" fmla="*/ 381 h 600"/>
                <a:gd name="T34" fmla="*/ 510 w 633"/>
                <a:gd name="T35" fmla="*/ 381 h 600"/>
                <a:gd name="T36" fmla="*/ 478 w 633"/>
                <a:gd name="T37" fmla="*/ 393 h 600"/>
                <a:gd name="T38" fmla="*/ 394 w 633"/>
                <a:gd name="T39" fmla="*/ 348 h 600"/>
                <a:gd name="T40" fmla="*/ 368 w 633"/>
                <a:gd name="T41" fmla="*/ 361 h 600"/>
                <a:gd name="T42" fmla="*/ 329 w 633"/>
                <a:gd name="T43" fmla="*/ 381 h 600"/>
                <a:gd name="T44" fmla="*/ 329 w 633"/>
                <a:gd name="T45" fmla="*/ 464 h 600"/>
                <a:gd name="T46" fmla="*/ 336 w 633"/>
                <a:gd name="T47" fmla="*/ 561 h 600"/>
                <a:gd name="T48" fmla="*/ 316 w 633"/>
                <a:gd name="T49" fmla="*/ 593 h 600"/>
                <a:gd name="T50" fmla="*/ 310 w 633"/>
                <a:gd name="T51" fmla="*/ 529 h 600"/>
                <a:gd name="T52" fmla="*/ 303 w 633"/>
                <a:gd name="T53" fmla="*/ 452 h 600"/>
                <a:gd name="T54" fmla="*/ 284 w 633"/>
                <a:gd name="T55" fmla="*/ 419 h 600"/>
                <a:gd name="T56" fmla="*/ 277 w 633"/>
                <a:gd name="T57" fmla="*/ 374 h 600"/>
                <a:gd name="T58" fmla="*/ 252 w 633"/>
                <a:gd name="T59" fmla="*/ 355 h 600"/>
                <a:gd name="T60" fmla="*/ 206 w 633"/>
                <a:gd name="T61" fmla="*/ 432 h 600"/>
                <a:gd name="T62" fmla="*/ 129 w 633"/>
                <a:gd name="T63" fmla="*/ 529 h 600"/>
                <a:gd name="T64" fmla="*/ 142 w 633"/>
                <a:gd name="T65" fmla="*/ 503 h 600"/>
                <a:gd name="T66" fmla="*/ 168 w 633"/>
                <a:gd name="T67" fmla="*/ 445 h 600"/>
                <a:gd name="T68" fmla="*/ 148 w 633"/>
                <a:gd name="T69" fmla="*/ 432 h 600"/>
                <a:gd name="T70" fmla="*/ 206 w 633"/>
                <a:gd name="T71" fmla="*/ 355 h 600"/>
                <a:gd name="T72" fmla="*/ 155 w 633"/>
                <a:gd name="T73" fmla="*/ 368 h 600"/>
                <a:gd name="T74" fmla="*/ 6 w 633"/>
                <a:gd name="T75" fmla="*/ 406 h 600"/>
                <a:gd name="T76" fmla="*/ 25 w 633"/>
                <a:gd name="T77" fmla="*/ 381 h 600"/>
                <a:gd name="T78" fmla="*/ 51 w 633"/>
                <a:gd name="T79" fmla="*/ 361 h 600"/>
                <a:gd name="T80" fmla="*/ 90 w 633"/>
                <a:gd name="T81" fmla="*/ 348 h 600"/>
                <a:gd name="T82" fmla="*/ 122 w 633"/>
                <a:gd name="T83" fmla="*/ 322 h 600"/>
                <a:gd name="T84" fmla="*/ 148 w 633"/>
                <a:gd name="T85" fmla="*/ 290 h 600"/>
                <a:gd name="T86" fmla="*/ 103 w 633"/>
                <a:gd name="T87" fmla="*/ 258 h 600"/>
                <a:gd name="T88" fmla="*/ 116 w 633"/>
                <a:gd name="T89" fmla="*/ 245 h 600"/>
                <a:gd name="T90" fmla="*/ 155 w 633"/>
                <a:gd name="T91" fmla="*/ 271 h 600"/>
                <a:gd name="T92" fmla="*/ 187 w 633"/>
                <a:gd name="T93" fmla="*/ 258 h 600"/>
                <a:gd name="T94" fmla="*/ 206 w 633"/>
                <a:gd name="T95" fmla="*/ 271 h 600"/>
                <a:gd name="T96" fmla="*/ 239 w 633"/>
                <a:gd name="T97" fmla="*/ 277 h 600"/>
                <a:gd name="T98" fmla="*/ 277 w 633"/>
                <a:gd name="T99" fmla="*/ 226 h 600"/>
                <a:gd name="T100" fmla="*/ 310 w 633"/>
                <a:gd name="T101" fmla="*/ 181 h 600"/>
                <a:gd name="T102" fmla="*/ 329 w 633"/>
                <a:gd name="T103" fmla="*/ 122 h 600"/>
                <a:gd name="T104" fmla="*/ 329 w 633"/>
                <a:gd name="T105" fmla="*/ 161 h 600"/>
                <a:gd name="T106" fmla="*/ 303 w 633"/>
                <a:gd name="T107" fmla="*/ 239 h 600"/>
                <a:gd name="T108" fmla="*/ 355 w 633"/>
                <a:gd name="T109" fmla="*/ 187 h 600"/>
                <a:gd name="T110" fmla="*/ 361 w 633"/>
                <a:gd name="T111" fmla="*/ 219 h 600"/>
                <a:gd name="T112" fmla="*/ 426 w 633"/>
                <a:gd name="T113" fmla="*/ 142 h 600"/>
                <a:gd name="T114" fmla="*/ 445 w 633"/>
                <a:gd name="T115" fmla="*/ 122 h 600"/>
                <a:gd name="T116" fmla="*/ 471 w 633"/>
                <a:gd name="T117" fmla="*/ 122 h 600"/>
                <a:gd name="T118" fmla="*/ 555 w 633"/>
                <a:gd name="T119" fmla="*/ 13 h 6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33"/>
                <a:gd name="T181" fmla="*/ 0 h 600"/>
                <a:gd name="T182" fmla="*/ 633 w 633"/>
                <a:gd name="T183" fmla="*/ 600 h 6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33" h="600">
                  <a:moveTo>
                    <a:pt x="555" y="51"/>
                  </a:moveTo>
                  <a:lnTo>
                    <a:pt x="555" y="58"/>
                  </a:lnTo>
                  <a:lnTo>
                    <a:pt x="536" y="77"/>
                  </a:lnTo>
                  <a:lnTo>
                    <a:pt x="510" y="90"/>
                  </a:lnTo>
                  <a:lnTo>
                    <a:pt x="491" y="116"/>
                  </a:lnTo>
                  <a:lnTo>
                    <a:pt x="471" y="135"/>
                  </a:lnTo>
                  <a:lnTo>
                    <a:pt x="452" y="148"/>
                  </a:lnTo>
                  <a:lnTo>
                    <a:pt x="432" y="168"/>
                  </a:lnTo>
                  <a:lnTo>
                    <a:pt x="413" y="193"/>
                  </a:lnTo>
                  <a:lnTo>
                    <a:pt x="407" y="200"/>
                  </a:lnTo>
                  <a:lnTo>
                    <a:pt x="407" y="213"/>
                  </a:lnTo>
                  <a:lnTo>
                    <a:pt x="413" y="226"/>
                  </a:lnTo>
                  <a:lnTo>
                    <a:pt x="420" y="232"/>
                  </a:lnTo>
                  <a:lnTo>
                    <a:pt x="432" y="232"/>
                  </a:lnTo>
                  <a:lnTo>
                    <a:pt x="439" y="232"/>
                  </a:lnTo>
                  <a:lnTo>
                    <a:pt x="445" y="232"/>
                  </a:lnTo>
                  <a:lnTo>
                    <a:pt x="458" y="226"/>
                  </a:lnTo>
                  <a:lnTo>
                    <a:pt x="471" y="219"/>
                  </a:lnTo>
                  <a:lnTo>
                    <a:pt x="484" y="219"/>
                  </a:lnTo>
                  <a:lnTo>
                    <a:pt x="497" y="213"/>
                  </a:lnTo>
                  <a:lnTo>
                    <a:pt x="529" y="213"/>
                  </a:lnTo>
                  <a:lnTo>
                    <a:pt x="555" y="219"/>
                  </a:lnTo>
                  <a:lnTo>
                    <a:pt x="562" y="219"/>
                  </a:lnTo>
                  <a:lnTo>
                    <a:pt x="555" y="219"/>
                  </a:lnTo>
                  <a:lnTo>
                    <a:pt x="549" y="226"/>
                  </a:lnTo>
                  <a:lnTo>
                    <a:pt x="542" y="226"/>
                  </a:lnTo>
                  <a:lnTo>
                    <a:pt x="536" y="226"/>
                  </a:lnTo>
                  <a:lnTo>
                    <a:pt x="536" y="232"/>
                  </a:lnTo>
                  <a:lnTo>
                    <a:pt x="536" y="239"/>
                  </a:lnTo>
                  <a:lnTo>
                    <a:pt x="542" y="252"/>
                  </a:lnTo>
                  <a:lnTo>
                    <a:pt x="549" y="258"/>
                  </a:lnTo>
                  <a:lnTo>
                    <a:pt x="555" y="264"/>
                  </a:lnTo>
                  <a:lnTo>
                    <a:pt x="568" y="264"/>
                  </a:lnTo>
                  <a:lnTo>
                    <a:pt x="588" y="264"/>
                  </a:lnTo>
                  <a:lnTo>
                    <a:pt x="600" y="271"/>
                  </a:lnTo>
                  <a:lnTo>
                    <a:pt x="607" y="277"/>
                  </a:lnTo>
                  <a:lnTo>
                    <a:pt x="607" y="284"/>
                  </a:lnTo>
                  <a:lnTo>
                    <a:pt x="594" y="284"/>
                  </a:lnTo>
                  <a:lnTo>
                    <a:pt x="581" y="277"/>
                  </a:lnTo>
                  <a:lnTo>
                    <a:pt x="575" y="277"/>
                  </a:lnTo>
                  <a:lnTo>
                    <a:pt x="568" y="277"/>
                  </a:lnTo>
                  <a:lnTo>
                    <a:pt x="562" y="277"/>
                  </a:lnTo>
                  <a:lnTo>
                    <a:pt x="555" y="277"/>
                  </a:lnTo>
                  <a:lnTo>
                    <a:pt x="549" y="277"/>
                  </a:lnTo>
                  <a:lnTo>
                    <a:pt x="536" y="277"/>
                  </a:lnTo>
                  <a:lnTo>
                    <a:pt x="529" y="277"/>
                  </a:lnTo>
                  <a:lnTo>
                    <a:pt x="529" y="284"/>
                  </a:lnTo>
                  <a:lnTo>
                    <a:pt x="529" y="290"/>
                  </a:lnTo>
                  <a:lnTo>
                    <a:pt x="529" y="297"/>
                  </a:lnTo>
                  <a:lnTo>
                    <a:pt x="536" y="310"/>
                  </a:lnTo>
                  <a:lnTo>
                    <a:pt x="542" y="310"/>
                  </a:lnTo>
                  <a:lnTo>
                    <a:pt x="555" y="310"/>
                  </a:lnTo>
                  <a:lnTo>
                    <a:pt x="562" y="303"/>
                  </a:lnTo>
                  <a:lnTo>
                    <a:pt x="568" y="303"/>
                  </a:lnTo>
                  <a:lnTo>
                    <a:pt x="581" y="297"/>
                  </a:lnTo>
                  <a:lnTo>
                    <a:pt x="588" y="303"/>
                  </a:lnTo>
                  <a:lnTo>
                    <a:pt x="594" y="316"/>
                  </a:lnTo>
                  <a:lnTo>
                    <a:pt x="613" y="322"/>
                  </a:lnTo>
                  <a:lnTo>
                    <a:pt x="626" y="329"/>
                  </a:lnTo>
                  <a:lnTo>
                    <a:pt x="633" y="335"/>
                  </a:lnTo>
                  <a:lnTo>
                    <a:pt x="633" y="348"/>
                  </a:lnTo>
                  <a:lnTo>
                    <a:pt x="626" y="348"/>
                  </a:lnTo>
                  <a:lnTo>
                    <a:pt x="620" y="342"/>
                  </a:lnTo>
                  <a:lnTo>
                    <a:pt x="620" y="335"/>
                  </a:lnTo>
                  <a:lnTo>
                    <a:pt x="613" y="329"/>
                  </a:lnTo>
                  <a:lnTo>
                    <a:pt x="607" y="329"/>
                  </a:lnTo>
                  <a:lnTo>
                    <a:pt x="594" y="329"/>
                  </a:lnTo>
                  <a:lnTo>
                    <a:pt x="581" y="329"/>
                  </a:lnTo>
                  <a:lnTo>
                    <a:pt x="575" y="335"/>
                  </a:lnTo>
                  <a:lnTo>
                    <a:pt x="562" y="335"/>
                  </a:lnTo>
                  <a:lnTo>
                    <a:pt x="549" y="335"/>
                  </a:lnTo>
                  <a:lnTo>
                    <a:pt x="523" y="329"/>
                  </a:lnTo>
                  <a:lnTo>
                    <a:pt x="510" y="329"/>
                  </a:lnTo>
                  <a:lnTo>
                    <a:pt x="504" y="329"/>
                  </a:lnTo>
                  <a:lnTo>
                    <a:pt x="491" y="335"/>
                  </a:lnTo>
                  <a:lnTo>
                    <a:pt x="491" y="342"/>
                  </a:lnTo>
                  <a:lnTo>
                    <a:pt x="484" y="342"/>
                  </a:lnTo>
                  <a:lnTo>
                    <a:pt x="484" y="355"/>
                  </a:lnTo>
                  <a:lnTo>
                    <a:pt x="491" y="355"/>
                  </a:lnTo>
                  <a:lnTo>
                    <a:pt x="497" y="361"/>
                  </a:lnTo>
                  <a:lnTo>
                    <a:pt x="510" y="368"/>
                  </a:lnTo>
                  <a:lnTo>
                    <a:pt x="523" y="374"/>
                  </a:lnTo>
                  <a:lnTo>
                    <a:pt x="523" y="381"/>
                  </a:lnTo>
                  <a:lnTo>
                    <a:pt x="529" y="381"/>
                  </a:lnTo>
                  <a:lnTo>
                    <a:pt x="529" y="387"/>
                  </a:lnTo>
                  <a:lnTo>
                    <a:pt x="516" y="381"/>
                  </a:lnTo>
                  <a:lnTo>
                    <a:pt x="510" y="381"/>
                  </a:lnTo>
                  <a:lnTo>
                    <a:pt x="504" y="387"/>
                  </a:lnTo>
                  <a:lnTo>
                    <a:pt x="497" y="393"/>
                  </a:lnTo>
                  <a:lnTo>
                    <a:pt x="497" y="400"/>
                  </a:lnTo>
                  <a:lnTo>
                    <a:pt x="497" y="406"/>
                  </a:lnTo>
                  <a:lnTo>
                    <a:pt x="478" y="393"/>
                  </a:lnTo>
                  <a:lnTo>
                    <a:pt x="458" y="381"/>
                  </a:lnTo>
                  <a:lnTo>
                    <a:pt x="432" y="368"/>
                  </a:lnTo>
                  <a:lnTo>
                    <a:pt x="420" y="361"/>
                  </a:lnTo>
                  <a:lnTo>
                    <a:pt x="407" y="361"/>
                  </a:lnTo>
                  <a:lnTo>
                    <a:pt x="394" y="348"/>
                  </a:lnTo>
                  <a:lnTo>
                    <a:pt x="387" y="348"/>
                  </a:lnTo>
                  <a:lnTo>
                    <a:pt x="381" y="342"/>
                  </a:lnTo>
                  <a:lnTo>
                    <a:pt x="374" y="355"/>
                  </a:lnTo>
                  <a:lnTo>
                    <a:pt x="368" y="361"/>
                  </a:lnTo>
                  <a:lnTo>
                    <a:pt x="355" y="368"/>
                  </a:lnTo>
                  <a:lnTo>
                    <a:pt x="348" y="381"/>
                  </a:lnTo>
                  <a:lnTo>
                    <a:pt x="342" y="381"/>
                  </a:lnTo>
                  <a:lnTo>
                    <a:pt x="336" y="381"/>
                  </a:lnTo>
                  <a:lnTo>
                    <a:pt x="329" y="381"/>
                  </a:lnTo>
                  <a:lnTo>
                    <a:pt x="323" y="387"/>
                  </a:lnTo>
                  <a:lnTo>
                    <a:pt x="329" y="432"/>
                  </a:lnTo>
                  <a:lnTo>
                    <a:pt x="329" y="452"/>
                  </a:lnTo>
                  <a:lnTo>
                    <a:pt x="329" y="471"/>
                  </a:lnTo>
                  <a:lnTo>
                    <a:pt x="329" y="464"/>
                  </a:lnTo>
                  <a:lnTo>
                    <a:pt x="323" y="464"/>
                  </a:lnTo>
                  <a:lnTo>
                    <a:pt x="323" y="548"/>
                  </a:lnTo>
                  <a:lnTo>
                    <a:pt x="329" y="548"/>
                  </a:lnTo>
                  <a:lnTo>
                    <a:pt x="329" y="555"/>
                  </a:lnTo>
                  <a:lnTo>
                    <a:pt x="336" y="561"/>
                  </a:lnTo>
                  <a:lnTo>
                    <a:pt x="336" y="568"/>
                  </a:lnTo>
                  <a:lnTo>
                    <a:pt x="329" y="600"/>
                  </a:lnTo>
                  <a:lnTo>
                    <a:pt x="323" y="600"/>
                  </a:lnTo>
                  <a:lnTo>
                    <a:pt x="316" y="593"/>
                  </a:lnTo>
                  <a:lnTo>
                    <a:pt x="310" y="587"/>
                  </a:lnTo>
                  <a:lnTo>
                    <a:pt x="310" y="574"/>
                  </a:lnTo>
                  <a:lnTo>
                    <a:pt x="316" y="548"/>
                  </a:lnTo>
                  <a:lnTo>
                    <a:pt x="316" y="535"/>
                  </a:lnTo>
                  <a:lnTo>
                    <a:pt x="310" y="529"/>
                  </a:lnTo>
                  <a:lnTo>
                    <a:pt x="303" y="516"/>
                  </a:lnTo>
                  <a:lnTo>
                    <a:pt x="297" y="510"/>
                  </a:lnTo>
                  <a:lnTo>
                    <a:pt x="297" y="490"/>
                  </a:lnTo>
                  <a:lnTo>
                    <a:pt x="303" y="464"/>
                  </a:lnTo>
                  <a:lnTo>
                    <a:pt x="303" y="452"/>
                  </a:lnTo>
                  <a:lnTo>
                    <a:pt x="297" y="445"/>
                  </a:lnTo>
                  <a:lnTo>
                    <a:pt x="297" y="432"/>
                  </a:lnTo>
                  <a:lnTo>
                    <a:pt x="290" y="432"/>
                  </a:lnTo>
                  <a:lnTo>
                    <a:pt x="284" y="426"/>
                  </a:lnTo>
                  <a:lnTo>
                    <a:pt x="284" y="419"/>
                  </a:lnTo>
                  <a:lnTo>
                    <a:pt x="290" y="406"/>
                  </a:lnTo>
                  <a:lnTo>
                    <a:pt x="290" y="393"/>
                  </a:lnTo>
                  <a:lnTo>
                    <a:pt x="290" y="387"/>
                  </a:lnTo>
                  <a:lnTo>
                    <a:pt x="284" y="381"/>
                  </a:lnTo>
                  <a:lnTo>
                    <a:pt x="277" y="374"/>
                  </a:lnTo>
                  <a:lnTo>
                    <a:pt x="271" y="368"/>
                  </a:lnTo>
                  <a:lnTo>
                    <a:pt x="264" y="361"/>
                  </a:lnTo>
                  <a:lnTo>
                    <a:pt x="258" y="355"/>
                  </a:lnTo>
                  <a:lnTo>
                    <a:pt x="258" y="348"/>
                  </a:lnTo>
                  <a:lnTo>
                    <a:pt x="252" y="355"/>
                  </a:lnTo>
                  <a:lnTo>
                    <a:pt x="245" y="361"/>
                  </a:lnTo>
                  <a:lnTo>
                    <a:pt x="239" y="374"/>
                  </a:lnTo>
                  <a:lnTo>
                    <a:pt x="226" y="387"/>
                  </a:lnTo>
                  <a:lnTo>
                    <a:pt x="219" y="400"/>
                  </a:lnTo>
                  <a:lnTo>
                    <a:pt x="206" y="432"/>
                  </a:lnTo>
                  <a:lnTo>
                    <a:pt x="193" y="445"/>
                  </a:lnTo>
                  <a:lnTo>
                    <a:pt x="193" y="452"/>
                  </a:lnTo>
                  <a:lnTo>
                    <a:pt x="180" y="458"/>
                  </a:lnTo>
                  <a:lnTo>
                    <a:pt x="148" y="503"/>
                  </a:lnTo>
                  <a:lnTo>
                    <a:pt x="129" y="529"/>
                  </a:lnTo>
                  <a:lnTo>
                    <a:pt x="122" y="535"/>
                  </a:lnTo>
                  <a:lnTo>
                    <a:pt x="109" y="548"/>
                  </a:lnTo>
                  <a:lnTo>
                    <a:pt x="116" y="535"/>
                  </a:lnTo>
                  <a:lnTo>
                    <a:pt x="129" y="523"/>
                  </a:lnTo>
                  <a:lnTo>
                    <a:pt x="142" y="503"/>
                  </a:lnTo>
                  <a:lnTo>
                    <a:pt x="148" y="484"/>
                  </a:lnTo>
                  <a:lnTo>
                    <a:pt x="142" y="477"/>
                  </a:lnTo>
                  <a:lnTo>
                    <a:pt x="155" y="471"/>
                  </a:lnTo>
                  <a:lnTo>
                    <a:pt x="161" y="458"/>
                  </a:lnTo>
                  <a:lnTo>
                    <a:pt x="168" y="445"/>
                  </a:lnTo>
                  <a:lnTo>
                    <a:pt x="174" y="426"/>
                  </a:lnTo>
                  <a:lnTo>
                    <a:pt x="168" y="426"/>
                  </a:lnTo>
                  <a:lnTo>
                    <a:pt x="161" y="426"/>
                  </a:lnTo>
                  <a:lnTo>
                    <a:pt x="148" y="439"/>
                  </a:lnTo>
                  <a:lnTo>
                    <a:pt x="148" y="432"/>
                  </a:lnTo>
                  <a:lnTo>
                    <a:pt x="180" y="400"/>
                  </a:lnTo>
                  <a:lnTo>
                    <a:pt x="200" y="381"/>
                  </a:lnTo>
                  <a:lnTo>
                    <a:pt x="200" y="368"/>
                  </a:lnTo>
                  <a:lnTo>
                    <a:pt x="206" y="368"/>
                  </a:lnTo>
                  <a:lnTo>
                    <a:pt x="206" y="355"/>
                  </a:lnTo>
                  <a:lnTo>
                    <a:pt x="200" y="355"/>
                  </a:lnTo>
                  <a:lnTo>
                    <a:pt x="193" y="361"/>
                  </a:lnTo>
                  <a:lnTo>
                    <a:pt x="180" y="368"/>
                  </a:lnTo>
                  <a:lnTo>
                    <a:pt x="155" y="368"/>
                  </a:lnTo>
                  <a:lnTo>
                    <a:pt x="135" y="374"/>
                  </a:lnTo>
                  <a:lnTo>
                    <a:pt x="90" y="387"/>
                  </a:lnTo>
                  <a:lnTo>
                    <a:pt x="45" y="400"/>
                  </a:lnTo>
                  <a:lnTo>
                    <a:pt x="0" y="413"/>
                  </a:lnTo>
                  <a:lnTo>
                    <a:pt x="6" y="406"/>
                  </a:lnTo>
                  <a:lnTo>
                    <a:pt x="12" y="400"/>
                  </a:lnTo>
                  <a:lnTo>
                    <a:pt x="32" y="393"/>
                  </a:lnTo>
                  <a:lnTo>
                    <a:pt x="51" y="387"/>
                  </a:lnTo>
                  <a:lnTo>
                    <a:pt x="64" y="381"/>
                  </a:lnTo>
                  <a:lnTo>
                    <a:pt x="25" y="381"/>
                  </a:lnTo>
                  <a:lnTo>
                    <a:pt x="25" y="374"/>
                  </a:lnTo>
                  <a:lnTo>
                    <a:pt x="25" y="368"/>
                  </a:lnTo>
                  <a:lnTo>
                    <a:pt x="32" y="368"/>
                  </a:lnTo>
                  <a:lnTo>
                    <a:pt x="38" y="368"/>
                  </a:lnTo>
                  <a:lnTo>
                    <a:pt x="51" y="361"/>
                  </a:lnTo>
                  <a:lnTo>
                    <a:pt x="58" y="355"/>
                  </a:lnTo>
                  <a:lnTo>
                    <a:pt x="58" y="348"/>
                  </a:lnTo>
                  <a:lnTo>
                    <a:pt x="64" y="348"/>
                  </a:lnTo>
                  <a:lnTo>
                    <a:pt x="77" y="348"/>
                  </a:lnTo>
                  <a:lnTo>
                    <a:pt x="90" y="348"/>
                  </a:lnTo>
                  <a:lnTo>
                    <a:pt x="103" y="348"/>
                  </a:lnTo>
                  <a:lnTo>
                    <a:pt x="109" y="348"/>
                  </a:lnTo>
                  <a:lnTo>
                    <a:pt x="116" y="342"/>
                  </a:lnTo>
                  <a:lnTo>
                    <a:pt x="122" y="335"/>
                  </a:lnTo>
                  <a:lnTo>
                    <a:pt x="122" y="322"/>
                  </a:lnTo>
                  <a:lnTo>
                    <a:pt x="129" y="322"/>
                  </a:lnTo>
                  <a:lnTo>
                    <a:pt x="135" y="316"/>
                  </a:lnTo>
                  <a:lnTo>
                    <a:pt x="142" y="310"/>
                  </a:lnTo>
                  <a:lnTo>
                    <a:pt x="148" y="303"/>
                  </a:lnTo>
                  <a:lnTo>
                    <a:pt x="148" y="290"/>
                  </a:lnTo>
                  <a:lnTo>
                    <a:pt x="142" y="284"/>
                  </a:lnTo>
                  <a:lnTo>
                    <a:pt x="129" y="277"/>
                  </a:lnTo>
                  <a:lnTo>
                    <a:pt x="122" y="271"/>
                  </a:lnTo>
                  <a:lnTo>
                    <a:pt x="109" y="264"/>
                  </a:lnTo>
                  <a:lnTo>
                    <a:pt x="103" y="258"/>
                  </a:lnTo>
                  <a:lnTo>
                    <a:pt x="103" y="252"/>
                  </a:lnTo>
                  <a:lnTo>
                    <a:pt x="103" y="245"/>
                  </a:lnTo>
                  <a:lnTo>
                    <a:pt x="109" y="239"/>
                  </a:lnTo>
                  <a:lnTo>
                    <a:pt x="109" y="232"/>
                  </a:lnTo>
                  <a:lnTo>
                    <a:pt x="116" y="245"/>
                  </a:lnTo>
                  <a:lnTo>
                    <a:pt x="122" y="258"/>
                  </a:lnTo>
                  <a:lnTo>
                    <a:pt x="129" y="264"/>
                  </a:lnTo>
                  <a:lnTo>
                    <a:pt x="142" y="277"/>
                  </a:lnTo>
                  <a:lnTo>
                    <a:pt x="155" y="277"/>
                  </a:lnTo>
                  <a:lnTo>
                    <a:pt x="155" y="271"/>
                  </a:lnTo>
                  <a:lnTo>
                    <a:pt x="161" y="271"/>
                  </a:lnTo>
                  <a:lnTo>
                    <a:pt x="161" y="264"/>
                  </a:lnTo>
                  <a:lnTo>
                    <a:pt x="161" y="258"/>
                  </a:lnTo>
                  <a:lnTo>
                    <a:pt x="187" y="258"/>
                  </a:lnTo>
                  <a:lnTo>
                    <a:pt x="193" y="264"/>
                  </a:lnTo>
                  <a:lnTo>
                    <a:pt x="200" y="264"/>
                  </a:lnTo>
                  <a:lnTo>
                    <a:pt x="206" y="277"/>
                  </a:lnTo>
                  <a:lnTo>
                    <a:pt x="206" y="271"/>
                  </a:lnTo>
                  <a:lnTo>
                    <a:pt x="213" y="271"/>
                  </a:lnTo>
                  <a:lnTo>
                    <a:pt x="219" y="277"/>
                  </a:lnTo>
                  <a:lnTo>
                    <a:pt x="232" y="277"/>
                  </a:lnTo>
                  <a:lnTo>
                    <a:pt x="239" y="277"/>
                  </a:lnTo>
                  <a:lnTo>
                    <a:pt x="245" y="271"/>
                  </a:lnTo>
                  <a:lnTo>
                    <a:pt x="258" y="264"/>
                  </a:lnTo>
                  <a:lnTo>
                    <a:pt x="271" y="252"/>
                  </a:lnTo>
                  <a:lnTo>
                    <a:pt x="271" y="239"/>
                  </a:lnTo>
                  <a:lnTo>
                    <a:pt x="277" y="226"/>
                  </a:lnTo>
                  <a:lnTo>
                    <a:pt x="284" y="213"/>
                  </a:lnTo>
                  <a:lnTo>
                    <a:pt x="284" y="200"/>
                  </a:lnTo>
                  <a:lnTo>
                    <a:pt x="297" y="193"/>
                  </a:lnTo>
                  <a:lnTo>
                    <a:pt x="310" y="187"/>
                  </a:lnTo>
                  <a:lnTo>
                    <a:pt x="310" y="181"/>
                  </a:lnTo>
                  <a:lnTo>
                    <a:pt x="316" y="168"/>
                  </a:lnTo>
                  <a:lnTo>
                    <a:pt x="323" y="148"/>
                  </a:lnTo>
                  <a:lnTo>
                    <a:pt x="329" y="135"/>
                  </a:lnTo>
                  <a:lnTo>
                    <a:pt x="329" y="129"/>
                  </a:lnTo>
                  <a:lnTo>
                    <a:pt x="329" y="122"/>
                  </a:lnTo>
                  <a:lnTo>
                    <a:pt x="342" y="116"/>
                  </a:lnTo>
                  <a:lnTo>
                    <a:pt x="348" y="110"/>
                  </a:lnTo>
                  <a:lnTo>
                    <a:pt x="336" y="142"/>
                  </a:lnTo>
                  <a:lnTo>
                    <a:pt x="329" y="155"/>
                  </a:lnTo>
                  <a:lnTo>
                    <a:pt x="329" y="161"/>
                  </a:lnTo>
                  <a:lnTo>
                    <a:pt x="323" y="168"/>
                  </a:lnTo>
                  <a:lnTo>
                    <a:pt x="310" y="206"/>
                  </a:lnTo>
                  <a:lnTo>
                    <a:pt x="303" y="226"/>
                  </a:lnTo>
                  <a:lnTo>
                    <a:pt x="303" y="239"/>
                  </a:lnTo>
                  <a:lnTo>
                    <a:pt x="303" y="252"/>
                  </a:lnTo>
                  <a:lnTo>
                    <a:pt x="310" y="245"/>
                  </a:lnTo>
                  <a:lnTo>
                    <a:pt x="323" y="239"/>
                  </a:lnTo>
                  <a:lnTo>
                    <a:pt x="336" y="219"/>
                  </a:lnTo>
                  <a:lnTo>
                    <a:pt x="355" y="187"/>
                  </a:lnTo>
                  <a:lnTo>
                    <a:pt x="355" y="193"/>
                  </a:lnTo>
                  <a:lnTo>
                    <a:pt x="355" y="200"/>
                  </a:lnTo>
                  <a:lnTo>
                    <a:pt x="348" y="219"/>
                  </a:lnTo>
                  <a:lnTo>
                    <a:pt x="355" y="219"/>
                  </a:lnTo>
                  <a:lnTo>
                    <a:pt x="361" y="219"/>
                  </a:lnTo>
                  <a:lnTo>
                    <a:pt x="374" y="219"/>
                  </a:lnTo>
                  <a:lnTo>
                    <a:pt x="381" y="206"/>
                  </a:lnTo>
                  <a:lnTo>
                    <a:pt x="387" y="193"/>
                  </a:lnTo>
                  <a:lnTo>
                    <a:pt x="407" y="168"/>
                  </a:lnTo>
                  <a:lnTo>
                    <a:pt x="426" y="142"/>
                  </a:lnTo>
                  <a:lnTo>
                    <a:pt x="432" y="129"/>
                  </a:lnTo>
                  <a:lnTo>
                    <a:pt x="439" y="116"/>
                  </a:lnTo>
                  <a:lnTo>
                    <a:pt x="445" y="116"/>
                  </a:lnTo>
                  <a:lnTo>
                    <a:pt x="445" y="122"/>
                  </a:lnTo>
                  <a:lnTo>
                    <a:pt x="445" y="129"/>
                  </a:lnTo>
                  <a:lnTo>
                    <a:pt x="458" y="129"/>
                  </a:lnTo>
                  <a:lnTo>
                    <a:pt x="465" y="122"/>
                  </a:lnTo>
                  <a:lnTo>
                    <a:pt x="471" y="122"/>
                  </a:lnTo>
                  <a:lnTo>
                    <a:pt x="484" y="110"/>
                  </a:lnTo>
                  <a:lnTo>
                    <a:pt x="497" y="90"/>
                  </a:lnTo>
                  <a:lnTo>
                    <a:pt x="516" y="58"/>
                  </a:lnTo>
                  <a:lnTo>
                    <a:pt x="542" y="32"/>
                  </a:lnTo>
                  <a:lnTo>
                    <a:pt x="555" y="13"/>
                  </a:lnTo>
                  <a:lnTo>
                    <a:pt x="575" y="0"/>
                  </a:lnTo>
                  <a:lnTo>
                    <a:pt x="562" y="26"/>
                  </a:lnTo>
                  <a:lnTo>
                    <a:pt x="555" y="5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206"/>
            <p:cNvSpPr>
              <a:spLocks/>
            </p:cNvSpPr>
            <p:nvPr/>
          </p:nvSpPr>
          <p:spPr bwMode="auto">
            <a:xfrm>
              <a:off x="2983" y="2558"/>
              <a:ext cx="33" cy="19"/>
            </a:xfrm>
            <a:custGeom>
              <a:avLst/>
              <a:gdLst>
                <a:gd name="T0" fmla="*/ 33 w 33"/>
                <a:gd name="T1" fmla="*/ 13 h 19"/>
                <a:gd name="T2" fmla="*/ 20 w 33"/>
                <a:gd name="T3" fmla="*/ 19 h 19"/>
                <a:gd name="T4" fmla="*/ 0 w 33"/>
                <a:gd name="T5" fmla="*/ 19 h 19"/>
                <a:gd name="T6" fmla="*/ 0 w 33"/>
                <a:gd name="T7" fmla="*/ 19 h 19"/>
                <a:gd name="T8" fmla="*/ 0 w 33"/>
                <a:gd name="T9" fmla="*/ 13 h 19"/>
                <a:gd name="T10" fmla="*/ 20 w 33"/>
                <a:gd name="T11" fmla="*/ 0 h 19"/>
                <a:gd name="T12" fmla="*/ 26 w 33"/>
                <a:gd name="T13" fmla="*/ 0 h 19"/>
                <a:gd name="T14" fmla="*/ 26 w 33"/>
                <a:gd name="T15" fmla="*/ 0 h 19"/>
                <a:gd name="T16" fmla="*/ 33 w 33"/>
                <a:gd name="T17" fmla="*/ 0 h 19"/>
                <a:gd name="T18" fmla="*/ 33 w 33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19"/>
                <a:gd name="T32" fmla="*/ 33 w 3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19">
                  <a:moveTo>
                    <a:pt x="33" y="13"/>
                  </a:moveTo>
                  <a:lnTo>
                    <a:pt x="20" y="19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207"/>
            <p:cNvSpPr>
              <a:spLocks/>
            </p:cNvSpPr>
            <p:nvPr/>
          </p:nvSpPr>
          <p:spPr bwMode="auto">
            <a:xfrm>
              <a:off x="3042" y="2577"/>
              <a:ext cx="32" cy="7"/>
            </a:xfrm>
            <a:custGeom>
              <a:avLst/>
              <a:gdLst>
                <a:gd name="T0" fmla="*/ 32 w 32"/>
                <a:gd name="T1" fmla="*/ 0 h 7"/>
                <a:gd name="T2" fmla="*/ 25 w 32"/>
                <a:gd name="T3" fmla="*/ 7 h 7"/>
                <a:gd name="T4" fmla="*/ 19 w 32"/>
                <a:gd name="T5" fmla="*/ 7 h 7"/>
                <a:gd name="T6" fmla="*/ 6 w 32"/>
                <a:gd name="T7" fmla="*/ 7 h 7"/>
                <a:gd name="T8" fmla="*/ 0 w 32"/>
                <a:gd name="T9" fmla="*/ 7 h 7"/>
                <a:gd name="T10" fmla="*/ 0 w 32"/>
                <a:gd name="T11" fmla="*/ 7 h 7"/>
                <a:gd name="T12" fmla="*/ 6 w 32"/>
                <a:gd name="T13" fmla="*/ 7 h 7"/>
                <a:gd name="T14" fmla="*/ 19 w 32"/>
                <a:gd name="T15" fmla="*/ 0 h 7"/>
                <a:gd name="T16" fmla="*/ 25 w 32"/>
                <a:gd name="T17" fmla="*/ 0 h 7"/>
                <a:gd name="T18" fmla="*/ 32 w 32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7"/>
                <a:gd name="T32" fmla="*/ 32 w 32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7">
                  <a:moveTo>
                    <a:pt x="32" y="0"/>
                  </a:moveTo>
                  <a:lnTo>
                    <a:pt x="25" y="7"/>
                  </a:lnTo>
                  <a:lnTo>
                    <a:pt x="19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6" y="7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208"/>
            <p:cNvSpPr>
              <a:spLocks/>
            </p:cNvSpPr>
            <p:nvPr/>
          </p:nvSpPr>
          <p:spPr bwMode="auto">
            <a:xfrm>
              <a:off x="2790" y="2584"/>
              <a:ext cx="19" cy="32"/>
            </a:xfrm>
            <a:custGeom>
              <a:avLst/>
              <a:gdLst>
                <a:gd name="T0" fmla="*/ 19 w 19"/>
                <a:gd name="T1" fmla="*/ 26 h 32"/>
                <a:gd name="T2" fmla="*/ 12 w 19"/>
                <a:gd name="T3" fmla="*/ 26 h 32"/>
                <a:gd name="T4" fmla="*/ 6 w 19"/>
                <a:gd name="T5" fmla="*/ 32 h 32"/>
                <a:gd name="T6" fmla="*/ 6 w 19"/>
                <a:gd name="T7" fmla="*/ 32 h 32"/>
                <a:gd name="T8" fmla="*/ 0 w 19"/>
                <a:gd name="T9" fmla="*/ 26 h 32"/>
                <a:gd name="T10" fmla="*/ 0 w 19"/>
                <a:gd name="T11" fmla="*/ 19 h 32"/>
                <a:gd name="T12" fmla="*/ 0 w 19"/>
                <a:gd name="T13" fmla="*/ 6 h 32"/>
                <a:gd name="T14" fmla="*/ 0 w 19"/>
                <a:gd name="T15" fmla="*/ 0 h 32"/>
                <a:gd name="T16" fmla="*/ 6 w 19"/>
                <a:gd name="T17" fmla="*/ 0 h 32"/>
                <a:gd name="T18" fmla="*/ 6 w 19"/>
                <a:gd name="T19" fmla="*/ 0 h 32"/>
                <a:gd name="T20" fmla="*/ 12 w 19"/>
                <a:gd name="T21" fmla="*/ 6 h 32"/>
                <a:gd name="T22" fmla="*/ 12 w 19"/>
                <a:gd name="T23" fmla="*/ 13 h 32"/>
                <a:gd name="T24" fmla="*/ 12 w 19"/>
                <a:gd name="T25" fmla="*/ 19 h 32"/>
                <a:gd name="T26" fmla="*/ 19 w 19"/>
                <a:gd name="T27" fmla="*/ 26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32"/>
                <a:gd name="T44" fmla="*/ 19 w 19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32">
                  <a:moveTo>
                    <a:pt x="19" y="26"/>
                  </a:moveTo>
                  <a:lnTo>
                    <a:pt x="12" y="26"/>
                  </a:lnTo>
                  <a:lnTo>
                    <a:pt x="6" y="32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209"/>
            <p:cNvSpPr>
              <a:spLocks/>
            </p:cNvSpPr>
            <p:nvPr/>
          </p:nvSpPr>
          <p:spPr bwMode="auto">
            <a:xfrm>
              <a:off x="2841" y="2616"/>
              <a:ext cx="52" cy="65"/>
            </a:xfrm>
            <a:custGeom>
              <a:avLst/>
              <a:gdLst>
                <a:gd name="T0" fmla="*/ 52 w 52"/>
                <a:gd name="T1" fmla="*/ 7 h 65"/>
                <a:gd name="T2" fmla="*/ 45 w 52"/>
                <a:gd name="T3" fmla="*/ 19 h 65"/>
                <a:gd name="T4" fmla="*/ 45 w 52"/>
                <a:gd name="T5" fmla="*/ 26 h 65"/>
                <a:gd name="T6" fmla="*/ 52 w 52"/>
                <a:gd name="T7" fmla="*/ 32 h 65"/>
                <a:gd name="T8" fmla="*/ 45 w 52"/>
                <a:gd name="T9" fmla="*/ 39 h 65"/>
                <a:gd name="T10" fmla="*/ 39 w 52"/>
                <a:gd name="T11" fmla="*/ 45 h 65"/>
                <a:gd name="T12" fmla="*/ 33 w 52"/>
                <a:gd name="T13" fmla="*/ 45 h 65"/>
                <a:gd name="T14" fmla="*/ 26 w 52"/>
                <a:gd name="T15" fmla="*/ 45 h 65"/>
                <a:gd name="T16" fmla="*/ 26 w 52"/>
                <a:gd name="T17" fmla="*/ 52 h 65"/>
                <a:gd name="T18" fmla="*/ 20 w 52"/>
                <a:gd name="T19" fmla="*/ 52 h 65"/>
                <a:gd name="T20" fmla="*/ 26 w 52"/>
                <a:gd name="T21" fmla="*/ 52 h 65"/>
                <a:gd name="T22" fmla="*/ 26 w 52"/>
                <a:gd name="T23" fmla="*/ 58 h 65"/>
                <a:gd name="T24" fmla="*/ 26 w 52"/>
                <a:gd name="T25" fmla="*/ 58 h 65"/>
                <a:gd name="T26" fmla="*/ 26 w 52"/>
                <a:gd name="T27" fmla="*/ 65 h 65"/>
                <a:gd name="T28" fmla="*/ 20 w 52"/>
                <a:gd name="T29" fmla="*/ 65 h 65"/>
                <a:gd name="T30" fmla="*/ 13 w 52"/>
                <a:gd name="T31" fmla="*/ 65 h 65"/>
                <a:gd name="T32" fmla="*/ 7 w 52"/>
                <a:gd name="T33" fmla="*/ 65 h 65"/>
                <a:gd name="T34" fmla="*/ 0 w 52"/>
                <a:gd name="T35" fmla="*/ 58 h 65"/>
                <a:gd name="T36" fmla="*/ 0 w 52"/>
                <a:gd name="T37" fmla="*/ 52 h 65"/>
                <a:gd name="T38" fmla="*/ 13 w 52"/>
                <a:gd name="T39" fmla="*/ 45 h 65"/>
                <a:gd name="T40" fmla="*/ 7 w 52"/>
                <a:gd name="T41" fmla="*/ 39 h 65"/>
                <a:gd name="T42" fmla="*/ 7 w 52"/>
                <a:gd name="T43" fmla="*/ 32 h 65"/>
                <a:gd name="T44" fmla="*/ 7 w 52"/>
                <a:gd name="T45" fmla="*/ 26 h 65"/>
                <a:gd name="T46" fmla="*/ 7 w 52"/>
                <a:gd name="T47" fmla="*/ 19 h 65"/>
                <a:gd name="T48" fmla="*/ 13 w 52"/>
                <a:gd name="T49" fmla="*/ 13 h 65"/>
                <a:gd name="T50" fmla="*/ 26 w 52"/>
                <a:gd name="T51" fmla="*/ 13 h 65"/>
                <a:gd name="T52" fmla="*/ 33 w 52"/>
                <a:gd name="T53" fmla="*/ 7 h 65"/>
                <a:gd name="T54" fmla="*/ 39 w 52"/>
                <a:gd name="T55" fmla="*/ 0 h 65"/>
                <a:gd name="T56" fmla="*/ 39 w 52"/>
                <a:gd name="T57" fmla="*/ 0 h 65"/>
                <a:gd name="T58" fmla="*/ 45 w 52"/>
                <a:gd name="T59" fmla="*/ 0 h 65"/>
                <a:gd name="T60" fmla="*/ 52 w 52"/>
                <a:gd name="T61" fmla="*/ 0 h 65"/>
                <a:gd name="T62" fmla="*/ 52 w 52"/>
                <a:gd name="T63" fmla="*/ 0 h 65"/>
                <a:gd name="T64" fmla="*/ 52 w 52"/>
                <a:gd name="T65" fmla="*/ 7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2"/>
                <a:gd name="T100" fmla="*/ 0 h 65"/>
                <a:gd name="T101" fmla="*/ 52 w 52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2" h="65">
                  <a:moveTo>
                    <a:pt x="52" y="7"/>
                  </a:moveTo>
                  <a:lnTo>
                    <a:pt x="45" y="19"/>
                  </a:lnTo>
                  <a:lnTo>
                    <a:pt x="45" y="26"/>
                  </a:lnTo>
                  <a:lnTo>
                    <a:pt x="52" y="32"/>
                  </a:lnTo>
                  <a:lnTo>
                    <a:pt x="45" y="39"/>
                  </a:lnTo>
                  <a:lnTo>
                    <a:pt x="39" y="45"/>
                  </a:lnTo>
                  <a:lnTo>
                    <a:pt x="33" y="45"/>
                  </a:lnTo>
                  <a:lnTo>
                    <a:pt x="26" y="45"/>
                  </a:lnTo>
                  <a:lnTo>
                    <a:pt x="26" y="52"/>
                  </a:lnTo>
                  <a:lnTo>
                    <a:pt x="20" y="52"/>
                  </a:lnTo>
                  <a:lnTo>
                    <a:pt x="26" y="52"/>
                  </a:lnTo>
                  <a:lnTo>
                    <a:pt x="26" y="58"/>
                  </a:lnTo>
                  <a:lnTo>
                    <a:pt x="26" y="65"/>
                  </a:lnTo>
                  <a:lnTo>
                    <a:pt x="20" y="65"/>
                  </a:lnTo>
                  <a:lnTo>
                    <a:pt x="13" y="65"/>
                  </a:lnTo>
                  <a:lnTo>
                    <a:pt x="7" y="65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7" y="39"/>
                  </a:lnTo>
                  <a:lnTo>
                    <a:pt x="7" y="32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13" y="13"/>
                  </a:lnTo>
                  <a:lnTo>
                    <a:pt x="26" y="13"/>
                  </a:lnTo>
                  <a:lnTo>
                    <a:pt x="33" y="7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211"/>
            <p:cNvSpPr>
              <a:spLocks/>
            </p:cNvSpPr>
            <p:nvPr/>
          </p:nvSpPr>
          <p:spPr bwMode="auto">
            <a:xfrm>
              <a:off x="2802" y="2655"/>
              <a:ext cx="26" cy="19"/>
            </a:xfrm>
            <a:custGeom>
              <a:avLst/>
              <a:gdLst>
                <a:gd name="T0" fmla="*/ 26 w 26"/>
                <a:gd name="T1" fmla="*/ 6 h 19"/>
                <a:gd name="T2" fmla="*/ 26 w 26"/>
                <a:gd name="T3" fmla="*/ 13 h 19"/>
                <a:gd name="T4" fmla="*/ 26 w 26"/>
                <a:gd name="T5" fmla="*/ 13 h 19"/>
                <a:gd name="T6" fmla="*/ 20 w 26"/>
                <a:gd name="T7" fmla="*/ 19 h 19"/>
                <a:gd name="T8" fmla="*/ 13 w 26"/>
                <a:gd name="T9" fmla="*/ 19 h 19"/>
                <a:gd name="T10" fmla="*/ 13 w 26"/>
                <a:gd name="T11" fmla="*/ 19 h 19"/>
                <a:gd name="T12" fmla="*/ 7 w 26"/>
                <a:gd name="T13" fmla="*/ 19 h 19"/>
                <a:gd name="T14" fmla="*/ 0 w 26"/>
                <a:gd name="T15" fmla="*/ 13 h 19"/>
                <a:gd name="T16" fmla="*/ 0 w 26"/>
                <a:gd name="T17" fmla="*/ 6 h 19"/>
                <a:gd name="T18" fmla="*/ 0 w 26"/>
                <a:gd name="T19" fmla="*/ 0 h 19"/>
                <a:gd name="T20" fmla="*/ 7 w 26"/>
                <a:gd name="T21" fmla="*/ 0 h 19"/>
                <a:gd name="T22" fmla="*/ 7 w 26"/>
                <a:gd name="T23" fmla="*/ 0 h 19"/>
                <a:gd name="T24" fmla="*/ 20 w 26"/>
                <a:gd name="T25" fmla="*/ 0 h 19"/>
                <a:gd name="T26" fmla="*/ 20 w 26"/>
                <a:gd name="T27" fmla="*/ 0 h 19"/>
                <a:gd name="T28" fmla="*/ 26 w 26"/>
                <a:gd name="T29" fmla="*/ 6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9"/>
                <a:gd name="T47" fmla="*/ 26 w 26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9">
                  <a:moveTo>
                    <a:pt x="26" y="6"/>
                  </a:moveTo>
                  <a:lnTo>
                    <a:pt x="26" y="13"/>
                  </a:lnTo>
                  <a:lnTo>
                    <a:pt x="20" y="19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0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0"/>
                  </a:lnTo>
                  <a:lnTo>
                    <a:pt x="20" y="0"/>
                  </a:lnTo>
                  <a:lnTo>
                    <a:pt x="26" y="6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212"/>
            <p:cNvSpPr>
              <a:spLocks/>
            </p:cNvSpPr>
            <p:nvPr/>
          </p:nvSpPr>
          <p:spPr bwMode="auto">
            <a:xfrm>
              <a:off x="2990" y="2719"/>
              <a:ext cx="32" cy="20"/>
            </a:xfrm>
            <a:custGeom>
              <a:avLst/>
              <a:gdLst>
                <a:gd name="T0" fmla="*/ 32 w 32"/>
                <a:gd name="T1" fmla="*/ 20 h 20"/>
                <a:gd name="T2" fmla="*/ 26 w 32"/>
                <a:gd name="T3" fmla="*/ 13 h 20"/>
                <a:gd name="T4" fmla="*/ 19 w 32"/>
                <a:gd name="T5" fmla="*/ 7 h 20"/>
                <a:gd name="T6" fmla="*/ 0 w 32"/>
                <a:gd name="T7" fmla="*/ 0 h 20"/>
                <a:gd name="T8" fmla="*/ 6 w 32"/>
                <a:gd name="T9" fmla="*/ 0 h 20"/>
                <a:gd name="T10" fmla="*/ 19 w 32"/>
                <a:gd name="T11" fmla="*/ 7 h 20"/>
                <a:gd name="T12" fmla="*/ 26 w 32"/>
                <a:gd name="T13" fmla="*/ 13 h 20"/>
                <a:gd name="T14" fmla="*/ 32 w 32"/>
                <a:gd name="T15" fmla="*/ 2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20"/>
                <a:gd name="T26" fmla="*/ 32 w 32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20">
                  <a:moveTo>
                    <a:pt x="32" y="20"/>
                  </a:moveTo>
                  <a:lnTo>
                    <a:pt x="26" y="13"/>
                  </a:lnTo>
                  <a:lnTo>
                    <a:pt x="19" y="7"/>
                  </a:lnTo>
                  <a:lnTo>
                    <a:pt x="0" y="0"/>
                  </a:lnTo>
                  <a:lnTo>
                    <a:pt x="6" y="0"/>
                  </a:lnTo>
                  <a:lnTo>
                    <a:pt x="19" y="7"/>
                  </a:lnTo>
                  <a:lnTo>
                    <a:pt x="26" y="13"/>
                  </a:lnTo>
                  <a:lnTo>
                    <a:pt x="32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213"/>
            <p:cNvSpPr>
              <a:spLocks/>
            </p:cNvSpPr>
            <p:nvPr/>
          </p:nvSpPr>
          <p:spPr bwMode="auto">
            <a:xfrm>
              <a:off x="3035" y="2745"/>
              <a:ext cx="7" cy="1"/>
            </a:xfrm>
            <a:custGeom>
              <a:avLst/>
              <a:gdLst>
                <a:gd name="T0" fmla="*/ 0 w 7"/>
                <a:gd name="T1" fmla="*/ 0 h 1"/>
                <a:gd name="T2" fmla="*/ 7 w 7"/>
                <a:gd name="T3" fmla="*/ 0 h 1"/>
                <a:gd name="T4" fmla="*/ 0 w 7"/>
                <a:gd name="T5" fmla="*/ 0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214"/>
            <p:cNvSpPr>
              <a:spLocks/>
            </p:cNvSpPr>
            <p:nvPr/>
          </p:nvSpPr>
          <p:spPr bwMode="auto">
            <a:xfrm>
              <a:off x="2466" y="2758"/>
              <a:ext cx="59" cy="13"/>
            </a:xfrm>
            <a:custGeom>
              <a:avLst/>
              <a:gdLst>
                <a:gd name="T0" fmla="*/ 59 w 59"/>
                <a:gd name="T1" fmla="*/ 6 h 13"/>
                <a:gd name="T2" fmla="*/ 33 w 59"/>
                <a:gd name="T3" fmla="*/ 13 h 13"/>
                <a:gd name="T4" fmla="*/ 20 w 59"/>
                <a:gd name="T5" fmla="*/ 13 h 13"/>
                <a:gd name="T6" fmla="*/ 13 w 59"/>
                <a:gd name="T7" fmla="*/ 13 h 13"/>
                <a:gd name="T8" fmla="*/ 0 w 59"/>
                <a:gd name="T9" fmla="*/ 13 h 13"/>
                <a:gd name="T10" fmla="*/ 13 w 59"/>
                <a:gd name="T11" fmla="*/ 6 h 13"/>
                <a:gd name="T12" fmla="*/ 26 w 59"/>
                <a:gd name="T13" fmla="*/ 6 h 13"/>
                <a:gd name="T14" fmla="*/ 46 w 59"/>
                <a:gd name="T15" fmla="*/ 0 h 13"/>
                <a:gd name="T16" fmla="*/ 52 w 59"/>
                <a:gd name="T17" fmla="*/ 0 h 13"/>
                <a:gd name="T18" fmla="*/ 52 w 59"/>
                <a:gd name="T19" fmla="*/ 0 h 13"/>
                <a:gd name="T20" fmla="*/ 59 w 59"/>
                <a:gd name="T21" fmla="*/ 6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"/>
                <a:gd name="T34" fmla="*/ 0 h 13"/>
                <a:gd name="T35" fmla="*/ 59 w 59"/>
                <a:gd name="T36" fmla="*/ 13 h 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" h="13">
                  <a:moveTo>
                    <a:pt x="59" y="6"/>
                  </a:moveTo>
                  <a:lnTo>
                    <a:pt x="33" y="13"/>
                  </a:lnTo>
                  <a:lnTo>
                    <a:pt x="20" y="13"/>
                  </a:lnTo>
                  <a:lnTo>
                    <a:pt x="13" y="13"/>
                  </a:lnTo>
                  <a:lnTo>
                    <a:pt x="0" y="13"/>
                  </a:lnTo>
                  <a:lnTo>
                    <a:pt x="13" y="6"/>
                  </a:lnTo>
                  <a:lnTo>
                    <a:pt x="26" y="6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215"/>
            <p:cNvSpPr>
              <a:spLocks/>
            </p:cNvSpPr>
            <p:nvPr/>
          </p:nvSpPr>
          <p:spPr bwMode="auto">
            <a:xfrm>
              <a:off x="2622" y="2758"/>
              <a:ext cx="38" cy="26"/>
            </a:xfrm>
            <a:custGeom>
              <a:avLst/>
              <a:gdLst>
                <a:gd name="T0" fmla="*/ 38 w 38"/>
                <a:gd name="T1" fmla="*/ 0 h 26"/>
                <a:gd name="T2" fmla="*/ 38 w 38"/>
                <a:gd name="T3" fmla="*/ 6 h 26"/>
                <a:gd name="T4" fmla="*/ 19 w 38"/>
                <a:gd name="T5" fmla="*/ 19 h 26"/>
                <a:gd name="T6" fmla="*/ 12 w 38"/>
                <a:gd name="T7" fmla="*/ 26 h 26"/>
                <a:gd name="T8" fmla="*/ 6 w 38"/>
                <a:gd name="T9" fmla="*/ 26 h 26"/>
                <a:gd name="T10" fmla="*/ 0 w 38"/>
                <a:gd name="T11" fmla="*/ 26 h 26"/>
                <a:gd name="T12" fmla="*/ 12 w 38"/>
                <a:gd name="T13" fmla="*/ 19 h 26"/>
                <a:gd name="T14" fmla="*/ 19 w 38"/>
                <a:gd name="T15" fmla="*/ 13 h 26"/>
                <a:gd name="T16" fmla="*/ 25 w 38"/>
                <a:gd name="T17" fmla="*/ 6 h 26"/>
                <a:gd name="T18" fmla="*/ 32 w 38"/>
                <a:gd name="T19" fmla="*/ 0 h 26"/>
                <a:gd name="T20" fmla="*/ 38 w 38"/>
                <a:gd name="T21" fmla="*/ 0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26"/>
                <a:gd name="T35" fmla="*/ 38 w 38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26">
                  <a:moveTo>
                    <a:pt x="38" y="0"/>
                  </a:moveTo>
                  <a:lnTo>
                    <a:pt x="38" y="6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0" y="26"/>
                  </a:lnTo>
                  <a:lnTo>
                    <a:pt x="12" y="19"/>
                  </a:lnTo>
                  <a:lnTo>
                    <a:pt x="19" y="13"/>
                  </a:lnTo>
                  <a:lnTo>
                    <a:pt x="25" y="6"/>
                  </a:lnTo>
                  <a:lnTo>
                    <a:pt x="3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216"/>
            <p:cNvSpPr>
              <a:spLocks/>
            </p:cNvSpPr>
            <p:nvPr/>
          </p:nvSpPr>
          <p:spPr bwMode="auto">
            <a:xfrm>
              <a:off x="3100" y="2881"/>
              <a:ext cx="26" cy="32"/>
            </a:xfrm>
            <a:custGeom>
              <a:avLst/>
              <a:gdLst>
                <a:gd name="T0" fmla="*/ 26 w 26"/>
                <a:gd name="T1" fmla="*/ 32 h 32"/>
                <a:gd name="T2" fmla="*/ 19 w 26"/>
                <a:gd name="T3" fmla="*/ 25 h 32"/>
                <a:gd name="T4" fmla="*/ 13 w 26"/>
                <a:gd name="T5" fmla="*/ 19 h 32"/>
                <a:gd name="T6" fmla="*/ 0 w 26"/>
                <a:gd name="T7" fmla="*/ 6 h 32"/>
                <a:gd name="T8" fmla="*/ 0 w 26"/>
                <a:gd name="T9" fmla="*/ 0 h 32"/>
                <a:gd name="T10" fmla="*/ 19 w 26"/>
                <a:gd name="T11" fmla="*/ 13 h 32"/>
                <a:gd name="T12" fmla="*/ 26 w 26"/>
                <a:gd name="T13" fmla="*/ 19 h 32"/>
                <a:gd name="T14" fmla="*/ 26 w 26"/>
                <a:gd name="T15" fmla="*/ 25 h 32"/>
                <a:gd name="T16" fmla="*/ 26 w 26"/>
                <a:gd name="T17" fmla="*/ 25 h 32"/>
                <a:gd name="T18" fmla="*/ 26 w 26"/>
                <a:gd name="T19" fmla="*/ 32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32"/>
                <a:gd name="T32" fmla="*/ 26 w 26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32">
                  <a:moveTo>
                    <a:pt x="26" y="32"/>
                  </a:moveTo>
                  <a:lnTo>
                    <a:pt x="19" y="25"/>
                  </a:lnTo>
                  <a:lnTo>
                    <a:pt x="13" y="19"/>
                  </a:lnTo>
                  <a:lnTo>
                    <a:pt x="0" y="6"/>
                  </a:lnTo>
                  <a:lnTo>
                    <a:pt x="0" y="0"/>
                  </a:lnTo>
                  <a:lnTo>
                    <a:pt x="19" y="13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FF7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217"/>
            <p:cNvSpPr>
              <a:spLocks/>
            </p:cNvSpPr>
            <p:nvPr/>
          </p:nvSpPr>
          <p:spPr bwMode="auto">
            <a:xfrm>
              <a:off x="3042" y="2919"/>
              <a:ext cx="12" cy="20"/>
            </a:xfrm>
            <a:custGeom>
              <a:avLst/>
              <a:gdLst>
                <a:gd name="T0" fmla="*/ 12 w 12"/>
                <a:gd name="T1" fmla="*/ 13 h 20"/>
                <a:gd name="T2" fmla="*/ 12 w 12"/>
                <a:gd name="T3" fmla="*/ 20 h 20"/>
                <a:gd name="T4" fmla="*/ 6 w 12"/>
                <a:gd name="T5" fmla="*/ 13 h 20"/>
                <a:gd name="T6" fmla="*/ 6 w 12"/>
                <a:gd name="T7" fmla="*/ 13 h 20"/>
                <a:gd name="T8" fmla="*/ 0 w 12"/>
                <a:gd name="T9" fmla="*/ 0 h 20"/>
                <a:gd name="T10" fmla="*/ 0 w 12"/>
                <a:gd name="T11" fmla="*/ 0 h 20"/>
                <a:gd name="T12" fmla="*/ 0 w 12"/>
                <a:gd name="T13" fmla="*/ 0 h 20"/>
                <a:gd name="T14" fmla="*/ 6 w 12"/>
                <a:gd name="T15" fmla="*/ 0 h 20"/>
                <a:gd name="T16" fmla="*/ 6 w 12"/>
                <a:gd name="T17" fmla="*/ 0 h 20"/>
                <a:gd name="T18" fmla="*/ 6 w 12"/>
                <a:gd name="T19" fmla="*/ 7 h 20"/>
                <a:gd name="T20" fmla="*/ 12 w 12"/>
                <a:gd name="T21" fmla="*/ 13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20"/>
                <a:gd name="T35" fmla="*/ 12 w 12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20">
                  <a:moveTo>
                    <a:pt x="12" y="13"/>
                  </a:moveTo>
                  <a:lnTo>
                    <a:pt x="12" y="20"/>
                  </a:lnTo>
                  <a:lnTo>
                    <a:pt x="6" y="1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772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5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Les recuites de </a:t>
            </a:r>
            <a:r>
              <a:rPr lang="fr-FR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suie:</a:t>
            </a:r>
            <a:endParaRPr lang="fr-FR" altLang="fr-FR" sz="3200" dirty="0"/>
          </a:p>
        </p:txBody>
      </p:sp>
      <p:sp>
        <p:nvSpPr>
          <p:cNvPr id="2" name="ZoneTexte 1"/>
          <p:cNvSpPr txBox="1"/>
          <p:nvPr/>
        </p:nvSpPr>
        <p:spPr>
          <a:xfrm>
            <a:off x="251520" y="119675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essais en laboratoire ont permis d’établir le temps de disparition des suies en fonction de la température atteinte :</a:t>
            </a:r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111463"/>
              </p:ext>
            </p:extLst>
          </p:nvPr>
        </p:nvGraphicFramePr>
        <p:xfrm>
          <a:off x="935596" y="1781527"/>
          <a:ext cx="7272808" cy="25977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636404"/>
                <a:gridCol w="3636404"/>
              </a:tblGrid>
              <a:tr h="504054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Température (°C)</a:t>
                      </a:r>
                      <a:endParaRPr lang="fr-FR" sz="2000" b="1" dirty="0"/>
                    </a:p>
                  </a:txBody>
                  <a:tcPr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Temps de disparition (min)</a:t>
                      </a:r>
                      <a:endParaRPr lang="fr-FR" sz="2000" b="1" dirty="0"/>
                    </a:p>
                  </a:txBody>
                  <a:tcPr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</a:tr>
              <a:tr h="424369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500</a:t>
                      </a:r>
                      <a:endParaRPr lang="fr-FR" sz="20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150</a:t>
                      </a:r>
                      <a:endParaRPr lang="fr-FR" sz="20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4369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550</a:t>
                      </a:r>
                      <a:endParaRPr lang="fr-FR" sz="20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50</a:t>
                      </a:r>
                      <a:endParaRPr lang="fr-FR" sz="20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4369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600</a:t>
                      </a:r>
                      <a:endParaRPr lang="fr-FR" sz="20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20</a:t>
                      </a:r>
                      <a:endParaRPr lang="fr-FR" sz="20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4369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650</a:t>
                      </a:r>
                      <a:endParaRPr lang="fr-FR" sz="20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8</a:t>
                      </a:r>
                      <a:endParaRPr lang="fr-FR" sz="20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1875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700</a:t>
                      </a:r>
                      <a:endParaRPr lang="fr-FR" sz="20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3</a:t>
                      </a:r>
                      <a:endParaRPr lang="fr-FR" sz="20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C:\Users\LAURENT\Pictures\Archive clichés RCCI\RCCI 23 HLG\DSC022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581128"/>
            <a:ext cx="2555875" cy="171132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544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r" defTabSz="914400" eaLnBrk="1" hangingPunct="1"/>
            <a:r>
              <a:rPr lang="fr-FR" sz="320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L’effet « </a:t>
            </a:r>
            <a:r>
              <a:rPr lang="fr-FR" sz="3200" kern="1200" dirty="0" err="1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Spalling</a:t>
            </a:r>
            <a:r>
              <a:rPr lang="fr-FR" sz="32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 »   (effritement ou écaillage</a:t>
            </a:r>
            <a:r>
              <a:rPr lang="fr-FR" sz="320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):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50</a:t>
            </a:fld>
            <a:endParaRPr lang="fr-FR" altLang="fr-FR"/>
          </a:p>
        </p:txBody>
      </p:sp>
      <p:pic>
        <p:nvPicPr>
          <p:cNvPr id="4" name="leadpic" descr="http://www.iaaiquebec.ca/wp-content/themes/IAAI/images/effritementbeton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9562" y="1154906"/>
            <a:ext cx="4319587" cy="2590800"/>
          </a:xfrm>
          <a:ln w="38100">
            <a:solidFill>
              <a:srgbClr val="C00000"/>
            </a:solidFill>
          </a:ln>
        </p:spPr>
      </p:pic>
      <p:pic>
        <p:nvPicPr>
          <p:cNvPr id="6" name="Picture 2" descr="C:\Users\LAURENT\Pictures\Fort Avril 11\DSC01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106" y="1154906"/>
            <a:ext cx="3851275" cy="25685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769852" y="3015455"/>
            <a:ext cx="3744912" cy="719138"/>
          </a:xfrm>
          <a:prstGeom prst="irregularSeal1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4918645" y="1268760"/>
            <a:ext cx="3671888" cy="2016125"/>
          </a:xfrm>
          <a:prstGeom prst="irregularSeal1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51520" y="3859560"/>
            <a:ext cx="85023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 smtClean="0"/>
              <a:t>Cette singularité, qui se manifeste sur des surfaces de béton, de maçonnerie ou de briques, s’observe parfois à la suite d’un incendie dont une forte élévation de température, engendrée par une chaleur intense et prolongée, génère une déshydratation accrue des matériaux exposés et exerce, dans ceux-ci une force mécanique provoquant l’écaille ou l’éclatement « l’effet </a:t>
            </a:r>
            <a:r>
              <a:rPr lang="fr-FR" dirty="0" err="1" smtClean="0"/>
              <a:t>spalling</a:t>
            </a:r>
            <a:r>
              <a:rPr lang="fr-FR" dirty="0" smtClean="0"/>
              <a:t> ».</a:t>
            </a:r>
          </a:p>
          <a:p>
            <a:pPr algn="l"/>
            <a:endParaRPr lang="fr-FR" dirty="0"/>
          </a:p>
          <a:p>
            <a:r>
              <a:rPr lang="fr-FR" dirty="0" smtClean="0">
                <a:solidFill>
                  <a:srgbClr val="FF0000"/>
                </a:solidFill>
              </a:rPr>
              <a:t>Il convient de rappeler que l’affirmation voulant que ce phénomène mette en cause la présence d’hydrocarbures ou de liquides inflammables n’est fondée sur aucune base scientifique.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1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sz="40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Les incendies </a:t>
            </a:r>
            <a:r>
              <a:rPr lang="fr-FR" sz="400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volontaires: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51</a:t>
            </a:fld>
            <a:endParaRPr lang="fr-FR" altLang="fr-F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268760"/>
            <a:ext cx="3960812" cy="2813050"/>
          </a:xfrm>
          <a:ln w="38100">
            <a:solidFill>
              <a:srgbClr val="990000"/>
            </a:solidFill>
          </a:ln>
        </p:spPr>
      </p:pic>
      <p:pic>
        <p:nvPicPr>
          <p:cNvPr id="6" name="Image 30" descr="lumiere-feu-3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4787" y="2895053"/>
            <a:ext cx="7731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32" descr="lumiere-feu-3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5768" y="2183160"/>
            <a:ext cx="7747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32" descr="lumiere-feu-3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34516">
            <a:off x="3159571" y="2402928"/>
            <a:ext cx="7747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lèche droite 29"/>
          <p:cNvSpPr>
            <a:spLocks noChangeArrowheads="1"/>
          </p:cNvSpPr>
          <p:nvPr/>
        </p:nvSpPr>
        <p:spPr bwMode="auto">
          <a:xfrm rot="-4150107">
            <a:off x="2558601" y="4156769"/>
            <a:ext cx="1058863" cy="311150"/>
          </a:xfrm>
          <a:prstGeom prst="rightArrow">
            <a:avLst>
              <a:gd name="adj1" fmla="val 50000"/>
              <a:gd name="adj2" fmla="val 5000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0" name="Flèche droite 29"/>
          <p:cNvSpPr>
            <a:spLocks noChangeArrowheads="1"/>
          </p:cNvSpPr>
          <p:nvPr/>
        </p:nvSpPr>
        <p:spPr bwMode="auto">
          <a:xfrm rot="-7311582">
            <a:off x="1495828" y="4175037"/>
            <a:ext cx="971550" cy="328612"/>
          </a:xfrm>
          <a:prstGeom prst="rightArrow">
            <a:avLst>
              <a:gd name="adj1" fmla="val 50000"/>
              <a:gd name="adj2" fmla="val 5008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1" name="Image 21" descr="DSC022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95053"/>
            <a:ext cx="4140200" cy="27717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Image 32" descr="lumiere-feu-3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4149725"/>
            <a:ext cx="7747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6012160" y="3879303"/>
            <a:ext cx="2376487" cy="1585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31540" y="5843214"/>
            <a:ext cx="828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</a:rPr>
              <a:t>Epandage d’essence sur une moquette et sur un plancher </a:t>
            </a:r>
            <a:endParaRPr lang="fr-FR" b="1" i="1" dirty="0">
              <a:solidFill>
                <a:srgbClr val="FF0000"/>
              </a:solidFill>
            </a:endParaRPr>
          </a:p>
        </p:txBody>
      </p:sp>
      <p:pic>
        <p:nvPicPr>
          <p:cNvPr id="15" name="Picture 2" descr="http://t2.gstatic.com/images?q=tbn:ANd9GcREsTQ4arropSJAINSBxWWqLFxY7eZxfsILSe9GRk1V-bKV8pX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277045"/>
            <a:ext cx="13684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http://media.telemarket.fr/imgnwprd/009/009746/00974686/00974686-t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749" y="1436067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26" descr="lumiere-feu-35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4408" y="188640"/>
            <a:ext cx="43497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679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52</a:t>
            </a:fld>
            <a:endParaRPr lang="fr-FR" altLang="fr-FR"/>
          </a:p>
        </p:txBody>
      </p:sp>
      <p:pic>
        <p:nvPicPr>
          <p:cNvPr id="4" name="Picture 2" descr="Drop from ceilin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" y="2708920"/>
            <a:ext cx="4424363" cy="3317875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6" name="Picture 2" descr="K:\stage RCI\photos signe objectifs\trainées accélérants\DSC_0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439045"/>
            <a:ext cx="3171825" cy="358775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7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7668" y="2204864"/>
            <a:ext cx="1266332" cy="267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ulle ronde 7"/>
          <p:cNvSpPr/>
          <p:nvPr/>
        </p:nvSpPr>
        <p:spPr>
          <a:xfrm>
            <a:off x="2411413" y="1196975"/>
            <a:ext cx="6048375" cy="1008063"/>
          </a:xfrm>
          <a:prstGeom prst="wedgeEllipseCallout">
            <a:avLst>
              <a:gd name="adj1" fmla="val 41278"/>
              <a:gd name="adj2" fmla="val 1359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Il est évident qu’il faut des heures de nettoyage pour mettre à jour les trainées!</a:t>
            </a:r>
            <a:endParaRPr lang="fr-FR" dirty="0"/>
          </a:p>
        </p:txBody>
      </p:sp>
      <p:pic>
        <p:nvPicPr>
          <p:cNvPr id="10" name="Picture 10" descr="http://media.telemarket.fr/imgnwprd/009/009746/00974686/00974686-t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9317" y="1421754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t2.gstatic.com/images?q=tbn:ANd9GcREsTQ4arropSJAINSBxWWqLFxY7eZxfsILSe9GRk1V-bKV8pX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9998" y="1300311"/>
            <a:ext cx="122396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746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sz="28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Les bris de verre (mécanique ou thermique</a:t>
            </a:r>
            <a:r>
              <a:rPr lang="fr-FR" sz="280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):</a:t>
            </a:r>
            <a:endParaRPr lang="fr-FR" sz="2800" kern="1200" dirty="0">
              <a:solidFill>
                <a:srgbClr val="FFFF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53</a:t>
            </a:fld>
            <a:endParaRPr lang="fr-FR" altLang="fr-FR"/>
          </a:p>
        </p:txBody>
      </p:sp>
      <p:sp>
        <p:nvSpPr>
          <p:cNvPr id="3" name="ZoneTexte 2"/>
          <p:cNvSpPr txBox="1"/>
          <p:nvPr/>
        </p:nvSpPr>
        <p:spPr>
          <a:xfrm>
            <a:off x="179388" y="1101181"/>
            <a:ext cx="8874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 smtClean="0"/>
              <a:t>L’examen des débris de verre est très intéressant et permet de déterminer la cause du bris de vitres. </a:t>
            </a:r>
          </a:p>
          <a:p>
            <a:pPr algn="l"/>
            <a:r>
              <a:rPr lang="fr-FR" dirty="0" smtClean="0"/>
              <a:t>En effet, lors d’un choc thermique, on constate des cassures en forme de « nouilles » qui suivent des courbes sans point d’impact, alors que dans un choc mécanique on note la présence de lignes de cassure à partir du point d’impact.</a:t>
            </a:r>
            <a:endParaRPr lang="fr-FR" dirty="0"/>
          </a:p>
        </p:txBody>
      </p:sp>
      <p:pic>
        <p:nvPicPr>
          <p:cNvPr id="6" name="Picture 2" descr="K:\stage RCI\photos signe objectifs\traces d'éffractions\DSC_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688" y="3273268"/>
            <a:ext cx="2736850" cy="22066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Rectangle 40"/>
          <p:cNvSpPr>
            <a:spLocks noChangeArrowheads="1"/>
          </p:cNvSpPr>
          <p:nvPr/>
        </p:nvSpPr>
        <p:spPr bwMode="auto">
          <a:xfrm>
            <a:off x="1608887" y="5709260"/>
            <a:ext cx="6119813" cy="360363"/>
          </a:xfrm>
          <a:prstGeom prst="rect">
            <a:avLst/>
          </a:prstGeom>
          <a:solidFill>
            <a:srgbClr val="00B0F0"/>
          </a:solidFill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fr-FR" dirty="0">
                <a:solidFill>
                  <a:srgbClr val="FF0000"/>
                </a:solidFill>
                <a:latin typeface="Garamond" pitchFamily="18" charset="0"/>
              </a:rPr>
              <a:t>Cassure mécanique                                         Cassure thermique   </a:t>
            </a:r>
          </a:p>
        </p:txBody>
      </p:sp>
      <p:pic>
        <p:nvPicPr>
          <p:cNvPr id="8" name="Picture 2" descr="http://t0.gstatic.com/images?q=tbn:ANd9GcTABh-shXe76q_M3cFA8eujy3sO7EDZbBmJfTmnH3QI9CHLpKRHu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952" y="4989041"/>
            <a:ext cx="1423988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/>
          <p:cNvCxnSpPr/>
          <p:nvPr/>
        </p:nvCxnSpPr>
        <p:spPr>
          <a:xfrm>
            <a:off x="2124174" y="4848123"/>
            <a:ext cx="288925" cy="1444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140450" y="4437817"/>
            <a:ext cx="2012926" cy="338554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Fractures radiales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2384233" y="3610694"/>
            <a:ext cx="574675" cy="10080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384233" y="3587429"/>
            <a:ext cx="358775" cy="2873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32952" y="3173118"/>
            <a:ext cx="2878138" cy="36988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Fractures concentriques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404370" y="3262293"/>
            <a:ext cx="2089150" cy="2303462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5" name="Freeform 6"/>
          <p:cNvSpPr>
            <a:spLocks/>
          </p:cNvSpPr>
          <p:nvPr/>
        </p:nvSpPr>
        <p:spPr bwMode="auto">
          <a:xfrm>
            <a:off x="5518706" y="3298011"/>
            <a:ext cx="1946275" cy="2232025"/>
          </a:xfrm>
          <a:custGeom>
            <a:avLst/>
            <a:gdLst>
              <a:gd name="T0" fmla="*/ 0 w 1931"/>
              <a:gd name="T1" fmla="*/ 0 h 2103"/>
              <a:gd name="T2" fmla="*/ 2147483647 w 1931"/>
              <a:gd name="T3" fmla="*/ 2147483647 h 2103"/>
              <a:gd name="T4" fmla="*/ 2147483647 w 1931"/>
              <a:gd name="T5" fmla="*/ 2147483647 h 2103"/>
              <a:gd name="T6" fmla="*/ 2147483647 w 1931"/>
              <a:gd name="T7" fmla="*/ 2147483647 h 2103"/>
              <a:gd name="T8" fmla="*/ 2147483647 w 1931"/>
              <a:gd name="T9" fmla="*/ 2147483647 h 2103"/>
              <a:gd name="T10" fmla="*/ 2147483647 w 1931"/>
              <a:gd name="T11" fmla="*/ 2147483647 h 2103"/>
              <a:gd name="T12" fmla="*/ 2147483647 w 1931"/>
              <a:gd name="T13" fmla="*/ 2147483647 h 2103"/>
              <a:gd name="T14" fmla="*/ 2147483647 w 1931"/>
              <a:gd name="T15" fmla="*/ 2147483647 h 2103"/>
              <a:gd name="T16" fmla="*/ 2147483647 w 1931"/>
              <a:gd name="T17" fmla="*/ 2147483647 h 2103"/>
              <a:gd name="T18" fmla="*/ 2147483647 w 1931"/>
              <a:gd name="T19" fmla="*/ 2147483647 h 2103"/>
              <a:gd name="T20" fmla="*/ 2147483647 w 1931"/>
              <a:gd name="T21" fmla="*/ 2147483647 h 2103"/>
              <a:gd name="T22" fmla="*/ 2147483647 w 1931"/>
              <a:gd name="T23" fmla="*/ 2147483647 h 2103"/>
              <a:gd name="T24" fmla="*/ 2147483647 w 1931"/>
              <a:gd name="T25" fmla="*/ 2147483647 h 2103"/>
              <a:gd name="T26" fmla="*/ 2147483647 w 1931"/>
              <a:gd name="T27" fmla="*/ 2147483647 h 2103"/>
              <a:gd name="T28" fmla="*/ 2147483647 w 1931"/>
              <a:gd name="T29" fmla="*/ 2147483647 h 2103"/>
              <a:gd name="T30" fmla="*/ 2147483647 w 1931"/>
              <a:gd name="T31" fmla="*/ 2147483647 h 2103"/>
              <a:gd name="T32" fmla="*/ 2147483647 w 1931"/>
              <a:gd name="T33" fmla="*/ 0 h 210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931"/>
              <a:gd name="T52" fmla="*/ 0 h 2103"/>
              <a:gd name="T53" fmla="*/ 1931 w 1931"/>
              <a:gd name="T54" fmla="*/ 2103 h 210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931" h="2103">
                <a:moveTo>
                  <a:pt x="0" y="0"/>
                </a:moveTo>
                <a:cubicBezTo>
                  <a:pt x="104" y="6"/>
                  <a:pt x="208" y="12"/>
                  <a:pt x="285" y="82"/>
                </a:cubicBezTo>
                <a:cubicBezTo>
                  <a:pt x="362" y="152"/>
                  <a:pt x="473" y="319"/>
                  <a:pt x="462" y="421"/>
                </a:cubicBezTo>
                <a:cubicBezTo>
                  <a:pt x="451" y="523"/>
                  <a:pt x="185" y="607"/>
                  <a:pt x="217" y="693"/>
                </a:cubicBezTo>
                <a:cubicBezTo>
                  <a:pt x="249" y="779"/>
                  <a:pt x="665" y="789"/>
                  <a:pt x="652" y="938"/>
                </a:cubicBezTo>
                <a:cubicBezTo>
                  <a:pt x="639" y="1087"/>
                  <a:pt x="147" y="1432"/>
                  <a:pt x="136" y="1590"/>
                </a:cubicBezTo>
                <a:cubicBezTo>
                  <a:pt x="125" y="1748"/>
                  <a:pt x="399" y="1809"/>
                  <a:pt x="584" y="1888"/>
                </a:cubicBezTo>
                <a:cubicBezTo>
                  <a:pt x="769" y="1967"/>
                  <a:pt x="1208" y="2103"/>
                  <a:pt x="1249" y="2065"/>
                </a:cubicBezTo>
                <a:cubicBezTo>
                  <a:pt x="1290" y="2027"/>
                  <a:pt x="731" y="1726"/>
                  <a:pt x="828" y="1658"/>
                </a:cubicBezTo>
                <a:cubicBezTo>
                  <a:pt x="925" y="1590"/>
                  <a:pt x="1737" y="1756"/>
                  <a:pt x="1834" y="1658"/>
                </a:cubicBezTo>
                <a:cubicBezTo>
                  <a:pt x="1931" y="1560"/>
                  <a:pt x="1436" y="1211"/>
                  <a:pt x="1413" y="1071"/>
                </a:cubicBezTo>
                <a:cubicBezTo>
                  <a:pt x="1390" y="931"/>
                  <a:pt x="1651" y="925"/>
                  <a:pt x="1698" y="815"/>
                </a:cubicBezTo>
                <a:cubicBezTo>
                  <a:pt x="1745" y="705"/>
                  <a:pt x="1773" y="419"/>
                  <a:pt x="1698" y="408"/>
                </a:cubicBezTo>
                <a:cubicBezTo>
                  <a:pt x="1623" y="397"/>
                  <a:pt x="1324" y="795"/>
                  <a:pt x="1249" y="747"/>
                </a:cubicBezTo>
                <a:cubicBezTo>
                  <a:pt x="1174" y="699"/>
                  <a:pt x="1335" y="219"/>
                  <a:pt x="1249" y="122"/>
                </a:cubicBezTo>
                <a:cubicBezTo>
                  <a:pt x="1163" y="25"/>
                  <a:pt x="918" y="183"/>
                  <a:pt x="733" y="163"/>
                </a:cubicBezTo>
                <a:cubicBezTo>
                  <a:pt x="548" y="143"/>
                  <a:pt x="235" y="27"/>
                  <a:pt x="136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6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863" y="3298011"/>
            <a:ext cx="1017843" cy="214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Bulle ronde 16"/>
          <p:cNvSpPr/>
          <p:nvPr/>
        </p:nvSpPr>
        <p:spPr>
          <a:xfrm>
            <a:off x="1608887" y="2388432"/>
            <a:ext cx="4535487" cy="720725"/>
          </a:xfrm>
          <a:prstGeom prst="wedgeEllipseCallout">
            <a:avLst>
              <a:gd name="adj1" fmla="val 19993"/>
              <a:gd name="adj2" fmla="val 1115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J’observe aussi les fractures concentriques et radiales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93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sz="32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Les bris de verre (mécanique ou thermique</a:t>
            </a:r>
            <a:r>
              <a:rPr lang="fr-FR" sz="320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):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54</a:t>
            </a:fld>
            <a:endParaRPr lang="fr-FR" altLang="fr-FR"/>
          </a:p>
        </p:txBody>
      </p:sp>
      <p:pic>
        <p:nvPicPr>
          <p:cNvPr id="4" name="Picture 2" descr="E:\Documents and Settings\FLACHER LAURENT\archives photos\Archive clichés RCCI\RCCI 3 VIART MTB\DSC00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2219" y="1196752"/>
            <a:ext cx="6659562" cy="44577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Flèche droite 29"/>
          <p:cNvSpPr>
            <a:spLocks noChangeArrowheads="1"/>
          </p:cNvSpPr>
          <p:nvPr/>
        </p:nvSpPr>
        <p:spPr bwMode="auto">
          <a:xfrm>
            <a:off x="2339752" y="2564904"/>
            <a:ext cx="925512" cy="484187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7" name="ZoneTexte 16"/>
          <p:cNvSpPr txBox="1">
            <a:spLocks noChangeArrowheads="1"/>
          </p:cNvSpPr>
          <p:nvPr/>
        </p:nvSpPr>
        <p:spPr bwMode="auto">
          <a:xfrm>
            <a:off x="612503" y="2637928"/>
            <a:ext cx="1655762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Thermique</a:t>
            </a:r>
          </a:p>
        </p:txBody>
      </p:sp>
      <p:sp>
        <p:nvSpPr>
          <p:cNvPr id="8" name="Flèche droite 29"/>
          <p:cNvSpPr>
            <a:spLocks noChangeArrowheads="1"/>
          </p:cNvSpPr>
          <p:nvPr/>
        </p:nvSpPr>
        <p:spPr bwMode="auto">
          <a:xfrm>
            <a:off x="2339752" y="4653136"/>
            <a:ext cx="925513" cy="484187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9" name="ZoneTexte 16"/>
          <p:cNvSpPr txBox="1">
            <a:spLocks noChangeArrowheads="1"/>
          </p:cNvSpPr>
          <p:nvPr/>
        </p:nvSpPr>
        <p:spPr bwMode="auto">
          <a:xfrm>
            <a:off x="588542" y="4741415"/>
            <a:ext cx="1655762" cy="33813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Mécanique</a:t>
            </a:r>
          </a:p>
        </p:txBody>
      </p:sp>
      <p:sp>
        <p:nvSpPr>
          <p:cNvPr id="10" name="Flèche droite 29"/>
          <p:cNvSpPr>
            <a:spLocks noChangeArrowheads="1"/>
          </p:cNvSpPr>
          <p:nvPr/>
        </p:nvSpPr>
        <p:spPr bwMode="auto">
          <a:xfrm rot="10800000">
            <a:off x="6228184" y="3419500"/>
            <a:ext cx="1512888" cy="484187"/>
          </a:xfrm>
          <a:prstGeom prst="rightArrow">
            <a:avLst>
              <a:gd name="adj1" fmla="val 50000"/>
              <a:gd name="adj2" fmla="val 5006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pic>
        <p:nvPicPr>
          <p:cNvPr id="11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1769" y="2536055"/>
            <a:ext cx="12954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ulle ronde 11"/>
          <p:cNvSpPr/>
          <p:nvPr/>
        </p:nvSpPr>
        <p:spPr>
          <a:xfrm rot="20740983">
            <a:off x="5695284" y="1841415"/>
            <a:ext cx="3419475" cy="720725"/>
          </a:xfrm>
          <a:prstGeom prst="wedgeEllipseCallout">
            <a:avLst>
              <a:gd name="adj1" fmla="val 10366"/>
              <a:gd name="adj2" fmla="val 1362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Les cassures en nouilles c’est pas moi!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855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b="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55</a:t>
            </a:fld>
            <a:endParaRPr lang="fr-FR" altLang="fr-FR"/>
          </a:p>
        </p:txBody>
      </p:sp>
      <p:pic>
        <p:nvPicPr>
          <p:cNvPr id="4" name="Picture 2" descr="C:\Users\LAURENT\Pictures\Archive clichés RCCI\RCCI 31 ST ETIENNE\DSC03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24744"/>
            <a:ext cx="5040312" cy="337343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Flèche droite 29"/>
          <p:cNvSpPr>
            <a:spLocks noChangeArrowheads="1"/>
          </p:cNvSpPr>
          <p:nvPr/>
        </p:nvSpPr>
        <p:spPr bwMode="auto">
          <a:xfrm rot="5400000">
            <a:off x="2156618" y="4116289"/>
            <a:ext cx="1085850" cy="287337"/>
          </a:xfrm>
          <a:prstGeom prst="rightArrow">
            <a:avLst>
              <a:gd name="adj1" fmla="val 50000"/>
              <a:gd name="adj2" fmla="val 5010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2519362" y="3074443"/>
            <a:ext cx="360362" cy="40116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16"/>
          <p:cNvSpPr txBox="1">
            <a:spLocks noChangeArrowheads="1"/>
          </p:cNvSpPr>
          <p:nvPr/>
        </p:nvSpPr>
        <p:spPr bwMode="auto">
          <a:xfrm>
            <a:off x="4860032" y="4924923"/>
            <a:ext cx="1655763" cy="33813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Thermique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2519362" y="3656510"/>
            <a:ext cx="360362" cy="40116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4599" y="5495329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1304231" y="5468941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1524259" y="5505030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1801999" y="5495329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2051585" y="5505030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2300556" y="5495329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2536448" y="5505030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2807921" y="5505030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3053881" y="5485892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3298640" y="5485892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3575236" y="5493894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3841587" y="5493582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4111673" y="5485892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4399009" y="5493894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881157" y="5485892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718484" y="5468941"/>
            <a:ext cx="287337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16"/>
          <p:cNvSpPr txBox="1">
            <a:spLocks noChangeArrowheads="1"/>
          </p:cNvSpPr>
          <p:nvPr/>
        </p:nvSpPr>
        <p:spPr bwMode="auto">
          <a:xfrm>
            <a:off x="4859779" y="5504337"/>
            <a:ext cx="1655763" cy="33813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Mécanique</a:t>
            </a:r>
          </a:p>
        </p:txBody>
      </p:sp>
      <p:pic>
        <p:nvPicPr>
          <p:cNvPr id="27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2344986"/>
            <a:ext cx="12954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Bulle ronde 28"/>
          <p:cNvSpPr/>
          <p:nvPr/>
        </p:nvSpPr>
        <p:spPr>
          <a:xfrm>
            <a:off x="2951589" y="1410109"/>
            <a:ext cx="5868987" cy="863600"/>
          </a:xfrm>
          <a:prstGeom prst="wedgeEllipseCallout">
            <a:avLst>
              <a:gd name="adj1" fmla="val 20833"/>
              <a:gd name="adj2" fmla="val 1632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Une astuce, flanc lisse = thermique!</a:t>
            </a:r>
          </a:p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flanc rayé (stries) = mécanique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62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45" y="0"/>
            <a:ext cx="9144000" cy="1038225"/>
          </a:xfrm>
        </p:spPr>
        <p:txBody>
          <a:bodyPr/>
          <a:lstStyle/>
          <a:p>
            <a:pPr lvl="0" algn="ctr" defTabSz="914400" eaLnBrk="1" hangingPunct="1"/>
            <a:r>
              <a:rPr lang="fr-FR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Les traces </a:t>
            </a:r>
            <a:r>
              <a:rPr lang="fr-FR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d’effractions: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56</a:t>
            </a:fld>
            <a:endParaRPr lang="fr-FR" altLang="fr-FR"/>
          </a:p>
        </p:txBody>
      </p:sp>
      <p:pic>
        <p:nvPicPr>
          <p:cNvPr id="6" name="Picture 4" descr="http://t0.gstatic.com/images?q=tbn:ANd9GcTABh-shXe76q_M3cFA8eujy3sO7EDZbBmJfTmnH3QI9CHLpKRHu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719" y="1196752"/>
            <a:ext cx="2409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t3.gstatic.com/images?q=tbn:ANd9GcTYdh8FNhNeTRJcMQb4d-SOlOXYFZco4_-0eRH1mO-oRQPY9ArYZ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949" y="1227435"/>
            <a:ext cx="3132570" cy="2057549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7" name="Picture 3" descr="K:\stage RCI\photos signe objectifs\traces d'éffractions\IM000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429000"/>
            <a:ext cx="3131145" cy="2506676"/>
          </a:xfrm>
          <a:prstGeom prst="rect">
            <a:avLst/>
          </a:prstGeom>
          <a:noFill/>
          <a:ln w="349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2" descr="http://t0.gstatic.com/images?q=tbn:ANd9GcT3Q4wyUc_WrFLl74PdOzuHxTkdZBtDriEUrXVH5ifXB70I8EW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719" y="3074690"/>
            <a:ext cx="8890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Documents and Settings\FLACHER LAURENT\archives photos\Archive clichés RCCI\RCCI 32 Kebabs\DSC032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456035"/>
            <a:ext cx="2990850" cy="44672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Picture 46" descr="detective_searching_clues_hg_clr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404664"/>
            <a:ext cx="11049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383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Les traces de </a:t>
            </a:r>
            <a:r>
              <a:rPr lang="fr-FR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pas:</a:t>
            </a:r>
            <a:endParaRPr lang="fr-FR" kern="1200" dirty="0">
              <a:solidFill>
                <a:srgbClr val="FFFF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57</a:t>
            </a:fld>
            <a:endParaRPr lang="fr-FR" altLang="fr-FR"/>
          </a:p>
        </p:txBody>
      </p:sp>
      <p:pic>
        <p:nvPicPr>
          <p:cNvPr id="4" name="Image 1" descr="DSC030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94581"/>
            <a:ext cx="3960813" cy="26511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2" descr="K:\stage RCI\photos signe objectifs\traces d'éffractions\DSC_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45706"/>
            <a:ext cx="4032250" cy="222408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4" descr="http://t3.gstatic.com/images?q=tbn:ANd9GcQMZFlK6vqGEw0y7qLbEfJQR7FAgrFCRCqY51sgCFZp7BS-OWgzB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149080"/>
            <a:ext cx="22193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t2.gstatic.com/images?q=tbn:ANd9GcSwhS9h5OG-urMftRZb2osEFJ-4Xg8sjforZRCGDC7-RUa7-m9NF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067569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72707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Les articles de </a:t>
            </a:r>
            <a:r>
              <a:rPr lang="fr-FR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fumeur:</a:t>
            </a:r>
            <a:endParaRPr lang="fr-FR" kern="1200" dirty="0">
              <a:solidFill>
                <a:srgbClr val="FFFF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58</a:t>
            </a:fld>
            <a:endParaRPr lang="fr-FR" altLang="fr-FR"/>
          </a:p>
        </p:txBody>
      </p:sp>
      <p:pic>
        <p:nvPicPr>
          <p:cNvPr id="4" name="Picture 11" descr="E:\dossier sans titre\DSC00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455987" cy="22987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9" descr="E:\Documents and Settings\FLACHER LAURENT\archives photos\Archive clichés RCCI\RCCI  5 CUZIEU\DSC00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02854"/>
            <a:ext cx="3455987" cy="23145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02928" y="3517429"/>
            <a:ext cx="7920037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>
                <a:latin typeface="Garamond" pitchFamily="18" charset="0"/>
                <a:cs typeface="Times New Roman" pitchFamily="18" charset="0"/>
              </a:rPr>
              <a:t>Tout article composé de tabac tels qu’une cigarette, un cigare, une pipe, etc.</a:t>
            </a:r>
            <a:r>
              <a:rPr lang="fr-FR" b="1">
                <a:cs typeface="Times New Roman" pitchFamily="18" charset="0"/>
              </a:rPr>
              <a:t>…</a:t>
            </a:r>
          </a:p>
        </p:txBody>
      </p:sp>
      <p:pic>
        <p:nvPicPr>
          <p:cNvPr id="8" name="Picture 2" descr="K:\stage RCI\photos signe objectifs\articles de fumeurs\IM000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87316"/>
            <a:ext cx="3384550" cy="23399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Picture 3" descr="K:\stage RCI\photos signe objectifs\articles de fumeurs\IMG_33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915419"/>
            <a:ext cx="3455987" cy="23050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48" descr="teenage_girl_against_smoking_hg_clr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t0.gstatic.com/images?q=tbn:ANd9GcQHwH8cmIzEgMC9qGoYDQphd0GCwOU4JGYVLikhqkbz1sgS0M6J3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1988840"/>
            <a:ext cx="1370171" cy="136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t3.gstatic.com/images?q=tbn:ANd9GcSqWjBdFUJ4Cbqi75oReo0xBB83LEiCksvqkRMcxxxMRCn9z5K-H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4509120"/>
            <a:ext cx="1072640" cy="96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85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kern="1200" dirty="0">
                <a:latin typeface="Arial" charset="0"/>
                <a:ea typeface="+mn-ea"/>
                <a:cs typeface="Arial" charset="0"/>
              </a:rPr>
              <a:t/>
            </a:r>
            <a:br>
              <a:rPr lang="fr-FR" sz="1800" kern="1200" dirty="0"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59</a:t>
            </a:fld>
            <a:endParaRPr lang="fr-FR" altLang="fr-FR"/>
          </a:p>
        </p:txBody>
      </p:sp>
      <p:pic>
        <p:nvPicPr>
          <p:cNvPr id="4" name="Picture 3" descr="E:\dossier sans titre\DSC00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443412" cy="295116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4" descr="E:\dossier sans titre\DSC00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56992"/>
            <a:ext cx="3816350" cy="253841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4" descr="http://t3.gstatic.com/images?q=tbn:ANd9GcRcQ1Z6RYz5vpmd9AX_GyoHKczHvQb4NCnls-B0wJ1LuJo5auBO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365104"/>
            <a:ext cx="1872208" cy="201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861245" y="2340769"/>
            <a:ext cx="1223962" cy="936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0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6182" y="1571178"/>
            <a:ext cx="12954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ulle ronde 10"/>
          <p:cNvSpPr/>
          <p:nvPr/>
        </p:nvSpPr>
        <p:spPr>
          <a:xfrm>
            <a:off x="5605239" y="1404144"/>
            <a:ext cx="3348137" cy="936625"/>
          </a:xfrm>
          <a:prstGeom prst="wedgeEllipseCallout">
            <a:avLst>
              <a:gd name="adj1" fmla="val -47070"/>
              <a:gd name="adj2" fmla="val 5535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Encore un indice dissimulé!</a:t>
            </a:r>
            <a:endParaRPr lang="fr-FR" dirty="0"/>
          </a:p>
        </p:txBody>
      </p:sp>
      <p:sp>
        <p:nvSpPr>
          <p:cNvPr id="12" name="Bulle ronde 11"/>
          <p:cNvSpPr/>
          <p:nvPr/>
        </p:nvSpPr>
        <p:spPr>
          <a:xfrm>
            <a:off x="827584" y="1137667"/>
            <a:ext cx="3635375" cy="936625"/>
          </a:xfrm>
          <a:prstGeom prst="wedgeEllipseCallout">
            <a:avLst>
              <a:gd name="adj1" fmla="val 44903"/>
              <a:gd name="adj2" fmla="val 5681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Je nettoie, je trouve un objet et une surface protégée dessous!</a:t>
            </a:r>
            <a:endParaRPr lang="fr-FR" dirty="0"/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5045893" y="5687765"/>
            <a:ext cx="3846513" cy="3683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>
                <a:solidFill>
                  <a:srgbClr val="FF0000"/>
                </a:solidFill>
              </a:rPr>
              <a:t>Article de fumeur au pied d’un lit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040807" y="2952502"/>
            <a:ext cx="3527425" cy="16557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74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6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z="2800" dirty="0"/>
          </a:p>
        </p:txBody>
      </p:sp>
      <p:pic>
        <p:nvPicPr>
          <p:cNvPr id="4" name="Picture 2" descr="E:\Documents and Settings\FLACHER LAURENT\archives photos\Archive clichés RCCI\RCCI 1 ST RAMBERT\DSC00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12776"/>
            <a:ext cx="6445250" cy="43132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4149080"/>
            <a:ext cx="892175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ulle ronde 5"/>
          <p:cNvSpPr/>
          <p:nvPr/>
        </p:nvSpPr>
        <p:spPr>
          <a:xfrm>
            <a:off x="6084491" y="3142605"/>
            <a:ext cx="2952750" cy="1006475"/>
          </a:xfrm>
          <a:prstGeom prst="wedgeEllipseCallout">
            <a:avLst>
              <a:gd name="adj1" fmla="val 22515"/>
              <a:gd name="adj2" fmla="val 964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Bizarre, aucun bandeaux de fumée à l’étage??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843808" y="1413817"/>
            <a:ext cx="935037" cy="17287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4567411" y="1412776"/>
            <a:ext cx="1441450" cy="13684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15"/>
          <p:cNvSpPr txBox="1">
            <a:spLocks noChangeArrowheads="1"/>
          </p:cNvSpPr>
          <p:nvPr/>
        </p:nvSpPr>
        <p:spPr bwMode="auto">
          <a:xfrm>
            <a:off x="2033984" y="1201515"/>
            <a:ext cx="4608513" cy="3397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Propagation par effet cheminée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987824" y="4126061"/>
            <a:ext cx="936625" cy="936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4892054" y="4054623"/>
            <a:ext cx="792163" cy="10080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5"/>
          <p:cNvSpPr txBox="1">
            <a:spLocks noChangeArrowheads="1"/>
          </p:cNvSpPr>
          <p:nvPr/>
        </p:nvSpPr>
        <p:spPr bwMode="auto">
          <a:xfrm>
            <a:off x="3347864" y="5013176"/>
            <a:ext cx="2271713" cy="33813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Bandeaux de fumée</a:t>
            </a:r>
          </a:p>
        </p:txBody>
      </p:sp>
    </p:spTree>
    <p:extLst>
      <p:ext uri="{BB962C8B-B14F-4D97-AF65-F5344CB8AC3E}">
        <p14:creationId xmlns:p14="http://schemas.microsoft.com/office/powerpoint/2010/main" val="30025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Les surfaces </a:t>
            </a:r>
            <a:r>
              <a:rPr lang="fr-FR" dirty="0" smtClean="0">
                <a:solidFill>
                  <a:srgbClr val="FFFF00"/>
                </a:solidFill>
              </a:rPr>
              <a:t>protégées: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60</a:t>
            </a:fld>
            <a:endParaRPr lang="fr-FR" altLang="fr-FR"/>
          </a:p>
        </p:txBody>
      </p:sp>
      <p:pic>
        <p:nvPicPr>
          <p:cNvPr id="4" name="Image 8" descr="DSC020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80" y="1096168"/>
            <a:ext cx="3917948" cy="2620864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766341" y="3238501"/>
            <a:ext cx="2808287" cy="33813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Rouleuse de cigarettes  </a:t>
            </a:r>
          </a:p>
        </p:txBody>
      </p:sp>
      <p:pic>
        <p:nvPicPr>
          <p:cNvPr id="7" name="Picture 2" descr="E:\Documents and Settings\FLACHER LAURENT\archives photos\Archive clichés RCCI\RCCI  24 Andrez\DSC0236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9992" y="1124744"/>
            <a:ext cx="3776663" cy="2519363"/>
          </a:xfrm>
          <a:ln w="19050">
            <a:solidFill>
              <a:srgbClr val="FFFF00"/>
            </a:solidFill>
          </a:ln>
        </p:spPr>
      </p:pic>
      <p:sp>
        <p:nvSpPr>
          <p:cNvPr id="8" name="ZoneTexte 4"/>
          <p:cNvSpPr txBox="1">
            <a:spLocks noChangeArrowheads="1"/>
          </p:cNvSpPr>
          <p:nvPr/>
        </p:nvSpPr>
        <p:spPr bwMode="auto">
          <a:xfrm>
            <a:off x="5868144" y="3284984"/>
            <a:ext cx="1295400" cy="3079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Cendrier  </a:t>
            </a:r>
          </a:p>
        </p:txBody>
      </p:sp>
      <p:pic>
        <p:nvPicPr>
          <p:cNvPr id="9" name="Image 9" descr="DSC0206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090" y="3826793"/>
            <a:ext cx="3887787" cy="26035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808733" y="5936123"/>
            <a:ext cx="698500" cy="33813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Stylo  </a:t>
            </a:r>
          </a:p>
        </p:txBody>
      </p:sp>
      <p:pic>
        <p:nvPicPr>
          <p:cNvPr id="11" name="Picture 2" descr="C:\Users\LAURENT\Pictures\Archive clichés RCCI\RCCI 31 ST ETIENNE\DSC03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45706"/>
            <a:ext cx="3312492" cy="239274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" name="ZoneTexte 4"/>
          <p:cNvSpPr txBox="1">
            <a:spLocks noChangeArrowheads="1"/>
          </p:cNvSpPr>
          <p:nvPr/>
        </p:nvSpPr>
        <p:spPr bwMode="auto">
          <a:xfrm>
            <a:off x="6563692" y="5782135"/>
            <a:ext cx="1295400" cy="3079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Bougies </a:t>
            </a:r>
          </a:p>
        </p:txBody>
      </p:sp>
    </p:spTree>
    <p:extLst>
      <p:ext uri="{BB962C8B-B14F-4D97-AF65-F5344CB8AC3E}">
        <p14:creationId xmlns:p14="http://schemas.microsoft.com/office/powerpoint/2010/main" val="9029241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hangingPunct="1"/>
            <a:r>
              <a:rPr lang="fr-FR" sz="18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fr-FR" sz="18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61</a:t>
            </a:fld>
            <a:endParaRPr lang="fr-FR" altLang="fr-FR"/>
          </a:p>
        </p:txBody>
      </p:sp>
      <p:pic>
        <p:nvPicPr>
          <p:cNvPr id="4" name="Picture 10" descr="E:\Documents and Settings\FLACHER LAURENT\archives photos\Archive clichés RCCI\RCCI 19 St Etienne\DSC02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6161088" cy="41433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2" descr="http://t3.gstatic.com/images?q=tbn:ANd9GcSqWjBdFUJ4Cbqi75oReo0xBB83LEiCksvqkRMcxxxMRCn9z5K-H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169444"/>
            <a:ext cx="128111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E:\Documents and Settings\FLACHER LAURENT\archives photos\Archive clichés RCCI\RCCI 19 St Etienne\DSC02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077072"/>
            <a:ext cx="1931988" cy="129381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2852936"/>
            <a:ext cx="12954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ulle ronde 8"/>
          <p:cNvSpPr/>
          <p:nvPr/>
        </p:nvSpPr>
        <p:spPr>
          <a:xfrm>
            <a:off x="5003800" y="1628775"/>
            <a:ext cx="3635375" cy="936625"/>
          </a:xfrm>
          <a:prstGeom prst="wedgeEllipseCallout">
            <a:avLst>
              <a:gd name="adj1" fmla="val 30199"/>
              <a:gd name="adj2" fmla="val 17297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En nettoyant le lieu d’origine , je trouve des indices cachés!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84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sz="32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Les objets compromettants ou </a:t>
            </a:r>
            <a:r>
              <a:rPr lang="fr-FR" sz="3200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suspects:</a:t>
            </a:r>
            <a:endParaRPr lang="fr-FR" sz="3200" kern="1200" dirty="0">
              <a:solidFill>
                <a:srgbClr val="FFFF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8B3A-24EF-4473-8ECE-0E1DA61F4694}" type="slidenum">
              <a:rPr lang="fr-FR" altLang="fr-FR" smtClean="0"/>
              <a:pPr/>
              <a:t>62</a:t>
            </a:fld>
            <a:endParaRPr lang="fr-FR" altLang="fr-FR"/>
          </a:p>
        </p:txBody>
      </p:sp>
      <p:pic>
        <p:nvPicPr>
          <p:cNvPr id="4" name="Image 4" descr="3108201128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605" y="1162707"/>
            <a:ext cx="3743325" cy="280670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2" descr="K:\stage RCI\photos signe objectifs\jerricans\IMG_3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605" y="4056217"/>
            <a:ext cx="3743325" cy="233680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Bulle ronde 7"/>
          <p:cNvSpPr/>
          <p:nvPr/>
        </p:nvSpPr>
        <p:spPr>
          <a:xfrm>
            <a:off x="1619672" y="3472269"/>
            <a:ext cx="2374900" cy="360362"/>
          </a:xfrm>
          <a:prstGeom prst="wedgeEllipseCallout">
            <a:avLst>
              <a:gd name="adj1" fmla="val 44903"/>
              <a:gd name="adj2" fmla="val 5681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Les galettes!!</a:t>
            </a:r>
          </a:p>
        </p:txBody>
      </p:sp>
      <p:pic>
        <p:nvPicPr>
          <p:cNvPr id="9" name="Picture 2" descr="E:\dossier sans titre\DSC02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3595" y="1088715"/>
            <a:ext cx="4291012" cy="285115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Picture 7" descr="P10601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0953" y="4725144"/>
            <a:ext cx="2016125" cy="151130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01406" y="2852936"/>
            <a:ext cx="129540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6" descr="100_235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4221088"/>
            <a:ext cx="2024063" cy="151130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645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63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2800" dirty="0"/>
          </a:p>
        </p:txBody>
      </p:sp>
      <p:pic>
        <p:nvPicPr>
          <p:cNvPr id="5" name="Picture 8" descr="DSC050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073" y="1124744"/>
            <a:ext cx="7271854" cy="486668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763711" y="1570050"/>
            <a:ext cx="5616575" cy="191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fr-F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Arial Black"/>
              </a:rPr>
              <a:t>FIN</a:t>
            </a:r>
          </a:p>
          <a:p>
            <a:pPr algn="ctr"/>
            <a:r>
              <a:rPr lang="fr-F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Arial Black"/>
              </a:rPr>
              <a:t>merci de votre attention</a:t>
            </a:r>
          </a:p>
        </p:txBody>
      </p:sp>
      <p:pic>
        <p:nvPicPr>
          <p:cNvPr id="8" name="Picture 4" descr="question_float_from_box_hg_cl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7787" y="3933056"/>
            <a:ext cx="13684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877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7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kern="1200" dirty="0">
                <a:latin typeface="Arial" charset="0"/>
                <a:ea typeface="+mn-ea"/>
                <a:cs typeface="Arial" charset="0"/>
              </a:rPr>
              <a:t> </a:t>
            </a:r>
            <a:r>
              <a:rPr lang="fr-FR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Les bandeaux de </a:t>
            </a:r>
            <a:r>
              <a:rPr lang="fr-FR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fumée: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" name="Picture 2" descr="E:\Documents and Settings\FLACHER LAURENT\archives photos\Archive clichés RCCI\RCCI 19 St Etienne\DSC02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772816"/>
            <a:ext cx="6480175" cy="43386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ZoneTexte 15"/>
          <p:cNvSpPr txBox="1">
            <a:spLocks noChangeArrowheads="1"/>
          </p:cNvSpPr>
          <p:nvPr/>
        </p:nvSpPr>
        <p:spPr bwMode="auto">
          <a:xfrm>
            <a:off x="3023691" y="1233401"/>
            <a:ext cx="3240088" cy="3397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Bandeaux de fumée identiques</a:t>
            </a:r>
          </a:p>
        </p:txBody>
      </p:sp>
      <p:sp>
        <p:nvSpPr>
          <p:cNvPr id="6" name="Ellipse 5"/>
          <p:cNvSpPr/>
          <p:nvPr/>
        </p:nvSpPr>
        <p:spPr>
          <a:xfrm>
            <a:off x="3203848" y="3919239"/>
            <a:ext cx="3671888" cy="187325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" name="Flèche droite 13"/>
          <p:cNvSpPr>
            <a:spLocks noChangeArrowheads="1"/>
          </p:cNvSpPr>
          <p:nvPr/>
        </p:nvSpPr>
        <p:spPr bwMode="auto">
          <a:xfrm rot="2903604">
            <a:off x="2330357" y="3083802"/>
            <a:ext cx="1990725" cy="484187"/>
          </a:xfrm>
          <a:prstGeom prst="rightArrow">
            <a:avLst>
              <a:gd name="adj1" fmla="val 50000"/>
              <a:gd name="adj2" fmla="val 5011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8" name="ZoneTexte 15"/>
          <p:cNvSpPr txBox="1">
            <a:spLocks noChangeArrowheads="1"/>
          </p:cNvSpPr>
          <p:nvPr/>
        </p:nvSpPr>
        <p:spPr bwMode="auto">
          <a:xfrm>
            <a:off x="1547664" y="2014193"/>
            <a:ext cx="2232025" cy="3397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Lieu d’origine</a:t>
            </a:r>
          </a:p>
        </p:txBody>
      </p:sp>
      <p:pic>
        <p:nvPicPr>
          <p:cNvPr id="9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4410" y="3137115"/>
            <a:ext cx="106838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ulle ronde 9"/>
          <p:cNvSpPr/>
          <p:nvPr/>
        </p:nvSpPr>
        <p:spPr>
          <a:xfrm>
            <a:off x="5735445" y="2353918"/>
            <a:ext cx="2663825" cy="863600"/>
          </a:xfrm>
          <a:prstGeom prst="wedgeEllipseCallout">
            <a:avLst>
              <a:gd name="adj1" fmla="val 39584"/>
              <a:gd name="adj2" fmla="val 1154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Normal, c’est la même pièce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734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8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hangingPunct="1"/>
            <a:r>
              <a:rPr lang="fr-FR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Les lignes de fumée et de </a:t>
            </a:r>
            <a:r>
              <a:rPr lang="fr-FR" kern="1200" dirty="0" smtClean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démarcation:</a:t>
            </a:r>
            <a:endParaRPr lang="fr-FR" kern="1200" dirty="0">
              <a:solidFill>
                <a:srgbClr val="FFFF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2" descr="DSC021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742" y="1268760"/>
            <a:ext cx="4795837" cy="321151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4" descr="K:\stage RCI\photos signe objectifs\lignes de fumées\DSC_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276697"/>
            <a:ext cx="3297237" cy="32035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14" descr="D:\Clipart Pompiers\Clipart 1\Couleur\Interventionsgif\inter04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162447"/>
            <a:ext cx="2625725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16"/>
          <p:cNvCxnSpPr>
            <a:cxnSpLocks noChangeShapeType="1"/>
          </p:cNvCxnSpPr>
          <p:nvPr/>
        </p:nvCxnSpPr>
        <p:spPr bwMode="auto">
          <a:xfrm flipV="1">
            <a:off x="1044872" y="2838797"/>
            <a:ext cx="3457575" cy="71437"/>
          </a:xfrm>
          <a:prstGeom prst="lin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8" name="Flèche gauche 13"/>
          <p:cNvSpPr>
            <a:spLocks noChangeArrowheads="1"/>
          </p:cNvSpPr>
          <p:nvPr/>
        </p:nvSpPr>
        <p:spPr bwMode="auto">
          <a:xfrm rot="-5400000">
            <a:off x="2355352" y="2240309"/>
            <a:ext cx="836613" cy="360363"/>
          </a:xfrm>
          <a:prstGeom prst="leftArrow">
            <a:avLst>
              <a:gd name="adj1" fmla="val 50000"/>
              <a:gd name="adj2" fmla="val 5003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9" name="ZoneTexte 19"/>
          <p:cNvSpPr txBox="1">
            <a:spLocks noChangeArrowheads="1"/>
          </p:cNvSpPr>
          <p:nvPr/>
        </p:nvSpPr>
        <p:spPr bwMode="auto">
          <a:xfrm>
            <a:off x="539552" y="1565969"/>
            <a:ext cx="2500312" cy="33813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Ligne de fumée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1520" y="4653136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 smtClean="0"/>
              <a:t>Au cours d’un incendie, des quantités importantes de gaz chauds sont produites. </a:t>
            </a:r>
          </a:p>
          <a:p>
            <a:pPr algn="l"/>
            <a:r>
              <a:rPr lang="fr-FR" dirty="0" smtClean="0"/>
              <a:t>Ces gaz circulent par le mouvement de convection à l’intérieur du bâtiment.</a:t>
            </a:r>
          </a:p>
          <a:p>
            <a:pPr algn="l"/>
            <a:r>
              <a:rPr lang="fr-FR" dirty="0" smtClean="0"/>
              <a:t>Le passage de ces masses de matières très chaudes produit des dommages sur les parois des murs, sur les cloisons et sur les plafonds (ligne de fumée).</a:t>
            </a:r>
          </a:p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34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9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/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4" name="Espace réservé du contenu 3" descr="100_0889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5617" y="1288240"/>
            <a:ext cx="6408711" cy="4806913"/>
          </a:xfrm>
          <a:ln w="57150">
            <a:solidFill>
              <a:srgbClr val="990000"/>
            </a:solidFill>
          </a:ln>
        </p:spPr>
      </p:pic>
      <p:pic>
        <p:nvPicPr>
          <p:cNvPr id="5" name="Image 20" descr="lumiere-feu-4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2276475"/>
            <a:ext cx="54800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19" descr="lumiere-feu-4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248150"/>
            <a:ext cx="12271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5"/>
          <p:cNvCxnSpPr>
            <a:cxnSpLocks noChangeShapeType="1"/>
          </p:cNvCxnSpPr>
          <p:nvPr/>
        </p:nvCxnSpPr>
        <p:spPr bwMode="auto">
          <a:xfrm>
            <a:off x="1187624" y="5302156"/>
            <a:ext cx="1858962" cy="21272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8" name="Flèche vers le bas 27"/>
          <p:cNvSpPr>
            <a:spLocks noChangeArrowheads="1"/>
          </p:cNvSpPr>
          <p:nvPr/>
        </p:nvSpPr>
        <p:spPr bwMode="auto">
          <a:xfrm rot="-4328624">
            <a:off x="2490143" y="3835400"/>
            <a:ext cx="555625" cy="1739900"/>
          </a:xfrm>
          <a:prstGeom prst="downArrow">
            <a:avLst>
              <a:gd name="adj1" fmla="val 38722"/>
              <a:gd name="adj2" fmla="val 5001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9" name="ZoneTexte 28"/>
          <p:cNvSpPr txBox="1">
            <a:spLocks noChangeArrowheads="1"/>
          </p:cNvSpPr>
          <p:nvPr/>
        </p:nvSpPr>
        <p:spPr bwMode="auto">
          <a:xfrm>
            <a:off x="77559" y="3972287"/>
            <a:ext cx="2376488" cy="3381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</a:rPr>
              <a:t>Légère recuite de suie</a:t>
            </a:r>
          </a:p>
        </p:txBody>
      </p:sp>
      <p:sp>
        <p:nvSpPr>
          <p:cNvPr id="10" name="Flèche vers le haut 24"/>
          <p:cNvSpPr>
            <a:spLocks noChangeArrowheads="1"/>
          </p:cNvSpPr>
          <p:nvPr/>
        </p:nvSpPr>
        <p:spPr bwMode="auto">
          <a:xfrm rot="-5400000">
            <a:off x="3863355" y="4728938"/>
            <a:ext cx="484187" cy="1571625"/>
          </a:xfrm>
          <a:prstGeom prst="upArrow">
            <a:avLst>
              <a:gd name="adj1" fmla="val 50000"/>
              <a:gd name="adj2" fmla="val 5001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1" name="ZoneTexte 23"/>
          <p:cNvSpPr txBox="1">
            <a:spLocks noChangeArrowheads="1"/>
          </p:cNvSpPr>
          <p:nvPr/>
        </p:nvSpPr>
        <p:spPr bwMode="auto">
          <a:xfrm>
            <a:off x="5036349" y="5337081"/>
            <a:ext cx="1785938" cy="33813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Ligne de fumée</a:t>
            </a:r>
          </a:p>
        </p:txBody>
      </p:sp>
      <p:sp>
        <p:nvSpPr>
          <p:cNvPr id="12" name="Flèche gauche 29"/>
          <p:cNvSpPr>
            <a:spLocks noChangeArrowheads="1"/>
          </p:cNvSpPr>
          <p:nvPr/>
        </p:nvSpPr>
        <p:spPr bwMode="auto">
          <a:xfrm rot="-264061">
            <a:off x="4126775" y="1745975"/>
            <a:ext cx="977900" cy="484187"/>
          </a:xfrm>
          <a:prstGeom prst="lef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3" name="ZoneTexte 30"/>
          <p:cNvSpPr txBox="1">
            <a:spLocks noChangeArrowheads="1"/>
          </p:cNvSpPr>
          <p:nvPr/>
        </p:nvSpPr>
        <p:spPr bwMode="auto">
          <a:xfrm>
            <a:off x="5224463" y="1668510"/>
            <a:ext cx="3500437" cy="5842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Forte destruction  des plâtreries </a:t>
            </a:r>
          </a:p>
          <a:p>
            <a:pPr algn="ctr"/>
            <a:r>
              <a:rPr lang="fr-FR" sz="1600" b="1" dirty="0">
                <a:solidFill>
                  <a:srgbClr val="FF0000"/>
                </a:solidFill>
              </a:rPr>
              <a:t>(Roll-over)</a:t>
            </a:r>
          </a:p>
        </p:txBody>
      </p:sp>
      <p:pic>
        <p:nvPicPr>
          <p:cNvPr id="14" name="Picture 14" descr="D:\Clipart Pompiers\Clipart 2\Transparent\personnages\perso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5374" y="3690014"/>
            <a:ext cx="1106556" cy="226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Bulle ronde 14"/>
          <p:cNvSpPr/>
          <p:nvPr/>
        </p:nvSpPr>
        <p:spPr>
          <a:xfrm>
            <a:off x="5256213" y="2492375"/>
            <a:ext cx="3887787" cy="792163"/>
          </a:xfrm>
          <a:prstGeom prst="wedgeEllipseCallout">
            <a:avLst>
              <a:gd name="adj1" fmla="val 12942"/>
              <a:gd name="adj2" fmla="val 12964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Feu d’appartement, porte d’entrée laissée ouverte!!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479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Réseau">
  <a:themeElements>
    <a:clrScheme name="Personnalisée 2">
      <a:dk1>
        <a:srgbClr val="1A212B"/>
      </a:dk1>
      <a:lt1>
        <a:srgbClr val="FFFFFF"/>
      </a:lt1>
      <a:dk2>
        <a:srgbClr val="1A212B"/>
      </a:dk2>
      <a:lt2>
        <a:srgbClr val="808080"/>
      </a:lt2>
      <a:accent1>
        <a:srgbClr val="CD0920"/>
      </a:accent1>
      <a:accent2>
        <a:srgbClr val="669999"/>
      </a:accent2>
      <a:accent3>
        <a:srgbClr val="FFFFFF"/>
      </a:accent3>
      <a:accent4>
        <a:srgbClr val="1A212B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Réseau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207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207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Réseau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éseau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16342</TotalTime>
  <Words>1406</Words>
  <Application>Microsoft Office PowerPoint</Application>
  <PresentationFormat>Affichage à l'écran (4:3)</PresentationFormat>
  <Paragraphs>332</Paragraphs>
  <Slides>63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72" baseType="lpstr">
      <vt:lpstr>Arial Unicode MS</vt:lpstr>
      <vt:lpstr>ＭＳ Ｐゴシック</vt:lpstr>
      <vt:lpstr>Arial</vt:lpstr>
      <vt:lpstr>Arial Black</vt:lpstr>
      <vt:lpstr>Garamond</vt:lpstr>
      <vt:lpstr>Helvetica</vt:lpstr>
      <vt:lpstr>Times New Roman</vt:lpstr>
      <vt:lpstr>Wingdings</vt:lpstr>
      <vt:lpstr>Réseau</vt:lpstr>
      <vt:lpstr> </vt:lpstr>
      <vt:lpstr>Les patrons de carbonisation:</vt:lpstr>
      <vt:lpstr>Les recuites de suie: </vt:lpstr>
      <vt:lpstr>Les recuites de suie:</vt:lpstr>
      <vt:lpstr>Les recuites de suie:</vt:lpstr>
      <vt:lpstr>Présentation PowerPoint</vt:lpstr>
      <vt:lpstr> Les bandeaux de fumée:</vt:lpstr>
      <vt:lpstr>Les lignes de fumée et de démarcation:</vt:lpstr>
      <vt:lpstr> </vt:lpstr>
      <vt:lpstr>Présentation PowerPoint</vt:lpstr>
      <vt:lpstr>Présentation PowerPoint</vt:lpstr>
      <vt:lpstr>     </vt:lpstr>
      <vt:lpstr>  </vt:lpstr>
      <vt:lpstr>Présentation PowerPoint</vt:lpstr>
      <vt:lpstr>« V » de carbonisation:</vt:lpstr>
      <vt:lpstr>Présentation PowerPoint</vt:lpstr>
      <vt:lpstr>Présentation PowerPoint</vt:lpstr>
      <vt:lpstr>            </vt:lpstr>
      <vt:lpstr>Présentation PowerPoint</vt:lpstr>
      <vt:lpstr> </vt:lpstr>
      <vt:lpstr>Présentation PowerPoint</vt:lpstr>
      <vt:lpstr> </vt:lpstr>
      <vt:lpstr>  </vt:lpstr>
      <vt:lpstr>Présentation PowerPoint</vt:lpstr>
      <vt:lpstr>Présentation PowerPoint</vt:lpstr>
      <vt:lpstr> </vt:lpstr>
      <vt:lpstr> </vt:lpstr>
      <vt:lpstr>Présentation PowerPoint</vt:lpstr>
      <vt:lpstr> « V » de carbonisation sur des véhicules: </vt:lpstr>
      <vt:lpstr> </vt:lpstr>
      <vt:lpstr> </vt:lpstr>
      <vt:lpstr> </vt:lpstr>
      <vt:lpstr>Présentation PowerPoint</vt:lpstr>
      <vt:lpstr>Présentation PowerPoint</vt:lpstr>
      <vt:lpstr> </vt:lpstr>
      <vt:lpstr> </vt:lpstr>
      <vt:lpstr> </vt:lpstr>
      <vt:lpstr> </vt:lpstr>
      <vt:lpstr>La carbonisation du bois:</vt:lpstr>
      <vt:lpstr> </vt:lpstr>
      <vt:lpstr>Présentation PowerPoint</vt:lpstr>
      <vt:lpstr> </vt:lpstr>
      <vt:lpstr>Présentation PowerPoint</vt:lpstr>
      <vt:lpstr>La carbonisation du Bois en scelle de cheval </vt:lpstr>
      <vt:lpstr>Les signes d’embrasement généralisé:</vt:lpstr>
      <vt:lpstr>La décoloration du métal (l’effet Bluing):  </vt:lpstr>
      <vt:lpstr>« L’effet Bluing »:</vt:lpstr>
      <vt:lpstr> </vt:lpstr>
      <vt:lpstr>Présentation PowerPoint</vt:lpstr>
      <vt:lpstr>L’effet « Spalling »   (effritement ou écaillage):</vt:lpstr>
      <vt:lpstr>Les incendies volontaires:</vt:lpstr>
      <vt:lpstr> </vt:lpstr>
      <vt:lpstr>Les bris de verre (mécanique ou thermique):</vt:lpstr>
      <vt:lpstr>Les bris de verre (mécanique ou thermique):</vt:lpstr>
      <vt:lpstr> </vt:lpstr>
      <vt:lpstr>Les traces d’effractions:</vt:lpstr>
      <vt:lpstr>Les traces de pas:</vt:lpstr>
      <vt:lpstr>Les articles de fumeur:</vt:lpstr>
      <vt:lpstr> </vt:lpstr>
      <vt:lpstr>Les surfaces protégées:</vt:lpstr>
      <vt:lpstr> </vt:lpstr>
      <vt:lpstr>Les objets compromettants ou suspects:</vt:lpstr>
      <vt:lpstr>Présentation PowerPoint</vt:lpstr>
    </vt:vector>
  </TitlesOfParts>
  <Company>CG94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CODIR 080702</dc:title>
  <dc:subject>PROJET PORTAIL  INTRANET</dc:subject>
  <dc:creator>BERLIER Sébastien</dc:creator>
  <cp:lastModifiedBy>FLACHER Laurent</cp:lastModifiedBy>
  <cp:revision>795</cp:revision>
  <cp:lastPrinted>2000-07-04T10:18:08Z</cp:lastPrinted>
  <dcterms:created xsi:type="dcterms:W3CDTF">2000-07-03T06:07:31Z</dcterms:created>
  <dcterms:modified xsi:type="dcterms:W3CDTF">2020-07-09T09:34:59Z</dcterms:modified>
</cp:coreProperties>
</file>