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Lst>
  <p:notesMasterIdLst>
    <p:notesMasterId r:id="rId19"/>
  </p:notesMasterIdLst>
  <p:handoutMasterIdLst>
    <p:handoutMasterId r:id="rId20"/>
  </p:handoutMasterIdLst>
  <p:sldIdLst>
    <p:sldId id="315" r:id="rId2"/>
    <p:sldId id="449" r:id="rId3"/>
    <p:sldId id="450" r:id="rId4"/>
    <p:sldId id="451" r:id="rId5"/>
    <p:sldId id="452" r:id="rId6"/>
    <p:sldId id="453" r:id="rId7"/>
    <p:sldId id="454" r:id="rId8"/>
    <p:sldId id="455" r:id="rId9"/>
    <p:sldId id="456" r:id="rId10"/>
    <p:sldId id="457" r:id="rId11"/>
    <p:sldId id="458" r:id="rId12"/>
    <p:sldId id="459" r:id="rId13"/>
    <p:sldId id="461" r:id="rId14"/>
    <p:sldId id="462" r:id="rId15"/>
    <p:sldId id="463" r:id="rId16"/>
    <p:sldId id="464" r:id="rId17"/>
    <p:sldId id="460" r:id="rId18"/>
  </p:sldIdLst>
  <p:sldSz cx="9144000" cy="6858000" type="screen4x3"/>
  <p:notesSz cx="6797675" cy="9926638"/>
  <p:defaultTextStyle>
    <a:defPPr>
      <a:defRPr lang="fr-FR"/>
    </a:defPPr>
    <a:lvl1pPr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528">
          <p15:clr>
            <a:srgbClr val="A4A3A4"/>
          </p15:clr>
        </p15:guide>
        <p15:guide id="2" pos="2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212B"/>
    <a:srgbClr val="CD0920"/>
    <a:srgbClr val="009999"/>
    <a:srgbClr val="C1FFE0"/>
    <a:srgbClr val="00CC66"/>
    <a:srgbClr val="FF0000"/>
    <a:srgbClr val="00CCFF"/>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96" autoAdjust="0"/>
  </p:normalViewPr>
  <p:slideViewPr>
    <p:cSldViewPr>
      <p:cViewPr varScale="1">
        <p:scale>
          <a:sx n="109" d="100"/>
          <a:sy n="109" d="100"/>
        </p:scale>
        <p:origin x="1674" y="-30"/>
      </p:cViewPr>
      <p:guideLst>
        <p:guide orient="horz" pos="528"/>
        <p:guide pos="2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214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32113" cy="471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025" tIns="46515" rIns="93025" bIns="46515" numCol="1" anchor="t"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19" name="Rectangle 3"/>
          <p:cNvSpPr>
            <a:spLocks noGrp="1" noChangeArrowheads="1"/>
          </p:cNvSpPr>
          <p:nvPr>
            <p:ph type="dt" sz="quarter" idx="1"/>
          </p:nvPr>
        </p:nvSpPr>
        <p:spPr bwMode="auto">
          <a:xfrm>
            <a:off x="3832225" y="0"/>
            <a:ext cx="2936875" cy="471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025" tIns="46515" rIns="93025" bIns="46515" numCol="1" anchor="t" anchorCtr="0" compatLnSpc="1">
            <a:prstTxWarp prst="textNoShape">
              <a:avLst/>
            </a:prstTxWarp>
          </a:bodyPr>
          <a:lstStyle>
            <a:lvl1pPr algn="r" defTabSz="930275" eaLnBrk="0" hangingPunct="0">
              <a:defRPr sz="1100">
                <a:latin typeface="Times New Roman" charset="0"/>
                <a:ea typeface="ＭＳ Ｐゴシック" charset="0"/>
                <a:cs typeface="+mn-cs"/>
              </a:defRPr>
            </a:lvl1pPr>
          </a:lstStyle>
          <a:p>
            <a:pPr>
              <a:defRPr/>
            </a:pPr>
            <a:endParaRPr lang="fr-FR"/>
          </a:p>
        </p:txBody>
      </p:sp>
      <p:sp>
        <p:nvSpPr>
          <p:cNvPr id="9220" name="Rectangle 4"/>
          <p:cNvSpPr>
            <a:spLocks noGrp="1" noChangeArrowheads="1"/>
          </p:cNvSpPr>
          <p:nvPr>
            <p:ph type="ftr" sz="quarter" idx="2"/>
          </p:nvPr>
        </p:nvSpPr>
        <p:spPr bwMode="auto">
          <a:xfrm>
            <a:off x="0" y="9434513"/>
            <a:ext cx="2932113" cy="469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025" tIns="46515" rIns="93025" bIns="46515" numCol="1" anchor="b"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21" name="Rectangle 5"/>
          <p:cNvSpPr>
            <a:spLocks noGrp="1" noChangeArrowheads="1"/>
          </p:cNvSpPr>
          <p:nvPr>
            <p:ph type="sldNum" sz="quarter" idx="3"/>
          </p:nvPr>
        </p:nvSpPr>
        <p:spPr bwMode="auto">
          <a:xfrm>
            <a:off x="3832225" y="9434513"/>
            <a:ext cx="2936875" cy="469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025" tIns="46515" rIns="93025" bIns="46515" numCol="1" anchor="b" anchorCtr="0" compatLnSpc="1">
            <a:prstTxWarp prst="textNoShape">
              <a:avLst/>
            </a:prstTxWarp>
          </a:bodyPr>
          <a:lstStyle>
            <a:lvl1pPr algn="r" defTabSz="930275" eaLnBrk="0" hangingPunct="0">
              <a:defRPr sz="1100">
                <a:latin typeface="Times New Roman" panose="02020603050405020304" pitchFamily="18" charset="0"/>
              </a:defRPr>
            </a:lvl1pPr>
          </a:lstStyle>
          <a:p>
            <a:fld id="{CDB39F69-90F2-4946-A8A4-2E300412CD9C}" type="slidenum">
              <a:rPr lang="fr-FR" altLang="fr-FR"/>
              <a:pPr/>
              <a:t>‹N°›</a:t>
            </a:fld>
            <a:endParaRPr lang="fr-FR" altLang="fr-FR"/>
          </a:p>
        </p:txBody>
      </p:sp>
    </p:spTree>
    <p:extLst>
      <p:ext uri="{BB962C8B-B14F-4D97-AF65-F5344CB8AC3E}">
        <p14:creationId xmlns:p14="http://schemas.microsoft.com/office/powerpoint/2010/main" val="503115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32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985" tIns="47992" rIns="95985" bIns="47992" numCol="1" anchor="t"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5" name="Rectangle 3"/>
          <p:cNvSpPr>
            <a:spLocks noGrp="1" noChangeArrowheads="1"/>
          </p:cNvSpPr>
          <p:nvPr>
            <p:ph type="dt" idx="1"/>
          </p:nvPr>
        </p:nvSpPr>
        <p:spPr bwMode="auto">
          <a:xfrm>
            <a:off x="3854450" y="0"/>
            <a:ext cx="29432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985" tIns="47992" rIns="95985" bIns="47992" numCol="1" anchor="t" anchorCtr="0" compatLnSpc="1">
            <a:prstTxWarp prst="textNoShape">
              <a:avLst/>
            </a:prstTxWarp>
          </a:bodyPr>
          <a:lstStyle>
            <a:lvl1pPr algn="r" defTabSz="958850" eaLnBrk="0" hangingPunct="0">
              <a:defRPr sz="1100">
                <a:latin typeface="Times New Roman" charset="0"/>
                <a:ea typeface="ＭＳ Ｐゴシック" charset="0"/>
                <a:cs typeface="+mn-cs"/>
              </a:defRPr>
            </a:lvl1pPr>
          </a:lstStyle>
          <a:p>
            <a:pPr>
              <a:defRPr/>
            </a:pPr>
            <a:endParaRPr lang="fr-FR"/>
          </a:p>
        </p:txBody>
      </p:sp>
      <p:sp>
        <p:nvSpPr>
          <p:cNvPr id="3076" name="Rectangle 4"/>
          <p:cNvSpPr>
            <a:spLocks noGrp="1" noRot="1" noChangeAspect="1" noChangeArrowheads="1" noTextEdit="1"/>
          </p:cNvSpPr>
          <p:nvPr>
            <p:ph type="sldImg" idx="2"/>
          </p:nvPr>
        </p:nvSpPr>
        <p:spPr bwMode="auto">
          <a:xfrm>
            <a:off x="919163" y="746125"/>
            <a:ext cx="4959350" cy="3719513"/>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7" name="Rectangle 5"/>
          <p:cNvSpPr>
            <a:spLocks noGrp="1" noChangeArrowheads="1"/>
          </p:cNvSpPr>
          <p:nvPr>
            <p:ph type="body" sz="quarter" idx="3"/>
          </p:nvPr>
        </p:nvSpPr>
        <p:spPr bwMode="auto">
          <a:xfrm>
            <a:off x="906463" y="4714875"/>
            <a:ext cx="4984750" cy="4465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985" tIns="47992" rIns="95985" bIns="47992"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3078" name="Rectangle 6"/>
          <p:cNvSpPr>
            <a:spLocks noGrp="1" noChangeArrowheads="1"/>
          </p:cNvSpPr>
          <p:nvPr>
            <p:ph type="ftr" sz="quarter" idx="4"/>
          </p:nvPr>
        </p:nvSpPr>
        <p:spPr bwMode="auto">
          <a:xfrm>
            <a:off x="0" y="9431338"/>
            <a:ext cx="29432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985" tIns="47992" rIns="95985" bIns="47992" numCol="1" anchor="b"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9" name="Rectangle 7"/>
          <p:cNvSpPr>
            <a:spLocks noGrp="1" noChangeArrowheads="1"/>
          </p:cNvSpPr>
          <p:nvPr>
            <p:ph type="sldNum" sz="quarter" idx="5"/>
          </p:nvPr>
        </p:nvSpPr>
        <p:spPr bwMode="auto">
          <a:xfrm>
            <a:off x="3854450" y="9431338"/>
            <a:ext cx="29432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985" tIns="47992" rIns="95985" bIns="47992" numCol="1" anchor="b" anchorCtr="0" compatLnSpc="1">
            <a:prstTxWarp prst="textNoShape">
              <a:avLst/>
            </a:prstTxWarp>
          </a:bodyPr>
          <a:lstStyle>
            <a:lvl1pPr algn="r" defTabSz="958850" eaLnBrk="0" hangingPunct="0">
              <a:defRPr sz="1100">
                <a:latin typeface="Times New Roman" panose="02020603050405020304" pitchFamily="18" charset="0"/>
              </a:defRPr>
            </a:lvl1pPr>
          </a:lstStyle>
          <a:p>
            <a:fld id="{8F9C8E75-16DE-4E1D-BDD8-F5B7ED798E16}" type="slidenum">
              <a:rPr lang="fr-FR" altLang="fr-FR"/>
              <a:pPr/>
              <a:t>‹N°›</a:t>
            </a:fld>
            <a:endParaRPr lang="fr-FR" altLang="fr-FR"/>
          </a:p>
        </p:txBody>
      </p:sp>
    </p:spTree>
    <p:extLst>
      <p:ext uri="{BB962C8B-B14F-4D97-AF65-F5344CB8AC3E}">
        <p14:creationId xmlns:p14="http://schemas.microsoft.com/office/powerpoint/2010/main" val="8290387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dirty="0" smtClean="0">
              <a:cs typeface="+mn-cs"/>
            </a:endParaRPr>
          </a:p>
        </p:txBody>
      </p:sp>
    </p:spTree>
    <p:extLst>
      <p:ext uri="{BB962C8B-B14F-4D97-AF65-F5344CB8AC3E}">
        <p14:creationId xmlns:p14="http://schemas.microsoft.com/office/powerpoint/2010/main" val="1910991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11</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520646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382269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17</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34026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46894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4</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972814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821870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6</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957415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7</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753103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8</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38323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9</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787044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10</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972446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1795" name="Rectangle 3"/>
          <p:cNvSpPr>
            <a:spLocks noGrp="1" noChangeArrowheads="1"/>
          </p:cNvSpPr>
          <p:nvPr>
            <p:ph type="ctrTitle"/>
          </p:nvPr>
        </p:nvSpPr>
        <p:spPr>
          <a:xfrm>
            <a:off x="323850" y="1268413"/>
            <a:ext cx="8548688" cy="1728787"/>
          </a:xfrm>
          <a:noFill/>
          <a:extLst>
            <a:ext uri="{909E8E84-426E-40dd-AFC4-6F175D3DCCD1}">
              <a14:hiddenFill xmlns="" xmlns:a14="http://schemas.microsoft.com/office/drawing/2010/main">
                <a:solidFill>
                  <a:schemeClr val="accent1"/>
                </a:solidFill>
              </a14:hiddenFill>
            </a:ext>
          </a:extLst>
        </p:spPr>
        <p:txBody>
          <a:bodyPr/>
          <a:lstStyle>
            <a:lvl1pPr algn="ctr">
              <a:defRPr sz="4400"/>
            </a:lvl1pPr>
          </a:lstStyle>
          <a:p>
            <a:pPr lvl="0"/>
            <a:r>
              <a:rPr lang="fr-FR" noProof="0" smtClean="0"/>
              <a:t>Cliquez et modifiez le titre</a:t>
            </a:r>
          </a:p>
        </p:txBody>
      </p:sp>
    </p:spTree>
    <p:extLst>
      <p:ext uri="{BB962C8B-B14F-4D97-AF65-F5344CB8AC3E}">
        <p14:creationId xmlns:p14="http://schemas.microsoft.com/office/powerpoint/2010/main" val="22036491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D4AC1837-0764-4219-ADB0-1EEC0A51ADD6}" type="slidenum">
              <a:rPr lang="fr-FR" altLang="fr-FR"/>
              <a:pPr/>
              <a:t>‹N°›</a:t>
            </a:fld>
            <a:endParaRPr lang="fr-FR" altLang="fr-FR"/>
          </a:p>
        </p:txBody>
      </p:sp>
    </p:spTree>
    <p:extLst>
      <p:ext uri="{BB962C8B-B14F-4D97-AF65-F5344CB8AC3E}">
        <p14:creationId xmlns:p14="http://schemas.microsoft.com/office/powerpoint/2010/main" val="28628540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0"/>
            <a:ext cx="2286000" cy="602138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0" y="0"/>
            <a:ext cx="6705600" cy="60213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38BBCD50-C7F3-46CF-81DE-DF63FB7C7BBA}" type="slidenum">
              <a:rPr lang="fr-FR" altLang="fr-FR"/>
              <a:pPr/>
              <a:t>‹N°›</a:t>
            </a:fld>
            <a:endParaRPr lang="fr-FR" altLang="fr-FR"/>
          </a:p>
        </p:txBody>
      </p:sp>
    </p:spTree>
    <p:extLst>
      <p:ext uri="{BB962C8B-B14F-4D97-AF65-F5344CB8AC3E}">
        <p14:creationId xmlns:p14="http://schemas.microsoft.com/office/powerpoint/2010/main" val="3125887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38225"/>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611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36D9E42E-1EC0-4C85-8D24-6ABF6807C4CA}" type="slidenum">
              <a:rPr lang="fr-FR" altLang="fr-FR"/>
              <a:pPr/>
              <a:t>‹N°›</a:t>
            </a:fld>
            <a:endParaRPr lang="fr-FR" altLang="fr-FR"/>
          </a:p>
        </p:txBody>
      </p:sp>
    </p:spTree>
    <p:extLst>
      <p:ext uri="{BB962C8B-B14F-4D97-AF65-F5344CB8AC3E}">
        <p14:creationId xmlns:p14="http://schemas.microsoft.com/office/powerpoint/2010/main" val="23083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F392C089-C1C8-4E30-AC40-22C6D2A8E37F}" type="slidenum">
              <a:rPr lang="fr-FR" altLang="fr-FR"/>
              <a:pPr/>
              <a:t>‹N°›</a:t>
            </a:fld>
            <a:endParaRPr lang="fr-FR" altLang="fr-FR"/>
          </a:p>
        </p:txBody>
      </p:sp>
    </p:spTree>
    <p:extLst>
      <p:ext uri="{BB962C8B-B14F-4D97-AF65-F5344CB8AC3E}">
        <p14:creationId xmlns:p14="http://schemas.microsoft.com/office/powerpoint/2010/main" val="26349007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72"/>
          <p:cNvSpPr>
            <a:spLocks noGrp="1" noChangeArrowheads="1"/>
          </p:cNvSpPr>
          <p:nvPr>
            <p:ph type="sldNum" sz="quarter" idx="10"/>
          </p:nvPr>
        </p:nvSpPr>
        <p:spPr>
          <a:ln/>
        </p:spPr>
        <p:txBody>
          <a:bodyPr/>
          <a:lstStyle>
            <a:lvl1pPr>
              <a:defRPr/>
            </a:lvl1pPr>
          </a:lstStyle>
          <a:p>
            <a:fld id="{6458346F-EFA9-4975-A62E-269C33C6D566}" type="slidenum">
              <a:rPr lang="fr-FR" altLang="fr-FR"/>
              <a:pPr/>
              <a:t>‹N°›</a:t>
            </a:fld>
            <a:endParaRPr lang="fr-FR" altLang="fr-FR"/>
          </a:p>
        </p:txBody>
      </p:sp>
    </p:spTree>
    <p:extLst>
      <p:ext uri="{BB962C8B-B14F-4D97-AF65-F5344CB8AC3E}">
        <p14:creationId xmlns:p14="http://schemas.microsoft.com/office/powerpoint/2010/main" val="222881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11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AB0F8B3A-24EF-4473-8ECE-0E1DA61F4694}" type="slidenum">
              <a:rPr lang="fr-FR" altLang="fr-FR"/>
              <a:pPr/>
              <a:t>‹N°›</a:t>
            </a:fld>
            <a:endParaRPr lang="fr-FR" altLang="fr-FR"/>
          </a:p>
        </p:txBody>
      </p:sp>
    </p:spTree>
    <p:extLst>
      <p:ext uri="{BB962C8B-B14F-4D97-AF65-F5344CB8AC3E}">
        <p14:creationId xmlns:p14="http://schemas.microsoft.com/office/powerpoint/2010/main" val="1347560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72"/>
          <p:cNvSpPr>
            <a:spLocks noGrp="1" noChangeArrowheads="1"/>
          </p:cNvSpPr>
          <p:nvPr>
            <p:ph type="sldNum" sz="quarter" idx="10"/>
          </p:nvPr>
        </p:nvSpPr>
        <p:spPr>
          <a:ln/>
        </p:spPr>
        <p:txBody>
          <a:bodyPr/>
          <a:lstStyle>
            <a:lvl1pPr>
              <a:defRPr/>
            </a:lvl1pPr>
          </a:lstStyle>
          <a:p>
            <a:fld id="{48A6A307-3008-48B2-B12D-EF5112CF55FC}" type="slidenum">
              <a:rPr lang="fr-FR" altLang="fr-FR"/>
              <a:pPr/>
              <a:t>‹N°›</a:t>
            </a:fld>
            <a:endParaRPr lang="fr-FR" altLang="fr-FR"/>
          </a:p>
        </p:txBody>
      </p:sp>
    </p:spTree>
    <p:extLst>
      <p:ext uri="{BB962C8B-B14F-4D97-AF65-F5344CB8AC3E}">
        <p14:creationId xmlns:p14="http://schemas.microsoft.com/office/powerpoint/2010/main" val="57662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72"/>
          <p:cNvSpPr>
            <a:spLocks noGrp="1" noChangeArrowheads="1"/>
          </p:cNvSpPr>
          <p:nvPr>
            <p:ph type="sldNum" sz="quarter" idx="10"/>
          </p:nvPr>
        </p:nvSpPr>
        <p:spPr>
          <a:ln/>
        </p:spPr>
        <p:txBody>
          <a:bodyPr/>
          <a:lstStyle>
            <a:lvl1pPr>
              <a:defRPr/>
            </a:lvl1pPr>
          </a:lstStyle>
          <a:p>
            <a:fld id="{E3624B3C-8478-4041-83FE-92EF2737DFAC}" type="slidenum">
              <a:rPr lang="fr-FR" altLang="fr-FR"/>
              <a:pPr/>
              <a:t>‹N°›</a:t>
            </a:fld>
            <a:endParaRPr lang="fr-FR" altLang="fr-FR"/>
          </a:p>
        </p:txBody>
      </p:sp>
    </p:spTree>
    <p:extLst>
      <p:ext uri="{BB962C8B-B14F-4D97-AF65-F5344CB8AC3E}">
        <p14:creationId xmlns:p14="http://schemas.microsoft.com/office/powerpoint/2010/main" val="56993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72"/>
          <p:cNvSpPr>
            <a:spLocks noGrp="1" noChangeArrowheads="1"/>
          </p:cNvSpPr>
          <p:nvPr>
            <p:ph type="sldNum" sz="quarter" idx="10"/>
          </p:nvPr>
        </p:nvSpPr>
        <p:spPr>
          <a:ln/>
        </p:spPr>
        <p:txBody>
          <a:bodyPr/>
          <a:lstStyle>
            <a:lvl1pPr>
              <a:defRPr/>
            </a:lvl1pPr>
          </a:lstStyle>
          <a:p>
            <a:fld id="{6BB6BFE3-714C-422B-A254-C14A1262089A}" type="slidenum">
              <a:rPr lang="fr-FR" altLang="fr-FR"/>
              <a:pPr/>
              <a:t>‹N°›</a:t>
            </a:fld>
            <a:endParaRPr lang="fr-FR" altLang="fr-FR"/>
          </a:p>
        </p:txBody>
      </p:sp>
    </p:spTree>
    <p:extLst>
      <p:ext uri="{BB962C8B-B14F-4D97-AF65-F5344CB8AC3E}">
        <p14:creationId xmlns:p14="http://schemas.microsoft.com/office/powerpoint/2010/main" val="1835117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905CFBE6-8F40-4360-B3F3-AA5628F4AAE0}" type="slidenum">
              <a:rPr lang="fr-FR" altLang="fr-FR"/>
              <a:pPr/>
              <a:t>‹N°›</a:t>
            </a:fld>
            <a:endParaRPr lang="fr-FR" altLang="fr-FR"/>
          </a:p>
        </p:txBody>
      </p:sp>
    </p:spTree>
    <p:extLst>
      <p:ext uri="{BB962C8B-B14F-4D97-AF65-F5344CB8AC3E}">
        <p14:creationId xmlns:p14="http://schemas.microsoft.com/office/powerpoint/2010/main" val="353227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F48473CB-9352-4F74-A707-FA2319FD752D}" type="slidenum">
              <a:rPr lang="fr-FR" altLang="fr-FR"/>
              <a:pPr/>
              <a:t>‹N°›</a:t>
            </a:fld>
            <a:endParaRPr lang="fr-FR" altLang="fr-FR"/>
          </a:p>
        </p:txBody>
      </p:sp>
    </p:spTree>
    <p:extLst>
      <p:ext uri="{BB962C8B-B14F-4D97-AF65-F5344CB8AC3E}">
        <p14:creationId xmlns:p14="http://schemas.microsoft.com/office/powerpoint/2010/main" val="2854421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0"/>
            <a:ext cx="9144000" cy="10382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762" tIns="47881" rIns="95762" bIns="47881" numCol="1" anchor="b" anchorCtr="0" compatLnSpc="1">
            <a:prstTxWarp prst="textNoShape">
              <a:avLst/>
            </a:prstTxWarp>
          </a:bodyPr>
          <a:lstStyle/>
          <a:p>
            <a:pPr lvl="0"/>
            <a:r>
              <a:rPr lang="fr-FR" altLang="fr-FR" smtClean="0"/>
              <a:t>Cliquez et modifiez le titre</a:t>
            </a:r>
          </a:p>
        </p:txBody>
      </p:sp>
      <p:sp>
        <p:nvSpPr>
          <p:cNvPr id="160772" name="Rectangle 4"/>
          <p:cNvSpPr>
            <a:spLocks noGrp="1" noChangeArrowheads="1"/>
          </p:cNvSpPr>
          <p:nvPr>
            <p:ph type="body" idx="1"/>
          </p:nvPr>
        </p:nvSpPr>
        <p:spPr bwMode="auto">
          <a:xfrm>
            <a:off x="611188" y="1268413"/>
            <a:ext cx="8229600" cy="4752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762" tIns="47881" rIns="95762" bIns="47881"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60811" name="Text Box 43"/>
          <p:cNvSpPr txBox="1">
            <a:spLocks noChangeArrowheads="1"/>
          </p:cNvSpPr>
          <p:nvPr userDrawn="1"/>
        </p:nvSpPr>
        <p:spPr bwMode="auto">
          <a:xfrm>
            <a:off x="1677988" y="781050"/>
            <a:ext cx="220662" cy="233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078" tIns="41040" rIns="82078" bIns="41040">
            <a:spAutoFit/>
          </a:bodyPr>
          <a:lstStyle>
            <a:lvl1pPr algn="l" defTabSz="820738" eaLnBrk="0" hangingPunct="0">
              <a:defRPr sz="2400">
                <a:solidFill>
                  <a:schemeClr val="tx1"/>
                </a:solidFill>
                <a:latin typeface="Times New Roman" charset="0"/>
                <a:ea typeface="ＭＳ Ｐゴシック" charset="0"/>
              </a:defRPr>
            </a:lvl1pPr>
            <a:lvl2pPr marL="411163" algn="l" defTabSz="820738" eaLnBrk="0" hangingPunct="0">
              <a:defRPr sz="2400">
                <a:solidFill>
                  <a:schemeClr val="tx1"/>
                </a:solidFill>
                <a:latin typeface="Times New Roman" charset="0"/>
                <a:ea typeface="ＭＳ Ｐゴシック" charset="0"/>
              </a:defRPr>
            </a:lvl2pPr>
            <a:lvl3pPr marL="820738" algn="l" defTabSz="820738" eaLnBrk="0" hangingPunct="0">
              <a:defRPr sz="2400">
                <a:solidFill>
                  <a:schemeClr val="tx1"/>
                </a:solidFill>
                <a:latin typeface="Times New Roman" charset="0"/>
                <a:ea typeface="ＭＳ Ｐゴシック" charset="0"/>
              </a:defRPr>
            </a:lvl3pPr>
            <a:lvl4pPr marL="1231900" algn="l" defTabSz="820738" eaLnBrk="0" hangingPunct="0">
              <a:defRPr sz="2400">
                <a:solidFill>
                  <a:schemeClr val="tx1"/>
                </a:solidFill>
                <a:latin typeface="Times New Roman" charset="0"/>
                <a:ea typeface="ＭＳ Ｐゴシック" charset="0"/>
              </a:defRPr>
            </a:lvl4pPr>
            <a:lvl5pPr marL="1639888" algn="l" defTabSz="820738" eaLnBrk="0" hangingPunct="0">
              <a:defRPr sz="2400">
                <a:solidFill>
                  <a:schemeClr val="tx1"/>
                </a:solidFill>
                <a:latin typeface="Times New Roman" charset="0"/>
                <a:ea typeface="ＭＳ Ｐゴシック" charset="0"/>
              </a:defRPr>
            </a:lvl5pPr>
            <a:lvl6pPr marL="2097088" defTabSz="820738" eaLnBrk="0" fontAlgn="base" hangingPunct="0">
              <a:spcBef>
                <a:spcPct val="0"/>
              </a:spcBef>
              <a:spcAft>
                <a:spcPct val="0"/>
              </a:spcAft>
              <a:defRPr sz="2400">
                <a:solidFill>
                  <a:schemeClr val="tx1"/>
                </a:solidFill>
                <a:latin typeface="Times New Roman" charset="0"/>
                <a:ea typeface="ＭＳ Ｐゴシック" charset="0"/>
              </a:defRPr>
            </a:lvl6pPr>
            <a:lvl7pPr marL="2554288" defTabSz="820738" eaLnBrk="0" fontAlgn="base" hangingPunct="0">
              <a:spcBef>
                <a:spcPct val="0"/>
              </a:spcBef>
              <a:spcAft>
                <a:spcPct val="0"/>
              </a:spcAft>
              <a:defRPr sz="2400">
                <a:solidFill>
                  <a:schemeClr val="tx1"/>
                </a:solidFill>
                <a:latin typeface="Times New Roman" charset="0"/>
                <a:ea typeface="ＭＳ Ｐゴシック" charset="0"/>
              </a:defRPr>
            </a:lvl7pPr>
            <a:lvl8pPr marL="3011488" defTabSz="820738" eaLnBrk="0" fontAlgn="base" hangingPunct="0">
              <a:spcBef>
                <a:spcPct val="0"/>
              </a:spcBef>
              <a:spcAft>
                <a:spcPct val="0"/>
              </a:spcAft>
              <a:defRPr sz="2400">
                <a:solidFill>
                  <a:schemeClr val="tx1"/>
                </a:solidFill>
                <a:latin typeface="Times New Roman" charset="0"/>
                <a:ea typeface="ＭＳ Ｐゴシック" charset="0"/>
              </a:defRPr>
            </a:lvl8pPr>
            <a:lvl9pPr marL="3468688" defTabSz="82073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fr-FR" sz="1500" smtClean="0">
              <a:latin typeface="Arial" charset="0"/>
              <a:cs typeface="Arial Unicode MS" charset="0"/>
            </a:endParaRPr>
          </a:p>
        </p:txBody>
      </p:sp>
      <p:sp>
        <p:nvSpPr>
          <p:cNvPr id="1029" name="Rectangle 46"/>
          <p:cNvSpPr>
            <a:spLocks noChangeArrowheads="1"/>
          </p:cNvSpPr>
          <p:nvPr userDrawn="1"/>
        </p:nvSpPr>
        <p:spPr bwMode="auto">
          <a:xfrm>
            <a:off x="2700338" y="6453188"/>
            <a:ext cx="3889375" cy="21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2087" tIns="41042" rIns="82087" bIns="41042"/>
          <a:lstStyle>
            <a:lvl1pPr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1pPr>
            <a:lvl2pPr marL="742950" indent="-28575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2pPr>
            <a:lvl3pPr marL="11430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3pPr>
            <a:lvl4pPr marL="16002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4pPr>
            <a:lvl5pPr marL="20574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50000"/>
              </a:spcBef>
            </a:pPr>
            <a:r>
              <a:rPr lang="fr-FR" altLang="fr-FR" sz="1000" b="1" dirty="0" smtClean="0">
                <a:solidFill>
                  <a:schemeClr val="accent1"/>
                </a:solidFill>
                <a:latin typeface="Helvetica" panose="020B0604020202020204" pitchFamily="34" charset="0"/>
              </a:rPr>
              <a:t>Formation</a:t>
            </a:r>
            <a:r>
              <a:rPr lang="fr-FR" altLang="fr-FR" sz="1000" b="1" baseline="0" dirty="0" smtClean="0">
                <a:solidFill>
                  <a:schemeClr val="accent1"/>
                </a:solidFill>
                <a:latin typeface="Helvetica" panose="020B0604020202020204" pitchFamily="34" charset="0"/>
              </a:rPr>
              <a:t> Opérationnelle Spécialisée RCCI</a:t>
            </a:r>
            <a:endParaRPr lang="fr-FR" altLang="fr-FR" sz="1000" b="1" dirty="0">
              <a:solidFill>
                <a:schemeClr val="accent1"/>
              </a:solidFill>
              <a:latin typeface="Helvetica" panose="020B0604020202020204" pitchFamily="34" charset="0"/>
            </a:endParaRPr>
          </a:p>
        </p:txBody>
      </p:sp>
      <p:sp>
        <p:nvSpPr>
          <p:cNvPr id="160840" name="Rectangle 72"/>
          <p:cNvSpPr>
            <a:spLocks noGrp="1" noChangeArrowheads="1"/>
          </p:cNvSpPr>
          <p:nvPr>
            <p:ph type="sldNum" sz="quarter" idx="4"/>
          </p:nvPr>
        </p:nvSpPr>
        <p:spPr bwMode="auto">
          <a:xfrm>
            <a:off x="179388" y="6453188"/>
            <a:ext cx="444500" cy="268287"/>
          </a:xfrm>
          <a:prstGeom prst="rect">
            <a:avLst/>
          </a:prstGeom>
          <a:solidFill>
            <a:srgbClr val="1A212B"/>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200" b="1">
                <a:solidFill>
                  <a:schemeClr val="bg1"/>
                </a:solidFill>
                <a:latin typeface="Helvetica" panose="020B0604020202020204" pitchFamily="34" charset="0"/>
              </a:defRPr>
            </a:lvl1pPr>
          </a:lstStyle>
          <a:p>
            <a:fld id="{C7F94870-0A8C-4561-B40E-1910D44F5237}" type="slidenum">
              <a:rPr lang="fr-FR" altLang="fr-FR"/>
              <a:pPr/>
              <a:t>‹N°›</a:t>
            </a:fld>
            <a:endParaRPr lang="fr-FR" altLang="fr-FR"/>
          </a:p>
        </p:txBody>
      </p:sp>
      <p:pic>
        <p:nvPicPr>
          <p:cNvPr id="1031" name="Image 8" descr="LOGO-SDIS-RVB.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57938" y="5084763"/>
            <a:ext cx="3770312"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9"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iming>
    <p:tnLst>
      <p:par>
        <p:cTn id="1" dur="indefinite" restart="never" nodeType="tmRoot"/>
      </p:par>
    </p:tnLst>
  </p:timing>
  <p:hf hdr="0" ftr="0" dt="0"/>
  <p:txStyles>
    <p:titleStyle>
      <a:lvl1pPr algn="l" defTabSz="957263" rtl="0" eaLnBrk="0" fontAlgn="base" hangingPunct="0">
        <a:spcBef>
          <a:spcPct val="0"/>
        </a:spcBef>
        <a:spcAft>
          <a:spcPct val="0"/>
        </a:spcAft>
        <a:defRPr sz="3600" b="1">
          <a:solidFill>
            <a:schemeClr val="bg1"/>
          </a:solidFill>
          <a:latin typeface="Helvetica"/>
          <a:ea typeface="+mj-ea"/>
          <a:cs typeface="Helvetica"/>
        </a:defRPr>
      </a:lvl1pPr>
      <a:lvl2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2pPr>
      <a:lvl3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3pPr>
      <a:lvl4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4pPr>
      <a:lvl5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5pPr>
      <a:lvl6pPr marL="457200" algn="l" defTabSz="957263" rtl="0" fontAlgn="base">
        <a:spcBef>
          <a:spcPct val="0"/>
        </a:spcBef>
        <a:spcAft>
          <a:spcPct val="0"/>
        </a:spcAft>
        <a:defRPr sz="3600" b="1">
          <a:solidFill>
            <a:schemeClr val="bg1"/>
          </a:solidFill>
          <a:latin typeface="Arial" charset="0"/>
          <a:ea typeface="ＭＳ Ｐゴシック" charset="0"/>
        </a:defRPr>
      </a:lvl6pPr>
      <a:lvl7pPr marL="914400" algn="l" defTabSz="957263" rtl="0" fontAlgn="base">
        <a:spcBef>
          <a:spcPct val="0"/>
        </a:spcBef>
        <a:spcAft>
          <a:spcPct val="0"/>
        </a:spcAft>
        <a:defRPr sz="3600" b="1">
          <a:solidFill>
            <a:schemeClr val="bg1"/>
          </a:solidFill>
          <a:latin typeface="Arial" charset="0"/>
          <a:ea typeface="ＭＳ Ｐゴシック" charset="0"/>
        </a:defRPr>
      </a:lvl7pPr>
      <a:lvl8pPr marL="1371600" algn="l" defTabSz="957263" rtl="0" fontAlgn="base">
        <a:spcBef>
          <a:spcPct val="0"/>
        </a:spcBef>
        <a:spcAft>
          <a:spcPct val="0"/>
        </a:spcAft>
        <a:defRPr sz="3600" b="1">
          <a:solidFill>
            <a:schemeClr val="bg1"/>
          </a:solidFill>
          <a:latin typeface="Arial" charset="0"/>
          <a:ea typeface="ＭＳ Ｐゴシック" charset="0"/>
        </a:defRPr>
      </a:lvl8pPr>
      <a:lvl9pPr marL="1828800" algn="l" defTabSz="957263" rtl="0" fontAlgn="base">
        <a:spcBef>
          <a:spcPct val="0"/>
        </a:spcBef>
        <a:spcAft>
          <a:spcPct val="0"/>
        </a:spcAft>
        <a:defRPr sz="3600" b="1">
          <a:solidFill>
            <a:schemeClr val="bg1"/>
          </a:solidFill>
          <a:latin typeface="Arial" charset="0"/>
          <a:ea typeface="ＭＳ Ｐゴシック" charset="0"/>
        </a:defRPr>
      </a:lvl9pPr>
    </p:titleStyle>
    <p:bodyStyle>
      <a:lvl1pPr marL="358775" indent="-358775" algn="l" defTabSz="957263" rtl="0" eaLnBrk="0" fontAlgn="base" hangingPunct="0">
        <a:spcBef>
          <a:spcPct val="20000"/>
        </a:spcBef>
        <a:spcAft>
          <a:spcPct val="0"/>
        </a:spcAft>
        <a:buClr>
          <a:srgbClr val="1212EE"/>
        </a:buClr>
        <a:buSzPct val="70000"/>
        <a:buFont typeface="Wingdings" panose="05000000000000000000" pitchFamily="2" charset="2"/>
        <a:buChar char="l"/>
        <a:defRPr sz="2800" b="1">
          <a:solidFill>
            <a:schemeClr val="accent1"/>
          </a:solidFill>
          <a:latin typeface="Helvetica"/>
          <a:ea typeface="+mn-ea"/>
          <a:cs typeface="Helvetica"/>
        </a:defRPr>
      </a:lvl1pPr>
      <a:lvl2pPr marL="725488" indent="-365125" algn="l" defTabSz="957263" rtl="0" eaLnBrk="0" fontAlgn="base" hangingPunct="0">
        <a:spcBef>
          <a:spcPct val="20000"/>
        </a:spcBef>
        <a:spcAft>
          <a:spcPct val="0"/>
        </a:spcAft>
        <a:buClr>
          <a:srgbClr val="009EE0"/>
        </a:buClr>
        <a:buSzPct val="70000"/>
        <a:buFont typeface="Wingdings" panose="05000000000000000000" pitchFamily="2" charset="2"/>
        <a:buChar char="l"/>
        <a:defRPr sz="2300">
          <a:solidFill>
            <a:schemeClr val="tx1"/>
          </a:solidFill>
          <a:latin typeface="Helvetica"/>
          <a:ea typeface="+mn-ea"/>
          <a:cs typeface="Helvetica"/>
        </a:defRPr>
      </a:lvl2pPr>
      <a:lvl3pPr marL="1035050" indent="-307975" algn="l" defTabSz="957263" rtl="0" eaLnBrk="0" fontAlgn="base" hangingPunct="0">
        <a:spcBef>
          <a:spcPct val="20000"/>
        </a:spcBef>
        <a:spcAft>
          <a:spcPct val="0"/>
        </a:spcAft>
        <a:buClr>
          <a:srgbClr val="00CCFF"/>
        </a:buClr>
        <a:buSzPct val="70000"/>
        <a:buFont typeface="Wingdings" panose="05000000000000000000" pitchFamily="2" charset="2"/>
        <a:buChar char="l"/>
        <a:defRPr sz="2100">
          <a:solidFill>
            <a:schemeClr val="tx1"/>
          </a:solidFill>
          <a:latin typeface="Helvetica"/>
          <a:ea typeface="+mn-ea"/>
          <a:cs typeface="Helvetica"/>
        </a:defRPr>
      </a:lvl3pPr>
      <a:lvl4pPr marL="1341438" indent="-304800" algn="l" defTabSz="957263" rtl="0" eaLnBrk="0" fontAlgn="base" hangingPunct="0">
        <a:spcBef>
          <a:spcPct val="20000"/>
        </a:spcBef>
        <a:spcAft>
          <a:spcPct val="0"/>
        </a:spcAft>
        <a:buClr>
          <a:schemeClr val="tx2"/>
        </a:buClr>
        <a:buSzPct val="75000"/>
        <a:buFont typeface="Wingdings" panose="05000000000000000000" pitchFamily="2" charset="2"/>
        <a:buChar char="§"/>
        <a:defRPr sz="1900">
          <a:solidFill>
            <a:schemeClr val="tx1"/>
          </a:solidFill>
          <a:latin typeface="Helvetica"/>
          <a:ea typeface="+mn-ea"/>
          <a:cs typeface="Helvetica"/>
        </a:defRPr>
      </a:lvl4pPr>
      <a:lvl5pPr marL="1674813" indent="-330200" algn="l" defTabSz="957263" rtl="0" eaLnBrk="0" fontAlgn="base" hangingPunct="0">
        <a:spcBef>
          <a:spcPct val="20000"/>
        </a:spcBef>
        <a:spcAft>
          <a:spcPct val="0"/>
        </a:spcAft>
        <a:buClr>
          <a:schemeClr val="folHlink"/>
        </a:buClr>
        <a:buSzPct val="80000"/>
        <a:buFont typeface="Wingdings" panose="05000000000000000000" pitchFamily="2" charset="2"/>
        <a:buChar char="§"/>
        <a:defRPr sz="1900">
          <a:solidFill>
            <a:schemeClr val="tx1"/>
          </a:solidFill>
          <a:latin typeface="Helvetica"/>
          <a:ea typeface="+mn-ea"/>
          <a:cs typeface="Helvetica"/>
        </a:defRPr>
      </a:lvl5pPr>
      <a:lvl6pPr marL="21320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6pPr>
      <a:lvl7pPr marL="25892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7pPr>
      <a:lvl8pPr marL="30464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8pPr>
      <a:lvl9pPr marL="35036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12B"/>
        </a:solidFill>
        <a:effectLst/>
      </p:bgPr>
    </p:bg>
    <p:spTree>
      <p:nvGrpSpPr>
        <p:cNvPr id="1" name=""/>
        <p:cNvGrpSpPr/>
        <p:nvPr/>
      </p:nvGrpSpPr>
      <p:grpSpPr>
        <a:xfrm>
          <a:off x="0" y="0"/>
          <a:ext cx="0" cy="0"/>
          <a:chOff x="0" y="0"/>
          <a:chExt cx="0" cy="0"/>
        </a:xfrm>
      </p:grpSpPr>
      <p:pic>
        <p:nvPicPr>
          <p:cNvPr id="15362" name="Imag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5" y="1622425"/>
            <a:ext cx="939482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re 1"/>
          <p:cNvSpPr>
            <a:spLocks noGrp="1"/>
          </p:cNvSpPr>
          <p:nvPr>
            <p:ph type="ctrTitle"/>
          </p:nvPr>
        </p:nvSpPr>
        <p:spPr>
          <a:xfrm>
            <a:off x="0" y="26988"/>
            <a:ext cx="9144000" cy="1530350"/>
          </a:xfrm>
          <a:noFill/>
          <a:extLst>
            <a:ext uri="{909E8E84-426E-40DD-AFC4-6F175D3DCCD1}">
              <a14:hiddenFill xmlns:a14="http://schemas.microsoft.com/office/drawing/2010/main">
                <a:solidFill>
                  <a:schemeClr val="accent1"/>
                </a:solidFill>
              </a14:hiddenFill>
            </a:ext>
          </a:extLst>
        </p:spPr>
        <p:txBody>
          <a:bodyPr anchor="ctr" anchorCtr="1"/>
          <a:lstStyle/>
          <a:p>
            <a:pPr>
              <a:defRPr/>
            </a:pPr>
            <a:r>
              <a:rPr lang="fr-FR" altLang="fr-FR" dirty="0" smtClean="0">
                <a:latin typeface="Helvetica" panose="020B0604020202020204" pitchFamily="34" charset="0"/>
              </a:rPr>
              <a:t/>
            </a:r>
            <a:br>
              <a:rPr lang="fr-FR" altLang="fr-FR" dirty="0" smtClean="0">
                <a:latin typeface="Helvetica" panose="020B0604020202020204" pitchFamily="34" charset="0"/>
              </a:rPr>
            </a:br>
            <a:r>
              <a:rPr lang="fr-FR" altLang="fr-FR" dirty="0">
                <a:latin typeface="Helvetica" panose="020B0604020202020204" pitchFamily="34" charset="0"/>
              </a:rPr>
              <a:t/>
            </a:r>
            <a:br>
              <a:rPr lang="fr-FR" altLang="fr-FR" dirty="0">
                <a:latin typeface="Helvetica" panose="020B0604020202020204" pitchFamily="34" charset="0"/>
              </a:rPr>
            </a:br>
            <a:r>
              <a:rPr lang="fr-FR" sz="2400" i="1" dirty="0">
                <a:ln w="50800"/>
              </a:rPr>
              <a:t>REX / RCCI </a:t>
            </a:r>
            <a:br>
              <a:rPr lang="fr-FR" sz="2400" i="1" dirty="0">
                <a:ln w="50800"/>
              </a:rPr>
            </a:br>
            <a:r>
              <a:rPr lang="fr-FR" sz="2400" i="1" dirty="0">
                <a:ln w="50800"/>
              </a:rPr>
              <a:t>FEU D’IMMEUBLE D’HABITATION</a:t>
            </a:r>
            <a:br>
              <a:rPr lang="fr-FR" sz="2400" i="1" dirty="0">
                <a:ln w="50800"/>
              </a:rPr>
            </a:br>
            <a:r>
              <a:rPr lang="fr-FR" sz="2400" i="1" dirty="0">
                <a:ln w="50800"/>
              </a:rPr>
              <a:t>Rue Auguste Renoir à MONTBRISON</a:t>
            </a:r>
            <a:br>
              <a:rPr lang="fr-FR" sz="2400" i="1" dirty="0">
                <a:ln w="50800"/>
              </a:rPr>
            </a:br>
            <a:r>
              <a:rPr lang="fr-FR" sz="2400" i="1" dirty="0">
                <a:ln w="50800"/>
              </a:rPr>
              <a:t>Le 4 Septembre 2013 à 23h20</a:t>
            </a:r>
            <a:r>
              <a:rPr lang="fr-FR" sz="2800" i="1" dirty="0">
                <a:ln w="50800"/>
                <a:solidFill>
                  <a:srgbClr val="0000FF"/>
                </a:solidFill>
              </a:rPr>
              <a:t/>
            </a:r>
            <a:br>
              <a:rPr lang="fr-FR" sz="2800" i="1" dirty="0">
                <a:ln w="50800"/>
                <a:solidFill>
                  <a:srgbClr val="0000FF"/>
                </a:solidFill>
              </a:rPr>
            </a:br>
            <a:r>
              <a:rPr lang="fr-FR" sz="2800" kern="1200" dirty="0">
                <a:ln w="50800"/>
                <a:solidFill>
                  <a:srgbClr val="0070C0"/>
                </a:solidFill>
                <a:latin typeface="Arial" charset="0"/>
                <a:ea typeface="+mn-ea"/>
                <a:cs typeface="Arial" charset="0"/>
              </a:rPr>
              <a:t/>
            </a:r>
            <a:br>
              <a:rPr lang="fr-FR" sz="2800" kern="1200" dirty="0">
                <a:ln w="50800"/>
                <a:solidFill>
                  <a:srgbClr val="0070C0"/>
                </a:solidFill>
                <a:latin typeface="Arial" charset="0"/>
                <a:ea typeface="+mn-ea"/>
                <a:cs typeface="Arial" charset="0"/>
              </a:rPr>
            </a:br>
            <a:endParaRPr lang="fr-FR" altLang="fr-FR" dirty="0" smtClean="0">
              <a:latin typeface="Helvetica" panose="020B0604020202020204" pitchFamily="34" charset="0"/>
            </a:endParaRPr>
          </a:p>
        </p:txBody>
      </p:sp>
      <p:sp>
        <p:nvSpPr>
          <p:cNvPr id="15364" name="ZoneTexte 1"/>
          <p:cNvSpPr txBox="1">
            <a:spLocks noChangeArrowheads="1"/>
          </p:cNvSpPr>
          <p:nvPr/>
        </p:nvSpPr>
        <p:spPr bwMode="auto">
          <a:xfrm>
            <a:off x="6373813" y="9239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endParaRPr lang="fr-FR" altLang="fr-FR"/>
          </a:p>
        </p:txBody>
      </p:sp>
      <p:pic>
        <p:nvPicPr>
          <p:cNvPr id="1536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5143593"/>
            <a:ext cx="2165901" cy="96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txBox="1">
            <a:spLocks/>
          </p:cNvSpPr>
          <p:nvPr/>
        </p:nvSpPr>
        <p:spPr bwMode="auto">
          <a:xfrm>
            <a:off x="3707904" y="2420888"/>
            <a:ext cx="244827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5400" dirty="0" smtClean="0">
                <a:solidFill>
                  <a:srgbClr val="FFFF00"/>
                </a:solidFill>
                <a:latin typeface="Helvetica" panose="020B0604020202020204" pitchFamily="34" charset="0"/>
              </a:rPr>
              <a:t>R.C.C.I</a:t>
            </a:r>
            <a:endParaRPr lang="fr-FR" altLang="fr-FR" sz="5400" dirty="0">
              <a:solidFill>
                <a:srgbClr val="FFFF00"/>
              </a:solidFill>
              <a:latin typeface="Helvetica" panose="020B0604020202020204" pitchFamily="34" charset="0"/>
            </a:endParaRPr>
          </a:p>
        </p:txBody>
      </p:sp>
      <p:sp>
        <p:nvSpPr>
          <p:cNvPr id="11" name="Titre 1"/>
          <p:cNvSpPr txBox="1">
            <a:spLocks/>
          </p:cNvSpPr>
          <p:nvPr/>
        </p:nvSpPr>
        <p:spPr bwMode="auto">
          <a:xfrm>
            <a:off x="3635896" y="3356992"/>
            <a:ext cx="2715311" cy="59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dirty="0" smtClean="0">
                <a:solidFill>
                  <a:srgbClr val="FFFF00"/>
                </a:solidFill>
                <a:latin typeface="Helvetica" panose="020B0604020202020204" pitchFamily="34" charset="0"/>
              </a:rPr>
              <a:t>R</a:t>
            </a:r>
            <a:r>
              <a:rPr lang="fr-FR" altLang="fr-FR" dirty="0" smtClean="0">
                <a:solidFill>
                  <a:schemeClr val="bg1"/>
                </a:solidFill>
                <a:latin typeface="Helvetica" panose="020B0604020202020204" pitchFamily="34" charset="0"/>
              </a:rPr>
              <a:t>echerche des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auses</a:t>
            </a:r>
          </a:p>
          <a:p>
            <a:pPr eaLnBrk="1" hangingPunct="1"/>
            <a:r>
              <a:rPr lang="fr-FR" altLang="fr-FR" dirty="0">
                <a:solidFill>
                  <a:schemeClr val="bg1"/>
                </a:solidFill>
                <a:latin typeface="Helvetica" panose="020B0604020202020204" pitchFamily="34" charset="0"/>
              </a:rPr>
              <a:t>e</a:t>
            </a:r>
            <a:r>
              <a:rPr lang="fr-FR" altLang="fr-FR" dirty="0" smtClean="0">
                <a:solidFill>
                  <a:schemeClr val="bg1"/>
                </a:solidFill>
                <a:latin typeface="Helvetica" panose="020B0604020202020204" pitchFamily="34" charset="0"/>
              </a:rPr>
              <a:t>t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irconstances d’</a:t>
            </a:r>
            <a:r>
              <a:rPr lang="fr-FR" altLang="fr-FR" dirty="0" smtClean="0">
                <a:solidFill>
                  <a:srgbClr val="FFFF00"/>
                </a:solidFill>
                <a:latin typeface="Helvetica" panose="020B0604020202020204" pitchFamily="34" charset="0"/>
              </a:rPr>
              <a:t>I</a:t>
            </a:r>
            <a:r>
              <a:rPr lang="fr-FR" altLang="fr-FR" dirty="0" smtClean="0">
                <a:solidFill>
                  <a:schemeClr val="bg1"/>
                </a:solidFill>
                <a:latin typeface="Helvetica" panose="020B0604020202020204" pitchFamily="34" charset="0"/>
              </a:rPr>
              <a:t>ncendie</a:t>
            </a:r>
            <a:endParaRPr lang="fr-FR" altLang="fr-FR" dirty="0">
              <a:solidFill>
                <a:schemeClr val="bg1"/>
              </a:solidFill>
              <a:latin typeface="Helvetica" panose="020B0604020202020204" pitchFamily="34" charset="0"/>
            </a:endParaRPr>
          </a:p>
        </p:txBody>
      </p:sp>
      <p:sp>
        <p:nvSpPr>
          <p:cNvPr id="13" name="Titre 1"/>
          <p:cNvSpPr txBox="1">
            <a:spLocks/>
          </p:cNvSpPr>
          <p:nvPr/>
        </p:nvSpPr>
        <p:spPr bwMode="auto">
          <a:xfrm>
            <a:off x="3707904" y="2060848"/>
            <a:ext cx="2736304"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eaLnBrk="1" hangingPunct="1"/>
            <a:r>
              <a:rPr lang="fr-FR" altLang="fr-FR" sz="1100" dirty="0" smtClean="0">
                <a:solidFill>
                  <a:schemeClr val="bg1">
                    <a:lumMod val="50000"/>
                  </a:schemeClr>
                </a:solidFill>
                <a:latin typeface="Helvetica" panose="020B0604020202020204" pitchFamily="34" charset="0"/>
              </a:rPr>
              <a:t>Formation Opérationnelle Spécialisée</a:t>
            </a:r>
            <a:endParaRPr lang="fr-FR" altLang="fr-FR" sz="1100" dirty="0">
              <a:solidFill>
                <a:schemeClr val="bg1">
                  <a:lumMod val="50000"/>
                </a:schemeClr>
              </a:solidFill>
              <a:latin typeface="Helvetica" panose="020B0604020202020204" pitchFamily="34" charset="0"/>
            </a:endParaRPr>
          </a:p>
        </p:txBody>
      </p:sp>
      <p:pic>
        <p:nvPicPr>
          <p:cNvPr id="12" name="Image 11" descr="DSC0505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2132856"/>
            <a:ext cx="2703514" cy="18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LAURENT\Pictures\RCCI 61 MTB\Incendie Montbrison (photo F. Perrot)-118404 septembre 2013.jpg"/>
          <p:cNvPicPr>
            <a:picLocks noChangeAspect="1" noChangeArrowheads="1"/>
          </p:cNvPicPr>
          <p:nvPr/>
        </p:nvPicPr>
        <p:blipFill>
          <a:blip r:embed="rId5" cstate="print"/>
          <a:srcRect/>
          <a:stretch>
            <a:fillRect/>
          </a:stretch>
        </p:blipFill>
        <p:spPr bwMode="auto">
          <a:xfrm>
            <a:off x="971600" y="2132856"/>
            <a:ext cx="2592288" cy="1728577"/>
          </a:xfrm>
          <a:prstGeom prst="rect">
            <a:avLst/>
          </a:prstGeom>
          <a:noFill/>
          <a:ln w="19050">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10</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dirty="0">
                <a:solidFill>
                  <a:srgbClr val="FFFF00"/>
                </a:solidFill>
              </a:rPr>
              <a:t>Base du  V  en sortie de </a:t>
            </a:r>
            <a:r>
              <a:rPr lang="fr-FR" dirty="0" smtClean="0">
                <a:solidFill>
                  <a:srgbClr val="FFFF00"/>
                </a:solidFill>
              </a:rPr>
              <a:t>gaine:</a:t>
            </a:r>
            <a:endParaRPr lang="fr-FR" dirty="0">
              <a:solidFill>
                <a:srgbClr val="FFFF00"/>
              </a:solidFill>
            </a:endParaRPr>
          </a:p>
        </p:txBody>
      </p:sp>
      <p:pic>
        <p:nvPicPr>
          <p:cNvPr id="16" name="Image 2" descr="DSC05398.JPG"/>
          <p:cNvPicPr>
            <a:picLocks noChangeAspect="1"/>
          </p:cNvPicPr>
          <p:nvPr/>
        </p:nvPicPr>
        <p:blipFill>
          <a:blip r:embed="rId3" cstate="print"/>
          <a:srcRect/>
          <a:stretch>
            <a:fillRect/>
          </a:stretch>
        </p:blipFill>
        <p:spPr bwMode="auto">
          <a:xfrm>
            <a:off x="1187314" y="1096061"/>
            <a:ext cx="6769372" cy="4531186"/>
          </a:xfrm>
          <a:prstGeom prst="rect">
            <a:avLst/>
          </a:prstGeom>
          <a:noFill/>
          <a:ln w="19050">
            <a:solidFill>
              <a:srgbClr val="FFFF00"/>
            </a:solidFill>
            <a:miter lim="800000"/>
            <a:headEnd/>
            <a:tailEnd/>
          </a:ln>
        </p:spPr>
      </p:pic>
      <p:sp>
        <p:nvSpPr>
          <p:cNvPr id="17" name="Flèche à angle droit 16"/>
          <p:cNvSpPr/>
          <p:nvPr/>
        </p:nvSpPr>
        <p:spPr>
          <a:xfrm rot="9305688" flipH="1">
            <a:off x="3847375" y="2971726"/>
            <a:ext cx="465137" cy="434975"/>
          </a:xfrm>
          <a:prstGeom prst="ben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8" name="Connecteur droit 17"/>
          <p:cNvCxnSpPr/>
          <p:nvPr/>
        </p:nvCxnSpPr>
        <p:spPr>
          <a:xfrm>
            <a:off x="1580805" y="1805841"/>
            <a:ext cx="1871662" cy="1079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4079943" y="1858438"/>
            <a:ext cx="719137" cy="863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ZoneTexte 21"/>
          <p:cNvSpPr txBox="1">
            <a:spLocks noChangeArrowheads="1"/>
          </p:cNvSpPr>
          <p:nvPr/>
        </p:nvSpPr>
        <p:spPr bwMode="auto">
          <a:xfrm>
            <a:off x="3240733" y="2105294"/>
            <a:ext cx="792162" cy="369888"/>
          </a:xfrm>
          <a:prstGeom prst="rect">
            <a:avLst/>
          </a:prstGeom>
          <a:solidFill>
            <a:schemeClr val="bg1"/>
          </a:solidFill>
          <a:ln w="25400">
            <a:solidFill>
              <a:srgbClr val="FF0000"/>
            </a:solidFill>
            <a:miter lim="800000"/>
            <a:headEnd/>
            <a:tailEnd/>
          </a:ln>
        </p:spPr>
        <p:txBody>
          <a:bodyPr>
            <a:spAutoFit/>
          </a:bodyPr>
          <a:lstStyle/>
          <a:p>
            <a:pPr algn="ctr"/>
            <a:r>
              <a:rPr lang="fr-FR" dirty="0"/>
              <a:t>« V »</a:t>
            </a:r>
          </a:p>
        </p:txBody>
      </p:sp>
      <p:cxnSp>
        <p:nvCxnSpPr>
          <p:cNvPr id="21" name="Connecteur droit avec flèche 20"/>
          <p:cNvCxnSpPr/>
          <p:nvPr/>
        </p:nvCxnSpPr>
        <p:spPr>
          <a:xfrm flipH="1">
            <a:off x="4876361" y="2856256"/>
            <a:ext cx="1158875" cy="8540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ZoneTexte 10"/>
          <p:cNvSpPr txBox="1">
            <a:spLocks noChangeArrowheads="1"/>
          </p:cNvSpPr>
          <p:nvPr/>
        </p:nvSpPr>
        <p:spPr bwMode="auto">
          <a:xfrm>
            <a:off x="6042196" y="2673350"/>
            <a:ext cx="1655763" cy="338137"/>
          </a:xfrm>
          <a:prstGeom prst="rect">
            <a:avLst/>
          </a:prstGeom>
          <a:solidFill>
            <a:schemeClr val="bg1"/>
          </a:solidFill>
          <a:ln w="25400">
            <a:solidFill>
              <a:srgbClr val="FF0000"/>
            </a:solidFill>
            <a:miter lim="800000"/>
            <a:headEnd/>
            <a:tailEnd/>
          </a:ln>
        </p:spPr>
        <p:txBody>
          <a:bodyPr>
            <a:spAutoFit/>
          </a:bodyPr>
          <a:lstStyle/>
          <a:p>
            <a:pPr algn="ctr"/>
            <a:r>
              <a:rPr lang="fr-FR" sz="1600"/>
              <a:t>Dépôt de suie</a:t>
            </a:r>
          </a:p>
        </p:txBody>
      </p:sp>
      <p:sp>
        <p:nvSpPr>
          <p:cNvPr id="23" name="Flèche droite rayée 22"/>
          <p:cNvSpPr/>
          <p:nvPr/>
        </p:nvSpPr>
        <p:spPr>
          <a:xfrm>
            <a:off x="3179614" y="3972633"/>
            <a:ext cx="914400" cy="325437"/>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Flèche droite rayée 23"/>
          <p:cNvSpPr/>
          <p:nvPr/>
        </p:nvSpPr>
        <p:spPr>
          <a:xfrm>
            <a:off x="2783533" y="4474501"/>
            <a:ext cx="914400" cy="325438"/>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Rectangle 2"/>
          <p:cNvSpPr/>
          <p:nvPr/>
        </p:nvSpPr>
        <p:spPr>
          <a:xfrm>
            <a:off x="335176" y="5700435"/>
            <a:ext cx="8773328" cy="461665"/>
          </a:xfrm>
          <a:prstGeom prst="rect">
            <a:avLst/>
          </a:prstGeom>
        </p:spPr>
        <p:txBody>
          <a:bodyPr wrap="square">
            <a:spAutoFit/>
          </a:bodyPr>
          <a:lstStyle/>
          <a:p>
            <a:pPr marL="285750" indent="-285750">
              <a:buFont typeface="Wingdings" pitchFamily="2" charset="2"/>
              <a:buChar char="Ø"/>
            </a:pPr>
            <a:r>
              <a:rPr lang="fr-FR" sz="1200" dirty="0"/>
              <a:t>01h30: Le technicien RCCI et le SPI déterminent que le point d’origine de l’incendie semble se situer dans une gaine ERDF dans les structures du bâtiment. </a:t>
            </a:r>
          </a:p>
        </p:txBody>
      </p:sp>
    </p:spTree>
    <p:extLst>
      <p:ext uri="{BB962C8B-B14F-4D97-AF65-F5344CB8AC3E}">
        <p14:creationId xmlns:p14="http://schemas.microsoft.com/office/powerpoint/2010/main" val="26260205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11</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defTabSz="914400" eaLnBrk="1" hangingPunct="1"/>
            <a:r>
              <a:rPr lang="fr-FR" dirty="0">
                <a:solidFill>
                  <a:srgbClr val="FFFF00"/>
                </a:solidFill>
              </a:rPr>
              <a:t>Relevés de </a:t>
            </a:r>
            <a:r>
              <a:rPr lang="fr-FR" dirty="0" smtClean="0">
                <a:solidFill>
                  <a:srgbClr val="FFFF00"/>
                </a:solidFill>
              </a:rPr>
              <a:t>température:</a:t>
            </a:r>
            <a:endParaRPr lang="fr-FR" sz="2000" kern="1200" dirty="0">
              <a:latin typeface="Arial" charset="0"/>
              <a:ea typeface="+mn-ea"/>
              <a:cs typeface="Arial" charset="0"/>
            </a:endParaRPr>
          </a:p>
        </p:txBody>
      </p:sp>
      <p:pic>
        <p:nvPicPr>
          <p:cNvPr id="54" name="Image 4" descr="DSC05398.JPG"/>
          <p:cNvPicPr>
            <a:picLocks noChangeAspect="1"/>
          </p:cNvPicPr>
          <p:nvPr/>
        </p:nvPicPr>
        <p:blipFill>
          <a:blip r:embed="rId3" cstate="print"/>
          <a:srcRect/>
          <a:stretch>
            <a:fillRect/>
          </a:stretch>
        </p:blipFill>
        <p:spPr bwMode="auto">
          <a:xfrm>
            <a:off x="251520" y="1196752"/>
            <a:ext cx="3690938" cy="2471738"/>
          </a:xfrm>
          <a:prstGeom prst="rect">
            <a:avLst/>
          </a:prstGeom>
          <a:noFill/>
          <a:ln w="12700">
            <a:solidFill>
              <a:srgbClr val="FFFF00"/>
            </a:solidFill>
            <a:miter lim="800000"/>
            <a:headEnd/>
            <a:tailEnd/>
          </a:ln>
        </p:spPr>
      </p:pic>
      <p:pic>
        <p:nvPicPr>
          <p:cNvPr id="55" name="Image 1" descr="DSC05403.JPG"/>
          <p:cNvPicPr>
            <a:picLocks noChangeAspect="1"/>
          </p:cNvPicPr>
          <p:nvPr/>
        </p:nvPicPr>
        <p:blipFill>
          <a:blip r:embed="rId4" cstate="print"/>
          <a:srcRect/>
          <a:stretch>
            <a:fillRect/>
          </a:stretch>
        </p:blipFill>
        <p:spPr bwMode="auto">
          <a:xfrm>
            <a:off x="249933" y="3668490"/>
            <a:ext cx="3692525" cy="2509837"/>
          </a:xfrm>
          <a:prstGeom prst="rect">
            <a:avLst/>
          </a:prstGeom>
          <a:noFill/>
          <a:ln w="12700">
            <a:solidFill>
              <a:srgbClr val="FFFF00"/>
            </a:solidFill>
            <a:miter lim="800000"/>
            <a:headEnd/>
            <a:tailEnd/>
          </a:ln>
        </p:spPr>
      </p:pic>
      <p:pic>
        <p:nvPicPr>
          <p:cNvPr id="56" name="Image 3" descr="DSC05407.JPG"/>
          <p:cNvPicPr>
            <a:picLocks noChangeAspect="1"/>
          </p:cNvPicPr>
          <p:nvPr/>
        </p:nvPicPr>
        <p:blipFill>
          <a:blip r:embed="rId5" cstate="print"/>
          <a:srcRect/>
          <a:stretch>
            <a:fillRect/>
          </a:stretch>
        </p:blipFill>
        <p:spPr bwMode="auto">
          <a:xfrm>
            <a:off x="4499992" y="3573016"/>
            <a:ext cx="3513137" cy="2305050"/>
          </a:xfrm>
          <a:prstGeom prst="rect">
            <a:avLst/>
          </a:prstGeom>
          <a:noFill/>
          <a:ln w="12700">
            <a:solidFill>
              <a:srgbClr val="FFFF00"/>
            </a:solidFill>
            <a:miter lim="800000"/>
            <a:headEnd/>
            <a:tailEnd/>
          </a:ln>
        </p:spPr>
      </p:pic>
      <p:cxnSp>
        <p:nvCxnSpPr>
          <p:cNvPr id="57" name="Connecteur droit avec flèche 56"/>
          <p:cNvCxnSpPr/>
          <p:nvPr/>
        </p:nvCxnSpPr>
        <p:spPr>
          <a:xfrm>
            <a:off x="2771800" y="2370311"/>
            <a:ext cx="3325813" cy="237807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flipH="1">
            <a:off x="2452713" y="2384822"/>
            <a:ext cx="319087" cy="1539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59" name="Organigramme : Connecteur 58"/>
          <p:cNvSpPr/>
          <p:nvPr/>
        </p:nvSpPr>
        <p:spPr>
          <a:xfrm>
            <a:off x="2270177" y="2432621"/>
            <a:ext cx="279400" cy="249238"/>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0" name="Organigramme : Connecteur 59"/>
          <p:cNvSpPr/>
          <p:nvPr/>
        </p:nvSpPr>
        <p:spPr>
          <a:xfrm>
            <a:off x="1043608" y="1719064"/>
            <a:ext cx="296862" cy="27305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61" name="Connecteur droit avec flèche 60"/>
          <p:cNvCxnSpPr/>
          <p:nvPr/>
        </p:nvCxnSpPr>
        <p:spPr>
          <a:xfrm>
            <a:off x="1227984" y="1968302"/>
            <a:ext cx="1041400" cy="249555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139952" y="1196752"/>
            <a:ext cx="4449241" cy="584775"/>
          </a:xfrm>
          <a:prstGeom prst="rect">
            <a:avLst/>
          </a:prstGeom>
        </p:spPr>
        <p:txBody>
          <a:bodyPr wrap="square">
            <a:spAutoFit/>
          </a:bodyPr>
          <a:lstStyle/>
          <a:p>
            <a:r>
              <a:rPr lang="fr-FR" i="1" dirty="0">
                <a:solidFill>
                  <a:srgbClr val="FF0000"/>
                </a:solidFill>
              </a:rPr>
              <a:t>Les relevés de température atteignent </a:t>
            </a:r>
          </a:p>
          <a:p>
            <a:r>
              <a:rPr lang="fr-FR" i="1" dirty="0">
                <a:solidFill>
                  <a:srgbClr val="FF0000"/>
                </a:solidFill>
              </a:rPr>
              <a:t>plus de 50°C en fond de gaine</a:t>
            </a:r>
          </a:p>
        </p:txBody>
      </p:sp>
      <p:sp>
        <p:nvSpPr>
          <p:cNvPr id="4" name="Rectangle 3"/>
          <p:cNvSpPr/>
          <p:nvPr/>
        </p:nvSpPr>
        <p:spPr>
          <a:xfrm>
            <a:off x="4139952" y="1916832"/>
            <a:ext cx="4572000" cy="1384995"/>
          </a:xfrm>
          <a:prstGeom prst="rect">
            <a:avLst/>
          </a:prstGeom>
        </p:spPr>
        <p:txBody>
          <a:bodyPr>
            <a:spAutoFit/>
          </a:bodyPr>
          <a:lstStyle/>
          <a:p>
            <a:pPr marL="285750" indent="-285750" algn="l">
              <a:buFont typeface="Wingdings" pitchFamily="2" charset="2"/>
              <a:buChar char="Ø"/>
            </a:pPr>
            <a:r>
              <a:rPr lang="fr-FR" sz="1200" dirty="0"/>
              <a:t>01h30: Le technicien RCCI et le SPI avisent le CDG (LTN DUCHEZ) qu’il s’agit d’un feu en volume caché et que de la fumée </a:t>
            </a:r>
            <a:r>
              <a:rPr lang="fr-FR" sz="1200" dirty="0" smtClean="0"/>
              <a:t>remonte </a:t>
            </a:r>
            <a:r>
              <a:rPr lang="fr-FR" sz="1200" dirty="0"/>
              <a:t>des gaines, une reconnaissance du vide sanitaire est immédiatement entreprise par le CDG, le binôme ARI découvre que le vide sanitaire est légèrement enfumé. De l’eau est déversée dans les gaines pour parfaire l’extinction.</a:t>
            </a:r>
          </a:p>
        </p:txBody>
      </p:sp>
    </p:spTree>
    <p:extLst>
      <p:ext uri="{BB962C8B-B14F-4D97-AF65-F5344CB8AC3E}">
        <p14:creationId xmlns:p14="http://schemas.microsoft.com/office/powerpoint/2010/main" val="925411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2800" dirty="0" smtClean="0"/>
              <a:t/>
            </a:r>
            <a:br>
              <a:rPr lang="fr-FR" sz="2800" dirty="0" smtClean="0"/>
            </a:br>
            <a:r>
              <a:rPr lang="fr-FR" sz="2800" dirty="0"/>
              <a:t/>
            </a:r>
            <a:br>
              <a:rPr lang="fr-FR" sz="2800" dirty="0"/>
            </a:br>
            <a:r>
              <a:rPr lang="fr-FR" sz="2800" dirty="0" smtClean="0"/>
              <a:t/>
            </a:r>
            <a:br>
              <a:rPr lang="fr-FR" sz="2800" dirty="0" smtClean="0"/>
            </a:br>
            <a:r>
              <a:rPr lang="fr-FR" sz="2800" dirty="0"/>
              <a:t/>
            </a:r>
            <a:br>
              <a:rPr lang="fr-FR" sz="2800" dirty="0"/>
            </a:br>
            <a:r>
              <a:rPr lang="fr-FR" sz="2800" dirty="0"/>
              <a:t/>
            </a:r>
            <a:br>
              <a:rPr lang="fr-FR" sz="2800" dirty="0"/>
            </a:br>
            <a:r>
              <a:rPr lang="fr-FR" sz="2800" dirty="0"/>
              <a:t/>
            </a:r>
            <a:br>
              <a:rPr lang="fr-FR" sz="2800" dirty="0"/>
            </a:br>
            <a:r>
              <a:rPr lang="fr-FR" dirty="0">
                <a:solidFill>
                  <a:srgbClr val="FFFF00"/>
                </a:solidFill>
              </a:rPr>
              <a:t>Façade Est rue </a:t>
            </a:r>
            <a:r>
              <a:rPr lang="fr-FR" dirty="0" smtClean="0">
                <a:solidFill>
                  <a:srgbClr val="FFFF00"/>
                </a:solidFill>
              </a:rPr>
              <a:t>Renoir:</a:t>
            </a:r>
            <a:endParaRPr lang="fr-FR" sz="2800" dirty="0"/>
          </a:p>
        </p:txBody>
      </p:sp>
      <p:sp>
        <p:nvSpPr>
          <p:cNvPr id="2" name="Rectangle 1"/>
          <p:cNvSpPr/>
          <p:nvPr/>
        </p:nvSpPr>
        <p:spPr>
          <a:xfrm>
            <a:off x="-3870" y="1038225"/>
            <a:ext cx="9073008" cy="1077218"/>
          </a:xfrm>
          <a:prstGeom prst="rect">
            <a:avLst/>
          </a:prstGeom>
        </p:spPr>
        <p:txBody>
          <a:bodyPr wrap="square">
            <a:spAutoFit/>
          </a:bodyPr>
          <a:lstStyle/>
          <a:p>
            <a:pPr marL="285750" indent="-285750" algn="l">
              <a:buFont typeface="Wingdings" pitchFamily="2" charset="2"/>
              <a:buChar char="Ø"/>
            </a:pPr>
            <a:r>
              <a:rPr lang="fr-FR" dirty="0"/>
              <a:t>01h30: Le SPI s’engage dans le vide sanitaire sous ARI et constate qu’il n’existe aucune gaines électriques (celles- ci sont intégrées dans la dalle). Nous en déduisons que le point d’origine exact ne pourra pas être déterminé et que le lieu d’origine de l’incendie se situe dans les gaines au  niveau </a:t>
            </a:r>
            <a:r>
              <a:rPr lang="fr-FR" dirty="0" smtClean="0"/>
              <a:t>inférieur du </a:t>
            </a:r>
            <a:r>
              <a:rPr lang="fr-FR" dirty="0"/>
              <a:t>RDC (vide sanitaire).</a:t>
            </a:r>
          </a:p>
        </p:txBody>
      </p:sp>
      <p:pic>
        <p:nvPicPr>
          <p:cNvPr id="11" name="Image 3"/>
          <p:cNvPicPr>
            <a:picLocks noChangeAspect="1"/>
          </p:cNvPicPr>
          <p:nvPr/>
        </p:nvPicPr>
        <p:blipFill>
          <a:blip r:embed="rId3" cstate="print"/>
          <a:srcRect/>
          <a:stretch>
            <a:fillRect/>
          </a:stretch>
        </p:blipFill>
        <p:spPr bwMode="auto">
          <a:xfrm>
            <a:off x="1043608" y="2276872"/>
            <a:ext cx="2747769" cy="1840756"/>
          </a:xfrm>
          <a:prstGeom prst="rect">
            <a:avLst/>
          </a:prstGeom>
          <a:noFill/>
          <a:ln w="12700">
            <a:solidFill>
              <a:srgbClr val="FFFF00"/>
            </a:solidFill>
            <a:miter lim="800000"/>
            <a:headEnd/>
            <a:tailEnd/>
          </a:ln>
        </p:spPr>
      </p:pic>
      <p:sp>
        <p:nvSpPr>
          <p:cNvPr id="12" name="ZoneTexte 4"/>
          <p:cNvSpPr txBox="1">
            <a:spLocks noChangeArrowheads="1"/>
          </p:cNvSpPr>
          <p:nvPr/>
        </p:nvSpPr>
        <p:spPr bwMode="auto">
          <a:xfrm>
            <a:off x="3563888" y="2852936"/>
            <a:ext cx="863600" cy="369888"/>
          </a:xfrm>
          <a:prstGeom prst="rect">
            <a:avLst/>
          </a:prstGeom>
          <a:solidFill>
            <a:schemeClr val="bg1"/>
          </a:solidFill>
          <a:ln w="25400">
            <a:solidFill>
              <a:srgbClr val="FF0000"/>
            </a:solidFill>
            <a:miter lim="800000"/>
            <a:headEnd/>
            <a:tailEnd/>
          </a:ln>
        </p:spPr>
        <p:txBody>
          <a:bodyPr>
            <a:spAutoFit/>
          </a:bodyPr>
          <a:lstStyle/>
          <a:p>
            <a:pPr algn="ctr"/>
            <a:r>
              <a:rPr lang="fr-FR" dirty="0"/>
              <a:t>01h30</a:t>
            </a:r>
          </a:p>
        </p:txBody>
      </p:sp>
      <p:pic>
        <p:nvPicPr>
          <p:cNvPr id="13" name="Image 2"/>
          <p:cNvPicPr>
            <a:picLocks noChangeAspect="1"/>
          </p:cNvPicPr>
          <p:nvPr/>
        </p:nvPicPr>
        <p:blipFill>
          <a:blip r:embed="rId4" cstate="print"/>
          <a:srcRect/>
          <a:stretch>
            <a:fillRect/>
          </a:stretch>
        </p:blipFill>
        <p:spPr bwMode="auto">
          <a:xfrm>
            <a:off x="5004048" y="2204864"/>
            <a:ext cx="2808312" cy="1879929"/>
          </a:xfrm>
          <a:prstGeom prst="rect">
            <a:avLst/>
          </a:prstGeom>
          <a:noFill/>
          <a:ln w="12700">
            <a:solidFill>
              <a:srgbClr val="FFFF00"/>
            </a:solidFill>
            <a:miter lim="800000"/>
            <a:headEnd/>
            <a:tailEnd/>
          </a:ln>
        </p:spPr>
      </p:pic>
      <p:sp>
        <p:nvSpPr>
          <p:cNvPr id="3" name="Rectangle 2"/>
          <p:cNvSpPr/>
          <p:nvPr/>
        </p:nvSpPr>
        <p:spPr>
          <a:xfrm>
            <a:off x="286637" y="4225726"/>
            <a:ext cx="8570726" cy="1815882"/>
          </a:xfrm>
          <a:prstGeom prst="rect">
            <a:avLst/>
          </a:prstGeom>
        </p:spPr>
        <p:txBody>
          <a:bodyPr wrap="square">
            <a:spAutoFit/>
          </a:bodyPr>
          <a:lstStyle/>
          <a:p>
            <a:pPr marL="285750" indent="-285750" algn="l">
              <a:buFont typeface="Wingdings" pitchFamily="2" charset="2"/>
              <a:buChar char="Ø"/>
            </a:pPr>
            <a:r>
              <a:rPr lang="fr-FR" sz="1400" dirty="0" smtClean="0"/>
              <a:t>Il est proposé </a:t>
            </a:r>
            <a:r>
              <a:rPr lang="fr-FR" sz="1400" dirty="0"/>
              <a:t>au chef de groupe de ne pas quitter les lieux et de garder avec lui le dernier CCR présent . Nous l’informons également  du risque qu’il persiste certainement un foyer d’incendie dans les gaines électriques au cœur du bâtiment qui ne peut être localisé.</a:t>
            </a:r>
          </a:p>
          <a:p>
            <a:pPr marL="285750" indent="-285750" algn="l">
              <a:buFont typeface="Wingdings" pitchFamily="2" charset="2"/>
              <a:buChar char="Ø"/>
            </a:pPr>
            <a:r>
              <a:rPr lang="fr-FR" sz="1400" dirty="0"/>
              <a:t>Nous lui indiquons également le risque important préjudiciable en cas de </a:t>
            </a:r>
            <a:r>
              <a:rPr lang="fr-FR" sz="1400" dirty="0" smtClean="0"/>
              <a:t>reprise </a:t>
            </a:r>
            <a:r>
              <a:rPr lang="fr-FR" sz="1400" dirty="0"/>
              <a:t>de feu (façade en fin de rénovation, 1 zone de bureau d’entreprise et 6 logements rénovés).</a:t>
            </a:r>
          </a:p>
          <a:p>
            <a:pPr marL="285750" indent="-285750" algn="l">
              <a:buFont typeface="Wingdings" pitchFamily="2" charset="2"/>
              <a:buChar char="Ø"/>
            </a:pPr>
            <a:r>
              <a:rPr lang="fr-FR" sz="1400" dirty="0"/>
              <a:t>Suite à nos investigations, il est conseillé au CDG de mettre en place une surveillance et d’envisager des rondes post-incendie afin de prévenir une éventuelle reprise de feu.</a:t>
            </a:r>
          </a:p>
          <a:p>
            <a:pPr marL="285750" indent="-285750" algn="l">
              <a:buFont typeface="Wingdings" pitchFamily="2" charset="2"/>
              <a:buChar char="Ø"/>
            </a:pPr>
            <a:r>
              <a:rPr lang="fr-FR" sz="1400" dirty="0"/>
              <a:t>Le COS décide de rester sur place et de maintenir un CCR jusqu’à la fin des investigations.</a:t>
            </a:r>
          </a:p>
        </p:txBody>
      </p:sp>
    </p:spTree>
    <p:extLst>
      <p:ext uri="{BB962C8B-B14F-4D97-AF65-F5344CB8AC3E}">
        <p14:creationId xmlns:p14="http://schemas.microsoft.com/office/powerpoint/2010/main" val="2704585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dirty="0"/>
              <a:t/>
            </a:r>
            <a:br>
              <a:rPr lang="fr-FR" dirty="0"/>
            </a:br>
            <a:r>
              <a:rPr lang="fr-FR" sz="2000" kern="1200" dirty="0">
                <a:solidFill>
                  <a:srgbClr val="FFFF00"/>
                </a:solidFill>
                <a:latin typeface="Arial" charset="0"/>
                <a:ea typeface="+mn-ea"/>
                <a:cs typeface="Arial" charset="0"/>
              </a:rPr>
              <a:t/>
            </a:r>
            <a:br>
              <a:rPr lang="fr-FR" sz="2000" kern="1200" dirty="0">
                <a:solidFill>
                  <a:srgbClr val="FFFF00"/>
                </a:solidFill>
                <a:latin typeface="Arial" charset="0"/>
                <a:ea typeface="+mn-ea"/>
                <a:cs typeface="Arial" charset="0"/>
              </a:rPr>
            </a:br>
            <a:r>
              <a:rPr lang="fr-FR" sz="2000" kern="1200" dirty="0">
                <a:solidFill>
                  <a:srgbClr val="FFFF00"/>
                </a:solidFill>
                <a:latin typeface="Arial" charset="0"/>
                <a:ea typeface="+mn-ea"/>
                <a:cs typeface="Arial" charset="0"/>
              </a:rPr>
              <a:t/>
            </a:r>
            <a:br>
              <a:rPr lang="fr-FR" sz="20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13</a:t>
            </a:fld>
            <a:endParaRPr lang="fr-FR" altLang="fr-FR"/>
          </a:p>
        </p:txBody>
      </p:sp>
      <p:sp>
        <p:nvSpPr>
          <p:cNvPr id="3" name="Rectangle 2"/>
          <p:cNvSpPr/>
          <p:nvPr/>
        </p:nvSpPr>
        <p:spPr>
          <a:xfrm>
            <a:off x="53752" y="1047988"/>
            <a:ext cx="9036496" cy="1815882"/>
          </a:xfrm>
          <a:prstGeom prst="rect">
            <a:avLst/>
          </a:prstGeom>
        </p:spPr>
        <p:txBody>
          <a:bodyPr wrap="square">
            <a:spAutoFit/>
          </a:bodyPr>
          <a:lstStyle/>
          <a:p>
            <a:pPr algn="l">
              <a:buFont typeface="Wingdings" pitchFamily="2" charset="2"/>
              <a:buChar char="Ø"/>
            </a:pPr>
            <a:endParaRPr lang="fr-FR" dirty="0"/>
          </a:p>
          <a:p>
            <a:pPr algn="l">
              <a:buFont typeface="Wingdings" pitchFamily="2" charset="2"/>
              <a:buChar char="Ø"/>
            </a:pPr>
            <a:endParaRPr lang="fr-FR" dirty="0" smtClean="0"/>
          </a:p>
          <a:p>
            <a:pPr algn="l">
              <a:buFont typeface="Wingdings" pitchFamily="2" charset="2"/>
              <a:buChar char="Ø"/>
            </a:pPr>
            <a:endParaRPr lang="fr-FR" dirty="0"/>
          </a:p>
          <a:p>
            <a:pPr algn="l">
              <a:buFont typeface="Wingdings" pitchFamily="2" charset="2"/>
              <a:buChar char="Ø"/>
            </a:pPr>
            <a:endParaRPr lang="fr-FR" dirty="0" smtClean="0"/>
          </a:p>
          <a:p>
            <a:pPr algn="l"/>
            <a:endParaRPr lang="fr-FR" dirty="0"/>
          </a:p>
          <a:p>
            <a:pPr algn="l"/>
            <a:endParaRPr lang="fr-FR" dirty="0" smtClean="0"/>
          </a:p>
          <a:p>
            <a:pPr algn="l"/>
            <a:endParaRPr lang="fr-FR" dirty="0"/>
          </a:p>
        </p:txBody>
      </p:sp>
      <p:sp>
        <p:nvSpPr>
          <p:cNvPr id="4" name="Rectangle 3"/>
          <p:cNvSpPr/>
          <p:nvPr/>
        </p:nvSpPr>
        <p:spPr>
          <a:xfrm>
            <a:off x="-58960" y="1047988"/>
            <a:ext cx="9145016" cy="2554545"/>
          </a:xfrm>
          <a:prstGeom prst="rect">
            <a:avLst/>
          </a:prstGeom>
        </p:spPr>
        <p:txBody>
          <a:bodyPr wrap="square">
            <a:spAutoFit/>
          </a:bodyPr>
          <a:lstStyle/>
          <a:p>
            <a:pPr marL="285750" indent="-285750" algn="l">
              <a:buFont typeface="Wingdings" pitchFamily="2" charset="2"/>
              <a:buChar char="Ø"/>
            </a:pPr>
            <a:r>
              <a:rPr lang="fr-FR" dirty="0"/>
              <a:t>03h00: Nous décidons avec ERDF de nous rendre au transformateur pour essayer de refaire le parcours du réseau d’alimentation.</a:t>
            </a:r>
          </a:p>
          <a:p>
            <a:pPr marL="285750" indent="-285750" algn="l">
              <a:buFont typeface="Wingdings" pitchFamily="2" charset="2"/>
              <a:buChar char="Ø"/>
            </a:pPr>
            <a:r>
              <a:rPr lang="fr-FR" dirty="0"/>
              <a:t>ERDF nous avise que le transfo alimente la résidence contiguë qui ensuite alimente la résidence sinistrée </a:t>
            </a:r>
            <a:r>
              <a:rPr lang="fr-FR" dirty="0" smtClean="0"/>
              <a:t>n°23.Les </a:t>
            </a:r>
            <a:r>
              <a:rPr lang="fr-FR" dirty="0"/>
              <a:t>techniciens ERDF n’ayant pas conçu le bâtiment ne peuvent nous indiquer précisément le cheminement des gaines dans les dalles des résidences.</a:t>
            </a:r>
          </a:p>
          <a:p>
            <a:pPr marL="285750" indent="-285750" algn="l">
              <a:buFont typeface="Wingdings" pitchFamily="2" charset="2"/>
              <a:buChar char="Ø"/>
            </a:pPr>
            <a:r>
              <a:rPr lang="fr-FR" dirty="0"/>
              <a:t>Le cheminement virtuel des gaines finissent de conforter le fait que le point d’origine de l’incendie peut se trouver à n’importe quel endroit sous le bâtiment. Le COS est présent et prend en compte cette hypothèse. Il est décidé de reconnaître conjointement l’installation électrique du bâtiment voisin avec ERDF et le COS. Rien n’est observé ce qui nous indique bien que le point d’origine se situe bien dans les gaines de la résidence initiale mais à quel endroit ??</a:t>
            </a:r>
          </a:p>
        </p:txBody>
      </p:sp>
      <p:pic>
        <p:nvPicPr>
          <p:cNvPr id="19" name="Image 2"/>
          <p:cNvPicPr>
            <a:picLocks noChangeAspect="1"/>
          </p:cNvPicPr>
          <p:nvPr/>
        </p:nvPicPr>
        <p:blipFill>
          <a:blip r:embed="rId2" cstate="print"/>
          <a:srcRect/>
          <a:stretch>
            <a:fillRect/>
          </a:stretch>
        </p:blipFill>
        <p:spPr bwMode="auto">
          <a:xfrm>
            <a:off x="323528" y="3602136"/>
            <a:ext cx="3873500" cy="2592387"/>
          </a:xfrm>
          <a:prstGeom prst="rect">
            <a:avLst/>
          </a:prstGeom>
          <a:noFill/>
          <a:ln w="19050">
            <a:solidFill>
              <a:srgbClr val="FFFF00"/>
            </a:solidFill>
            <a:miter lim="800000"/>
            <a:headEnd/>
            <a:tailEnd/>
          </a:ln>
        </p:spPr>
      </p:pic>
      <p:sp>
        <p:nvSpPr>
          <p:cNvPr id="22" name="ZoneTexte 11"/>
          <p:cNvSpPr txBox="1">
            <a:spLocks noChangeArrowheads="1"/>
          </p:cNvSpPr>
          <p:nvPr/>
        </p:nvSpPr>
        <p:spPr bwMode="auto">
          <a:xfrm>
            <a:off x="971600" y="5733256"/>
            <a:ext cx="2879725" cy="339725"/>
          </a:xfrm>
          <a:prstGeom prst="rect">
            <a:avLst/>
          </a:prstGeom>
          <a:solidFill>
            <a:schemeClr val="bg1"/>
          </a:solidFill>
          <a:ln w="25400">
            <a:solidFill>
              <a:srgbClr val="FF0000"/>
            </a:solidFill>
            <a:miter lim="800000"/>
            <a:headEnd/>
            <a:tailEnd/>
          </a:ln>
        </p:spPr>
        <p:txBody>
          <a:bodyPr>
            <a:spAutoFit/>
          </a:bodyPr>
          <a:lstStyle/>
          <a:p>
            <a:pPr algn="ctr"/>
            <a:r>
              <a:rPr lang="fr-FR" sz="1600"/>
              <a:t>Alimentation triphasée</a:t>
            </a:r>
          </a:p>
        </p:txBody>
      </p:sp>
      <p:cxnSp>
        <p:nvCxnSpPr>
          <p:cNvPr id="23" name="Connecteur droit avec flèche 22"/>
          <p:cNvCxnSpPr/>
          <p:nvPr/>
        </p:nvCxnSpPr>
        <p:spPr>
          <a:xfrm flipV="1">
            <a:off x="2324199" y="4529931"/>
            <a:ext cx="88900" cy="12033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2528899" y="4529931"/>
            <a:ext cx="88900" cy="12033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V="1">
            <a:off x="2733599" y="4529931"/>
            <a:ext cx="88900" cy="12033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6" name="Image 3" descr="plan 001.jpg"/>
          <p:cNvPicPr>
            <a:picLocks noChangeAspect="1" noChangeArrowheads="1"/>
          </p:cNvPicPr>
          <p:nvPr/>
        </p:nvPicPr>
        <p:blipFill>
          <a:blip r:embed="rId3" cstate="print"/>
          <a:srcRect/>
          <a:stretch>
            <a:fillRect/>
          </a:stretch>
        </p:blipFill>
        <p:spPr bwMode="auto">
          <a:xfrm>
            <a:off x="4932039" y="3717032"/>
            <a:ext cx="2926781" cy="2371923"/>
          </a:xfrm>
          <a:prstGeom prst="rect">
            <a:avLst/>
          </a:prstGeom>
          <a:noFill/>
          <a:ln w="9525">
            <a:noFill/>
            <a:miter lim="800000"/>
            <a:headEnd/>
            <a:tailEnd/>
          </a:ln>
        </p:spPr>
      </p:pic>
    </p:spTree>
    <p:extLst>
      <p:ext uri="{BB962C8B-B14F-4D97-AF65-F5344CB8AC3E}">
        <p14:creationId xmlns:p14="http://schemas.microsoft.com/office/powerpoint/2010/main" val="784614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dirty="0">
                <a:solidFill>
                  <a:srgbClr val="FFFF00"/>
                </a:solidFill>
              </a:rPr>
              <a:t/>
            </a:r>
            <a:br>
              <a:rPr lang="fr-FR" dirty="0">
                <a:solidFill>
                  <a:srgbClr val="FFFF00"/>
                </a:solidFill>
              </a:rPr>
            </a:br>
            <a:r>
              <a:rPr lang="fr-FR" kern="1200" dirty="0">
                <a:solidFill>
                  <a:srgbClr val="FFFF00"/>
                </a:solidFill>
                <a:latin typeface="Arial" charset="0"/>
                <a:ea typeface="+mn-ea"/>
                <a:cs typeface="Arial" charset="0"/>
              </a:rPr>
              <a:t>Façade Ouest (square arrière</a:t>
            </a:r>
            <a:r>
              <a:rPr lang="fr-FR" kern="1200" dirty="0" smtClean="0">
                <a:solidFill>
                  <a:srgbClr val="FFFF00"/>
                </a:solidFill>
                <a:latin typeface="Arial" charset="0"/>
                <a:ea typeface="+mn-ea"/>
                <a:cs typeface="Arial" charset="0"/>
              </a:rPr>
              <a:t>):</a:t>
            </a: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14</a:t>
            </a:fld>
            <a:endParaRPr lang="fr-FR" altLang="fr-FR"/>
          </a:p>
        </p:txBody>
      </p:sp>
      <p:sp>
        <p:nvSpPr>
          <p:cNvPr id="4" name="Rectangle 3"/>
          <p:cNvSpPr/>
          <p:nvPr/>
        </p:nvSpPr>
        <p:spPr>
          <a:xfrm>
            <a:off x="-21579" y="1038225"/>
            <a:ext cx="9145016" cy="1077218"/>
          </a:xfrm>
          <a:prstGeom prst="rect">
            <a:avLst/>
          </a:prstGeom>
        </p:spPr>
        <p:txBody>
          <a:bodyPr wrap="square">
            <a:spAutoFit/>
          </a:bodyPr>
          <a:lstStyle/>
          <a:p>
            <a:pPr marL="285750" indent="-285750" algn="l">
              <a:buFont typeface="Wingdings" pitchFamily="2" charset="2"/>
              <a:buChar char="Ø"/>
            </a:pPr>
            <a:r>
              <a:rPr lang="fr-FR" dirty="0"/>
              <a:t>03h15: Alors que la recherche du point d’origine est toujours en cours (plus de 3 heures après l’extinction, le vide sanitaire s’embrase à l’opposé du </a:t>
            </a:r>
            <a:r>
              <a:rPr lang="fr-FR" dirty="0" smtClean="0"/>
              <a:t>compteur dans un </a:t>
            </a:r>
            <a:r>
              <a:rPr lang="fr-FR" dirty="0"/>
              <a:t>lieu inattendu (arrière du bâtiment). Une demande de renfort est à nouveau demandée au CODIS par le COS (Un FPT et une CAM TH).</a:t>
            </a:r>
          </a:p>
        </p:txBody>
      </p:sp>
      <p:pic>
        <p:nvPicPr>
          <p:cNvPr id="11" name="Image 1" descr="DSC05395.JPG"/>
          <p:cNvPicPr>
            <a:picLocks noChangeAspect="1"/>
          </p:cNvPicPr>
          <p:nvPr/>
        </p:nvPicPr>
        <p:blipFill>
          <a:blip r:embed="rId2" cstate="print"/>
          <a:srcRect/>
          <a:stretch>
            <a:fillRect/>
          </a:stretch>
        </p:blipFill>
        <p:spPr bwMode="auto">
          <a:xfrm>
            <a:off x="467544" y="2146399"/>
            <a:ext cx="2952750" cy="2014538"/>
          </a:xfrm>
          <a:prstGeom prst="rect">
            <a:avLst/>
          </a:prstGeom>
          <a:noFill/>
          <a:ln w="12700">
            <a:solidFill>
              <a:srgbClr val="FFFF00"/>
            </a:solidFill>
            <a:miter lim="800000"/>
            <a:headEnd/>
            <a:tailEnd/>
          </a:ln>
        </p:spPr>
      </p:pic>
      <p:pic>
        <p:nvPicPr>
          <p:cNvPr id="12" name="Image 3" descr="DSC05489.JPG"/>
          <p:cNvPicPr>
            <a:picLocks noChangeAspect="1"/>
          </p:cNvPicPr>
          <p:nvPr/>
        </p:nvPicPr>
        <p:blipFill>
          <a:blip r:embed="rId3" cstate="print"/>
          <a:srcRect/>
          <a:stretch>
            <a:fillRect/>
          </a:stretch>
        </p:blipFill>
        <p:spPr bwMode="auto">
          <a:xfrm>
            <a:off x="464369" y="4219576"/>
            <a:ext cx="2955925" cy="2233612"/>
          </a:xfrm>
          <a:prstGeom prst="rect">
            <a:avLst/>
          </a:prstGeom>
          <a:noFill/>
          <a:ln w="12700">
            <a:solidFill>
              <a:srgbClr val="FFFF00"/>
            </a:solidFill>
            <a:miter lim="800000"/>
            <a:headEnd/>
            <a:tailEnd/>
          </a:ln>
        </p:spPr>
      </p:pic>
      <p:pic>
        <p:nvPicPr>
          <p:cNvPr id="13" name="Image 2" descr="DSC05490.JPG"/>
          <p:cNvPicPr>
            <a:picLocks noChangeAspect="1"/>
          </p:cNvPicPr>
          <p:nvPr/>
        </p:nvPicPr>
        <p:blipFill>
          <a:blip r:embed="rId4" cstate="print"/>
          <a:srcRect/>
          <a:stretch>
            <a:fillRect/>
          </a:stretch>
        </p:blipFill>
        <p:spPr bwMode="auto">
          <a:xfrm>
            <a:off x="4644008" y="2132856"/>
            <a:ext cx="2748149" cy="4104456"/>
          </a:xfrm>
          <a:prstGeom prst="rect">
            <a:avLst/>
          </a:prstGeom>
          <a:noFill/>
          <a:ln w="19050">
            <a:solidFill>
              <a:srgbClr val="FFFF00"/>
            </a:solidFill>
            <a:miter lim="800000"/>
            <a:headEnd/>
            <a:tailEnd/>
          </a:ln>
        </p:spPr>
      </p:pic>
      <p:sp>
        <p:nvSpPr>
          <p:cNvPr id="14" name="ZoneTexte 9"/>
          <p:cNvSpPr txBox="1">
            <a:spLocks noChangeArrowheads="1"/>
          </p:cNvSpPr>
          <p:nvPr/>
        </p:nvSpPr>
        <p:spPr bwMode="auto">
          <a:xfrm>
            <a:off x="4716016" y="2276872"/>
            <a:ext cx="865187" cy="369888"/>
          </a:xfrm>
          <a:prstGeom prst="rect">
            <a:avLst/>
          </a:prstGeom>
          <a:solidFill>
            <a:schemeClr val="bg1"/>
          </a:solidFill>
          <a:ln w="25400">
            <a:solidFill>
              <a:srgbClr val="FF0000"/>
            </a:solidFill>
            <a:miter lim="800000"/>
            <a:headEnd/>
            <a:tailEnd/>
          </a:ln>
        </p:spPr>
        <p:txBody>
          <a:bodyPr>
            <a:spAutoFit/>
          </a:bodyPr>
          <a:lstStyle/>
          <a:p>
            <a:pPr algn="ctr"/>
            <a:r>
              <a:rPr lang="fr-FR"/>
              <a:t>03h15</a:t>
            </a:r>
          </a:p>
        </p:txBody>
      </p:sp>
      <p:sp>
        <p:nvSpPr>
          <p:cNvPr id="15" name="Ellipse 14"/>
          <p:cNvSpPr/>
          <p:nvPr/>
        </p:nvSpPr>
        <p:spPr>
          <a:xfrm>
            <a:off x="2169778" y="2883247"/>
            <a:ext cx="720725" cy="6477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6" name="Connecteur droit avec flèche 15"/>
          <p:cNvCxnSpPr/>
          <p:nvPr/>
        </p:nvCxnSpPr>
        <p:spPr>
          <a:xfrm flipH="1">
            <a:off x="2179452" y="3530947"/>
            <a:ext cx="263525" cy="839787"/>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2885939" y="3347343"/>
            <a:ext cx="2978150" cy="16891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975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solidFill>
                  <a:srgbClr val="FFFF00"/>
                </a:solidFill>
              </a:rPr>
              <a:t>Foyer secondaire dans le vide sanitaire:</a:t>
            </a:r>
            <a:endParaRPr lang="fr-FR" dirty="0">
              <a:solidFill>
                <a:srgbClr val="FFFF00"/>
              </a:solidFill>
            </a:endParaRP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15</a:t>
            </a:fld>
            <a:endParaRPr lang="fr-FR" altLang="fr-FR"/>
          </a:p>
        </p:txBody>
      </p:sp>
      <p:sp>
        <p:nvSpPr>
          <p:cNvPr id="4" name="Rectangle 3"/>
          <p:cNvSpPr/>
          <p:nvPr/>
        </p:nvSpPr>
        <p:spPr>
          <a:xfrm>
            <a:off x="154632" y="1049288"/>
            <a:ext cx="8809855" cy="1077218"/>
          </a:xfrm>
          <a:prstGeom prst="rect">
            <a:avLst/>
          </a:prstGeom>
        </p:spPr>
        <p:txBody>
          <a:bodyPr wrap="square">
            <a:spAutoFit/>
          </a:bodyPr>
          <a:lstStyle/>
          <a:p>
            <a:pPr marL="285750" indent="-285750" algn="l">
              <a:buFont typeface="Arial" panose="020B0604020202020204" pitchFamily="34" charset="0"/>
              <a:buChar char="•"/>
            </a:pPr>
            <a:r>
              <a:rPr lang="fr-FR" dirty="0"/>
              <a:t>03h15: Les SP engagés dans des conditions difficiles dans le vide sanitaire nous indiquent que l’incendie concerne les plafonds en polystyrène. Il est possible que le plafond du vide sanitaire se soit embrasé par conduction depuis la gaine électrique. L’embrasement du vide sanitaire vient confirmer les doutes sur la présence d’un foyer non détecté dans les </a:t>
            </a:r>
            <a:r>
              <a:rPr lang="fr-FR" dirty="0" smtClean="0"/>
              <a:t>gaines.</a:t>
            </a:r>
            <a:endParaRPr lang="fr-FR" dirty="0"/>
          </a:p>
        </p:txBody>
      </p:sp>
      <p:pic>
        <p:nvPicPr>
          <p:cNvPr id="11" name="Image 1" descr="DSC05492.JPG"/>
          <p:cNvPicPr>
            <a:picLocks noChangeAspect="1"/>
          </p:cNvPicPr>
          <p:nvPr/>
        </p:nvPicPr>
        <p:blipFill>
          <a:blip r:embed="rId2" cstate="print"/>
          <a:srcRect/>
          <a:stretch>
            <a:fillRect/>
          </a:stretch>
        </p:blipFill>
        <p:spPr bwMode="auto">
          <a:xfrm>
            <a:off x="1619672" y="2276872"/>
            <a:ext cx="5664200" cy="3790950"/>
          </a:xfrm>
          <a:prstGeom prst="rect">
            <a:avLst/>
          </a:prstGeom>
          <a:noFill/>
          <a:ln w="19050">
            <a:solidFill>
              <a:srgbClr val="FFFF00"/>
            </a:solidFill>
            <a:miter lim="800000"/>
            <a:headEnd/>
            <a:tailEnd/>
          </a:ln>
        </p:spPr>
      </p:pic>
      <p:sp>
        <p:nvSpPr>
          <p:cNvPr id="12" name="ZoneTexte 2"/>
          <p:cNvSpPr txBox="1">
            <a:spLocks noChangeArrowheads="1"/>
          </p:cNvSpPr>
          <p:nvPr/>
        </p:nvSpPr>
        <p:spPr bwMode="auto">
          <a:xfrm>
            <a:off x="1822450" y="2420938"/>
            <a:ext cx="865188" cy="369887"/>
          </a:xfrm>
          <a:prstGeom prst="rect">
            <a:avLst/>
          </a:prstGeom>
          <a:solidFill>
            <a:schemeClr val="bg1"/>
          </a:solidFill>
          <a:ln w="25400">
            <a:solidFill>
              <a:srgbClr val="FF0000"/>
            </a:solidFill>
            <a:miter lim="800000"/>
            <a:headEnd/>
            <a:tailEnd/>
          </a:ln>
        </p:spPr>
        <p:txBody>
          <a:bodyPr>
            <a:spAutoFit/>
          </a:bodyPr>
          <a:lstStyle/>
          <a:p>
            <a:pPr algn="ctr"/>
            <a:r>
              <a:rPr lang="fr-FR"/>
              <a:t>03h15</a:t>
            </a:r>
          </a:p>
        </p:txBody>
      </p:sp>
    </p:spTree>
    <p:extLst>
      <p:ext uri="{BB962C8B-B14F-4D97-AF65-F5344CB8AC3E}">
        <p14:creationId xmlns:p14="http://schemas.microsoft.com/office/powerpoint/2010/main" val="1900489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kern="1200" dirty="0">
                <a:solidFill>
                  <a:srgbClr val="FFFF00"/>
                </a:solidFill>
                <a:latin typeface="Arial" charset="0"/>
                <a:ea typeface="+mn-ea"/>
                <a:cs typeface="Arial" charset="0"/>
              </a:rPr>
              <a:t>Eléments favorables</a:t>
            </a:r>
            <a:r>
              <a:rPr lang="fr-FR" kern="1200" dirty="0" smtClean="0">
                <a:solidFill>
                  <a:srgbClr val="FFFF00"/>
                </a:solidFill>
                <a:latin typeface="Arial" charset="0"/>
                <a:ea typeface="+mn-ea"/>
                <a:cs typeface="Arial" charset="0"/>
              </a:rPr>
              <a:t>:</a:t>
            </a: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16</a:t>
            </a:fld>
            <a:endParaRPr lang="fr-FR" altLang="fr-FR"/>
          </a:p>
        </p:txBody>
      </p:sp>
      <p:sp>
        <p:nvSpPr>
          <p:cNvPr id="6" name="Rectangle 5"/>
          <p:cNvSpPr/>
          <p:nvPr/>
        </p:nvSpPr>
        <p:spPr>
          <a:xfrm>
            <a:off x="179388" y="1166843"/>
            <a:ext cx="8857108" cy="1323439"/>
          </a:xfrm>
          <a:prstGeom prst="rect">
            <a:avLst/>
          </a:prstGeom>
        </p:spPr>
        <p:txBody>
          <a:bodyPr wrap="square">
            <a:spAutoFit/>
          </a:bodyPr>
          <a:lstStyle/>
          <a:p>
            <a:pPr algn="l">
              <a:buFont typeface="Wingdings" pitchFamily="2" charset="2"/>
              <a:buChar char="Ø"/>
            </a:pPr>
            <a:endParaRPr lang="fr-FR" dirty="0"/>
          </a:p>
          <a:p>
            <a:pPr algn="l">
              <a:buFont typeface="Wingdings" pitchFamily="2" charset="2"/>
              <a:buChar char="Ø"/>
            </a:pPr>
            <a:endParaRPr lang="fr-FR" dirty="0" smtClean="0"/>
          </a:p>
          <a:p>
            <a:pPr algn="l">
              <a:buFont typeface="Wingdings" pitchFamily="2" charset="2"/>
              <a:buChar char="Ø"/>
            </a:pPr>
            <a:endParaRPr lang="fr-FR" dirty="0"/>
          </a:p>
          <a:p>
            <a:pPr algn="l">
              <a:buFont typeface="Wingdings" pitchFamily="2" charset="2"/>
              <a:buChar char="Ø"/>
            </a:pPr>
            <a:endParaRPr lang="fr-FR" dirty="0" smtClean="0"/>
          </a:p>
          <a:p>
            <a:pPr algn="l"/>
            <a:endParaRPr lang="fr-FR" dirty="0"/>
          </a:p>
        </p:txBody>
      </p:sp>
      <p:sp>
        <p:nvSpPr>
          <p:cNvPr id="4" name="Rectangle 3"/>
          <p:cNvSpPr/>
          <p:nvPr/>
        </p:nvSpPr>
        <p:spPr>
          <a:xfrm>
            <a:off x="215008" y="1124744"/>
            <a:ext cx="8928992" cy="4985980"/>
          </a:xfrm>
          <a:prstGeom prst="rect">
            <a:avLst/>
          </a:prstGeom>
        </p:spPr>
        <p:txBody>
          <a:bodyPr wrap="square">
            <a:spAutoFit/>
          </a:bodyPr>
          <a:lstStyle/>
          <a:p>
            <a:pPr marL="285750" indent="-285750" algn="l">
              <a:buFont typeface="Wingdings" pitchFamily="2" charset="2"/>
              <a:buChar char="Ø"/>
              <a:defRPr/>
            </a:pPr>
            <a:r>
              <a:rPr lang="fr-FR" dirty="0"/>
              <a:t>L’ excellente collaboration COS,SP, SPI, RCCI, TIC, OPJ, ERDF (soulignée par l’OPJ).</a:t>
            </a:r>
          </a:p>
          <a:p>
            <a:pPr marL="285750" indent="-285750" algn="l">
              <a:buFont typeface="Wingdings" pitchFamily="2" charset="2"/>
              <a:buChar char="Ø"/>
              <a:defRPr/>
            </a:pPr>
            <a:endParaRPr lang="fr-FR" dirty="0"/>
          </a:p>
          <a:p>
            <a:pPr marL="285750" indent="-285750" algn="l">
              <a:buFont typeface="Wingdings" pitchFamily="2" charset="2"/>
              <a:buChar char="Ø"/>
              <a:defRPr/>
            </a:pPr>
            <a:r>
              <a:rPr lang="fr-FR" dirty="0"/>
              <a:t>La mise à disposition de l’ADC MASSEI par le CNE SOUVIGNET.</a:t>
            </a:r>
          </a:p>
          <a:p>
            <a:pPr marL="285750" indent="-285750" algn="l">
              <a:buFont typeface="Wingdings" pitchFamily="2" charset="2"/>
              <a:buChar char="Ø"/>
              <a:defRPr/>
            </a:pPr>
            <a:endParaRPr lang="fr-FR" sz="1400" dirty="0"/>
          </a:p>
          <a:p>
            <a:pPr marL="285750" indent="-285750" algn="l">
              <a:buFont typeface="Wingdings" pitchFamily="2" charset="2"/>
              <a:buChar char="Ø"/>
              <a:defRPr/>
            </a:pPr>
            <a:r>
              <a:rPr lang="fr-FR" dirty="0"/>
              <a:t>La détermination du point d’origine dans les gaines a permis </a:t>
            </a:r>
            <a:r>
              <a:rPr lang="fr-FR" dirty="0" smtClean="0"/>
              <a:t>d’éviter une </a:t>
            </a:r>
            <a:r>
              <a:rPr lang="fr-FR" dirty="0"/>
              <a:t>importante reprise de </a:t>
            </a:r>
            <a:r>
              <a:rPr lang="fr-FR" dirty="0" smtClean="0"/>
              <a:t>feu importante.</a:t>
            </a:r>
            <a:endParaRPr lang="fr-FR" dirty="0"/>
          </a:p>
          <a:p>
            <a:pPr marL="285750" indent="-285750" algn="l">
              <a:buFont typeface="Wingdings" pitchFamily="2" charset="2"/>
              <a:buChar char="Ø"/>
              <a:defRPr/>
            </a:pPr>
            <a:endParaRPr lang="fr-FR" dirty="0"/>
          </a:p>
          <a:p>
            <a:pPr marL="285750" indent="-285750" algn="l">
              <a:buFont typeface="Wingdings" pitchFamily="2" charset="2"/>
              <a:buChar char="Ø"/>
              <a:defRPr/>
            </a:pPr>
            <a:r>
              <a:rPr lang="fr-FR" dirty="0"/>
              <a:t>La confiance accordée par le LTN DUCHEZ (CDG) qui a pris en compte les éléments fournis lors de l’investigation.</a:t>
            </a:r>
          </a:p>
          <a:p>
            <a:pPr marL="285750" indent="-285750" algn="l">
              <a:buFont typeface="Wingdings" pitchFamily="2" charset="2"/>
              <a:buChar char="Ø"/>
              <a:defRPr/>
            </a:pPr>
            <a:endParaRPr lang="fr-FR" dirty="0"/>
          </a:p>
          <a:p>
            <a:pPr marL="285750" indent="-285750" algn="l">
              <a:buFont typeface="Wingdings" pitchFamily="2" charset="2"/>
              <a:buChar char="Ø"/>
              <a:defRPr/>
            </a:pPr>
            <a:r>
              <a:rPr lang="fr-FR" dirty="0"/>
              <a:t>La présence d’un CCR a permis de contenir très rapidement l’incendie au vide sanitaire.</a:t>
            </a:r>
          </a:p>
          <a:p>
            <a:pPr marL="285750" indent="-285750" algn="l">
              <a:buFont typeface="Wingdings" pitchFamily="2" charset="2"/>
              <a:buChar char="Ø"/>
              <a:defRPr/>
            </a:pPr>
            <a:endParaRPr lang="fr-FR" dirty="0"/>
          </a:p>
          <a:p>
            <a:pPr marL="285750" indent="-285750" algn="l">
              <a:buFont typeface="Wingdings" pitchFamily="2" charset="2"/>
              <a:buChar char="Ø"/>
              <a:defRPr/>
            </a:pPr>
            <a:r>
              <a:rPr lang="fr-FR" dirty="0"/>
              <a:t>Le travail exemplaire des SP de MONTBRISON très impliqués à nos côtés.</a:t>
            </a:r>
          </a:p>
          <a:p>
            <a:pPr algn="l">
              <a:defRPr/>
            </a:pPr>
            <a:endParaRPr lang="fr-FR" sz="1400" dirty="0"/>
          </a:p>
          <a:p>
            <a:pPr algn="l">
              <a:defRPr/>
            </a:pPr>
            <a:r>
              <a:rPr lang="fr-FR" sz="1400" dirty="0"/>
              <a:t>La détermination du point d’origine dans les gaines a permis d’alerter le COS sur un sinistre complexe en volume caché. La RCCI a permis de maintenir un dispositif SP alors que l’intervention </a:t>
            </a:r>
            <a:r>
              <a:rPr lang="fr-FR" sz="1400" dirty="0" smtClean="0"/>
              <a:t>se terminait.</a:t>
            </a:r>
            <a:endParaRPr lang="fr-FR" sz="1400" dirty="0"/>
          </a:p>
          <a:p>
            <a:pPr algn="l">
              <a:defRPr/>
            </a:pPr>
            <a:r>
              <a:rPr lang="fr-FR" sz="1400" dirty="0"/>
              <a:t>Elle a également permis au SDIS 42 de se protéger d’un éventuel contentieux devant les tribunaux ou la responsabilité aurait pu lui être imputée en cas de préjudice supplémentaire (reprise de feu à 03h15).</a:t>
            </a:r>
          </a:p>
          <a:p>
            <a:pPr algn="l">
              <a:defRPr/>
            </a:pPr>
            <a:endParaRPr lang="fr-FR" sz="1400" dirty="0"/>
          </a:p>
          <a:p>
            <a:pPr algn="l">
              <a:defRPr/>
            </a:pPr>
            <a:r>
              <a:rPr lang="fr-FR" sz="1400" dirty="0"/>
              <a:t>Ce REX/ RCCI  a été réalisé afin de démontrer l’intérêt d’engager un SPI pendant les opérations d’extinction. Ce sinistre met également en avant le rôle non négligeable du SPI en matière de conseiller technique du COS.</a:t>
            </a:r>
          </a:p>
        </p:txBody>
      </p:sp>
    </p:spTree>
    <p:extLst>
      <p:ext uri="{BB962C8B-B14F-4D97-AF65-F5344CB8AC3E}">
        <p14:creationId xmlns:p14="http://schemas.microsoft.com/office/powerpoint/2010/main" val="15890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17</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endParaRPr lang="fr-FR" sz="2800" dirty="0"/>
          </a:p>
        </p:txBody>
      </p:sp>
      <p:pic>
        <p:nvPicPr>
          <p:cNvPr id="5" name="Picture 8" descr="DSC05056"/>
          <p:cNvPicPr>
            <a:picLocks noChangeAspect="1" noChangeArrowheads="1"/>
          </p:cNvPicPr>
          <p:nvPr/>
        </p:nvPicPr>
        <p:blipFill>
          <a:blip r:embed="rId3" cstate="print"/>
          <a:srcRect/>
          <a:stretch>
            <a:fillRect/>
          </a:stretch>
        </p:blipFill>
        <p:spPr bwMode="auto">
          <a:xfrm>
            <a:off x="936073" y="1124744"/>
            <a:ext cx="7271854" cy="4866681"/>
          </a:xfrm>
          <a:prstGeom prst="rect">
            <a:avLst/>
          </a:prstGeom>
          <a:noFill/>
          <a:ln w="38100">
            <a:solidFill>
              <a:srgbClr val="FFFF00"/>
            </a:solidFill>
            <a:miter lim="800000"/>
            <a:headEnd/>
            <a:tailEnd/>
          </a:ln>
        </p:spPr>
      </p:pic>
      <p:sp>
        <p:nvSpPr>
          <p:cNvPr id="7" name="WordArt 2"/>
          <p:cNvSpPr>
            <a:spLocks noChangeArrowheads="1" noChangeShapeType="1" noTextEdit="1"/>
          </p:cNvSpPr>
          <p:nvPr/>
        </p:nvSpPr>
        <p:spPr bwMode="auto">
          <a:xfrm>
            <a:off x="1763711" y="1570050"/>
            <a:ext cx="5616575" cy="191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fr-FR" sz="3600" kern="10" dirty="0">
                <a:ln w="9525">
                  <a:round/>
                  <a:headEnd/>
                  <a:tailEnd/>
                </a:ln>
                <a:gradFill rotWithShape="1">
                  <a:gsLst>
                    <a:gs pos="0">
                      <a:srgbClr val="FFFF00"/>
                    </a:gs>
                    <a:gs pos="100000">
                      <a:srgbClr val="FF3300"/>
                    </a:gs>
                  </a:gsLst>
                  <a:lin ang="5400000" scaled="1"/>
                </a:gradFill>
                <a:latin typeface="Arial Black"/>
              </a:rPr>
              <a:t>FIN</a:t>
            </a:r>
          </a:p>
          <a:p>
            <a:pPr algn="ctr"/>
            <a:r>
              <a:rPr lang="fr-FR" sz="3600" kern="10" dirty="0">
                <a:ln w="9525">
                  <a:round/>
                  <a:headEnd/>
                  <a:tailEnd/>
                </a:ln>
                <a:gradFill rotWithShape="1">
                  <a:gsLst>
                    <a:gs pos="0">
                      <a:srgbClr val="FFFF00"/>
                    </a:gs>
                    <a:gs pos="100000">
                      <a:srgbClr val="FF3300"/>
                    </a:gs>
                  </a:gsLst>
                  <a:lin ang="5400000" scaled="1"/>
                </a:gradFill>
                <a:latin typeface="Arial Black"/>
              </a:rPr>
              <a:t>merci de votre attention</a:t>
            </a:r>
          </a:p>
        </p:txBody>
      </p:sp>
      <p:pic>
        <p:nvPicPr>
          <p:cNvPr id="8" name="Picture 4" descr="question_float_from_box_hg_clr"/>
          <p:cNvPicPr>
            <a:picLocks noChangeAspect="1" noChangeArrowheads="1" noCrop="1"/>
          </p:cNvPicPr>
          <p:nvPr/>
        </p:nvPicPr>
        <p:blipFill>
          <a:blip r:embed="rId4" cstate="print"/>
          <a:srcRect/>
          <a:stretch>
            <a:fillRect/>
          </a:stretch>
        </p:blipFill>
        <p:spPr bwMode="auto">
          <a:xfrm>
            <a:off x="3887787" y="3933056"/>
            <a:ext cx="1368425" cy="1878012"/>
          </a:xfrm>
          <a:prstGeom prst="rect">
            <a:avLst/>
          </a:prstGeom>
          <a:noFill/>
          <a:ln w="9525">
            <a:noFill/>
            <a:miter lim="800000"/>
            <a:headEnd/>
            <a:tailEnd/>
          </a:ln>
        </p:spPr>
      </p:pic>
    </p:spTree>
    <p:extLst>
      <p:ext uri="{BB962C8B-B14F-4D97-AF65-F5344CB8AC3E}">
        <p14:creationId xmlns:p14="http://schemas.microsoft.com/office/powerpoint/2010/main" val="1288774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SOMMAIRE CHRONOLOGIQUE DE </a:t>
            </a:r>
            <a:r>
              <a:rPr lang="fr-FR" sz="3200" dirty="0" smtClean="0">
                <a:solidFill>
                  <a:srgbClr val="FFFF00"/>
                </a:solidFill>
              </a:rPr>
              <a:t>L’EVENENEMENT:</a:t>
            </a:r>
            <a:endParaRPr lang="fr-FR" sz="3200" dirty="0">
              <a:solidFill>
                <a:srgbClr val="FFFF00"/>
              </a:solidFill>
            </a:endParaRPr>
          </a:p>
        </p:txBody>
      </p:sp>
      <p:sp>
        <p:nvSpPr>
          <p:cNvPr id="3" name="Rectangle 2"/>
          <p:cNvSpPr/>
          <p:nvPr/>
        </p:nvSpPr>
        <p:spPr>
          <a:xfrm>
            <a:off x="251520" y="1478721"/>
            <a:ext cx="8640960" cy="4493538"/>
          </a:xfrm>
          <a:prstGeom prst="rect">
            <a:avLst/>
          </a:prstGeom>
        </p:spPr>
        <p:txBody>
          <a:bodyPr wrap="square">
            <a:spAutoFit/>
          </a:bodyPr>
          <a:lstStyle/>
          <a:p>
            <a:pPr marL="285750" indent="-285750" algn="l">
              <a:buFont typeface="Wingdings" pitchFamily="2" charset="2"/>
              <a:buChar char="Ø"/>
            </a:pPr>
            <a:r>
              <a:rPr lang="fr-FR" dirty="0"/>
              <a:t>23h17: Arrivée de l’appel au CTA/CODIS</a:t>
            </a:r>
          </a:p>
          <a:p>
            <a:pPr marL="285750" indent="-285750" algn="l">
              <a:buFont typeface="Wingdings" pitchFamily="2" charset="2"/>
              <a:buChar char="Ø"/>
            </a:pPr>
            <a:r>
              <a:rPr lang="fr-FR" sz="1400" dirty="0"/>
              <a:t>23h35: Une demande de renfort est adressée au CODIS par le 1</a:t>
            </a:r>
            <a:r>
              <a:rPr lang="fr-FR" sz="1400" baseline="30000" dirty="0"/>
              <a:t>er</a:t>
            </a:r>
            <a:r>
              <a:rPr lang="fr-FR" sz="1400" dirty="0"/>
              <a:t> CDA.</a:t>
            </a:r>
          </a:p>
          <a:p>
            <a:pPr marL="285750" indent="-285750" algn="l">
              <a:buFont typeface="Wingdings" pitchFamily="2" charset="2"/>
              <a:buChar char="Ø"/>
            </a:pPr>
            <a:r>
              <a:rPr lang="fr-FR" sz="1400" dirty="0"/>
              <a:t>23h35: Nombreux sauvetages sont réalisés au moyen d’une EPA et d’une échelle à coulisses. 24  victimes intoxiquées dont 1 défenestrée sont évacuées sur différents CH.</a:t>
            </a:r>
          </a:p>
          <a:p>
            <a:pPr marL="285750" indent="-285750" algn="l">
              <a:buFont typeface="Wingdings" pitchFamily="2" charset="2"/>
              <a:buChar char="Ø"/>
            </a:pPr>
            <a:r>
              <a:rPr lang="fr-FR" sz="1400" dirty="0"/>
              <a:t>23h40: Le Major BERGER, OPJ de la BTA De MONTBRISON rend compte au parquet de SAINT- ETIENNE de la situation et du nombre de victimes.</a:t>
            </a:r>
          </a:p>
          <a:p>
            <a:pPr marL="285750" indent="-285750" algn="l">
              <a:buFont typeface="Wingdings" pitchFamily="2" charset="2"/>
              <a:buChar char="Ø"/>
            </a:pPr>
            <a:r>
              <a:rPr lang="fr-FR" sz="1400" dirty="0"/>
              <a:t>23h45: Le Procureur MERLE de permanence au parquet demande immédiatement le déclenchement des gendarmes TIC de la Cellule d’Investigation Criminelle de la Gendarmerie de SAINT- ETIENNE et simultanément le déclenchement d’un expert RCCI, une enquête judiciaire est ouverte.</a:t>
            </a:r>
          </a:p>
          <a:p>
            <a:pPr marL="285750" indent="-285750" algn="l">
              <a:buFont typeface="Wingdings" pitchFamily="2" charset="2"/>
              <a:buChar char="Ø"/>
            </a:pPr>
            <a:r>
              <a:rPr lang="fr-FR" sz="1400" dirty="0"/>
              <a:t>La ville de MONTBRISON est victime depuis plusieurs jours d’incendies criminels concernant des véhicules.</a:t>
            </a:r>
          </a:p>
          <a:p>
            <a:pPr marL="285750" indent="-285750" algn="l">
              <a:buFont typeface="Wingdings" pitchFamily="2" charset="2"/>
              <a:buChar char="Ø"/>
            </a:pPr>
            <a:r>
              <a:rPr lang="fr-FR" sz="1400" dirty="0"/>
              <a:t>Le Procureur demande à la Gendarmerie le gel des lieux jusqu’à l’arrivée du technicien RCCI.</a:t>
            </a:r>
          </a:p>
          <a:p>
            <a:pPr marL="285750" indent="-285750" algn="l">
              <a:buFont typeface="Wingdings" pitchFamily="2" charset="2"/>
              <a:buChar char="Ø"/>
            </a:pPr>
            <a:r>
              <a:rPr lang="fr-FR" sz="1400" dirty="0"/>
              <a:t>00h15: Le technicien RCCI se présente à l’OPJ et au COS (CNE SOUVIGNET).</a:t>
            </a:r>
          </a:p>
          <a:p>
            <a:pPr marL="285750" indent="-285750" algn="l">
              <a:buFont typeface="Wingdings" pitchFamily="2" charset="2"/>
              <a:buChar char="Ø"/>
            </a:pPr>
            <a:r>
              <a:rPr lang="fr-FR" sz="1400" dirty="0"/>
              <a:t>Le COS autorise à pénétrer sur la scène d’incendie, l’ADC MASSEI est présent avec l’échelle d’</a:t>
            </a:r>
            <a:r>
              <a:rPr lang="fr-FR" sz="1400" dirty="0" err="1"/>
              <a:t>Andrézieux</a:t>
            </a:r>
            <a:r>
              <a:rPr lang="fr-FR" sz="1400" dirty="0"/>
              <a:t> qui n’est pas engagée.</a:t>
            </a:r>
          </a:p>
          <a:p>
            <a:pPr marL="285750" indent="-285750" algn="l">
              <a:buFont typeface="Wingdings" pitchFamily="2" charset="2"/>
              <a:buChar char="Ø"/>
            </a:pPr>
            <a:r>
              <a:rPr lang="fr-FR" sz="1400" dirty="0"/>
              <a:t>00h20: Il est demandé au COS de mettre à disposition l’ADC MASSEI pour mener les investigations, l’échelle d’</a:t>
            </a:r>
            <a:r>
              <a:rPr lang="fr-FR" sz="1400" dirty="0" err="1"/>
              <a:t>Andrézieux</a:t>
            </a:r>
            <a:r>
              <a:rPr lang="fr-FR" sz="1400" dirty="0"/>
              <a:t> est désengagée, L’ADC MASSEI reste sur place et prend les fonctions de SPI (CODIS avisé d’une RCCI par le COS).</a:t>
            </a:r>
          </a:p>
          <a:p>
            <a:pPr marL="285750" indent="-285750" algn="l">
              <a:buFont typeface="Wingdings" pitchFamily="2" charset="2"/>
              <a:buChar char="Ø"/>
            </a:pPr>
            <a:r>
              <a:rPr lang="fr-FR" sz="1400" dirty="0"/>
              <a:t>00h30: début des investigations, une équipe d’un TIC, d’un OPJ, d’un SPI, d’un </a:t>
            </a:r>
            <a:r>
              <a:rPr lang="fr-FR" sz="1400" dirty="0" smtClean="0"/>
              <a:t>technicien RCCI </a:t>
            </a:r>
            <a:r>
              <a:rPr lang="fr-FR" sz="1400" dirty="0"/>
              <a:t>et de deux agents ERDF est constituée.(thèse accidentelle privilégiée)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3</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lvl="0" algn="ctr" defTabSz="914400" eaLnBrk="1" hangingPunct="1"/>
            <a:r>
              <a:rPr lang="fr-FR" sz="2800" kern="1200" dirty="0">
                <a:solidFill>
                  <a:srgbClr val="FFFF00"/>
                </a:solidFill>
                <a:latin typeface="Arial" charset="0"/>
                <a:ea typeface="+mn-ea"/>
                <a:cs typeface="Arial" charset="0"/>
              </a:rPr>
              <a:t>Caractéristique de l’immeuble R+ 3, 2</a:t>
            </a:r>
            <a:r>
              <a:rPr lang="fr-FR" sz="2800" kern="1200" baseline="30000" dirty="0">
                <a:solidFill>
                  <a:srgbClr val="FFFF00"/>
                </a:solidFill>
                <a:latin typeface="Arial" charset="0"/>
                <a:ea typeface="+mn-ea"/>
                <a:cs typeface="Arial" charset="0"/>
              </a:rPr>
              <a:t>ème</a:t>
            </a:r>
            <a:r>
              <a:rPr lang="fr-FR" sz="2800" kern="1200" dirty="0">
                <a:solidFill>
                  <a:srgbClr val="FFFF00"/>
                </a:solidFill>
                <a:latin typeface="Arial" charset="0"/>
                <a:ea typeface="+mn-ea"/>
                <a:cs typeface="Arial" charset="0"/>
              </a:rPr>
              <a:t> </a:t>
            </a:r>
            <a:r>
              <a:rPr lang="fr-FR" sz="2800" kern="1200" dirty="0" smtClean="0">
                <a:solidFill>
                  <a:srgbClr val="FFFF00"/>
                </a:solidFill>
                <a:latin typeface="Arial" charset="0"/>
                <a:ea typeface="+mn-ea"/>
                <a:cs typeface="Arial" charset="0"/>
              </a:rPr>
              <a:t>famille:</a:t>
            </a:r>
            <a:endParaRPr lang="fr-FR" b="0" dirty="0">
              <a:latin typeface="Arial"/>
              <a:ea typeface="+mn-ea"/>
              <a:cs typeface="Arial" charset="0"/>
            </a:endParaRPr>
          </a:p>
        </p:txBody>
      </p:sp>
      <p:pic>
        <p:nvPicPr>
          <p:cNvPr id="8" name="Picture 2" descr="C:\Users\LAURENT\Pictures\RCCI 61 MTB\Incendie Montbrison (photo F. Perrot)-118404 septembre 2013.jpg"/>
          <p:cNvPicPr>
            <a:picLocks noChangeAspect="1" noChangeArrowheads="1"/>
          </p:cNvPicPr>
          <p:nvPr/>
        </p:nvPicPr>
        <p:blipFill>
          <a:blip r:embed="rId3" cstate="print"/>
          <a:srcRect/>
          <a:stretch>
            <a:fillRect/>
          </a:stretch>
        </p:blipFill>
        <p:spPr bwMode="auto">
          <a:xfrm>
            <a:off x="251520" y="1700808"/>
            <a:ext cx="6803241" cy="4536504"/>
          </a:xfrm>
          <a:prstGeom prst="rect">
            <a:avLst/>
          </a:prstGeom>
          <a:noFill/>
          <a:ln w="19050">
            <a:solidFill>
              <a:srgbClr val="FFFF00"/>
            </a:solidFill>
            <a:miter lim="800000"/>
            <a:headEnd/>
            <a:tailEnd/>
          </a:ln>
        </p:spPr>
      </p:pic>
      <p:sp>
        <p:nvSpPr>
          <p:cNvPr id="2" name="Rectangle 1"/>
          <p:cNvSpPr/>
          <p:nvPr/>
        </p:nvSpPr>
        <p:spPr>
          <a:xfrm>
            <a:off x="251520" y="1219077"/>
            <a:ext cx="6912768" cy="338554"/>
          </a:xfrm>
          <a:prstGeom prst="rect">
            <a:avLst/>
          </a:prstGeom>
        </p:spPr>
        <p:txBody>
          <a:bodyPr wrap="square">
            <a:spAutoFit/>
          </a:bodyPr>
          <a:lstStyle/>
          <a:p>
            <a:r>
              <a:rPr lang="fr-FR" dirty="0">
                <a:solidFill>
                  <a:srgbClr val="FF0000"/>
                </a:solidFill>
              </a:rPr>
              <a:t>Façade Est, 23 Rue Renoir (environ 20 sauvetages réalisés)</a:t>
            </a:r>
          </a:p>
        </p:txBody>
      </p:sp>
      <p:cxnSp>
        <p:nvCxnSpPr>
          <p:cNvPr id="10" name="Connecteur droit avec flèche 9"/>
          <p:cNvCxnSpPr/>
          <p:nvPr/>
        </p:nvCxnSpPr>
        <p:spPr>
          <a:xfrm>
            <a:off x="3491880" y="1557631"/>
            <a:ext cx="0" cy="3365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547664" y="2517934"/>
            <a:ext cx="3671887" cy="3095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ZoneTexte 10"/>
          <p:cNvSpPr txBox="1">
            <a:spLocks noChangeArrowheads="1"/>
          </p:cNvSpPr>
          <p:nvPr/>
        </p:nvSpPr>
        <p:spPr bwMode="auto">
          <a:xfrm>
            <a:off x="395288" y="3213100"/>
            <a:ext cx="1800225" cy="584200"/>
          </a:xfrm>
          <a:prstGeom prst="rect">
            <a:avLst/>
          </a:prstGeom>
          <a:solidFill>
            <a:schemeClr val="bg1"/>
          </a:solidFill>
          <a:ln w="15875">
            <a:solidFill>
              <a:srgbClr val="FF0000"/>
            </a:solidFill>
            <a:miter lim="800000"/>
            <a:headEnd/>
            <a:tailEnd/>
          </a:ln>
        </p:spPr>
        <p:txBody>
          <a:bodyPr>
            <a:spAutoFit/>
          </a:bodyPr>
          <a:lstStyle/>
          <a:p>
            <a:pPr algn="ctr"/>
            <a:r>
              <a:rPr lang="fr-FR" sz="1600" dirty="0">
                <a:solidFill>
                  <a:srgbClr val="FF0000"/>
                </a:solidFill>
              </a:rPr>
              <a:t>1 défenestré du 1</a:t>
            </a:r>
            <a:r>
              <a:rPr lang="fr-FR" sz="1600" baseline="30000" dirty="0">
                <a:solidFill>
                  <a:srgbClr val="FF0000"/>
                </a:solidFill>
              </a:rPr>
              <a:t>er</a:t>
            </a:r>
            <a:r>
              <a:rPr lang="fr-FR" sz="1600" dirty="0">
                <a:solidFill>
                  <a:srgbClr val="FF0000"/>
                </a:solidFill>
              </a:rPr>
              <a:t> étage</a:t>
            </a:r>
          </a:p>
        </p:txBody>
      </p:sp>
      <p:pic>
        <p:nvPicPr>
          <p:cNvPr id="16" name="Image 7"/>
          <p:cNvPicPr>
            <a:picLocks noChangeAspect="1"/>
          </p:cNvPicPr>
          <p:nvPr/>
        </p:nvPicPr>
        <p:blipFill>
          <a:blip r:embed="rId4" cstate="print"/>
          <a:srcRect/>
          <a:stretch>
            <a:fillRect/>
          </a:stretch>
        </p:blipFill>
        <p:spPr bwMode="auto">
          <a:xfrm>
            <a:off x="6326320" y="2493380"/>
            <a:ext cx="2503487" cy="1674812"/>
          </a:xfrm>
          <a:prstGeom prst="rect">
            <a:avLst/>
          </a:prstGeom>
          <a:noFill/>
          <a:ln w="12700">
            <a:solidFill>
              <a:srgbClr val="FFFF00"/>
            </a:solidFill>
            <a:miter lim="800000"/>
            <a:headEnd/>
            <a:tailEnd/>
          </a:ln>
        </p:spPr>
      </p:pic>
      <p:pic>
        <p:nvPicPr>
          <p:cNvPr id="17" name="Image 6"/>
          <p:cNvPicPr>
            <a:picLocks noChangeAspect="1"/>
          </p:cNvPicPr>
          <p:nvPr/>
        </p:nvPicPr>
        <p:blipFill>
          <a:blip r:embed="rId5" cstate="print"/>
          <a:srcRect/>
          <a:stretch>
            <a:fillRect/>
          </a:stretch>
        </p:blipFill>
        <p:spPr bwMode="auto">
          <a:xfrm>
            <a:off x="6312032" y="4222955"/>
            <a:ext cx="2517775" cy="1684338"/>
          </a:xfrm>
          <a:prstGeom prst="rect">
            <a:avLst/>
          </a:prstGeom>
          <a:noFill/>
          <a:ln w="12700">
            <a:solidFill>
              <a:srgbClr val="FFFF00"/>
            </a:solidFill>
            <a:miter lim="800000"/>
            <a:headEnd/>
            <a:tailEnd/>
          </a:ln>
        </p:spPr>
      </p:pic>
      <p:sp>
        <p:nvSpPr>
          <p:cNvPr id="18" name="ZoneTexte 13"/>
          <p:cNvSpPr txBox="1">
            <a:spLocks noChangeArrowheads="1"/>
          </p:cNvSpPr>
          <p:nvPr/>
        </p:nvSpPr>
        <p:spPr bwMode="auto">
          <a:xfrm>
            <a:off x="6732240" y="2100479"/>
            <a:ext cx="1927225" cy="338138"/>
          </a:xfrm>
          <a:prstGeom prst="rect">
            <a:avLst/>
          </a:prstGeom>
          <a:solidFill>
            <a:schemeClr val="bg1"/>
          </a:solidFill>
          <a:ln w="25400">
            <a:solidFill>
              <a:srgbClr val="FF0000"/>
            </a:solidFill>
            <a:miter lim="800000"/>
            <a:headEnd/>
            <a:tailEnd/>
          </a:ln>
        </p:spPr>
        <p:txBody>
          <a:bodyPr>
            <a:spAutoFit/>
          </a:bodyPr>
          <a:lstStyle/>
          <a:p>
            <a:pPr algn="ctr"/>
            <a:r>
              <a:rPr lang="fr-FR" sz="1600"/>
              <a:t>Rénovation façade</a:t>
            </a:r>
          </a:p>
        </p:txBody>
      </p:sp>
      <p:cxnSp>
        <p:nvCxnSpPr>
          <p:cNvPr id="19" name="Connecteur droit avec flèche 18"/>
          <p:cNvCxnSpPr/>
          <p:nvPr/>
        </p:nvCxnSpPr>
        <p:spPr>
          <a:xfrm>
            <a:off x="7689502" y="2517934"/>
            <a:ext cx="0" cy="3365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ZoneTexte 4"/>
          <p:cNvSpPr txBox="1">
            <a:spLocks noChangeArrowheads="1"/>
          </p:cNvSpPr>
          <p:nvPr/>
        </p:nvSpPr>
        <p:spPr bwMode="auto">
          <a:xfrm>
            <a:off x="6786694" y="5677093"/>
            <a:ext cx="1582738" cy="338138"/>
          </a:xfrm>
          <a:prstGeom prst="rect">
            <a:avLst/>
          </a:prstGeom>
          <a:solidFill>
            <a:schemeClr val="bg1"/>
          </a:solidFill>
          <a:ln w="25400">
            <a:solidFill>
              <a:srgbClr val="FF0000"/>
            </a:solidFill>
            <a:miter lim="800000"/>
            <a:headEnd/>
            <a:tailEnd/>
          </a:ln>
        </p:spPr>
        <p:txBody>
          <a:bodyPr>
            <a:spAutoFit/>
          </a:bodyPr>
          <a:lstStyle/>
          <a:p>
            <a:pPr algn="ctr"/>
            <a:r>
              <a:rPr lang="fr-FR" sz="1600" dirty="0"/>
              <a:t>Hall d’entrée</a:t>
            </a:r>
          </a:p>
        </p:txBody>
      </p:sp>
    </p:spTree>
    <p:extLst>
      <p:ext uri="{BB962C8B-B14F-4D97-AF65-F5344CB8AC3E}">
        <p14:creationId xmlns:p14="http://schemas.microsoft.com/office/powerpoint/2010/main" val="1464254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4</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dirty="0">
                <a:solidFill>
                  <a:srgbClr val="FFFF00"/>
                </a:solidFill>
              </a:rPr>
              <a:t>Recensement des 24 </a:t>
            </a:r>
            <a:r>
              <a:rPr lang="fr-FR" dirty="0" smtClean="0">
                <a:solidFill>
                  <a:srgbClr val="FFFF00"/>
                </a:solidFill>
              </a:rPr>
              <a:t>victimes:</a:t>
            </a:r>
            <a:endParaRPr lang="fr-FR" dirty="0">
              <a:solidFill>
                <a:srgbClr val="FFFF00"/>
              </a:solidFill>
            </a:endParaRPr>
          </a:p>
        </p:txBody>
      </p:sp>
      <p:sp>
        <p:nvSpPr>
          <p:cNvPr id="2" name="Rectangle 1"/>
          <p:cNvSpPr/>
          <p:nvPr/>
        </p:nvSpPr>
        <p:spPr>
          <a:xfrm>
            <a:off x="179388" y="1268760"/>
            <a:ext cx="8713092" cy="584775"/>
          </a:xfrm>
          <a:prstGeom prst="rect">
            <a:avLst/>
          </a:prstGeom>
        </p:spPr>
        <p:txBody>
          <a:bodyPr wrap="square">
            <a:spAutoFit/>
          </a:bodyPr>
          <a:lstStyle/>
          <a:p>
            <a:endParaRPr lang="fr-FR" dirty="0">
              <a:solidFill>
                <a:srgbClr val="0070C0"/>
              </a:solidFill>
            </a:endParaRPr>
          </a:p>
          <a:p>
            <a:endParaRPr lang="fr-FR" dirty="0"/>
          </a:p>
        </p:txBody>
      </p:sp>
      <p:sp>
        <p:nvSpPr>
          <p:cNvPr id="3" name="Rectangle 2"/>
          <p:cNvSpPr/>
          <p:nvPr/>
        </p:nvSpPr>
        <p:spPr>
          <a:xfrm>
            <a:off x="-18033" y="1065287"/>
            <a:ext cx="9180066" cy="3046988"/>
          </a:xfrm>
          <a:prstGeom prst="rect">
            <a:avLst/>
          </a:prstGeom>
        </p:spPr>
        <p:txBody>
          <a:bodyPr wrap="square">
            <a:spAutoFit/>
          </a:bodyPr>
          <a:lstStyle/>
          <a:p>
            <a:pPr algn="l"/>
            <a:endParaRPr lang="fr-FR" dirty="0"/>
          </a:p>
          <a:p>
            <a:pPr algn="l"/>
            <a:endParaRPr lang="fr-FR" dirty="0" smtClean="0"/>
          </a:p>
          <a:p>
            <a:pPr algn="l"/>
            <a:endParaRPr lang="fr-FR" dirty="0"/>
          </a:p>
          <a:p>
            <a:pPr algn="l"/>
            <a:endParaRPr lang="fr-FR" dirty="0" smtClean="0"/>
          </a:p>
          <a:p>
            <a:pPr algn="l"/>
            <a:endParaRPr lang="fr-FR" dirty="0"/>
          </a:p>
          <a:p>
            <a:pPr algn="l"/>
            <a:endParaRPr lang="fr-FR" dirty="0" smtClean="0"/>
          </a:p>
          <a:p>
            <a:pPr algn="l"/>
            <a:endParaRPr lang="fr-FR" dirty="0"/>
          </a:p>
          <a:p>
            <a:pPr algn="l"/>
            <a:endParaRPr lang="fr-FR" dirty="0" smtClean="0"/>
          </a:p>
          <a:p>
            <a:pPr algn="l"/>
            <a:endParaRPr lang="fr-FR" dirty="0"/>
          </a:p>
          <a:p>
            <a:pPr algn="l"/>
            <a:endParaRPr lang="fr-FR" dirty="0" smtClean="0"/>
          </a:p>
          <a:p>
            <a:pPr algn="l"/>
            <a:endParaRPr lang="fr-FR" dirty="0" smtClean="0"/>
          </a:p>
          <a:p>
            <a:pPr algn="l"/>
            <a:endParaRPr lang="fr-FR" dirty="0"/>
          </a:p>
        </p:txBody>
      </p:sp>
      <p:pic>
        <p:nvPicPr>
          <p:cNvPr id="9" name="Image 57" descr="DSC05380.JPG"/>
          <p:cNvPicPr>
            <a:picLocks noChangeAspect="1" noChangeArrowheads="1"/>
          </p:cNvPicPr>
          <p:nvPr/>
        </p:nvPicPr>
        <p:blipFill>
          <a:blip r:embed="rId3" cstate="print"/>
          <a:srcRect/>
          <a:stretch>
            <a:fillRect/>
          </a:stretch>
        </p:blipFill>
        <p:spPr bwMode="auto">
          <a:xfrm>
            <a:off x="944315" y="1134514"/>
            <a:ext cx="7129463" cy="4772025"/>
          </a:xfrm>
          <a:prstGeom prst="rect">
            <a:avLst/>
          </a:prstGeom>
          <a:noFill/>
          <a:ln w="19050">
            <a:solidFill>
              <a:srgbClr val="FFFF00"/>
            </a:solidFill>
            <a:miter lim="800000"/>
            <a:headEnd/>
            <a:tailEnd/>
          </a:ln>
        </p:spPr>
      </p:pic>
      <p:sp>
        <p:nvSpPr>
          <p:cNvPr id="10" name="Text Box 29"/>
          <p:cNvSpPr txBox="1">
            <a:spLocks noChangeArrowheads="1"/>
          </p:cNvSpPr>
          <p:nvPr/>
        </p:nvSpPr>
        <p:spPr bwMode="auto">
          <a:xfrm>
            <a:off x="6228184" y="1341822"/>
            <a:ext cx="1187450" cy="250825"/>
          </a:xfrm>
          <a:prstGeom prst="rect">
            <a:avLst/>
          </a:prstGeom>
          <a:solidFill>
            <a:srgbClr val="FFFFFF"/>
          </a:solidFill>
          <a:ln w="25400">
            <a:solidFill>
              <a:srgbClr val="FF0000"/>
            </a:solidFill>
            <a:miter lim="800000"/>
            <a:headEnd/>
            <a:tailEnd/>
          </a:ln>
        </p:spPr>
        <p:txBody>
          <a:bodyPr/>
          <a:lstStyle/>
          <a:p>
            <a:pPr algn="ctr"/>
            <a:r>
              <a:rPr lang="fr-FR" sz="1100">
                <a:latin typeface="Calibri" pitchFamily="34" charset="0"/>
                <a:ea typeface="Calibri" pitchFamily="34" charset="0"/>
                <a:cs typeface="Times New Roman" pitchFamily="18" charset="0"/>
              </a:rPr>
              <a:t>Mr </a:t>
            </a:r>
            <a:r>
              <a:rPr lang="fr-FR" sz="1100" b="1">
                <a:latin typeface="Calibri" pitchFamily="34" charset="0"/>
                <a:ea typeface="Calibri" pitchFamily="34" charset="0"/>
                <a:cs typeface="Times New Roman" pitchFamily="18" charset="0"/>
              </a:rPr>
              <a:t>J MONTET</a:t>
            </a:r>
            <a:r>
              <a:rPr lang="fr-FR" sz="1100">
                <a:latin typeface="Calibri" pitchFamily="34" charset="0"/>
                <a:ea typeface="Calibri" pitchFamily="34" charset="0"/>
                <a:cs typeface="Times New Roman" pitchFamily="18" charset="0"/>
              </a:rPr>
              <a:t>  </a:t>
            </a:r>
            <a:endParaRPr lang="fr-FR">
              <a:ea typeface="Calibri" pitchFamily="34" charset="0"/>
              <a:cs typeface="Times New Roman" pitchFamily="18" charset="0"/>
            </a:endParaRPr>
          </a:p>
        </p:txBody>
      </p:sp>
      <p:sp>
        <p:nvSpPr>
          <p:cNvPr id="11" name="Text Box 30"/>
          <p:cNvSpPr txBox="1">
            <a:spLocks noChangeArrowheads="1"/>
          </p:cNvSpPr>
          <p:nvPr/>
        </p:nvSpPr>
        <p:spPr bwMode="auto">
          <a:xfrm>
            <a:off x="6230267" y="1592647"/>
            <a:ext cx="1187450" cy="250825"/>
          </a:xfrm>
          <a:prstGeom prst="rect">
            <a:avLst/>
          </a:prstGeom>
          <a:solidFill>
            <a:srgbClr val="FFFFFF"/>
          </a:solidFill>
          <a:ln w="25400">
            <a:solidFill>
              <a:srgbClr val="FF0000"/>
            </a:solidFill>
            <a:miter lim="800000"/>
            <a:headEnd/>
            <a:tailEnd/>
          </a:ln>
        </p:spPr>
        <p:txBody>
          <a:bodyPr/>
          <a:lstStyle/>
          <a:p>
            <a:pPr algn="ctr"/>
            <a:r>
              <a:rPr lang="fr-FR" sz="1100">
                <a:latin typeface="Calibri" pitchFamily="34" charset="0"/>
                <a:ea typeface="Calibri" pitchFamily="34" charset="0"/>
                <a:cs typeface="Times New Roman" pitchFamily="18" charset="0"/>
              </a:rPr>
              <a:t>1 adulte</a:t>
            </a:r>
            <a:endParaRPr lang="fr-FR">
              <a:ea typeface="Calibri" pitchFamily="34" charset="0"/>
              <a:cs typeface="Times New Roman" pitchFamily="18" charset="0"/>
            </a:endParaRPr>
          </a:p>
        </p:txBody>
      </p:sp>
      <p:cxnSp>
        <p:nvCxnSpPr>
          <p:cNvPr id="12" name="AutoShape 21"/>
          <p:cNvCxnSpPr>
            <a:cxnSpLocks noChangeShapeType="1"/>
          </p:cNvCxnSpPr>
          <p:nvPr/>
        </p:nvCxnSpPr>
        <p:spPr bwMode="auto">
          <a:xfrm flipH="1">
            <a:off x="5683672" y="1686559"/>
            <a:ext cx="544512" cy="0"/>
          </a:xfrm>
          <a:prstGeom prst="straightConnector1">
            <a:avLst/>
          </a:prstGeom>
          <a:noFill/>
          <a:ln w="19050">
            <a:solidFill>
              <a:srgbClr val="FF0000"/>
            </a:solidFill>
            <a:round/>
            <a:headEnd/>
            <a:tailEnd type="triangle" w="med" len="med"/>
          </a:ln>
        </p:spPr>
      </p:cxnSp>
      <p:sp>
        <p:nvSpPr>
          <p:cNvPr id="13" name="Text Box 31"/>
          <p:cNvSpPr txBox="1">
            <a:spLocks noChangeArrowheads="1"/>
          </p:cNvSpPr>
          <p:nvPr/>
        </p:nvSpPr>
        <p:spPr bwMode="auto">
          <a:xfrm>
            <a:off x="6670724" y="1914373"/>
            <a:ext cx="330200" cy="276225"/>
          </a:xfrm>
          <a:prstGeom prst="rect">
            <a:avLst/>
          </a:prstGeom>
          <a:solidFill>
            <a:srgbClr val="FFFF00"/>
          </a:solidFill>
          <a:ln w="25400">
            <a:solidFill>
              <a:srgbClr val="FFFF00"/>
            </a:solidFill>
            <a:miter lim="800000"/>
            <a:headEnd/>
            <a:tailEnd/>
          </a:ln>
        </p:spPr>
        <p:txBody>
          <a:bodyPr/>
          <a:lstStyle/>
          <a:p>
            <a:pPr algn="ctr"/>
            <a:r>
              <a:rPr lang="fr-FR" sz="1400" b="1">
                <a:latin typeface="Calibri" pitchFamily="34" charset="0"/>
                <a:ea typeface="Calibri" pitchFamily="34" charset="0"/>
                <a:cs typeface="Times New Roman" pitchFamily="18" charset="0"/>
              </a:rPr>
              <a:t>G</a:t>
            </a:r>
            <a:endParaRPr lang="fr-FR">
              <a:ea typeface="Calibri" pitchFamily="34" charset="0"/>
              <a:cs typeface="Times New Roman" pitchFamily="18" charset="0"/>
            </a:endParaRPr>
          </a:p>
        </p:txBody>
      </p:sp>
      <p:sp>
        <p:nvSpPr>
          <p:cNvPr id="14" name="Text Box 34"/>
          <p:cNvSpPr txBox="1">
            <a:spLocks noChangeArrowheads="1"/>
          </p:cNvSpPr>
          <p:nvPr/>
        </p:nvSpPr>
        <p:spPr bwMode="auto">
          <a:xfrm>
            <a:off x="5955928" y="2271334"/>
            <a:ext cx="2009775" cy="425450"/>
          </a:xfrm>
          <a:prstGeom prst="rect">
            <a:avLst/>
          </a:prstGeom>
          <a:solidFill>
            <a:srgbClr val="FFFFFF"/>
          </a:solidFill>
          <a:ln w="25400">
            <a:solidFill>
              <a:srgbClr val="FF0000"/>
            </a:solidFill>
            <a:miter lim="800000"/>
            <a:headEnd/>
            <a:tailEnd/>
          </a:ln>
        </p:spPr>
        <p:txBody>
          <a:bodyPr/>
          <a:lstStyle/>
          <a:p>
            <a:pPr algn="ctr"/>
            <a:r>
              <a:rPr lang="fr-FR" sz="1100" dirty="0">
                <a:latin typeface="Calibri" pitchFamily="34" charset="0"/>
                <a:ea typeface="Calibri" pitchFamily="34" charset="0"/>
                <a:cs typeface="Times New Roman" pitchFamily="18" charset="0"/>
              </a:rPr>
              <a:t>Famille </a:t>
            </a:r>
            <a:r>
              <a:rPr lang="fr-FR" sz="1100" b="1" dirty="0">
                <a:latin typeface="Calibri" pitchFamily="34" charset="0"/>
                <a:ea typeface="Calibri" pitchFamily="34" charset="0"/>
                <a:cs typeface="Times New Roman" pitchFamily="18" charset="0"/>
              </a:rPr>
              <a:t>LASSOUED- BENFETEH   NABBA- DHAHRI</a:t>
            </a:r>
            <a:r>
              <a:rPr lang="fr-FR" sz="1100" dirty="0">
                <a:latin typeface="Calibri" pitchFamily="34" charset="0"/>
                <a:ea typeface="Calibri" pitchFamily="34" charset="0"/>
                <a:cs typeface="Times New Roman" pitchFamily="18" charset="0"/>
              </a:rPr>
              <a:t>    </a:t>
            </a:r>
            <a:endParaRPr lang="fr-FR" dirty="0">
              <a:ea typeface="Calibri" pitchFamily="34" charset="0"/>
              <a:cs typeface="Times New Roman" pitchFamily="18" charset="0"/>
            </a:endParaRPr>
          </a:p>
        </p:txBody>
      </p:sp>
      <p:sp>
        <p:nvSpPr>
          <p:cNvPr id="15" name="Text Box 33"/>
          <p:cNvSpPr txBox="1">
            <a:spLocks noChangeArrowheads="1"/>
          </p:cNvSpPr>
          <p:nvPr/>
        </p:nvSpPr>
        <p:spPr bwMode="auto">
          <a:xfrm>
            <a:off x="5955927" y="2706607"/>
            <a:ext cx="2009775" cy="250825"/>
          </a:xfrm>
          <a:prstGeom prst="rect">
            <a:avLst/>
          </a:prstGeom>
          <a:solidFill>
            <a:srgbClr val="FFFFFF"/>
          </a:solidFill>
          <a:ln w="25400">
            <a:solidFill>
              <a:srgbClr val="FF0000"/>
            </a:solidFill>
            <a:miter lim="800000"/>
            <a:headEnd/>
            <a:tailEnd/>
          </a:ln>
        </p:spPr>
        <p:txBody>
          <a:bodyPr/>
          <a:lstStyle/>
          <a:p>
            <a:pPr algn="ctr"/>
            <a:r>
              <a:rPr lang="fr-FR" sz="1100">
                <a:latin typeface="Calibri" pitchFamily="34" charset="0"/>
                <a:ea typeface="Calibri" pitchFamily="34" charset="0"/>
                <a:cs typeface="Times New Roman" pitchFamily="18" charset="0"/>
              </a:rPr>
              <a:t>1 adulte +2 enfants</a:t>
            </a:r>
            <a:endParaRPr lang="fr-FR">
              <a:ea typeface="Calibri" pitchFamily="34" charset="0"/>
              <a:cs typeface="Times New Roman" pitchFamily="18" charset="0"/>
            </a:endParaRPr>
          </a:p>
        </p:txBody>
      </p:sp>
      <p:cxnSp>
        <p:nvCxnSpPr>
          <p:cNvPr id="16" name="AutoShape 22"/>
          <p:cNvCxnSpPr>
            <a:cxnSpLocks noChangeShapeType="1"/>
          </p:cNvCxnSpPr>
          <p:nvPr/>
        </p:nvCxnSpPr>
        <p:spPr bwMode="auto">
          <a:xfrm flipH="1">
            <a:off x="5736852" y="2696784"/>
            <a:ext cx="219075" cy="0"/>
          </a:xfrm>
          <a:prstGeom prst="straightConnector1">
            <a:avLst/>
          </a:prstGeom>
          <a:noFill/>
          <a:ln w="19050">
            <a:solidFill>
              <a:srgbClr val="FF0000"/>
            </a:solidFill>
            <a:round/>
            <a:headEnd/>
            <a:tailEnd type="triangle" w="med" len="med"/>
          </a:ln>
        </p:spPr>
      </p:cxnSp>
      <p:sp>
        <p:nvSpPr>
          <p:cNvPr id="17" name="Text Box 32"/>
          <p:cNvSpPr txBox="1">
            <a:spLocks noChangeArrowheads="1"/>
          </p:cNvSpPr>
          <p:nvPr/>
        </p:nvSpPr>
        <p:spPr bwMode="auto">
          <a:xfrm>
            <a:off x="6675908" y="3055274"/>
            <a:ext cx="330200" cy="287337"/>
          </a:xfrm>
          <a:prstGeom prst="rect">
            <a:avLst/>
          </a:prstGeom>
          <a:solidFill>
            <a:srgbClr val="FFFF00"/>
          </a:solidFill>
          <a:ln w="25400">
            <a:solidFill>
              <a:srgbClr val="FFFF00"/>
            </a:solidFill>
            <a:miter lim="800000"/>
            <a:headEnd/>
            <a:tailEnd/>
          </a:ln>
        </p:spPr>
        <p:txBody>
          <a:bodyPr/>
          <a:lstStyle/>
          <a:p>
            <a:pPr algn="ctr"/>
            <a:r>
              <a:rPr lang="fr-FR" sz="1400" b="1" dirty="0">
                <a:latin typeface="Calibri" pitchFamily="34" charset="0"/>
                <a:ea typeface="Calibri" pitchFamily="34" charset="0"/>
                <a:cs typeface="Times New Roman" pitchFamily="18" charset="0"/>
              </a:rPr>
              <a:t>E</a:t>
            </a:r>
            <a:endParaRPr lang="fr-FR" dirty="0">
              <a:ea typeface="Calibri" pitchFamily="34" charset="0"/>
              <a:cs typeface="Times New Roman" pitchFamily="18" charset="0"/>
            </a:endParaRPr>
          </a:p>
        </p:txBody>
      </p:sp>
      <p:sp>
        <p:nvSpPr>
          <p:cNvPr id="18" name="Text Box 35"/>
          <p:cNvSpPr txBox="1">
            <a:spLocks noChangeArrowheads="1"/>
          </p:cNvSpPr>
          <p:nvPr/>
        </p:nvSpPr>
        <p:spPr bwMode="auto">
          <a:xfrm>
            <a:off x="6216698" y="3664593"/>
            <a:ext cx="1541462" cy="250825"/>
          </a:xfrm>
          <a:prstGeom prst="rect">
            <a:avLst/>
          </a:prstGeom>
          <a:solidFill>
            <a:srgbClr val="FFFFFF"/>
          </a:solidFill>
          <a:ln w="25400">
            <a:solidFill>
              <a:srgbClr val="FF0000"/>
            </a:solidFill>
            <a:miter lim="800000"/>
            <a:headEnd/>
            <a:tailEnd/>
          </a:ln>
        </p:spPr>
        <p:txBody>
          <a:bodyPr/>
          <a:lstStyle/>
          <a:p>
            <a:pPr algn="ctr"/>
            <a:r>
              <a:rPr lang="fr-FR" sz="1100">
                <a:latin typeface="Calibri" pitchFamily="34" charset="0"/>
                <a:ea typeface="Calibri" pitchFamily="34" charset="0"/>
                <a:cs typeface="Times New Roman" pitchFamily="18" charset="0"/>
              </a:rPr>
              <a:t>Famille </a:t>
            </a:r>
            <a:r>
              <a:rPr lang="fr-FR" sz="1100" b="1">
                <a:latin typeface="Calibri" pitchFamily="34" charset="0"/>
                <a:ea typeface="Calibri" pitchFamily="34" charset="0"/>
                <a:cs typeface="Times New Roman" pitchFamily="18" charset="0"/>
              </a:rPr>
              <a:t>MKRTCHYAN</a:t>
            </a:r>
            <a:r>
              <a:rPr lang="fr-FR" sz="1100">
                <a:latin typeface="Calibri" pitchFamily="34" charset="0"/>
                <a:ea typeface="Calibri" pitchFamily="34" charset="0"/>
                <a:cs typeface="Times New Roman" pitchFamily="18" charset="0"/>
              </a:rPr>
              <a:t> </a:t>
            </a:r>
            <a:endParaRPr lang="fr-FR">
              <a:ea typeface="Calibri" pitchFamily="34" charset="0"/>
              <a:cs typeface="Times New Roman" pitchFamily="18" charset="0"/>
            </a:endParaRPr>
          </a:p>
        </p:txBody>
      </p:sp>
      <p:sp>
        <p:nvSpPr>
          <p:cNvPr id="19" name="Text Box 36"/>
          <p:cNvSpPr txBox="1">
            <a:spLocks noChangeArrowheads="1"/>
          </p:cNvSpPr>
          <p:nvPr/>
        </p:nvSpPr>
        <p:spPr bwMode="auto">
          <a:xfrm>
            <a:off x="6216698" y="3934512"/>
            <a:ext cx="1541462" cy="250825"/>
          </a:xfrm>
          <a:prstGeom prst="rect">
            <a:avLst/>
          </a:prstGeom>
          <a:solidFill>
            <a:srgbClr val="FFFFFF"/>
          </a:solidFill>
          <a:ln w="25400">
            <a:solidFill>
              <a:srgbClr val="FF0000"/>
            </a:solidFill>
            <a:miter lim="800000"/>
            <a:headEnd/>
            <a:tailEnd/>
          </a:ln>
        </p:spPr>
        <p:txBody>
          <a:bodyPr/>
          <a:lstStyle/>
          <a:p>
            <a:pPr algn="ctr"/>
            <a:r>
              <a:rPr lang="fr-FR" sz="1100">
                <a:latin typeface="Calibri" pitchFamily="34" charset="0"/>
                <a:ea typeface="Calibri" pitchFamily="34" charset="0"/>
                <a:cs typeface="Times New Roman" pitchFamily="18" charset="0"/>
              </a:rPr>
              <a:t>2 adultes +3 enfants</a:t>
            </a:r>
            <a:endParaRPr lang="fr-FR">
              <a:ea typeface="Calibri" pitchFamily="34" charset="0"/>
              <a:cs typeface="Times New Roman" pitchFamily="18" charset="0"/>
            </a:endParaRPr>
          </a:p>
        </p:txBody>
      </p:sp>
      <p:cxnSp>
        <p:nvCxnSpPr>
          <p:cNvPr id="20" name="AutoShape 23"/>
          <p:cNvCxnSpPr>
            <a:cxnSpLocks noChangeShapeType="1"/>
          </p:cNvCxnSpPr>
          <p:nvPr/>
        </p:nvCxnSpPr>
        <p:spPr bwMode="auto">
          <a:xfrm flipH="1">
            <a:off x="6009109" y="3932024"/>
            <a:ext cx="219075" cy="0"/>
          </a:xfrm>
          <a:prstGeom prst="straightConnector1">
            <a:avLst/>
          </a:prstGeom>
          <a:noFill/>
          <a:ln w="19050">
            <a:solidFill>
              <a:srgbClr val="FF0000"/>
            </a:solidFill>
            <a:round/>
            <a:headEnd/>
            <a:tailEnd type="triangle" w="med" len="med"/>
          </a:ln>
        </p:spPr>
      </p:cxnSp>
      <p:sp>
        <p:nvSpPr>
          <p:cNvPr id="21" name="Text Box 37"/>
          <p:cNvSpPr txBox="1">
            <a:spLocks noChangeArrowheads="1"/>
          </p:cNvSpPr>
          <p:nvPr/>
        </p:nvSpPr>
        <p:spPr bwMode="auto">
          <a:xfrm>
            <a:off x="6670724" y="4259245"/>
            <a:ext cx="330200" cy="276225"/>
          </a:xfrm>
          <a:prstGeom prst="rect">
            <a:avLst/>
          </a:prstGeom>
          <a:solidFill>
            <a:srgbClr val="FFFF00"/>
          </a:solidFill>
          <a:ln w="25400">
            <a:solidFill>
              <a:srgbClr val="FFFF00"/>
            </a:solidFill>
            <a:miter lim="800000"/>
            <a:headEnd/>
            <a:tailEnd/>
          </a:ln>
        </p:spPr>
        <p:txBody>
          <a:bodyPr/>
          <a:lstStyle/>
          <a:p>
            <a:pPr algn="ctr"/>
            <a:r>
              <a:rPr lang="fr-FR" sz="1400" b="1">
                <a:latin typeface="Calibri" pitchFamily="34" charset="0"/>
                <a:ea typeface="Calibri" pitchFamily="34" charset="0"/>
                <a:cs typeface="Times New Roman" pitchFamily="18" charset="0"/>
              </a:rPr>
              <a:t>C</a:t>
            </a:r>
            <a:endParaRPr lang="fr-FR">
              <a:ea typeface="Calibri" pitchFamily="34" charset="0"/>
              <a:cs typeface="Times New Roman" pitchFamily="18" charset="0"/>
            </a:endParaRPr>
          </a:p>
        </p:txBody>
      </p:sp>
      <p:sp>
        <p:nvSpPr>
          <p:cNvPr id="22" name="Rectangle 5"/>
          <p:cNvSpPr>
            <a:spLocks noChangeArrowheads="1"/>
          </p:cNvSpPr>
          <p:nvPr/>
        </p:nvSpPr>
        <p:spPr bwMode="auto">
          <a:xfrm>
            <a:off x="4078734" y="5105544"/>
            <a:ext cx="914400" cy="666750"/>
          </a:xfrm>
          <a:prstGeom prst="rect">
            <a:avLst/>
          </a:prstGeom>
          <a:noFill/>
          <a:ln w="25400">
            <a:solidFill>
              <a:srgbClr val="FF0000"/>
            </a:solidFill>
            <a:miter lim="800000"/>
            <a:headEnd/>
            <a:tailEnd/>
          </a:ln>
        </p:spPr>
        <p:txBody>
          <a:bodyPr/>
          <a:lstStyle/>
          <a:p>
            <a:pPr algn="ctr"/>
            <a:endParaRPr lang="fr-FR"/>
          </a:p>
        </p:txBody>
      </p:sp>
      <p:sp>
        <p:nvSpPr>
          <p:cNvPr id="23" name="Text Box 6"/>
          <p:cNvSpPr txBox="1">
            <a:spLocks noChangeArrowheads="1"/>
          </p:cNvSpPr>
          <p:nvPr/>
        </p:nvSpPr>
        <p:spPr bwMode="auto">
          <a:xfrm>
            <a:off x="4370834" y="5300806"/>
            <a:ext cx="330200" cy="276225"/>
          </a:xfrm>
          <a:prstGeom prst="rect">
            <a:avLst/>
          </a:prstGeom>
          <a:solidFill>
            <a:srgbClr val="FFFF00"/>
          </a:solidFill>
          <a:ln w="25400">
            <a:solidFill>
              <a:srgbClr val="FFFF00"/>
            </a:solidFill>
            <a:miter lim="800000"/>
            <a:headEnd/>
            <a:tailEnd/>
          </a:ln>
        </p:spPr>
        <p:txBody>
          <a:bodyPr/>
          <a:lstStyle/>
          <a:p>
            <a:pPr algn="ctr"/>
            <a:r>
              <a:rPr lang="fr-FR" sz="1400" b="1" dirty="0">
                <a:latin typeface="Calibri" pitchFamily="34" charset="0"/>
                <a:ea typeface="Calibri" pitchFamily="34" charset="0"/>
                <a:cs typeface="Times New Roman" pitchFamily="18" charset="0"/>
              </a:rPr>
              <a:t>A</a:t>
            </a:r>
            <a:endParaRPr lang="fr-FR" dirty="0">
              <a:ea typeface="Calibri" pitchFamily="34" charset="0"/>
              <a:cs typeface="Times New Roman" pitchFamily="18" charset="0"/>
            </a:endParaRPr>
          </a:p>
        </p:txBody>
      </p:sp>
      <p:sp>
        <p:nvSpPr>
          <p:cNvPr id="24" name="Text Box 4"/>
          <p:cNvSpPr txBox="1">
            <a:spLocks noChangeArrowheads="1"/>
          </p:cNvSpPr>
          <p:nvPr/>
        </p:nvSpPr>
        <p:spPr bwMode="auto">
          <a:xfrm>
            <a:off x="3491880" y="6021288"/>
            <a:ext cx="2349500" cy="336550"/>
          </a:xfrm>
          <a:prstGeom prst="rect">
            <a:avLst/>
          </a:prstGeom>
          <a:solidFill>
            <a:srgbClr val="FFFFFF"/>
          </a:solidFill>
          <a:ln w="25400">
            <a:solidFill>
              <a:srgbClr val="FF0000"/>
            </a:solidFill>
            <a:miter lim="800000"/>
            <a:headEnd/>
            <a:tailEnd/>
          </a:ln>
        </p:spPr>
        <p:txBody>
          <a:bodyPr/>
          <a:lstStyle/>
          <a:p>
            <a:pPr algn="ctr"/>
            <a:r>
              <a:rPr lang="fr-FR" sz="1600" b="1">
                <a:latin typeface="Calibri" pitchFamily="34" charset="0"/>
                <a:ea typeface="Calibri" pitchFamily="34" charset="0"/>
                <a:cs typeface="Times New Roman" pitchFamily="18" charset="0"/>
              </a:rPr>
              <a:t>Façade Est Rue A Renoir</a:t>
            </a:r>
            <a:endParaRPr lang="fr-FR" sz="1600" b="1">
              <a:ea typeface="Calibri" pitchFamily="34" charset="0"/>
              <a:cs typeface="Times New Roman" pitchFamily="18" charset="0"/>
            </a:endParaRPr>
          </a:p>
        </p:txBody>
      </p:sp>
      <p:sp>
        <p:nvSpPr>
          <p:cNvPr id="26" name="Text Box 26"/>
          <p:cNvSpPr txBox="1">
            <a:spLocks noChangeArrowheads="1"/>
          </p:cNvSpPr>
          <p:nvPr/>
        </p:nvSpPr>
        <p:spPr bwMode="auto">
          <a:xfrm>
            <a:off x="1331640" y="5481924"/>
            <a:ext cx="1430338" cy="250825"/>
          </a:xfrm>
          <a:prstGeom prst="rect">
            <a:avLst/>
          </a:prstGeom>
          <a:solidFill>
            <a:srgbClr val="FFFFFF"/>
          </a:solidFill>
          <a:ln w="25400">
            <a:solidFill>
              <a:srgbClr val="FF0000"/>
            </a:solidFill>
            <a:miter lim="800000"/>
            <a:headEnd/>
            <a:tailEnd/>
          </a:ln>
        </p:spPr>
        <p:txBody>
          <a:bodyPr/>
          <a:lstStyle/>
          <a:p>
            <a:pPr algn="ctr"/>
            <a:r>
              <a:rPr lang="fr-FR" sz="1100" dirty="0">
                <a:latin typeface="Calibri" pitchFamily="34" charset="0"/>
                <a:ea typeface="Calibri" pitchFamily="34" charset="0"/>
                <a:cs typeface="Times New Roman" pitchFamily="18" charset="0"/>
              </a:rPr>
              <a:t>Famille </a:t>
            </a:r>
            <a:r>
              <a:rPr lang="fr-FR" sz="1100" b="1" dirty="0">
                <a:latin typeface="Calibri" pitchFamily="34" charset="0"/>
                <a:ea typeface="Calibri" pitchFamily="34" charset="0"/>
                <a:cs typeface="Times New Roman" pitchFamily="18" charset="0"/>
              </a:rPr>
              <a:t>BISLIMI</a:t>
            </a:r>
            <a:r>
              <a:rPr lang="fr-FR" sz="1100" dirty="0">
                <a:latin typeface="Calibri" pitchFamily="34" charset="0"/>
                <a:ea typeface="Calibri" pitchFamily="34" charset="0"/>
                <a:cs typeface="Times New Roman" pitchFamily="18" charset="0"/>
              </a:rPr>
              <a:t> </a:t>
            </a:r>
            <a:endParaRPr lang="fr-FR" dirty="0">
              <a:ea typeface="Calibri" pitchFamily="34" charset="0"/>
              <a:cs typeface="Times New Roman" pitchFamily="18" charset="0"/>
            </a:endParaRPr>
          </a:p>
        </p:txBody>
      </p:sp>
      <p:cxnSp>
        <p:nvCxnSpPr>
          <p:cNvPr id="27" name="AutoShape 18"/>
          <p:cNvCxnSpPr>
            <a:cxnSpLocks noChangeShapeType="1"/>
          </p:cNvCxnSpPr>
          <p:nvPr/>
        </p:nvCxnSpPr>
        <p:spPr bwMode="auto">
          <a:xfrm flipV="1">
            <a:off x="2046809" y="5168969"/>
            <a:ext cx="57150" cy="239713"/>
          </a:xfrm>
          <a:prstGeom prst="straightConnector1">
            <a:avLst/>
          </a:prstGeom>
          <a:noFill/>
          <a:ln w="19050">
            <a:solidFill>
              <a:srgbClr val="FF0000"/>
            </a:solidFill>
            <a:round/>
            <a:headEnd/>
            <a:tailEnd type="triangle" w="med" len="med"/>
          </a:ln>
        </p:spPr>
      </p:cxnSp>
      <p:sp>
        <p:nvSpPr>
          <p:cNvPr id="28" name="Text Box 25"/>
          <p:cNvSpPr txBox="1">
            <a:spLocks noChangeArrowheads="1"/>
          </p:cNvSpPr>
          <p:nvPr/>
        </p:nvSpPr>
        <p:spPr bwMode="auto">
          <a:xfrm>
            <a:off x="1331640" y="5754295"/>
            <a:ext cx="1430338" cy="250825"/>
          </a:xfrm>
          <a:prstGeom prst="rect">
            <a:avLst/>
          </a:prstGeom>
          <a:solidFill>
            <a:srgbClr val="FFFFFF"/>
          </a:solidFill>
          <a:ln w="25400">
            <a:solidFill>
              <a:srgbClr val="FF0000"/>
            </a:solidFill>
            <a:miter lim="800000"/>
            <a:headEnd/>
            <a:tailEnd/>
          </a:ln>
        </p:spPr>
        <p:txBody>
          <a:bodyPr/>
          <a:lstStyle/>
          <a:p>
            <a:pPr algn="ctr"/>
            <a:r>
              <a:rPr lang="fr-FR" sz="1100">
                <a:latin typeface="Calibri" pitchFamily="34" charset="0"/>
                <a:ea typeface="Calibri" pitchFamily="34" charset="0"/>
                <a:cs typeface="Times New Roman" pitchFamily="18" charset="0"/>
              </a:rPr>
              <a:t>2 adultes +5 enfants</a:t>
            </a:r>
            <a:endParaRPr lang="fr-FR">
              <a:ea typeface="Calibri" pitchFamily="34" charset="0"/>
              <a:cs typeface="Times New Roman" pitchFamily="18" charset="0"/>
            </a:endParaRPr>
          </a:p>
        </p:txBody>
      </p:sp>
      <p:sp>
        <p:nvSpPr>
          <p:cNvPr id="29" name="Text Box 24"/>
          <p:cNvSpPr txBox="1">
            <a:spLocks noChangeArrowheads="1"/>
          </p:cNvSpPr>
          <p:nvPr/>
        </p:nvSpPr>
        <p:spPr bwMode="auto">
          <a:xfrm>
            <a:off x="2863826" y="5555127"/>
            <a:ext cx="330200" cy="288925"/>
          </a:xfrm>
          <a:prstGeom prst="rect">
            <a:avLst/>
          </a:prstGeom>
          <a:solidFill>
            <a:srgbClr val="FFFF00"/>
          </a:solidFill>
          <a:ln w="25400">
            <a:solidFill>
              <a:srgbClr val="FFFF00"/>
            </a:solidFill>
            <a:miter lim="800000"/>
            <a:headEnd/>
            <a:tailEnd/>
          </a:ln>
        </p:spPr>
        <p:txBody>
          <a:bodyPr/>
          <a:lstStyle/>
          <a:p>
            <a:pPr algn="ctr"/>
            <a:r>
              <a:rPr lang="fr-FR" sz="1400" b="1">
                <a:latin typeface="Calibri" pitchFamily="34" charset="0"/>
                <a:ea typeface="Calibri" pitchFamily="34" charset="0"/>
                <a:cs typeface="Times New Roman" pitchFamily="18" charset="0"/>
              </a:rPr>
              <a:t>B</a:t>
            </a:r>
            <a:endParaRPr lang="fr-FR">
              <a:ea typeface="Calibri" pitchFamily="34" charset="0"/>
              <a:cs typeface="Times New Roman" pitchFamily="18" charset="0"/>
            </a:endParaRPr>
          </a:p>
        </p:txBody>
      </p:sp>
      <p:cxnSp>
        <p:nvCxnSpPr>
          <p:cNvPr id="30" name="AutoShape 16"/>
          <p:cNvCxnSpPr>
            <a:cxnSpLocks noChangeShapeType="1"/>
          </p:cNvCxnSpPr>
          <p:nvPr/>
        </p:nvCxnSpPr>
        <p:spPr bwMode="auto">
          <a:xfrm>
            <a:off x="1691680" y="4018869"/>
            <a:ext cx="269875" cy="82550"/>
          </a:xfrm>
          <a:prstGeom prst="straightConnector1">
            <a:avLst/>
          </a:prstGeom>
          <a:noFill/>
          <a:ln w="19050">
            <a:solidFill>
              <a:srgbClr val="FF0000"/>
            </a:solidFill>
            <a:round/>
            <a:headEnd/>
            <a:tailEnd type="triangle" w="med" len="med"/>
          </a:ln>
        </p:spPr>
      </p:cxnSp>
      <p:sp>
        <p:nvSpPr>
          <p:cNvPr id="31" name="Text Box 19"/>
          <p:cNvSpPr txBox="1">
            <a:spLocks noChangeArrowheads="1"/>
          </p:cNvSpPr>
          <p:nvPr/>
        </p:nvSpPr>
        <p:spPr bwMode="auto">
          <a:xfrm>
            <a:off x="354732" y="3694982"/>
            <a:ext cx="1441450" cy="250825"/>
          </a:xfrm>
          <a:prstGeom prst="rect">
            <a:avLst/>
          </a:prstGeom>
          <a:solidFill>
            <a:srgbClr val="FFFFFF"/>
          </a:solidFill>
          <a:ln w="25400">
            <a:solidFill>
              <a:srgbClr val="FF0000"/>
            </a:solidFill>
            <a:miter lim="800000"/>
            <a:headEnd/>
            <a:tailEnd/>
          </a:ln>
        </p:spPr>
        <p:txBody>
          <a:bodyPr/>
          <a:lstStyle/>
          <a:p>
            <a:pPr algn="ctr"/>
            <a:r>
              <a:rPr lang="fr-FR" sz="1100">
                <a:latin typeface="Calibri" pitchFamily="34" charset="0"/>
                <a:ea typeface="Calibri" pitchFamily="34" charset="0"/>
                <a:cs typeface="Times New Roman" pitchFamily="18" charset="0"/>
              </a:rPr>
              <a:t>Famille </a:t>
            </a:r>
            <a:r>
              <a:rPr lang="fr-FR" sz="1100" b="1">
                <a:latin typeface="Calibri" pitchFamily="34" charset="0"/>
                <a:ea typeface="Calibri" pitchFamily="34" charset="0"/>
                <a:cs typeface="Times New Roman" pitchFamily="18" charset="0"/>
              </a:rPr>
              <a:t>BRENIER</a:t>
            </a:r>
            <a:r>
              <a:rPr lang="fr-FR" sz="1100">
                <a:latin typeface="Calibri" pitchFamily="34" charset="0"/>
                <a:ea typeface="Calibri" pitchFamily="34" charset="0"/>
                <a:cs typeface="Times New Roman" pitchFamily="18" charset="0"/>
              </a:rPr>
              <a:t> </a:t>
            </a:r>
            <a:endParaRPr lang="fr-FR">
              <a:ea typeface="Calibri" pitchFamily="34" charset="0"/>
              <a:cs typeface="Times New Roman" pitchFamily="18" charset="0"/>
            </a:endParaRPr>
          </a:p>
        </p:txBody>
      </p:sp>
      <p:sp>
        <p:nvSpPr>
          <p:cNvPr id="32" name="Text Box 15"/>
          <p:cNvSpPr txBox="1">
            <a:spLocks noChangeArrowheads="1"/>
          </p:cNvSpPr>
          <p:nvPr/>
        </p:nvSpPr>
        <p:spPr bwMode="auto">
          <a:xfrm>
            <a:off x="354732" y="3957424"/>
            <a:ext cx="1441450" cy="250825"/>
          </a:xfrm>
          <a:prstGeom prst="rect">
            <a:avLst/>
          </a:prstGeom>
          <a:solidFill>
            <a:srgbClr val="FFFFFF"/>
          </a:solidFill>
          <a:ln w="25400">
            <a:solidFill>
              <a:srgbClr val="FF0000"/>
            </a:solidFill>
            <a:miter lim="800000"/>
            <a:headEnd/>
            <a:tailEnd/>
          </a:ln>
        </p:spPr>
        <p:txBody>
          <a:bodyPr/>
          <a:lstStyle/>
          <a:p>
            <a:pPr algn="ctr"/>
            <a:r>
              <a:rPr lang="fr-FR" sz="1100" dirty="0">
                <a:latin typeface="Calibri" pitchFamily="34" charset="0"/>
                <a:ea typeface="Calibri" pitchFamily="34" charset="0"/>
                <a:cs typeface="Times New Roman" pitchFamily="18" charset="0"/>
              </a:rPr>
              <a:t>2 adultes +2 enfants</a:t>
            </a:r>
            <a:endParaRPr lang="fr-FR" dirty="0">
              <a:ea typeface="Calibri" pitchFamily="34" charset="0"/>
              <a:cs typeface="Times New Roman" pitchFamily="18" charset="0"/>
            </a:endParaRPr>
          </a:p>
        </p:txBody>
      </p:sp>
      <p:sp>
        <p:nvSpPr>
          <p:cNvPr id="33" name="Text Box 27"/>
          <p:cNvSpPr txBox="1">
            <a:spLocks noChangeArrowheads="1"/>
          </p:cNvSpPr>
          <p:nvPr/>
        </p:nvSpPr>
        <p:spPr bwMode="auto">
          <a:xfrm>
            <a:off x="779215" y="4315748"/>
            <a:ext cx="330200" cy="276225"/>
          </a:xfrm>
          <a:prstGeom prst="rect">
            <a:avLst/>
          </a:prstGeom>
          <a:solidFill>
            <a:srgbClr val="FFFF00"/>
          </a:solidFill>
          <a:ln w="25400">
            <a:solidFill>
              <a:srgbClr val="FFFF00"/>
            </a:solidFill>
            <a:miter lim="800000"/>
            <a:headEnd/>
            <a:tailEnd/>
          </a:ln>
        </p:spPr>
        <p:txBody>
          <a:bodyPr/>
          <a:lstStyle/>
          <a:p>
            <a:pPr algn="ctr"/>
            <a:r>
              <a:rPr lang="fr-FR" sz="1400" b="1" dirty="0">
                <a:latin typeface="Calibri" pitchFamily="34" charset="0"/>
                <a:ea typeface="Calibri" pitchFamily="34" charset="0"/>
                <a:cs typeface="Times New Roman" pitchFamily="18" charset="0"/>
              </a:rPr>
              <a:t>D</a:t>
            </a:r>
            <a:endParaRPr lang="fr-FR" dirty="0">
              <a:ea typeface="Calibri" pitchFamily="34" charset="0"/>
              <a:cs typeface="Times New Roman" pitchFamily="18" charset="0"/>
            </a:endParaRPr>
          </a:p>
        </p:txBody>
      </p:sp>
      <p:cxnSp>
        <p:nvCxnSpPr>
          <p:cNvPr id="34" name="AutoShape 17"/>
          <p:cNvCxnSpPr>
            <a:cxnSpLocks noChangeShapeType="1"/>
          </p:cNvCxnSpPr>
          <p:nvPr/>
        </p:nvCxnSpPr>
        <p:spPr bwMode="auto">
          <a:xfrm>
            <a:off x="1691680" y="2925823"/>
            <a:ext cx="438150" cy="306387"/>
          </a:xfrm>
          <a:prstGeom prst="straightConnector1">
            <a:avLst/>
          </a:prstGeom>
          <a:noFill/>
          <a:ln w="19050">
            <a:solidFill>
              <a:srgbClr val="FF0000"/>
            </a:solidFill>
            <a:round/>
            <a:headEnd/>
            <a:tailEnd type="triangle" w="med" len="med"/>
          </a:ln>
        </p:spPr>
      </p:cxnSp>
      <p:sp>
        <p:nvSpPr>
          <p:cNvPr id="35" name="Text Box 20"/>
          <p:cNvSpPr txBox="1">
            <a:spLocks noChangeArrowheads="1"/>
          </p:cNvSpPr>
          <p:nvPr/>
        </p:nvSpPr>
        <p:spPr bwMode="auto">
          <a:xfrm>
            <a:off x="179388" y="2610444"/>
            <a:ext cx="1441450" cy="250825"/>
          </a:xfrm>
          <a:prstGeom prst="rect">
            <a:avLst/>
          </a:prstGeom>
          <a:solidFill>
            <a:srgbClr val="FFFFFF"/>
          </a:solidFill>
          <a:ln w="25400">
            <a:solidFill>
              <a:srgbClr val="FF0000"/>
            </a:solidFill>
            <a:miter lim="800000"/>
            <a:headEnd/>
            <a:tailEnd/>
          </a:ln>
        </p:spPr>
        <p:txBody>
          <a:bodyPr/>
          <a:lstStyle/>
          <a:p>
            <a:pPr algn="ctr"/>
            <a:r>
              <a:rPr lang="fr-FR" sz="1100" dirty="0">
                <a:latin typeface="Calibri" pitchFamily="34" charset="0"/>
                <a:ea typeface="Calibri" pitchFamily="34" charset="0"/>
                <a:cs typeface="Times New Roman" pitchFamily="18" charset="0"/>
              </a:rPr>
              <a:t>Famille </a:t>
            </a:r>
            <a:r>
              <a:rPr lang="fr-FR" sz="1100" b="1" dirty="0">
                <a:latin typeface="Calibri" pitchFamily="34" charset="0"/>
                <a:ea typeface="Calibri" pitchFamily="34" charset="0"/>
                <a:cs typeface="Times New Roman" pitchFamily="18" charset="0"/>
              </a:rPr>
              <a:t>GREGOIRE</a:t>
            </a:r>
            <a:r>
              <a:rPr lang="fr-FR" sz="1100" dirty="0">
                <a:latin typeface="Calibri" pitchFamily="34" charset="0"/>
                <a:ea typeface="Calibri" pitchFamily="34" charset="0"/>
                <a:cs typeface="Times New Roman" pitchFamily="18" charset="0"/>
              </a:rPr>
              <a:t>  </a:t>
            </a:r>
            <a:endParaRPr lang="fr-FR" dirty="0">
              <a:ea typeface="Calibri" pitchFamily="34" charset="0"/>
              <a:cs typeface="Times New Roman" pitchFamily="18" charset="0"/>
            </a:endParaRPr>
          </a:p>
        </p:txBody>
      </p:sp>
      <p:sp>
        <p:nvSpPr>
          <p:cNvPr id="36" name="Text Box 14"/>
          <p:cNvSpPr txBox="1">
            <a:spLocks noChangeArrowheads="1"/>
          </p:cNvSpPr>
          <p:nvPr/>
        </p:nvSpPr>
        <p:spPr bwMode="auto">
          <a:xfrm>
            <a:off x="179388" y="2879672"/>
            <a:ext cx="1441450" cy="250825"/>
          </a:xfrm>
          <a:prstGeom prst="rect">
            <a:avLst/>
          </a:prstGeom>
          <a:solidFill>
            <a:srgbClr val="FFFFFF"/>
          </a:solidFill>
          <a:ln w="25400">
            <a:solidFill>
              <a:srgbClr val="FF0000"/>
            </a:solidFill>
            <a:miter lim="800000"/>
            <a:headEnd/>
            <a:tailEnd/>
          </a:ln>
        </p:spPr>
        <p:txBody>
          <a:bodyPr/>
          <a:lstStyle/>
          <a:p>
            <a:pPr algn="ctr"/>
            <a:r>
              <a:rPr lang="fr-FR" sz="1100" dirty="0">
                <a:latin typeface="Calibri" pitchFamily="34" charset="0"/>
                <a:ea typeface="Calibri" pitchFamily="34" charset="0"/>
                <a:cs typeface="Times New Roman" pitchFamily="18" charset="0"/>
              </a:rPr>
              <a:t>2 adultes +2 enfants</a:t>
            </a:r>
            <a:endParaRPr lang="fr-FR" dirty="0">
              <a:ea typeface="Calibri" pitchFamily="34" charset="0"/>
              <a:cs typeface="Times New Roman" pitchFamily="18" charset="0"/>
            </a:endParaRPr>
          </a:p>
        </p:txBody>
      </p:sp>
      <p:sp>
        <p:nvSpPr>
          <p:cNvPr id="37" name="Text Box 28"/>
          <p:cNvSpPr txBox="1">
            <a:spLocks noChangeArrowheads="1"/>
          </p:cNvSpPr>
          <p:nvPr/>
        </p:nvSpPr>
        <p:spPr bwMode="auto">
          <a:xfrm>
            <a:off x="734492" y="3196233"/>
            <a:ext cx="330200" cy="276225"/>
          </a:xfrm>
          <a:prstGeom prst="rect">
            <a:avLst/>
          </a:prstGeom>
          <a:solidFill>
            <a:srgbClr val="FFFF00"/>
          </a:solidFill>
          <a:ln w="25400">
            <a:solidFill>
              <a:srgbClr val="FFFF00"/>
            </a:solidFill>
            <a:miter lim="800000"/>
            <a:headEnd/>
            <a:tailEnd/>
          </a:ln>
        </p:spPr>
        <p:txBody>
          <a:bodyPr/>
          <a:lstStyle/>
          <a:p>
            <a:pPr algn="ctr"/>
            <a:r>
              <a:rPr lang="fr-FR" sz="1400" b="1">
                <a:latin typeface="Calibri" pitchFamily="34" charset="0"/>
                <a:ea typeface="Calibri" pitchFamily="34" charset="0"/>
                <a:cs typeface="Times New Roman" pitchFamily="18" charset="0"/>
              </a:rPr>
              <a:t>F</a:t>
            </a:r>
            <a:endParaRPr lang="fr-FR">
              <a:ea typeface="Calibri" pitchFamily="34" charset="0"/>
              <a:cs typeface="Times New Roman" pitchFamily="18" charset="0"/>
            </a:endParaRPr>
          </a:p>
        </p:txBody>
      </p:sp>
      <p:sp>
        <p:nvSpPr>
          <p:cNvPr id="38" name="Rectangle 8"/>
          <p:cNvSpPr>
            <a:spLocks noChangeArrowheads="1"/>
          </p:cNvSpPr>
          <p:nvPr/>
        </p:nvSpPr>
        <p:spPr bwMode="auto">
          <a:xfrm rot="-1441088">
            <a:off x="1651466" y="2762121"/>
            <a:ext cx="1479550" cy="892175"/>
          </a:xfrm>
          <a:prstGeom prst="rect">
            <a:avLst/>
          </a:prstGeom>
          <a:noFill/>
          <a:ln w="19050">
            <a:solidFill>
              <a:srgbClr val="0070C0"/>
            </a:solidFill>
            <a:miter lim="800000"/>
            <a:headEnd/>
            <a:tailEnd/>
          </a:ln>
        </p:spPr>
        <p:txBody>
          <a:bodyPr/>
          <a:lstStyle/>
          <a:p>
            <a:pPr algn="ctr"/>
            <a:endParaRPr lang="fr-FR"/>
          </a:p>
        </p:txBody>
      </p:sp>
      <p:sp>
        <p:nvSpPr>
          <p:cNvPr id="39" name="Rectangle 9"/>
          <p:cNvSpPr>
            <a:spLocks noChangeArrowheads="1"/>
          </p:cNvSpPr>
          <p:nvPr/>
        </p:nvSpPr>
        <p:spPr bwMode="auto">
          <a:xfrm rot="-1441088">
            <a:off x="1663267" y="3765166"/>
            <a:ext cx="1641475" cy="663575"/>
          </a:xfrm>
          <a:prstGeom prst="rect">
            <a:avLst/>
          </a:prstGeom>
          <a:noFill/>
          <a:ln w="19050">
            <a:solidFill>
              <a:srgbClr val="0070C0"/>
            </a:solidFill>
            <a:miter lim="800000"/>
            <a:headEnd/>
            <a:tailEnd/>
          </a:ln>
        </p:spPr>
        <p:txBody>
          <a:bodyPr/>
          <a:lstStyle/>
          <a:p>
            <a:pPr algn="ctr"/>
            <a:endParaRPr lang="fr-FR"/>
          </a:p>
        </p:txBody>
      </p:sp>
      <p:sp>
        <p:nvSpPr>
          <p:cNvPr id="40" name="Rectangle 10"/>
          <p:cNvSpPr>
            <a:spLocks noChangeArrowheads="1"/>
          </p:cNvSpPr>
          <p:nvPr/>
        </p:nvSpPr>
        <p:spPr bwMode="auto">
          <a:xfrm rot="-1441088">
            <a:off x="1538413" y="4565418"/>
            <a:ext cx="1717675" cy="639762"/>
          </a:xfrm>
          <a:prstGeom prst="rect">
            <a:avLst/>
          </a:prstGeom>
          <a:noFill/>
          <a:ln w="19050">
            <a:solidFill>
              <a:srgbClr val="0070C0"/>
            </a:solidFill>
            <a:miter lim="800000"/>
            <a:headEnd/>
            <a:tailEnd/>
          </a:ln>
        </p:spPr>
        <p:txBody>
          <a:bodyPr/>
          <a:lstStyle/>
          <a:p>
            <a:pPr algn="ctr"/>
            <a:endParaRPr lang="fr-FR"/>
          </a:p>
        </p:txBody>
      </p:sp>
      <p:sp>
        <p:nvSpPr>
          <p:cNvPr id="41" name="Rectangle 12"/>
          <p:cNvSpPr>
            <a:spLocks noChangeArrowheads="1"/>
          </p:cNvSpPr>
          <p:nvPr/>
        </p:nvSpPr>
        <p:spPr bwMode="auto">
          <a:xfrm rot="-1441088">
            <a:off x="3036888" y="1884363"/>
            <a:ext cx="3217862" cy="957262"/>
          </a:xfrm>
          <a:prstGeom prst="rect">
            <a:avLst/>
          </a:prstGeom>
          <a:noFill/>
          <a:ln w="19050">
            <a:solidFill>
              <a:srgbClr val="0070C0"/>
            </a:solidFill>
            <a:miter lim="800000"/>
            <a:headEnd/>
            <a:tailEnd/>
          </a:ln>
        </p:spPr>
        <p:txBody>
          <a:bodyPr/>
          <a:lstStyle/>
          <a:p>
            <a:pPr algn="ctr"/>
            <a:endParaRPr lang="fr-FR"/>
          </a:p>
        </p:txBody>
      </p:sp>
      <p:sp>
        <p:nvSpPr>
          <p:cNvPr id="42" name="Rectangle 13"/>
          <p:cNvSpPr>
            <a:spLocks noChangeArrowheads="1"/>
          </p:cNvSpPr>
          <p:nvPr/>
        </p:nvSpPr>
        <p:spPr bwMode="auto">
          <a:xfrm rot="-1444454">
            <a:off x="2949575" y="2959100"/>
            <a:ext cx="3551238" cy="896938"/>
          </a:xfrm>
          <a:prstGeom prst="rect">
            <a:avLst/>
          </a:prstGeom>
          <a:noFill/>
          <a:ln w="19050">
            <a:solidFill>
              <a:srgbClr val="0070C0"/>
            </a:solidFill>
            <a:miter lim="800000"/>
            <a:headEnd/>
            <a:tailEnd/>
          </a:ln>
        </p:spPr>
        <p:txBody>
          <a:bodyPr/>
          <a:lstStyle/>
          <a:p>
            <a:pPr algn="ctr"/>
            <a:endParaRPr lang="fr-FR"/>
          </a:p>
        </p:txBody>
      </p:sp>
      <p:sp>
        <p:nvSpPr>
          <p:cNvPr id="43" name="Rectangle 11"/>
          <p:cNvSpPr>
            <a:spLocks noChangeArrowheads="1"/>
          </p:cNvSpPr>
          <p:nvPr/>
        </p:nvSpPr>
        <p:spPr bwMode="auto">
          <a:xfrm rot="-1444454">
            <a:off x="3081338" y="3957638"/>
            <a:ext cx="3395662" cy="1081087"/>
          </a:xfrm>
          <a:prstGeom prst="rect">
            <a:avLst/>
          </a:prstGeom>
          <a:noFill/>
          <a:ln w="19050">
            <a:solidFill>
              <a:srgbClr val="0070C0"/>
            </a:solidFill>
            <a:miter lim="800000"/>
            <a:headEnd/>
            <a:tailEnd/>
          </a:ln>
        </p:spPr>
        <p:txBody>
          <a:bodyPr/>
          <a:lstStyle/>
          <a:p>
            <a:pPr algn="ctr"/>
            <a:endParaRPr lang="fr-FR"/>
          </a:p>
        </p:txBody>
      </p:sp>
    </p:spTree>
    <p:extLst>
      <p:ext uri="{BB962C8B-B14F-4D97-AF65-F5344CB8AC3E}">
        <p14:creationId xmlns:p14="http://schemas.microsoft.com/office/powerpoint/2010/main" val="20023685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5</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3200" dirty="0">
                <a:solidFill>
                  <a:srgbClr val="FFFF00"/>
                </a:solidFill>
              </a:rPr>
              <a:t/>
            </a:r>
            <a:br>
              <a:rPr lang="fr-FR" sz="3200" dirty="0">
                <a:solidFill>
                  <a:srgbClr val="FFFF00"/>
                </a:solidFill>
              </a:rPr>
            </a:br>
            <a:r>
              <a:rPr lang="fr-FR" sz="3200" dirty="0">
                <a:solidFill>
                  <a:srgbClr val="FFFF00"/>
                </a:solidFill>
              </a:rPr>
              <a:t/>
            </a:r>
            <a:br>
              <a:rPr lang="fr-FR" sz="3200" dirty="0">
                <a:solidFill>
                  <a:srgbClr val="FFFF00"/>
                </a:solidFill>
              </a:rPr>
            </a:br>
            <a:r>
              <a:rPr lang="fr-FR" dirty="0" smtClean="0">
                <a:solidFill>
                  <a:srgbClr val="FFFF00"/>
                </a:solidFill>
              </a:rPr>
              <a:t>Façade sud: </a:t>
            </a:r>
            <a:endParaRPr lang="fr-FR" dirty="0">
              <a:solidFill>
                <a:srgbClr val="FFFF00"/>
              </a:solidFill>
            </a:endParaRPr>
          </a:p>
        </p:txBody>
      </p:sp>
      <p:pic>
        <p:nvPicPr>
          <p:cNvPr id="21" name="Image 3" descr="DSC05384.JPG"/>
          <p:cNvPicPr>
            <a:picLocks noChangeAspect="1" noChangeArrowheads="1"/>
          </p:cNvPicPr>
          <p:nvPr/>
        </p:nvPicPr>
        <p:blipFill>
          <a:blip r:embed="rId3" cstate="print"/>
          <a:srcRect/>
          <a:stretch>
            <a:fillRect/>
          </a:stretch>
        </p:blipFill>
        <p:spPr bwMode="auto">
          <a:xfrm>
            <a:off x="1115616" y="1196752"/>
            <a:ext cx="6696075" cy="4752975"/>
          </a:xfrm>
          <a:prstGeom prst="rect">
            <a:avLst/>
          </a:prstGeom>
          <a:noFill/>
          <a:ln w="19050">
            <a:solidFill>
              <a:srgbClr val="FFFF00"/>
            </a:solidFill>
            <a:miter lim="800000"/>
            <a:headEnd/>
            <a:tailEnd/>
          </a:ln>
        </p:spPr>
      </p:pic>
    </p:spTree>
    <p:extLst>
      <p:ext uri="{BB962C8B-B14F-4D97-AF65-F5344CB8AC3E}">
        <p14:creationId xmlns:p14="http://schemas.microsoft.com/office/powerpoint/2010/main" val="895444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6</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lgn="ctr">
              <a:spcBef>
                <a:spcPct val="20000"/>
              </a:spcBef>
              <a:defRPr/>
            </a:pPr>
            <a:r>
              <a:rPr lang="fr-FR" sz="3200" dirty="0">
                <a:solidFill>
                  <a:srgbClr val="FFFF00"/>
                </a:solidFill>
              </a:rPr>
              <a:t>Façade Ouest, arrière du bâtiment (square</a:t>
            </a:r>
            <a:r>
              <a:rPr lang="fr-FR" sz="3200" dirty="0" smtClean="0">
                <a:solidFill>
                  <a:srgbClr val="FFFF00"/>
                </a:solidFill>
              </a:rPr>
              <a:t>):</a:t>
            </a:r>
            <a:endParaRPr lang="fr-FR" sz="3200" dirty="0">
              <a:solidFill>
                <a:srgbClr val="FFFF00"/>
              </a:solidFill>
            </a:endParaRPr>
          </a:p>
        </p:txBody>
      </p:sp>
      <p:pic>
        <p:nvPicPr>
          <p:cNvPr id="8" name="Image 1" descr="DSC05395.JPG"/>
          <p:cNvPicPr>
            <a:picLocks noChangeAspect="1"/>
          </p:cNvPicPr>
          <p:nvPr/>
        </p:nvPicPr>
        <p:blipFill>
          <a:blip r:embed="rId3" cstate="print"/>
          <a:srcRect/>
          <a:stretch>
            <a:fillRect/>
          </a:stretch>
        </p:blipFill>
        <p:spPr bwMode="auto">
          <a:xfrm>
            <a:off x="1475656" y="1124744"/>
            <a:ext cx="6289601" cy="4214955"/>
          </a:xfrm>
          <a:prstGeom prst="rect">
            <a:avLst/>
          </a:prstGeom>
          <a:noFill/>
          <a:ln w="19050">
            <a:solidFill>
              <a:srgbClr val="FFFF00"/>
            </a:solidFill>
            <a:miter lim="800000"/>
            <a:headEnd/>
            <a:tailEnd/>
          </a:ln>
        </p:spPr>
      </p:pic>
      <p:sp>
        <p:nvSpPr>
          <p:cNvPr id="13" name="ZoneTexte 4"/>
          <p:cNvSpPr txBox="1">
            <a:spLocks noChangeArrowheads="1"/>
          </p:cNvSpPr>
          <p:nvPr/>
        </p:nvSpPr>
        <p:spPr bwMode="auto">
          <a:xfrm>
            <a:off x="2627784" y="4581128"/>
            <a:ext cx="4184650" cy="584200"/>
          </a:xfrm>
          <a:prstGeom prst="rect">
            <a:avLst/>
          </a:prstGeom>
          <a:solidFill>
            <a:schemeClr val="bg1"/>
          </a:solidFill>
          <a:ln w="25400">
            <a:solidFill>
              <a:srgbClr val="FF0000"/>
            </a:solidFill>
            <a:miter lim="800000"/>
            <a:headEnd/>
            <a:tailEnd/>
          </a:ln>
        </p:spPr>
        <p:txBody>
          <a:bodyPr>
            <a:spAutoFit/>
          </a:bodyPr>
          <a:lstStyle/>
          <a:p>
            <a:pPr algn="ctr"/>
            <a:r>
              <a:rPr lang="fr-FR" sz="1600" dirty="0"/>
              <a:t>Léger bandeau de fumée (vide sanitaire)</a:t>
            </a:r>
          </a:p>
          <a:p>
            <a:pPr algn="ctr"/>
            <a:r>
              <a:rPr lang="fr-FR" sz="1600" dirty="0"/>
              <a:t>non perceptible de nuit à l’œil nu</a:t>
            </a:r>
          </a:p>
        </p:txBody>
      </p:sp>
      <p:cxnSp>
        <p:nvCxnSpPr>
          <p:cNvPr id="14" name="Connecteur droit avec flèche 13"/>
          <p:cNvCxnSpPr/>
          <p:nvPr/>
        </p:nvCxnSpPr>
        <p:spPr>
          <a:xfrm flipV="1">
            <a:off x="5148064" y="4077073"/>
            <a:ext cx="144016" cy="50405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5148064" y="3140968"/>
            <a:ext cx="576263" cy="86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 name="Rectangle 1"/>
          <p:cNvSpPr/>
          <p:nvPr/>
        </p:nvSpPr>
        <p:spPr>
          <a:xfrm>
            <a:off x="107504" y="5373216"/>
            <a:ext cx="9036496" cy="954107"/>
          </a:xfrm>
          <a:prstGeom prst="rect">
            <a:avLst/>
          </a:prstGeom>
        </p:spPr>
        <p:txBody>
          <a:bodyPr wrap="square">
            <a:spAutoFit/>
          </a:bodyPr>
          <a:lstStyle/>
          <a:p>
            <a:r>
              <a:rPr lang="fr-FR" sz="1400" b="1" i="1" dirty="0"/>
              <a:t>Les bandeaux de fumée définition :</a:t>
            </a:r>
            <a:endParaRPr lang="fr-FR" sz="1400" dirty="0"/>
          </a:p>
          <a:p>
            <a:r>
              <a:rPr lang="fr-FR" sz="1400" dirty="0"/>
              <a:t>Ils sont causés par une combustion incomplète. Ils sont poussés par la pression et sortent par les parties les plus faibles de la pièce ou du bâtiment. Il s’agit d’un indice qui situe généralement le niveau de l’origine de l’incendie plus ou moins loin. </a:t>
            </a:r>
          </a:p>
        </p:txBody>
      </p:sp>
    </p:spTree>
    <p:extLst>
      <p:ext uri="{BB962C8B-B14F-4D97-AF65-F5344CB8AC3E}">
        <p14:creationId xmlns:p14="http://schemas.microsoft.com/office/powerpoint/2010/main" val="30025191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7</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lvl="0" algn="ctr" defTabSz="914400" eaLnBrk="1" hangingPunct="1"/>
            <a:r>
              <a:rPr lang="fr-FR" sz="2800" kern="1200" dirty="0">
                <a:solidFill>
                  <a:srgbClr val="FFFF00"/>
                </a:solidFill>
                <a:latin typeface="Arial" charset="0"/>
                <a:ea typeface="+mn-ea"/>
                <a:cs typeface="Arial" charset="0"/>
              </a:rPr>
              <a:t>Important dépôt de suie dans la cage d’escalier</a:t>
            </a:r>
            <a:br>
              <a:rPr lang="fr-FR" sz="2800" kern="1200" dirty="0">
                <a:solidFill>
                  <a:srgbClr val="FFFF00"/>
                </a:solidFill>
                <a:latin typeface="Arial" charset="0"/>
                <a:ea typeface="+mn-ea"/>
                <a:cs typeface="Arial" charset="0"/>
              </a:rPr>
            </a:br>
            <a:r>
              <a:rPr lang="fr-FR" sz="2800" kern="1200" dirty="0">
                <a:solidFill>
                  <a:srgbClr val="FFFF00"/>
                </a:solidFill>
                <a:latin typeface="Arial" charset="0"/>
                <a:ea typeface="+mn-ea"/>
                <a:cs typeface="Arial" charset="0"/>
              </a:rPr>
              <a:t>(aucun système de désenfumage</a:t>
            </a:r>
            <a:r>
              <a:rPr lang="fr-FR" sz="2800" kern="1200" dirty="0" smtClean="0">
                <a:solidFill>
                  <a:srgbClr val="FFFF00"/>
                </a:solidFill>
                <a:latin typeface="Arial" charset="0"/>
                <a:ea typeface="+mn-ea"/>
                <a:cs typeface="Arial" charset="0"/>
              </a:rPr>
              <a:t>)</a:t>
            </a:r>
            <a:r>
              <a:rPr lang="fr-FR" sz="1800" kern="1200" dirty="0">
                <a:solidFill>
                  <a:srgbClr val="FFFF00"/>
                </a:solidFill>
                <a:latin typeface="Arial" charset="0"/>
                <a:ea typeface="+mn-ea"/>
                <a:cs typeface="Arial" charset="0"/>
              </a:rPr>
              <a:t>:</a:t>
            </a:r>
            <a:endParaRPr lang="fr-FR" sz="2800" dirty="0"/>
          </a:p>
        </p:txBody>
      </p:sp>
      <p:pic>
        <p:nvPicPr>
          <p:cNvPr id="33" name="Image 5"/>
          <p:cNvPicPr>
            <a:picLocks noChangeAspect="1"/>
          </p:cNvPicPr>
          <p:nvPr/>
        </p:nvPicPr>
        <p:blipFill>
          <a:blip r:embed="rId3" cstate="print"/>
          <a:srcRect/>
          <a:stretch>
            <a:fillRect/>
          </a:stretch>
        </p:blipFill>
        <p:spPr bwMode="auto">
          <a:xfrm>
            <a:off x="401638" y="1210766"/>
            <a:ext cx="3380419" cy="5049292"/>
          </a:xfrm>
          <a:prstGeom prst="rect">
            <a:avLst/>
          </a:prstGeom>
          <a:noFill/>
          <a:ln w="19050">
            <a:solidFill>
              <a:srgbClr val="FFFF00"/>
            </a:solidFill>
            <a:miter lim="800000"/>
            <a:headEnd/>
            <a:tailEnd/>
          </a:ln>
        </p:spPr>
      </p:pic>
      <p:pic>
        <p:nvPicPr>
          <p:cNvPr id="34" name="Image 6"/>
          <p:cNvPicPr>
            <a:picLocks noChangeAspect="1"/>
          </p:cNvPicPr>
          <p:nvPr/>
        </p:nvPicPr>
        <p:blipFill>
          <a:blip r:embed="rId4" cstate="print"/>
          <a:srcRect/>
          <a:stretch>
            <a:fillRect/>
          </a:stretch>
        </p:blipFill>
        <p:spPr bwMode="auto">
          <a:xfrm>
            <a:off x="4427985" y="1104018"/>
            <a:ext cx="3672408" cy="2399364"/>
          </a:xfrm>
          <a:prstGeom prst="rect">
            <a:avLst/>
          </a:prstGeom>
          <a:noFill/>
          <a:ln w="12700">
            <a:solidFill>
              <a:srgbClr val="FFFF00"/>
            </a:solidFill>
            <a:miter lim="800000"/>
            <a:headEnd/>
            <a:tailEnd/>
          </a:ln>
        </p:spPr>
      </p:pic>
      <p:pic>
        <p:nvPicPr>
          <p:cNvPr id="35" name="Image 2" descr="DSC05461.JPG"/>
          <p:cNvPicPr>
            <a:picLocks noChangeAspect="1"/>
          </p:cNvPicPr>
          <p:nvPr/>
        </p:nvPicPr>
        <p:blipFill>
          <a:blip r:embed="rId5" cstate="print"/>
          <a:srcRect/>
          <a:stretch>
            <a:fillRect/>
          </a:stretch>
        </p:blipFill>
        <p:spPr bwMode="auto">
          <a:xfrm>
            <a:off x="4427985" y="3569175"/>
            <a:ext cx="3672408" cy="2532058"/>
          </a:xfrm>
          <a:prstGeom prst="rect">
            <a:avLst/>
          </a:prstGeom>
          <a:noFill/>
          <a:ln w="12700">
            <a:solidFill>
              <a:srgbClr val="FFFF00"/>
            </a:solidFill>
            <a:miter lim="800000"/>
            <a:headEnd/>
            <a:tailEnd/>
          </a:ln>
        </p:spPr>
      </p:pic>
      <p:cxnSp>
        <p:nvCxnSpPr>
          <p:cNvPr id="36" name="Connecteur droit avec flèche 35"/>
          <p:cNvCxnSpPr/>
          <p:nvPr/>
        </p:nvCxnSpPr>
        <p:spPr>
          <a:xfrm>
            <a:off x="4859338" y="836613"/>
            <a:ext cx="1657350" cy="15128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7340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8</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a:xfrm>
            <a:off x="0" y="-6821"/>
            <a:ext cx="9144000" cy="1038225"/>
          </a:xfrm>
        </p:spPr>
        <p:txBody>
          <a:bodyPr/>
          <a:lstStyle/>
          <a:p>
            <a:pPr algn="ctr"/>
            <a:r>
              <a:rPr lang="fr-FR" sz="4000" dirty="0">
                <a:solidFill>
                  <a:srgbClr val="FFFF00"/>
                </a:solidFill>
              </a:rPr>
              <a:t>Foyer </a:t>
            </a:r>
            <a:r>
              <a:rPr lang="fr-FR" sz="4000" dirty="0" smtClean="0">
                <a:solidFill>
                  <a:srgbClr val="FFFF00"/>
                </a:solidFill>
              </a:rPr>
              <a:t>primaire d’incendie:</a:t>
            </a:r>
            <a:endParaRPr lang="fr-FR" sz="2800" dirty="0"/>
          </a:p>
        </p:txBody>
      </p:sp>
      <p:pic>
        <p:nvPicPr>
          <p:cNvPr id="21" name="Image 1" descr="DSC05371.JPG"/>
          <p:cNvPicPr>
            <a:picLocks noChangeAspect="1"/>
          </p:cNvPicPr>
          <p:nvPr/>
        </p:nvPicPr>
        <p:blipFill>
          <a:blip r:embed="rId3" cstate="print"/>
          <a:srcRect/>
          <a:stretch>
            <a:fillRect/>
          </a:stretch>
        </p:blipFill>
        <p:spPr bwMode="auto">
          <a:xfrm>
            <a:off x="731737" y="1196752"/>
            <a:ext cx="7399511" cy="4953743"/>
          </a:xfrm>
          <a:prstGeom prst="rect">
            <a:avLst/>
          </a:prstGeom>
          <a:noFill/>
          <a:ln w="19050">
            <a:solidFill>
              <a:srgbClr val="FFFF00"/>
            </a:solidFill>
            <a:miter lim="800000"/>
            <a:headEnd/>
            <a:tailEnd/>
          </a:ln>
        </p:spPr>
      </p:pic>
      <p:cxnSp>
        <p:nvCxnSpPr>
          <p:cNvPr id="22" name="Connecteur droit 21"/>
          <p:cNvCxnSpPr/>
          <p:nvPr/>
        </p:nvCxnSpPr>
        <p:spPr>
          <a:xfrm>
            <a:off x="2916238" y="1700213"/>
            <a:ext cx="719137" cy="24495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3635375" y="4149725"/>
            <a:ext cx="1008063" cy="13668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5940152" y="1455043"/>
            <a:ext cx="431800" cy="26638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a:off x="5298529" y="4103427"/>
            <a:ext cx="647700" cy="431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H="1">
            <a:off x="4938166" y="4535227"/>
            <a:ext cx="360363" cy="863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ZoneTexte 12"/>
          <p:cNvSpPr txBox="1">
            <a:spLocks noChangeArrowheads="1"/>
          </p:cNvSpPr>
          <p:nvPr/>
        </p:nvSpPr>
        <p:spPr bwMode="auto">
          <a:xfrm>
            <a:off x="4431493" y="5601320"/>
            <a:ext cx="792162" cy="339725"/>
          </a:xfrm>
          <a:prstGeom prst="rect">
            <a:avLst/>
          </a:prstGeom>
          <a:solidFill>
            <a:schemeClr val="bg1"/>
          </a:solidFill>
          <a:ln w="25400">
            <a:solidFill>
              <a:srgbClr val="FF0000"/>
            </a:solidFill>
            <a:miter lim="800000"/>
            <a:headEnd/>
            <a:tailEnd/>
          </a:ln>
        </p:spPr>
        <p:txBody>
          <a:bodyPr>
            <a:spAutoFit/>
          </a:bodyPr>
          <a:lstStyle/>
          <a:p>
            <a:pPr algn="ctr"/>
            <a:r>
              <a:rPr lang="fr-FR" sz="1600"/>
              <a:t>« V »</a:t>
            </a:r>
          </a:p>
        </p:txBody>
      </p:sp>
      <p:sp>
        <p:nvSpPr>
          <p:cNvPr id="28" name="Flèche à angle droit 27"/>
          <p:cNvSpPr/>
          <p:nvPr/>
        </p:nvSpPr>
        <p:spPr>
          <a:xfrm rot="9305688">
            <a:off x="1327820" y="4522849"/>
            <a:ext cx="503237" cy="434975"/>
          </a:xfrm>
          <a:prstGeom prst="ben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9" name="ZoneTexte 16"/>
          <p:cNvSpPr txBox="1">
            <a:spLocks noChangeArrowheads="1"/>
          </p:cNvSpPr>
          <p:nvPr/>
        </p:nvSpPr>
        <p:spPr bwMode="auto">
          <a:xfrm>
            <a:off x="969119" y="5089822"/>
            <a:ext cx="1214437" cy="338137"/>
          </a:xfrm>
          <a:prstGeom prst="rect">
            <a:avLst/>
          </a:prstGeom>
          <a:solidFill>
            <a:schemeClr val="bg1"/>
          </a:solidFill>
          <a:ln w="25400">
            <a:solidFill>
              <a:srgbClr val="FF0000"/>
            </a:solidFill>
            <a:miter lim="800000"/>
            <a:headEnd/>
            <a:tailEnd/>
          </a:ln>
        </p:spPr>
        <p:txBody>
          <a:bodyPr>
            <a:spAutoFit/>
          </a:bodyPr>
          <a:lstStyle/>
          <a:p>
            <a:pPr algn="ctr"/>
            <a:r>
              <a:rPr lang="fr-FR" sz="1600"/>
              <a:t>Entrée</a:t>
            </a:r>
          </a:p>
        </p:txBody>
      </p:sp>
      <p:cxnSp>
        <p:nvCxnSpPr>
          <p:cNvPr id="30" name="Connecteur droit avec flèche 29"/>
          <p:cNvCxnSpPr/>
          <p:nvPr/>
        </p:nvCxnSpPr>
        <p:spPr>
          <a:xfrm flipH="1" flipV="1">
            <a:off x="4140200" y="3251200"/>
            <a:ext cx="2416175" cy="3270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flipV="1">
            <a:off x="5373142" y="2935623"/>
            <a:ext cx="976312" cy="636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ZoneTexte 13"/>
          <p:cNvSpPr txBox="1">
            <a:spLocks noChangeArrowheads="1"/>
          </p:cNvSpPr>
          <p:nvPr/>
        </p:nvSpPr>
        <p:spPr bwMode="auto">
          <a:xfrm>
            <a:off x="6262934" y="3356769"/>
            <a:ext cx="1831975" cy="338137"/>
          </a:xfrm>
          <a:prstGeom prst="rect">
            <a:avLst/>
          </a:prstGeom>
          <a:solidFill>
            <a:schemeClr val="bg1"/>
          </a:solidFill>
          <a:ln w="25400">
            <a:solidFill>
              <a:srgbClr val="FF0000"/>
            </a:solidFill>
            <a:miter lim="800000"/>
            <a:headEnd/>
            <a:tailEnd/>
          </a:ln>
        </p:spPr>
        <p:txBody>
          <a:bodyPr>
            <a:spAutoFit/>
          </a:bodyPr>
          <a:lstStyle/>
          <a:p>
            <a:pPr algn="ctr"/>
            <a:r>
              <a:rPr lang="fr-FR" sz="1600"/>
              <a:t>Dépôt  de suie</a:t>
            </a:r>
          </a:p>
        </p:txBody>
      </p:sp>
      <p:sp>
        <p:nvSpPr>
          <p:cNvPr id="33" name="ZoneTexte 9"/>
          <p:cNvSpPr txBox="1">
            <a:spLocks noChangeArrowheads="1"/>
          </p:cNvSpPr>
          <p:nvPr/>
        </p:nvSpPr>
        <p:spPr bwMode="auto">
          <a:xfrm>
            <a:off x="6095257" y="4664075"/>
            <a:ext cx="1871663" cy="338138"/>
          </a:xfrm>
          <a:prstGeom prst="rect">
            <a:avLst/>
          </a:prstGeom>
          <a:solidFill>
            <a:schemeClr val="bg1"/>
          </a:solidFill>
          <a:ln w="25400">
            <a:solidFill>
              <a:srgbClr val="FF0000"/>
            </a:solidFill>
            <a:miter lim="800000"/>
            <a:headEnd/>
            <a:tailEnd/>
          </a:ln>
        </p:spPr>
        <p:txBody>
          <a:bodyPr>
            <a:spAutoFit/>
          </a:bodyPr>
          <a:lstStyle/>
          <a:p>
            <a:pPr algn="ctr"/>
            <a:r>
              <a:rPr lang="fr-FR" sz="1600"/>
              <a:t>Recuite de suie</a:t>
            </a:r>
          </a:p>
        </p:txBody>
      </p:sp>
      <p:cxnSp>
        <p:nvCxnSpPr>
          <p:cNvPr id="34" name="Connecteur droit avec flèche 33"/>
          <p:cNvCxnSpPr/>
          <p:nvPr/>
        </p:nvCxnSpPr>
        <p:spPr>
          <a:xfrm flipH="1">
            <a:off x="4624387" y="4851096"/>
            <a:ext cx="1476375" cy="1508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488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9</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dirty="0">
                <a:solidFill>
                  <a:srgbClr val="FFFF00"/>
                </a:solidFill>
              </a:rPr>
              <a:t>Foyer </a:t>
            </a:r>
            <a:r>
              <a:rPr lang="fr-FR" dirty="0" smtClean="0">
                <a:solidFill>
                  <a:srgbClr val="FFFF00"/>
                </a:solidFill>
              </a:rPr>
              <a:t>primaire d’incendie:</a:t>
            </a:r>
            <a:endParaRPr lang="fr-FR" dirty="0">
              <a:solidFill>
                <a:srgbClr val="FFFF00"/>
              </a:solidFill>
            </a:endParaRPr>
          </a:p>
        </p:txBody>
      </p:sp>
      <p:pic>
        <p:nvPicPr>
          <p:cNvPr id="18" name="Image 1" descr="DSC05377.JPG"/>
          <p:cNvPicPr>
            <a:picLocks noChangeAspect="1"/>
          </p:cNvPicPr>
          <p:nvPr/>
        </p:nvPicPr>
        <p:blipFill>
          <a:blip r:embed="rId3" cstate="print"/>
          <a:srcRect/>
          <a:stretch>
            <a:fillRect/>
          </a:stretch>
        </p:blipFill>
        <p:spPr bwMode="auto">
          <a:xfrm>
            <a:off x="673100" y="1135063"/>
            <a:ext cx="7427292" cy="4973201"/>
          </a:xfrm>
          <a:prstGeom prst="rect">
            <a:avLst/>
          </a:prstGeom>
          <a:noFill/>
          <a:ln w="19050">
            <a:solidFill>
              <a:srgbClr val="FFFF00"/>
            </a:solidFill>
            <a:miter lim="800000"/>
            <a:headEnd/>
            <a:tailEnd/>
          </a:ln>
        </p:spPr>
      </p:pic>
      <p:cxnSp>
        <p:nvCxnSpPr>
          <p:cNvPr id="19" name="Connecteur droit 18"/>
          <p:cNvCxnSpPr/>
          <p:nvPr/>
        </p:nvCxnSpPr>
        <p:spPr>
          <a:xfrm>
            <a:off x="3779912" y="2780928"/>
            <a:ext cx="720725" cy="5762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ZoneTexte 6"/>
          <p:cNvSpPr txBox="1">
            <a:spLocks noChangeArrowheads="1"/>
          </p:cNvSpPr>
          <p:nvPr/>
        </p:nvSpPr>
        <p:spPr bwMode="auto">
          <a:xfrm>
            <a:off x="4582666" y="3405981"/>
            <a:ext cx="792162" cy="339725"/>
          </a:xfrm>
          <a:prstGeom prst="rect">
            <a:avLst/>
          </a:prstGeom>
          <a:solidFill>
            <a:schemeClr val="bg1"/>
          </a:solidFill>
          <a:ln w="25400">
            <a:solidFill>
              <a:srgbClr val="FF0000"/>
            </a:solidFill>
            <a:miter lim="800000"/>
            <a:headEnd/>
            <a:tailEnd/>
          </a:ln>
        </p:spPr>
        <p:txBody>
          <a:bodyPr>
            <a:spAutoFit/>
          </a:bodyPr>
          <a:lstStyle/>
          <a:p>
            <a:pPr algn="ctr"/>
            <a:r>
              <a:rPr lang="fr-FR" sz="1600" dirty="0"/>
              <a:t>« V »</a:t>
            </a:r>
          </a:p>
        </p:txBody>
      </p:sp>
      <p:cxnSp>
        <p:nvCxnSpPr>
          <p:cNvPr id="21" name="Connecteur droit 20"/>
          <p:cNvCxnSpPr/>
          <p:nvPr/>
        </p:nvCxnSpPr>
        <p:spPr>
          <a:xfrm flipH="1">
            <a:off x="5221807" y="2162720"/>
            <a:ext cx="719138" cy="1152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H="1" flipV="1">
            <a:off x="4644751" y="2900784"/>
            <a:ext cx="1655763" cy="1682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ZoneTexte 8"/>
          <p:cNvSpPr txBox="1">
            <a:spLocks noChangeArrowheads="1"/>
          </p:cNvSpPr>
          <p:nvPr/>
        </p:nvSpPr>
        <p:spPr bwMode="auto">
          <a:xfrm>
            <a:off x="6370240" y="2939305"/>
            <a:ext cx="1586136" cy="338137"/>
          </a:xfrm>
          <a:prstGeom prst="rect">
            <a:avLst/>
          </a:prstGeom>
          <a:solidFill>
            <a:schemeClr val="bg1"/>
          </a:solidFill>
          <a:ln w="25400">
            <a:solidFill>
              <a:srgbClr val="FF0000"/>
            </a:solidFill>
            <a:miter lim="800000"/>
            <a:headEnd/>
            <a:tailEnd/>
          </a:ln>
        </p:spPr>
        <p:txBody>
          <a:bodyPr wrap="square">
            <a:spAutoFit/>
          </a:bodyPr>
          <a:lstStyle/>
          <a:p>
            <a:pPr algn="ctr"/>
            <a:r>
              <a:rPr lang="fr-FR" sz="1600" dirty="0"/>
              <a:t>Recuite de suie</a:t>
            </a:r>
          </a:p>
        </p:txBody>
      </p:sp>
    </p:spTree>
    <p:extLst>
      <p:ext uri="{BB962C8B-B14F-4D97-AF65-F5344CB8AC3E}">
        <p14:creationId xmlns:p14="http://schemas.microsoft.com/office/powerpoint/2010/main" val="3394791411"/>
      </p:ext>
    </p:extLst>
  </p:cSld>
  <p:clrMapOvr>
    <a:masterClrMapping/>
  </p:clrMapOvr>
  <p:timing>
    <p:tnLst>
      <p:par>
        <p:cTn id="1" dur="indefinite" restart="never" nodeType="tmRoot"/>
      </p:par>
    </p:tnLst>
  </p:timing>
</p:sld>
</file>

<file path=ppt/theme/theme1.xml><?xml version="1.0" encoding="utf-8"?>
<a:theme xmlns:a="http://schemas.openxmlformats.org/drawingml/2006/main" name="Réseau">
  <a:themeElements>
    <a:clrScheme name="Personnalisée 2">
      <a:dk1>
        <a:srgbClr val="1A212B"/>
      </a:dk1>
      <a:lt1>
        <a:srgbClr val="FFFFFF"/>
      </a:lt1>
      <a:dk2>
        <a:srgbClr val="1A212B"/>
      </a:dk2>
      <a:lt2>
        <a:srgbClr val="808080"/>
      </a:lt2>
      <a:accent1>
        <a:srgbClr val="CD0920"/>
      </a:accent1>
      <a:accent2>
        <a:srgbClr val="669999"/>
      </a:accent2>
      <a:accent3>
        <a:srgbClr val="FFFFFF"/>
      </a:accent3>
      <a:accent4>
        <a:srgbClr val="1A212B"/>
      </a:accent4>
      <a:accent5>
        <a:srgbClr val="E2E2AA"/>
      </a:accent5>
      <a:accent6>
        <a:srgbClr val="5C8A8A"/>
      </a:accent6>
      <a:hlink>
        <a:srgbClr val="7E9CE8"/>
      </a:hlink>
      <a:folHlink>
        <a:srgbClr val="D8D8EC"/>
      </a:folHlink>
    </a:clrScheme>
    <a:fontScheme name="Réseau">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Réseau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Réseau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Réseau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Réseau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Réseau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Réseau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Réseau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Réseau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Réseau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Réseau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15447</TotalTime>
  <Words>1250</Words>
  <Application>Microsoft Office PowerPoint</Application>
  <PresentationFormat>Affichage à l'écran (4:3)</PresentationFormat>
  <Paragraphs>149</Paragraphs>
  <Slides>17</Slides>
  <Notes>12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17</vt:i4>
      </vt:variant>
    </vt:vector>
  </HeadingPairs>
  <TitlesOfParts>
    <vt:vector size="26" baseType="lpstr">
      <vt:lpstr>Arial Unicode MS</vt:lpstr>
      <vt:lpstr>ＭＳ Ｐゴシック</vt:lpstr>
      <vt:lpstr>Arial</vt:lpstr>
      <vt:lpstr>Arial Black</vt:lpstr>
      <vt:lpstr>Calibri</vt:lpstr>
      <vt:lpstr>Helvetica</vt:lpstr>
      <vt:lpstr>Times New Roman</vt:lpstr>
      <vt:lpstr>Wingdings</vt:lpstr>
      <vt:lpstr>Réseau</vt:lpstr>
      <vt:lpstr>  REX / RCCI  FEU D’IMMEUBLE D’HABITATION Rue Auguste Renoir à MONTBRISON Le 4 Septembre 2013 à 23h20  </vt:lpstr>
      <vt:lpstr>SOMMAIRE CHRONOLOGIQUE DE L’EVENENEMENT:</vt:lpstr>
      <vt:lpstr>Caractéristique de l’immeuble R+ 3, 2ème famille:</vt:lpstr>
      <vt:lpstr>Recensement des 24 victimes:</vt:lpstr>
      <vt:lpstr>  Façade sud: </vt:lpstr>
      <vt:lpstr>Façade Ouest, arrière du bâtiment (square):</vt:lpstr>
      <vt:lpstr>Important dépôt de suie dans la cage d’escalier (aucun système de désenfumage):</vt:lpstr>
      <vt:lpstr>Foyer primaire d’incendie:</vt:lpstr>
      <vt:lpstr>Foyer primaire d’incendie:</vt:lpstr>
      <vt:lpstr>Base du  V  en sortie de gaine:</vt:lpstr>
      <vt:lpstr>Relevés de température:</vt:lpstr>
      <vt:lpstr>      Façade Est rue Renoir:</vt:lpstr>
      <vt:lpstr>   </vt:lpstr>
      <vt:lpstr> Façade Ouest (square arrière):</vt:lpstr>
      <vt:lpstr>Foyer secondaire dans le vide sanitaire:</vt:lpstr>
      <vt:lpstr>Eléments favorables:</vt:lpstr>
      <vt:lpstr>Présentation PowerPoint</vt:lpstr>
    </vt:vector>
  </TitlesOfParts>
  <Company>CG94</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CODIR 080702</dc:title>
  <dc:subject>PROJET PORTAIL  INTRANET</dc:subject>
  <dc:creator>BERLIER Sébastien</dc:creator>
  <cp:lastModifiedBy>FLACHER Laurent</cp:lastModifiedBy>
  <cp:revision>763</cp:revision>
  <cp:lastPrinted>2000-07-04T10:18:08Z</cp:lastPrinted>
  <dcterms:created xsi:type="dcterms:W3CDTF">2000-07-03T06:07:31Z</dcterms:created>
  <dcterms:modified xsi:type="dcterms:W3CDTF">2020-07-09T09:34:28Z</dcterms:modified>
</cp:coreProperties>
</file>